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32"/>
  </p:notesMasterIdLst>
  <p:sldIdLst>
    <p:sldId id="256" r:id="rId2"/>
    <p:sldId id="517" r:id="rId3"/>
    <p:sldId id="519" r:id="rId4"/>
    <p:sldId id="518" r:id="rId5"/>
    <p:sldId id="509" r:id="rId6"/>
    <p:sldId id="425" r:id="rId7"/>
    <p:sldId id="512" r:id="rId8"/>
    <p:sldId id="510" r:id="rId9"/>
    <p:sldId id="426" r:id="rId10"/>
    <p:sldId id="427" r:id="rId11"/>
    <p:sldId id="428" r:id="rId12"/>
    <p:sldId id="429" r:id="rId13"/>
    <p:sldId id="430" r:id="rId14"/>
    <p:sldId id="422" r:id="rId15"/>
    <p:sldId id="388" r:id="rId16"/>
    <p:sldId id="431" r:id="rId17"/>
    <p:sldId id="423" r:id="rId18"/>
    <p:sldId id="424" r:id="rId19"/>
    <p:sldId id="386" r:id="rId20"/>
    <p:sldId id="413" r:id="rId21"/>
    <p:sldId id="414" r:id="rId22"/>
    <p:sldId id="415" r:id="rId23"/>
    <p:sldId id="416" r:id="rId24"/>
    <p:sldId id="387" r:id="rId25"/>
    <p:sldId id="393" r:id="rId26"/>
    <p:sldId id="513" r:id="rId27"/>
    <p:sldId id="515" r:id="rId28"/>
    <p:sldId id="514" r:id="rId29"/>
    <p:sldId id="516" r:id="rId30"/>
    <p:sldId id="291" r:id="rId31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4F9351"/>
    <a:srgbClr val="5FA961"/>
    <a:srgbClr val="4472C4"/>
    <a:srgbClr val="000000"/>
    <a:srgbClr val="FFF2CC"/>
    <a:srgbClr val="0206B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0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EF262-45FA-453B-A45B-617B8B0F2D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D10AAF-9613-42EA-A6FB-9E7413F3CD47}">
      <dgm:prSet phldrT="[Text]" custT="1"/>
      <dgm:spPr/>
      <dgm:t>
        <a:bodyPr/>
        <a:lstStyle/>
        <a:p>
          <a:r>
            <a:rPr lang="pt-BR" sz="2400" dirty="0"/>
            <a:t>Teoria</a:t>
          </a:r>
        </a:p>
      </dgm:t>
    </dgm:pt>
    <dgm:pt modelId="{9D55FBB0-668B-4C4F-9ED9-6C56981A22B8}" type="parTrans" cxnId="{53A28837-267F-428A-AE8F-61FC48F3A348}">
      <dgm:prSet/>
      <dgm:spPr/>
      <dgm:t>
        <a:bodyPr/>
        <a:lstStyle/>
        <a:p>
          <a:endParaRPr lang="pt-BR" sz="2400"/>
        </a:p>
      </dgm:t>
    </dgm:pt>
    <dgm:pt modelId="{9114A63B-54EF-45AF-8A1E-5FEA1314A49F}" type="sibTrans" cxnId="{53A28837-267F-428A-AE8F-61FC48F3A348}">
      <dgm:prSet custT="1"/>
      <dgm:spPr/>
      <dgm:t>
        <a:bodyPr/>
        <a:lstStyle/>
        <a:p>
          <a:endParaRPr lang="pt-BR" sz="1800"/>
        </a:p>
      </dgm:t>
    </dgm:pt>
    <dgm:pt modelId="{D1D140D9-2DE4-4B13-B670-935443BDAC46}">
      <dgm:prSet phldrT="[Text]" custT="1"/>
      <dgm:spPr/>
      <dgm:t>
        <a:bodyPr/>
        <a:lstStyle/>
        <a:p>
          <a:r>
            <a:rPr lang="pt-BR" sz="2400" dirty="0"/>
            <a:t>Vídeo</a:t>
          </a:r>
        </a:p>
      </dgm:t>
    </dgm:pt>
    <dgm:pt modelId="{F20F7F2E-BCA7-4D1F-82CC-44C50CC07F3F}" type="parTrans" cxnId="{008A8C65-DDE6-453E-9E05-C2ACE656A9C3}">
      <dgm:prSet/>
      <dgm:spPr/>
      <dgm:t>
        <a:bodyPr/>
        <a:lstStyle/>
        <a:p>
          <a:endParaRPr lang="pt-BR" sz="2400"/>
        </a:p>
      </dgm:t>
    </dgm:pt>
    <dgm:pt modelId="{66FBCF9C-2373-460A-B9D6-BA4E0A7CA017}" type="sibTrans" cxnId="{008A8C65-DDE6-453E-9E05-C2ACE656A9C3}">
      <dgm:prSet/>
      <dgm:spPr/>
      <dgm:t>
        <a:bodyPr/>
        <a:lstStyle/>
        <a:p>
          <a:endParaRPr lang="pt-BR" sz="2400"/>
        </a:p>
      </dgm:t>
    </dgm:pt>
    <dgm:pt modelId="{9F50DEE9-78B4-4C59-B115-C0034C03E98A}">
      <dgm:prSet phldrT="[Text]" custT="1"/>
      <dgm:spPr/>
      <dgm:t>
        <a:bodyPr/>
        <a:lstStyle/>
        <a:p>
          <a:r>
            <a:rPr lang="pt-BR" sz="2400" dirty="0"/>
            <a:t>Warmup</a:t>
          </a:r>
        </a:p>
      </dgm:t>
    </dgm:pt>
    <dgm:pt modelId="{C6829586-E6BF-48B9-99F5-6F4E7213DEE8}" type="parTrans" cxnId="{7F6E9610-0D1B-4A59-8576-BAB208710087}">
      <dgm:prSet/>
      <dgm:spPr/>
      <dgm:t>
        <a:bodyPr/>
        <a:lstStyle/>
        <a:p>
          <a:endParaRPr lang="pt-BR" sz="2400"/>
        </a:p>
      </dgm:t>
    </dgm:pt>
    <dgm:pt modelId="{8E831C12-4BCC-4869-9605-C88D8483DE5F}" type="sibTrans" cxnId="{7F6E9610-0D1B-4A59-8576-BAB208710087}">
      <dgm:prSet custT="1"/>
      <dgm:spPr/>
      <dgm:t>
        <a:bodyPr/>
        <a:lstStyle/>
        <a:p>
          <a:endParaRPr lang="pt-BR" sz="1800"/>
        </a:p>
      </dgm:t>
    </dgm:pt>
    <dgm:pt modelId="{D424EE43-9470-4496-85B3-19A5AADE097E}">
      <dgm:prSet phldrT="[Text]" custT="1"/>
      <dgm:spPr/>
      <dgm:t>
        <a:bodyPr/>
        <a:lstStyle/>
        <a:p>
          <a:r>
            <a:rPr lang="pt-BR" sz="2400" dirty="0"/>
            <a:t>Resolver; e/ou</a:t>
          </a:r>
        </a:p>
      </dgm:t>
    </dgm:pt>
    <dgm:pt modelId="{A5DC4C91-8757-47B7-8C1B-6E2B53EDCE68}" type="parTrans" cxnId="{2D1B0A61-3C99-4D0A-AF2F-F68D258F9AC6}">
      <dgm:prSet/>
      <dgm:spPr/>
      <dgm:t>
        <a:bodyPr/>
        <a:lstStyle/>
        <a:p>
          <a:endParaRPr lang="pt-BR" sz="2400"/>
        </a:p>
      </dgm:t>
    </dgm:pt>
    <dgm:pt modelId="{E47CD19F-76E5-4247-889A-AADADED606A9}" type="sibTrans" cxnId="{2D1B0A61-3C99-4D0A-AF2F-F68D258F9AC6}">
      <dgm:prSet/>
      <dgm:spPr/>
      <dgm:t>
        <a:bodyPr/>
        <a:lstStyle/>
        <a:p>
          <a:endParaRPr lang="pt-BR" sz="2400"/>
        </a:p>
      </dgm:t>
    </dgm:pt>
    <dgm:pt modelId="{F7B5DB7F-ECAC-4405-BAEA-9DD785072DD6}">
      <dgm:prSet phldrT="[Text]" custT="1"/>
      <dgm:spPr/>
      <dgm:t>
        <a:bodyPr/>
        <a:lstStyle/>
        <a:p>
          <a:r>
            <a:rPr lang="pt-BR" sz="2400" dirty="0"/>
            <a:t>Exercícios</a:t>
          </a:r>
        </a:p>
      </dgm:t>
    </dgm:pt>
    <dgm:pt modelId="{1798A635-78DD-4308-816E-B5B0C894929D}" type="parTrans" cxnId="{3BC59598-F0E2-4793-B1D2-86786CCDF705}">
      <dgm:prSet/>
      <dgm:spPr/>
      <dgm:t>
        <a:bodyPr/>
        <a:lstStyle/>
        <a:p>
          <a:endParaRPr lang="pt-BR" sz="2400"/>
        </a:p>
      </dgm:t>
    </dgm:pt>
    <dgm:pt modelId="{E402032E-FA7B-412E-BE45-0474B407EB8E}" type="sibTrans" cxnId="{3BC59598-F0E2-4793-B1D2-86786CCDF705}">
      <dgm:prSet custT="1"/>
      <dgm:spPr/>
      <dgm:t>
        <a:bodyPr/>
        <a:lstStyle/>
        <a:p>
          <a:endParaRPr lang="pt-BR" sz="1800"/>
        </a:p>
      </dgm:t>
    </dgm:pt>
    <dgm:pt modelId="{07605629-9021-40EF-92EE-71025EB52EE5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853AD48D-6AAD-40BF-8D26-4417A7F41C43}" type="parTrans" cxnId="{D4670323-B86C-4500-8394-D4158812DD7D}">
      <dgm:prSet/>
      <dgm:spPr/>
      <dgm:t>
        <a:bodyPr/>
        <a:lstStyle/>
        <a:p>
          <a:endParaRPr lang="pt-BR" sz="2400"/>
        </a:p>
      </dgm:t>
    </dgm:pt>
    <dgm:pt modelId="{F4347EFB-7645-4726-895A-7465D11819AF}" type="sibTrans" cxnId="{D4670323-B86C-4500-8394-D4158812DD7D}">
      <dgm:prSet/>
      <dgm:spPr/>
      <dgm:t>
        <a:bodyPr/>
        <a:lstStyle/>
        <a:p>
          <a:endParaRPr lang="pt-BR" sz="2400"/>
        </a:p>
      </dgm:t>
    </dgm:pt>
    <dgm:pt modelId="{1F09F725-8E47-490F-8689-9A468CFB6C79}">
      <dgm:prSet phldrT="[Text]" custT="1"/>
      <dgm:spPr/>
      <dgm:t>
        <a:bodyPr/>
        <a:lstStyle/>
        <a:p>
          <a:r>
            <a:rPr lang="pt-BR" sz="2400" dirty="0"/>
            <a:t>Notebook</a:t>
          </a:r>
        </a:p>
      </dgm:t>
    </dgm:pt>
    <dgm:pt modelId="{9CE76EF1-7DCF-47F2-A11D-B17B18E05FB8}" type="parTrans" cxnId="{270D0497-17D4-4F2C-BD7E-81C4879BFB6D}">
      <dgm:prSet/>
      <dgm:spPr/>
      <dgm:t>
        <a:bodyPr/>
        <a:lstStyle/>
        <a:p>
          <a:endParaRPr lang="pt-BR" sz="2400"/>
        </a:p>
      </dgm:t>
    </dgm:pt>
    <dgm:pt modelId="{034F768F-44E6-4A69-802F-921D87857756}" type="sibTrans" cxnId="{270D0497-17D4-4F2C-BD7E-81C4879BFB6D}">
      <dgm:prSet/>
      <dgm:spPr/>
      <dgm:t>
        <a:bodyPr/>
        <a:lstStyle/>
        <a:p>
          <a:endParaRPr lang="pt-BR" sz="2400"/>
        </a:p>
      </dgm:t>
    </dgm:pt>
    <dgm:pt modelId="{E2E50ABC-6575-4F75-BFFA-4082C0F696C1}">
      <dgm:prSet phldrT="[Text]" custT="1"/>
      <dgm:spPr/>
      <dgm:t>
        <a:bodyPr/>
        <a:lstStyle/>
        <a:p>
          <a:r>
            <a:rPr lang="pt-BR" sz="2400" dirty="0"/>
            <a:t>Consultar resolução</a:t>
          </a:r>
        </a:p>
      </dgm:t>
    </dgm:pt>
    <dgm:pt modelId="{D05B3B74-37E8-4DB3-AE29-AE544B8C6D68}" type="parTrans" cxnId="{4C0C65C2-99C1-478C-B462-028C870368E5}">
      <dgm:prSet/>
      <dgm:spPr/>
      <dgm:t>
        <a:bodyPr/>
        <a:lstStyle/>
        <a:p>
          <a:endParaRPr lang="pt-BR" sz="2400"/>
        </a:p>
      </dgm:t>
    </dgm:pt>
    <dgm:pt modelId="{36B57B86-2E66-42DF-A6DC-26B66327A298}" type="sibTrans" cxnId="{4C0C65C2-99C1-478C-B462-028C870368E5}">
      <dgm:prSet/>
      <dgm:spPr/>
      <dgm:t>
        <a:bodyPr/>
        <a:lstStyle/>
        <a:p>
          <a:endParaRPr lang="pt-BR" sz="2400"/>
        </a:p>
      </dgm:t>
    </dgm:pt>
    <dgm:pt modelId="{42B1A588-2075-4555-A632-09D5907D67F1}">
      <dgm:prSet phldrT="[Text]" custT="1"/>
      <dgm:spPr/>
      <dgm:t>
        <a:bodyPr/>
        <a:lstStyle/>
        <a:p>
          <a:r>
            <a:rPr lang="pt-BR" sz="2400" dirty="0"/>
            <a:t>Exercícios Extra</a:t>
          </a:r>
        </a:p>
      </dgm:t>
    </dgm:pt>
    <dgm:pt modelId="{23CA9A58-39B1-4203-B102-79654075A89D}" type="parTrans" cxnId="{FBF8C256-82F6-4683-8D69-D2FE2CAEC642}">
      <dgm:prSet/>
      <dgm:spPr/>
      <dgm:t>
        <a:bodyPr/>
        <a:lstStyle/>
        <a:p>
          <a:endParaRPr lang="pt-BR" sz="2400"/>
        </a:p>
      </dgm:t>
    </dgm:pt>
    <dgm:pt modelId="{6E6C3E13-23D6-40F9-B8AF-E01140E4EB14}" type="sibTrans" cxnId="{FBF8C256-82F6-4683-8D69-D2FE2CAEC642}">
      <dgm:prSet custT="1"/>
      <dgm:spPr/>
      <dgm:t>
        <a:bodyPr/>
        <a:lstStyle/>
        <a:p>
          <a:endParaRPr lang="pt-BR" sz="1800"/>
        </a:p>
      </dgm:t>
    </dgm:pt>
    <dgm:pt modelId="{E8A564B9-DC89-4BD5-865D-2E41E855C87C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0B99745B-DC4A-4219-B22E-CD04F575E6B4}" type="parTrans" cxnId="{05B8E634-0B19-4E5D-B078-A85E8FE4C2DD}">
      <dgm:prSet/>
      <dgm:spPr/>
      <dgm:t>
        <a:bodyPr/>
        <a:lstStyle/>
        <a:p>
          <a:endParaRPr lang="pt-BR" sz="2400"/>
        </a:p>
      </dgm:t>
    </dgm:pt>
    <dgm:pt modelId="{D146AC9A-31B7-444C-8297-E1E8BAFEFE21}" type="sibTrans" cxnId="{05B8E634-0B19-4E5D-B078-A85E8FE4C2DD}">
      <dgm:prSet/>
      <dgm:spPr/>
      <dgm:t>
        <a:bodyPr/>
        <a:lstStyle/>
        <a:p>
          <a:endParaRPr lang="pt-BR" sz="2400"/>
        </a:p>
      </dgm:t>
    </dgm:pt>
    <dgm:pt modelId="{F967A098-7EEE-418E-A699-FEBAB6897A74}" type="pres">
      <dgm:prSet presAssocID="{BB7EF262-45FA-453B-A45B-617B8B0F2D48}" presName="linearFlow" presStyleCnt="0">
        <dgm:presLayoutVars>
          <dgm:dir/>
          <dgm:animLvl val="lvl"/>
          <dgm:resizeHandles val="exact"/>
        </dgm:presLayoutVars>
      </dgm:prSet>
      <dgm:spPr/>
    </dgm:pt>
    <dgm:pt modelId="{752CC11F-A070-40F8-930B-0FD9C17072A9}" type="pres">
      <dgm:prSet presAssocID="{B8D10AAF-9613-42EA-A6FB-9E7413F3CD47}" presName="composite" presStyleCnt="0"/>
      <dgm:spPr/>
    </dgm:pt>
    <dgm:pt modelId="{02A2167D-4A7E-43C6-91F7-1614F0B75B88}" type="pres">
      <dgm:prSet presAssocID="{B8D10AAF-9613-42EA-A6FB-9E7413F3CD4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AC996B-C8ED-4B95-B4DA-D0923D501558}" type="pres">
      <dgm:prSet presAssocID="{B8D10AAF-9613-42EA-A6FB-9E7413F3CD47}" presName="parSh" presStyleLbl="node1" presStyleIdx="0" presStyleCnt="4"/>
      <dgm:spPr/>
    </dgm:pt>
    <dgm:pt modelId="{4C904266-0020-45E6-9CBE-A848B0130E36}" type="pres">
      <dgm:prSet presAssocID="{B8D10AAF-9613-42EA-A6FB-9E7413F3CD47}" presName="desTx" presStyleLbl="fgAcc1" presStyleIdx="0" presStyleCnt="4">
        <dgm:presLayoutVars>
          <dgm:bulletEnabled val="1"/>
        </dgm:presLayoutVars>
      </dgm:prSet>
      <dgm:spPr/>
    </dgm:pt>
    <dgm:pt modelId="{030D565F-C305-4D8F-980F-25FF313773FD}" type="pres">
      <dgm:prSet presAssocID="{9114A63B-54EF-45AF-8A1E-5FEA1314A49F}" presName="sibTrans" presStyleLbl="sibTrans2D1" presStyleIdx="0" presStyleCnt="3"/>
      <dgm:spPr/>
    </dgm:pt>
    <dgm:pt modelId="{A0E00729-426B-43FE-8197-09E2B84EA584}" type="pres">
      <dgm:prSet presAssocID="{9114A63B-54EF-45AF-8A1E-5FEA1314A49F}" presName="connTx" presStyleLbl="sibTrans2D1" presStyleIdx="0" presStyleCnt="3"/>
      <dgm:spPr/>
    </dgm:pt>
    <dgm:pt modelId="{EDDBE81F-E12C-4857-9B6E-CA1AA06BB590}" type="pres">
      <dgm:prSet presAssocID="{9F50DEE9-78B4-4C59-B115-C0034C03E98A}" presName="composite" presStyleCnt="0"/>
      <dgm:spPr/>
    </dgm:pt>
    <dgm:pt modelId="{87771BBB-525E-41BB-9E1B-8B4C0E64D6EB}" type="pres">
      <dgm:prSet presAssocID="{9F50DEE9-78B4-4C59-B115-C0034C03E9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FE5F4B-3197-4B65-85C5-CAB537D4D51E}" type="pres">
      <dgm:prSet presAssocID="{9F50DEE9-78B4-4C59-B115-C0034C03E98A}" presName="parSh" presStyleLbl="node1" presStyleIdx="1" presStyleCnt="4"/>
      <dgm:spPr/>
    </dgm:pt>
    <dgm:pt modelId="{1F7700EE-17AB-4EEB-89B1-4A50FDA794BD}" type="pres">
      <dgm:prSet presAssocID="{9F50DEE9-78B4-4C59-B115-C0034C03E98A}" presName="desTx" presStyleLbl="fgAcc1" presStyleIdx="1" presStyleCnt="4">
        <dgm:presLayoutVars>
          <dgm:bulletEnabled val="1"/>
        </dgm:presLayoutVars>
      </dgm:prSet>
      <dgm:spPr/>
    </dgm:pt>
    <dgm:pt modelId="{A10B5F1F-EE4C-45EF-A720-889ADA5C7BF6}" type="pres">
      <dgm:prSet presAssocID="{8E831C12-4BCC-4869-9605-C88D8483DE5F}" presName="sibTrans" presStyleLbl="sibTrans2D1" presStyleIdx="1" presStyleCnt="3"/>
      <dgm:spPr/>
    </dgm:pt>
    <dgm:pt modelId="{D762C5BB-E881-455F-9E03-97C301BAA7B9}" type="pres">
      <dgm:prSet presAssocID="{8E831C12-4BCC-4869-9605-C88D8483DE5F}" presName="connTx" presStyleLbl="sibTrans2D1" presStyleIdx="1" presStyleCnt="3"/>
      <dgm:spPr/>
    </dgm:pt>
    <dgm:pt modelId="{A6CE724D-16B2-4D14-9A79-B9DE2B49F5B2}" type="pres">
      <dgm:prSet presAssocID="{F7B5DB7F-ECAC-4405-BAEA-9DD785072DD6}" presName="composite" presStyleCnt="0"/>
      <dgm:spPr/>
    </dgm:pt>
    <dgm:pt modelId="{5787F7B0-26E8-427D-B81F-598E511BFD47}" type="pres">
      <dgm:prSet presAssocID="{F7B5DB7F-ECAC-4405-BAEA-9DD785072DD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126589-E0DE-4952-B00F-0636F0A5F095}" type="pres">
      <dgm:prSet presAssocID="{F7B5DB7F-ECAC-4405-BAEA-9DD785072DD6}" presName="parSh" presStyleLbl="node1" presStyleIdx="2" presStyleCnt="4"/>
      <dgm:spPr/>
    </dgm:pt>
    <dgm:pt modelId="{B2D4784C-9C5C-4B29-A799-14294E4F46F6}" type="pres">
      <dgm:prSet presAssocID="{F7B5DB7F-ECAC-4405-BAEA-9DD785072DD6}" presName="desTx" presStyleLbl="fgAcc1" presStyleIdx="2" presStyleCnt="4">
        <dgm:presLayoutVars>
          <dgm:bulletEnabled val="1"/>
        </dgm:presLayoutVars>
      </dgm:prSet>
      <dgm:spPr/>
    </dgm:pt>
    <dgm:pt modelId="{0B7243C2-8760-4D1E-BFD2-8D6C405958CE}" type="pres">
      <dgm:prSet presAssocID="{E402032E-FA7B-412E-BE45-0474B407EB8E}" presName="sibTrans" presStyleLbl="sibTrans2D1" presStyleIdx="2" presStyleCnt="3"/>
      <dgm:spPr/>
    </dgm:pt>
    <dgm:pt modelId="{001E0324-6999-4F8D-9D23-A15B0AA37ED6}" type="pres">
      <dgm:prSet presAssocID="{E402032E-FA7B-412E-BE45-0474B407EB8E}" presName="connTx" presStyleLbl="sibTrans2D1" presStyleIdx="2" presStyleCnt="3"/>
      <dgm:spPr/>
    </dgm:pt>
    <dgm:pt modelId="{118004B0-54E0-4476-ABAA-99895650EC55}" type="pres">
      <dgm:prSet presAssocID="{42B1A588-2075-4555-A632-09D5907D67F1}" presName="composite" presStyleCnt="0"/>
      <dgm:spPr/>
    </dgm:pt>
    <dgm:pt modelId="{537D9385-EBE4-4ED1-9C45-1EC7FC617C48}" type="pres">
      <dgm:prSet presAssocID="{42B1A588-2075-4555-A632-09D5907D67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211732-8CEF-42AD-879B-364607FB854A}" type="pres">
      <dgm:prSet presAssocID="{42B1A588-2075-4555-A632-09D5907D67F1}" presName="parSh" presStyleLbl="node1" presStyleIdx="3" presStyleCnt="4" custScaleX="132493"/>
      <dgm:spPr/>
    </dgm:pt>
    <dgm:pt modelId="{148B5565-F1BE-4A6D-ABA3-CAC3ED53255A}" type="pres">
      <dgm:prSet presAssocID="{42B1A588-2075-4555-A632-09D5907D67F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C6A3AA0C-3551-41B5-9651-314050BEE232}" type="presOf" srcId="{B8D10AAF-9613-42EA-A6FB-9E7413F3CD47}" destId="{02A2167D-4A7E-43C6-91F7-1614F0B75B88}" srcOrd="0" destOrd="0" presId="urn:microsoft.com/office/officeart/2005/8/layout/process3"/>
    <dgm:cxn modelId="{7F6E9610-0D1B-4A59-8576-BAB208710087}" srcId="{BB7EF262-45FA-453B-A45B-617B8B0F2D48}" destId="{9F50DEE9-78B4-4C59-B115-C0034C03E98A}" srcOrd="1" destOrd="0" parTransId="{C6829586-E6BF-48B9-99F5-6F4E7213DEE8}" sibTransId="{8E831C12-4BCC-4869-9605-C88D8483DE5F}"/>
    <dgm:cxn modelId="{6F3F9017-22C4-4623-B871-716263D3A518}" type="presOf" srcId="{8E831C12-4BCC-4869-9605-C88D8483DE5F}" destId="{A10B5F1F-EE4C-45EF-A720-889ADA5C7BF6}" srcOrd="0" destOrd="0" presId="urn:microsoft.com/office/officeart/2005/8/layout/process3"/>
    <dgm:cxn modelId="{E20DDB1F-62BF-433F-A91E-B8CFA8F6B312}" type="presOf" srcId="{BB7EF262-45FA-453B-A45B-617B8B0F2D48}" destId="{F967A098-7EEE-418E-A699-FEBAB6897A74}" srcOrd="0" destOrd="0" presId="urn:microsoft.com/office/officeart/2005/8/layout/process3"/>
    <dgm:cxn modelId="{010E4822-2826-489C-AC39-44718389940C}" type="presOf" srcId="{42B1A588-2075-4555-A632-09D5907D67F1}" destId="{537D9385-EBE4-4ED1-9C45-1EC7FC617C48}" srcOrd="0" destOrd="0" presId="urn:microsoft.com/office/officeart/2005/8/layout/process3"/>
    <dgm:cxn modelId="{D4670323-B86C-4500-8394-D4158812DD7D}" srcId="{F7B5DB7F-ECAC-4405-BAEA-9DD785072DD6}" destId="{07605629-9021-40EF-92EE-71025EB52EE5}" srcOrd="0" destOrd="0" parTransId="{853AD48D-6AAD-40BF-8D26-4417A7F41C43}" sibTransId="{F4347EFB-7645-4726-895A-7465D11819AF}"/>
    <dgm:cxn modelId="{FA8BE426-CA7D-4607-B97C-DF2ACE070606}" type="presOf" srcId="{8E831C12-4BCC-4869-9605-C88D8483DE5F}" destId="{D762C5BB-E881-455F-9E03-97C301BAA7B9}" srcOrd="1" destOrd="0" presId="urn:microsoft.com/office/officeart/2005/8/layout/process3"/>
    <dgm:cxn modelId="{57008C2C-D3AB-49AF-910F-AA1CAC796CCA}" type="presOf" srcId="{E402032E-FA7B-412E-BE45-0474B407EB8E}" destId="{001E0324-6999-4F8D-9D23-A15B0AA37ED6}" srcOrd="1" destOrd="0" presId="urn:microsoft.com/office/officeart/2005/8/layout/process3"/>
    <dgm:cxn modelId="{05B8E634-0B19-4E5D-B078-A85E8FE4C2DD}" srcId="{42B1A588-2075-4555-A632-09D5907D67F1}" destId="{E8A564B9-DC89-4BD5-865D-2E41E855C87C}" srcOrd="0" destOrd="0" parTransId="{0B99745B-DC4A-4219-B22E-CD04F575E6B4}" sibTransId="{D146AC9A-31B7-444C-8297-E1E8BAFEFE21}"/>
    <dgm:cxn modelId="{53A28837-267F-428A-AE8F-61FC48F3A348}" srcId="{BB7EF262-45FA-453B-A45B-617B8B0F2D48}" destId="{B8D10AAF-9613-42EA-A6FB-9E7413F3CD47}" srcOrd="0" destOrd="0" parTransId="{9D55FBB0-668B-4C4F-9ED9-6C56981A22B8}" sibTransId="{9114A63B-54EF-45AF-8A1E-5FEA1314A49F}"/>
    <dgm:cxn modelId="{9E69553B-BEEE-4DBC-B7F4-725CF2F463B0}" type="presOf" srcId="{F7B5DB7F-ECAC-4405-BAEA-9DD785072DD6}" destId="{5787F7B0-26E8-427D-B81F-598E511BFD47}" srcOrd="0" destOrd="0" presId="urn:microsoft.com/office/officeart/2005/8/layout/process3"/>
    <dgm:cxn modelId="{458DCC3F-E579-4FCA-913C-64DB6AF568EE}" type="presOf" srcId="{E402032E-FA7B-412E-BE45-0474B407EB8E}" destId="{0B7243C2-8760-4D1E-BFD2-8D6C405958CE}" srcOrd="0" destOrd="0" presId="urn:microsoft.com/office/officeart/2005/8/layout/process3"/>
    <dgm:cxn modelId="{49F5CC5D-8DFF-4495-B865-4C60E4F19164}" type="presOf" srcId="{F7B5DB7F-ECAC-4405-BAEA-9DD785072DD6}" destId="{AF126589-E0DE-4952-B00F-0636F0A5F095}" srcOrd="1" destOrd="0" presId="urn:microsoft.com/office/officeart/2005/8/layout/process3"/>
    <dgm:cxn modelId="{2D1B0A61-3C99-4D0A-AF2F-F68D258F9AC6}" srcId="{9F50DEE9-78B4-4C59-B115-C0034C03E98A}" destId="{D424EE43-9470-4496-85B3-19A5AADE097E}" srcOrd="0" destOrd="0" parTransId="{A5DC4C91-8757-47B7-8C1B-6E2B53EDCE68}" sibTransId="{E47CD19F-76E5-4247-889A-AADADED606A9}"/>
    <dgm:cxn modelId="{008A8C65-DDE6-453E-9E05-C2ACE656A9C3}" srcId="{B8D10AAF-9613-42EA-A6FB-9E7413F3CD47}" destId="{D1D140D9-2DE4-4B13-B670-935443BDAC46}" srcOrd="0" destOrd="0" parTransId="{F20F7F2E-BCA7-4D1F-82CC-44C50CC07F3F}" sibTransId="{66FBCF9C-2373-460A-B9D6-BA4E0A7CA017}"/>
    <dgm:cxn modelId="{94774E46-83D9-47AB-9E15-560A6B317DD0}" type="presOf" srcId="{42B1A588-2075-4555-A632-09D5907D67F1}" destId="{E6211732-8CEF-42AD-879B-364607FB854A}" srcOrd="1" destOrd="0" presId="urn:microsoft.com/office/officeart/2005/8/layout/process3"/>
    <dgm:cxn modelId="{DA193E53-286B-4B30-88B0-1C8AE5301AE0}" type="presOf" srcId="{9F50DEE9-78B4-4C59-B115-C0034C03E98A}" destId="{87771BBB-525E-41BB-9E1B-8B4C0E64D6EB}" srcOrd="0" destOrd="0" presId="urn:microsoft.com/office/officeart/2005/8/layout/process3"/>
    <dgm:cxn modelId="{FBF8C256-82F6-4683-8D69-D2FE2CAEC642}" srcId="{BB7EF262-45FA-453B-A45B-617B8B0F2D48}" destId="{42B1A588-2075-4555-A632-09D5907D67F1}" srcOrd="3" destOrd="0" parTransId="{23CA9A58-39B1-4203-B102-79654075A89D}" sibTransId="{6E6C3E13-23D6-40F9-B8AF-E01140E4EB14}"/>
    <dgm:cxn modelId="{41089658-0A53-4F63-B9C4-9010B91C8F51}" type="presOf" srcId="{E2E50ABC-6575-4F75-BFFA-4082C0F696C1}" destId="{1F7700EE-17AB-4EEB-89B1-4A50FDA794BD}" srcOrd="0" destOrd="1" presId="urn:microsoft.com/office/officeart/2005/8/layout/process3"/>
    <dgm:cxn modelId="{F8AD8C82-CA99-4801-B8B6-DFA3BA99EBB3}" type="presOf" srcId="{9F50DEE9-78B4-4C59-B115-C0034C03E98A}" destId="{D5FE5F4B-3197-4B65-85C5-CAB537D4D51E}" srcOrd="1" destOrd="0" presId="urn:microsoft.com/office/officeart/2005/8/layout/process3"/>
    <dgm:cxn modelId="{2891088E-129D-4303-91E0-0559FD18CF9C}" type="presOf" srcId="{B8D10AAF-9613-42EA-A6FB-9E7413F3CD47}" destId="{D7AC996B-C8ED-4B95-B4DA-D0923D501558}" srcOrd="1" destOrd="0" presId="urn:microsoft.com/office/officeart/2005/8/layout/process3"/>
    <dgm:cxn modelId="{270D0497-17D4-4F2C-BD7E-81C4879BFB6D}" srcId="{B8D10AAF-9613-42EA-A6FB-9E7413F3CD47}" destId="{1F09F725-8E47-490F-8689-9A468CFB6C79}" srcOrd="1" destOrd="0" parTransId="{9CE76EF1-7DCF-47F2-A11D-B17B18E05FB8}" sibTransId="{034F768F-44E6-4A69-802F-921D87857756}"/>
    <dgm:cxn modelId="{3BC59598-F0E2-4793-B1D2-86786CCDF705}" srcId="{BB7EF262-45FA-453B-A45B-617B8B0F2D48}" destId="{F7B5DB7F-ECAC-4405-BAEA-9DD785072DD6}" srcOrd="2" destOrd="0" parTransId="{1798A635-78DD-4308-816E-B5B0C894929D}" sibTransId="{E402032E-FA7B-412E-BE45-0474B407EB8E}"/>
    <dgm:cxn modelId="{6548229B-16E4-4AAA-B5F7-D3CED7A98CFC}" type="presOf" srcId="{D424EE43-9470-4496-85B3-19A5AADE097E}" destId="{1F7700EE-17AB-4EEB-89B1-4A50FDA794BD}" srcOrd="0" destOrd="0" presId="urn:microsoft.com/office/officeart/2005/8/layout/process3"/>
    <dgm:cxn modelId="{716189A9-B751-40B2-A06F-20954EA0FFD8}" type="presOf" srcId="{1F09F725-8E47-490F-8689-9A468CFB6C79}" destId="{4C904266-0020-45E6-9CBE-A848B0130E36}" srcOrd="0" destOrd="1" presId="urn:microsoft.com/office/officeart/2005/8/layout/process3"/>
    <dgm:cxn modelId="{7CE3B2BC-11C3-411E-9C1B-E4B0B89C5D37}" type="presOf" srcId="{9114A63B-54EF-45AF-8A1E-5FEA1314A49F}" destId="{A0E00729-426B-43FE-8197-09E2B84EA584}" srcOrd="1" destOrd="0" presId="urn:microsoft.com/office/officeart/2005/8/layout/process3"/>
    <dgm:cxn modelId="{4C0C65C2-99C1-478C-B462-028C870368E5}" srcId="{9F50DEE9-78B4-4C59-B115-C0034C03E98A}" destId="{E2E50ABC-6575-4F75-BFFA-4082C0F696C1}" srcOrd="1" destOrd="0" parTransId="{D05B3B74-37E8-4DB3-AE29-AE544B8C6D68}" sibTransId="{36B57B86-2E66-42DF-A6DC-26B66327A298}"/>
    <dgm:cxn modelId="{92A89FC3-87FC-472A-BD31-B2AA5B8E1A25}" type="presOf" srcId="{D1D140D9-2DE4-4B13-B670-935443BDAC46}" destId="{4C904266-0020-45E6-9CBE-A848B0130E36}" srcOrd="0" destOrd="0" presId="urn:microsoft.com/office/officeart/2005/8/layout/process3"/>
    <dgm:cxn modelId="{012DB1C4-7AD9-4C99-85D1-740818CCC92A}" type="presOf" srcId="{07605629-9021-40EF-92EE-71025EB52EE5}" destId="{B2D4784C-9C5C-4B29-A799-14294E4F46F6}" srcOrd="0" destOrd="0" presId="urn:microsoft.com/office/officeart/2005/8/layout/process3"/>
    <dgm:cxn modelId="{F755DFE4-6392-463B-8BC6-E8EFE22F08C5}" type="presOf" srcId="{9114A63B-54EF-45AF-8A1E-5FEA1314A49F}" destId="{030D565F-C305-4D8F-980F-25FF313773FD}" srcOrd="0" destOrd="0" presId="urn:microsoft.com/office/officeart/2005/8/layout/process3"/>
    <dgm:cxn modelId="{C0D7E6EE-7521-4D0B-A9C8-9991464D73A4}" type="presOf" srcId="{E8A564B9-DC89-4BD5-865D-2E41E855C87C}" destId="{148B5565-F1BE-4A6D-ABA3-CAC3ED53255A}" srcOrd="0" destOrd="0" presId="urn:microsoft.com/office/officeart/2005/8/layout/process3"/>
    <dgm:cxn modelId="{76951D22-8517-465F-A3D6-B0B9E98E2AA2}" type="presParOf" srcId="{F967A098-7EEE-418E-A699-FEBAB6897A74}" destId="{752CC11F-A070-40F8-930B-0FD9C17072A9}" srcOrd="0" destOrd="0" presId="urn:microsoft.com/office/officeart/2005/8/layout/process3"/>
    <dgm:cxn modelId="{1DB96A91-3724-4669-8741-BC385EC2B9D4}" type="presParOf" srcId="{752CC11F-A070-40F8-930B-0FD9C17072A9}" destId="{02A2167D-4A7E-43C6-91F7-1614F0B75B88}" srcOrd="0" destOrd="0" presId="urn:microsoft.com/office/officeart/2005/8/layout/process3"/>
    <dgm:cxn modelId="{ADF58CF0-2185-4B54-8443-966ACD38277C}" type="presParOf" srcId="{752CC11F-A070-40F8-930B-0FD9C17072A9}" destId="{D7AC996B-C8ED-4B95-B4DA-D0923D501558}" srcOrd="1" destOrd="0" presId="urn:microsoft.com/office/officeart/2005/8/layout/process3"/>
    <dgm:cxn modelId="{C63CCFA4-EE20-4756-B6FB-A9B15336D6B4}" type="presParOf" srcId="{752CC11F-A070-40F8-930B-0FD9C17072A9}" destId="{4C904266-0020-45E6-9CBE-A848B0130E36}" srcOrd="2" destOrd="0" presId="urn:microsoft.com/office/officeart/2005/8/layout/process3"/>
    <dgm:cxn modelId="{308D3FC6-A239-418A-9E4A-ECDE03C90A96}" type="presParOf" srcId="{F967A098-7EEE-418E-A699-FEBAB6897A74}" destId="{030D565F-C305-4D8F-980F-25FF313773FD}" srcOrd="1" destOrd="0" presId="urn:microsoft.com/office/officeart/2005/8/layout/process3"/>
    <dgm:cxn modelId="{C6657D6D-143C-41FE-8610-CB6C784CDABC}" type="presParOf" srcId="{030D565F-C305-4D8F-980F-25FF313773FD}" destId="{A0E00729-426B-43FE-8197-09E2B84EA584}" srcOrd="0" destOrd="0" presId="urn:microsoft.com/office/officeart/2005/8/layout/process3"/>
    <dgm:cxn modelId="{4D89BEAF-22C7-412A-8672-8CD8A54F5F59}" type="presParOf" srcId="{F967A098-7EEE-418E-A699-FEBAB6897A74}" destId="{EDDBE81F-E12C-4857-9B6E-CA1AA06BB590}" srcOrd="2" destOrd="0" presId="urn:microsoft.com/office/officeart/2005/8/layout/process3"/>
    <dgm:cxn modelId="{F54AAA32-8CB5-478B-80F5-4325A7717440}" type="presParOf" srcId="{EDDBE81F-E12C-4857-9B6E-CA1AA06BB590}" destId="{87771BBB-525E-41BB-9E1B-8B4C0E64D6EB}" srcOrd="0" destOrd="0" presId="urn:microsoft.com/office/officeart/2005/8/layout/process3"/>
    <dgm:cxn modelId="{A236F97B-BC2F-4245-93A6-DEE6B8473BFE}" type="presParOf" srcId="{EDDBE81F-E12C-4857-9B6E-CA1AA06BB590}" destId="{D5FE5F4B-3197-4B65-85C5-CAB537D4D51E}" srcOrd="1" destOrd="0" presId="urn:microsoft.com/office/officeart/2005/8/layout/process3"/>
    <dgm:cxn modelId="{8CC7CE02-9C6E-40BB-8CDC-6026D5261FF8}" type="presParOf" srcId="{EDDBE81F-E12C-4857-9B6E-CA1AA06BB590}" destId="{1F7700EE-17AB-4EEB-89B1-4A50FDA794BD}" srcOrd="2" destOrd="0" presId="urn:microsoft.com/office/officeart/2005/8/layout/process3"/>
    <dgm:cxn modelId="{9B6E79C0-1685-48F4-9000-6CE5BCCE2BA2}" type="presParOf" srcId="{F967A098-7EEE-418E-A699-FEBAB6897A74}" destId="{A10B5F1F-EE4C-45EF-A720-889ADA5C7BF6}" srcOrd="3" destOrd="0" presId="urn:microsoft.com/office/officeart/2005/8/layout/process3"/>
    <dgm:cxn modelId="{E6EEE2CE-10DA-40CA-B6D6-4E338BFA9EEB}" type="presParOf" srcId="{A10B5F1F-EE4C-45EF-A720-889ADA5C7BF6}" destId="{D762C5BB-E881-455F-9E03-97C301BAA7B9}" srcOrd="0" destOrd="0" presId="urn:microsoft.com/office/officeart/2005/8/layout/process3"/>
    <dgm:cxn modelId="{40D0DEDD-919F-47C9-A69A-53CDC942FB08}" type="presParOf" srcId="{F967A098-7EEE-418E-A699-FEBAB6897A74}" destId="{A6CE724D-16B2-4D14-9A79-B9DE2B49F5B2}" srcOrd="4" destOrd="0" presId="urn:microsoft.com/office/officeart/2005/8/layout/process3"/>
    <dgm:cxn modelId="{8A1413DE-F44C-417F-A2F4-D0D825451494}" type="presParOf" srcId="{A6CE724D-16B2-4D14-9A79-B9DE2B49F5B2}" destId="{5787F7B0-26E8-427D-B81F-598E511BFD47}" srcOrd="0" destOrd="0" presId="urn:microsoft.com/office/officeart/2005/8/layout/process3"/>
    <dgm:cxn modelId="{7B213EA5-A044-4CDF-88DE-3FEA3523E84A}" type="presParOf" srcId="{A6CE724D-16B2-4D14-9A79-B9DE2B49F5B2}" destId="{AF126589-E0DE-4952-B00F-0636F0A5F095}" srcOrd="1" destOrd="0" presId="urn:microsoft.com/office/officeart/2005/8/layout/process3"/>
    <dgm:cxn modelId="{EBA85C32-C387-4F78-8530-7BA9500BA5D3}" type="presParOf" srcId="{A6CE724D-16B2-4D14-9A79-B9DE2B49F5B2}" destId="{B2D4784C-9C5C-4B29-A799-14294E4F46F6}" srcOrd="2" destOrd="0" presId="urn:microsoft.com/office/officeart/2005/8/layout/process3"/>
    <dgm:cxn modelId="{0301CEEA-6C17-4666-A9C0-A95144773AAD}" type="presParOf" srcId="{F967A098-7EEE-418E-A699-FEBAB6897A74}" destId="{0B7243C2-8760-4D1E-BFD2-8D6C405958CE}" srcOrd="5" destOrd="0" presId="urn:microsoft.com/office/officeart/2005/8/layout/process3"/>
    <dgm:cxn modelId="{208C7485-D312-486F-A4C1-CA50C3188134}" type="presParOf" srcId="{0B7243C2-8760-4D1E-BFD2-8D6C405958CE}" destId="{001E0324-6999-4F8D-9D23-A15B0AA37ED6}" srcOrd="0" destOrd="0" presId="urn:microsoft.com/office/officeart/2005/8/layout/process3"/>
    <dgm:cxn modelId="{1BFC2695-62C4-4AF9-89E8-A6FAC1409272}" type="presParOf" srcId="{F967A098-7EEE-418E-A699-FEBAB6897A74}" destId="{118004B0-54E0-4476-ABAA-99895650EC55}" srcOrd="6" destOrd="0" presId="urn:microsoft.com/office/officeart/2005/8/layout/process3"/>
    <dgm:cxn modelId="{E994CB1F-A19B-4EBC-A4E3-6B28ABC2B2D4}" type="presParOf" srcId="{118004B0-54E0-4476-ABAA-99895650EC55}" destId="{537D9385-EBE4-4ED1-9C45-1EC7FC617C48}" srcOrd="0" destOrd="0" presId="urn:microsoft.com/office/officeart/2005/8/layout/process3"/>
    <dgm:cxn modelId="{F3172265-901C-4B9D-AE5C-AEB51B0EFFCF}" type="presParOf" srcId="{118004B0-54E0-4476-ABAA-99895650EC55}" destId="{E6211732-8CEF-42AD-879B-364607FB854A}" srcOrd="1" destOrd="0" presId="urn:microsoft.com/office/officeart/2005/8/layout/process3"/>
    <dgm:cxn modelId="{C3D6905E-A0FA-4675-A714-6304BE9B3578}" type="presParOf" srcId="{118004B0-54E0-4476-ABAA-99895650EC55}" destId="{148B5565-F1BE-4A6D-ABA3-CAC3ED53255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C996B-C8ED-4B95-B4DA-D0923D501558}">
      <dsp:nvSpPr>
        <dsp:cNvPr id="0" name=""/>
        <dsp:cNvSpPr/>
      </dsp:nvSpPr>
      <dsp:spPr>
        <a:xfrm>
          <a:off x="585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Teoria</a:t>
          </a:r>
        </a:p>
      </dsp:txBody>
      <dsp:txXfrm>
        <a:off x="5851" y="14695"/>
        <a:ext cx="2145836" cy="835200"/>
      </dsp:txXfrm>
    </dsp:sp>
    <dsp:sp modelId="{4C904266-0020-45E6-9CBE-A848B0130E36}">
      <dsp:nvSpPr>
        <dsp:cNvPr id="0" name=""/>
        <dsp:cNvSpPr/>
      </dsp:nvSpPr>
      <dsp:spPr>
        <a:xfrm>
          <a:off x="445359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Vídeo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Notebook</a:t>
          </a:r>
        </a:p>
      </dsp:txBody>
      <dsp:txXfrm>
        <a:off x="500399" y="904935"/>
        <a:ext cx="2035756" cy="1769120"/>
      </dsp:txXfrm>
    </dsp:sp>
    <dsp:sp modelId="{030D565F-C305-4D8F-980F-25FF313773FD}">
      <dsp:nvSpPr>
        <dsp:cNvPr id="0" name=""/>
        <dsp:cNvSpPr/>
      </dsp:nvSpPr>
      <dsp:spPr>
        <a:xfrm>
          <a:off x="247698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2476988" y="272019"/>
        <a:ext cx="529363" cy="320551"/>
      </dsp:txXfrm>
    </dsp:sp>
    <dsp:sp modelId="{D5FE5F4B-3197-4B65-85C5-CAB537D4D51E}">
      <dsp:nvSpPr>
        <dsp:cNvPr id="0" name=""/>
        <dsp:cNvSpPr/>
      </dsp:nvSpPr>
      <dsp:spPr>
        <a:xfrm>
          <a:off x="345289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Warmup</a:t>
          </a:r>
        </a:p>
      </dsp:txBody>
      <dsp:txXfrm>
        <a:off x="3452891" y="14695"/>
        <a:ext cx="2145836" cy="835200"/>
      </dsp:txXfrm>
    </dsp:sp>
    <dsp:sp modelId="{1F7700EE-17AB-4EEB-89B1-4A50FDA794BD}">
      <dsp:nvSpPr>
        <dsp:cNvPr id="0" name=""/>
        <dsp:cNvSpPr/>
      </dsp:nvSpPr>
      <dsp:spPr>
        <a:xfrm>
          <a:off x="389240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Resolver; e/ou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Consultar resolução</a:t>
          </a:r>
        </a:p>
      </dsp:txBody>
      <dsp:txXfrm>
        <a:off x="3947440" y="904935"/>
        <a:ext cx="2035756" cy="1769120"/>
      </dsp:txXfrm>
    </dsp:sp>
    <dsp:sp modelId="{A10B5F1F-EE4C-45EF-A720-889ADA5C7BF6}">
      <dsp:nvSpPr>
        <dsp:cNvPr id="0" name=""/>
        <dsp:cNvSpPr/>
      </dsp:nvSpPr>
      <dsp:spPr>
        <a:xfrm>
          <a:off x="592402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5924028" y="272019"/>
        <a:ext cx="529363" cy="320551"/>
      </dsp:txXfrm>
    </dsp:sp>
    <dsp:sp modelId="{AF126589-E0DE-4952-B00F-0636F0A5F095}">
      <dsp:nvSpPr>
        <dsp:cNvPr id="0" name=""/>
        <dsp:cNvSpPr/>
      </dsp:nvSpPr>
      <dsp:spPr>
        <a:xfrm>
          <a:off x="6899932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</a:t>
          </a:r>
        </a:p>
      </dsp:txBody>
      <dsp:txXfrm>
        <a:off x="6899932" y="14695"/>
        <a:ext cx="2145836" cy="835200"/>
      </dsp:txXfrm>
    </dsp:sp>
    <dsp:sp modelId="{B2D4784C-9C5C-4B29-A799-14294E4F46F6}">
      <dsp:nvSpPr>
        <dsp:cNvPr id="0" name=""/>
        <dsp:cNvSpPr/>
      </dsp:nvSpPr>
      <dsp:spPr>
        <a:xfrm>
          <a:off x="733944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7394480" y="904935"/>
        <a:ext cx="2035756" cy="1769120"/>
      </dsp:txXfrm>
    </dsp:sp>
    <dsp:sp modelId="{0B7243C2-8760-4D1E-BFD2-8D6C405958CE}">
      <dsp:nvSpPr>
        <dsp:cNvPr id="0" name=""/>
        <dsp:cNvSpPr/>
      </dsp:nvSpPr>
      <dsp:spPr>
        <a:xfrm>
          <a:off x="9371069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9371069" y="272019"/>
        <a:ext cx="529363" cy="320551"/>
      </dsp:txXfrm>
    </dsp:sp>
    <dsp:sp modelId="{E6211732-8CEF-42AD-879B-364607FB854A}">
      <dsp:nvSpPr>
        <dsp:cNvPr id="0" name=""/>
        <dsp:cNvSpPr/>
      </dsp:nvSpPr>
      <dsp:spPr>
        <a:xfrm>
          <a:off x="10346972" y="14695"/>
          <a:ext cx="2843082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 Extra</a:t>
          </a:r>
        </a:p>
      </dsp:txBody>
      <dsp:txXfrm>
        <a:off x="10346972" y="14695"/>
        <a:ext cx="2843082" cy="835200"/>
      </dsp:txXfrm>
    </dsp:sp>
    <dsp:sp modelId="{148B5565-F1BE-4A6D-ABA3-CAC3ED53255A}">
      <dsp:nvSpPr>
        <dsp:cNvPr id="0" name=""/>
        <dsp:cNvSpPr/>
      </dsp:nvSpPr>
      <dsp:spPr>
        <a:xfrm>
          <a:off x="11135104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11190144" y="904935"/>
        <a:ext cx="2035756" cy="176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5E83-F819-452B-8E20-EE6471E630CB}" type="datetimeFigureOut">
              <a:rPr lang="pt-BR" smtClean="0"/>
              <a:t>03/05/2021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64D-5E83-4BB0-98A3-EA7F44288D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2307-1DF4-4B6C-8745-19911C90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695CE-9ADF-4695-973F-B94A6602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5271-8C4C-4144-AAA1-E11F856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2C32E-3BA7-4403-B7FE-9AD45FA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6F337-2C48-4C20-A3C5-26568CB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0357-528F-43EE-B29E-F651BB3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A174C-4211-4B14-9E10-5367A11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7263D-E991-404A-9FB6-3821D66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61D20-8D87-4678-986B-4478E85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7D0FA-088F-49B5-B8D9-EDDDD53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D1946F-7A2C-482B-AE55-284B8D50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C260-1710-4886-9FED-FB5FF34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0D323-1CB7-4D50-871B-FD2460C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3B4D-4867-4E7F-9DAB-13F27D5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7539-D2C3-4C9C-B714-6D1469E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E83A-A7F4-412D-B6E5-75BED5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</p:spPr>
        <p:txBody>
          <a:bodyPr/>
          <a:lstStyle>
            <a:lvl1pPr>
              <a:defRPr b="1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794B5-8E61-4F51-866E-353DAC00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98525" indent="-441325">
              <a:defRPr/>
            </a:lvl2pPr>
            <a:lvl3pPr marL="1341438" indent="-427038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rgbClr val="4F9351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F7B50-B233-491C-8D60-554C1AE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52E4-0873-48C8-9A25-8D1BA833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0473-D80A-41A2-8D7F-9728BDC7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23BB-E409-446E-9FA4-169D05E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03DA3-324A-4BB3-AF3B-DBDC419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44D8F-C7BF-4906-959D-C1E5FC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44D-0ABA-4A4A-B1DE-C385680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C5D70-D9F7-4302-8339-03BD26C69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1733-EEBD-4671-936D-1CD22F5C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670C-61C5-4ECA-AE8D-C9606D8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D664E-C5D0-47B4-90DD-C331E9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DD9BC-C7D2-41D4-9CAC-049465F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2FF7-8E57-4EEC-B05C-F78929E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AA406-24F0-4482-8DDE-16A6FF5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A78A-E676-493C-A41D-81276037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7EA6C-CAB1-4C2C-8AB2-A6AE641D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B4E09-6EE1-4147-81C2-FD347EE9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58D5A-4670-47E6-8BCC-49F5A564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6A7F8-87ED-4E31-AEB2-0E9B539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CDC0A-D2DC-46F2-B5B8-CE47F883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4705-A82D-4686-AEF7-34CDC34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D615F-8454-427E-AD86-A8156FF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BA903-0849-4795-9BA1-AD4C583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B5A63D-E3A5-4D76-9EAC-B9156D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A734E-6C30-49D9-BA23-CDA9D06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46FD98-96D7-49D8-AD26-39B3A95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2CCE1-3646-4507-B926-84507D4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ACE2B-9E5C-4558-AC09-88E21D0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6E189-DB53-4ECB-A808-CC8AE3C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B172F-DF1C-40D6-AD0B-CA4682D4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D2B4-4CA5-4392-ABF8-AAA1A90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BFA58-633F-4C19-97D8-7E3753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34F24-B1CF-4936-A7EF-8AD9B8E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43B8-66D8-462E-8CE6-D870758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EF8CF-9861-4ACD-B243-0D4B2307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E8370-9C08-475A-97BB-C32261D5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3E31D-E390-433F-A1E2-076CF32C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9561-3D6F-49E8-B30D-DD0C5F6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3010-909B-4D21-8DD6-56E7D0E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BD4786-88E0-4341-A17D-EB4CD76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FDBA2-2D4B-4A9D-8973-8ED82BEF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12374879" cy="582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9CA22-AA7E-4292-A008-BE16173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32080" y="7022465"/>
            <a:ext cx="4610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strike="noStrike" kern="1200" spc="-1" dirty="0">
          <a:solidFill>
            <a:schemeClr val="accent1">
              <a:lumMod val="75000"/>
            </a:schemeClr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4413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0206BE"/>
          </a:solidFill>
          <a:latin typeface="+mn-lt"/>
          <a:ea typeface="+mn-ea"/>
          <a:cs typeface="+mn-cs"/>
        </a:defRPr>
      </a:lvl2pPr>
      <a:lvl3pPr marL="1341438" indent="-4270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FA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pi.exchangerate-api.com/v4/latest/US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conecta/catalogo" TargetMode="External"/><Relationship Id="rId2" Type="http://schemas.openxmlformats.org/officeDocument/2006/relationships/hyperlink" Target="https://jsonformatter.org/json-view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gnitive_reframing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searc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1380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Estruturas de Dados Nativas do Python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954013" y="7023944"/>
            <a:ext cx="3414985" cy="53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6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4DF21A-FB58-4DBE-8E3A-00AD2F51F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9" t="13167" r="26790" b="41736"/>
          <a:stretch/>
        </p:blipFill>
        <p:spPr>
          <a:xfrm>
            <a:off x="5666850" y="2688662"/>
            <a:ext cx="1989313" cy="2013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59380"/>
          </a:xfrm>
        </p:spPr>
        <p:txBody>
          <a:bodyPr/>
          <a:lstStyle/>
          <a:p>
            <a:r>
              <a:rPr lang="pt-BR" dirty="0"/>
              <a:t>Erros de Sintaxe (</a:t>
            </a:r>
            <a:r>
              <a:rPr lang="pt-BR" dirty="0" err="1"/>
              <a:t>Syntax</a:t>
            </a:r>
            <a:r>
              <a:rPr lang="pt-BR" dirty="0"/>
              <a:t> </a:t>
            </a:r>
            <a:r>
              <a:rPr lang="pt-BR" dirty="0" err="1"/>
              <a:t>Errors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159"/>
            <a:ext cx="12374879" cy="5823903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Sintaxe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É um conjunto de </a:t>
            </a:r>
            <a:r>
              <a:rPr lang="en-US" dirty="0" err="1">
                <a:ea typeface="Source Code Pro" panose="020B0509030403020204" pitchFamily="49" charset="0"/>
              </a:rPr>
              <a:t>regras</a:t>
            </a:r>
            <a:r>
              <a:rPr lang="en-US" dirty="0">
                <a:ea typeface="Source Code Pro" panose="020B0509030403020204" pitchFamily="49" charset="0"/>
              </a:rPr>
              <a:t> que </a:t>
            </a:r>
            <a:r>
              <a:rPr lang="en-US" dirty="0" err="1">
                <a:ea typeface="Source Code Pro" panose="020B0509030403020204" pitchFamily="49" charset="0"/>
              </a:rPr>
              <a:t>definem</a:t>
            </a:r>
            <a:r>
              <a:rPr lang="en-US" dirty="0">
                <a:ea typeface="Source Code Pro" panose="020B0509030403020204" pitchFamily="49" charset="0"/>
              </a:rPr>
              <a:t> o que </a:t>
            </a:r>
            <a:r>
              <a:rPr lang="en-US" dirty="0" err="1">
                <a:ea typeface="Source Code Pro" panose="020B0509030403020204" pitchFamily="49" charset="0"/>
              </a:rPr>
              <a:t>são</a:t>
            </a:r>
            <a:r>
              <a:rPr lang="en-US" dirty="0">
                <a:ea typeface="Source Code Pro" panose="020B0509030403020204" pitchFamily="49" charset="0"/>
              </a:rPr>
              <a:t> ou não </a:t>
            </a:r>
            <a:r>
              <a:rPr lang="en-US" dirty="0" err="1">
                <a:ea typeface="Source Code Pro" panose="020B0509030403020204" pitchFamily="49" charset="0"/>
              </a:rPr>
              <a:t>sentenças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válidas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determinada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linguagem</a:t>
            </a: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 err="1">
                <a:ea typeface="Source Code Pro" panose="020B0509030403020204" pitchFamily="49" charset="0"/>
              </a:rPr>
              <a:t>Erro</a:t>
            </a:r>
            <a:r>
              <a:rPr lang="en-US" dirty="0">
                <a:ea typeface="Source Code Pro" panose="020B0509030403020204" pitchFamily="49" charset="0"/>
              </a:rPr>
              <a:t> de sintaxe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Ocorre quando </a:t>
            </a:r>
            <a:r>
              <a:rPr lang="en-US" dirty="0" err="1">
                <a:ea typeface="Source Code Pro" panose="020B0509030403020204" pitchFamily="49" charset="0"/>
              </a:rPr>
              <a:t>executamos</a:t>
            </a:r>
            <a:r>
              <a:rPr lang="en-US" dirty="0">
                <a:ea typeface="Source Code Pro" panose="020B0509030403020204" pitchFamily="49" charset="0"/>
              </a:rPr>
              <a:t> uma </a:t>
            </a:r>
            <a:r>
              <a:rPr lang="en-US" dirty="0" err="1">
                <a:ea typeface="Source Code Pro" panose="020B0509030403020204" pitchFamily="49" charset="0"/>
              </a:rPr>
              <a:t>sentença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inválida</a:t>
            </a: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 err="1">
                <a:ea typeface="Source Code Pro" panose="020B0509030403020204" pitchFamily="49" charset="0"/>
              </a:rPr>
              <a:t>Exemplo</a:t>
            </a:r>
            <a:r>
              <a:rPr lang="en-US" dirty="0">
                <a:ea typeface="Source Code Pro" panose="020B0509030403020204" pitchFamily="49" charset="0"/>
              </a:rPr>
              <a:t>: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2FEEBC-1716-417A-937C-F1D9DB7B543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8FDD6D-CFF8-4188-81BB-A3FF54FAD91A}"/>
              </a:ext>
            </a:extLst>
          </p:cNvPr>
          <p:cNvSpPr txBox="1"/>
          <p:nvPr/>
        </p:nvSpPr>
        <p:spPr>
          <a:xfrm>
            <a:off x="1965291" y="4354591"/>
            <a:ext cx="9891429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 3 &gt; 1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print("True")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399786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59380"/>
          </a:xfrm>
        </p:spPr>
        <p:txBody>
          <a:bodyPr/>
          <a:lstStyle/>
          <a:p>
            <a:r>
              <a:rPr lang="pt-BR" dirty="0"/>
              <a:t>Erros de Sintaxe (</a:t>
            </a:r>
            <a:r>
              <a:rPr lang="pt-BR" dirty="0" err="1"/>
              <a:t>Syntax</a:t>
            </a:r>
            <a:r>
              <a:rPr lang="pt-BR" dirty="0"/>
              <a:t> </a:t>
            </a:r>
            <a:r>
              <a:rPr lang="pt-BR" dirty="0" err="1"/>
              <a:t>Errors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159"/>
            <a:ext cx="12374879" cy="5823903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Exemplos </a:t>
            </a:r>
            <a:r>
              <a:rPr lang="en-US" dirty="0" err="1">
                <a:ea typeface="Source Code Pro" panose="020B0509030403020204" pitchFamily="49" charset="0"/>
              </a:rPr>
              <a:t>comuns</a:t>
            </a:r>
            <a:r>
              <a:rPr lang="en-US" dirty="0">
                <a:ea typeface="Source Code Pro" panose="020B0509030403020204" pitchFamily="49" charset="0"/>
              </a:rPr>
              <a:t>: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Abrir</a:t>
            </a:r>
            <a:r>
              <a:rPr lang="en-US" dirty="0">
                <a:ea typeface="Source Code Pro" panose="020B0509030403020204" pitchFamily="49" charset="0"/>
              </a:rPr>
              <a:t> mas não </a:t>
            </a:r>
            <a:r>
              <a:rPr lang="en-US" dirty="0" err="1">
                <a:ea typeface="Source Code Pro" panose="020B0509030403020204" pitchFamily="49" charset="0"/>
              </a:rPr>
              <a:t>fechar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desses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caracteres</a:t>
            </a:r>
            <a:r>
              <a:rPr lang="en-US" dirty="0">
                <a:ea typeface="Source Code Pro" panose="020B0509030403020204" pitchFamily="49" charset="0"/>
              </a:rPr>
              <a:t>: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[ ( { " '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Identação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incorreta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Erro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digitação</a:t>
            </a:r>
            <a:r>
              <a:rPr lang="en-US" dirty="0">
                <a:ea typeface="Source Code Pro" panose="020B0509030403020204" pitchFamily="49" charset="0"/>
              </a:rPr>
              <a:t> de um keyword (</a:t>
            </a:r>
            <a:r>
              <a:rPr lang="en-US" dirty="0" err="1">
                <a:ea typeface="Source Code Pro" panose="020B0509030403020204" pitchFamily="49" charset="0"/>
              </a:rPr>
              <a:t>palavra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reservada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Colocar</a:t>
            </a:r>
            <a:r>
              <a:rPr lang="en-US" dirty="0">
                <a:ea typeface="Source Code Pro" panose="020B0509030403020204" pitchFamily="49" charset="0"/>
              </a:rPr>
              <a:t> um keyword no </a:t>
            </a:r>
            <a:r>
              <a:rPr lang="en-US" dirty="0" err="1">
                <a:ea typeface="Source Code Pro" panose="020B0509030403020204" pitchFamily="49" charset="0"/>
              </a:rPr>
              <a:t>lugar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errado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Exemplo</a:t>
            </a:r>
            <a:r>
              <a:rPr lang="en-US" dirty="0">
                <a:ea typeface="Source Code Pro" panose="020B0509030403020204" pitchFamily="49" charset="0"/>
              </a:rPr>
              <a:t>: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in x [1,2,3]:</a:t>
            </a: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2FEEBC-1716-417A-937C-F1D9DB7B543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09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13665"/>
            <a:ext cx="11591925" cy="959380"/>
          </a:xfrm>
        </p:spPr>
        <p:txBody>
          <a:bodyPr/>
          <a:lstStyle/>
          <a:p>
            <a:r>
              <a:rPr lang="pt-BR" dirty="0"/>
              <a:t>Erros em Tempo de Execução (Runtime </a:t>
            </a:r>
            <a:r>
              <a:rPr lang="pt-BR" dirty="0" err="1"/>
              <a:t>Errors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3479"/>
            <a:ext cx="12374879" cy="60960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ource Code Pro" panose="020B0509030403020204" pitchFamily="49" charset="0"/>
              </a:rPr>
              <a:t>Ocorre quando a sintaxe de um programa está correta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porém</a:t>
            </a:r>
            <a:r>
              <a:rPr lang="en-US" dirty="0">
                <a:ea typeface="Source Code Pro" panose="020B0509030403020204" pitchFamily="49" charset="0"/>
              </a:rPr>
              <a:t> os dados do programa levaram o interpretador do python a encontrar uma inconsistência.</a:t>
            </a:r>
          </a:p>
          <a:p>
            <a:r>
              <a:rPr lang="en-US" dirty="0">
                <a:ea typeface="Source Code Pro" panose="020B0509030403020204" pitchFamily="49" charset="0"/>
              </a:rPr>
              <a:t>Interrompe a </a:t>
            </a:r>
            <a:r>
              <a:rPr lang="en-US" dirty="0" err="1">
                <a:ea typeface="Source Code Pro" panose="020B0509030403020204" pitchFamily="49" charset="0"/>
              </a:rPr>
              <a:t>execução</a:t>
            </a:r>
            <a:r>
              <a:rPr lang="en-US" dirty="0">
                <a:ea typeface="Source Code Pro" panose="020B0509030403020204" pitchFamily="49" charset="0"/>
              </a:rPr>
              <a:t> do </a:t>
            </a:r>
            <a:r>
              <a:rPr lang="en-US" dirty="0" err="1">
                <a:ea typeface="Source Code Pro" panose="020B0509030403020204" pitchFamily="49" charset="0"/>
              </a:rPr>
              <a:t>seu</a:t>
            </a:r>
            <a:r>
              <a:rPr lang="en-US" dirty="0">
                <a:ea typeface="Source Code Pro" panose="020B0509030403020204" pitchFamily="49" charset="0"/>
              </a:rPr>
              <a:t> programa (crash)</a:t>
            </a:r>
          </a:p>
          <a:p>
            <a:r>
              <a:rPr lang="en-US" dirty="0">
                <a:ea typeface="Source Code Pro" panose="020B0509030403020204" pitchFamily="49" charset="0"/>
              </a:rPr>
              <a:t>Exemplos: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Divisão</a:t>
            </a:r>
            <a:r>
              <a:rPr lang="en-US" dirty="0">
                <a:ea typeface="Source Code Pro" panose="020B0509030403020204" pitchFamily="49" charset="0"/>
              </a:rPr>
              <a:t> por zero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Executar uma </a:t>
            </a:r>
            <a:r>
              <a:rPr lang="en-US" dirty="0" err="1">
                <a:ea typeface="Source Code Pro" panose="020B0509030403020204" pitchFamily="49" charset="0"/>
              </a:rPr>
              <a:t>operação</a:t>
            </a:r>
            <a:r>
              <a:rPr lang="en-US" dirty="0">
                <a:ea typeface="Source Code Pro" panose="020B0509030403020204" pitchFamily="49" charset="0"/>
              </a:rPr>
              <a:t> com </a:t>
            </a:r>
            <a:r>
              <a:rPr lang="en-US" dirty="0" err="1">
                <a:ea typeface="Source Code Pro" panose="020B0509030403020204" pitchFamily="49" charset="0"/>
              </a:rPr>
              <a:t>tipos</a:t>
            </a:r>
            <a:r>
              <a:rPr lang="en-US" dirty="0">
                <a:ea typeface="Source Code Pro" panose="020B0509030403020204" pitchFamily="49" charset="0"/>
              </a:rPr>
              <a:t> incompatíveis</a:t>
            </a: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Ex.: 10/"5"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Acessar</a:t>
            </a:r>
            <a:r>
              <a:rPr lang="en-US" dirty="0">
                <a:ea typeface="Source Code Pro" panose="020B0509030403020204" pitchFamily="49" charset="0"/>
              </a:rPr>
              <a:t> elementos de uma lista ou dicionário que não </a:t>
            </a:r>
            <a:r>
              <a:rPr lang="en-US" dirty="0" err="1">
                <a:ea typeface="Source Code Pro" panose="020B0509030403020204" pitchFamily="49" charset="0"/>
              </a:rPr>
              <a:t>existem</a:t>
            </a: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>
                <a:ea typeface="Source Code Pro" panose="020B0509030403020204" pitchFamily="49" charset="0"/>
              </a:rPr>
              <a:t>Analogia: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Flap your arms and fly to Australia</a:t>
            </a: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Abra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seus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braços</a:t>
            </a:r>
            <a:r>
              <a:rPr lang="en-US" dirty="0">
                <a:ea typeface="Source Code Pro" panose="020B0509030403020204" pitchFamily="49" charset="0"/>
              </a:rPr>
              <a:t> e </a:t>
            </a:r>
            <a:r>
              <a:rPr lang="en-US" dirty="0" err="1">
                <a:ea typeface="Source Code Pro" panose="020B0509030403020204" pitchFamily="49" charset="0"/>
              </a:rPr>
              <a:t>voe</a:t>
            </a:r>
            <a:r>
              <a:rPr lang="en-US" dirty="0">
                <a:ea typeface="Source Code Pro" panose="020B0509030403020204" pitchFamily="49" charset="0"/>
              </a:rPr>
              <a:t> para a Australia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2FEEBC-1716-417A-937C-F1D9DB7B543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95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13665"/>
            <a:ext cx="11591925" cy="959380"/>
          </a:xfrm>
        </p:spPr>
        <p:txBody>
          <a:bodyPr/>
          <a:lstStyle/>
          <a:p>
            <a:r>
              <a:rPr lang="pt-BR" dirty="0"/>
              <a:t>Erros de Lógica (</a:t>
            </a:r>
            <a:r>
              <a:rPr lang="pt-BR" dirty="0" err="1"/>
              <a:t>Logical</a:t>
            </a:r>
            <a:r>
              <a:rPr lang="pt-BR" dirty="0"/>
              <a:t> </a:t>
            </a:r>
            <a:r>
              <a:rPr lang="pt-BR" dirty="0" err="1"/>
              <a:t>Errors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3479"/>
            <a:ext cx="12374879" cy="5823903"/>
          </a:xfrm>
        </p:spPr>
        <p:txBody>
          <a:bodyPr/>
          <a:lstStyle/>
          <a:p>
            <a:r>
              <a:rPr lang="en-US" dirty="0" err="1">
                <a:ea typeface="Source Code Pro" panose="020B0509030403020204" pitchFamily="49" charset="0"/>
              </a:rPr>
              <a:t>Fazem</a:t>
            </a:r>
            <a:r>
              <a:rPr lang="en-US" dirty="0">
                <a:ea typeface="Source Code Pro" panose="020B0509030403020204" pitchFamily="49" charset="0"/>
              </a:rPr>
              <a:t> o programa </a:t>
            </a:r>
            <a:r>
              <a:rPr lang="en-US" dirty="0" err="1">
                <a:ea typeface="Source Code Pro" panose="020B0509030403020204" pitchFamily="49" charset="0"/>
              </a:rPr>
              <a:t>produzir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resultado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incorreto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mas não </a:t>
            </a:r>
            <a:r>
              <a:rPr lang="en-US" dirty="0" err="1">
                <a:ea typeface="Source Code Pro" panose="020B0509030403020204" pitchFamily="49" charset="0"/>
              </a:rPr>
              <a:t>causam</a:t>
            </a:r>
            <a:r>
              <a:rPr lang="en-US" dirty="0">
                <a:ea typeface="Source Code Pro" panose="020B0509030403020204" pitchFamily="49" charset="0"/>
              </a:rPr>
              <a:t> um crash (</a:t>
            </a:r>
            <a:r>
              <a:rPr lang="en-US" dirty="0" err="1">
                <a:ea typeface="Source Code Pro" panose="020B0509030403020204" pitchFamily="49" charset="0"/>
              </a:rPr>
              <a:t>interrupção</a:t>
            </a:r>
            <a:r>
              <a:rPr lang="en-US" dirty="0">
                <a:ea typeface="Source Code Pro" panose="020B0509030403020204" pitchFamily="49" charset="0"/>
              </a:rPr>
              <a:t> da </a:t>
            </a:r>
            <a:r>
              <a:rPr lang="en-US" dirty="0" err="1">
                <a:ea typeface="Source Code Pro" panose="020B0509030403020204" pitchFamily="49" charset="0"/>
              </a:rPr>
              <a:t>execução</a:t>
            </a:r>
            <a:r>
              <a:rPr lang="en-US" dirty="0">
                <a:ea typeface="Source Code Pro" panose="020B0509030403020204" pitchFamily="49" charset="0"/>
              </a:rPr>
              <a:t>).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Exemplo</a:t>
            </a:r>
            <a:r>
              <a:rPr lang="en-US" dirty="0">
                <a:ea typeface="Source Code Pro" panose="020B0509030403020204" pitchFamily="49" charset="0"/>
              </a:rPr>
              <a:t>: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2FEEBC-1716-417A-937C-F1D9DB7B543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331E57-984F-4BE2-BC00-2FD871E1F579}"/>
              </a:ext>
            </a:extLst>
          </p:cNvPr>
          <p:cNvSpPr txBox="1"/>
          <p:nvPr/>
        </p:nvSpPr>
        <p:spPr>
          <a:xfrm>
            <a:off x="1370930" y="3129122"/>
            <a:ext cx="9891429" cy="2804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"10"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 a == 10: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print("True")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print("False")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78514DC-5207-4253-A934-2DB388630A4C}"/>
              </a:ext>
            </a:extLst>
          </p:cNvPr>
          <p:cNvSpPr/>
          <p:nvPr/>
        </p:nvSpPr>
        <p:spPr>
          <a:xfrm>
            <a:off x="1370931" y="6050633"/>
            <a:ext cx="9891429" cy="110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051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dict (Dicionário)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2725"/>
            <a:ext cx="12374879" cy="5941377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Uma coleção de key-value (chave-valor) de tamanho flexível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O key e o value podem ser (quase) qualquer objeto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92851" y="2807140"/>
            <a:ext cx="9891429" cy="3358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empty_dict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{} # Cria um dicionário vazio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d1 = {'tipo' : 'carro', 'ano':2020, '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ocup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 : [1, 2]} d1['cor'] = 1 # Cria um novo par chave-valor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d1['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fabric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'] = 3 # Cria um novo par chave-valor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print(d1)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print(d1['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ocup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'])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85BCB3-7FA1-4DD8-ADE9-379AE5A852DB}"/>
              </a:ext>
            </a:extLst>
          </p:cNvPr>
          <p:cNvSpPr/>
          <p:nvPr/>
        </p:nvSpPr>
        <p:spPr>
          <a:xfrm>
            <a:off x="1492851" y="6165175"/>
            <a:ext cx="9891429" cy="110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{'</a:t>
            </a:r>
            <a:r>
              <a:rPr lang="en-US" sz="2400" dirty="0" err="1">
                <a:solidFill>
                  <a:schemeClr val="tx1"/>
                </a:solidFill>
              </a:rPr>
              <a:t>ocup</a:t>
            </a:r>
            <a:r>
              <a:rPr lang="en-US" sz="2400" dirty="0">
                <a:solidFill>
                  <a:schemeClr val="tx1"/>
                </a:solidFill>
              </a:rPr>
              <a:t>': [1, 2], '</a:t>
            </a:r>
            <a:r>
              <a:rPr lang="en-US" sz="2400" dirty="0" err="1">
                <a:solidFill>
                  <a:schemeClr val="tx1"/>
                </a:solidFill>
              </a:rPr>
              <a:t>ano</a:t>
            </a:r>
            <a:r>
              <a:rPr lang="en-US" sz="2400" dirty="0">
                <a:solidFill>
                  <a:schemeClr val="tx1"/>
                </a:solidFill>
              </a:rPr>
              <a:t>': 2020, 'fabric': 3, '</a:t>
            </a:r>
            <a:r>
              <a:rPr lang="en-US" sz="2400" dirty="0" err="1">
                <a:solidFill>
                  <a:schemeClr val="tx1"/>
                </a:solidFill>
              </a:rPr>
              <a:t>tipo</a:t>
            </a:r>
            <a:r>
              <a:rPr lang="en-US" sz="2400" dirty="0">
                <a:solidFill>
                  <a:schemeClr val="tx1"/>
                </a:solidFill>
              </a:rPr>
              <a:t>': '</a:t>
            </a:r>
            <a:r>
              <a:rPr lang="en-US" sz="2400" dirty="0" err="1">
                <a:solidFill>
                  <a:schemeClr val="tx1"/>
                </a:solidFill>
              </a:rPr>
              <a:t>carro</a:t>
            </a:r>
            <a:r>
              <a:rPr lang="en-US" sz="2400" dirty="0">
                <a:solidFill>
                  <a:schemeClr val="tx1"/>
                </a:solidFill>
              </a:rPr>
              <a:t>', '</a:t>
            </a:r>
            <a:r>
              <a:rPr lang="en-US" sz="2400" dirty="0" err="1">
                <a:solidFill>
                  <a:schemeClr val="tx1"/>
                </a:solidFill>
              </a:rPr>
              <a:t>cor</a:t>
            </a:r>
            <a:r>
              <a:rPr lang="en-US" sz="2400" dirty="0">
                <a:solidFill>
                  <a:schemeClr val="tx1"/>
                </a:solidFill>
              </a:rPr>
              <a:t>': 1}</a:t>
            </a:r>
          </a:p>
          <a:p>
            <a:r>
              <a:rPr lang="en-US" sz="2400" dirty="0">
                <a:solidFill>
                  <a:schemeClr val="tx1"/>
                </a:solidFill>
              </a:rPr>
              <a:t>[1, 2]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7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dict (Dicionário)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79"/>
            <a:ext cx="12374879" cy="5823903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Outros métodos relacionados a dicionários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11AD0E-DE83-4A60-AFA8-ECE54918FF7E}"/>
              </a:ext>
            </a:extLst>
          </p:cNvPr>
          <p:cNvSpPr txBox="1"/>
          <p:nvPr/>
        </p:nvSpPr>
        <p:spPr>
          <a:xfrm>
            <a:off x="1540810" y="2036808"/>
            <a:ext cx="10358154" cy="3912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d1 = {'tipo' : 'carro', 'ano':2020, '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ocup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 : [1, 2]}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'tipo'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d1) # Testa: 'tipo' está em d1.keys()?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d1[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'ano'] # Remove o par identificado por 'ano'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 = d1.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pop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ocup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Remove do dict e retorna o valor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print(list(d1.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()))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d1.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({'motor' : '18c', 'dono' : 12}) #atualiza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print(d1)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B4A81EB-0758-4888-AE8D-C6D7BF05B386}"/>
              </a:ext>
            </a:extLst>
          </p:cNvPr>
          <p:cNvSpPr/>
          <p:nvPr/>
        </p:nvSpPr>
        <p:spPr>
          <a:xfrm>
            <a:off x="1540810" y="6096000"/>
            <a:ext cx="10358154" cy="1212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['</a:t>
            </a:r>
            <a:r>
              <a:rPr lang="en-US" sz="2400" dirty="0" err="1">
                <a:solidFill>
                  <a:schemeClr val="tx1"/>
                </a:solidFill>
              </a:rPr>
              <a:t>tipo</a:t>
            </a:r>
            <a:r>
              <a:rPr lang="en-US" sz="2400" dirty="0">
                <a:solidFill>
                  <a:schemeClr val="tx1"/>
                </a:solidFill>
              </a:rPr>
              <a:t>']</a:t>
            </a:r>
          </a:p>
          <a:p>
            <a:r>
              <a:rPr lang="en-US" sz="2400" dirty="0">
                <a:solidFill>
                  <a:schemeClr val="tx1"/>
                </a:solidFill>
              </a:rPr>
              <a:t>{'motor': '18c', '</a:t>
            </a:r>
            <a:r>
              <a:rPr lang="en-US" sz="2400" dirty="0" err="1">
                <a:solidFill>
                  <a:schemeClr val="tx1"/>
                </a:solidFill>
              </a:rPr>
              <a:t>dono</a:t>
            </a:r>
            <a:r>
              <a:rPr lang="en-US" sz="2400" dirty="0">
                <a:solidFill>
                  <a:schemeClr val="tx1"/>
                </a:solidFill>
              </a:rPr>
              <a:t>': 12, '</a:t>
            </a:r>
            <a:r>
              <a:rPr lang="en-US" sz="2400" dirty="0" err="1">
                <a:solidFill>
                  <a:schemeClr val="tx1"/>
                </a:solidFill>
              </a:rPr>
              <a:t>tipo</a:t>
            </a:r>
            <a:r>
              <a:rPr lang="en-US" sz="2400" dirty="0">
                <a:solidFill>
                  <a:schemeClr val="tx1"/>
                </a:solidFill>
              </a:rPr>
              <a:t>': '</a:t>
            </a:r>
            <a:r>
              <a:rPr lang="en-US" sz="2400" dirty="0" err="1">
                <a:solidFill>
                  <a:schemeClr val="tx1"/>
                </a:solidFill>
              </a:rPr>
              <a:t>carro</a:t>
            </a:r>
            <a:r>
              <a:rPr lang="en-US" sz="2400" dirty="0">
                <a:solidFill>
                  <a:schemeClr val="tx1"/>
                </a:solidFill>
              </a:rPr>
              <a:t>'}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F477E57-7422-4F40-9BED-89E40F01EC43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0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dict (Dicionário)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79"/>
            <a:ext cx="12374879" cy="5823903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O método items retorna um iterator para uma sequência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de tuplas (chave, valor)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11AD0E-DE83-4A60-AFA8-ECE54918FF7E}"/>
              </a:ext>
            </a:extLst>
          </p:cNvPr>
          <p:cNvSpPr txBox="1"/>
          <p:nvPr/>
        </p:nvSpPr>
        <p:spPr>
          <a:xfrm>
            <a:off x="1540810" y="3230176"/>
            <a:ext cx="10358154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d1 = {'tipo' : 'carro', 'ano':2020, 'ocup' : [1, 2]}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k, v in d1.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items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():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print(k, v)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B4A81EB-0758-4888-AE8D-C6D7BF05B386}"/>
              </a:ext>
            </a:extLst>
          </p:cNvPr>
          <p:cNvSpPr/>
          <p:nvPr/>
        </p:nvSpPr>
        <p:spPr>
          <a:xfrm>
            <a:off x="1540810" y="5188393"/>
            <a:ext cx="10358154" cy="1212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tipo carro</a:t>
            </a:r>
          </a:p>
          <a:p>
            <a:r>
              <a:rPr lang="pt-BR" sz="2400" dirty="0">
                <a:solidFill>
                  <a:schemeClr val="tx1"/>
                </a:solidFill>
              </a:rPr>
              <a:t>ano 2020</a:t>
            </a:r>
          </a:p>
          <a:p>
            <a:r>
              <a:rPr lang="pt-BR" sz="2400" dirty="0">
                <a:solidFill>
                  <a:schemeClr val="tx1"/>
                </a:solidFill>
              </a:rPr>
              <a:t>ocup [1, 2]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F477E57-7422-4F40-9BED-89E40F01EC43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31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dicionário com listas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11AD0E-DE83-4A60-AFA8-ECE54918FF7E}"/>
              </a:ext>
            </a:extLst>
          </p:cNvPr>
          <p:cNvSpPr txBox="1"/>
          <p:nvPr/>
        </p:nvSpPr>
        <p:spPr>
          <a:xfrm>
            <a:off x="848674" y="1351509"/>
            <a:ext cx="11846246" cy="4101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 = [['yellow',1],['blue', 2],['yellow', 3],['blue', 4],['red', 1]]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 = dict()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k, v in s: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k in d.keys(): #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Testar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se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já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existe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esta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chave no dicionário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d[k].append(v) # Se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existir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adiciona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um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elemento</a:t>
            </a: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else: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d[k] = [v] # Se não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existir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cria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uma lista e o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adiciona</a:t>
            </a: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print(d)</a:t>
            </a:r>
            <a:endParaRPr lang="en-US" sz="22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B4A81EB-0758-4888-AE8D-C6D7BF05B386}"/>
              </a:ext>
            </a:extLst>
          </p:cNvPr>
          <p:cNvSpPr/>
          <p:nvPr/>
        </p:nvSpPr>
        <p:spPr>
          <a:xfrm>
            <a:off x="862965" y="5698747"/>
            <a:ext cx="11770995" cy="1212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{'yellow': [1, 3], 'blue': [2, 4], 'red': [1]}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F477E57-7422-4F40-9BED-89E40F01EC43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4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908154" cy="1460500"/>
          </a:xfrm>
        </p:spPr>
        <p:txBody>
          <a:bodyPr/>
          <a:lstStyle/>
          <a:p>
            <a:r>
              <a:rPr lang="pt-BR"/>
              <a:t>Criando um dicionário com listas com </a:t>
            </a:r>
            <a:r>
              <a:rPr lang="pt-BR" dirty="0" err="1"/>
              <a:t>defaultdict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79"/>
            <a:ext cx="12374879" cy="5823903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No defaultdict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Cada </a:t>
            </a:r>
            <a:r>
              <a:rPr lang="en-US" dirty="0" err="1">
                <a:ea typeface="Source Code Pro" panose="020B0509030403020204" pitchFamily="49" charset="0"/>
              </a:rPr>
              <a:t>elemento</a:t>
            </a:r>
            <a:r>
              <a:rPr lang="en-US" dirty="0">
                <a:ea typeface="Source Code Pro" panose="020B0509030403020204" pitchFamily="49" charset="0"/>
              </a:rPr>
              <a:t> do dicionário é </a:t>
            </a:r>
            <a:r>
              <a:rPr lang="en-US" dirty="0" err="1">
                <a:ea typeface="Source Code Pro" panose="020B0509030403020204" pitchFamily="49" charset="0"/>
              </a:rPr>
              <a:t>inicializado</a:t>
            </a:r>
            <a:r>
              <a:rPr lang="en-US" dirty="0">
                <a:ea typeface="Source Code Pro" panose="020B0509030403020204" pitchFamily="49" charset="0"/>
              </a:rPr>
              <a:t> com um valor </a:t>
            </a:r>
            <a:r>
              <a:rPr lang="en-US" dirty="0" err="1">
                <a:ea typeface="Source Code Pro" panose="020B0509030403020204" pitchFamily="49" charset="0"/>
              </a:rPr>
              <a:t>padrão</a:t>
            </a: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11AD0E-DE83-4A60-AFA8-ECE54918FF7E}"/>
              </a:ext>
            </a:extLst>
          </p:cNvPr>
          <p:cNvSpPr txBox="1"/>
          <p:nvPr/>
        </p:nvSpPr>
        <p:spPr>
          <a:xfrm>
            <a:off x="848676" y="2683604"/>
            <a:ext cx="11591925" cy="30858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from 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collections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import 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defaultdict</a:t>
            </a:r>
            <a:endParaRPr lang="pt-BR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 = [['yellow',1],['blue', 2],['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yellow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', 3],['blue', 4],['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', 1]]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 = 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defaultdict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sz="22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k, v in s: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d[k].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append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(v)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print(d)</a:t>
            </a:r>
            <a:endParaRPr lang="en-US" sz="22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B4A81EB-0758-4888-AE8D-C6D7BF05B386}"/>
              </a:ext>
            </a:extLst>
          </p:cNvPr>
          <p:cNvSpPr/>
          <p:nvPr/>
        </p:nvSpPr>
        <p:spPr>
          <a:xfrm>
            <a:off x="848675" y="5914492"/>
            <a:ext cx="11591925" cy="1212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defaultdict(&lt;class 'list'&gt;, {'yellow': [1, 3], 'blue': [2, 4], 'red': [1]})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F477E57-7422-4F40-9BED-89E40F01EC43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2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Tuplas</a:t>
            </a:r>
            <a:r>
              <a:rPr lang="pt-BR" dirty="0"/>
              <a:t> (</a:t>
            </a:r>
            <a:r>
              <a:rPr lang="pt-BR" dirty="0" err="1"/>
              <a:t>tuple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3343"/>
            <a:ext cx="12374879" cy="6084107"/>
          </a:xfrm>
        </p:spPr>
        <p:txBody>
          <a:bodyPr>
            <a:normAutofit/>
          </a:bodyPr>
          <a:lstStyle/>
          <a:p>
            <a:r>
              <a:rPr lang="en-US" dirty="0">
                <a:ea typeface="Source Code Pro" panose="020B0509030403020204" pitchFamily="49" charset="0"/>
              </a:rPr>
              <a:t>Uma sequência de elementos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Ordenada e </a:t>
            </a:r>
            <a:r>
              <a:rPr lang="en-US" dirty="0" err="1">
                <a:ea typeface="Source Code Pro" panose="020B0509030403020204" pitchFamily="49" charset="0"/>
              </a:rPr>
              <a:t>imutável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Exemplos de </a:t>
            </a:r>
            <a:r>
              <a:rPr lang="en-US" dirty="0" err="1">
                <a:ea typeface="Source Code Pro" panose="020B0509030403020204" pitchFamily="49" charset="0"/>
              </a:rPr>
              <a:t>uso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dict.items</a:t>
            </a:r>
            <a:r>
              <a:rPr lang="en-US" dirty="0">
                <a:ea typeface="Source Code Pro" panose="020B0509030403020204" pitchFamily="49" charset="0"/>
              </a:rPr>
              <a:t>()</a:t>
            </a: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Retorno</a:t>
            </a:r>
            <a:r>
              <a:rPr lang="en-US" dirty="0">
                <a:ea typeface="Source Code Pro" panose="020B0509030403020204" pitchFamily="49" charset="0"/>
              </a:rPr>
              <a:t> de uma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: return a, b</a:t>
            </a:r>
          </a:p>
          <a:p>
            <a:pPr lvl="1"/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4BE9D4-54C5-41E5-9C84-950F35FB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62" y="2499847"/>
            <a:ext cx="7344450" cy="33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3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55D484C-A3D9-4A3E-A148-77C9D3258452}"/>
              </a:ext>
            </a:extLst>
          </p:cNvPr>
          <p:cNvSpPr txBox="1">
            <a:spLocks/>
          </p:cNvSpPr>
          <p:nvPr/>
        </p:nvSpPr>
        <p:spPr>
          <a:xfrm>
            <a:off x="457200" y="1228014"/>
            <a:ext cx="12374879" cy="5620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Code Pro" panose="020B0509030403020204" pitchFamily="49" charset="0"/>
              </a:rPr>
              <a:t>Qual a moda?</a:t>
            </a:r>
          </a:p>
          <a:p>
            <a:r>
              <a:rPr lang="en-US" dirty="0">
                <a:ea typeface="Source Code Pro" panose="020B0509030403020204" pitchFamily="49" charset="0"/>
              </a:rPr>
              <a:t>Bi-modal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dificuldade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dedicação</a:t>
            </a: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9 dúvidas</a:t>
            </a:r>
          </a:p>
          <a:p>
            <a:r>
              <a:rPr lang="en-US" dirty="0">
                <a:ea typeface="Source Code Pro" panose="020B0509030403020204" pitchFamily="49" charset="0"/>
              </a:rPr>
              <a:t>Ancoragem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meta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avaliação</a:t>
            </a:r>
          </a:p>
          <a:p>
            <a:r>
              <a:rPr lang="en-US" dirty="0">
                <a:ea typeface="Source Code Pro" panose="020B0509030403020204" pitchFamily="49" charset="0"/>
              </a:rPr>
              <a:t>Escolhas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mais é melhor?</a:t>
            </a:r>
          </a:p>
        </p:txBody>
      </p:sp>
      <p:sp>
        <p:nvSpPr>
          <p:cNvPr id="76" name="CustomShape 1"/>
          <p:cNvSpPr/>
          <p:nvPr/>
        </p:nvSpPr>
        <p:spPr>
          <a:xfrm>
            <a:off x="51380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Gráfico de Exercícios Concluídos da Aula 2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13D0B-FB0C-41C9-B23B-44112FFC6B33}"/>
              </a:ext>
            </a:extLst>
          </p:cNvPr>
          <p:cNvSpPr txBox="1"/>
          <p:nvPr/>
        </p:nvSpPr>
        <p:spPr>
          <a:xfrm>
            <a:off x="475815" y="6988528"/>
            <a:ext cx="44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Título Sugerido: O ser humano e os incentivos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9C8A2-2602-465C-98A8-52F23D423CFC}"/>
              </a:ext>
            </a:extLst>
          </p:cNvPr>
          <p:cNvSpPr txBox="1"/>
          <p:nvPr/>
        </p:nvSpPr>
        <p:spPr>
          <a:xfrm>
            <a:off x="5772097" y="7020596"/>
            <a:ext cx="674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Ancoragem: https://en.wikipedia.org/wiki/Anchoring_(cognitive_bias)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37421-07FA-473A-AD99-810CE731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051" y="1228014"/>
            <a:ext cx="9146394" cy="433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79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(set)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Set é uma coleção não ordenada de objetos distintos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útil para </a:t>
            </a: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testar</a:t>
            </a:r>
            <a:r>
              <a:rPr lang="en-US" dirty="0">
                <a:ea typeface="Source Code Pro" panose="020B0509030403020204" pitchFamily="49" charset="0"/>
              </a:rPr>
              <a:t> pertinência a grupos/conjuntos, </a:t>
            </a: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fazer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operações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como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intersecção</a:t>
            </a:r>
            <a:r>
              <a:rPr lang="en-US" dirty="0">
                <a:ea typeface="Source Code Pro" panose="020B0509030403020204" pitchFamily="49" charset="0"/>
              </a:rPr>
              <a:t> e </a:t>
            </a:r>
            <a:r>
              <a:rPr lang="en-US" dirty="0" err="1">
                <a:ea typeface="Source Code Pro" panose="020B0509030403020204" pitchFamily="49" charset="0"/>
              </a:rPr>
              <a:t>união</a:t>
            </a:r>
            <a:r>
              <a:rPr lang="en-US" dirty="0">
                <a:ea typeface="Source Code Pro" panose="020B0509030403020204" pitchFamily="49" charset="0"/>
              </a:rPr>
              <a:t> e</a:t>
            </a: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remover elementos </a:t>
            </a:r>
            <a:r>
              <a:rPr lang="en-US" dirty="0" err="1">
                <a:ea typeface="Source Code Pro" panose="020B0509030403020204" pitchFamily="49" charset="0"/>
              </a:rPr>
              <a:t>repetidos</a:t>
            </a:r>
            <a:r>
              <a:rPr lang="en-US" dirty="0">
                <a:ea typeface="Source Code Pro" panose="020B0509030403020204" pitchFamily="49" charset="0"/>
              </a:rPr>
              <a:t> de uma lista.</a:t>
            </a:r>
          </a:p>
          <a:p>
            <a:r>
              <a:rPr lang="en-US" dirty="0">
                <a:ea typeface="Source Code Pro" panose="020B0509030403020204" pitchFamily="49" charset="0"/>
              </a:rPr>
              <a:t>Como </a:t>
            </a:r>
            <a:r>
              <a:rPr lang="en-US" dirty="0" err="1">
                <a:ea typeface="Source Code Pro" panose="020B0509030403020204" pitchFamily="49" charset="0"/>
              </a:rPr>
              <a:t>criar</a:t>
            </a:r>
            <a:r>
              <a:rPr lang="en-US" dirty="0">
                <a:ea typeface="Source Code Pro" panose="020B0509030403020204" pitchFamily="49" charset="0"/>
              </a:rPr>
              <a:t> um set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6F7CD2-C893-40B8-A850-1516ED4F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69496"/>
            <a:ext cx="6286500" cy="16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65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Pertinência</a:t>
            </a: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FB040-F707-44B2-8104-D66172B3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93" y="2396467"/>
            <a:ext cx="5755007" cy="44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Source Code Pro" panose="020B0509030403020204" pitchFamily="49" charset="0"/>
              </a:rPr>
              <a:t>União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usa</a:t>
            </a:r>
            <a:r>
              <a:rPr lang="en-US" dirty="0">
                <a:ea typeface="Source Code Pro" panose="020B0509030403020204" pitchFamily="49" charset="0"/>
              </a:rPr>
              <a:t>-se o operador | (pipe), ou</a:t>
            </a: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o método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set.union</a:t>
            </a:r>
            <a:r>
              <a:rPr lang="en-US" dirty="0">
                <a:ea typeface="Source Code Pro" panose="020B0509030403020204" pitchFamily="49" charset="0"/>
              </a:rPr>
              <a:t>()</a:t>
            </a: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FB040-F707-44B2-8104-D66172B32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63"/>
          <a:stretch/>
        </p:blipFill>
        <p:spPr>
          <a:xfrm>
            <a:off x="3498735" y="3666219"/>
            <a:ext cx="5755007" cy="15811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F7B595-E2C4-48B7-8305-FFAB02D0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735" y="5381850"/>
            <a:ext cx="4886327" cy="17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8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Intersecção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usa</a:t>
            </a:r>
            <a:r>
              <a:rPr lang="en-US" dirty="0">
                <a:ea typeface="Source Code Pro" panose="020B0509030403020204" pitchFamily="49" charset="0"/>
              </a:rPr>
              <a:t>-se o operador &amp;, ou</a:t>
            </a: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o método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set.intersection()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FB040-F707-44B2-8104-D66172B32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63"/>
          <a:stretch/>
        </p:blipFill>
        <p:spPr>
          <a:xfrm>
            <a:off x="3026296" y="3479361"/>
            <a:ext cx="5755007" cy="15811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E820F9E-3760-4C95-B324-AFEB3858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295" y="5239284"/>
            <a:ext cx="5755007" cy="16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0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zip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Junta os elementos de duas sequências, 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na forma de pares (tuplas)</a:t>
            </a:r>
          </a:p>
          <a:p>
            <a:pPr lvl="1"/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9870CA2-4FE7-414B-B779-6305CAAC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36" y="2912436"/>
            <a:ext cx="8809804" cy="42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68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Instruções inline (na mesma linha)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923924" y="1305288"/>
            <a:ext cx="11591925" cy="5020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Sintaxe: valor_se_verdadeiro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condicao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valor_se_falso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0 if a &gt; 10 else 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print(b)</a:t>
            </a:r>
          </a:p>
          <a:p>
            <a:pPr>
              <a:lnSpc>
                <a:spcPct val="150000"/>
              </a:lnSpc>
            </a:pPr>
            <a:r>
              <a:rPr lang="nn-NO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[ OPERACAO_VAL </a:t>
            </a:r>
            <a:r>
              <a:rPr lang="nn-NO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nn-NO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 </a:t>
            </a:r>
            <a:r>
              <a:rPr lang="nn-NO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nn-NO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SEQUENCIA ]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resultado1 = [x for x in range(10)] # list comprehension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resultado2 = [x * x for x in range(10)]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print(resultado1)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print(resultado2)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927733" y="6391547"/>
            <a:ext cx="11591925" cy="1102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  <a:p>
            <a:r>
              <a:rPr lang="en-US" sz="2400" dirty="0">
                <a:solidFill>
                  <a:schemeClr val="tx1"/>
                </a:solidFill>
              </a:rPr>
              <a:t>[0, 1, 2, 3, 4, 5, 6, 7, 8, 9]</a:t>
            </a:r>
          </a:p>
          <a:p>
            <a:r>
              <a:rPr lang="en-US" sz="2400" dirty="0">
                <a:solidFill>
                  <a:schemeClr val="tx1"/>
                </a:solidFill>
              </a:rPr>
              <a:t>[0, 1, 4, 9, 16, 25, 36, 49, 64, 81]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83048BA-3D84-42D5-B337-899D11AFED36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25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4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Requisições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431"/>
            <a:ext cx="12374879" cy="6087671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HTTP 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protocolo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transmisão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Hipertextos</a:t>
            </a: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 err="1">
                <a:ea typeface="Source Code Pro" panose="020B0509030403020204" pitchFamily="49" charset="0"/>
              </a:rPr>
              <a:t>Requisição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invocação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ação</a:t>
            </a:r>
            <a:r>
              <a:rPr lang="en-US" dirty="0">
                <a:ea typeface="Source Code Pro" panose="020B0509030403020204" pitchFamily="49" charset="0"/>
              </a:rPr>
              <a:t> num </a:t>
            </a:r>
            <a:r>
              <a:rPr lang="en-US" dirty="0" err="1">
                <a:ea typeface="Source Code Pro" panose="020B0509030403020204" pitchFamily="49" charset="0"/>
              </a:rPr>
              <a:t>servidor</a:t>
            </a:r>
            <a:r>
              <a:rPr lang="en-US" dirty="0">
                <a:ea typeface="Source Code Pro" panose="020B0509030403020204" pitchFamily="49" charset="0"/>
              </a:rPr>
              <a:t> web</a:t>
            </a: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Espera</a:t>
            </a:r>
            <a:r>
              <a:rPr lang="en-US" dirty="0">
                <a:ea typeface="Source Code Pro" panose="020B0509030403020204" pitchFamily="49" charset="0"/>
              </a:rPr>
              <a:t>-se </a:t>
            </a:r>
            <a:r>
              <a:rPr lang="en-US" dirty="0" err="1">
                <a:ea typeface="Source Code Pro" panose="020B0509030403020204" pitchFamily="49" charset="0"/>
              </a:rPr>
              <a:t>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resposta</a:t>
            </a:r>
            <a:r>
              <a:rPr lang="en-US" dirty="0">
                <a:ea typeface="Source Code Pro" panose="020B0509030403020204" pitchFamily="49" charset="0"/>
              </a:rPr>
              <a:t>, que </a:t>
            </a:r>
            <a:r>
              <a:rPr lang="en-US" dirty="0" err="1">
                <a:ea typeface="Source Code Pro" panose="020B0509030403020204" pitchFamily="49" charset="0"/>
              </a:rPr>
              <a:t>pode</a:t>
            </a:r>
            <a:r>
              <a:rPr lang="en-US" dirty="0">
                <a:ea typeface="Source Code Pro" panose="020B0509030403020204" pitchFamily="49" charset="0"/>
              </a:rPr>
              <a:t> ser</a:t>
            </a:r>
          </a:p>
          <a:p>
            <a:pPr lvl="3"/>
            <a:r>
              <a:rPr lang="en-US" dirty="0" err="1">
                <a:ea typeface="Source Code Pro" panose="020B0509030403020204" pitchFamily="49" charset="0"/>
              </a:rPr>
              <a:t>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confirmação</a:t>
            </a:r>
            <a:r>
              <a:rPr lang="en-US" dirty="0">
                <a:ea typeface="Source Code Pro" panose="020B0509030403020204" pitchFamily="49" charset="0"/>
              </a:rPr>
              <a:t>, um conjunto de dados </a:t>
            </a:r>
            <a:r>
              <a:rPr lang="en-US" dirty="0" err="1">
                <a:ea typeface="Source Code Pro" panose="020B0509030403020204" pitchFamily="49" charset="0"/>
              </a:rPr>
              <a:t>ou</a:t>
            </a:r>
            <a:r>
              <a:rPr lang="en-US" dirty="0">
                <a:ea typeface="Source Code Pro" panose="020B0509030403020204" pitchFamily="49" charset="0"/>
              </a:rPr>
              <a:t> um Código de </a:t>
            </a:r>
            <a:r>
              <a:rPr lang="en-US" dirty="0" err="1">
                <a:ea typeface="Source Code Pro" panose="020B0509030403020204" pitchFamily="49" charset="0"/>
              </a:rPr>
              <a:t>erro</a:t>
            </a:r>
            <a:endParaRPr lang="en-US" dirty="0">
              <a:ea typeface="Source Code Pro" panose="020B0509030403020204" pitchFamily="49" charset="0"/>
            </a:endParaRPr>
          </a:p>
          <a:p>
            <a:pPr lvl="4"/>
            <a:r>
              <a:rPr lang="en-US" dirty="0" err="1">
                <a:ea typeface="Source Code Pro" panose="020B0509030403020204" pitchFamily="49" charset="0"/>
              </a:rPr>
              <a:t>Exemplo</a:t>
            </a:r>
            <a:r>
              <a:rPr lang="en-US" dirty="0">
                <a:ea typeface="Source Code Pro" panose="020B0509030403020204" pitchFamily="49" charset="0"/>
              </a:rPr>
              <a:t> 1: !curl http://www.google.com (execute </a:t>
            </a:r>
            <a:r>
              <a:rPr lang="en-US" dirty="0" err="1">
                <a:ea typeface="Source Code Pro" panose="020B0509030403020204" pitchFamily="49" charset="0"/>
              </a:rPr>
              <a:t>numa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célula</a:t>
            </a:r>
            <a:r>
              <a:rPr lang="en-US" dirty="0">
                <a:ea typeface="Source Code Pro" panose="020B0509030403020204" pitchFamily="49" charset="0"/>
              </a:rPr>
              <a:t> de um Notebook)</a:t>
            </a:r>
          </a:p>
          <a:p>
            <a:pPr lvl="4"/>
            <a:r>
              <a:rPr lang="en-US" dirty="0" err="1">
                <a:ea typeface="Source Code Pro" panose="020B0509030403020204" pitchFamily="49" charset="0"/>
              </a:rPr>
              <a:t>Exemplo</a:t>
            </a:r>
            <a:r>
              <a:rPr lang="en-US" dirty="0">
                <a:ea typeface="Source Code Pro" panose="020B0509030403020204" pitchFamily="49" charset="0"/>
              </a:rPr>
              <a:t> 2: !curl https://api.exchangerate-api.com/v4/latest/USD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7" name="Imagem 5">
            <a:extLst>
              <a:ext uri="{FF2B5EF4-FFF2-40B4-BE49-F238E27FC236}">
                <a16:creationId xmlns:a16="http://schemas.microsoft.com/office/drawing/2014/main" id="{C799109D-29D1-4273-997B-31C90A775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1" t="13873" r="-1" b="20232"/>
          <a:stretch/>
        </p:blipFill>
        <p:spPr>
          <a:xfrm>
            <a:off x="7696838" y="5340794"/>
            <a:ext cx="966773" cy="1474251"/>
          </a:xfrm>
          <a:prstGeom prst="rect">
            <a:avLst/>
          </a:prstGeom>
        </p:spPr>
      </p:pic>
      <p:sp>
        <p:nvSpPr>
          <p:cNvPr id="12" name="CaixaDeTexto 10">
            <a:extLst>
              <a:ext uri="{FF2B5EF4-FFF2-40B4-BE49-F238E27FC236}">
                <a16:creationId xmlns:a16="http://schemas.microsoft.com/office/drawing/2014/main" id="{306B8295-FDF4-45EB-BDF4-24C667148467}"/>
              </a:ext>
            </a:extLst>
          </p:cNvPr>
          <p:cNvSpPr txBox="1"/>
          <p:nvPr/>
        </p:nvSpPr>
        <p:spPr>
          <a:xfrm>
            <a:off x="7072877" y="6702501"/>
            <a:ext cx="221469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Servidor envia uma resposta</a:t>
            </a:r>
          </a:p>
        </p:txBody>
      </p:sp>
      <p:pic>
        <p:nvPicPr>
          <p:cNvPr id="15" name="Imagem 5">
            <a:extLst>
              <a:ext uri="{FF2B5EF4-FFF2-40B4-BE49-F238E27FC236}">
                <a16:creationId xmlns:a16="http://schemas.microsoft.com/office/drawing/2014/main" id="{16DF4E4B-BE3B-47BF-B35D-B77FE7286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6" r="72388" b="17290"/>
          <a:stretch/>
        </p:blipFill>
        <p:spPr>
          <a:xfrm>
            <a:off x="3374988" y="5520254"/>
            <a:ext cx="1335404" cy="1474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AFF4610-B577-497A-895B-A5AE5061EE29}"/>
              </a:ext>
            </a:extLst>
          </p:cNvPr>
          <p:cNvSpPr txBox="1"/>
          <p:nvPr/>
        </p:nvSpPr>
        <p:spPr>
          <a:xfrm>
            <a:off x="2935343" y="6677513"/>
            <a:ext cx="221469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Cliente envia uma requisição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A1A95F-1888-4FF6-B0A7-8B8CA11CB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51" r="50289" b="27929"/>
          <a:stretch/>
        </p:blipFill>
        <p:spPr>
          <a:xfrm>
            <a:off x="5221090" y="5520254"/>
            <a:ext cx="1770686" cy="10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74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Requisições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431"/>
            <a:ext cx="12374879" cy="6087671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!curl </a:t>
            </a:r>
            <a:r>
              <a:rPr lang="en-US" dirty="0">
                <a:ea typeface="Source Code Pro" panose="020B0509030403020204" pitchFamily="49" charset="0"/>
                <a:hlinkClick r:id="rId2"/>
              </a:rPr>
              <a:t>https://api.exchangerate-api.com/v4/latest/USD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Retorna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arquivo</a:t>
            </a:r>
            <a:r>
              <a:rPr lang="en-US" dirty="0">
                <a:ea typeface="Source Code Pro" panose="020B0509030403020204" pitchFamily="49" charset="0"/>
              </a:rPr>
              <a:t> JSON 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27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F8A02-CE81-4AA4-BC29-6B630D42B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54"/>
          <a:stretch/>
        </p:blipFill>
        <p:spPr>
          <a:xfrm>
            <a:off x="1036467" y="2522600"/>
            <a:ext cx="10062144" cy="1918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358084-1BD6-483A-A377-A93A3C9AB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34"/>
          <a:stretch/>
        </p:blipFill>
        <p:spPr>
          <a:xfrm>
            <a:off x="3601329" y="4575654"/>
            <a:ext cx="5162844" cy="2924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131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Requisições HTTP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431"/>
            <a:ext cx="12374879" cy="6087671"/>
          </a:xfrm>
        </p:spPr>
        <p:txBody>
          <a:bodyPr/>
          <a:lstStyle/>
          <a:p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28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B1DB19-B88D-41F6-8609-FAABFF72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6" y="1482725"/>
            <a:ext cx="12400525" cy="16067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36A597-65ED-48BC-BA35-2BA9ED06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48770"/>
            <a:ext cx="12194565" cy="21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02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Requisições HTTP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431"/>
            <a:ext cx="12374879" cy="6087671"/>
          </a:xfrm>
        </p:spPr>
        <p:txBody>
          <a:bodyPr>
            <a:normAutofit/>
          </a:bodyPr>
          <a:lstStyle/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>
                <a:ea typeface="Source Code Pro" panose="020B0509030403020204" pitchFamily="49" charset="0"/>
              </a:rPr>
              <a:t>Inspeção visual de arquivos JSON</a:t>
            </a:r>
          </a:p>
          <a:p>
            <a:pPr lvl="1"/>
            <a:r>
              <a:rPr lang="en-US" dirty="0">
                <a:ea typeface="Source Code Pro" panose="020B0509030403020204" pitchFamily="49" charset="0"/>
                <a:hlinkClick r:id="rId2"/>
              </a:rPr>
              <a:t>https://jsonformatter.org/json-viewer</a:t>
            </a: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>
                <a:ea typeface="Source Code Pro" panose="020B0509030403020204" pitchFamily="49" charset="0"/>
              </a:rPr>
              <a:t>APIs do Governo Federal</a:t>
            </a:r>
          </a:p>
          <a:p>
            <a:pPr lvl="1"/>
            <a:r>
              <a:rPr lang="en-US" dirty="0">
                <a:ea typeface="Source Code Pro" panose="020B0509030403020204" pitchFamily="49" charset="0"/>
                <a:hlinkClick r:id="rId3"/>
              </a:rPr>
              <a:t>https://www.gov.br/conecta/catalogo</a:t>
            </a: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29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B1DB19-B88D-41F6-8609-FAABFF72A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35" y="1092375"/>
            <a:ext cx="12400525" cy="1606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9D72B-0D58-4389-921F-0C03FF604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773472"/>
            <a:ext cx="6025477" cy="1606794"/>
          </a:xfrm>
          <a:prstGeom prst="rect">
            <a:avLst/>
          </a:prstGeom>
        </p:spPr>
      </p:pic>
      <p:sp>
        <p:nvSpPr>
          <p:cNvPr id="9" name="Decagon 8">
            <a:extLst>
              <a:ext uri="{FF2B5EF4-FFF2-40B4-BE49-F238E27FC236}">
                <a16:creationId xmlns:a16="http://schemas.microsoft.com/office/drawing/2014/main" id="{0DA4D3BF-8CF0-4BC9-918F-04C071363FA1}"/>
              </a:ext>
            </a:extLst>
          </p:cNvPr>
          <p:cNvSpPr/>
          <p:nvPr/>
        </p:nvSpPr>
        <p:spPr>
          <a:xfrm>
            <a:off x="12591401" y="752475"/>
            <a:ext cx="602390" cy="539750"/>
          </a:xfrm>
          <a:prstGeom prst="decagon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D20</a:t>
            </a:r>
          </a:p>
        </p:txBody>
      </p:sp>
    </p:spTree>
    <p:extLst>
      <p:ext uri="{BB962C8B-B14F-4D97-AF65-F5344CB8AC3E}">
        <p14:creationId xmlns:p14="http://schemas.microsoft.com/office/powerpoint/2010/main" val="303753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55D484C-A3D9-4A3E-A148-77C9D3258452}"/>
              </a:ext>
            </a:extLst>
          </p:cNvPr>
          <p:cNvSpPr txBox="1">
            <a:spLocks/>
          </p:cNvSpPr>
          <p:nvPr/>
        </p:nvSpPr>
        <p:spPr>
          <a:xfrm>
            <a:off x="457200" y="1565329"/>
            <a:ext cx="12374879" cy="5811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Code Pro" panose="020B0509030403020204" pitchFamily="49" charset="0"/>
              </a:rPr>
              <a:t>4 Exercícios valendo nota a cada aula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Inclusive os exercícios da Aula 2</a:t>
            </a: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Por que também da aula 2?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Prazo</a:t>
            </a:r>
            <a:r>
              <a:rPr lang="en-US" dirty="0">
                <a:ea typeface="Source Code Pro" panose="020B0509030403020204" pitchFamily="49" charset="0"/>
              </a:rPr>
              <a:t> de entrega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Até as 23h59 do domingo da mesma semana</a:t>
            </a:r>
          </a:p>
          <a:p>
            <a:r>
              <a:rPr lang="en-US" dirty="0">
                <a:ea typeface="Source Code Pro" panose="020B0509030403020204" pitchFamily="49" charset="0"/>
              </a:rPr>
              <a:t>4 exercícios/aula é suficiente para acompanhar o curso?</a:t>
            </a:r>
          </a:p>
          <a:p>
            <a:r>
              <a:rPr lang="en-US" dirty="0">
                <a:ea typeface="Source Code Pro" panose="020B0509030403020204" pitchFamily="49" charset="0"/>
              </a:rPr>
              <a:t>Remédio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Alto desempenho – Componente necessário;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Resignificação (</a:t>
            </a:r>
            <a:r>
              <a:rPr lang="en-US" dirty="0">
                <a:ea typeface="Source Code Pro" panose="020B0509030403020204" pitchFamily="49" charset="0"/>
                <a:hlinkClick r:id="rId2"/>
              </a:rPr>
              <a:t>https://en.wikipedia.org/wiki/Cognitive_reframing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76" name="CustomShape 1"/>
          <p:cNvSpPr/>
          <p:nvPr/>
        </p:nvSpPr>
        <p:spPr>
          <a:xfrm>
            <a:off x="513806" y="28995"/>
            <a:ext cx="12343474" cy="1134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Alteração na Avaliação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1860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ctrTitle"/>
          </p:nvPr>
        </p:nvSpPr>
        <p:spPr>
          <a:xfrm>
            <a:off x="1679573" y="101021"/>
            <a:ext cx="10080625" cy="81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 dirty="0"/>
              <a:t>Prática no Colab Notebook</a:t>
            </a:r>
            <a:endParaRPr dirty="0"/>
          </a:p>
        </p:txBody>
      </p:sp>
      <p:sp>
        <p:nvSpPr>
          <p:cNvPr id="362" name="Google Shape;362;p35"/>
          <p:cNvSpPr txBox="1"/>
          <p:nvPr/>
        </p:nvSpPr>
        <p:spPr>
          <a:xfrm>
            <a:off x="333315" y="1113600"/>
            <a:ext cx="13029967" cy="327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Escolham por onde começar: Teoria, Warmup ou Exercícios;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warmups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já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estão publicadas;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exercícios extra serão disponibilizadas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final do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dia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;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É esperado que não terminem todos os exercícios durante a aula; </a:t>
            </a:r>
          </a:p>
          <a:p>
            <a:pPr marL="898525" marR="0" lvl="1" indent="-44132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Façam o restante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longo da semana.</a:t>
            </a:r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Ao final da lista você será capaz executar tarefas </a:t>
            </a:r>
            <a:r>
              <a:rPr lang="en-US" sz="36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relevantes</a:t>
            </a:r>
            <a:endParaRPr sz="3600" b="1" dirty="0">
              <a:solidFill>
                <a:schemeClr val="dk1"/>
              </a:solidFill>
              <a:latin typeface="Calibri"/>
              <a:cs typeface="Calibri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893F81-54CF-42B0-AFF6-3EAB49B88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820730"/>
              </p:ext>
            </p:extLst>
          </p:nvPr>
        </p:nvGraphicFramePr>
        <p:xfrm>
          <a:off x="76491" y="4714863"/>
          <a:ext cx="13286792" cy="274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B97F636-04A7-47F8-B18D-D64857C298CE}"/>
              </a:ext>
            </a:extLst>
          </p:cNvPr>
          <p:cNvSpPr txBox="1">
            <a:spLocks/>
          </p:cNvSpPr>
          <p:nvPr/>
        </p:nvSpPr>
        <p:spPr>
          <a:xfrm>
            <a:off x="457200" y="1565329"/>
            <a:ext cx="12374879" cy="52831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Source Code Pro" panose="020B0509030403020204" pitchFamily="49" charset="0"/>
              </a:rPr>
              <a:t>Aulas e disciplinas</a:t>
            </a:r>
          </a:p>
          <a:p>
            <a:r>
              <a:rPr lang="en-US" dirty="0">
                <a:ea typeface="Source Code Pro" panose="020B0509030403020204" pitchFamily="49" charset="0"/>
              </a:rPr>
              <a:t>Motivação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Individual;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Social.</a:t>
            </a:r>
          </a:p>
        </p:txBody>
      </p:sp>
      <p:sp>
        <p:nvSpPr>
          <p:cNvPr id="76" name="CustomShape 1"/>
          <p:cNvSpPr/>
          <p:nvPr/>
        </p:nvSpPr>
        <p:spPr>
          <a:xfrm>
            <a:off x="513806" y="28995"/>
            <a:ext cx="10056038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Como aumentar o risco dos seus desafios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416759" y="7046603"/>
            <a:ext cx="3414985" cy="53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6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85AF6-127D-45A3-B32A-627A0EB22A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13" r="-1"/>
          <a:stretch/>
        </p:blipFill>
        <p:spPr>
          <a:xfrm>
            <a:off x="11251771" y="185011"/>
            <a:ext cx="2188004" cy="7066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9F4C4-47A1-4CC8-93DD-B3A6BDA325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3"/>
          <a:stretch/>
        </p:blipFill>
        <p:spPr>
          <a:xfrm>
            <a:off x="4541003" y="1088629"/>
            <a:ext cx="5740659" cy="298765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4614C46-DC02-4ACF-B7C6-A7F74108252C}"/>
              </a:ext>
            </a:extLst>
          </p:cNvPr>
          <p:cNvGrpSpPr/>
          <p:nvPr/>
        </p:nvGrpSpPr>
        <p:grpSpPr>
          <a:xfrm>
            <a:off x="10510991" y="1088629"/>
            <a:ext cx="821411" cy="4814209"/>
            <a:chOff x="10266295" y="1039524"/>
            <a:chExt cx="801794" cy="49336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2CBCF4-9F96-4E3A-8B09-571D127CC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430" t="28168"/>
            <a:stretch/>
          </p:blipFill>
          <p:spPr>
            <a:xfrm>
              <a:off x="10266295" y="1431002"/>
              <a:ext cx="801794" cy="454215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FD88395-E9C8-429B-889A-57B7F2425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430" t="354" b="93141"/>
            <a:stretch/>
          </p:blipFill>
          <p:spPr>
            <a:xfrm>
              <a:off x="10266295" y="1039524"/>
              <a:ext cx="801794" cy="411359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94284C-C09F-4806-9CA1-5253C3223B21}"/>
              </a:ext>
            </a:extLst>
          </p:cNvPr>
          <p:cNvGrpSpPr/>
          <p:nvPr/>
        </p:nvGrpSpPr>
        <p:grpSpPr>
          <a:xfrm>
            <a:off x="328063" y="5779702"/>
            <a:ext cx="9446568" cy="1750978"/>
            <a:chOff x="328063" y="5779702"/>
            <a:chExt cx="9446568" cy="17509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88ACEF-09A6-47D3-8832-74651F50E2CF}"/>
                </a:ext>
              </a:extLst>
            </p:cNvPr>
            <p:cNvSpPr txBox="1"/>
            <p:nvPr/>
          </p:nvSpPr>
          <p:spPr>
            <a:xfrm>
              <a:off x="328063" y="6444175"/>
              <a:ext cx="70288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/>
                <a:t>Procrastinação (Tim Urban): https://youtu.be/9DbYXR4k18k?t=71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226D3B-F9ED-44B0-86E6-5359DEDE0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1131" y="5779702"/>
              <a:ext cx="2213500" cy="175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900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1380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Revisão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22069CD-004F-496C-AA7F-FBA21D5C0E0B}"/>
              </a:ext>
            </a:extLst>
          </p:cNvPr>
          <p:cNvSpPr txBox="1">
            <a:spLocks/>
          </p:cNvSpPr>
          <p:nvPr/>
        </p:nvSpPr>
        <p:spPr>
          <a:xfrm>
            <a:off x="457200" y="1228014"/>
            <a:ext cx="12374879" cy="56204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ea typeface="Source Code Pro" panose="020B0509030403020204" pitchFamily="49" charset="0"/>
              </a:rPr>
              <a:t>Sentença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composta</a:t>
            </a:r>
            <a:r>
              <a:rPr lang="en-US" dirty="0">
                <a:ea typeface="Source Code Pro" panose="020B0509030403020204" pitchFamily="49" charset="0"/>
              </a:rPr>
              <a:t> e </a:t>
            </a:r>
            <a:r>
              <a:rPr lang="en-US" dirty="0" err="1">
                <a:ea typeface="Source Code Pro" panose="020B0509030403020204" pitchFamily="49" charset="0"/>
              </a:rPr>
              <a:t>Indentação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pra</a:t>
            </a:r>
            <a:r>
              <a:rPr lang="en-US" dirty="0">
                <a:ea typeface="Source Code Pro" panose="020B0509030403020204" pitchFamily="49" charset="0"/>
              </a:rPr>
              <a:t> que serve a </a:t>
            </a:r>
            <a:r>
              <a:rPr lang="en-US" dirty="0" err="1">
                <a:ea typeface="Source Code Pro" panose="020B0509030403020204" pitchFamily="49" charset="0"/>
              </a:rPr>
              <a:t>indentação</a:t>
            </a:r>
            <a:r>
              <a:rPr lang="en-US" dirty="0">
                <a:ea typeface="Source Code Pro" panose="020B0509030403020204" pitchFamily="49" charset="0"/>
              </a:rPr>
              <a:t>?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Retorno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Explícito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Implícito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Qual o </a:t>
            </a:r>
            <a:r>
              <a:rPr lang="en-US" dirty="0" err="1">
                <a:ea typeface="Source Code Pro" panose="020B0509030403020204" pitchFamily="49" charset="0"/>
              </a:rPr>
              <a:t>retorno</a:t>
            </a:r>
            <a:r>
              <a:rPr lang="en-US" dirty="0">
                <a:ea typeface="Source Code Pro" panose="020B0509030403020204" pitchFamily="49" charset="0"/>
              </a:rPr>
              <a:t>?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Argumento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Pra</a:t>
            </a:r>
            <a:r>
              <a:rPr lang="en-US" dirty="0">
                <a:ea typeface="Source Code Pro" panose="020B0509030403020204" pitchFamily="49" charset="0"/>
              </a:rPr>
              <a:t> que serve?</a:t>
            </a:r>
          </a:p>
          <a:p>
            <a:r>
              <a:rPr lang="en-US" dirty="0">
                <a:ea typeface="Source Code Pro" panose="020B0509030403020204" pitchFamily="49" charset="0"/>
              </a:rPr>
              <a:t>Como </a:t>
            </a:r>
            <a:r>
              <a:rPr lang="en-US" dirty="0" err="1">
                <a:ea typeface="Source Code Pro" panose="020B0509030403020204" pitchFamily="49" charset="0"/>
              </a:rPr>
              <a:t>testar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sua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 no </a:t>
            </a:r>
            <a:r>
              <a:rPr lang="en-US" dirty="0" err="1">
                <a:ea typeface="Source Code Pro" panose="020B0509030403020204" pitchFamily="49" charset="0"/>
              </a:rPr>
              <a:t>jupyter</a:t>
            </a:r>
            <a:r>
              <a:rPr lang="en-US" dirty="0">
                <a:ea typeface="Source Code Pro" panose="020B0509030403020204" pitchFamily="49" charset="0"/>
              </a:rPr>
              <a:t> Google </a:t>
            </a:r>
            <a:r>
              <a:rPr lang="en-US" dirty="0" err="1">
                <a:ea typeface="Source Code Pro" panose="020B0509030403020204" pitchFamily="49" charset="0"/>
              </a:rPr>
              <a:t>Colab</a:t>
            </a:r>
            <a:r>
              <a:rPr lang="en-US" dirty="0">
                <a:ea typeface="Source Code Pro" panose="020B0509030403020204" pitchFamily="49" charset="0"/>
              </a:rPr>
              <a:t>?</a:t>
            </a:r>
          </a:p>
          <a:p>
            <a:r>
              <a:rPr lang="en-US" dirty="0">
                <a:ea typeface="Source Code Pro" panose="020B0509030403020204" pitchFamily="49" charset="0"/>
              </a:rPr>
              <a:t>Validar </a:t>
            </a:r>
            <a:r>
              <a:rPr lang="en-US" dirty="0" err="1">
                <a:ea typeface="Source Code Pro" panose="020B0509030403020204" pitchFamily="49" charset="0"/>
              </a:rPr>
              <a:t>somente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depois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se </a:t>
            </a:r>
            <a:r>
              <a:rPr lang="en-US" dirty="0" err="1">
                <a:ea typeface="Source Code Pro" panose="020B0509030403020204" pitchFamily="49" charset="0"/>
              </a:rPr>
              <a:t>convencer</a:t>
            </a:r>
            <a:r>
              <a:rPr lang="en-US" dirty="0">
                <a:ea typeface="Source Code Pro" panose="020B0509030403020204" pitchFamily="49" charset="0"/>
              </a:rPr>
              <a:t> que </a:t>
            </a:r>
            <a:r>
              <a:rPr lang="en-US" dirty="0" err="1">
                <a:ea typeface="Source Code Pro" panose="020B0509030403020204" pitchFamily="49" charset="0"/>
              </a:rPr>
              <a:t>chegou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solução</a:t>
            </a:r>
            <a:endParaRPr lang="en-US" dirty="0"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240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Erros comuns!!!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013"/>
            <a:ext cx="12374879" cy="6196089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Resolver o </a:t>
            </a:r>
            <a:r>
              <a:rPr lang="en-US" dirty="0" err="1">
                <a:ea typeface="Source Code Pro" panose="020B0509030403020204" pitchFamily="49" charset="0"/>
              </a:rPr>
              <a:t>problema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, 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mas </a:t>
            </a:r>
            <a:r>
              <a:rPr lang="en-US" dirty="0" err="1">
                <a:ea typeface="Source Code Pro" panose="020B0509030403020204" pitchFamily="49" charset="0"/>
              </a:rPr>
              <a:t>não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retornar</a:t>
            </a:r>
            <a:r>
              <a:rPr lang="en-US" dirty="0">
                <a:ea typeface="Source Code Pro" panose="020B0509030403020204" pitchFamily="49" charset="0"/>
              </a:rPr>
              <a:t> o </a:t>
            </a:r>
            <a:r>
              <a:rPr lang="en-US" dirty="0" err="1">
                <a:ea typeface="Source Code Pro" panose="020B0509030403020204" pitchFamily="49" charset="0"/>
              </a:rPr>
              <a:t>resultado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O que é </a:t>
            </a:r>
            <a:r>
              <a:rPr lang="en-US" dirty="0" err="1">
                <a:ea typeface="Source Code Pro" panose="020B0509030403020204" pitchFamily="49" charset="0"/>
              </a:rPr>
              <a:t>armazenado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variavel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abaixo</a:t>
            </a:r>
            <a:r>
              <a:rPr lang="en-US" dirty="0">
                <a:ea typeface="Source Code Pro" panose="020B0509030403020204" pitchFamily="49" charset="0"/>
              </a:rPr>
              <a:t> ?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Não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indentar</a:t>
            </a:r>
            <a:r>
              <a:rPr lang="en-US" dirty="0">
                <a:ea typeface="Source Code Pro" panose="020B0509030403020204" pitchFamily="49" charset="0"/>
              </a:rPr>
              <a:t>/</a:t>
            </a:r>
            <a:r>
              <a:rPr lang="en-US" dirty="0" err="1">
                <a:ea typeface="Source Code Pro" panose="020B0509030403020204" pitchFamily="49" charset="0"/>
              </a:rPr>
              <a:t>aninhar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sentenças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compostas</a:t>
            </a:r>
            <a:endParaRPr lang="en-US" dirty="0">
              <a:ea typeface="Source Code Pro" panose="020B0509030403020204" pitchFamily="49" charset="0"/>
            </a:endParaRPr>
          </a:p>
          <a:p>
            <a:pPr lvl="3"/>
            <a:endParaRPr lang="en-US" dirty="0">
              <a:ea typeface="Source Code Pro" panose="020B0509030403020204" pitchFamily="49" charset="0"/>
            </a:endParaRPr>
          </a:p>
          <a:p>
            <a:pPr marL="1371600" lvl="3" indent="0">
              <a:buNone/>
            </a:pP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4591050" y="4570066"/>
            <a:ext cx="7715250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soma(a, b):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s = a + b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print(s)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D32856B4-6A2A-4C2D-831A-081C269C016B}"/>
              </a:ext>
            </a:extLst>
          </p:cNvPr>
          <p:cNvSpPr txBox="1"/>
          <p:nvPr/>
        </p:nvSpPr>
        <p:spPr>
          <a:xfrm>
            <a:off x="4591050" y="6520819"/>
            <a:ext cx="7715250" cy="770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 = soma(1, 2)</a:t>
            </a:r>
          </a:p>
          <a:p>
            <a:pPr>
              <a:lnSpc>
                <a:spcPct val="150000"/>
              </a:lnSpc>
            </a:pPr>
            <a:endParaRPr lang="nl-NL" sz="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1D4FCF-320C-4BAB-B568-49441C723812}"/>
              </a:ext>
            </a:extLst>
          </p:cNvPr>
          <p:cNvGrpSpPr/>
          <p:nvPr/>
        </p:nvGrpSpPr>
        <p:grpSpPr>
          <a:xfrm>
            <a:off x="228600" y="4374123"/>
            <a:ext cx="5321889" cy="1881302"/>
            <a:chOff x="228600" y="2988071"/>
            <a:chExt cx="5321889" cy="18813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A7F091-AF9B-4863-B91B-CF01B9374C77}"/>
                </a:ext>
              </a:extLst>
            </p:cNvPr>
            <p:cNvGrpSpPr/>
            <p:nvPr/>
          </p:nvGrpSpPr>
          <p:grpSpPr>
            <a:xfrm>
              <a:off x="228600" y="2988071"/>
              <a:ext cx="5321889" cy="1881302"/>
              <a:chOff x="-238125" y="4279193"/>
              <a:chExt cx="5321889" cy="239783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55ADC6D-C49D-4945-9327-77FBF82D81FC}"/>
                  </a:ext>
                </a:extLst>
              </p:cNvPr>
              <p:cNvGrpSpPr/>
              <p:nvPr/>
            </p:nvGrpSpPr>
            <p:grpSpPr>
              <a:xfrm>
                <a:off x="-238125" y="4279193"/>
                <a:ext cx="5257800" cy="2161708"/>
                <a:chOff x="-238125" y="4279193"/>
                <a:chExt cx="5257800" cy="2161708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2E5F334-2D22-4646-8037-7662C2B94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6039" y="5724630"/>
                  <a:ext cx="783636" cy="95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8" name="Speech Bubble: Rectangle with Corners Rounded 17">
                  <a:extLst>
                    <a:ext uri="{FF2B5EF4-FFF2-40B4-BE49-F238E27FC236}">
                      <a16:creationId xmlns:a16="http://schemas.microsoft.com/office/drawing/2014/main" id="{76F9B3E7-F892-41D2-8E83-D6A05DE52B18}"/>
                    </a:ext>
                  </a:extLst>
                </p:cNvPr>
                <p:cNvSpPr/>
                <p:nvPr/>
              </p:nvSpPr>
              <p:spPr>
                <a:xfrm>
                  <a:off x="-238125" y="4279193"/>
                  <a:ext cx="3710125" cy="2161708"/>
                </a:xfrm>
                <a:prstGeom prst="wedgeRoundRectCallout">
                  <a:avLst>
                    <a:gd name="adj1" fmla="val 67997"/>
                    <a:gd name="adj2" fmla="val 27756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400" dirty="0"/>
                    <a:t>O interpretador só executa na sequência esperada, o que estiver indentado corretamente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06CF7F7-6ADC-485A-B634-961974751DD7}"/>
                  </a:ext>
                </a:extLst>
              </p:cNvPr>
              <p:cNvGrpSpPr/>
              <p:nvPr/>
            </p:nvGrpSpPr>
            <p:grpSpPr>
              <a:xfrm>
                <a:off x="4202702" y="4528935"/>
                <a:ext cx="881062" cy="2148090"/>
                <a:chOff x="7903168" y="2778279"/>
                <a:chExt cx="881062" cy="3134342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D45D812-27CE-454D-B85B-B6E99D735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03168" y="2778279"/>
                  <a:ext cx="0" cy="3134342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12CC0C9-6351-4938-AC3D-DA350AA72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4230" y="4134207"/>
                  <a:ext cx="0" cy="1650516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D548B0-63BA-4B6C-8CEC-88B508C0D2A0}"/>
                </a:ext>
              </a:extLst>
            </p:cNvPr>
            <p:cNvCxnSpPr>
              <a:cxnSpLocks/>
            </p:cNvCxnSpPr>
            <p:nvPr/>
          </p:nvCxnSpPr>
          <p:spPr>
            <a:xfrm>
              <a:off x="4718140" y="4684113"/>
              <a:ext cx="783636" cy="747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6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Revisão: Definição e execução de uma função</a:t>
            </a:r>
            <a:endParaRPr lang="pt-B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2795589" y="1553278"/>
            <a:ext cx="7715250" cy="3700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soma(a, b)</a:t>
            </a: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s = a + b</a:t>
            </a:r>
          </a:p>
          <a:p>
            <a:pPr>
              <a:lnSpc>
                <a:spcPct val="150000"/>
              </a:lnSpc>
            </a:pP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4F8C46-2705-4B30-8895-0DE749C0236D}"/>
              </a:ext>
            </a:extLst>
          </p:cNvPr>
          <p:cNvSpPr/>
          <p:nvPr/>
        </p:nvSpPr>
        <p:spPr>
          <a:xfrm>
            <a:off x="3020302" y="1684003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A9D627-BDEB-47E2-9B11-EC4C8A9C669D}"/>
              </a:ext>
            </a:extLst>
          </p:cNvPr>
          <p:cNvSpPr/>
          <p:nvPr/>
        </p:nvSpPr>
        <p:spPr>
          <a:xfrm>
            <a:off x="4920576" y="1869740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C60C1C-E3DF-4ADF-937B-383C23AFFEAA}"/>
              </a:ext>
            </a:extLst>
          </p:cNvPr>
          <p:cNvSpPr/>
          <p:nvPr/>
        </p:nvSpPr>
        <p:spPr>
          <a:xfrm>
            <a:off x="8665844" y="1869739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CAF40C-02FB-4FF2-970E-E5C8B3D3EE61}"/>
              </a:ext>
            </a:extLst>
          </p:cNvPr>
          <p:cNvGrpSpPr/>
          <p:nvPr/>
        </p:nvGrpSpPr>
        <p:grpSpPr>
          <a:xfrm>
            <a:off x="2590801" y="1553278"/>
            <a:ext cx="1248651" cy="3656180"/>
            <a:chOff x="2590801" y="1553278"/>
            <a:chExt cx="1248651" cy="36561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AC457A-D535-4DE6-8F63-4BA4000A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1228" y="1553278"/>
              <a:ext cx="1038224" cy="365618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1FCB4A-EA70-4E4E-8E7B-B40DF1FF21A4}"/>
                </a:ext>
              </a:extLst>
            </p:cNvPr>
            <p:cNvSpPr/>
            <p:nvPr/>
          </p:nvSpPr>
          <p:spPr>
            <a:xfrm>
              <a:off x="2590801" y="3381368"/>
              <a:ext cx="40957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7AABAFF3-0FA2-4110-8459-8C9F206CB18C}"/>
              </a:ext>
            </a:extLst>
          </p:cNvPr>
          <p:cNvSpPr/>
          <p:nvPr/>
        </p:nvSpPr>
        <p:spPr>
          <a:xfrm>
            <a:off x="5451485" y="4322163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6" name="CaixaDeTexto 10">
            <a:extLst>
              <a:ext uri="{FF2B5EF4-FFF2-40B4-BE49-F238E27FC236}">
                <a16:creationId xmlns:a16="http://schemas.microsoft.com/office/drawing/2014/main" id="{05DF09BE-A3E8-428A-B8B1-F741704D3166}"/>
              </a:ext>
            </a:extLst>
          </p:cNvPr>
          <p:cNvSpPr txBox="1"/>
          <p:nvPr/>
        </p:nvSpPr>
        <p:spPr>
          <a:xfrm>
            <a:off x="2795589" y="5753642"/>
            <a:ext cx="7715250" cy="1222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4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 = soma(1, 2)</a:t>
            </a:r>
          </a:p>
          <a:p>
            <a:pPr>
              <a:lnSpc>
                <a:spcPct val="150000"/>
              </a:lnSpc>
            </a:pPr>
            <a:endParaRPr lang="nl-NL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6E48B5-83FE-48A3-ACBE-FCF3F45B637D}"/>
              </a:ext>
            </a:extLst>
          </p:cNvPr>
          <p:cNvSpPr/>
          <p:nvPr/>
        </p:nvSpPr>
        <p:spPr>
          <a:xfrm>
            <a:off x="3225089" y="6509286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78CC4F-1D0A-47E9-ACB5-875C988F5D6D}"/>
              </a:ext>
            </a:extLst>
          </p:cNvPr>
          <p:cNvSpPr/>
          <p:nvPr/>
        </p:nvSpPr>
        <p:spPr>
          <a:xfrm>
            <a:off x="4951597" y="6509285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C3BBC2-D7DC-4E1F-95ED-C6FB9A7811EC}"/>
              </a:ext>
            </a:extLst>
          </p:cNvPr>
          <p:cNvSpPr/>
          <p:nvPr/>
        </p:nvSpPr>
        <p:spPr>
          <a:xfrm>
            <a:off x="6022183" y="6517441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8DB3F6-2B4D-4D34-B24B-B8AEF286A133}"/>
              </a:ext>
            </a:extLst>
          </p:cNvPr>
          <p:cNvSpPr/>
          <p:nvPr/>
        </p:nvSpPr>
        <p:spPr>
          <a:xfrm>
            <a:off x="6719887" y="5805538"/>
            <a:ext cx="476250" cy="401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5DAC23-F83D-48EA-AD19-A5C35FA68F54}"/>
              </a:ext>
            </a:extLst>
          </p:cNvPr>
          <p:cNvSpPr/>
          <p:nvPr/>
        </p:nvSpPr>
        <p:spPr>
          <a:xfrm>
            <a:off x="7781137" y="5903120"/>
            <a:ext cx="476250" cy="401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CB2CC8-B57C-4FBB-89C3-B0E07E80C538}"/>
              </a:ext>
            </a:extLst>
          </p:cNvPr>
          <p:cNvGrpSpPr/>
          <p:nvPr/>
        </p:nvGrpSpPr>
        <p:grpSpPr>
          <a:xfrm>
            <a:off x="6583679" y="1191628"/>
            <a:ext cx="1659639" cy="860100"/>
            <a:chOff x="6583679" y="1191628"/>
            <a:chExt cx="1659639" cy="860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576814-BAE7-4105-9261-57C007439D35}"/>
                </a:ext>
              </a:extLst>
            </p:cNvPr>
            <p:cNvSpPr/>
            <p:nvPr/>
          </p:nvSpPr>
          <p:spPr>
            <a:xfrm>
              <a:off x="7216357" y="1191628"/>
              <a:ext cx="40957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2237842-CCCB-4D19-BAC2-4A5A45B89BB7}"/>
                </a:ext>
              </a:extLst>
            </p:cNvPr>
            <p:cNvSpPr/>
            <p:nvPr/>
          </p:nvSpPr>
          <p:spPr>
            <a:xfrm rot="5400000">
              <a:off x="7208711" y="1017121"/>
              <a:ext cx="409575" cy="1659639"/>
            </a:xfrm>
            <a:prstGeom prst="leftBrace">
              <a:avLst>
                <a:gd name="adj1" fmla="val 35811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744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uma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013"/>
            <a:ext cx="12734925" cy="6196089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O método sorted (aceita qualquer objeto iterável)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retorna uma </a:t>
            </a:r>
            <a:r>
              <a:rPr lang="en-US" dirty="0" err="1">
                <a:ea typeface="Source Code Pro" panose="020B0509030403020204" pitchFamily="49" charset="0"/>
              </a:rPr>
              <a:t>cópia</a:t>
            </a:r>
            <a:r>
              <a:rPr lang="en-US" dirty="0">
                <a:ea typeface="Source Code Pro" panose="020B0509030403020204" pitchFamily="49" charset="0"/>
              </a:rPr>
              <a:t> lista com </a:t>
            </a:r>
            <a:r>
              <a:rPr lang="en-US" dirty="0" err="1">
                <a:ea typeface="Source Code Pro" panose="020B0509030403020204" pitchFamily="49" charset="0"/>
              </a:rPr>
              <a:t>seus</a:t>
            </a:r>
            <a:r>
              <a:rPr lang="en-US" dirty="0">
                <a:ea typeface="Source Code Pro" panose="020B0509030403020204" pitchFamily="49" charset="0"/>
              </a:rPr>
              <a:t> elementos </a:t>
            </a:r>
            <a:r>
              <a:rPr lang="en-US" dirty="0" err="1">
                <a:ea typeface="Source Code Pro" panose="020B0509030403020204" pitchFamily="49" charset="0"/>
              </a:rPr>
              <a:t>ordenados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3"/>
            <a:endParaRPr lang="en-US" dirty="0">
              <a:ea typeface="Source Code Pro" panose="020B0509030403020204" pitchFamily="49" charset="0"/>
            </a:endParaRPr>
          </a:p>
          <a:p>
            <a:pPr marL="1371600" lvl="3" indent="0">
              <a:buNone/>
            </a:pP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 err="1">
                <a:ea typeface="Source Code Pro" panose="020B0509030403020204" pitchFamily="49" charset="0"/>
              </a:rPr>
              <a:t>list.sort</a:t>
            </a:r>
            <a:r>
              <a:rPr lang="en-US" dirty="0">
                <a:ea typeface="Source Code Pro" panose="020B0509030403020204" pitchFamily="49" charset="0"/>
              </a:rPr>
              <a:t>() (built-in method, modifies in-place)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ordena</a:t>
            </a:r>
            <a:r>
              <a:rPr lang="en-US" dirty="0">
                <a:ea typeface="Source Code Pro" panose="020B0509030403020204" pitchFamily="49" charset="0"/>
              </a:rPr>
              <a:t> a propria </a:t>
            </a:r>
            <a:r>
              <a:rPr lang="en-US" dirty="0" err="1">
                <a:ea typeface="Source Code Pro" panose="020B0509030403020204" pitchFamily="49" charset="0"/>
              </a:rPr>
              <a:t>lista</a:t>
            </a:r>
            <a:r>
              <a:rPr lang="en-US" dirty="0">
                <a:ea typeface="Source Code Pro" panose="020B0509030403020204" pitchFamily="49" charset="0"/>
              </a:rPr>
              <a:t> em que o método </a:t>
            </a:r>
            <a:r>
              <a:rPr lang="en-US" dirty="0" err="1">
                <a:ea typeface="Source Code Pro" panose="020B0509030403020204" pitchFamily="49" charset="0"/>
              </a:rPr>
              <a:t>foi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executado</a:t>
            </a:r>
            <a:r>
              <a:rPr lang="en-US" dirty="0">
                <a:ea typeface="Source Code Pro" panose="020B0509030403020204" pitchFamily="49" charset="0"/>
              </a:rPr>
              <a:t>, e </a:t>
            </a:r>
            <a:r>
              <a:rPr lang="en-US" dirty="0" err="1">
                <a:ea typeface="Source Code Pro" panose="020B0509030403020204" pitchFamily="49" charset="0"/>
              </a:rPr>
              <a:t>retorna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b="1" dirty="0">
                <a:ea typeface="Source Code Pro" panose="020B0509030403020204" pitchFamily="49" charset="0"/>
              </a:rPr>
              <a:t>None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47800" y="2401803"/>
            <a:ext cx="10896600" cy="58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sorted([4,1,5,6,9])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5306E0-E89D-4A14-813E-45C004B77E18}"/>
              </a:ext>
            </a:extLst>
          </p:cNvPr>
          <p:cNvSpPr/>
          <p:nvPr/>
        </p:nvSpPr>
        <p:spPr>
          <a:xfrm>
            <a:off x="1447800" y="3072475"/>
            <a:ext cx="10896600" cy="5880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[1, 4, 5, 6, 9]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1447800" y="4899490"/>
            <a:ext cx="10896600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3, 7, 10, 4, 5]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al.sort()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print(al)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0ABBF69-F4A7-45DE-BF53-70BEE0566923}"/>
              </a:ext>
            </a:extLst>
          </p:cNvPr>
          <p:cNvSpPr/>
          <p:nvPr/>
        </p:nvSpPr>
        <p:spPr>
          <a:xfrm>
            <a:off x="1447800" y="6662819"/>
            <a:ext cx="10896600" cy="8467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[0, 2, 3, 4, 4, 5, 7, 10]</a:t>
            </a:r>
          </a:p>
        </p:txBody>
      </p:sp>
    </p:spTree>
    <p:extLst>
      <p:ext uri="{BB962C8B-B14F-4D97-AF65-F5344CB8AC3E}">
        <p14:creationId xmlns:p14="http://schemas.microsoft.com/office/powerpoint/2010/main" val="42370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Erro comum!!!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6360"/>
            <a:ext cx="12374879" cy="6067742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O que será impresso com pelo código abaixo?</a:t>
            </a: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>
                <a:ea typeface="Source Code Pro" panose="020B0509030403020204" pitchFamily="49" charset="0"/>
              </a:rPr>
              <a:t>O que se pode imprimir para evidenciar o problema acima?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Habilidade importante!</a:t>
            </a:r>
          </a:p>
          <a:p>
            <a:r>
              <a:rPr lang="en-US" dirty="0">
                <a:ea typeface="Source Code Pro" panose="020B0509030403020204" pitchFamily="49" charset="0"/>
              </a:rPr>
              <a:t>Consulte na documentação o que o método retorna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Se retorna alguma coisa</a:t>
            </a:r>
          </a:p>
          <a:p>
            <a:pPr lvl="2"/>
            <a:r>
              <a:rPr lang="en-US" dirty="0">
                <a:ea typeface="Source Code Pro" panose="020B0509030403020204" pitchFamily="49" charset="0"/>
                <a:hlinkClick r:id="rId2"/>
              </a:rPr>
              <a:t>https://docs.python.org/3/search.html</a:t>
            </a: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1271587" y="2083795"/>
            <a:ext cx="10896600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3, 7, 10, 4, 5]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outra_lista = al.sort()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print(outra_lista[0])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8341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36173</TotalTime>
  <Words>1767</Words>
  <Application>Microsoft Office PowerPoint</Application>
  <PresentationFormat>Custom</PresentationFormat>
  <Paragraphs>305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Source Code Pro</vt:lpstr>
      <vt:lpstr>Wingdings</vt:lpstr>
      <vt:lpstr>Personalizar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Erros comuns!!!</vt:lpstr>
      <vt:lpstr>Revisão: Definição e execução de uma função</vt:lpstr>
      <vt:lpstr>Ordenando uma lista</vt:lpstr>
      <vt:lpstr>Erro comum!!!</vt:lpstr>
      <vt:lpstr>Erros de Sintaxe (Syntax Errors)</vt:lpstr>
      <vt:lpstr>Erros de Sintaxe (Syntax Errors)</vt:lpstr>
      <vt:lpstr>Erros em Tempo de Execução (Runtime Errors)</vt:lpstr>
      <vt:lpstr>Erros de Lógica (Logical Errors)</vt:lpstr>
      <vt:lpstr>dict (Dicionário)</vt:lpstr>
      <vt:lpstr>dict (Dicionário)</vt:lpstr>
      <vt:lpstr>dict (Dicionário)</vt:lpstr>
      <vt:lpstr>Criando um dicionário com listas</vt:lpstr>
      <vt:lpstr>Criando um dicionário com listas com defaultdict</vt:lpstr>
      <vt:lpstr>Tuplas (tuple)</vt:lpstr>
      <vt:lpstr>Conjunto (set)</vt:lpstr>
      <vt:lpstr>Operações em Conjuntos</vt:lpstr>
      <vt:lpstr>Operações em Conjuntos</vt:lpstr>
      <vt:lpstr>Operações em Conjuntos</vt:lpstr>
      <vt:lpstr>Função zip</vt:lpstr>
      <vt:lpstr>Instruções inline (na mesma linha)</vt:lpstr>
      <vt:lpstr>Requisições HTTP</vt:lpstr>
      <vt:lpstr>Requisições HTTP</vt:lpstr>
      <vt:lpstr>Requisições HTTP em Python</vt:lpstr>
      <vt:lpstr>Requisições HTTP em Python</vt:lpstr>
      <vt:lpstr>Prática no Colab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alexlopespereira alexlopespereira</dc:creator>
  <dc:description/>
  <cp:lastModifiedBy>ALEX LOPES  PEREIRA</cp:lastModifiedBy>
  <cp:revision>987</cp:revision>
  <dcterms:created xsi:type="dcterms:W3CDTF">2018-04-21T22:11:37Z</dcterms:created>
  <dcterms:modified xsi:type="dcterms:W3CDTF">2021-05-03T20:39:41Z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