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4"/>
  </p:notesMasterIdLst>
  <p:sldIdLst>
    <p:sldId id="589" r:id="rId2"/>
    <p:sldId id="705" r:id="rId3"/>
    <p:sldId id="598" r:id="rId4"/>
    <p:sldId id="704" r:id="rId5"/>
    <p:sldId id="569" r:id="rId6"/>
    <p:sldId id="572" r:id="rId7"/>
    <p:sldId id="570" r:id="rId8"/>
    <p:sldId id="573" r:id="rId9"/>
    <p:sldId id="574" r:id="rId10"/>
    <p:sldId id="571" r:id="rId11"/>
    <p:sldId id="577" r:id="rId12"/>
    <p:sldId id="578" r:id="rId13"/>
    <p:sldId id="576" r:id="rId14"/>
    <p:sldId id="575" r:id="rId15"/>
    <p:sldId id="579" r:id="rId16"/>
    <p:sldId id="580" r:id="rId17"/>
    <p:sldId id="581" r:id="rId18"/>
    <p:sldId id="583" r:id="rId19"/>
    <p:sldId id="584" r:id="rId20"/>
    <p:sldId id="585" r:id="rId21"/>
    <p:sldId id="582" r:id="rId22"/>
    <p:sldId id="522" r:id="rId23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Pereira" initials="AP" lastIdx="12" clrIdx="0">
    <p:extLst>
      <p:ext uri="{19B8F6BF-5375-455C-9EA6-DF929625EA0E}">
        <p15:presenceInfo xmlns:p15="http://schemas.microsoft.com/office/powerpoint/2012/main" userId="b592bc228aab67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009900"/>
    <a:srgbClr val="000000"/>
    <a:srgbClr val="4472C4"/>
    <a:srgbClr val="4F9351"/>
    <a:srgbClr val="5FA961"/>
    <a:srgbClr val="FFF2CC"/>
    <a:srgbClr val="0206B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3">
            <a:extLst>
              <a:ext uri="{FF2B5EF4-FFF2-40B4-BE49-F238E27FC236}">
                <a16:creationId xmlns:a16="http://schemas.microsoft.com/office/drawing/2014/main" id="{68C4D176-1783-4905-A2E7-06CEB485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62" y="360000"/>
            <a:ext cx="12479017" cy="90000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4266" b="1" strike="noStrike" spc="-1" dirty="0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AF8EFEF-0B5B-4E85-B054-19199F6CD8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9962" y="1980000"/>
            <a:ext cx="12239036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66" b="1" strike="noStrike" spc="-1" dirty="0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</a:p>
          <a:p>
            <a:pPr marL="1151885" lvl="1" indent="-431957">
              <a:spcAft>
                <a:spcPts val="151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933" b="0" strike="noStrike" spc="-1" dirty="0">
                <a:solidFill>
                  <a:srgbClr val="0066FF"/>
                </a:solidFill>
                <a:latin typeface="Source Sans Pro Light"/>
              </a:rPr>
              <a:t>Second Outline Level</a:t>
            </a:r>
          </a:p>
          <a:p>
            <a:pPr marL="1727827" lvl="2" indent="-383962">
              <a:spcAft>
                <a:spcPts val="113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ED1C24"/>
                </a:solidFill>
                <a:latin typeface="Source Sans Pro Light"/>
              </a:rPr>
              <a:t>Third Outline Level</a:t>
            </a:r>
          </a:p>
          <a:p>
            <a:pPr marL="2303770" lvl="3" indent="-287971">
              <a:spcAft>
                <a:spcPts val="75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b="0" strike="noStrike" spc="-1" dirty="0">
                <a:solidFill>
                  <a:srgbClr val="000000"/>
                </a:solidFill>
                <a:latin typeface="Source Sans Pro Light"/>
              </a:rPr>
              <a:t>Fourth Outline Level</a:t>
            </a:r>
          </a:p>
          <a:p>
            <a:pPr marL="2879712" lvl="4" indent="-287971">
              <a:spcAft>
                <a:spcPts val="37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33" b="0" strike="noStrike" spc="-1" dirty="0">
                <a:solidFill>
                  <a:srgbClr val="000000"/>
                </a:solidFill>
                <a:latin typeface="Source Sans Pro Light"/>
              </a:rPr>
              <a:t>Fifth Outline Level</a:t>
            </a:r>
          </a:p>
          <a:p>
            <a:pPr marL="3455654" lvl="5" indent="-287971">
              <a:spcAft>
                <a:spcPts val="37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33" b="0" strike="noStrike" spc="-1" dirty="0">
                <a:solidFill>
                  <a:srgbClr val="000000"/>
                </a:solidFill>
                <a:latin typeface="Source Sans Pro Light"/>
              </a:rPr>
              <a:t>Sixth Outline Level</a:t>
            </a:r>
          </a:p>
          <a:p>
            <a:pPr marL="4031597" lvl="6" indent="-287971">
              <a:spcAft>
                <a:spcPts val="37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33" b="0" strike="noStrike" spc="-1" dirty="0">
                <a:solidFill>
                  <a:srgbClr val="000000"/>
                </a:solidFill>
                <a:latin typeface="Source Sans Pro Light"/>
              </a:rPr>
              <a:t>Seventh Outline Level</a:t>
            </a:r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D60C71D8-4CFA-4B3A-8F7F-306A5D9EA64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239980" y="6839675"/>
            <a:ext cx="719943" cy="540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0C7BFD0A-EDD3-46B3-9567-20479936400C}" type="slidenum">
              <a:rPr lang="en-US" sz="2400" b="1" spc="-1" smtClean="0">
                <a:latin typeface="Source Sans Pro Black"/>
              </a:rPr>
              <a:pPr algn="ctr"/>
              <a:t>‹#›</a:t>
            </a:fld>
            <a:endParaRPr lang="en-US" sz="2400" b="1" spc="-1" dirty="0">
              <a:latin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3412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400" b="1" i="1" strike="noStrike" kern="1200" spc="-1" dirty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400" b="1" i="1" strike="noStrike" kern="1200" spc="-1" dirty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>
            <a:lvl1pPr>
              <a:defRPr lang="pt-BR" sz="4400" b="1" i="1" strike="noStrike" kern="1200" spc="-1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 sz="4400" b="1" i="1" strike="noStrike" kern="1200" spc="-1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eWiGZBZaTVGcXun7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lopespereira/idp_mestrado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E3AFBB6-4171-5CDB-9C00-121EDD2F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473"/>
            <a:ext cx="13439775" cy="7596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91017-04F8-4B09-8AFA-6B0AC873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8473"/>
            <a:ext cx="13439774" cy="1511198"/>
          </a:xfrm>
          <a:solidFill>
            <a:srgbClr val="F8EECA">
              <a:alpha val="8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5400" dirty="0"/>
              <a:t>Introdução a Programação em Python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31F1CC8-6E18-4F38-AD35-ABFFF58303B0}"/>
              </a:ext>
            </a:extLst>
          </p:cNvPr>
          <p:cNvSpPr/>
          <p:nvPr/>
        </p:nvSpPr>
        <p:spPr>
          <a:xfrm>
            <a:off x="2579383" y="7158038"/>
            <a:ext cx="3035605" cy="409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63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Estruturas de Fluxo Alternativo: Loop/Laço Enquanto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D3F44E9-2B95-4E0D-B794-E84C6E6FE36D}"/>
              </a:ext>
            </a:extLst>
          </p:cNvPr>
          <p:cNvSpPr/>
          <p:nvPr/>
        </p:nvSpPr>
        <p:spPr>
          <a:xfrm>
            <a:off x="413482" y="5016885"/>
            <a:ext cx="4333877" cy="12770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n &lt;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43577A-F30F-4FF2-8347-76A1DFD6E6AB}"/>
              </a:ext>
            </a:extLst>
          </p:cNvPr>
          <p:cNvGrpSpPr/>
          <p:nvPr/>
        </p:nvGrpSpPr>
        <p:grpSpPr>
          <a:xfrm>
            <a:off x="2126864" y="1362584"/>
            <a:ext cx="804041" cy="721021"/>
            <a:chOff x="2837793" y="898634"/>
            <a:chExt cx="804041" cy="72102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DC94A3-9ACC-4427-8ADA-1A8D07BC1E71}"/>
                </a:ext>
              </a:extLst>
            </p:cNvPr>
            <p:cNvSpPr/>
            <p:nvPr/>
          </p:nvSpPr>
          <p:spPr>
            <a:xfrm>
              <a:off x="2837793" y="898634"/>
              <a:ext cx="804041" cy="72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C53C29-3FEF-4D81-8243-6DEA7AB1BEDE}"/>
                </a:ext>
              </a:extLst>
            </p:cNvPr>
            <p:cNvSpPr/>
            <p:nvPr/>
          </p:nvSpPr>
          <p:spPr>
            <a:xfrm>
              <a:off x="2990194" y="1019502"/>
              <a:ext cx="493986" cy="4689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2C0C36-596C-456F-A59C-28B8B9386582}"/>
              </a:ext>
            </a:extLst>
          </p:cNvPr>
          <p:cNvSpPr/>
          <p:nvPr/>
        </p:nvSpPr>
        <p:spPr>
          <a:xfrm>
            <a:off x="868054" y="3601301"/>
            <a:ext cx="3424734" cy="868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n = n + 1</a:t>
            </a:r>
          </a:p>
          <a:p>
            <a:pPr algn="ctr"/>
            <a:r>
              <a:rPr lang="pt-BR" sz="2800" dirty="0"/>
              <a:t>imprimir(n)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498B90-2008-4521-9BF7-EF7C795B3A2C}"/>
              </a:ext>
            </a:extLst>
          </p:cNvPr>
          <p:cNvCxnSpPr>
            <a:cxnSpLocks/>
            <a:stCxn id="18" idx="4"/>
            <a:endCxn id="60" idx="0"/>
          </p:cNvCxnSpPr>
          <p:nvPr/>
        </p:nvCxnSpPr>
        <p:spPr>
          <a:xfrm flipH="1">
            <a:off x="2523360" y="2083605"/>
            <a:ext cx="5525" cy="4207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29472F-D521-4DFA-A904-C884402D5285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2580421" y="4469637"/>
            <a:ext cx="0" cy="547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DFC2AB-8986-4E27-9270-790EAFE850D4}"/>
              </a:ext>
            </a:extLst>
          </p:cNvPr>
          <p:cNvGrpSpPr/>
          <p:nvPr/>
        </p:nvGrpSpPr>
        <p:grpSpPr>
          <a:xfrm>
            <a:off x="2258625" y="6815138"/>
            <a:ext cx="643591" cy="635803"/>
            <a:chOff x="5470140" y="6815138"/>
            <a:chExt cx="643591" cy="63580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A0D33F-C2DA-4268-8323-53A5C30B7670}"/>
                </a:ext>
              </a:extLst>
            </p:cNvPr>
            <p:cNvSpPr/>
            <p:nvPr/>
          </p:nvSpPr>
          <p:spPr>
            <a:xfrm>
              <a:off x="5470140" y="6815138"/>
              <a:ext cx="643591" cy="635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5DE615-595D-4784-9BF4-CAB6A64B495F}"/>
                </a:ext>
              </a:extLst>
            </p:cNvPr>
            <p:cNvCxnSpPr>
              <a:cxnSpLocks/>
              <a:stCxn id="28" idx="1"/>
              <a:endCxn id="28" idx="5"/>
            </p:cNvCxnSpPr>
            <p:nvPr/>
          </p:nvCxnSpPr>
          <p:spPr>
            <a:xfrm>
              <a:off x="5564392" y="6908249"/>
              <a:ext cx="455087" cy="449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0F3753-962D-46DA-9603-394129247A73}"/>
                </a:ext>
              </a:extLst>
            </p:cNvPr>
            <p:cNvCxnSpPr>
              <a:stCxn id="28" idx="3"/>
              <a:endCxn id="28" idx="7"/>
            </p:cNvCxnSpPr>
            <p:nvPr/>
          </p:nvCxnSpPr>
          <p:spPr>
            <a:xfrm flipV="1">
              <a:off x="5564392" y="6908249"/>
              <a:ext cx="455087" cy="449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DA73F-9ADA-45E5-B6CA-1161E7EA5EC9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2580421" y="6293890"/>
            <a:ext cx="0" cy="521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B6A207-9808-4961-8652-F9B3DEEB507D}"/>
              </a:ext>
            </a:extLst>
          </p:cNvPr>
          <p:cNvSpPr txBox="1"/>
          <p:nvPr/>
        </p:nvSpPr>
        <p:spPr>
          <a:xfrm>
            <a:off x="2976116" y="6113809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não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25FF4B1-FAE6-415F-80A9-5308F05F1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03716" y="4388524"/>
            <a:ext cx="1555936" cy="977790"/>
          </a:xfrm>
          <a:prstGeom prst="bentConnector3">
            <a:avLst>
              <a:gd name="adj1" fmla="val 99790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47FAB9-7474-4440-B651-7099E278634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47359" y="5655387"/>
            <a:ext cx="523220" cy="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0582C5-5A4D-4FDD-8C8A-1EE42B40E4EF}"/>
              </a:ext>
            </a:extLst>
          </p:cNvPr>
          <p:cNvSpPr txBox="1"/>
          <p:nvPr/>
        </p:nvSpPr>
        <p:spPr>
          <a:xfrm>
            <a:off x="4747359" y="571302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sim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2684279-F67A-4DFA-87DC-6827CF8BCF94}"/>
              </a:ext>
            </a:extLst>
          </p:cNvPr>
          <p:cNvSpPr/>
          <p:nvPr/>
        </p:nvSpPr>
        <p:spPr>
          <a:xfrm>
            <a:off x="810993" y="2504377"/>
            <a:ext cx="3424734" cy="60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n = 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FF5FCEA-5837-42FF-9724-4D3A13DD8138}"/>
              </a:ext>
            </a:extLst>
          </p:cNvPr>
          <p:cNvCxnSpPr>
            <a:cxnSpLocks/>
          </p:cNvCxnSpPr>
          <p:nvPr/>
        </p:nvCxnSpPr>
        <p:spPr>
          <a:xfrm>
            <a:off x="2560516" y="3134103"/>
            <a:ext cx="0" cy="5212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Espaço Reservado para Conteúdo 2">
            <a:extLst>
              <a:ext uri="{FF2B5EF4-FFF2-40B4-BE49-F238E27FC236}">
                <a16:creationId xmlns:a16="http://schemas.microsoft.com/office/drawing/2014/main" id="{9BCA09E6-E547-41F0-9B43-43F6F1B1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213" y="1509297"/>
            <a:ext cx="5729008" cy="574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PROGRAMA </a:t>
            </a:r>
            <a:r>
              <a:rPr lang="en-US" dirty="0" err="1"/>
              <a:t>ImprimirNums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n=1</a:t>
            </a:r>
          </a:p>
          <a:p>
            <a:pPr marL="0" indent="0">
              <a:buNone/>
            </a:pPr>
            <a:r>
              <a:rPr lang="en-US" b="1" dirty="0" err="1"/>
              <a:t>enquanto</a:t>
            </a:r>
            <a:r>
              <a:rPr lang="en-US" dirty="0"/>
              <a:t> n &lt; 10</a:t>
            </a:r>
          </a:p>
          <a:p>
            <a:pPr marL="0" indent="0">
              <a:buNone/>
            </a:pPr>
            <a:r>
              <a:rPr lang="en-US" dirty="0"/>
              <a:t>        n = n + 1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imprimir</a:t>
            </a:r>
            <a:r>
              <a:rPr lang="en-US" dirty="0"/>
              <a:t>(n)</a:t>
            </a:r>
          </a:p>
          <a:p>
            <a:pPr marL="0" indent="0">
              <a:buNone/>
            </a:pPr>
            <a:r>
              <a:rPr lang="en-US" b="1" dirty="0"/>
              <a:t>FINALIZAR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ADE417-B0BF-4E6C-8BEF-B6072E133520}"/>
              </a:ext>
            </a:extLst>
          </p:cNvPr>
          <p:cNvGrpSpPr/>
          <p:nvPr/>
        </p:nvGrpSpPr>
        <p:grpSpPr>
          <a:xfrm>
            <a:off x="4485618" y="1076325"/>
            <a:ext cx="3918420" cy="4476750"/>
            <a:chOff x="4485618" y="1076325"/>
            <a:chExt cx="3918420" cy="447675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6E0D7C-B132-47FA-85EA-95CF9F20D671}"/>
                </a:ext>
              </a:extLst>
            </p:cNvPr>
            <p:cNvGrpSpPr/>
            <p:nvPr/>
          </p:nvGrpSpPr>
          <p:grpSpPr>
            <a:xfrm>
              <a:off x="4485618" y="2659908"/>
              <a:ext cx="3918420" cy="1665555"/>
              <a:chOff x="4485618" y="2659908"/>
              <a:chExt cx="3918420" cy="166555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8E4DA25-4726-4688-93B1-2253A6E9817B}"/>
                  </a:ext>
                </a:extLst>
              </p:cNvPr>
              <p:cNvGrpSpPr/>
              <p:nvPr/>
            </p:nvGrpSpPr>
            <p:grpSpPr>
              <a:xfrm>
                <a:off x="4485618" y="2659908"/>
                <a:ext cx="3918420" cy="1665555"/>
                <a:chOff x="5533239" y="5448192"/>
                <a:chExt cx="3918420" cy="1665555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9DFFC6C-FCDF-4E9F-B70E-83C444A3B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5721" y="7113747"/>
                  <a:ext cx="745938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Speech Bubble: Rectangle with Corners Rounded 24">
                  <a:extLst>
                    <a:ext uri="{FF2B5EF4-FFF2-40B4-BE49-F238E27FC236}">
                      <a16:creationId xmlns:a16="http://schemas.microsoft.com/office/drawing/2014/main" id="{F1D0E45A-C184-421D-B3B5-8262533A188A}"/>
                    </a:ext>
                  </a:extLst>
                </p:cNvPr>
                <p:cNvSpPr/>
                <p:nvPr/>
              </p:nvSpPr>
              <p:spPr>
                <a:xfrm>
                  <a:off x="5533239" y="5448192"/>
                  <a:ext cx="2301427" cy="769560"/>
                </a:xfrm>
                <a:prstGeom prst="wedgeRoundRectCallout">
                  <a:avLst>
                    <a:gd name="adj1" fmla="val 76428"/>
                    <a:gd name="adj2" fmla="val 107058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dirty="0"/>
                    <a:t>Indentação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A28DBC7-3E0A-475D-B9BD-9712D20B1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8100" y="3685039"/>
                <a:ext cx="745938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B0928C-9B73-4ECD-A883-2AC05FB858C6}"/>
                </a:ext>
              </a:extLst>
            </p:cNvPr>
            <p:cNvGrpSpPr/>
            <p:nvPr/>
          </p:nvGrpSpPr>
          <p:grpSpPr>
            <a:xfrm>
              <a:off x="7629525" y="1076325"/>
              <a:ext cx="774513" cy="4476750"/>
              <a:chOff x="7629525" y="1076325"/>
              <a:chExt cx="774513" cy="447675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BD543FD-7530-4081-8CCC-EE05F650F5BB}"/>
                  </a:ext>
                </a:extLst>
              </p:cNvPr>
              <p:cNvCxnSpPr/>
              <p:nvPr/>
            </p:nvCxnSpPr>
            <p:spPr>
              <a:xfrm>
                <a:off x="7629525" y="1076325"/>
                <a:ext cx="0" cy="4476750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442B88B-D1CA-4634-B785-48F0C5169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4038" y="3333750"/>
                <a:ext cx="0" cy="1219786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84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49DFA6-A727-4CF6-B1BC-96DCAFD961B4}"/>
              </a:ext>
            </a:extLst>
          </p:cNvPr>
          <p:cNvSpPr/>
          <p:nvPr/>
        </p:nvSpPr>
        <p:spPr>
          <a:xfrm>
            <a:off x="7327900" y="1295350"/>
            <a:ext cx="4813300" cy="37211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3EB8CE2-7644-467C-8372-9F26636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61697"/>
            <a:ext cx="6222999" cy="558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PROGRAMA</a:t>
            </a:r>
            <a:r>
              <a:rPr lang="en-US" dirty="0"/>
              <a:t> </a:t>
            </a:r>
            <a:r>
              <a:rPr lang="en-US" dirty="0" err="1"/>
              <a:t>ImprimirNums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n=1</a:t>
            </a:r>
          </a:p>
          <a:p>
            <a:pPr marL="0" indent="0">
              <a:buNone/>
            </a:pPr>
            <a:r>
              <a:rPr lang="en-US" b="1" dirty="0" err="1"/>
              <a:t>enquanto</a:t>
            </a:r>
            <a:r>
              <a:rPr lang="en-US" dirty="0"/>
              <a:t> n &lt; 10</a:t>
            </a:r>
          </a:p>
          <a:p>
            <a:pPr marL="0" indent="0">
              <a:buNone/>
            </a:pPr>
            <a:r>
              <a:rPr lang="en-US" dirty="0"/>
              <a:t>        n = n + 1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imprimir</a:t>
            </a:r>
            <a:r>
              <a:rPr lang="en-US" dirty="0"/>
              <a:t>(n)</a:t>
            </a:r>
          </a:p>
          <a:p>
            <a:pPr marL="0" indent="0">
              <a:buNone/>
            </a:pPr>
            <a:r>
              <a:rPr lang="en-US" b="1" dirty="0"/>
              <a:t>FINALIZAR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 err="1"/>
              <a:t>Pseudo-código</a:t>
            </a:r>
            <a:r>
              <a:rPr lang="pt-BR" dirty="0"/>
              <a:t> (Código em Linguagem Natural)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187422A-016E-47C3-BB84-747F5868A419}"/>
              </a:ext>
            </a:extLst>
          </p:cNvPr>
          <p:cNvSpPr txBox="1">
            <a:spLocks/>
          </p:cNvSpPr>
          <p:nvPr/>
        </p:nvSpPr>
        <p:spPr>
          <a:xfrm>
            <a:off x="7518213" y="2324099"/>
            <a:ext cx="4508687" cy="2578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n=1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 n &lt; 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n = n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print(n)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63465-D784-431E-8E62-C645C0555A84}"/>
              </a:ext>
            </a:extLst>
          </p:cNvPr>
          <p:cNvSpPr txBox="1"/>
          <p:nvPr/>
        </p:nvSpPr>
        <p:spPr>
          <a:xfrm>
            <a:off x="8191500" y="1295350"/>
            <a:ext cx="2670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Em python</a:t>
            </a:r>
            <a:endParaRPr lang="pt-BR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Laço </a:t>
            </a:r>
            <a:r>
              <a:rPr lang="pt-BR" dirty="0" err="1"/>
              <a:t>Enquato</a:t>
            </a:r>
            <a:r>
              <a:rPr lang="pt-BR" dirty="0"/>
              <a:t> (</a:t>
            </a:r>
            <a:r>
              <a:rPr lang="pt-BR" dirty="0" err="1"/>
              <a:t>while</a:t>
            </a:r>
            <a:r>
              <a:rPr lang="pt-BR" dirty="0"/>
              <a:t>) em Python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D9EDE-AB4B-4F8F-9A48-F7F80B2E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3" t="3449"/>
          <a:stretch/>
        </p:blipFill>
        <p:spPr>
          <a:xfrm>
            <a:off x="5092700" y="1249989"/>
            <a:ext cx="3441699" cy="62917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28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Estruturas de Fluxo Alternativo: Loop/Laço Enquanto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0B852-6BE3-4BD5-9440-972DBA2EF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" t="8364" r="-362" b="7052"/>
          <a:stretch/>
        </p:blipFill>
        <p:spPr>
          <a:xfrm>
            <a:off x="514350" y="1077461"/>
            <a:ext cx="7454900" cy="6305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A3C72C-2728-480A-A86C-9F9CA973A636}"/>
              </a:ext>
            </a:extLst>
          </p:cNvPr>
          <p:cNvSpPr txBox="1"/>
          <p:nvPr/>
        </p:nvSpPr>
        <p:spPr>
          <a:xfrm>
            <a:off x="8187485" y="3425894"/>
            <a:ext cx="432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CoffePot = Cafeteira</a:t>
            </a:r>
          </a:p>
        </p:txBody>
      </p:sp>
    </p:spTree>
    <p:extLst>
      <p:ext uri="{BB962C8B-B14F-4D97-AF65-F5344CB8AC3E}">
        <p14:creationId xmlns:p14="http://schemas.microsoft.com/office/powerpoint/2010/main" val="301782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Estruturas de Fluxo Alternativo: Loop/Laço Enquanto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16FDA-F711-42E2-8F58-D39FA60E4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6" b="10941"/>
          <a:stretch/>
        </p:blipFill>
        <p:spPr>
          <a:xfrm>
            <a:off x="2768600" y="1371599"/>
            <a:ext cx="6783082" cy="618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8E80A2-A3D8-4B43-8C58-A2193C373B42}"/>
              </a:ext>
            </a:extLst>
          </p:cNvPr>
          <p:cNvSpPr txBox="1"/>
          <p:nvPr/>
        </p:nvSpPr>
        <p:spPr>
          <a:xfrm>
            <a:off x="10047288" y="5757990"/>
            <a:ext cx="3031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mug = caneca</a:t>
            </a:r>
          </a:p>
        </p:txBody>
      </p:sp>
    </p:spTree>
    <p:extLst>
      <p:ext uri="{BB962C8B-B14F-4D97-AF65-F5344CB8AC3E}">
        <p14:creationId xmlns:p14="http://schemas.microsoft.com/office/powerpoint/2010/main" val="390462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3EB8CE2-7644-467C-8372-9F266367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1697"/>
            <a:ext cx="12468225" cy="260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PROGRAMA</a:t>
            </a:r>
            <a:r>
              <a:rPr lang="en-US" dirty="0"/>
              <a:t> </a:t>
            </a:r>
            <a:r>
              <a:rPr lang="en-US" dirty="0" err="1"/>
              <a:t>ImprimirPalavras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Para </a:t>
            </a:r>
            <a:r>
              <a:rPr lang="en-US" b="1" dirty="0" err="1"/>
              <a:t>Cada</a:t>
            </a:r>
            <a:r>
              <a:rPr lang="en-US" dirty="0"/>
              <a:t> p </a:t>
            </a:r>
            <a:r>
              <a:rPr lang="en-US" b="1" dirty="0"/>
              <a:t>em</a:t>
            </a:r>
            <a:r>
              <a:rPr lang="en-US" dirty="0"/>
              <a:t> ['</a:t>
            </a:r>
            <a:r>
              <a:rPr lang="en-US" dirty="0" err="1"/>
              <a:t>ontem</a:t>
            </a:r>
            <a:r>
              <a:rPr lang="en-US" dirty="0"/>
              <a:t>','</a:t>
            </a:r>
            <a:r>
              <a:rPr lang="en-US" dirty="0" err="1"/>
              <a:t>hoje</a:t>
            </a:r>
            <a:r>
              <a:rPr lang="en-US" dirty="0"/>
              <a:t>','</a:t>
            </a:r>
            <a:r>
              <a:rPr lang="en-US" dirty="0" err="1"/>
              <a:t>amanha</a:t>
            </a:r>
            <a:r>
              <a:rPr lang="en-US" dirty="0"/>
              <a:t>']: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imprimir</a:t>
            </a:r>
            <a:r>
              <a:rPr lang="en-US" dirty="0"/>
              <a:t>(p)</a:t>
            </a:r>
          </a:p>
          <a:p>
            <a:pPr marL="0" indent="0">
              <a:buNone/>
            </a:pPr>
            <a:r>
              <a:rPr lang="en-US" b="1" dirty="0"/>
              <a:t>FINALIZAR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Loop/Laço "Para cada" (for)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BAAD19-3BD6-4021-BB2F-B5A9D2B32B71}"/>
              </a:ext>
            </a:extLst>
          </p:cNvPr>
          <p:cNvSpPr/>
          <p:nvPr/>
        </p:nvSpPr>
        <p:spPr>
          <a:xfrm>
            <a:off x="97048" y="4149765"/>
            <a:ext cx="5717156" cy="32739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AA1EBA0-EE23-4DBB-ABE6-0C2EE3C68059}"/>
              </a:ext>
            </a:extLst>
          </p:cNvPr>
          <p:cNvSpPr txBox="1">
            <a:spLocks/>
          </p:cNvSpPr>
          <p:nvPr/>
        </p:nvSpPr>
        <p:spPr>
          <a:xfrm>
            <a:off x="114301" y="5301542"/>
            <a:ext cx="5840802" cy="173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for </a:t>
            </a:r>
            <a:r>
              <a:rPr lang="en-US" sz="3200" dirty="0"/>
              <a:t>p</a:t>
            </a:r>
            <a:r>
              <a:rPr lang="en-US" sz="3200" b="1" dirty="0"/>
              <a:t> in </a:t>
            </a:r>
            <a:r>
              <a:rPr lang="en-US" sz="3200" dirty="0"/>
              <a:t>['</a:t>
            </a:r>
            <a:r>
              <a:rPr lang="en-US" sz="3200" dirty="0" err="1"/>
              <a:t>ontem</a:t>
            </a:r>
            <a:r>
              <a:rPr lang="en-US" sz="3200" dirty="0"/>
              <a:t>','</a:t>
            </a:r>
            <a:r>
              <a:rPr lang="en-US" sz="3200" dirty="0" err="1"/>
              <a:t>hoje</a:t>
            </a:r>
            <a:r>
              <a:rPr lang="en-US" sz="3200" dirty="0"/>
              <a:t>','</a:t>
            </a:r>
            <a:r>
              <a:rPr lang="en-US" sz="3200" dirty="0" err="1"/>
              <a:t>amanha</a:t>
            </a:r>
            <a:r>
              <a:rPr lang="en-US" sz="3200" dirty="0"/>
              <a:t>']: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   print(p)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EB98D-B0C6-4BD0-B3FD-74D404106B95}"/>
              </a:ext>
            </a:extLst>
          </p:cNvPr>
          <p:cNvSpPr txBox="1"/>
          <p:nvPr/>
        </p:nvSpPr>
        <p:spPr>
          <a:xfrm>
            <a:off x="1689323" y="4267200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Em python</a:t>
            </a:r>
            <a:endParaRPr lang="pt-B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F1A7B-8655-40E3-839B-8D6037A4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8" y="4637644"/>
            <a:ext cx="7514096" cy="1562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74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Loop for em python: O que esse programa faz 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1C9F9-D6F7-4615-9558-3FE2D7B2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28" y="1509297"/>
            <a:ext cx="12358325" cy="5030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437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Loop for em python: O que esse programa faz 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3666B-9A1C-494C-BD48-22A34D036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5213"/>
            <a:ext cx="6007100" cy="4457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91D82-03FA-4DBB-92AA-F38D9A02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13" y="1745213"/>
            <a:ext cx="6299188" cy="44575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05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Loop for com condicional: O que esse programa faz 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A6EBA0F-A973-4D2C-983E-9B1663E5A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51" y="6654800"/>
            <a:ext cx="7664450" cy="698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b="1" dirty="0"/>
              <a:t>%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o resto da </a:t>
            </a:r>
            <a:r>
              <a:rPr lang="en-US" dirty="0" err="1"/>
              <a:t>divisão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18973A-AFF9-4E34-9ECD-7E05FCB8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06" y="1249990"/>
            <a:ext cx="8814294" cy="5254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2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Loop for com condicional e operador lógico 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0D0DA48-D627-43C3-88AC-DB68096F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553914"/>
              </p:ext>
            </p:extLst>
          </p:nvPr>
        </p:nvGraphicFramePr>
        <p:xfrm>
          <a:off x="9391651" y="1854826"/>
          <a:ext cx="353377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887">
                  <a:extLst>
                    <a:ext uri="{9D8B030D-6E8A-4147-A177-3AD203B41FA5}">
                      <a16:colId xmlns:a16="http://schemas.microsoft.com/office/drawing/2014/main" val="1596631372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145692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n*n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4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7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5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1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0109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5F05231-CAED-43F7-8CB9-C537C240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45" y="1854826"/>
            <a:ext cx="8862893" cy="4195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963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2"/>
          <p:cNvSpPr/>
          <p:nvPr/>
        </p:nvSpPr>
        <p:spPr>
          <a:xfrm>
            <a:off x="2937477" y="1051013"/>
            <a:ext cx="10391116" cy="650866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3115" rIns="0" bIns="0"/>
          <a:lstStyle/>
          <a:p>
            <a:pPr defTabSz="914412">
              <a:lnSpc>
                <a:spcPct val="150000"/>
              </a:lnSpc>
              <a:spcAft>
                <a:spcPts val="1897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2000 a 2004 – Graduação em Engenharia de Computação no ITA</a:t>
            </a:r>
            <a:endParaRPr lang="pt-BR" sz="2400" spc="-1" dirty="0">
              <a:solidFill>
                <a:prstClr val="black"/>
              </a:solidFill>
              <a:latin typeface="Source Sans Pro"/>
            </a:endParaRPr>
          </a:p>
          <a:p>
            <a:pPr defTabSz="914412">
              <a:lnSpc>
                <a:spcPct val="150000"/>
              </a:lnSpc>
              <a:spcAft>
                <a:spcPts val="1897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2005 a 2008 – Mestrado em Eng. de Computação e Eletrônica no ITA</a:t>
            </a:r>
            <a:endParaRPr lang="pt-BR" sz="2400" spc="-1" dirty="0">
              <a:solidFill>
                <a:prstClr val="black"/>
              </a:solidFill>
              <a:latin typeface="Source Sans Pro"/>
            </a:endParaRPr>
          </a:p>
          <a:p>
            <a:pPr defTabSz="914412">
              <a:lnSpc>
                <a:spcPct val="150000"/>
              </a:lnSpc>
              <a:spcAft>
                <a:spcPts val="1897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2009 a 2015 – Doutorado em Eng. de Computação e Eletrônica no ITA</a:t>
            </a:r>
            <a:endParaRPr lang="pt-BR" sz="600" b="1" spc="-1" dirty="0">
              <a:solidFill>
                <a:srgbClr val="333333"/>
              </a:solidFill>
              <a:latin typeface="Arial"/>
              <a:ea typeface="Segoe UI"/>
            </a:endParaRP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2004 a 2010 – Empreendedor, sócio em empresa de base tecnológica</a:t>
            </a:r>
            <a:endParaRPr lang="pt-BR" sz="2400" spc="-1" dirty="0">
              <a:solidFill>
                <a:prstClr val="black"/>
              </a:solidFill>
              <a:latin typeface="Source Sans Pro"/>
            </a:endParaRP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2013 a 2017 – Censipam / Ministério da Defesa</a:t>
            </a: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</a:rPr>
              <a:t>2016 </a:t>
            </a: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–</a:t>
            </a:r>
            <a:r>
              <a:rPr lang="pt-BR" sz="2400" b="1" spc="-1" dirty="0">
                <a:solidFill>
                  <a:srgbClr val="333333"/>
                </a:solidFill>
                <a:latin typeface="Arial"/>
              </a:rPr>
              <a:t> Professor</a:t>
            </a:r>
            <a:endParaRPr lang="pt-BR" sz="2400" spc="-1" dirty="0">
              <a:solidFill>
                <a:prstClr val="black"/>
              </a:solidFill>
              <a:latin typeface="Source Sans Pro"/>
            </a:endParaRP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2017 – Ministério da Economia</a:t>
            </a: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r>
              <a:rPr lang="pt-BR" sz="2400" b="1" spc="-1" dirty="0">
                <a:solidFill>
                  <a:srgbClr val="333333"/>
                </a:solidFill>
                <a:latin typeface="Arial"/>
                <a:ea typeface="Segoe UI"/>
              </a:rPr>
              <a:t>2024 – Presidente da Associação dos Engenheiros do ITA</a:t>
            </a:r>
            <a:endParaRPr lang="pt-BR" sz="2400" spc="-1" dirty="0">
              <a:solidFill>
                <a:prstClr val="black"/>
              </a:solidFill>
              <a:latin typeface="Source Sans Pro"/>
            </a:endParaRPr>
          </a:p>
          <a:p>
            <a:pPr defTabSz="914412">
              <a:lnSpc>
                <a:spcPct val="150000"/>
              </a:lnSpc>
              <a:spcBef>
                <a:spcPts val="193"/>
              </a:spcBef>
              <a:spcAft>
                <a:spcPts val="2113"/>
              </a:spcAft>
              <a:defRPr/>
            </a:pPr>
            <a:endParaRPr lang="pt-BR" sz="2400" spc="-1" dirty="0">
              <a:solidFill>
                <a:prstClr val="black"/>
              </a:solidFill>
              <a:latin typeface="Source Sans Pro"/>
            </a:endParaRPr>
          </a:p>
        </p:txBody>
      </p:sp>
      <p:pic>
        <p:nvPicPr>
          <p:cNvPr id="422" name="Imagem 421"/>
          <p:cNvPicPr/>
          <p:nvPr/>
        </p:nvPicPr>
        <p:blipFill>
          <a:blip r:embed="rId2"/>
          <a:srcRect r="79264" b="-9341"/>
          <a:stretch/>
        </p:blipFill>
        <p:spPr>
          <a:xfrm>
            <a:off x="1351323" y="3558329"/>
            <a:ext cx="676711" cy="548089"/>
          </a:xfrm>
          <a:prstGeom prst="rect">
            <a:avLst/>
          </a:prstGeom>
          <a:ln>
            <a:noFill/>
          </a:ln>
        </p:spPr>
      </p:pic>
      <p:pic>
        <p:nvPicPr>
          <p:cNvPr id="423" name="Imagem 422"/>
          <p:cNvPicPr/>
          <p:nvPr/>
        </p:nvPicPr>
        <p:blipFill>
          <a:blip r:embed="rId3"/>
          <a:stretch/>
        </p:blipFill>
        <p:spPr>
          <a:xfrm>
            <a:off x="1004088" y="1178836"/>
            <a:ext cx="1371180" cy="526972"/>
          </a:xfrm>
          <a:prstGeom prst="rect">
            <a:avLst/>
          </a:prstGeom>
          <a:ln>
            <a:noFill/>
          </a:ln>
        </p:spPr>
      </p:pic>
      <p:pic>
        <p:nvPicPr>
          <p:cNvPr id="424" name="Imagem 423"/>
          <p:cNvPicPr/>
          <p:nvPr/>
        </p:nvPicPr>
        <p:blipFill>
          <a:blip r:embed="rId4"/>
          <a:stretch/>
        </p:blipFill>
        <p:spPr>
          <a:xfrm>
            <a:off x="1004088" y="2016806"/>
            <a:ext cx="1371180" cy="524572"/>
          </a:xfrm>
          <a:prstGeom prst="rect">
            <a:avLst/>
          </a:prstGeom>
          <a:ln>
            <a:noFill/>
          </a:ln>
        </p:spPr>
      </p:pic>
      <p:pic>
        <p:nvPicPr>
          <p:cNvPr id="425" name="Imagem 424"/>
          <p:cNvPicPr/>
          <p:nvPr/>
        </p:nvPicPr>
        <p:blipFill>
          <a:blip r:embed="rId4"/>
          <a:stretch/>
        </p:blipFill>
        <p:spPr>
          <a:xfrm>
            <a:off x="1004088" y="2815900"/>
            <a:ext cx="1371180" cy="525052"/>
          </a:xfrm>
          <a:prstGeom prst="rect">
            <a:avLst/>
          </a:prstGeom>
          <a:ln>
            <a:noFill/>
          </a:ln>
        </p:spPr>
      </p:pic>
      <p:pic>
        <p:nvPicPr>
          <p:cNvPr id="426" name="Imagem 425"/>
          <p:cNvPicPr/>
          <p:nvPr/>
        </p:nvPicPr>
        <p:blipFill>
          <a:blip r:embed="rId5"/>
          <a:stretch/>
        </p:blipFill>
        <p:spPr>
          <a:xfrm>
            <a:off x="1381798" y="4289869"/>
            <a:ext cx="615760" cy="615760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05A472-9DF3-408F-B2DE-F8A667608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445" y="6025324"/>
            <a:ext cx="778466" cy="5525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64D4A98-9C9D-C9C9-4EB7-150D262E20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205"/>
          <a:stretch/>
        </p:blipFill>
        <p:spPr>
          <a:xfrm>
            <a:off x="1093245" y="5089081"/>
            <a:ext cx="1192866" cy="6536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AA81CD5-FD31-2AFC-01EC-847DAC59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36" y="51085"/>
            <a:ext cx="11591502" cy="776354"/>
          </a:xfrm>
        </p:spPr>
        <p:txBody>
          <a:bodyPr/>
          <a:lstStyle/>
          <a:p>
            <a:pPr algn="ctr"/>
            <a:r>
              <a:rPr lang="pt-BR" dirty="0"/>
              <a:t>Apresentação Pessoal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1F75D4-DEF3-1475-12CC-CA3B462AB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84" y="6860474"/>
            <a:ext cx="1425134" cy="505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Loop for com condicional, operador lógico E </a:t>
            </a:r>
            <a:r>
              <a:rPr lang="pt-BR" dirty="0" err="1"/>
              <a:t>e</a:t>
            </a:r>
            <a:r>
              <a:rPr lang="pt-BR" dirty="0"/>
              <a:t> acumulador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9664F-8F3B-479F-964B-8BE33A2F6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4" y="1407109"/>
            <a:ext cx="8325618" cy="485399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44C36B4-EA03-4184-B6E9-3FF7B263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97859"/>
              </p:ext>
            </p:extLst>
          </p:nvPr>
        </p:nvGraphicFramePr>
        <p:xfrm>
          <a:off x="8926512" y="1407109"/>
          <a:ext cx="39989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971">
                  <a:extLst>
                    <a:ext uri="{9D8B030D-6E8A-4147-A177-3AD203B41FA5}">
                      <a16:colId xmlns:a16="http://schemas.microsoft.com/office/drawing/2014/main" val="1596631372"/>
                    </a:ext>
                  </a:extLst>
                </a:gridCol>
                <a:gridCol w="1332971">
                  <a:extLst>
                    <a:ext uri="{9D8B030D-6E8A-4147-A177-3AD203B41FA5}">
                      <a16:colId xmlns:a16="http://schemas.microsoft.com/office/drawing/2014/main" val="1456929234"/>
                    </a:ext>
                  </a:extLst>
                </a:gridCol>
                <a:gridCol w="1332971">
                  <a:extLst>
                    <a:ext uri="{9D8B030D-6E8A-4147-A177-3AD203B41FA5}">
                      <a16:colId xmlns:a16="http://schemas.microsoft.com/office/drawing/2014/main" val="3451838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n*n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4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7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5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8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70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06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24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1239044"/>
          </a:xfrm>
        </p:spPr>
        <p:txBody>
          <a:bodyPr>
            <a:normAutofit/>
          </a:bodyPr>
          <a:lstStyle/>
          <a:p>
            <a:r>
              <a:rPr lang="pt-BR" dirty="0"/>
              <a:t>Exercícios de Lógica de Programação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2AFD5B-077F-4BD2-B46F-83148F0A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513491"/>
            <a:ext cx="12593052" cy="5608526"/>
          </a:xfrm>
        </p:spPr>
        <p:txBody>
          <a:bodyPr>
            <a:normAutofit/>
          </a:bodyPr>
          <a:lstStyle/>
          <a:p>
            <a:r>
              <a:rPr lang="pt-BR" dirty="0"/>
              <a:t>Link de acesso</a:t>
            </a:r>
          </a:p>
          <a:p>
            <a:pPr lvl="1"/>
            <a:r>
              <a:rPr lang="pt-BR" dirty="0">
                <a:hlinkClick r:id="rId2"/>
              </a:rPr>
              <a:t>https://forms.gle/eWiGZBZaTVGcXun77</a:t>
            </a:r>
            <a:endParaRPr lang="pt-BR" dirty="0"/>
          </a:p>
          <a:p>
            <a:r>
              <a:rPr lang="pt-BR" dirty="0"/>
              <a:t>Para as questões de fluxograma, </a:t>
            </a:r>
          </a:p>
          <a:p>
            <a:pPr lvl="1"/>
            <a:r>
              <a:rPr lang="pt-BR" dirty="0"/>
              <a:t>utilize qualquer meio para desenhá-los </a:t>
            </a:r>
          </a:p>
          <a:p>
            <a:pPr lvl="2"/>
            <a:r>
              <a:rPr lang="pt-BR" dirty="0"/>
              <a:t>preferencialmente desenho manual com papel e caneta</a:t>
            </a:r>
          </a:p>
          <a:p>
            <a:pPr lvl="1"/>
            <a:r>
              <a:rPr lang="pt-BR" dirty="0"/>
              <a:t>tire uma foto e faça o upload do arquivo da foto no formulário.</a:t>
            </a:r>
          </a:p>
          <a:p>
            <a:r>
              <a:rPr lang="pt-BR" dirty="0"/>
              <a:t>Atente para a indentação / </a:t>
            </a:r>
            <a:r>
              <a:rPr lang="pt-BR" dirty="0" err="1"/>
              <a:t>aninhamento</a:t>
            </a:r>
            <a:r>
              <a:rPr lang="pt-BR" dirty="0"/>
              <a:t> de sentenças compostas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Vale nota!</a:t>
            </a:r>
          </a:p>
          <a:p>
            <a:pPr lvl="2"/>
            <a:r>
              <a:rPr lang="pt-BR" dirty="0"/>
              <a:t>Um exercício com indentação incorreta ganhará nota Zero.</a:t>
            </a:r>
          </a:p>
        </p:txBody>
      </p:sp>
    </p:spTree>
    <p:extLst>
      <p:ext uri="{BB962C8B-B14F-4D97-AF65-F5344CB8AC3E}">
        <p14:creationId xmlns:p14="http://schemas.microsoft.com/office/powerpoint/2010/main" val="5266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60CB075-D757-4024-A220-E146A3D9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do Curso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7E6259-88FA-4ED5-999D-1FC7C4C6F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McKinney, W. (2018). Python for data analysis: Data wrangling with pandas, NumPy, and </a:t>
            </a:r>
            <a:r>
              <a:rPr lang="en-US" sz="3600" b="1" dirty="0" err="1"/>
              <a:t>IPython</a:t>
            </a:r>
            <a:r>
              <a:rPr lang="en-US" sz="3600" b="1" dirty="0"/>
              <a:t>.</a:t>
            </a:r>
          </a:p>
          <a:p>
            <a:r>
              <a:rPr lang="en-US" dirty="0"/>
              <a:t>Downey, Allen. </a:t>
            </a:r>
            <a:r>
              <a:rPr lang="en-US" i="1" dirty="0"/>
              <a:t>Python for Software Design: How to Think Like a Computer Scientist</a:t>
            </a:r>
            <a:r>
              <a:rPr lang="en-US" dirty="0"/>
              <a:t>. Leiden: Cambridge University Press, 2009. </a:t>
            </a:r>
            <a:r>
              <a:rPr lang="en-US"/>
              <a:t>Internet resource. </a:t>
            </a:r>
            <a:endParaRPr lang="en-US" sz="3600" b="1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A134D8-A00C-48BD-A45E-539A1EF4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1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C9DF3-926F-3D0A-3A88-7FE3E628A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4C636-4B3E-0AE2-A5AF-FA5396AF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541D89-EE90-6CB0-488F-0E32985C6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5721"/>
            <a:ext cx="12374879" cy="6191729"/>
          </a:xfrm>
        </p:spPr>
        <p:txBody>
          <a:bodyPr>
            <a:normAutofit/>
          </a:bodyPr>
          <a:lstStyle/>
          <a:p>
            <a:r>
              <a:rPr lang="pt-BR" sz="3527" dirty="0"/>
              <a:t>Google Colab (Notebooks)</a:t>
            </a:r>
          </a:p>
          <a:p>
            <a:pPr lvl="1"/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(Conta no Google/Gmail)</a:t>
            </a:r>
          </a:p>
          <a:p>
            <a:r>
              <a:rPr lang="pt-BR" sz="3530">
                <a:hlinkClick r:id="rId3"/>
              </a:rPr>
              <a:t>Repositório </a:t>
            </a:r>
            <a:r>
              <a:rPr lang="pt-BR" sz="3530" dirty="0">
                <a:hlinkClick r:id="rId3"/>
              </a:rPr>
              <a:t>da Disciplina</a:t>
            </a:r>
            <a:r>
              <a:rPr lang="pt-BR" sz="3530" dirty="0"/>
              <a:t> </a:t>
            </a:r>
            <a:r>
              <a:rPr lang="pt-BR" sz="3530"/>
              <a:t>no Github</a:t>
            </a:r>
            <a:endParaRPr lang="pt-BR" sz="353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24236-7A7D-F821-B438-60508CD3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BEA5-B4AC-44B1-6732-A7BA1F6C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Carga Cognitiva e 2 maneiras de usar a 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C6D8-A2B5-1031-92FE-3D0D66E6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Carga Cognitiva =&gt; Aprendizado</a:t>
            </a:r>
          </a:p>
          <a:p>
            <a:pPr lvl="1"/>
            <a:r>
              <a:rPr lang="en-US"/>
              <a:t>Terceirizar a carga cognitiva para um LLM ao tentar aprender algo</a:t>
            </a:r>
          </a:p>
          <a:p>
            <a:pPr lvl="2"/>
            <a:r>
              <a:rPr lang="en-US"/>
              <a:t>É o mesmo que treinar corrida fazendo o percurso de carro</a:t>
            </a:r>
          </a:p>
          <a:p>
            <a:r>
              <a:rPr lang="en-US"/>
              <a:t>Duas maneiras de usar a IA</a:t>
            </a:r>
          </a:p>
          <a:p>
            <a:pPr lvl="1"/>
            <a:r>
              <a:rPr lang="en-US"/>
              <a:t>Usar para aprender vs Usar para evitar aprender</a:t>
            </a:r>
          </a:p>
          <a:p>
            <a:pPr lvl="2"/>
            <a:r>
              <a:rPr lang="en-US"/>
              <a:t>Qual das duas fazer?</a:t>
            </a:r>
          </a:p>
          <a:p>
            <a:endParaRPr lang="en-US"/>
          </a:p>
        </p:txBody>
      </p:sp>
      <p:pic>
        <p:nvPicPr>
          <p:cNvPr id="4" name="Imagem 10">
            <a:extLst>
              <a:ext uri="{FF2B5EF4-FFF2-40B4-BE49-F238E27FC236}">
                <a16:creationId xmlns:a16="http://schemas.microsoft.com/office/drawing/2014/main" id="{7C532984-6304-EAAC-BC30-49625270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573" y="5330758"/>
            <a:ext cx="4652605" cy="20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6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Estruturas de Fluxo Alternativo: Condicional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1D3DAA-06EA-4752-A6A2-8EB56510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6" y="1206500"/>
            <a:ext cx="83439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Fluxograma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ACF8C578-700F-46D1-86CB-9BBB696F21F6}"/>
              </a:ext>
            </a:extLst>
          </p:cNvPr>
          <p:cNvSpPr/>
          <p:nvPr/>
        </p:nvSpPr>
        <p:spPr>
          <a:xfrm>
            <a:off x="19375" y="2428380"/>
            <a:ext cx="6864022" cy="295038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coffeeEmpty==true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541EFB-4519-4964-B5DE-69216B48CE98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3451386" y="1608328"/>
            <a:ext cx="0" cy="8200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0EA8D7-7BFE-4EAD-B31D-2E16649A2D92}"/>
              </a:ext>
            </a:extLst>
          </p:cNvPr>
          <p:cNvCxnSpPr>
            <a:cxnSpLocks/>
          </p:cNvCxnSpPr>
          <p:nvPr/>
        </p:nvCxnSpPr>
        <p:spPr>
          <a:xfrm>
            <a:off x="3448759" y="5378764"/>
            <a:ext cx="0" cy="908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4F96D-6316-4E88-83CD-5B3652FA9209}"/>
              </a:ext>
            </a:extLst>
          </p:cNvPr>
          <p:cNvCxnSpPr>
            <a:cxnSpLocks/>
          </p:cNvCxnSpPr>
          <p:nvPr/>
        </p:nvCxnSpPr>
        <p:spPr>
          <a:xfrm>
            <a:off x="6883397" y="3908242"/>
            <a:ext cx="9327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021A0E-FFF4-4E07-867F-683294F9E607}"/>
              </a:ext>
            </a:extLst>
          </p:cNvPr>
          <p:cNvSpPr/>
          <p:nvPr/>
        </p:nvSpPr>
        <p:spPr>
          <a:xfrm>
            <a:off x="7821690" y="3406966"/>
            <a:ext cx="3424734" cy="99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RefillCoffe()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871539-3A69-45CB-BEDC-7BE5E7DDF54B}"/>
              </a:ext>
            </a:extLst>
          </p:cNvPr>
          <p:cNvGrpSpPr/>
          <p:nvPr/>
        </p:nvGrpSpPr>
        <p:grpSpPr>
          <a:xfrm>
            <a:off x="3049365" y="887307"/>
            <a:ext cx="804041" cy="721021"/>
            <a:chOff x="2837793" y="898634"/>
            <a:chExt cx="804041" cy="72102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EB2E93-6F51-443E-9D8A-00F62F68A883}"/>
                </a:ext>
              </a:extLst>
            </p:cNvPr>
            <p:cNvSpPr/>
            <p:nvPr/>
          </p:nvSpPr>
          <p:spPr>
            <a:xfrm>
              <a:off x="2837793" y="898634"/>
              <a:ext cx="804041" cy="72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E2DBD5-4BCF-4F7E-BE2C-D9FC42ED2D35}"/>
                </a:ext>
              </a:extLst>
            </p:cNvPr>
            <p:cNvSpPr/>
            <p:nvPr/>
          </p:nvSpPr>
          <p:spPr>
            <a:xfrm>
              <a:off x="2990194" y="1019502"/>
              <a:ext cx="493986" cy="4689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4188D9-83F7-4D1A-A69E-E7CA47AEA70B}"/>
              </a:ext>
            </a:extLst>
          </p:cNvPr>
          <p:cNvSpPr/>
          <p:nvPr/>
        </p:nvSpPr>
        <p:spPr>
          <a:xfrm>
            <a:off x="1640347" y="6287180"/>
            <a:ext cx="3424734" cy="99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DrinkCoffe()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7A78EE-8964-4203-A6E9-AA3CC7E218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5" r="9675"/>
          <a:stretch/>
        </p:blipFill>
        <p:spPr>
          <a:xfrm>
            <a:off x="10807708" y="12146"/>
            <a:ext cx="2612692" cy="28074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735C40-82A5-42E3-A698-A0A5A86289F6}"/>
              </a:ext>
            </a:extLst>
          </p:cNvPr>
          <p:cNvSpPr txBox="1"/>
          <p:nvPr/>
        </p:nvSpPr>
        <p:spPr>
          <a:xfrm>
            <a:off x="6883397" y="328387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sim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7635FD-A42B-4979-9C83-A2E0E79615DF}"/>
              </a:ext>
            </a:extLst>
          </p:cNvPr>
          <p:cNvSpPr txBox="1"/>
          <p:nvPr/>
        </p:nvSpPr>
        <p:spPr>
          <a:xfrm>
            <a:off x="3562499" y="5484676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125885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Estruturas de Fluxo Alternativo: Condicional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40EC8-D23F-4824-911C-D9BC5AC9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71625-35C4-4EBC-8A90-43BA2D4E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1063625"/>
            <a:ext cx="83248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/>
          </a:bodyPr>
          <a:lstStyle/>
          <a:p>
            <a:r>
              <a:rPr lang="pt-BR" dirty="0"/>
              <a:t>Fluxograma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13720-1382-45DE-BD38-195616A1D104}"/>
              </a:ext>
            </a:extLst>
          </p:cNvPr>
          <p:cNvSpPr txBox="1"/>
          <p:nvPr/>
        </p:nvSpPr>
        <p:spPr>
          <a:xfrm>
            <a:off x="4435690" y="6989237"/>
            <a:ext cx="4003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! é o operador de negação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8A2D47-FAA8-4ABC-88A9-9979EDC53F86}"/>
              </a:ext>
            </a:extLst>
          </p:cNvPr>
          <p:cNvGrpSpPr/>
          <p:nvPr/>
        </p:nvGrpSpPr>
        <p:grpSpPr>
          <a:xfrm>
            <a:off x="772346" y="898634"/>
            <a:ext cx="6574390" cy="6381757"/>
            <a:chOff x="1429571" y="898634"/>
            <a:chExt cx="6574390" cy="6381757"/>
          </a:xfrm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ACF8C578-700F-46D1-86CB-9BBB696F21F6}"/>
                </a:ext>
              </a:extLst>
            </p:cNvPr>
            <p:cNvSpPr/>
            <p:nvPr/>
          </p:nvSpPr>
          <p:spPr>
            <a:xfrm>
              <a:off x="1429571" y="2428380"/>
              <a:ext cx="3501238" cy="29503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/>
                <a:t>! </a:t>
              </a:r>
              <a:r>
                <a:rPr lang="pt-BR" sz="4000" dirty="0" err="1"/>
                <a:t>tired</a:t>
              </a:r>
              <a:r>
                <a:rPr lang="pt-BR" sz="4000" dirty="0"/>
                <a:t>()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5541EFB-4519-4964-B5DE-69216B48CE98}"/>
                </a:ext>
              </a:extLst>
            </p:cNvPr>
            <p:cNvCxnSpPr>
              <a:cxnSpLocks/>
              <a:stCxn id="17" idx="4"/>
              <a:endCxn id="3" idx="0"/>
            </p:cNvCxnSpPr>
            <p:nvPr/>
          </p:nvCxnSpPr>
          <p:spPr>
            <a:xfrm flipH="1">
              <a:off x="3180190" y="1619655"/>
              <a:ext cx="2474" cy="80872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0EA8D7-7BFE-4EAD-B31D-2E16649A2D92}"/>
                </a:ext>
              </a:extLst>
            </p:cNvPr>
            <p:cNvCxnSpPr>
              <a:cxnSpLocks/>
            </p:cNvCxnSpPr>
            <p:nvPr/>
          </p:nvCxnSpPr>
          <p:spPr>
            <a:xfrm>
              <a:off x="3194157" y="5378764"/>
              <a:ext cx="0" cy="9084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B4F96D-6316-4E88-83CD-5B3652FA9209}"/>
                </a:ext>
              </a:extLst>
            </p:cNvPr>
            <p:cNvCxnSpPr>
              <a:cxnSpLocks/>
            </p:cNvCxnSpPr>
            <p:nvPr/>
          </p:nvCxnSpPr>
          <p:spPr>
            <a:xfrm>
              <a:off x="4959565" y="3903008"/>
              <a:ext cx="72686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021A0E-FFF4-4E07-867F-683294F9E607}"/>
                </a:ext>
              </a:extLst>
            </p:cNvPr>
            <p:cNvSpPr/>
            <p:nvPr/>
          </p:nvSpPr>
          <p:spPr>
            <a:xfrm>
              <a:off x="5702517" y="3406402"/>
              <a:ext cx="2301444" cy="993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KeepCoding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EB2E93-6F51-443E-9D8A-00F62F68A883}"/>
                </a:ext>
              </a:extLst>
            </p:cNvPr>
            <p:cNvSpPr/>
            <p:nvPr/>
          </p:nvSpPr>
          <p:spPr>
            <a:xfrm>
              <a:off x="2780643" y="898634"/>
              <a:ext cx="804041" cy="72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E2DBD5-4BCF-4F7E-BE2C-D9FC42ED2D35}"/>
                </a:ext>
              </a:extLst>
            </p:cNvPr>
            <p:cNvSpPr/>
            <p:nvPr/>
          </p:nvSpPr>
          <p:spPr>
            <a:xfrm>
              <a:off x="2933044" y="1019502"/>
              <a:ext cx="493986" cy="4689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C4188D9-83F7-4D1A-A69E-E7CA47AEA70B}"/>
                </a:ext>
              </a:extLst>
            </p:cNvPr>
            <p:cNvSpPr/>
            <p:nvPr/>
          </p:nvSpPr>
          <p:spPr>
            <a:xfrm>
              <a:off x="1524820" y="6287180"/>
              <a:ext cx="3424734" cy="993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/>
                <a:t>DrinkCoffee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284C9E-6EAA-45BC-BD58-B232D28DF1A4}"/>
                </a:ext>
              </a:extLst>
            </p:cNvPr>
            <p:cNvSpPr txBox="1"/>
            <p:nvPr/>
          </p:nvSpPr>
          <p:spPr>
            <a:xfrm>
              <a:off x="5092915" y="3256617"/>
              <a:ext cx="694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sim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27C046-77C4-482B-B1E9-89E5733DE942}"/>
                </a:ext>
              </a:extLst>
            </p:cNvPr>
            <p:cNvSpPr txBox="1"/>
            <p:nvPr/>
          </p:nvSpPr>
          <p:spPr>
            <a:xfrm>
              <a:off x="3410099" y="5527158"/>
              <a:ext cx="734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não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7DEE52A-411F-4495-93B5-F00D687B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917" y="40889"/>
            <a:ext cx="3501238" cy="2732087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9B52B40A-2785-429C-9E4E-2691830A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349" y="3256617"/>
            <a:ext cx="5000425" cy="346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PROGRAMA </a:t>
            </a:r>
            <a:r>
              <a:rPr lang="en-US" sz="3200" dirty="0" err="1"/>
              <a:t>Codificar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b="1" dirty="0"/>
              <a:t>se</a:t>
            </a:r>
            <a:r>
              <a:rPr lang="en-US" sz="3200" dirty="0"/>
              <a:t> !</a:t>
            </a:r>
            <a:r>
              <a:rPr lang="en-US" sz="3200" dirty="0" err="1"/>
              <a:t>cansado</a:t>
            </a:r>
            <a:r>
              <a:rPr lang="en-US" sz="3200" dirty="0"/>
              <a:t>() </a:t>
            </a:r>
            <a:r>
              <a:rPr lang="en-US" sz="3200" b="1" dirty="0" err="1"/>
              <a:t>então</a:t>
            </a: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continuarCodificando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b="1" dirty="0"/>
              <a:t>se </a:t>
            </a:r>
            <a:r>
              <a:rPr lang="en-US" sz="3200" b="1" dirty="0" err="1"/>
              <a:t>não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err="1"/>
              <a:t>beberCafe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r>
              <a:rPr lang="en-US" sz="3200" b="1" dirty="0"/>
              <a:t>FINALIZAR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901993-AED4-44EC-B44B-620F65C02637}"/>
              </a:ext>
            </a:extLst>
          </p:cNvPr>
          <p:cNvGrpSpPr/>
          <p:nvPr/>
        </p:nvGrpSpPr>
        <p:grpSpPr>
          <a:xfrm>
            <a:off x="5533239" y="4676775"/>
            <a:ext cx="3867936" cy="1540977"/>
            <a:chOff x="5533239" y="4676775"/>
            <a:chExt cx="3867936" cy="154097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96E199-FA13-4101-AECD-964C40B80DDD}"/>
                </a:ext>
              </a:extLst>
            </p:cNvPr>
            <p:cNvCxnSpPr>
              <a:cxnSpLocks/>
            </p:cNvCxnSpPr>
            <p:nvPr/>
          </p:nvCxnSpPr>
          <p:spPr>
            <a:xfrm>
              <a:off x="8543925" y="4676775"/>
              <a:ext cx="85725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707BF2C-B4ED-4C07-BFB1-20C7E4E0E59A}"/>
                </a:ext>
              </a:extLst>
            </p:cNvPr>
            <p:cNvSpPr/>
            <p:nvPr/>
          </p:nvSpPr>
          <p:spPr>
            <a:xfrm>
              <a:off x="5533239" y="5448192"/>
              <a:ext cx="2301427" cy="769560"/>
            </a:xfrm>
            <a:prstGeom prst="wedgeRoundRectCallout">
              <a:avLst>
                <a:gd name="adj1" fmla="val 78083"/>
                <a:gd name="adj2" fmla="val -15038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Indentação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06D43EA-1C6A-459D-8A2D-86CE4A155F8F}"/>
              </a:ext>
            </a:extLst>
          </p:cNvPr>
          <p:cNvGrpSpPr/>
          <p:nvPr/>
        </p:nvGrpSpPr>
        <p:grpSpPr>
          <a:xfrm>
            <a:off x="8521363" y="2512487"/>
            <a:ext cx="907863" cy="4476750"/>
            <a:chOff x="7629525" y="1076325"/>
            <a:chExt cx="907863" cy="447675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06BFF8-F560-4D45-ADCC-A20AE19A63FF}"/>
                </a:ext>
              </a:extLst>
            </p:cNvPr>
            <p:cNvCxnSpPr/>
            <p:nvPr/>
          </p:nvCxnSpPr>
          <p:spPr>
            <a:xfrm>
              <a:off x="7629525" y="1076325"/>
              <a:ext cx="0" cy="447675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2344B6-AA2E-4D1B-8659-C1E9E9D0CEFD}"/>
                </a:ext>
              </a:extLst>
            </p:cNvPr>
            <p:cNvCxnSpPr>
              <a:cxnSpLocks/>
            </p:cNvCxnSpPr>
            <p:nvPr/>
          </p:nvCxnSpPr>
          <p:spPr>
            <a:xfrm>
              <a:off x="8537388" y="2821513"/>
              <a:ext cx="0" cy="828675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72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308828"/>
            <a:ext cx="11591925" cy="941161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Estruturas de Fluxo Alternativo: Loop/Laço Enquanto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F810773-10F2-4C3F-A970-C0477D8BD59E}"/>
              </a:ext>
            </a:extLst>
          </p:cNvPr>
          <p:cNvSpPr txBox="1">
            <a:spLocks/>
          </p:cNvSpPr>
          <p:nvPr/>
        </p:nvSpPr>
        <p:spPr>
          <a:xfrm>
            <a:off x="457200" y="1509297"/>
            <a:ext cx="12468225" cy="605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BD3F44E9-2B95-4E0D-B794-E84C6E6FE36D}"/>
              </a:ext>
            </a:extLst>
          </p:cNvPr>
          <p:cNvSpPr/>
          <p:nvPr/>
        </p:nvSpPr>
        <p:spPr>
          <a:xfrm>
            <a:off x="3552822" y="4398343"/>
            <a:ext cx="4333877" cy="15676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condição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43577A-F30F-4FF2-8347-76A1DFD6E6AB}"/>
              </a:ext>
            </a:extLst>
          </p:cNvPr>
          <p:cNvGrpSpPr/>
          <p:nvPr/>
        </p:nvGrpSpPr>
        <p:grpSpPr>
          <a:xfrm>
            <a:off x="5317739" y="1362584"/>
            <a:ext cx="804041" cy="721021"/>
            <a:chOff x="2837793" y="898634"/>
            <a:chExt cx="804041" cy="72102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DC94A3-9ACC-4427-8ADA-1A8D07BC1E71}"/>
                </a:ext>
              </a:extLst>
            </p:cNvPr>
            <p:cNvSpPr/>
            <p:nvPr/>
          </p:nvSpPr>
          <p:spPr>
            <a:xfrm>
              <a:off x="2837793" y="898634"/>
              <a:ext cx="804041" cy="721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C53C29-3FEF-4D81-8243-6DEA7AB1BEDE}"/>
                </a:ext>
              </a:extLst>
            </p:cNvPr>
            <p:cNvSpPr/>
            <p:nvPr/>
          </p:nvSpPr>
          <p:spPr>
            <a:xfrm>
              <a:off x="2990194" y="1019502"/>
              <a:ext cx="493986" cy="46892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2C0C36-596C-456F-A59C-28B8B9386582}"/>
              </a:ext>
            </a:extLst>
          </p:cNvPr>
          <p:cNvSpPr/>
          <p:nvPr/>
        </p:nvSpPr>
        <p:spPr>
          <a:xfrm>
            <a:off x="4007393" y="2804626"/>
            <a:ext cx="3424734" cy="603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Ação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498B90-2008-4521-9BF7-EF7C795B3A2C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5719760" y="2083605"/>
            <a:ext cx="0" cy="7210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29472F-D521-4DFA-A904-C884402D528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719760" y="3408352"/>
            <a:ext cx="0" cy="9899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DFC2AB-8986-4E27-9270-790EAFE850D4}"/>
              </a:ext>
            </a:extLst>
          </p:cNvPr>
          <p:cNvGrpSpPr/>
          <p:nvPr/>
        </p:nvGrpSpPr>
        <p:grpSpPr>
          <a:xfrm>
            <a:off x="5398700" y="6815138"/>
            <a:ext cx="643591" cy="635803"/>
            <a:chOff x="5470140" y="6815138"/>
            <a:chExt cx="643591" cy="63580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A0D33F-C2DA-4268-8323-53A5C30B7670}"/>
                </a:ext>
              </a:extLst>
            </p:cNvPr>
            <p:cNvSpPr/>
            <p:nvPr/>
          </p:nvSpPr>
          <p:spPr>
            <a:xfrm>
              <a:off x="5470140" y="6815138"/>
              <a:ext cx="643591" cy="6358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5DE615-595D-4784-9BF4-CAB6A64B495F}"/>
                </a:ext>
              </a:extLst>
            </p:cNvPr>
            <p:cNvCxnSpPr>
              <a:cxnSpLocks/>
              <a:stCxn id="28" idx="1"/>
              <a:endCxn id="28" idx="5"/>
            </p:cNvCxnSpPr>
            <p:nvPr/>
          </p:nvCxnSpPr>
          <p:spPr>
            <a:xfrm>
              <a:off x="5564392" y="6908249"/>
              <a:ext cx="455087" cy="449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0F3753-962D-46DA-9603-394129247A73}"/>
                </a:ext>
              </a:extLst>
            </p:cNvPr>
            <p:cNvCxnSpPr>
              <a:stCxn id="28" idx="3"/>
              <a:endCxn id="28" idx="7"/>
            </p:cNvCxnSpPr>
            <p:nvPr/>
          </p:nvCxnSpPr>
          <p:spPr>
            <a:xfrm flipV="1">
              <a:off x="5564392" y="6908249"/>
              <a:ext cx="455087" cy="4495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5DA73F-9ADA-45E5-B6CA-1161E7EA5EC9}"/>
              </a:ext>
            </a:extLst>
          </p:cNvPr>
          <p:cNvCxnSpPr>
            <a:cxnSpLocks/>
            <a:stCxn id="16" idx="2"/>
            <a:endCxn id="28" idx="0"/>
          </p:cNvCxnSpPr>
          <p:nvPr/>
        </p:nvCxnSpPr>
        <p:spPr>
          <a:xfrm>
            <a:off x="5719761" y="5965958"/>
            <a:ext cx="735" cy="8491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2B6A207-9808-4961-8652-F9B3DEEB507D}"/>
              </a:ext>
            </a:extLst>
          </p:cNvPr>
          <p:cNvSpPr txBox="1"/>
          <p:nvPr/>
        </p:nvSpPr>
        <p:spPr>
          <a:xfrm>
            <a:off x="6116191" y="6113809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não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25FF4B1-FAE6-415F-80A9-5308F05F19AC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7056038" y="3482578"/>
            <a:ext cx="2075662" cy="13234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47FAB9-7474-4440-B651-7099E278634A}"/>
              </a:ext>
            </a:extLst>
          </p:cNvPr>
          <p:cNvCxnSpPr>
            <a:stCxn id="16" idx="3"/>
          </p:cNvCxnSpPr>
          <p:nvPr/>
        </p:nvCxnSpPr>
        <p:spPr>
          <a:xfrm flipV="1">
            <a:off x="7886699" y="5182150"/>
            <a:ext cx="878431" cy="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0582C5-5A4D-4FDD-8C8A-1EE42B40E4EF}"/>
              </a:ext>
            </a:extLst>
          </p:cNvPr>
          <p:cNvSpPr txBox="1"/>
          <p:nvPr/>
        </p:nvSpPr>
        <p:spPr>
          <a:xfrm>
            <a:off x="8150056" y="526542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6488472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28153</TotalTime>
  <Words>605</Words>
  <Application>Microsoft Office PowerPoint</Application>
  <PresentationFormat>Custom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 New</vt:lpstr>
      <vt:lpstr>Source Sans Pro</vt:lpstr>
      <vt:lpstr>Source Sans Pro Black</vt:lpstr>
      <vt:lpstr>Source Sans Pro Light</vt:lpstr>
      <vt:lpstr>Source Sans Pro Semibold</vt:lpstr>
      <vt:lpstr>Symbol</vt:lpstr>
      <vt:lpstr>Wingdings</vt:lpstr>
      <vt:lpstr>Personalizar design</vt:lpstr>
      <vt:lpstr>Introdução a Programação em Python</vt:lpstr>
      <vt:lpstr>Apresentação Pessoal</vt:lpstr>
      <vt:lpstr>Links Importantes</vt:lpstr>
      <vt:lpstr>Carga Cognitiva e 2 maneiras de usar a IA</vt:lpstr>
      <vt:lpstr>Estruturas de Fluxo Alternativo: Condicional</vt:lpstr>
      <vt:lpstr>Fluxograma</vt:lpstr>
      <vt:lpstr>Estruturas de Fluxo Alternativo: Condicional</vt:lpstr>
      <vt:lpstr>Fluxograma</vt:lpstr>
      <vt:lpstr>Estruturas de Fluxo Alternativo: Loop/Laço Enquanto</vt:lpstr>
      <vt:lpstr>Estruturas de Fluxo Alternativo: Loop/Laço Enquanto</vt:lpstr>
      <vt:lpstr>Pseudo-código (Código em Linguagem Natural)</vt:lpstr>
      <vt:lpstr>Laço Enquato (while) em Python</vt:lpstr>
      <vt:lpstr>Estruturas de Fluxo Alternativo: Loop/Laço Enquanto</vt:lpstr>
      <vt:lpstr>Estruturas de Fluxo Alternativo: Loop/Laço Enquanto</vt:lpstr>
      <vt:lpstr>Loop/Laço "Para cada" (for)</vt:lpstr>
      <vt:lpstr>Loop for em python: O que esse programa faz ?</vt:lpstr>
      <vt:lpstr>Loop for em python: O que esse programa faz ?</vt:lpstr>
      <vt:lpstr>Loop for com condicional: O que esse programa faz ?</vt:lpstr>
      <vt:lpstr>Loop for com condicional e operador lógico E</vt:lpstr>
      <vt:lpstr>Loop for com condicional, operador lógico E e acumulador</vt:lpstr>
      <vt:lpstr>Exercícios de Lógica de Programação</vt:lpstr>
      <vt:lpstr>Bibliografia do Curso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821</cp:revision>
  <dcterms:created xsi:type="dcterms:W3CDTF">2018-04-21T22:11:37Z</dcterms:created>
  <dcterms:modified xsi:type="dcterms:W3CDTF">2025-09-03T04:46:38Z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