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</p:sldMasterIdLst>
  <p:notesMasterIdLst>
    <p:notesMasterId r:id="rId25"/>
  </p:notesMasterIdLst>
  <p:sldIdLst>
    <p:sldId id="256" r:id="rId2"/>
    <p:sldId id="259" r:id="rId3"/>
    <p:sldId id="260" r:id="rId4"/>
    <p:sldId id="261" r:id="rId5"/>
    <p:sldId id="389" r:id="rId6"/>
    <p:sldId id="390" r:id="rId7"/>
    <p:sldId id="394" r:id="rId8"/>
    <p:sldId id="395" r:id="rId9"/>
    <p:sldId id="396" r:id="rId10"/>
    <p:sldId id="509" r:id="rId11"/>
    <p:sldId id="397" r:id="rId12"/>
    <p:sldId id="391" r:id="rId13"/>
    <p:sldId id="398" r:id="rId14"/>
    <p:sldId id="392" r:id="rId15"/>
    <p:sldId id="510" r:id="rId16"/>
    <p:sldId id="399" r:id="rId17"/>
    <p:sldId id="400" r:id="rId18"/>
    <p:sldId id="417" r:id="rId19"/>
    <p:sldId id="418" r:id="rId20"/>
    <p:sldId id="419" r:id="rId21"/>
    <p:sldId id="420" r:id="rId22"/>
    <p:sldId id="421" r:id="rId23"/>
    <p:sldId id="511" r:id="rId24"/>
  </p:sldIdLst>
  <p:sldSz cx="13439775" cy="7559675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FF0000"/>
    <a:srgbClr val="4F9351"/>
    <a:srgbClr val="5FA961"/>
    <a:srgbClr val="4472C4"/>
    <a:srgbClr val="000000"/>
    <a:srgbClr val="FFF2CC"/>
    <a:srgbClr val="0206BE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29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046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7EF262-45FA-453B-A45B-617B8B0F2D48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8D10AAF-9613-42EA-A6FB-9E7413F3CD47}">
      <dgm:prSet phldrT="[Text]" custT="1"/>
      <dgm:spPr/>
      <dgm:t>
        <a:bodyPr/>
        <a:lstStyle/>
        <a:p>
          <a:r>
            <a:rPr lang="pt-BR" sz="2400" dirty="0"/>
            <a:t>Teoria</a:t>
          </a:r>
        </a:p>
      </dgm:t>
    </dgm:pt>
    <dgm:pt modelId="{9D55FBB0-668B-4C4F-9ED9-6C56981A22B8}" type="parTrans" cxnId="{53A28837-267F-428A-AE8F-61FC48F3A348}">
      <dgm:prSet/>
      <dgm:spPr/>
      <dgm:t>
        <a:bodyPr/>
        <a:lstStyle/>
        <a:p>
          <a:endParaRPr lang="pt-BR" sz="2400"/>
        </a:p>
      </dgm:t>
    </dgm:pt>
    <dgm:pt modelId="{9114A63B-54EF-45AF-8A1E-5FEA1314A49F}" type="sibTrans" cxnId="{53A28837-267F-428A-AE8F-61FC48F3A348}">
      <dgm:prSet custT="1"/>
      <dgm:spPr/>
      <dgm:t>
        <a:bodyPr/>
        <a:lstStyle/>
        <a:p>
          <a:endParaRPr lang="pt-BR" sz="1800"/>
        </a:p>
      </dgm:t>
    </dgm:pt>
    <dgm:pt modelId="{D1D140D9-2DE4-4B13-B670-935443BDAC46}">
      <dgm:prSet phldrT="[Text]" custT="1"/>
      <dgm:spPr/>
      <dgm:t>
        <a:bodyPr/>
        <a:lstStyle/>
        <a:p>
          <a:r>
            <a:rPr lang="pt-BR" sz="2400" dirty="0"/>
            <a:t>Vídeo</a:t>
          </a:r>
        </a:p>
      </dgm:t>
    </dgm:pt>
    <dgm:pt modelId="{F20F7F2E-BCA7-4D1F-82CC-44C50CC07F3F}" type="parTrans" cxnId="{008A8C65-DDE6-453E-9E05-C2ACE656A9C3}">
      <dgm:prSet/>
      <dgm:spPr/>
      <dgm:t>
        <a:bodyPr/>
        <a:lstStyle/>
        <a:p>
          <a:endParaRPr lang="pt-BR" sz="2400"/>
        </a:p>
      </dgm:t>
    </dgm:pt>
    <dgm:pt modelId="{66FBCF9C-2373-460A-B9D6-BA4E0A7CA017}" type="sibTrans" cxnId="{008A8C65-DDE6-453E-9E05-C2ACE656A9C3}">
      <dgm:prSet/>
      <dgm:spPr/>
      <dgm:t>
        <a:bodyPr/>
        <a:lstStyle/>
        <a:p>
          <a:endParaRPr lang="pt-BR" sz="2400"/>
        </a:p>
      </dgm:t>
    </dgm:pt>
    <dgm:pt modelId="{9F50DEE9-78B4-4C59-B115-C0034C03E98A}">
      <dgm:prSet phldrT="[Text]" custT="1"/>
      <dgm:spPr/>
      <dgm:t>
        <a:bodyPr/>
        <a:lstStyle/>
        <a:p>
          <a:r>
            <a:rPr lang="pt-BR" sz="2400" dirty="0"/>
            <a:t>Warmup</a:t>
          </a:r>
        </a:p>
      </dgm:t>
    </dgm:pt>
    <dgm:pt modelId="{C6829586-E6BF-48B9-99F5-6F4E7213DEE8}" type="parTrans" cxnId="{7F6E9610-0D1B-4A59-8576-BAB208710087}">
      <dgm:prSet/>
      <dgm:spPr/>
      <dgm:t>
        <a:bodyPr/>
        <a:lstStyle/>
        <a:p>
          <a:endParaRPr lang="pt-BR" sz="2400"/>
        </a:p>
      </dgm:t>
    </dgm:pt>
    <dgm:pt modelId="{8E831C12-4BCC-4869-9605-C88D8483DE5F}" type="sibTrans" cxnId="{7F6E9610-0D1B-4A59-8576-BAB208710087}">
      <dgm:prSet custT="1"/>
      <dgm:spPr/>
      <dgm:t>
        <a:bodyPr/>
        <a:lstStyle/>
        <a:p>
          <a:endParaRPr lang="pt-BR" sz="1800"/>
        </a:p>
      </dgm:t>
    </dgm:pt>
    <dgm:pt modelId="{D424EE43-9470-4496-85B3-19A5AADE097E}">
      <dgm:prSet phldrT="[Text]" custT="1"/>
      <dgm:spPr/>
      <dgm:t>
        <a:bodyPr/>
        <a:lstStyle/>
        <a:p>
          <a:r>
            <a:rPr lang="pt-BR" sz="2400" dirty="0"/>
            <a:t>Resolver; e/ou</a:t>
          </a:r>
        </a:p>
      </dgm:t>
    </dgm:pt>
    <dgm:pt modelId="{A5DC4C91-8757-47B7-8C1B-6E2B53EDCE68}" type="parTrans" cxnId="{2D1B0A61-3C99-4D0A-AF2F-F68D258F9AC6}">
      <dgm:prSet/>
      <dgm:spPr/>
      <dgm:t>
        <a:bodyPr/>
        <a:lstStyle/>
        <a:p>
          <a:endParaRPr lang="pt-BR" sz="2400"/>
        </a:p>
      </dgm:t>
    </dgm:pt>
    <dgm:pt modelId="{E47CD19F-76E5-4247-889A-AADADED606A9}" type="sibTrans" cxnId="{2D1B0A61-3C99-4D0A-AF2F-F68D258F9AC6}">
      <dgm:prSet/>
      <dgm:spPr/>
      <dgm:t>
        <a:bodyPr/>
        <a:lstStyle/>
        <a:p>
          <a:endParaRPr lang="pt-BR" sz="2400"/>
        </a:p>
      </dgm:t>
    </dgm:pt>
    <dgm:pt modelId="{F7B5DB7F-ECAC-4405-BAEA-9DD785072DD6}">
      <dgm:prSet phldrT="[Text]" custT="1"/>
      <dgm:spPr/>
      <dgm:t>
        <a:bodyPr/>
        <a:lstStyle/>
        <a:p>
          <a:r>
            <a:rPr lang="pt-BR" sz="2400" dirty="0"/>
            <a:t>Exercícios</a:t>
          </a:r>
        </a:p>
      </dgm:t>
    </dgm:pt>
    <dgm:pt modelId="{1798A635-78DD-4308-816E-B5B0C894929D}" type="parTrans" cxnId="{3BC59598-F0E2-4793-B1D2-86786CCDF705}">
      <dgm:prSet/>
      <dgm:spPr/>
      <dgm:t>
        <a:bodyPr/>
        <a:lstStyle/>
        <a:p>
          <a:endParaRPr lang="pt-BR" sz="2400"/>
        </a:p>
      </dgm:t>
    </dgm:pt>
    <dgm:pt modelId="{E402032E-FA7B-412E-BE45-0474B407EB8E}" type="sibTrans" cxnId="{3BC59598-F0E2-4793-B1D2-86786CCDF705}">
      <dgm:prSet custT="1"/>
      <dgm:spPr/>
      <dgm:t>
        <a:bodyPr/>
        <a:lstStyle/>
        <a:p>
          <a:endParaRPr lang="pt-BR" sz="1800"/>
        </a:p>
      </dgm:t>
    </dgm:pt>
    <dgm:pt modelId="{07605629-9021-40EF-92EE-71025EB52EE5}">
      <dgm:prSet phldrT="[Text]" custT="1"/>
      <dgm:spPr/>
      <dgm:t>
        <a:bodyPr/>
        <a:lstStyle/>
        <a:p>
          <a:r>
            <a:rPr lang="pt-BR" sz="2400" dirty="0"/>
            <a:t>Resolver</a:t>
          </a:r>
        </a:p>
      </dgm:t>
    </dgm:pt>
    <dgm:pt modelId="{853AD48D-6AAD-40BF-8D26-4417A7F41C43}" type="parTrans" cxnId="{D4670323-B86C-4500-8394-D4158812DD7D}">
      <dgm:prSet/>
      <dgm:spPr/>
      <dgm:t>
        <a:bodyPr/>
        <a:lstStyle/>
        <a:p>
          <a:endParaRPr lang="pt-BR" sz="2400"/>
        </a:p>
      </dgm:t>
    </dgm:pt>
    <dgm:pt modelId="{F4347EFB-7645-4726-895A-7465D11819AF}" type="sibTrans" cxnId="{D4670323-B86C-4500-8394-D4158812DD7D}">
      <dgm:prSet/>
      <dgm:spPr/>
      <dgm:t>
        <a:bodyPr/>
        <a:lstStyle/>
        <a:p>
          <a:endParaRPr lang="pt-BR" sz="2400"/>
        </a:p>
      </dgm:t>
    </dgm:pt>
    <dgm:pt modelId="{1F09F725-8E47-490F-8689-9A468CFB6C79}">
      <dgm:prSet phldrT="[Text]" custT="1"/>
      <dgm:spPr/>
      <dgm:t>
        <a:bodyPr/>
        <a:lstStyle/>
        <a:p>
          <a:r>
            <a:rPr lang="pt-BR" sz="2400" dirty="0"/>
            <a:t>Notebook</a:t>
          </a:r>
        </a:p>
      </dgm:t>
    </dgm:pt>
    <dgm:pt modelId="{9CE76EF1-7DCF-47F2-A11D-B17B18E05FB8}" type="parTrans" cxnId="{270D0497-17D4-4F2C-BD7E-81C4879BFB6D}">
      <dgm:prSet/>
      <dgm:spPr/>
      <dgm:t>
        <a:bodyPr/>
        <a:lstStyle/>
        <a:p>
          <a:endParaRPr lang="pt-BR" sz="2400"/>
        </a:p>
      </dgm:t>
    </dgm:pt>
    <dgm:pt modelId="{034F768F-44E6-4A69-802F-921D87857756}" type="sibTrans" cxnId="{270D0497-17D4-4F2C-BD7E-81C4879BFB6D}">
      <dgm:prSet/>
      <dgm:spPr/>
      <dgm:t>
        <a:bodyPr/>
        <a:lstStyle/>
        <a:p>
          <a:endParaRPr lang="pt-BR" sz="2400"/>
        </a:p>
      </dgm:t>
    </dgm:pt>
    <dgm:pt modelId="{E2E50ABC-6575-4F75-BFFA-4082C0F696C1}">
      <dgm:prSet phldrT="[Text]" custT="1"/>
      <dgm:spPr/>
      <dgm:t>
        <a:bodyPr/>
        <a:lstStyle/>
        <a:p>
          <a:r>
            <a:rPr lang="pt-BR" sz="2400" dirty="0"/>
            <a:t>Consultar resolução</a:t>
          </a:r>
        </a:p>
      </dgm:t>
    </dgm:pt>
    <dgm:pt modelId="{D05B3B74-37E8-4DB3-AE29-AE544B8C6D68}" type="parTrans" cxnId="{4C0C65C2-99C1-478C-B462-028C870368E5}">
      <dgm:prSet/>
      <dgm:spPr/>
      <dgm:t>
        <a:bodyPr/>
        <a:lstStyle/>
        <a:p>
          <a:endParaRPr lang="pt-BR" sz="2400"/>
        </a:p>
      </dgm:t>
    </dgm:pt>
    <dgm:pt modelId="{36B57B86-2E66-42DF-A6DC-26B66327A298}" type="sibTrans" cxnId="{4C0C65C2-99C1-478C-B462-028C870368E5}">
      <dgm:prSet/>
      <dgm:spPr/>
      <dgm:t>
        <a:bodyPr/>
        <a:lstStyle/>
        <a:p>
          <a:endParaRPr lang="pt-BR" sz="2400"/>
        </a:p>
      </dgm:t>
    </dgm:pt>
    <dgm:pt modelId="{42B1A588-2075-4555-A632-09D5907D67F1}">
      <dgm:prSet phldrT="[Text]" custT="1"/>
      <dgm:spPr/>
      <dgm:t>
        <a:bodyPr/>
        <a:lstStyle/>
        <a:p>
          <a:r>
            <a:rPr lang="pt-BR" sz="2400" dirty="0"/>
            <a:t>Exercícios Extra</a:t>
          </a:r>
        </a:p>
      </dgm:t>
    </dgm:pt>
    <dgm:pt modelId="{23CA9A58-39B1-4203-B102-79654075A89D}" type="parTrans" cxnId="{FBF8C256-82F6-4683-8D69-D2FE2CAEC642}">
      <dgm:prSet/>
      <dgm:spPr/>
      <dgm:t>
        <a:bodyPr/>
        <a:lstStyle/>
        <a:p>
          <a:endParaRPr lang="pt-BR" sz="2400"/>
        </a:p>
      </dgm:t>
    </dgm:pt>
    <dgm:pt modelId="{6E6C3E13-23D6-40F9-B8AF-E01140E4EB14}" type="sibTrans" cxnId="{FBF8C256-82F6-4683-8D69-D2FE2CAEC642}">
      <dgm:prSet custT="1"/>
      <dgm:spPr/>
      <dgm:t>
        <a:bodyPr/>
        <a:lstStyle/>
        <a:p>
          <a:endParaRPr lang="pt-BR" sz="1800"/>
        </a:p>
      </dgm:t>
    </dgm:pt>
    <dgm:pt modelId="{E8A564B9-DC89-4BD5-865D-2E41E855C87C}">
      <dgm:prSet phldrT="[Text]" custT="1"/>
      <dgm:spPr/>
      <dgm:t>
        <a:bodyPr/>
        <a:lstStyle/>
        <a:p>
          <a:r>
            <a:rPr lang="pt-BR" sz="2400" dirty="0"/>
            <a:t>Resolver</a:t>
          </a:r>
        </a:p>
      </dgm:t>
    </dgm:pt>
    <dgm:pt modelId="{0B99745B-DC4A-4219-B22E-CD04F575E6B4}" type="parTrans" cxnId="{05B8E634-0B19-4E5D-B078-A85E8FE4C2DD}">
      <dgm:prSet/>
      <dgm:spPr/>
      <dgm:t>
        <a:bodyPr/>
        <a:lstStyle/>
        <a:p>
          <a:endParaRPr lang="pt-BR" sz="2400"/>
        </a:p>
      </dgm:t>
    </dgm:pt>
    <dgm:pt modelId="{D146AC9A-31B7-444C-8297-E1E8BAFEFE21}" type="sibTrans" cxnId="{05B8E634-0B19-4E5D-B078-A85E8FE4C2DD}">
      <dgm:prSet/>
      <dgm:spPr/>
      <dgm:t>
        <a:bodyPr/>
        <a:lstStyle/>
        <a:p>
          <a:endParaRPr lang="pt-BR" sz="2400"/>
        </a:p>
      </dgm:t>
    </dgm:pt>
    <dgm:pt modelId="{F967A098-7EEE-418E-A699-FEBAB6897A74}" type="pres">
      <dgm:prSet presAssocID="{BB7EF262-45FA-453B-A45B-617B8B0F2D48}" presName="linearFlow" presStyleCnt="0">
        <dgm:presLayoutVars>
          <dgm:dir/>
          <dgm:animLvl val="lvl"/>
          <dgm:resizeHandles val="exact"/>
        </dgm:presLayoutVars>
      </dgm:prSet>
      <dgm:spPr/>
    </dgm:pt>
    <dgm:pt modelId="{752CC11F-A070-40F8-930B-0FD9C17072A9}" type="pres">
      <dgm:prSet presAssocID="{B8D10AAF-9613-42EA-A6FB-9E7413F3CD47}" presName="composite" presStyleCnt="0"/>
      <dgm:spPr/>
    </dgm:pt>
    <dgm:pt modelId="{02A2167D-4A7E-43C6-91F7-1614F0B75B88}" type="pres">
      <dgm:prSet presAssocID="{B8D10AAF-9613-42EA-A6FB-9E7413F3CD47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7AC996B-C8ED-4B95-B4DA-D0923D501558}" type="pres">
      <dgm:prSet presAssocID="{B8D10AAF-9613-42EA-A6FB-9E7413F3CD47}" presName="parSh" presStyleLbl="node1" presStyleIdx="0" presStyleCnt="4"/>
      <dgm:spPr/>
    </dgm:pt>
    <dgm:pt modelId="{4C904266-0020-45E6-9CBE-A848B0130E36}" type="pres">
      <dgm:prSet presAssocID="{B8D10AAF-9613-42EA-A6FB-9E7413F3CD47}" presName="desTx" presStyleLbl="fgAcc1" presStyleIdx="0" presStyleCnt="4">
        <dgm:presLayoutVars>
          <dgm:bulletEnabled val="1"/>
        </dgm:presLayoutVars>
      </dgm:prSet>
      <dgm:spPr/>
    </dgm:pt>
    <dgm:pt modelId="{030D565F-C305-4D8F-980F-25FF313773FD}" type="pres">
      <dgm:prSet presAssocID="{9114A63B-54EF-45AF-8A1E-5FEA1314A49F}" presName="sibTrans" presStyleLbl="sibTrans2D1" presStyleIdx="0" presStyleCnt="3"/>
      <dgm:spPr/>
    </dgm:pt>
    <dgm:pt modelId="{A0E00729-426B-43FE-8197-09E2B84EA584}" type="pres">
      <dgm:prSet presAssocID="{9114A63B-54EF-45AF-8A1E-5FEA1314A49F}" presName="connTx" presStyleLbl="sibTrans2D1" presStyleIdx="0" presStyleCnt="3"/>
      <dgm:spPr/>
    </dgm:pt>
    <dgm:pt modelId="{EDDBE81F-E12C-4857-9B6E-CA1AA06BB590}" type="pres">
      <dgm:prSet presAssocID="{9F50DEE9-78B4-4C59-B115-C0034C03E98A}" presName="composite" presStyleCnt="0"/>
      <dgm:spPr/>
    </dgm:pt>
    <dgm:pt modelId="{87771BBB-525E-41BB-9E1B-8B4C0E64D6EB}" type="pres">
      <dgm:prSet presAssocID="{9F50DEE9-78B4-4C59-B115-C0034C03E98A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5FE5F4B-3197-4B65-85C5-CAB537D4D51E}" type="pres">
      <dgm:prSet presAssocID="{9F50DEE9-78B4-4C59-B115-C0034C03E98A}" presName="parSh" presStyleLbl="node1" presStyleIdx="1" presStyleCnt="4"/>
      <dgm:spPr/>
    </dgm:pt>
    <dgm:pt modelId="{1F7700EE-17AB-4EEB-89B1-4A50FDA794BD}" type="pres">
      <dgm:prSet presAssocID="{9F50DEE9-78B4-4C59-B115-C0034C03E98A}" presName="desTx" presStyleLbl="fgAcc1" presStyleIdx="1" presStyleCnt="4">
        <dgm:presLayoutVars>
          <dgm:bulletEnabled val="1"/>
        </dgm:presLayoutVars>
      </dgm:prSet>
      <dgm:spPr/>
    </dgm:pt>
    <dgm:pt modelId="{A10B5F1F-EE4C-45EF-A720-889ADA5C7BF6}" type="pres">
      <dgm:prSet presAssocID="{8E831C12-4BCC-4869-9605-C88D8483DE5F}" presName="sibTrans" presStyleLbl="sibTrans2D1" presStyleIdx="1" presStyleCnt="3"/>
      <dgm:spPr/>
    </dgm:pt>
    <dgm:pt modelId="{D762C5BB-E881-455F-9E03-97C301BAA7B9}" type="pres">
      <dgm:prSet presAssocID="{8E831C12-4BCC-4869-9605-C88D8483DE5F}" presName="connTx" presStyleLbl="sibTrans2D1" presStyleIdx="1" presStyleCnt="3"/>
      <dgm:spPr/>
    </dgm:pt>
    <dgm:pt modelId="{A6CE724D-16B2-4D14-9A79-B9DE2B49F5B2}" type="pres">
      <dgm:prSet presAssocID="{F7B5DB7F-ECAC-4405-BAEA-9DD785072DD6}" presName="composite" presStyleCnt="0"/>
      <dgm:spPr/>
    </dgm:pt>
    <dgm:pt modelId="{5787F7B0-26E8-427D-B81F-598E511BFD47}" type="pres">
      <dgm:prSet presAssocID="{F7B5DB7F-ECAC-4405-BAEA-9DD785072DD6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F126589-E0DE-4952-B00F-0636F0A5F095}" type="pres">
      <dgm:prSet presAssocID="{F7B5DB7F-ECAC-4405-BAEA-9DD785072DD6}" presName="parSh" presStyleLbl="node1" presStyleIdx="2" presStyleCnt="4"/>
      <dgm:spPr/>
    </dgm:pt>
    <dgm:pt modelId="{B2D4784C-9C5C-4B29-A799-14294E4F46F6}" type="pres">
      <dgm:prSet presAssocID="{F7B5DB7F-ECAC-4405-BAEA-9DD785072DD6}" presName="desTx" presStyleLbl="fgAcc1" presStyleIdx="2" presStyleCnt="4">
        <dgm:presLayoutVars>
          <dgm:bulletEnabled val="1"/>
        </dgm:presLayoutVars>
      </dgm:prSet>
      <dgm:spPr/>
    </dgm:pt>
    <dgm:pt modelId="{0B7243C2-8760-4D1E-BFD2-8D6C405958CE}" type="pres">
      <dgm:prSet presAssocID="{E402032E-FA7B-412E-BE45-0474B407EB8E}" presName="sibTrans" presStyleLbl="sibTrans2D1" presStyleIdx="2" presStyleCnt="3"/>
      <dgm:spPr/>
    </dgm:pt>
    <dgm:pt modelId="{001E0324-6999-4F8D-9D23-A15B0AA37ED6}" type="pres">
      <dgm:prSet presAssocID="{E402032E-FA7B-412E-BE45-0474B407EB8E}" presName="connTx" presStyleLbl="sibTrans2D1" presStyleIdx="2" presStyleCnt="3"/>
      <dgm:spPr/>
    </dgm:pt>
    <dgm:pt modelId="{118004B0-54E0-4476-ABAA-99895650EC55}" type="pres">
      <dgm:prSet presAssocID="{42B1A588-2075-4555-A632-09D5907D67F1}" presName="composite" presStyleCnt="0"/>
      <dgm:spPr/>
    </dgm:pt>
    <dgm:pt modelId="{537D9385-EBE4-4ED1-9C45-1EC7FC617C48}" type="pres">
      <dgm:prSet presAssocID="{42B1A588-2075-4555-A632-09D5907D67F1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6211732-8CEF-42AD-879B-364607FB854A}" type="pres">
      <dgm:prSet presAssocID="{42B1A588-2075-4555-A632-09D5907D67F1}" presName="parSh" presStyleLbl="node1" presStyleIdx="3" presStyleCnt="4" custScaleX="132493"/>
      <dgm:spPr/>
    </dgm:pt>
    <dgm:pt modelId="{148B5565-F1BE-4A6D-ABA3-CAC3ED53255A}" type="pres">
      <dgm:prSet presAssocID="{42B1A588-2075-4555-A632-09D5907D67F1}" presName="desTx" presStyleLbl="fgAcc1" presStyleIdx="3" presStyleCnt="4">
        <dgm:presLayoutVars>
          <dgm:bulletEnabled val="1"/>
        </dgm:presLayoutVars>
      </dgm:prSet>
      <dgm:spPr/>
    </dgm:pt>
  </dgm:ptLst>
  <dgm:cxnLst>
    <dgm:cxn modelId="{C6A3AA0C-3551-41B5-9651-314050BEE232}" type="presOf" srcId="{B8D10AAF-9613-42EA-A6FB-9E7413F3CD47}" destId="{02A2167D-4A7E-43C6-91F7-1614F0B75B88}" srcOrd="0" destOrd="0" presId="urn:microsoft.com/office/officeart/2005/8/layout/process3"/>
    <dgm:cxn modelId="{7F6E9610-0D1B-4A59-8576-BAB208710087}" srcId="{BB7EF262-45FA-453B-A45B-617B8B0F2D48}" destId="{9F50DEE9-78B4-4C59-B115-C0034C03E98A}" srcOrd="1" destOrd="0" parTransId="{C6829586-E6BF-48B9-99F5-6F4E7213DEE8}" sibTransId="{8E831C12-4BCC-4869-9605-C88D8483DE5F}"/>
    <dgm:cxn modelId="{6F3F9017-22C4-4623-B871-716263D3A518}" type="presOf" srcId="{8E831C12-4BCC-4869-9605-C88D8483DE5F}" destId="{A10B5F1F-EE4C-45EF-A720-889ADA5C7BF6}" srcOrd="0" destOrd="0" presId="urn:microsoft.com/office/officeart/2005/8/layout/process3"/>
    <dgm:cxn modelId="{E20DDB1F-62BF-433F-A91E-B8CFA8F6B312}" type="presOf" srcId="{BB7EF262-45FA-453B-A45B-617B8B0F2D48}" destId="{F967A098-7EEE-418E-A699-FEBAB6897A74}" srcOrd="0" destOrd="0" presId="urn:microsoft.com/office/officeart/2005/8/layout/process3"/>
    <dgm:cxn modelId="{010E4822-2826-489C-AC39-44718389940C}" type="presOf" srcId="{42B1A588-2075-4555-A632-09D5907D67F1}" destId="{537D9385-EBE4-4ED1-9C45-1EC7FC617C48}" srcOrd="0" destOrd="0" presId="urn:microsoft.com/office/officeart/2005/8/layout/process3"/>
    <dgm:cxn modelId="{D4670323-B86C-4500-8394-D4158812DD7D}" srcId="{F7B5DB7F-ECAC-4405-BAEA-9DD785072DD6}" destId="{07605629-9021-40EF-92EE-71025EB52EE5}" srcOrd="0" destOrd="0" parTransId="{853AD48D-6AAD-40BF-8D26-4417A7F41C43}" sibTransId="{F4347EFB-7645-4726-895A-7465D11819AF}"/>
    <dgm:cxn modelId="{FA8BE426-CA7D-4607-B97C-DF2ACE070606}" type="presOf" srcId="{8E831C12-4BCC-4869-9605-C88D8483DE5F}" destId="{D762C5BB-E881-455F-9E03-97C301BAA7B9}" srcOrd="1" destOrd="0" presId="urn:microsoft.com/office/officeart/2005/8/layout/process3"/>
    <dgm:cxn modelId="{57008C2C-D3AB-49AF-910F-AA1CAC796CCA}" type="presOf" srcId="{E402032E-FA7B-412E-BE45-0474B407EB8E}" destId="{001E0324-6999-4F8D-9D23-A15B0AA37ED6}" srcOrd="1" destOrd="0" presId="urn:microsoft.com/office/officeart/2005/8/layout/process3"/>
    <dgm:cxn modelId="{05B8E634-0B19-4E5D-B078-A85E8FE4C2DD}" srcId="{42B1A588-2075-4555-A632-09D5907D67F1}" destId="{E8A564B9-DC89-4BD5-865D-2E41E855C87C}" srcOrd="0" destOrd="0" parTransId="{0B99745B-DC4A-4219-B22E-CD04F575E6B4}" sibTransId="{D146AC9A-31B7-444C-8297-E1E8BAFEFE21}"/>
    <dgm:cxn modelId="{53A28837-267F-428A-AE8F-61FC48F3A348}" srcId="{BB7EF262-45FA-453B-A45B-617B8B0F2D48}" destId="{B8D10AAF-9613-42EA-A6FB-9E7413F3CD47}" srcOrd="0" destOrd="0" parTransId="{9D55FBB0-668B-4C4F-9ED9-6C56981A22B8}" sibTransId="{9114A63B-54EF-45AF-8A1E-5FEA1314A49F}"/>
    <dgm:cxn modelId="{9E69553B-BEEE-4DBC-B7F4-725CF2F463B0}" type="presOf" srcId="{F7B5DB7F-ECAC-4405-BAEA-9DD785072DD6}" destId="{5787F7B0-26E8-427D-B81F-598E511BFD47}" srcOrd="0" destOrd="0" presId="urn:microsoft.com/office/officeart/2005/8/layout/process3"/>
    <dgm:cxn modelId="{458DCC3F-E579-4FCA-913C-64DB6AF568EE}" type="presOf" srcId="{E402032E-FA7B-412E-BE45-0474B407EB8E}" destId="{0B7243C2-8760-4D1E-BFD2-8D6C405958CE}" srcOrd="0" destOrd="0" presId="urn:microsoft.com/office/officeart/2005/8/layout/process3"/>
    <dgm:cxn modelId="{49F5CC5D-8DFF-4495-B865-4C60E4F19164}" type="presOf" srcId="{F7B5DB7F-ECAC-4405-BAEA-9DD785072DD6}" destId="{AF126589-E0DE-4952-B00F-0636F0A5F095}" srcOrd="1" destOrd="0" presId="urn:microsoft.com/office/officeart/2005/8/layout/process3"/>
    <dgm:cxn modelId="{2D1B0A61-3C99-4D0A-AF2F-F68D258F9AC6}" srcId="{9F50DEE9-78B4-4C59-B115-C0034C03E98A}" destId="{D424EE43-9470-4496-85B3-19A5AADE097E}" srcOrd="0" destOrd="0" parTransId="{A5DC4C91-8757-47B7-8C1B-6E2B53EDCE68}" sibTransId="{E47CD19F-76E5-4247-889A-AADADED606A9}"/>
    <dgm:cxn modelId="{008A8C65-DDE6-453E-9E05-C2ACE656A9C3}" srcId="{B8D10AAF-9613-42EA-A6FB-9E7413F3CD47}" destId="{D1D140D9-2DE4-4B13-B670-935443BDAC46}" srcOrd="0" destOrd="0" parTransId="{F20F7F2E-BCA7-4D1F-82CC-44C50CC07F3F}" sibTransId="{66FBCF9C-2373-460A-B9D6-BA4E0A7CA017}"/>
    <dgm:cxn modelId="{94774E46-83D9-47AB-9E15-560A6B317DD0}" type="presOf" srcId="{42B1A588-2075-4555-A632-09D5907D67F1}" destId="{E6211732-8CEF-42AD-879B-364607FB854A}" srcOrd="1" destOrd="0" presId="urn:microsoft.com/office/officeart/2005/8/layout/process3"/>
    <dgm:cxn modelId="{DA193E53-286B-4B30-88B0-1C8AE5301AE0}" type="presOf" srcId="{9F50DEE9-78B4-4C59-B115-C0034C03E98A}" destId="{87771BBB-525E-41BB-9E1B-8B4C0E64D6EB}" srcOrd="0" destOrd="0" presId="urn:microsoft.com/office/officeart/2005/8/layout/process3"/>
    <dgm:cxn modelId="{FBF8C256-82F6-4683-8D69-D2FE2CAEC642}" srcId="{BB7EF262-45FA-453B-A45B-617B8B0F2D48}" destId="{42B1A588-2075-4555-A632-09D5907D67F1}" srcOrd="3" destOrd="0" parTransId="{23CA9A58-39B1-4203-B102-79654075A89D}" sibTransId="{6E6C3E13-23D6-40F9-B8AF-E01140E4EB14}"/>
    <dgm:cxn modelId="{41089658-0A53-4F63-B9C4-9010B91C8F51}" type="presOf" srcId="{E2E50ABC-6575-4F75-BFFA-4082C0F696C1}" destId="{1F7700EE-17AB-4EEB-89B1-4A50FDA794BD}" srcOrd="0" destOrd="1" presId="urn:microsoft.com/office/officeart/2005/8/layout/process3"/>
    <dgm:cxn modelId="{F8AD8C82-CA99-4801-B8B6-DFA3BA99EBB3}" type="presOf" srcId="{9F50DEE9-78B4-4C59-B115-C0034C03E98A}" destId="{D5FE5F4B-3197-4B65-85C5-CAB537D4D51E}" srcOrd="1" destOrd="0" presId="urn:microsoft.com/office/officeart/2005/8/layout/process3"/>
    <dgm:cxn modelId="{2891088E-129D-4303-91E0-0559FD18CF9C}" type="presOf" srcId="{B8D10AAF-9613-42EA-A6FB-9E7413F3CD47}" destId="{D7AC996B-C8ED-4B95-B4DA-D0923D501558}" srcOrd="1" destOrd="0" presId="urn:microsoft.com/office/officeart/2005/8/layout/process3"/>
    <dgm:cxn modelId="{270D0497-17D4-4F2C-BD7E-81C4879BFB6D}" srcId="{B8D10AAF-9613-42EA-A6FB-9E7413F3CD47}" destId="{1F09F725-8E47-490F-8689-9A468CFB6C79}" srcOrd="1" destOrd="0" parTransId="{9CE76EF1-7DCF-47F2-A11D-B17B18E05FB8}" sibTransId="{034F768F-44E6-4A69-802F-921D87857756}"/>
    <dgm:cxn modelId="{3BC59598-F0E2-4793-B1D2-86786CCDF705}" srcId="{BB7EF262-45FA-453B-A45B-617B8B0F2D48}" destId="{F7B5DB7F-ECAC-4405-BAEA-9DD785072DD6}" srcOrd="2" destOrd="0" parTransId="{1798A635-78DD-4308-816E-B5B0C894929D}" sibTransId="{E402032E-FA7B-412E-BE45-0474B407EB8E}"/>
    <dgm:cxn modelId="{6548229B-16E4-4AAA-B5F7-D3CED7A98CFC}" type="presOf" srcId="{D424EE43-9470-4496-85B3-19A5AADE097E}" destId="{1F7700EE-17AB-4EEB-89B1-4A50FDA794BD}" srcOrd="0" destOrd="0" presId="urn:microsoft.com/office/officeart/2005/8/layout/process3"/>
    <dgm:cxn modelId="{716189A9-B751-40B2-A06F-20954EA0FFD8}" type="presOf" srcId="{1F09F725-8E47-490F-8689-9A468CFB6C79}" destId="{4C904266-0020-45E6-9CBE-A848B0130E36}" srcOrd="0" destOrd="1" presId="urn:microsoft.com/office/officeart/2005/8/layout/process3"/>
    <dgm:cxn modelId="{7CE3B2BC-11C3-411E-9C1B-E4B0B89C5D37}" type="presOf" srcId="{9114A63B-54EF-45AF-8A1E-5FEA1314A49F}" destId="{A0E00729-426B-43FE-8197-09E2B84EA584}" srcOrd="1" destOrd="0" presId="urn:microsoft.com/office/officeart/2005/8/layout/process3"/>
    <dgm:cxn modelId="{4C0C65C2-99C1-478C-B462-028C870368E5}" srcId="{9F50DEE9-78B4-4C59-B115-C0034C03E98A}" destId="{E2E50ABC-6575-4F75-BFFA-4082C0F696C1}" srcOrd="1" destOrd="0" parTransId="{D05B3B74-37E8-4DB3-AE29-AE544B8C6D68}" sibTransId="{36B57B86-2E66-42DF-A6DC-26B66327A298}"/>
    <dgm:cxn modelId="{92A89FC3-87FC-472A-BD31-B2AA5B8E1A25}" type="presOf" srcId="{D1D140D9-2DE4-4B13-B670-935443BDAC46}" destId="{4C904266-0020-45E6-9CBE-A848B0130E36}" srcOrd="0" destOrd="0" presId="urn:microsoft.com/office/officeart/2005/8/layout/process3"/>
    <dgm:cxn modelId="{012DB1C4-7AD9-4C99-85D1-740818CCC92A}" type="presOf" srcId="{07605629-9021-40EF-92EE-71025EB52EE5}" destId="{B2D4784C-9C5C-4B29-A799-14294E4F46F6}" srcOrd="0" destOrd="0" presId="urn:microsoft.com/office/officeart/2005/8/layout/process3"/>
    <dgm:cxn modelId="{F755DFE4-6392-463B-8BC6-E8EFE22F08C5}" type="presOf" srcId="{9114A63B-54EF-45AF-8A1E-5FEA1314A49F}" destId="{030D565F-C305-4D8F-980F-25FF313773FD}" srcOrd="0" destOrd="0" presId="urn:microsoft.com/office/officeart/2005/8/layout/process3"/>
    <dgm:cxn modelId="{C0D7E6EE-7521-4D0B-A9C8-9991464D73A4}" type="presOf" srcId="{E8A564B9-DC89-4BD5-865D-2E41E855C87C}" destId="{148B5565-F1BE-4A6D-ABA3-CAC3ED53255A}" srcOrd="0" destOrd="0" presId="urn:microsoft.com/office/officeart/2005/8/layout/process3"/>
    <dgm:cxn modelId="{76951D22-8517-465F-A3D6-B0B9E98E2AA2}" type="presParOf" srcId="{F967A098-7EEE-418E-A699-FEBAB6897A74}" destId="{752CC11F-A070-40F8-930B-0FD9C17072A9}" srcOrd="0" destOrd="0" presId="urn:microsoft.com/office/officeart/2005/8/layout/process3"/>
    <dgm:cxn modelId="{1DB96A91-3724-4669-8741-BC385EC2B9D4}" type="presParOf" srcId="{752CC11F-A070-40F8-930B-0FD9C17072A9}" destId="{02A2167D-4A7E-43C6-91F7-1614F0B75B88}" srcOrd="0" destOrd="0" presId="urn:microsoft.com/office/officeart/2005/8/layout/process3"/>
    <dgm:cxn modelId="{ADF58CF0-2185-4B54-8443-966ACD38277C}" type="presParOf" srcId="{752CC11F-A070-40F8-930B-0FD9C17072A9}" destId="{D7AC996B-C8ED-4B95-B4DA-D0923D501558}" srcOrd="1" destOrd="0" presId="urn:microsoft.com/office/officeart/2005/8/layout/process3"/>
    <dgm:cxn modelId="{C63CCFA4-EE20-4756-B6FB-A9B15336D6B4}" type="presParOf" srcId="{752CC11F-A070-40F8-930B-0FD9C17072A9}" destId="{4C904266-0020-45E6-9CBE-A848B0130E36}" srcOrd="2" destOrd="0" presId="urn:microsoft.com/office/officeart/2005/8/layout/process3"/>
    <dgm:cxn modelId="{308D3FC6-A239-418A-9E4A-ECDE03C90A96}" type="presParOf" srcId="{F967A098-7EEE-418E-A699-FEBAB6897A74}" destId="{030D565F-C305-4D8F-980F-25FF313773FD}" srcOrd="1" destOrd="0" presId="urn:microsoft.com/office/officeart/2005/8/layout/process3"/>
    <dgm:cxn modelId="{C6657D6D-143C-41FE-8610-CB6C784CDABC}" type="presParOf" srcId="{030D565F-C305-4D8F-980F-25FF313773FD}" destId="{A0E00729-426B-43FE-8197-09E2B84EA584}" srcOrd="0" destOrd="0" presId="urn:microsoft.com/office/officeart/2005/8/layout/process3"/>
    <dgm:cxn modelId="{4D89BEAF-22C7-412A-8672-8CD8A54F5F59}" type="presParOf" srcId="{F967A098-7EEE-418E-A699-FEBAB6897A74}" destId="{EDDBE81F-E12C-4857-9B6E-CA1AA06BB590}" srcOrd="2" destOrd="0" presId="urn:microsoft.com/office/officeart/2005/8/layout/process3"/>
    <dgm:cxn modelId="{F54AAA32-8CB5-478B-80F5-4325A7717440}" type="presParOf" srcId="{EDDBE81F-E12C-4857-9B6E-CA1AA06BB590}" destId="{87771BBB-525E-41BB-9E1B-8B4C0E64D6EB}" srcOrd="0" destOrd="0" presId="urn:microsoft.com/office/officeart/2005/8/layout/process3"/>
    <dgm:cxn modelId="{A236F97B-BC2F-4245-93A6-DEE6B8473BFE}" type="presParOf" srcId="{EDDBE81F-E12C-4857-9B6E-CA1AA06BB590}" destId="{D5FE5F4B-3197-4B65-85C5-CAB537D4D51E}" srcOrd="1" destOrd="0" presId="urn:microsoft.com/office/officeart/2005/8/layout/process3"/>
    <dgm:cxn modelId="{8CC7CE02-9C6E-40BB-8CDC-6026D5261FF8}" type="presParOf" srcId="{EDDBE81F-E12C-4857-9B6E-CA1AA06BB590}" destId="{1F7700EE-17AB-4EEB-89B1-4A50FDA794BD}" srcOrd="2" destOrd="0" presId="urn:microsoft.com/office/officeart/2005/8/layout/process3"/>
    <dgm:cxn modelId="{9B6E79C0-1685-48F4-9000-6CE5BCCE2BA2}" type="presParOf" srcId="{F967A098-7EEE-418E-A699-FEBAB6897A74}" destId="{A10B5F1F-EE4C-45EF-A720-889ADA5C7BF6}" srcOrd="3" destOrd="0" presId="urn:microsoft.com/office/officeart/2005/8/layout/process3"/>
    <dgm:cxn modelId="{E6EEE2CE-10DA-40CA-B6D6-4E338BFA9EEB}" type="presParOf" srcId="{A10B5F1F-EE4C-45EF-A720-889ADA5C7BF6}" destId="{D762C5BB-E881-455F-9E03-97C301BAA7B9}" srcOrd="0" destOrd="0" presId="urn:microsoft.com/office/officeart/2005/8/layout/process3"/>
    <dgm:cxn modelId="{40D0DEDD-919F-47C9-A69A-53CDC942FB08}" type="presParOf" srcId="{F967A098-7EEE-418E-A699-FEBAB6897A74}" destId="{A6CE724D-16B2-4D14-9A79-B9DE2B49F5B2}" srcOrd="4" destOrd="0" presId="urn:microsoft.com/office/officeart/2005/8/layout/process3"/>
    <dgm:cxn modelId="{8A1413DE-F44C-417F-A2F4-D0D825451494}" type="presParOf" srcId="{A6CE724D-16B2-4D14-9A79-B9DE2B49F5B2}" destId="{5787F7B0-26E8-427D-B81F-598E511BFD47}" srcOrd="0" destOrd="0" presId="urn:microsoft.com/office/officeart/2005/8/layout/process3"/>
    <dgm:cxn modelId="{7B213EA5-A044-4CDF-88DE-3FEA3523E84A}" type="presParOf" srcId="{A6CE724D-16B2-4D14-9A79-B9DE2B49F5B2}" destId="{AF126589-E0DE-4952-B00F-0636F0A5F095}" srcOrd="1" destOrd="0" presId="urn:microsoft.com/office/officeart/2005/8/layout/process3"/>
    <dgm:cxn modelId="{EBA85C32-C387-4F78-8530-7BA9500BA5D3}" type="presParOf" srcId="{A6CE724D-16B2-4D14-9A79-B9DE2B49F5B2}" destId="{B2D4784C-9C5C-4B29-A799-14294E4F46F6}" srcOrd="2" destOrd="0" presId="urn:microsoft.com/office/officeart/2005/8/layout/process3"/>
    <dgm:cxn modelId="{0301CEEA-6C17-4666-A9C0-A95144773AAD}" type="presParOf" srcId="{F967A098-7EEE-418E-A699-FEBAB6897A74}" destId="{0B7243C2-8760-4D1E-BFD2-8D6C405958CE}" srcOrd="5" destOrd="0" presId="urn:microsoft.com/office/officeart/2005/8/layout/process3"/>
    <dgm:cxn modelId="{208C7485-D312-486F-A4C1-CA50C3188134}" type="presParOf" srcId="{0B7243C2-8760-4D1E-BFD2-8D6C405958CE}" destId="{001E0324-6999-4F8D-9D23-A15B0AA37ED6}" srcOrd="0" destOrd="0" presId="urn:microsoft.com/office/officeart/2005/8/layout/process3"/>
    <dgm:cxn modelId="{1BFC2695-62C4-4AF9-89E8-A6FAC1409272}" type="presParOf" srcId="{F967A098-7EEE-418E-A699-FEBAB6897A74}" destId="{118004B0-54E0-4476-ABAA-99895650EC55}" srcOrd="6" destOrd="0" presId="urn:microsoft.com/office/officeart/2005/8/layout/process3"/>
    <dgm:cxn modelId="{E994CB1F-A19B-4EBC-A4E3-6B28ABC2B2D4}" type="presParOf" srcId="{118004B0-54E0-4476-ABAA-99895650EC55}" destId="{537D9385-EBE4-4ED1-9C45-1EC7FC617C48}" srcOrd="0" destOrd="0" presId="urn:microsoft.com/office/officeart/2005/8/layout/process3"/>
    <dgm:cxn modelId="{F3172265-901C-4B9D-AE5C-AEB51B0EFFCF}" type="presParOf" srcId="{118004B0-54E0-4476-ABAA-99895650EC55}" destId="{E6211732-8CEF-42AD-879B-364607FB854A}" srcOrd="1" destOrd="0" presId="urn:microsoft.com/office/officeart/2005/8/layout/process3"/>
    <dgm:cxn modelId="{C3D6905E-A0FA-4675-A714-6304BE9B3578}" type="presParOf" srcId="{118004B0-54E0-4476-ABAA-99895650EC55}" destId="{148B5565-F1BE-4A6D-ABA3-CAC3ED53255A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AC996B-C8ED-4B95-B4DA-D0923D501558}">
      <dsp:nvSpPr>
        <dsp:cNvPr id="0" name=""/>
        <dsp:cNvSpPr/>
      </dsp:nvSpPr>
      <dsp:spPr>
        <a:xfrm>
          <a:off x="5851" y="14695"/>
          <a:ext cx="2145836" cy="1252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Teoria</a:t>
          </a:r>
        </a:p>
      </dsp:txBody>
      <dsp:txXfrm>
        <a:off x="5851" y="14695"/>
        <a:ext cx="2145836" cy="835200"/>
      </dsp:txXfrm>
    </dsp:sp>
    <dsp:sp modelId="{4C904266-0020-45E6-9CBE-A848B0130E36}">
      <dsp:nvSpPr>
        <dsp:cNvPr id="0" name=""/>
        <dsp:cNvSpPr/>
      </dsp:nvSpPr>
      <dsp:spPr>
        <a:xfrm>
          <a:off x="445359" y="849895"/>
          <a:ext cx="2145836" cy="1879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kern="1200" dirty="0"/>
            <a:t>Vídeo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kern="1200" dirty="0"/>
            <a:t>Notebook</a:t>
          </a:r>
        </a:p>
      </dsp:txBody>
      <dsp:txXfrm>
        <a:off x="500399" y="904935"/>
        <a:ext cx="2035756" cy="1769120"/>
      </dsp:txXfrm>
    </dsp:sp>
    <dsp:sp modelId="{030D565F-C305-4D8F-980F-25FF313773FD}">
      <dsp:nvSpPr>
        <dsp:cNvPr id="0" name=""/>
        <dsp:cNvSpPr/>
      </dsp:nvSpPr>
      <dsp:spPr>
        <a:xfrm>
          <a:off x="2476988" y="165169"/>
          <a:ext cx="689638" cy="5342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800" kern="1200"/>
        </a:p>
      </dsp:txBody>
      <dsp:txXfrm>
        <a:off x="2476988" y="272019"/>
        <a:ext cx="529363" cy="320551"/>
      </dsp:txXfrm>
    </dsp:sp>
    <dsp:sp modelId="{D5FE5F4B-3197-4B65-85C5-CAB537D4D51E}">
      <dsp:nvSpPr>
        <dsp:cNvPr id="0" name=""/>
        <dsp:cNvSpPr/>
      </dsp:nvSpPr>
      <dsp:spPr>
        <a:xfrm>
          <a:off x="3452891" y="14695"/>
          <a:ext cx="2145836" cy="1252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Warmup</a:t>
          </a:r>
        </a:p>
      </dsp:txBody>
      <dsp:txXfrm>
        <a:off x="3452891" y="14695"/>
        <a:ext cx="2145836" cy="835200"/>
      </dsp:txXfrm>
    </dsp:sp>
    <dsp:sp modelId="{1F7700EE-17AB-4EEB-89B1-4A50FDA794BD}">
      <dsp:nvSpPr>
        <dsp:cNvPr id="0" name=""/>
        <dsp:cNvSpPr/>
      </dsp:nvSpPr>
      <dsp:spPr>
        <a:xfrm>
          <a:off x="3892400" y="849895"/>
          <a:ext cx="2145836" cy="1879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kern="1200" dirty="0"/>
            <a:t>Resolver; e/ou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kern="1200" dirty="0"/>
            <a:t>Consultar resolução</a:t>
          </a:r>
        </a:p>
      </dsp:txBody>
      <dsp:txXfrm>
        <a:off x="3947440" y="904935"/>
        <a:ext cx="2035756" cy="1769120"/>
      </dsp:txXfrm>
    </dsp:sp>
    <dsp:sp modelId="{A10B5F1F-EE4C-45EF-A720-889ADA5C7BF6}">
      <dsp:nvSpPr>
        <dsp:cNvPr id="0" name=""/>
        <dsp:cNvSpPr/>
      </dsp:nvSpPr>
      <dsp:spPr>
        <a:xfrm>
          <a:off x="5924028" y="165169"/>
          <a:ext cx="689638" cy="5342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800" kern="1200"/>
        </a:p>
      </dsp:txBody>
      <dsp:txXfrm>
        <a:off x="5924028" y="272019"/>
        <a:ext cx="529363" cy="320551"/>
      </dsp:txXfrm>
    </dsp:sp>
    <dsp:sp modelId="{AF126589-E0DE-4952-B00F-0636F0A5F095}">
      <dsp:nvSpPr>
        <dsp:cNvPr id="0" name=""/>
        <dsp:cNvSpPr/>
      </dsp:nvSpPr>
      <dsp:spPr>
        <a:xfrm>
          <a:off x="6899932" y="14695"/>
          <a:ext cx="2145836" cy="1252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Exercícios</a:t>
          </a:r>
        </a:p>
      </dsp:txBody>
      <dsp:txXfrm>
        <a:off x="6899932" y="14695"/>
        <a:ext cx="2145836" cy="835200"/>
      </dsp:txXfrm>
    </dsp:sp>
    <dsp:sp modelId="{B2D4784C-9C5C-4B29-A799-14294E4F46F6}">
      <dsp:nvSpPr>
        <dsp:cNvPr id="0" name=""/>
        <dsp:cNvSpPr/>
      </dsp:nvSpPr>
      <dsp:spPr>
        <a:xfrm>
          <a:off x="7339440" y="849895"/>
          <a:ext cx="2145836" cy="1879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kern="1200" dirty="0"/>
            <a:t>Resolver</a:t>
          </a:r>
        </a:p>
      </dsp:txBody>
      <dsp:txXfrm>
        <a:off x="7394480" y="904935"/>
        <a:ext cx="2035756" cy="1769120"/>
      </dsp:txXfrm>
    </dsp:sp>
    <dsp:sp modelId="{0B7243C2-8760-4D1E-BFD2-8D6C405958CE}">
      <dsp:nvSpPr>
        <dsp:cNvPr id="0" name=""/>
        <dsp:cNvSpPr/>
      </dsp:nvSpPr>
      <dsp:spPr>
        <a:xfrm>
          <a:off x="9371069" y="165169"/>
          <a:ext cx="689638" cy="5342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800" kern="1200"/>
        </a:p>
      </dsp:txBody>
      <dsp:txXfrm>
        <a:off x="9371069" y="272019"/>
        <a:ext cx="529363" cy="320551"/>
      </dsp:txXfrm>
    </dsp:sp>
    <dsp:sp modelId="{E6211732-8CEF-42AD-879B-364607FB854A}">
      <dsp:nvSpPr>
        <dsp:cNvPr id="0" name=""/>
        <dsp:cNvSpPr/>
      </dsp:nvSpPr>
      <dsp:spPr>
        <a:xfrm>
          <a:off x="10346972" y="14695"/>
          <a:ext cx="2843082" cy="1252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Exercícios Extra</a:t>
          </a:r>
        </a:p>
      </dsp:txBody>
      <dsp:txXfrm>
        <a:off x="10346972" y="14695"/>
        <a:ext cx="2843082" cy="835200"/>
      </dsp:txXfrm>
    </dsp:sp>
    <dsp:sp modelId="{148B5565-F1BE-4A6D-ABA3-CAC3ED53255A}">
      <dsp:nvSpPr>
        <dsp:cNvPr id="0" name=""/>
        <dsp:cNvSpPr/>
      </dsp:nvSpPr>
      <dsp:spPr>
        <a:xfrm>
          <a:off x="11135104" y="849895"/>
          <a:ext cx="2145836" cy="1879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kern="1200" dirty="0"/>
            <a:t>Resolver</a:t>
          </a:r>
        </a:p>
      </dsp:txBody>
      <dsp:txXfrm>
        <a:off x="11190144" y="904935"/>
        <a:ext cx="2035756" cy="1769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95E83-F819-452B-8E20-EE6471E630CB}" type="datetimeFigureOut">
              <a:rPr lang="pt-BR" smtClean="0"/>
              <a:t>07/09/2025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CFE64D-5E83-4BB0-98A3-EA7F44288D4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1381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9" name="Google Shape;359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6B2307-1DF4-4B6C-8745-19911C901E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9575" y="1236663"/>
            <a:ext cx="1008062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5695CE-9ADF-4695-973F-B94A66023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9575" y="3970338"/>
            <a:ext cx="1008062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B15271-8C4C-4144-AAA1-E11F856B3C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925" y="7007225"/>
            <a:ext cx="3024188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D2C32E-3BA7-4403-B7FE-9AD45FAAC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1350" y="7007225"/>
            <a:ext cx="4537075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76F337-2C48-4C20-A3C5-26568CBFF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887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2B0357-528F-43EE-B29E-F651BB3EF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9CA174C-4211-4B14-9E10-5367A111B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A7263D-E991-404A-9FB6-3821D66433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925" y="7007225"/>
            <a:ext cx="3024188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061D20-8D87-4678-986B-4478E8587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1350" y="7007225"/>
            <a:ext cx="4537075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F7D0FA-088F-49B5-B8D9-EDDDD53CE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7286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4D1946F-7A2C-482B-AE55-284B8D5005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18663" y="403225"/>
            <a:ext cx="2897187" cy="640556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4AAC260-1710-4886-9FED-FB5FF3466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23925" y="403225"/>
            <a:ext cx="8542338" cy="640556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30D323-1CB7-4D50-871B-FD2460CC56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925" y="7007225"/>
            <a:ext cx="3024188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803B4D-4867-4E7F-9DAB-13F27D5FE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1350" y="7007225"/>
            <a:ext cx="4537075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27539-D2C3-4C9C-B714-6D1469E11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2510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15E83A-A7F4-412D-B6E5-75BED5B68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22225"/>
            <a:ext cx="11591925" cy="1460500"/>
          </a:xfrm>
        </p:spPr>
        <p:txBody>
          <a:bodyPr/>
          <a:lstStyle>
            <a:lvl1pPr>
              <a:defRPr b="1"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9794B5-8E61-4F51-866E-353DAC008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898525" indent="-441325">
              <a:defRPr/>
            </a:lvl2pPr>
            <a:lvl3pPr marL="1341438" indent="-427038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rgbClr val="4F9351"/>
                </a:solidFill>
              </a:defRPr>
            </a:lvl4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EF7B50-B233-491C-8D60-554C1AE60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55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7F52E4-0873-48C8-9A25-8D1BA8338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575" y="1884363"/>
            <a:ext cx="11591925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37E0473-D80A-41A2-8D7F-9728BDC76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7575" y="5059363"/>
            <a:ext cx="11591925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1823BB-E409-446E-9FA4-169D05EEA8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925" y="7007225"/>
            <a:ext cx="3024188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703DA3-324A-4BB3-AF3B-DBDC419C1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1350" y="7007225"/>
            <a:ext cx="4537075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444D8F-C7BF-4906-959D-C1E5FC8FF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033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BF44D-0ABA-4A4A-B1DE-C385680D8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4C5D70-D9F7-4302-8339-03BD26C699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3925" y="2012950"/>
            <a:ext cx="5719763" cy="47958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81733-EEBD-4671-936D-1CD22F5C1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6088" y="2012950"/>
            <a:ext cx="5719762" cy="47958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082670C-61C5-4ECA-AE8D-C9606D8E3D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925" y="7007225"/>
            <a:ext cx="3024188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8D664E-C5D0-47B4-90DD-C331E98DB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1350" y="7007225"/>
            <a:ext cx="4537075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EDD9BC-C7D2-41D4-9CAC-049465F97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1225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4C2FF7-8E57-4EEC-B05C-F78929E21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513" y="403225"/>
            <a:ext cx="11591925" cy="14605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0AA406-24F0-4482-8DDE-16A6FF597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5513" y="1852613"/>
            <a:ext cx="5686425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5B1A78A-E676-493C-A41D-81276037A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5513" y="2760663"/>
            <a:ext cx="5686425" cy="4062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637EA6C-CAB1-4C2C-8AB2-A6AE641D6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04025" y="1852613"/>
            <a:ext cx="5713413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4DB4E09-6EE1-4147-81C2-FD347EE970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04025" y="2760663"/>
            <a:ext cx="5713413" cy="4062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1C58D5A-4670-47E6-8BCC-49F5A564AD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925" y="7007225"/>
            <a:ext cx="3024188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436A7F8-87ED-4E31-AEB2-0E9B539DA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1350" y="7007225"/>
            <a:ext cx="4537075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E3CDC0A-D2DC-46F2-B5B8-CE47F883A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455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D84705-A82D-4686-AEF7-34CDC34A1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6AD615F-8454-427E-AD86-A8156FF5CA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925" y="7007225"/>
            <a:ext cx="3024188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33BA903-0849-4795-9BA1-AD4C583CA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1350" y="7007225"/>
            <a:ext cx="4537075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6B5A63D-E3A5-4D76-9EAC-B9156DBB9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667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16A734E-6C30-49D9-BA23-CDA9D0671A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925" y="7007225"/>
            <a:ext cx="3024188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D46FD98-96D7-49D8-AD26-39B3A951E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1350" y="7007225"/>
            <a:ext cx="4537075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DE2CCE1-3646-4507-B926-84507D48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670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0ACE2B-9E5C-4558-AC09-88E21D0F5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513" y="503238"/>
            <a:ext cx="4335462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56E189-DB53-4ECB-A808-CC8AE3C8F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3413" y="1089025"/>
            <a:ext cx="68040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A9B172F-DF1C-40D6-AD0B-CA4682D46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5513" y="2268538"/>
            <a:ext cx="4335462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886D2B4-4CA5-4392-ABF8-AAA1A90DE8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925" y="7007225"/>
            <a:ext cx="3024188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2BFA58-633F-4C19-97D8-7E3753A08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1350" y="7007225"/>
            <a:ext cx="4537075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0234F24-B1CF-4936-A7EF-8AD9B8E3A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9073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2A43B8-66D8-462E-8CE6-D8707585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513" y="503238"/>
            <a:ext cx="4335462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70EF8CF-9861-4ACD-B243-0D4B230796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13413" y="1089025"/>
            <a:ext cx="68040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C6E8370-9C08-475A-97BB-C32261D56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5513" y="2268538"/>
            <a:ext cx="4335462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D3E31D-E390-433F-A1E2-076CF32C69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925" y="7007225"/>
            <a:ext cx="3024188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AD89561-3D6F-49E8-B30D-DD0C5F616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1350" y="7007225"/>
            <a:ext cx="4537075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AD3010-909B-4D21-8DD6-56E7D0E83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9716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7BD4786-88E0-4341-A17D-EB4CD76BE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22225"/>
            <a:ext cx="11591925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1FDBA2-2D4B-4A9D-8973-8ED82BEF2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199"/>
            <a:ext cx="12374879" cy="5823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49CA22-AA7E-4292-A008-BE16173FBA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832080" y="7022465"/>
            <a:ext cx="46101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48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lang="pt-BR" sz="4400" b="1" i="1" strike="noStrike" kern="1200" spc="-1" dirty="0">
          <a:solidFill>
            <a:schemeClr val="accent1">
              <a:lumMod val="75000"/>
            </a:schemeClr>
          </a:solidFill>
          <a:latin typeface="+mn-lt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98525" indent="-441325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3200" kern="1200">
          <a:solidFill>
            <a:srgbClr val="0206BE"/>
          </a:solidFill>
          <a:latin typeface="+mn-lt"/>
          <a:ea typeface="+mn-ea"/>
          <a:cs typeface="+mn-cs"/>
        </a:defRPr>
      </a:lvl2pPr>
      <a:lvl3pPr marL="1341438" indent="-427038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5FA96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umpy.org/doc/stable/search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numpy.org/doc/stable/search.html" TargetMode="External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numpy.org/doc/stable/search.html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2"/>
          <p:cNvSpPr/>
          <p:nvPr/>
        </p:nvSpPr>
        <p:spPr>
          <a:xfrm>
            <a:off x="4978051" y="7025059"/>
            <a:ext cx="3414985" cy="5346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103"/>
              </a:spcBef>
            </a:pPr>
            <a:r>
              <a:rPr lang="pt-BR" sz="265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Professor: Alex Pereira</a:t>
            </a:r>
            <a:endParaRPr lang="pt-BR" sz="2650" b="0" strike="noStrike" spc="-1" dirty="0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lang="pt-BR" sz="1330" b="0" strike="noStrike" spc="-1">
              <a:latin typeface="Arial"/>
            </a:endParaRPr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7CEFF344-10D5-4211-B34D-F48EA525C9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297" y="-82595"/>
            <a:ext cx="5275179" cy="23738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597CC8-68FE-485D-9407-5918761364E7}"/>
              </a:ext>
            </a:extLst>
          </p:cNvPr>
          <p:cNvSpPr txBox="1"/>
          <p:nvPr/>
        </p:nvSpPr>
        <p:spPr>
          <a:xfrm>
            <a:off x="3068663" y="6364101"/>
            <a:ext cx="90567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>
                <a:hlinkClick r:id="rId3"/>
              </a:rPr>
              <a:t>https://numpy.org/doc/stable/search.html</a:t>
            </a:r>
            <a:endParaRPr lang="pt-BR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1C7D13-6080-4669-9703-B2AA2A3DE07A}"/>
              </a:ext>
            </a:extLst>
          </p:cNvPr>
          <p:cNvSpPr txBox="1"/>
          <p:nvPr/>
        </p:nvSpPr>
        <p:spPr>
          <a:xfrm>
            <a:off x="278968" y="2477185"/>
            <a:ext cx="5579390" cy="310854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Poucas funções/keywords (ferramentas)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Funções/Keywords abrangentes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Mais fácil memorizar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Demanda mais criatividade para combinar Keywords para resolver um problema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BCBB07-B093-4693-B120-038280D070A7}"/>
              </a:ext>
            </a:extLst>
          </p:cNvPr>
          <p:cNvSpPr txBox="1"/>
          <p:nvPr/>
        </p:nvSpPr>
        <p:spPr>
          <a:xfrm>
            <a:off x="7581417" y="2908071"/>
            <a:ext cx="5579390" cy="224676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Muitas funções (ferramentas)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Funções específicas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Mais difícil memorizar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Demanda menos criatividade e mais leitura/consulta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28EA09FB-675B-460E-AE91-623218300F5E}"/>
              </a:ext>
            </a:extLst>
          </p:cNvPr>
          <p:cNvSpPr/>
          <p:nvPr/>
        </p:nvSpPr>
        <p:spPr>
          <a:xfrm>
            <a:off x="6196576" y="3615238"/>
            <a:ext cx="1162373" cy="697424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B40DE-59E1-4B97-A114-A9C90BD81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22225"/>
            <a:ext cx="11755755" cy="1460500"/>
          </a:xfrm>
        </p:spPr>
        <p:txBody>
          <a:bodyPr/>
          <a:lstStyle/>
          <a:p>
            <a:r>
              <a:rPr lang="pt-BR" dirty="0"/>
              <a:t>Conversão de tipos (cast)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8589413-97E3-4979-8726-80A33263339B}"/>
              </a:ext>
            </a:extLst>
          </p:cNvPr>
          <p:cNvSpPr txBox="1"/>
          <p:nvPr/>
        </p:nvSpPr>
        <p:spPr>
          <a:xfrm>
            <a:off x="848675" y="1457688"/>
            <a:ext cx="11591925" cy="33580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num_str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np.array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(['1.25', '-9.6', '42'], 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dtype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np.string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_)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arr_float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num_str.</a:t>
            </a:r>
            <a:r>
              <a:rPr lang="en-US" sz="2400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astype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(float) # 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Converte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para float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print(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arr_float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arr1 = 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np.array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([3.7, -1.2, -2.6, 0.5, 12.9, 10.1])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arr1_int = arr1.</a:t>
            </a:r>
            <a:r>
              <a:rPr lang="en-US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astype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(np.int32) # 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Converte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para int32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print(arr1_int)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F09B9EF-C002-47F9-89EE-8E65168B7B43}"/>
              </a:ext>
            </a:extLst>
          </p:cNvPr>
          <p:cNvSpPr/>
          <p:nvPr/>
        </p:nvSpPr>
        <p:spPr>
          <a:xfrm>
            <a:off x="848675" y="4901271"/>
            <a:ext cx="11591925" cy="11060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[ 1.25 -9.6  42.  ]</a:t>
            </a:r>
          </a:p>
          <a:p>
            <a:r>
              <a:rPr lang="en-US" sz="2400" dirty="0">
                <a:solidFill>
                  <a:schemeClr val="tx1"/>
                </a:solidFill>
              </a:rPr>
              <a:t>[ 3 -1 -2  0 12 10]</a:t>
            </a:r>
          </a:p>
        </p:txBody>
      </p:sp>
      <p:sp>
        <p:nvSpPr>
          <p:cNvPr id="3" name="CustomShape 3">
            <a:extLst>
              <a:ext uri="{FF2B5EF4-FFF2-40B4-BE49-F238E27FC236}">
                <a16:creationId xmlns:a16="http://schemas.microsoft.com/office/drawing/2014/main" id="{9D8ED449-4E2C-4B62-A4DC-287F3F5FD7BD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10</a:t>
            </a:fld>
            <a:endParaRPr lang="pt-BR" sz="133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1373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B40DE-59E1-4B97-A114-A9C90BD81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22225"/>
            <a:ext cx="11755755" cy="1460500"/>
          </a:xfrm>
        </p:spPr>
        <p:txBody>
          <a:bodyPr/>
          <a:lstStyle/>
          <a:p>
            <a:r>
              <a:rPr lang="pt-BR" dirty="0"/>
              <a:t>Array bi-dimensional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8589413-97E3-4979-8726-80A33263339B}"/>
              </a:ext>
            </a:extLst>
          </p:cNvPr>
          <p:cNvSpPr txBox="1"/>
          <p:nvPr/>
        </p:nvSpPr>
        <p:spPr>
          <a:xfrm>
            <a:off x="848675" y="1457688"/>
            <a:ext cx="11591925" cy="2250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data = </a:t>
            </a:r>
            <a:r>
              <a:rPr lang="pt-BR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np.array</a:t>
            </a: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([[ 0.78, 1.87, 0.82], [-1.60, -0.01, -0.02]])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print(data)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print(</a:t>
            </a:r>
            <a:r>
              <a:rPr lang="pt-BR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data.shape</a:t>
            </a: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 # Forma/dimensões do array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print(</a:t>
            </a:r>
            <a:r>
              <a:rPr lang="pt-BR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data.ndim</a:t>
            </a: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 # Quantidade de dimensões</a:t>
            </a:r>
            <a:endParaRPr lang="en-US" sz="24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F09B9EF-C002-47F9-89EE-8E65168B7B43}"/>
              </a:ext>
            </a:extLst>
          </p:cNvPr>
          <p:cNvSpPr/>
          <p:nvPr/>
        </p:nvSpPr>
        <p:spPr>
          <a:xfrm>
            <a:off x="848674" y="4018171"/>
            <a:ext cx="11591925" cy="225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</a:rPr>
              <a:t>[[ 0.78  1.87  0.82]</a:t>
            </a:r>
          </a:p>
          <a:p>
            <a:r>
              <a:rPr lang="en-US" sz="3200" dirty="0">
                <a:solidFill>
                  <a:schemeClr val="tx1"/>
                </a:solidFill>
              </a:rPr>
              <a:t> [-1.6  -0.01 -0.02]]</a:t>
            </a:r>
          </a:p>
          <a:p>
            <a:r>
              <a:rPr lang="en-US" sz="3200" dirty="0">
                <a:solidFill>
                  <a:schemeClr val="tx1"/>
                </a:solidFill>
              </a:rPr>
              <a:t>(2, 3)</a:t>
            </a:r>
          </a:p>
          <a:p>
            <a:r>
              <a:rPr lang="en-US" sz="3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CustomShape 3">
            <a:extLst>
              <a:ext uri="{FF2B5EF4-FFF2-40B4-BE49-F238E27FC236}">
                <a16:creationId xmlns:a16="http://schemas.microsoft.com/office/drawing/2014/main" id="{9D8ED449-4E2C-4B62-A4DC-287F3F5FD7BD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11</a:t>
            </a:fld>
            <a:endParaRPr lang="pt-BR" sz="1330" b="0" strike="noStrike" spc="-1">
              <a:latin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521F77-3D74-43B3-80F4-9E15AB086A15}"/>
              </a:ext>
            </a:extLst>
          </p:cNvPr>
          <p:cNvSpPr txBox="1"/>
          <p:nvPr/>
        </p:nvSpPr>
        <p:spPr>
          <a:xfrm>
            <a:off x="923925" y="6918385"/>
            <a:ext cx="10627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Curiosidade: Qual o dado bi-dimensional mais comum na computação ?</a:t>
            </a:r>
          </a:p>
        </p:txBody>
      </p:sp>
    </p:spTree>
    <p:extLst>
      <p:ext uri="{BB962C8B-B14F-4D97-AF65-F5344CB8AC3E}">
        <p14:creationId xmlns:p14="http://schemas.microsoft.com/office/powerpoint/2010/main" val="95309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B40DE-59E1-4B97-A114-A9C90BD81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22225"/>
            <a:ext cx="11755755" cy="1460500"/>
          </a:xfrm>
        </p:spPr>
        <p:txBody>
          <a:bodyPr/>
          <a:lstStyle/>
          <a:p>
            <a:r>
              <a:rPr lang="pt-BR" dirty="0"/>
              <a:t>Operações vetorizadas em </a:t>
            </a:r>
            <a:r>
              <a:rPr lang="pt-BR" dirty="0" err="1"/>
              <a:t>ndarrays</a:t>
            </a:r>
            <a:r>
              <a:rPr lang="pt-BR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A69164-52B8-4021-8281-35412A866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78805"/>
            <a:ext cx="12374879" cy="6245297"/>
          </a:xfrm>
        </p:spPr>
        <p:txBody>
          <a:bodyPr/>
          <a:lstStyle/>
          <a:p>
            <a:r>
              <a:rPr lang="en-US" dirty="0">
                <a:ea typeface="Source Code Pro" panose="020B0509030403020204" pitchFamily="49" charset="0"/>
              </a:rPr>
              <a:t>Funções e operações em </a:t>
            </a:r>
            <a:r>
              <a:rPr lang="en-US" dirty="0" err="1">
                <a:ea typeface="Source Code Pro" panose="020B0509030403020204" pitchFamily="49" charset="0"/>
              </a:rPr>
              <a:t>várias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dimensões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sem</a:t>
            </a:r>
            <a:r>
              <a:rPr lang="en-US" dirty="0">
                <a:ea typeface="Source Code Pro" panose="020B0509030403020204" pitchFamily="49" charset="0"/>
              </a:rPr>
              <a:t> loops</a:t>
            </a:r>
          </a:p>
          <a:p>
            <a:pPr lvl="1"/>
            <a:r>
              <a:rPr lang="en-US" dirty="0">
                <a:ea typeface="Source Code Pro" panose="020B0509030403020204" pitchFamily="49" charset="0"/>
              </a:rPr>
              <a:t>Mais eficientes (</a:t>
            </a:r>
            <a:r>
              <a:rPr lang="en-US" dirty="0" err="1">
                <a:ea typeface="Source Code Pro" panose="020B0509030403020204" pitchFamily="49" charset="0"/>
              </a:rPr>
              <a:t>preferíveis</a:t>
            </a:r>
            <a:r>
              <a:rPr lang="en-US" dirty="0">
                <a:ea typeface="Source Code Pro" panose="020B0509030403020204" pitchFamily="49" charset="0"/>
              </a:rPr>
              <a:t>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8589413-97E3-4979-8726-80A33263339B}"/>
              </a:ext>
            </a:extLst>
          </p:cNvPr>
          <p:cNvSpPr txBox="1"/>
          <p:nvPr/>
        </p:nvSpPr>
        <p:spPr>
          <a:xfrm>
            <a:off x="848676" y="2265408"/>
            <a:ext cx="11591925" cy="2250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data = </a:t>
            </a:r>
            <a:r>
              <a:rPr lang="pt-BR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np.array</a:t>
            </a: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([[ 3, 4, 8], [10, -4, -2]]) 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print(data)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print(data * 10)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print(data + data)</a:t>
            </a:r>
            <a:endParaRPr lang="en-US" sz="24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F09B9EF-C002-47F9-89EE-8E65168B7B43}"/>
              </a:ext>
            </a:extLst>
          </p:cNvPr>
          <p:cNvSpPr/>
          <p:nvPr/>
        </p:nvSpPr>
        <p:spPr>
          <a:xfrm>
            <a:off x="862964" y="4675517"/>
            <a:ext cx="11591925" cy="28188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[[ 3  4  8]</a:t>
            </a:r>
          </a:p>
          <a:p>
            <a:r>
              <a:rPr lang="en-US" sz="2800" dirty="0">
                <a:solidFill>
                  <a:schemeClr val="tx1"/>
                </a:solidFill>
              </a:rPr>
              <a:t> [10 -4 -2]]</a:t>
            </a:r>
          </a:p>
          <a:p>
            <a:r>
              <a:rPr lang="en-US" sz="2800" dirty="0">
                <a:solidFill>
                  <a:schemeClr val="tx1"/>
                </a:solidFill>
              </a:rPr>
              <a:t>[[ 30  40  80]</a:t>
            </a:r>
          </a:p>
          <a:p>
            <a:r>
              <a:rPr lang="en-US" sz="2800" dirty="0">
                <a:solidFill>
                  <a:schemeClr val="tx1"/>
                </a:solidFill>
              </a:rPr>
              <a:t> [100 -40 -20]]</a:t>
            </a:r>
          </a:p>
          <a:p>
            <a:r>
              <a:rPr lang="en-US" sz="2800" dirty="0">
                <a:solidFill>
                  <a:schemeClr val="tx1"/>
                </a:solidFill>
              </a:rPr>
              <a:t>[[ 6  8 16]</a:t>
            </a:r>
          </a:p>
          <a:p>
            <a:r>
              <a:rPr lang="en-US" sz="2800" dirty="0">
                <a:solidFill>
                  <a:schemeClr val="tx1"/>
                </a:solidFill>
              </a:rPr>
              <a:t> [20 -8 -4]]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50C53CA2-9A42-4A65-9E50-04F925577F45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12</a:t>
            </a:fld>
            <a:endParaRPr lang="pt-BR" sz="133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66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B40DE-59E1-4B97-A114-A9C90BD81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22225"/>
            <a:ext cx="11755755" cy="1460500"/>
          </a:xfrm>
        </p:spPr>
        <p:txBody>
          <a:bodyPr/>
          <a:lstStyle/>
          <a:p>
            <a:r>
              <a:rPr lang="pt-BR" dirty="0"/>
              <a:t>Aritmética com NumPy Arrays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8589413-97E3-4979-8726-80A33263339B}"/>
              </a:ext>
            </a:extLst>
          </p:cNvPr>
          <p:cNvSpPr txBox="1"/>
          <p:nvPr/>
        </p:nvSpPr>
        <p:spPr>
          <a:xfrm>
            <a:off x="848675" y="1127583"/>
            <a:ext cx="11591925" cy="39120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arr = 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np.array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([1, 2, 3])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arr2 = 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np.array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([4, 5, 6])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print(arr * arr2)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print(arr – arr2)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print(1 / arr)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print(arr ** 0.5)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print(arr2 &gt; arr)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F09B9EF-C002-47F9-89EE-8E65168B7B43}"/>
              </a:ext>
            </a:extLst>
          </p:cNvPr>
          <p:cNvSpPr/>
          <p:nvPr/>
        </p:nvSpPr>
        <p:spPr>
          <a:xfrm>
            <a:off x="848674" y="5074123"/>
            <a:ext cx="11591925" cy="24633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[ 4 10 18]</a:t>
            </a:r>
          </a:p>
          <a:p>
            <a:r>
              <a:rPr lang="en-US" sz="2800" dirty="0">
                <a:solidFill>
                  <a:schemeClr val="tx1"/>
                </a:solidFill>
              </a:rPr>
              <a:t>[-3 -3 -3]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[1.         0.5        0.33333333]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[1.         1.41421356 1.73205081]</a:t>
            </a:r>
          </a:p>
          <a:p>
            <a:r>
              <a:rPr lang="en-US" sz="2800" dirty="0">
                <a:solidFill>
                  <a:schemeClr val="tx1"/>
                </a:solidFill>
              </a:rPr>
              <a:t>[ True  True  True]</a:t>
            </a:r>
          </a:p>
        </p:txBody>
      </p:sp>
      <p:sp>
        <p:nvSpPr>
          <p:cNvPr id="3" name="CustomShape 3">
            <a:extLst>
              <a:ext uri="{FF2B5EF4-FFF2-40B4-BE49-F238E27FC236}">
                <a16:creationId xmlns:a16="http://schemas.microsoft.com/office/drawing/2014/main" id="{2433B987-0613-4422-A450-D843DC8ECDB3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13</a:t>
            </a:fld>
            <a:endParaRPr lang="pt-BR" sz="133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463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B40DE-59E1-4B97-A114-A9C90BD81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22225"/>
            <a:ext cx="11755755" cy="1460500"/>
          </a:xfrm>
        </p:spPr>
        <p:txBody>
          <a:bodyPr/>
          <a:lstStyle/>
          <a:p>
            <a:r>
              <a:rPr lang="pt-BR" dirty="0"/>
              <a:t>Outros métodos de criação de array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8589413-97E3-4979-8726-80A33263339B}"/>
              </a:ext>
            </a:extLst>
          </p:cNvPr>
          <p:cNvSpPr txBox="1"/>
          <p:nvPr/>
        </p:nvSpPr>
        <p:spPr>
          <a:xfrm>
            <a:off x="923924" y="1335768"/>
            <a:ext cx="11755755" cy="2250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print(np.arange(10)) #</a:t>
            </a: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cria array de números sequenciais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print(np.arange(2, 10, dtype=float))</a:t>
            </a:r>
            <a:endParaRPr lang="en-US" sz="24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print(np.zeros(5))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print(np.ones((2,3)))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F09B9EF-C002-47F9-89EE-8E65168B7B43}"/>
              </a:ext>
            </a:extLst>
          </p:cNvPr>
          <p:cNvSpPr/>
          <p:nvPr/>
        </p:nvSpPr>
        <p:spPr>
          <a:xfrm>
            <a:off x="923925" y="3779837"/>
            <a:ext cx="11755754" cy="28485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</a:rPr>
              <a:t>[0 1 2 3 4 5 6 7 8 9]</a:t>
            </a:r>
          </a:p>
          <a:p>
            <a:r>
              <a:rPr lang="en-US" sz="3200" dirty="0">
                <a:solidFill>
                  <a:schemeClr val="tx1"/>
                </a:solidFill>
              </a:rPr>
              <a:t>[2. 3. 4. 5. 6. 7. 8. 9.]</a:t>
            </a:r>
          </a:p>
          <a:p>
            <a:r>
              <a:rPr lang="en-US" sz="3200" dirty="0">
                <a:solidFill>
                  <a:schemeClr val="tx1"/>
                </a:solidFill>
              </a:rPr>
              <a:t>[0. 0. 0. 0. 0.]</a:t>
            </a:r>
          </a:p>
          <a:p>
            <a:r>
              <a:rPr lang="en-US" sz="3200" dirty="0">
                <a:solidFill>
                  <a:schemeClr val="tx1"/>
                </a:solidFill>
              </a:rPr>
              <a:t>[[1. 1. 1.]</a:t>
            </a:r>
          </a:p>
          <a:p>
            <a:r>
              <a:rPr lang="en-US" sz="3200" dirty="0">
                <a:solidFill>
                  <a:schemeClr val="tx1"/>
                </a:solidFill>
              </a:rPr>
              <a:t> [1. 1. 1.]]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6FA64C1B-FF62-40A8-A345-9B07AEE6F5CD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14</a:t>
            </a:fld>
            <a:endParaRPr lang="pt-BR" sz="133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476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B40DE-59E1-4B97-A114-A9C90BD81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22225"/>
            <a:ext cx="11755755" cy="1460500"/>
          </a:xfrm>
        </p:spPr>
        <p:txBody>
          <a:bodyPr/>
          <a:lstStyle/>
          <a:p>
            <a:r>
              <a:rPr lang="pt-BR" dirty="0"/>
              <a:t>Comparação de Desempenho: Numpy array vs list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A69164-52B8-4021-8281-35412A866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78805"/>
            <a:ext cx="12374879" cy="6245297"/>
          </a:xfrm>
        </p:spPr>
        <p:txBody>
          <a:bodyPr/>
          <a:lstStyle/>
          <a:p>
            <a:endParaRPr lang="en-US" dirty="0" err="1">
              <a:ea typeface="Source Code Pro" panose="020B0509030403020204" pitchFamily="49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8589413-97E3-4979-8726-80A33263339B}"/>
              </a:ext>
            </a:extLst>
          </p:cNvPr>
          <p:cNvSpPr txBox="1"/>
          <p:nvPr/>
        </p:nvSpPr>
        <p:spPr>
          <a:xfrm>
            <a:off x="923924" y="1335768"/>
            <a:ext cx="11755755" cy="39120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my_arr = np.arange(10000000) #</a:t>
            </a: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cria array de números sequenciais</a:t>
            </a:r>
            <a:endParaRPr lang="en-US" sz="24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my_list = list(range(10000000))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# %time mede o tempo tomado pela execução da linha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%time my_arr2 = my_arr * 2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%time my_list2 = [x * 2 for x in my_list]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print(my_arr2[1:5])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print(my_list2[1:5])</a:t>
            </a:r>
            <a:endParaRPr lang="pt-BR" sz="24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F09B9EF-C002-47F9-89EE-8E65168B7B43}"/>
              </a:ext>
            </a:extLst>
          </p:cNvPr>
          <p:cNvSpPr/>
          <p:nvPr/>
        </p:nvSpPr>
        <p:spPr>
          <a:xfrm>
            <a:off x="923924" y="5641675"/>
            <a:ext cx="11755754" cy="18134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Wall time: 32 </a:t>
            </a:r>
            <a:r>
              <a:rPr lang="en-US" sz="2800" dirty="0" err="1">
                <a:solidFill>
                  <a:schemeClr val="tx1"/>
                </a:solidFill>
              </a:rPr>
              <a:t>ms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Wall time: 1.15 s</a:t>
            </a:r>
          </a:p>
          <a:p>
            <a:r>
              <a:rPr lang="en-US" sz="2800" dirty="0">
                <a:solidFill>
                  <a:schemeClr val="tx1"/>
                </a:solidFill>
              </a:rPr>
              <a:t>[2 4 6 8]</a:t>
            </a:r>
          </a:p>
          <a:p>
            <a:r>
              <a:rPr lang="en-US" sz="2800" dirty="0">
                <a:solidFill>
                  <a:schemeClr val="tx1"/>
                </a:solidFill>
              </a:rPr>
              <a:t>[2, 4, 6, 8]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6FA64C1B-FF62-40A8-A345-9B07AEE6F5CD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15</a:t>
            </a:fld>
            <a:endParaRPr lang="pt-BR" sz="133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1906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B40DE-59E1-4B97-A114-A9C90BD81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22225"/>
            <a:ext cx="11591925" cy="922655"/>
          </a:xfrm>
        </p:spPr>
        <p:txBody>
          <a:bodyPr/>
          <a:lstStyle/>
          <a:p>
            <a:r>
              <a:rPr lang="pt-BR" dirty="0"/>
              <a:t>Slicing (fatiar) NumPy Arrays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A69164-52B8-4021-8281-35412A866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899160"/>
            <a:ext cx="12374879" cy="5823903"/>
          </a:xfrm>
        </p:spPr>
        <p:txBody>
          <a:bodyPr/>
          <a:lstStyle/>
          <a:p>
            <a:r>
              <a:rPr lang="en-US" dirty="0" err="1">
                <a:ea typeface="Source Code Pro" panose="020B0509030403020204" pitchFamily="49" charset="0"/>
              </a:rPr>
              <a:t>Nas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listas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os</a:t>
            </a:r>
            <a:r>
              <a:rPr lang="en-US" dirty="0">
                <a:ea typeface="Source Code Pro" panose="020B0509030403020204" pitchFamily="49" charset="0"/>
              </a:rPr>
              <a:t> slices (</a:t>
            </a:r>
            <a:r>
              <a:rPr lang="en-US" dirty="0" err="1">
                <a:ea typeface="Source Code Pro" panose="020B0509030403020204" pitchFamily="49" charset="0"/>
              </a:rPr>
              <a:t>cortes</a:t>
            </a:r>
            <a:r>
              <a:rPr lang="en-US" dirty="0">
                <a:ea typeface="Source Code Pro" panose="020B0509030403020204" pitchFamily="49" charset="0"/>
              </a:rPr>
              <a:t>) </a:t>
            </a:r>
            <a:r>
              <a:rPr lang="en-US" dirty="0" err="1">
                <a:ea typeface="Source Code Pro" panose="020B0509030403020204" pitchFamily="49" charset="0"/>
              </a:rPr>
              <a:t>são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cópias</a:t>
            </a:r>
            <a:r>
              <a:rPr lang="en-US" dirty="0">
                <a:ea typeface="Source Code Pro" panose="020B0509030403020204" pitchFamily="49" charset="0"/>
              </a:rPr>
              <a:t>;</a:t>
            </a:r>
          </a:p>
          <a:p>
            <a:r>
              <a:rPr lang="en-US" dirty="0">
                <a:ea typeface="Source Code Pro" panose="020B0509030403020204" pitchFamily="49" charset="0"/>
              </a:rPr>
              <a:t>Nos arrays </a:t>
            </a:r>
            <a:r>
              <a:rPr lang="en-US" dirty="0" err="1">
                <a:ea typeface="Source Code Pro" panose="020B0509030403020204" pitchFamily="49" charset="0"/>
              </a:rPr>
              <a:t>numpy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os</a:t>
            </a:r>
            <a:r>
              <a:rPr lang="en-US" dirty="0">
                <a:ea typeface="Source Code Pro" panose="020B0509030403020204" pitchFamily="49" charset="0"/>
              </a:rPr>
              <a:t> slices </a:t>
            </a:r>
            <a:r>
              <a:rPr lang="en-US" dirty="0" err="1">
                <a:ea typeface="Source Code Pro" panose="020B0509030403020204" pitchFamily="49" charset="0"/>
              </a:rPr>
              <a:t>são</a:t>
            </a:r>
            <a:r>
              <a:rPr lang="en-US" dirty="0">
                <a:ea typeface="Source Code Pro" panose="020B0509030403020204" pitchFamily="49" charset="0"/>
              </a:rPr>
              <a:t> views (</a:t>
            </a:r>
            <a:r>
              <a:rPr lang="en-US" dirty="0" err="1">
                <a:ea typeface="Source Code Pro" panose="020B0509030403020204" pitchFamily="49" charset="0"/>
              </a:rPr>
              <a:t>visualizações</a:t>
            </a:r>
            <a:r>
              <a:rPr lang="en-US" dirty="0">
                <a:ea typeface="Source Code Pro" panose="020B0509030403020204" pitchFamily="49" charset="0"/>
              </a:rPr>
              <a:t>)</a:t>
            </a:r>
          </a:p>
          <a:p>
            <a:pPr lvl="1"/>
            <a:r>
              <a:rPr lang="en-US" dirty="0">
                <a:ea typeface="Source Code Pro" panose="020B0509030403020204" pitchFamily="49" charset="0"/>
              </a:rPr>
              <a:t>para </a:t>
            </a:r>
            <a:r>
              <a:rPr lang="en-US" dirty="0" err="1">
                <a:ea typeface="Source Code Pro" panose="020B0509030403020204" pitchFamily="49" charset="0"/>
              </a:rPr>
              <a:t>copiar</a:t>
            </a:r>
            <a:r>
              <a:rPr lang="en-US" dirty="0">
                <a:ea typeface="Source Code Pro" panose="020B0509030403020204" pitchFamily="49" charset="0"/>
              </a:rPr>
              <a:t>, use a </a:t>
            </a:r>
            <a:r>
              <a:rPr lang="en-US" dirty="0" err="1">
                <a:ea typeface="Source Code Pro" panose="020B0509030403020204" pitchFamily="49" charset="0"/>
              </a:rPr>
              <a:t>função</a:t>
            </a:r>
            <a:r>
              <a:rPr lang="en-US" dirty="0">
                <a:ea typeface="Source Code Pro" panose="020B0509030403020204" pitchFamily="49" charset="0"/>
              </a:rPr>
              <a:t>: .copy() , exemplo: arr[1:4].copy()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255C70A-F847-419F-B5CC-6FB0DFE630A2}"/>
              </a:ext>
            </a:extLst>
          </p:cNvPr>
          <p:cNvSpPr txBox="1"/>
          <p:nvPr/>
        </p:nvSpPr>
        <p:spPr>
          <a:xfrm>
            <a:off x="1447130" y="2524406"/>
            <a:ext cx="9891429" cy="50200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arr = np.arange(10)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print(arr)</a:t>
            </a:r>
          </a:p>
          <a:p>
            <a:pPr>
              <a:lnSpc>
                <a:spcPct val="150000"/>
              </a:lnSpc>
            </a:pPr>
            <a:r>
              <a:rPr lang="pt-BR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arr_slice</a:t>
            </a: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arr[5:8]</a:t>
            </a:r>
          </a:p>
          <a:p>
            <a:pPr>
              <a:lnSpc>
                <a:spcPct val="150000"/>
              </a:lnSpc>
            </a:pPr>
            <a:r>
              <a:rPr lang="pt-BR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arr_slice</a:t>
            </a: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[1] = 12345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print(arr)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li2 = list(range(10)) # O equivalente com uma lista</a:t>
            </a:r>
          </a:p>
          <a:p>
            <a:pPr>
              <a:lnSpc>
                <a:spcPct val="150000"/>
              </a:lnSpc>
            </a:pPr>
            <a:r>
              <a:rPr lang="pt-BR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list_slice</a:t>
            </a: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li2[5:8]</a:t>
            </a:r>
          </a:p>
          <a:p>
            <a:pPr>
              <a:lnSpc>
                <a:spcPct val="150000"/>
              </a:lnSpc>
            </a:pPr>
            <a:r>
              <a:rPr lang="pt-BR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list_slice</a:t>
            </a: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[1] = 12345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print(li2)</a:t>
            </a: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2AEBEC93-6077-4272-ABC8-7F05730505C6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16</a:t>
            </a:fld>
            <a:endParaRPr lang="pt-BR" sz="133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7661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12C79B79-9DCA-4A5F-B6FB-2C16AE979FF2}"/>
              </a:ext>
            </a:extLst>
          </p:cNvPr>
          <p:cNvSpPr/>
          <p:nvPr/>
        </p:nvSpPr>
        <p:spPr>
          <a:xfrm>
            <a:off x="488632" y="4336429"/>
            <a:ext cx="11591925" cy="268053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[[1 2 3]</a:t>
            </a:r>
          </a:p>
          <a:p>
            <a:r>
              <a:rPr lang="en-US" sz="2400" dirty="0">
                <a:solidFill>
                  <a:schemeClr val="tx1"/>
                </a:solidFill>
              </a:rPr>
              <a:t> [4 5 6]</a:t>
            </a:r>
          </a:p>
          <a:p>
            <a:r>
              <a:rPr lang="en-US" sz="2400" dirty="0">
                <a:solidFill>
                  <a:schemeClr val="tx1"/>
                </a:solidFill>
              </a:rPr>
              <a:t> [7 8 9]]</a:t>
            </a:r>
          </a:p>
          <a:p>
            <a:r>
              <a:rPr lang="en-US" sz="2400" dirty="0">
                <a:solidFill>
                  <a:schemeClr val="tx1"/>
                </a:solidFill>
              </a:rPr>
              <a:t>[7 8 9]</a:t>
            </a:r>
          </a:p>
          <a:p>
            <a:r>
              <a:rPr lang="en-US" sz="2400" dirty="0">
                <a:solidFill>
                  <a:schemeClr val="tx1"/>
                </a:solidFill>
              </a:rPr>
              <a:t>3</a:t>
            </a:r>
          </a:p>
          <a:p>
            <a:r>
              <a:rPr lang="en-US" sz="2400" dirty="0">
                <a:solidFill>
                  <a:schemeClr val="tx1"/>
                </a:solidFill>
              </a:rPr>
              <a:t>3</a:t>
            </a:r>
          </a:p>
          <a:p>
            <a:r>
              <a:rPr lang="en-US" sz="2400" dirty="0">
                <a:solidFill>
                  <a:schemeClr val="tx1"/>
                </a:solidFill>
              </a:rPr>
              <a:t>[2 5 8]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DB40DE-59E1-4B97-A114-A9C90BD81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22225"/>
            <a:ext cx="11591925" cy="922655"/>
          </a:xfrm>
        </p:spPr>
        <p:txBody>
          <a:bodyPr/>
          <a:lstStyle/>
          <a:p>
            <a:r>
              <a:rPr lang="pt-BR" dirty="0"/>
              <a:t>Slicing (fatiar) de arrays bidimensionais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255C70A-F847-419F-B5CC-6FB0DFE630A2}"/>
              </a:ext>
            </a:extLst>
          </p:cNvPr>
          <p:cNvSpPr txBox="1"/>
          <p:nvPr/>
        </p:nvSpPr>
        <p:spPr>
          <a:xfrm>
            <a:off x="488632" y="838200"/>
            <a:ext cx="9891429" cy="33580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arr2d = 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np.array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([[1, 2, 3], [4, 5, 6], [7, 8, 9]])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print(arr2d)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print(arr2d[2])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print(arr2d[0][2]) # Tanto faz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print(arr2d[0, 2]) # Tanto faz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print(arr2d[:, 1])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A51458B-E0DE-4B6A-A89A-D4C62B77E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1136" y="2220516"/>
            <a:ext cx="5657850" cy="4943475"/>
          </a:xfrm>
          <a:prstGeom prst="rect">
            <a:avLst/>
          </a:prstGeom>
        </p:spPr>
      </p:pic>
      <p:sp>
        <p:nvSpPr>
          <p:cNvPr id="3" name="CustomShape 3">
            <a:extLst>
              <a:ext uri="{FF2B5EF4-FFF2-40B4-BE49-F238E27FC236}">
                <a16:creationId xmlns:a16="http://schemas.microsoft.com/office/drawing/2014/main" id="{92599927-BDC0-4BC3-A02B-BB27410F313C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17</a:t>
            </a:fld>
            <a:endParaRPr lang="pt-BR" sz="133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354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B40DE-59E1-4B97-A114-A9C90BD81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22225"/>
            <a:ext cx="11591925" cy="922655"/>
          </a:xfrm>
        </p:spPr>
        <p:txBody>
          <a:bodyPr/>
          <a:lstStyle/>
          <a:p>
            <a:r>
              <a:rPr lang="pt-BR" dirty="0"/>
              <a:t>Outras funções numpy</a:t>
            </a:r>
          </a:p>
        </p:txBody>
      </p:sp>
      <p:sp>
        <p:nvSpPr>
          <p:cNvPr id="3" name="CustomShape 3">
            <a:extLst>
              <a:ext uri="{FF2B5EF4-FFF2-40B4-BE49-F238E27FC236}">
                <a16:creationId xmlns:a16="http://schemas.microsoft.com/office/drawing/2014/main" id="{92599927-BDC0-4BC3-A02B-BB27410F313C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18</a:t>
            </a:fld>
            <a:endParaRPr lang="pt-BR" sz="1330" b="0" strike="noStrike" spc="-1">
              <a:latin typeface="Arial"/>
            </a:endParaRP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CBA46273-D9F6-45C9-BB8E-B7BC720BA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899160"/>
            <a:ext cx="12374879" cy="5823903"/>
          </a:xfrm>
        </p:spPr>
        <p:txBody>
          <a:bodyPr/>
          <a:lstStyle/>
          <a:p>
            <a:r>
              <a:rPr lang="en-US" dirty="0" err="1">
                <a:ea typeface="Source Code Pro" panose="020B0509030403020204" pitchFamily="49" charset="0"/>
              </a:rPr>
              <a:t>np.sum</a:t>
            </a:r>
            <a:r>
              <a:rPr lang="en-US" dirty="0">
                <a:ea typeface="Source Code Pro" panose="020B0509030403020204" pitchFamily="49" charset="0"/>
              </a:rPr>
              <a:t>() – Soma </a:t>
            </a:r>
            <a:r>
              <a:rPr lang="en-US" dirty="0" err="1">
                <a:ea typeface="Source Code Pro" panose="020B0509030403020204" pitchFamily="49" charset="0"/>
              </a:rPr>
              <a:t>os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elementos</a:t>
            </a:r>
            <a:r>
              <a:rPr lang="en-US" dirty="0">
                <a:ea typeface="Source Code Pro" panose="020B0509030403020204" pitchFamily="49" charset="0"/>
              </a:rPr>
              <a:t> de um array</a:t>
            </a:r>
          </a:p>
          <a:p>
            <a:pPr lvl="1"/>
            <a:r>
              <a:rPr lang="en-US" dirty="0" err="1">
                <a:ea typeface="Source Code Pro" panose="020B0509030403020204" pitchFamily="49" charset="0"/>
              </a:rPr>
              <a:t>Todos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os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elementos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ou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os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elementos</a:t>
            </a:r>
            <a:r>
              <a:rPr lang="en-US" dirty="0">
                <a:ea typeface="Source Code Pro" panose="020B0509030403020204" pitchFamily="49" charset="0"/>
              </a:rPr>
              <a:t> em </a:t>
            </a:r>
            <a:r>
              <a:rPr lang="en-US" dirty="0" err="1">
                <a:ea typeface="Source Code Pro" panose="020B0509030403020204" pitchFamily="49" charset="0"/>
              </a:rPr>
              <a:t>cada</a:t>
            </a:r>
            <a:r>
              <a:rPr lang="en-US" dirty="0">
                <a:ea typeface="Source Code Pro" panose="020B0509030403020204" pitchFamily="49" charset="0"/>
              </a:rPr>
              <a:t> um dos </a:t>
            </a:r>
            <a:r>
              <a:rPr lang="en-US" dirty="0" err="1">
                <a:ea typeface="Source Code Pro" panose="020B0509030403020204" pitchFamily="49" charset="0"/>
              </a:rPr>
              <a:t>eixos</a:t>
            </a:r>
            <a:endParaRPr lang="en-US" dirty="0">
              <a:ea typeface="Source Code Pro" panose="020B0509030403020204" pitchFamily="49" charset="0"/>
            </a:endParaRPr>
          </a:p>
          <a:p>
            <a:pPr lvl="2"/>
            <a:r>
              <a:rPr lang="en-US" dirty="0">
                <a:ea typeface="Source Code Pro" panose="020B0509030403020204" pitchFamily="49" charset="0"/>
              </a:rPr>
              <a:t>axis=0, soma </a:t>
            </a:r>
            <a:r>
              <a:rPr lang="en-US" dirty="0" err="1">
                <a:ea typeface="Source Code Pro" panose="020B0509030403020204" pitchFamily="49" charset="0"/>
              </a:rPr>
              <a:t>ao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longo</a:t>
            </a:r>
            <a:r>
              <a:rPr lang="en-US" dirty="0">
                <a:ea typeface="Source Code Pro" panose="020B0509030403020204" pitchFamily="49" charset="0"/>
              </a:rPr>
              <a:t> das </a:t>
            </a:r>
            <a:r>
              <a:rPr lang="en-US" dirty="0" err="1">
                <a:ea typeface="Source Code Pro" panose="020B0509030403020204" pitchFamily="49" charset="0"/>
              </a:rPr>
              <a:t>colunas</a:t>
            </a:r>
            <a:endParaRPr lang="en-US" dirty="0">
              <a:ea typeface="Source Code Pro" panose="020B0509030403020204" pitchFamily="49" charset="0"/>
            </a:endParaRPr>
          </a:p>
          <a:p>
            <a:pPr lvl="2"/>
            <a:r>
              <a:rPr lang="en-US" dirty="0">
                <a:ea typeface="Source Code Pro" panose="020B0509030403020204" pitchFamily="49" charset="0"/>
              </a:rPr>
              <a:t>axis=1, soma </a:t>
            </a:r>
            <a:r>
              <a:rPr lang="en-US" dirty="0" err="1">
                <a:ea typeface="Source Code Pro" panose="020B0509030403020204" pitchFamily="49" charset="0"/>
              </a:rPr>
              <a:t>ao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longo</a:t>
            </a:r>
            <a:r>
              <a:rPr lang="en-US" dirty="0">
                <a:ea typeface="Source Code Pro" panose="020B0509030403020204" pitchFamily="49" charset="0"/>
              </a:rPr>
              <a:t> das </a:t>
            </a:r>
            <a:r>
              <a:rPr lang="en-US" dirty="0" err="1">
                <a:ea typeface="Source Code Pro" panose="020B0509030403020204" pitchFamily="49" charset="0"/>
              </a:rPr>
              <a:t>linhas</a:t>
            </a:r>
            <a:endParaRPr lang="en-US" dirty="0">
              <a:ea typeface="Source Code Pro" panose="020B0509030403020204" pitchFamily="49" charset="0"/>
            </a:endParaRPr>
          </a:p>
          <a:p>
            <a:endParaRPr lang="en-US" dirty="0">
              <a:ea typeface="Source Code Pro" panose="020B0509030403020204" pitchFamily="49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50564899-C5D0-4EEA-BD6F-60EE9D81C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101" y="2964843"/>
            <a:ext cx="7656195" cy="459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730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B40DE-59E1-4B97-A114-A9C90BD81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22225"/>
            <a:ext cx="11591925" cy="922655"/>
          </a:xfrm>
        </p:spPr>
        <p:txBody>
          <a:bodyPr/>
          <a:lstStyle/>
          <a:p>
            <a:r>
              <a:rPr lang="pt-BR" dirty="0"/>
              <a:t>Outras funções numpy</a:t>
            </a:r>
          </a:p>
        </p:txBody>
      </p:sp>
      <p:sp>
        <p:nvSpPr>
          <p:cNvPr id="3" name="CustomShape 3">
            <a:extLst>
              <a:ext uri="{FF2B5EF4-FFF2-40B4-BE49-F238E27FC236}">
                <a16:creationId xmlns:a16="http://schemas.microsoft.com/office/drawing/2014/main" id="{92599927-BDC0-4BC3-A02B-BB27410F313C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19</a:t>
            </a:fld>
            <a:endParaRPr lang="pt-BR" sz="1330" b="0" strike="noStrike" spc="-1">
              <a:latin typeface="Arial"/>
            </a:endParaRP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CBA46273-D9F6-45C9-BB8E-B7BC720BA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1112520"/>
            <a:ext cx="12374879" cy="5610543"/>
          </a:xfrm>
        </p:spPr>
        <p:txBody>
          <a:bodyPr>
            <a:normAutofit/>
          </a:bodyPr>
          <a:lstStyle/>
          <a:p>
            <a:r>
              <a:rPr lang="en-US" dirty="0" err="1">
                <a:ea typeface="Source Code Pro" panose="020B0509030403020204" pitchFamily="49" charset="0"/>
              </a:rPr>
              <a:t>np.mean</a:t>
            </a:r>
            <a:r>
              <a:rPr lang="en-US" dirty="0">
                <a:ea typeface="Source Code Pro" panose="020B0509030403020204" pitchFamily="49" charset="0"/>
              </a:rPr>
              <a:t>() – </a:t>
            </a:r>
            <a:r>
              <a:rPr lang="en-US" dirty="0" err="1">
                <a:ea typeface="Source Code Pro" panose="020B0509030403020204" pitchFamily="49" charset="0"/>
              </a:rPr>
              <a:t>Calcula</a:t>
            </a:r>
            <a:r>
              <a:rPr lang="en-US" dirty="0">
                <a:ea typeface="Source Code Pro" panose="020B0509030403020204" pitchFamily="49" charset="0"/>
              </a:rPr>
              <a:t> a media dos </a:t>
            </a:r>
            <a:r>
              <a:rPr lang="en-US" dirty="0" err="1">
                <a:ea typeface="Source Code Pro" panose="020B0509030403020204" pitchFamily="49" charset="0"/>
              </a:rPr>
              <a:t>elementos</a:t>
            </a:r>
            <a:r>
              <a:rPr lang="en-US" dirty="0">
                <a:ea typeface="Source Code Pro" panose="020B0509030403020204" pitchFamily="49" charset="0"/>
              </a:rPr>
              <a:t> de um array</a:t>
            </a:r>
          </a:p>
          <a:p>
            <a:r>
              <a:rPr lang="en-US" dirty="0" err="1">
                <a:ea typeface="Source Code Pro" panose="020B0509030403020204" pitchFamily="49" charset="0"/>
              </a:rPr>
              <a:t>np.std</a:t>
            </a:r>
            <a:r>
              <a:rPr lang="en-US" dirty="0">
                <a:ea typeface="Source Code Pro" panose="020B0509030403020204" pitchFamily="49" charset="0"/>
              </a:rPr>
              <a:t>() – </a:t>
            </a:r>
            <a:r>
              <a:rPr lang="en-US" dirty="0" err="1">
                <a:ea typeface="Source Code Pro" panose="020B0509030403020204" pitchFamily="49" charset="0"/>
              </a:rPr>
              <a:t>Calcula</a:t>
            </a:r>
            <a:r>
              <a:rPr lang="en-US" dirty="0">
                <a:ea typeface="Source Code Pro" panose="020B0509030403020204" pitchFamily="49" charset="0"/>
              </a:rPr>
              <a:t> o </a:t>
            </a:r>
            <a:r>
              <a:rPr lang="en-US" dirty="0" err="1">
                <a:ea typeface="Source Code Pro" panose="020B0509030403020204" pitchFamily="49" charset="0"/>
              </a:rPr>
              <a:t>desvio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padrão</a:t>
            </a:r>
            <a:r>
              <a:rPr lang="en-US" dirty="0">
                <a:ea typeface="Source Code Pro" panose="020B0509030403020204" pitchFamily="49" charset="0"/>
              </a:rPr>
              <a:t> dos </a:t>
            </a:r>
            <a:r>
              <a:rPr lang="en-US" dirty="0" err="1">
                <a:ea typeface="Source Code Pro" panose="020B0509030403020204" pitchFamily="49" charset="0"/>
              </a:rPr>
              <a:t>elementos</a:t>
            </a:r>
            <a:r>
              <a:rPr lang="en-US" dirty="0">
                <a:ea typeface="Source Code Pro" panose="020B0509030403020204" pitchFamily="49" charset="0"/>
              </a:rPr>
              <a:t> de um array</a:t>
            </a:r>
          </a:p>
          <a:p>
            <a:r>
              <a:rPr lang="en-US" dirty="0" err="1">
                <a:ea typeface="Source Code Pro" panose="020B0509030403020204" pitchFamily="49" charset="0"/>
              </a:rPr>
              <a:t>np.any</a:t>
            </a:r>
            <a:r>
              <a:rPr lang="en-US" dirty="0">
                <a:ea typeface="Source Code Pro" panose="020B0509030403020204" pitchFamily="49" charset="0"/>
              </a:rPr>
              <a:t>() – </a:t>
            </a:r>
            <a:r>
              <a:rPr lang="en-US" dirty="0" err="1">
                <a:ea typeface="Source Code Pro" panose="020B0509030403020204" pitchFamily="49" charset="0"/>
              </a:rPr>
              <a:t>Retorna</a:t>
            </a:r>
            <a:r>
              <a:rPr lang="en-US" dirty="0">
                <a:ea typeface="Source Code Pro" panose="020B0509030403020204" pitchFamily="49" charset="0"/>
              </a:rPr>
              <a:t> um </a:t>
            </a:r>
            <a:r>
              <a:rPr lang="en-US" dirty="0" err="1">
                <a:ea typeface="Source Code Pro" panose="020B0509030403020204" pitchFamily="49" charset="0"/>
              </a:rPr>
              <a:t>booleano</a:t>
            </a:r>
            <a:r>
              <a:rPr lang="en-US" dirty="0">
                <a:ea typeface="Source Code Pro" panose="020B0509030403020204" pitchFamily="49" charset="0"/>
              </a:rPr>
              <a:t> (</a:t>
            </a:r>
            <a:r>
              <a:rPr lang="en-US" dirty="0" err="1">
                <a:ea typeface="Source Code Pro" panose="020B0509030403020204" pitchFamily="49" charset="0"/>
              </a:rPr>
              <a:t>ou</a:t>
            </a:r>
            <a:r>
              <a:rPr lang="en-US" dirty="0">
                <a:ea typeface="Source Code Pro" panose="020B0509030403020204" pitchFamily="49" charset="0"/>
              </a:rPr>
              <a:t> um array de </a:t>
            </a:r>
            <a:r>
              <a:rPr lang="en-US" dirty="0" err="1">
                <a:ea typeface="Source Code Pro" panose="020B0509030403020204" pitchFamily="49" charset="0"/>
              </a:rPr>
              <a:t>booleanos</a:t>
            </a:r>
            <a:r>
              <a:rPr lang="en-US" dirty="0">
                <a:ea typeface="Source Code Pro" panose="020B0509030403020204" pitchFamily="49" charset="0"/>
              </a:rPr>
              <a:t>) </a:t>
            </a:r>
            <a:r>
              <a:rPr lang="en-US" dirty="0" err="1">
                <a:ea typeface="Source Code Pro" panose="020B0509030403020204" pitchFamily="49" charset="0"/>
              </a:rPr>
              <a:t>informando</a:t>
            </a:r>
            <a:r>
              <a:rPr lang="en-US" dirty="0">
                <a:ea typeface="Source Code Pro" panose="020B0509030403020204" pitchFamily="49" charset="0"/>
              </a:rPr>
              <a:t> se </a:t>
            </a:r>
            <a:r>
              <a:rPr lang="en-US" dirty="0" err="1">
                <a:ea typeface="Source Code Pro" panose="020B0509030403020204" pitchFamily="49" charset="0"/>
              </a:rPr>
              <a:t>há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pelo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menos</a:t>
            </a:r>
            <a:r>
              <a:rPr lang="en-US" dirty="0">
                <a:ea typeface="Source Code Pro" panose="020B0509030403020204" pitchFamily="49" charset="0"/>
              </a:rPr>
              <a:t> um </a:t>
            </a:r>
            <a:r>
              <a:rPr lang="en-US" dirty="0" err="1">
                <a:ea typeface="Source Code Pro" panose="020B0509030403020204" pitchFamily="49" charset="0"/>
              </a:rPr>
              <a:t>elemento</a:t>
            </a:r>
            <a:r>
              <a:rPr lang="en-US" dirty="0">
                <a:ea typeface="Source Code Pro" panose="020B0509030403020204" pitchFamily="49" charset="0"/>
              </a:rPr>
              <a:t> True.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A4F4A09-5C38-4313-B0E4-5FDE82D86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02390"/>
            <a:ext cx="10637520" cy="382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323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>
            <a:spLocks noGrp="1"/>
          </p:cNvSpPr>
          <p:nvPr>
            <p:ph type="title"/>
          </p:nvPr>
        </p:nvSpPr>
        <p:spPr>
          <a:xfrm>
            <a:off x="923924" y="132556"/>
            <a:ext cx="11591925" cy="941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US" dirty="0"/>
              <a:t>Funções Lambda (</a:t>
            </a:r>
            <a:r>
              <a:rPr lang="en-US" dirty="0" err="1"/>
              <a:t>Anônima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109" name="Google Shape;109;p4"/>
          <p:cNvSpPr txBox="1">
            <a:spLocks noGrp="1"/>
          </p:cNvSpPr>
          <p:nvPr>
            <p:ph idx="1"/>
          </p:nvPr>
        </p:nvSpPr>
        <p:spPr>
          <a:xfrm>
            <a:off x="457200" y="1249989"/>
            <a:ext cx="12374878" cy="6174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dirty="0"/>
              <a:t>São </a:t>
            </a:r>
            <a:r>
              <a:rPr lang="en-US" dirty="0" err="1"/>
              <a:t>funções</a:t>
            </a:r>
            <a:r>
              <a:rPr lang="en-US" dirty="0"/>
              <a:t> </a:t>
            </a:r>
            <a:r>
              <a:rPr lang="en-US" dirty="0" err="1"/>
              <a:t>definidas</a:t>
            </a:r>
            <a:r>
              <a:rPr lang="en-US" dirty="0"/>
              <a:t> em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única</a:t>
            </a:r>
            <a:r>
              <a:rPr lang="en-US" dirty="0"/>
              <a:t> </a:t>
            </a:r>
            <a:r>
              <a:rPr lang="en-US" dirty="0" err="1"/>
              <a:t>sentença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dirty="0"/>
              <a:t>O </a:t>
            </a:r>
            <a:r>
              <a:rPr lang="en-US" dirty="0" err="1"/>
              <a:t>resultado</a:t>
            </a:r>
            <a:r>
              <a:rPr lang="en-US" dirty="0"/>
              <a:t> é o </a:t>
            </a:r>
            <a:r>
              <a:rPr lang="en-US" dirty="0" err="1"/>
              <a:t>retorno</a:t>
            </a:r>
            <a:r>
              <a:rPr lang="en-US" dirty="0"/>
              <a:t> de um valor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dirty="0"/>
              <a:t>São </a:t>
            </a:r>
            <a:r>
              <a:rPr lang="en-US" dirty="0" err="1"/>
              <a:t>definidas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keyword lambda</a:t>
            </a:r>
            <a:endParaRPr dirty="0"/>
          </a:p>
          <a:p>
            <a:pPr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206BE"/>
              </a:buClr>
              <a:buSzPts val="3200"/>
            </a:pP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há</a:t>
            </a:r>
            <a:r>
              <a:rPr lang="en-US" dirty="0"/>
              <a:t> um </a:t>
            </a:r>
            <a:r>
              <a:rPr lang="en-US" dirty="0" err="1"/>
              <a:t>significado</a:t>
            </a:r>
            <a:r>
              <a:rPr lang="en-US" dirty="0"/>
              <a:t> especial para o </a:t>
            </a:r>
            <a:r>
              <a:rPr lang="en-US" dirty="0" err="1"/>
              <a:t>termo</a:t>
            </a:r>
            <a:r>
              <a:rPr lang="en-US" dirty="0"/>
              <a:t> lambda</a:t>
            </a:r>
            <a:endParaRPr dirty="0"/>
          </a:p>
          <a:p>
            <a:pPr lvl="2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Wingdings" panose="05000000000000000000" pitchFamily="2" charset="2"/>
              <a:buChar char="ü"/>
            </a:pPr>
            <a:r>
              <a:rPr lang="en-US" dirty="0"/>
              <a:t>a </a:t>
            </a:r>
            <a:r>
              <a:rPr lang="en-US" dirty="0" err="1"/>
              <a:t>não</a:t>
            </a:r>
            <a:r>
              <a:rPr lang="en-US" dirty="0"/>
              <a:t> ser "Estamos </a:t>
            </a:r>
            <a:r>
              <a:rPr lang="en-US" dirty="0" err="1"/>
              <a:t>definindo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função</a:t>
            </a:r>
            <a:r>
              <a:rPr lang="en-US" dirty="0"/>
              <a:t> </a:t>
            </a:r>
            <a:r>
              <a:rPr lang="en-US" dirty="0" err="1"/>
              <a:t>anônima</a:t>
            </a:r>
            <a:r>
              <a:rPr lang="en-US" dirty="0"/>
              <a:t>"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dirty="0"/>
              <a:t>A </a:t>
            </a:r>
            <a:r>
              <a:rPr lang="en-US" dirty="0" err="1"/>
              <a:t>função</a:t>
            </a:r>
            <a:r>
              <a:rPr lang="en-US" dirty="0"/>
              <a:t> é </a:t>
            </a:r>
            <a:r>
              <a:rPr lang="en-US" dirty="0" err="1"/>
              <a:t>dita</a:t>
            </a:r>
            <a:r>
              <a:rPr lang="en-US" dirty="0"/>
              <a:t> </a:t>
            </a:r>
            <a:r>
              <a:rPr lang="en-US" dirty="0" err="1"/>
              <a:t>anônima</a:t>
            </a:r>
            <a:r>
              <a:rPr lang="en-US" dirty="0"/>
              <a:t> </a:t>
            </a:r>
            <a:r>
              <a:rPr lang="en-US" dirty="0" err="1"/>
              <a:t>porque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damos</a:t>
            </a:r>
            <a:r>
              <a:rPr lang="en-US" dirty="0"/>
              <a:t> um </a:t>
            </a:r>
            <a:r>
              <a:rPr lang="en-US" dirty="0" err="1"/>
              <a:t>nome</a:t>
            </a:r>
            <a:r>
              <a:rPr lang="en-US" dirty="0"/>
              <a:t> a </a:t>
            </a:r>
            <a:r>
              <a:rPr lang="en-US" dirty="0" err="1"/>
              <a:t>ela</a:t>
            </a:r>
            <a:endParaRPr dirty="0"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dirty="0"/>
          </a:p>
        </p:txBody>
      </p:sp>
      <p:sp>
        <p:nvSpPr>
          <p:cNvPr id="110" name="Google Shape;110;p4"/>
          <p:cNvSpPr txBox="1"/>
          <p:nvPr/>
        </p:nvSpPr>
        <p:spPr>
          <a:xfrm>
            <a:off x="1471412" y="4728328"/>
            <a:ext cx="10586269" cy="2665538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 exemplo(x):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return x * 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Função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lambda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equivalente</a:t>
            </a:r>
            <a:endParaRPr sz="2400" b="0" i="0" u="none" strike="noStrike" cap="none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equiv_anon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 lambda x: x * 2</a:t>
            </a:r>
            <a:endParaRPr sz="2400" b="1" i="0" u="none" strike="noStrike" cap="none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1D20080D-6DF1-4875-BA6B-C2E3B515172E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2</a:t>
            </a:fld>
            <a:endParaRPr lang="pt-BR" sz="133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B40DE-59E1-4B97-A114-A9C90BD81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22225"/>
            <a:ext cx="11591925" cy="922655"/>
          </a:xfrm>
        </p:spPr>
        <p:txBody>
          <a:bodyPr/>
          <a:lstStyle/>
          <a:p>
            <a:r>
              <a:rPr lang="pt-BR" dirty="0"/>
              <a:t>Outras funções numpy</a:t>
            </a:r>
          </a:p>
        </p:txBody>
      </p:sp>
      <p:sp>
        <p:nvSpPr>
          <p:cNvPr id="3" name="CustomShape 3">
            <a:extLst>
              <a:ext uri="{FF2B5EF4-FFF2-40B4-BE49-F238E27FC236}">
                <a16:creationId xmlns:a16="http://schemas.microsoft.com/office/drawing/2014/main" id="{92599927-BDC0-4BC3-A02B-BB27410F313C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20</a:t>
            </a:fld>
            <a:endParaRPr lang="pt-BR" sz="1330" b="0" strike="noStrike" spc="-1">
              <a:latin typeface="Arial"/>
            </a:endParaRP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CBA46273-D9F6-45C9-BB8E-B7BC720BA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1112520"/>
            <a:ext cx="12374879" cy="5610543"/>
          </a:xfrm>
        </p:spPr>
        <p:txBody>
          <a:bodyPr>
            <a:normAutofit/>
          </a:bodyPr>
          <a:lstStyle/>
          <a:p>
            <a:r>
              <a:rPr lang="en-US" dirty="0" err="1">
                <a:ea typeface="Source Code Pro" panose="020B0509030403020204" pitchFamily="49" charset="0"/>
              </a:rPr>
              <a:t>np.argmax</a:t>
            </a:r>
            <a:r>
              <a:rPr lang="en-US" dirty="0">
                <a:ea typeface="Source Code Pro" panose="020B0509030403020204" pitchFamily="49" charset="0"/>
              </a:rPr>
              <a:t>() – </a:t>
            </a:r>
            <a:r>
              <a:rPr lang="en-US" dirty="0" err="1">
                <a:ea typeface="Source Code Pro" panose="020B0509030403020204" pitchFamily="49" charset="0"/>
              </a:rPr>
              <a:t>Retorna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os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índices</a:t>
            </a:r>
            <a:r>
              <a:rPr lang="en-US" dirty="0">
                <a:ea typeface="Source Code Pro" panose="020B0509030403020204" pitchFamily="49" charset="0"/>
              </a:rPr>
              <a:t> dos </a:t>
            </a:r>
            <a:r>
              <a:rPr lang="en-US" dirty="0" err="1">
                <a:ea typeface="Source Code Pro" panose="020B0509030403020204" pitchFamily="49" charset="0"/>
              </a:rPr>
              <a:t>valores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máximos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ao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longo</a:t>
            </a:r>
            <a:r>
              <a:rPr lang="en-US" dirty="0">
                <a:ea typeface="Source Code Pro" panose="020B0509030403020204" pitchFamily="49" charset="0"/>
              </a:rPr>
              <a:t> de um </a:t>
            </a:r>
            <a:r>
              <a:rPr lang="en-US" dirty="0" err="1">
                <a:ea typeface="Source Code Pro" panose="020B0509030403020204" pitchFamily="49" charset="0"/>
              </a:rPr>
              <a:t>eixo</a:t>
            </a:r>
            <a:endParaRPr lang="en-US" dirty="0">
              <a:ea typeface="Source Code Pro" panose="020B0509030403020204" pitchFamily="49" charset="0"/>
            </a:endParaRPr>
          </a:p>
          <a:p>
            <a:pPr lvl="1"/>
            <a:r>
              <a:rPr lang="en-US" dirty="0" err="1">
                <a:ea typeface="Source Code Pro" panose="020B0509030403020204" pitchFamily="49" charset="0"/>
              </a:rPr>
              <a:t>Analogamente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np.argmin</a:t>
            </a:r>
            <a:r>
              <a:rPr lang="en-US" dirty="0">
                <a:ea typeface="Source Code Pro" panose="020B0509030403020204" pitchFamily="49" charset="0"/>
              </a:rPr>
              <a:t>() </a:t>
            </a:r>
            <a:r>
              <a:rPr lang="en-US" dirty="0" err="1">
                <a:ea typeface="Source Code Pro" panose="020B0509030403020204" pitchFamily="49" charset="0"/>
              </a:rPr>
              <a:t>retorna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os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índices</a:t>
            </a:r>
            <a:r>
              <a:rPr lang="en-US" dirty="0">
                <a:ea typeface="Source Code Pro" panose="020B0509030403020204" pitchFamily="49" charset="0"/>
              </a:rPr>
              <a:t> dos </a:t>
            </a:r>
            <a:r>
              <a:rPr lang="en-US" dirty="0" err="1">
                <a:ea typeface="Source Code Pro" panose="020B0509030403020204" pitchFamily="49" charset="0"/>
              </a:rPr>
              <a:t>valores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mínimos</a:t>
            </a:r>
            <a:endParaRPr lang="en-US" dirty="0">
              <a:ea typeface="Source Code Pro" panose="020B0509030403020204" pitchFamily="49" charset="0"/>
            </a:endParaRPr>
          </a:p>
          <a:p>
            <a:endParaRPr lang="en-US" dirty="0">
              <a:ea typeface="Source Code Pro" panose="020B0509030403020204" pitchFamily="49" charset="0"/>
            </a:endParaRPr>
          </a:p>
          <a:p>
            <a:endParaRPr lang="en-US" dirty="0">
              <a:ea typeface="Source Code Pro" panose="020B0509030403020204" pitchFamily="49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850BA99-8C48-4E0F-A1A1-6855FFC7E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120" y="2767780"/>
            <a:ext cx="6507479" cy="463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099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B40DE-59E1-4B97-A114-A9C90BD81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22225"/>
            <a:ext cx="11591925" cy="922655"/>
          </a:xfrm>
        </p:spPr>
        <p:txBody>
          <a:bodyPr/>
          <a:lstStyle/>
          <a:p>
            <a:r>
              <a:rPr lang="pt-BR" dirty="0"/>
              <a:t>Filtrar um Array baseado numa condição</a:t>
            </a:r>
          </a:p>
        </p:txBody>
      </p:sp>
      <p:sp>
        <p:nvSpPr>
          <p:cNvPr id="3" name="CustomShape 3">
            <a:extLst>
              <a:ext uri="{FF2B5EF4-FFF2-40B4-BE49-F238E27FC236}">
                <a16:creationId xmlns:a16="http://schemas.microsoft.com/office/drawing/2014/main" id="{92599927-BDC0-4BC3-A02B-BB27410F313C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21</a:t>
            </a:fld>
            <a:endParaRPr lang="pt-BR" sz="1330" b="0" strike="noStrike" spc="-1">
              <a:latin typeface="Arial"/>
            </a:endParaRP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CBA46273-D9F6-45C9-BB8E-B7BC720BA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1112520"/>
            <a:ext cx="12374879" cy="5610543"/>
          </a:xfrm>
        </p:spPr>
        <p:txBody>
          <a:bodyPr>
            <a:normAutofit/>
          </a:bodyPr>
          <a:lstStyle/>
          <a:p>
            <a:r>
              <a:rPr lang="en-US" dirty="0">
                <a:ea typeface="Source Code Pro" panose="020B0509030403020204" pitchFamily="49" charset="0"/>
              </a:rPr>
              <a:t>A condição que </a:t>
            </a:r>
            <a:r>
              <a:rPr lang="en-US" dirty="0" err="1">
                <a:ea typeface="Source Code Pro" panose="020B0509030403020204" pitchFamily="49" charset="0"/>
              </a:rPr>
              <a:t>você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deseja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filtrar</a:t>
            </a:r>
            <a:r>
              <a:rPr lang="en-US" dirty="0">
                <a:ea typeface="Source Code Pro" panose="020B0509030403020204" pitchFamily="49" charset="0"/>
              </a:rPr>
              <a:t> (</a:t>
            </a:r>
            <a:r>
              <a:rPr lang="en-US" dirty="0" err="1">
                <a:ea typeface="Source Code Pro" panose="020B0509030403020204" pitchFamily="49" charset="0"/>
              </a:rPr>
              <a:t>especificação</a:t>
            </a:r>
            <a:r>
              <a:rPr lang="en-US" dirty="0">
                <a:ea typeface="Source Code Pro" panose="020B0509030403020204" pitchFamily="49" charset="0"/>
              </a:rPr>
              <a:t> de </a:t>
            </a:r>
            <a:r>
              <a:rPr lang="en-US" dirty="0" err="1">
                <a:ea typeface="Source Code Pro" panose="020B0509030403020204" pitchFamily="49" charset="0"/>
              </a:rPr>
              <a:t>requisito</a:t>
            </a:r>
            <a:r>
              <a:rPr lang="en-US" dirty="0">
                <a:ea typeface="Source Code Pro" panose="020B0509030403020204" pitchFamily="49" charset="0"/>
              </a:rPr>
              <a:t>)</a:t>
            </a:r>
          </a:p>
          <a:p>
            <a:pPr lvl="1"/>
            <a:r>
              <a:rPr lang="en-US" dirty="0">
                <a:ea typeface="Source Code Pro" panose="020B0509030403020204" pitchFamily="49" charset="0"/>
              </a:rPr>
              <a:t>é </a:t>
            </a:r>
            <a:r>
              <a:rPr lang="en-US" dirty="0" err="1">
                <a:ea typeface="Source Code Pro" panose="020B0509030403020204" pitchFamily="49" charset="0"/>
              </a:rPr>
              <a:t>colocada</a:t>
            </a:r>
            <a:r>
              <a:rPr lang="en-US" dirty="0">
                <a:ea typeface="Source Code Pro" panose="020B0509030403020204" pitchFamily="49" charset="0"/>
              </a:rPr>
              <a:t> entre </a:t>
            </a:r>
            <a:r>
              <a:rPr lang="en-US" dirty="0" err="1">
                <a:ea typeface="Source Code Pro" panose="020B0509030403020204" pitchFamily="49" charset="0"/>
              </a:rPr>
              <a:t>colchetes</a:t>
            </a:r>
            <a:endParaRPr lang="en-US" dirty="0">
              <a:ea typeface="Source Code Pro" panose="020B0509030403020204" pitchFamily="49" charset="0"/>
            </a:endParaRPr>
          </a:p>
          <a:p>
            <a:endParaRPr lang="en-US" dirty="0">
              <a:ea typeface="Source Code Pro" panose="020B0509030403020204" pitchFamily="49" charset="0"/>
            </a:endParaRPr>
          </a:p>
          <a:p>
            <a:endParaRPr lang="en-US" dirty="0">
              <a:ea typeface="Source Code Pro" panose="020B0509030403020204" pitchFamily="49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4FB01A2-6788-42FD-9569-7766645D7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241" y="2727960"/>
            <a:ext cx="11237292" cy="336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145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B40DE-59E1-4B97-A114-A9C90BD81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22225"/>
            <a:ext cx="11591925" cy="922655"/>
          </a:xfrm>
        </p:spPr>
        <p:txBody>
          <a:bodyPr>
            <a:normAutofit/>
          </a:bodyPr>
          <a:lstStyle/>
          <a:p>
            <a:r>
              <a:rPr lang="pt-BR" dirty="0"/>
              <a:t>Operações lógicas com Array Numpy</a:t>
            </a:r>
          </a:p>
        </p:txBody>
      </p:sp>
      <p:sp>
        <p:nvSpPr>
          <p:cNvPr id="3" name="CustomShape 3">
            <a:extLst>
              <a:ext uri="{FF2B5EF4-FFF2-40B4-BE49-F238E27FC236}">
                <a16:creationId xmlns:a16="http://schemas.microsoft.com/office/drawing/2014/main" id="{92599927-BDC0-4BC3-A02B-BB27410F313C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22</a:t>
            </a:fld>
            <a:endParaRPr lang="pt-BR" sz="1330" b="0" strike="noStrike" spc="-1">
              <a:latin typeface="Arial"/>
            </a:endParaRP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CBA46273-D9F6-45C9-BB8E-B7BC720BA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1112520"/>
            <a:ext cx="12374879" cy="5610543"/>
          </a:xfrm>
        </p:spPr>
        <p:txBody>
          <a:bodyPr>
            <a:normAutofit/>
          </a:bodyPr>
          <a:lstStyle/>
          <a:p>
            <a:r>
              <a:rPr lang="en-US" dirty="0">
                <a:ea typeface="Source Code Pro" panose="020B0509030403020204" pitchFamily="49" charset="0"/>
              </a:rPr>
              <a:t>&amp; faz a operação AND e | faz a operação OR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ea typeface="Source Code Pro" panose="020B0509030403020204" pitchFamily="49" charset="0"/>
              </a:rPr>
              <a:t>sempre</a:t>
            </a:r>
            <a:r>
              <a:rPr lang="en-US" dirty="0">
                <a:ea typeface="Source Code Pro" panose="020B0509030403020204" pitchFamily="49" charset="0"/>
              </a:rPr>
              <a:t> use </a:t>
            </a:r>
            <a:r>
              <a:rPr lang="en-US" dirty="0" err="1">
                <a:ea typeface="Source Code Pro" panose="020B0509030403020204" pitchFamily="49" charset="0"/>
              </a:rPr>
              <a:t>os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parenteses</a:t>
            </a:r>
            <a:r>
              <a:rPr lang="en-US" dirty="0">
                <a:ea typeface="Source Code Pro" panose="020B0509030403020204" pitchFamily="49" charset="0"/>
              </a:rPr>
              <a:t> para </a:t>
            </a:r>
            <a:r>
              <a:rPr lang="en-US" dirty="0" err="1">
                <a:ea typeface="Source Code Pro" panose="020B0509030403020204" pitchFamily="49" charset="0"/>
              </a:rPr>
              <a:t>fazer</a:t>
            </a:r>
            <a:r>
              <a:rPr lang="en-US" dirty="0">
                <a:ea typeface="Source Code Pro" panose="020B0509030403020204" pitchFamily="49" charset="0"/>
              </a:rPr>
              <a:t> operações </a:t>
            </a:r>
            <a:r>
              <a:rPr lang="en-US" dirty="0" err="1">
                <a:ea typeface="Source Code Pro" panose="020B0509030403020204" pitchFamily="49" charset="0"/>
              </a:rPr>
              <a:t>lógicas</a:t>
            </a:r>
            <a:r>
              <a:rPr lang="en-US" dirty="0">
                <a:ea typeface="Source Code Pro" panose="020B0509030403020204" pitchFamily="49" charset="0"/>
              </a:rPr>
              <a:t> com arrays </a:t>
            </a:r>
          </a:p>
          <a:p>
            <a:endParaRPr lang="en-US" dirty="0">
              <a:ea typeface="Source Code Pro" panose="020B0509030403020204" pitchFamily="49" charset="0"/>
            </a:endParaRPr>
          </a:p>
          <a:p>
            <a:endParaRPr lang="en-US" dirty="0">
              <a:ea typeface="Source Code Pro" panose="020B0509030403020204" pitchFamily="49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38BFBB2-C960-42BD-8240-852FCFC51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826" y="2255836"/>
            <a:ext cx="10299866" cy="275812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633D7C8-8F24-4817-961D-7FFEFD425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826" y="5111272"/>
            <a:ext cx="10303274" cy="231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8378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5"/>
          <p:cNvSpPr txBox="1">
            <a:spLocks noGrp="1"/>
          </p:cNvSpPr>
          <p:nvPr>
            <p:ph type="ctrTitle"/>
          </p:nvPr>
        </p:nvSpPr>
        <p:spPr>
          <a:xfrm>
            <a:off x="1679573" y="101021"/>
            <a:ext cx="10080625" cy="813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6000"/>
              <a:buFont typeface="Calibri"/>
              <a:buNone/>
            </a:pPr>
            <a:r>
              <a:rPr lang="en-US" dirty="0"/>
              <a:t>Prática no Colab Notebook</a:t>
            </a:r>
            <a:endParaRPr dirty="0"/>
          </a:p>
        </p:txBody>
      </p:sp>
      <p:sp>
        <p:nvSpPr>
          <p:cNvPr id="362" name="Google Shape;362;p35"/>
          <p:cNvSpPr txBox="1"/>
          <p:nvPr/>
        </p:nvSpPr>
        <p:spPr>
          <a:xfrm>
            <a:off x="333315" y="1113600"/>
            <a:ext cx="13029967" cy="3229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Escolham por onde começar: Teoria, Warmup ou Exercícios;</a:t>
            </a:r>
          </a:p>
          <a:p>
            <a:pPr marL="898525" lvl="1" indent="-441325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3200"/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rgbClr val="0206BE"/>
                </a:solidFill>
                <a:ea typeface="Source Code Pro" panose="020B0509030403020204" pitchFamily="49" charset="0"/>
                <a:sym typeface="Calibri"/>
              </a:rPr>
              <a:t>As soluções dos warmups </a:t>
            </a:r>
            <a:r>
              <a:rPr lang="en-US" sz="3200" dirty="0" err="1">
                <a:solidFill>
                  <a:srgbClr val="0206BE"/>
                </a:solidFill>
                <a:ea typeface="Source Code Pro" panose="020B0509030403020204" pitchFamily="49" charset="0"/>
                <a:sym typeface="Calibri"/>
              </a:rPr>
              <a:t>já</a:t>
            </a:r>
            <a:r>
              <a:rPr lang="en-US" sz="3200" dirty="0">
                <a:solidFill>
                  <a:srgbClr val="0206BE"/>
                </a:solidFill>
                <a:ea typeface="Source Code Pro" panose="020B0509030403020204" pitchFamily="49" charset="0"/>
                <a:sym typeface="Calibri"/>
              </a:rPr>
              <a:t> estão publicadas;</a:t>
            </a:r>
          </a:p>
          <a:p>
            <a:pPr marL="898525" lvl="1" indent="-441325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3200"/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rgbClr val="0206BE"/>
                </a:solidFill>
                <a:ea typeface="Source Code Pro" panose="020B0509030403020204" pitchFamily="49" charset="0"/>
                <a:sym typeface="Calibri"/>
              </a:rPr>
              <a:t>As soluções dos exercícios extra serão disponibilizadas </a:t>
            </a:r>
            <a:r>
              <a:rPr lang="en-US" sz="3200" dirty="0" err="1">
                <a:solidFill>
                  <a:srgbClr val="0206BE"/>
                </a:solidFill>
                <a:ea typeface="Source Code Pro" panose="020B0509030403020204" pitchFamily="49" charset="0"/>
                <a:sym typeface="Calibri"/>
              </a:rPr>
              <a:t>ao</a:t>
            </a:r>
            <a:r>
              <a:rPr lang="en-US" sz="3200" dirty="0">
                <a:solidFill>
                  <a:srgbClr val="0206BE"/>
                </a:solidFill>
                <a:ea typeface="Source Code Pro" panose="020B0509030403020204" pitchFamily="49" charset="0"/>
                <a:sym typeface="Calibri"/>
              </a:rPr>
              <a:t> final do </a:t>
            </a:r>
            <a:r>
              <a:rPr lang="en-US" sz="3200" dirty="0" err="1">
                <a:solidFill>
                  <a:srgbClr val="0206BE"/>
                </a:solidFill>
                <a:ea typeface="Source Code Pro" panose="020B0509030403020204" pitchFamily="49" charset="0"/>
                <a:sym typeface="Calibri"/>
              </a:rPr>
              <a:t>dia</a:t>
            </a:r>
            <a:r>
              <a:rPr lang="en-US" sz="3200" dirty="0">
                <a:solidFill>
                  <a:srgbClr val="0206BE"/>
                </a:solidFill>
                <a:ea typeface="Source Code Pro" panose="020B0509030403020204" pitchFamily="49" charset="0"/>
                <a:sym typeface="Calibri"/>
              </a:rPr>
              <a:t>;</a:t>
            </a:r>
            <a:endParaRPr sz="3200" dirty="0">
              <a:solidFill>
                <a:srgbClr val="0206BE"/>
              </a:solidFill>
              <a:ea typeface="Source Code Pro" panose="020B0509030403020204" pitchFamily="49" charset="0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600" dirty="0">
                <a:solidFill>
                  <a:schemeClr val="dk1"/>
                </a:solidFill>
                <a:latin typeface="Calibri"/>
                <a:ea typeface="Arial"/>
                <a:cs typeface="Calibri"/>
                <a:sym typeface="Calibri"/>
              </a:rPr>
              <a:t>É esperado que não terminem todos os exercícios durante a aula; </a:t>
            </a:r>
          </a:p>
          <a:p>
            <a:pPr marL="898525" marR="0" lvl="1" indent="-441325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rgbClr val="0206BE"/>
                </a:solidFill>
                <a:ea typeface="Source Code Pro" panose="020B0509030403020204" pitchFamily="49" charset="0"/>
                <a:sym typeface="Calibri"/>
              </a:rPr>
              <a:t>Façam o restante </a:t>
            </a:r>
            <a:r>
              <a:rPr lang="en-US" sz="3200" dirty="0" err="1">
                <a:solidFill>
                  <a:srgbClr val="0206BE"/>
                </a:solidFill>
                <a:ea typeface="Source Code Pro" panose="020B0509030403020204" pitchFamily="49" charset="0"/>
                <a:sym typeface="Calibri"/>
              </a:rPr>
              <a:t>ao</a:t>
            </a:r>
            <a:r>
              <a:rPr lang="en-US" sz="3200" dirty="0">
                <a:solidFill>
                  <a:srgbClr val="0206BE"/>
                </a:solidFill>
                <a:ea typeface="Source Code Pro" panose="020B0509030403020204" pitchFamily="49" charset="0"/>
                <a:sym typeface="Calibri"/>
              </a:rPr>
              <a:t> longo da semana.</a:t>
            </a:r>
          </a:p>
          <a:p>
            <a:pPr marL="441325" indent="-441325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3200"/>
              <a:buFont typeface="Courier New" panose="02070309020205020404" pitchFamily="49" charset="0"/>
              <a:buChar char="o"/>
            </a:pPr>
            <a:r>
              <a:rPr lang="pt-BR" sz="3200" dirty="0">
                <a:hlinkClick r:id="rId3"/>
              </a:rPr>
              <a:t>https://numpy.org/doc/stable/search.html</a:t>
            </a:r>
            <a:endParaRPr lang="en-US" sz="3200" dirty="0">
              <a:solidFill>
                <a:srgbClr val="0206BE"/>
              </a:solidFill>
              <a:ea typeface="Source Code Pro" panose="020B0509030403020204" pitchFamily="49" charset="0"/>
              <a:sym typeface="Calibri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7893F81-54CF-42B0-AFF6-3EAB49B88B50}"/>
              </a:ext>
            </a:extLst>
          </p:cNvPr>
          <p:cNvGraphicFramePr/>
          <p:nvPr/>
        </p:nvGraphicFramePr>
        <p:xfrm>
          <a:off x="76491" y="4714863"/>
          <a:ext cx="13286792" cy="27437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>
            <a:spLocks noGrp="1"/>
          </p:cNvSpPr>
          <p:nvPr>
            <p:ph type="title"/>
          </p:nvPr>
        </p:nvSpPr>
        <p:spPr>
          <a:xfrm>
            <a:off x="923924" y="132556"/>
            <a:ext cx="11591925" cy="941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US" dirty="0"/>
              <a:t>Funções Lambda (</a:t>
            </a:r>
            <a:r>
              <a:rPr lang="en-US" dirty="0" err="1"/>
              <a:t>Anônima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116" name="Google Shape;116;p5"/>
          <p:cNvSpPr txBox="1"/>
          <p:nvPr/>
        </p:nvSpPr>
        <p:spPr>
          <a:xfrm>
            <a:off x="1351503" y="1147402"/>
            <a:ext cx="10586269" cy="535527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 exemplo(x):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return x * 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 apply_to_list(some_list, f):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return [f(x) for x in some_list]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ints = [4, 0, 1, 5, 6]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r1 = apply_to_list(ints, lambda x: x * 2)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r2 = apply_to_list(ints, exemplo)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print(r1, r2)</a:t>
            </a:r>
            <a:endParaRPr sz="2400" b="1" i="0" u="none" strike="noStrike" cap="none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7" name="Google Shape;117;p5"/>
          <p:cNvSpPr/>
          <p:nvPr/>
        </p:nvSpPr>
        <p:spPr>
          <a:xfrm>
            <a:off x="1351504" y="6571686"/>
            <a:ext cx="10586269" cy="833292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[8, 0, 2, 10, 12]   [8, 0, 2, 10, 12]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39812C7D-9FC5-4A6E-B057-DCA85BC1EB3A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3</a:t>
            </a:fld>
            <a:endParaRPr lang="pt-BR" sz="133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US" dirty="0" err="1"/>
              <a:t>Função</a:t>
            </a:r>
            <a:r>
              <a:rPr lang="en-US" dirty="0"/>
              <a:t> Lambda para </a:t>
            </a:r>
            <a:r>
              <a:rPr lang="en-US" dirty="0" err="1"/>
              <a:t>ordenar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lista</a:t>
            </a:r>
            <a:endParaRPr dirty="0"/>
          </a:p>
        </p:txBody>
      </p:sp>
      <p:sp>
        <p:nvSpPr>
          <p:cNvPr id="123" name="Google Shape;123;p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função</a:t>
            </a:r>
            <a:r>
              <a:rPr lang="en-US" dirty="0"/>
              <a:t> lambda para </a:t>
            </a:r>
            <a:r>
              <a:rPr lang="en-US" dirty="0" err="1"/>
              <a:t>ordenar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de strings</a:t>
            </a:r>
            <a:endParaRPr dirty="0"/>
          </a:p>
          <a:p>
            <a:pPr lvl="1">
              <a:buClr>
                <a:srgbClr val="0206BE"/>
              </a:buClr>
              <a:buSzPts val="3200"/>
            </a:pP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tamanho</a:t>
            </a:r>
            <a:r>
              <a:rPr lang="en-US" dirty="0"/>
              <a:t> dos </a:t>
            </a:r>
            <a:r>
              <a:rPr lang="en-US" dirty="0" err="1"/>
              <a:t>seus</a:t>
            </a:r>
            <a:r>
              <a:rPr lang="en-US" dirty="0"/>
              <a:t> </a:t>
            </a:r>
            <a:r>
              <a:rPr lang="en-US" dirty="0" err="1"/>
              <a:t>elementos</a:t>
            </a:r>
            <a:endParaRPr lang="pt-BR" dirty="0"/>
          </a:p>
          <a:p>
            <a:pPr lvl="2" indent="-457200">
              <a:buClr>
                <a:srgbClr val="3F3F3F"/>
              </a:buClr>
              <a:buSzPts val="2800"/>
            </a:pPr>
            <a:r>
              <a:rPr lang="en-US" dirty="0"/>
              <a:t>do </a:t>
            </a:r>
            <a:r>
              <a:rPr lang="en-US" dirty="0" err="1"/>
              <a:t>menor</a:t>
            </a:r>
            <a:r>
              <a:rPr lang="en-US" dirty="0"/>
              <a:t> para o </a:t>
            </a:r>
            <a:r>
              <a:rPr lang="en-US" dirty="0" err="1"/>
              <a:t>maior</a:t>
            </a:r>
            <a:endParaRPr lang="pt-BR" dirty="0"/>
          </a:p>
        </p:txBody>
      </p:sp>
      <p:sp>
        <p:nvSpPr>
          <p:cNvPr id="124" name="Google Shape;124;p6"/>
          <p:cNvSpPr txBox="1"/>
          <p:nvPr/>
        </p:nvSpPr>
        <p:spPr>
          <a:xfrm>
            <a:off x="1751468" y="3855579"/>
            <a:ext cx="9936837" cy="1754286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strings = ['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', 'card', 'bar', 'aaa2222a', '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abasb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']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strings.sort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(key=lambda x: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(x))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latin typeface="Source Code Pro"/>
                <a:ea typeface="Source Code Pro"/>
                <a:cs typeface="Arial"/>
                <a:sym typeface="Source Code Pro"/>
              </a:rPr>
              <a:t>print(strings)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6"/>
          <p:cNvSpPr/>
          <p:nvPr/>
        </p:nvSpPr>
        <p:spPr>
          <a:xfrm>
            <a:off x="1751468" y="5718946"/>
            <a:ext cx="9936837" cy="1106527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['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', 'bar', 'card', '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abasb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', 'aaa2222a']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1E072C1A-883F-4BC1-A5B3-11487D385D8C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4</a:t>
            </a:fld>
            <a:endParaRPr lang="pt-BR" sz="133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C81CF29-5B20-41CA-BF13-F42443E476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NumPy</a:t>
            </a:r>
            <a:br>
              <a:rPr lang="pt-BR" dirty="0"/>
            </a:br>
            <a:r>
              <a:rPr lang="pt-BR" dirty="0"/>
              <a:t>(Numerical Python)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1B366A4-2586-41A1-A509-27C27EA2CD20}"/>
              </a:ext>
            </a:extLst>
          </p:cNvPr>
          <p:cNvSpPr txBox="1"/>
          <p:nvPr/>
        </p:nvSpPr>
        <p:spPr>
          <a:xfrm>
            <a:off x="3098030" y="3995198"/>
            <a:ext cx="72437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Pacote Python para computação numérica</a:t>
            </a: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CECDDEA2-8B13-402E-9DCE-BA9D222C1E60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5</a:t>
            </a:fld>
            <a:endParaRPr lang="pt-BR" sz="1330" b="0" strike="noStrike" spc="-1">
              <a:latin typeface="Arial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BC7A7FB-9A39-49ED-B4AB-43FF578F2483}"/>
              </a:ext>
            </a:extLst>
          </p:cNvPr>
          <p:cNvSpPr txBox="1"/>
          <p:nvPr/>
        </p:nvSpPr>
        <p:spPr>
          <a:xfrm>
            <a:off x="1165578" y="6507480"/>
            <a:ext cx="9735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Documentação oficial: </a:t>
            </a:r>
            <a:r>
              <a:rPr lang="pt-BR" sz="2800" dirty="0">
                <a:hlinkClick r:id="rId2"/>
              </a:rPr>
              <a:t>https://numpy.org/doc/stable/search.html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010445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B40DE-59E1-4B97-A114-A9C90BD8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Recursos do Numpy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A69164-52B8-4021-8281-35412A866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78805"/>
            <a:ext cx="12374879" cy="6245297"/>
          </a:xfrm>
        </p:spPr>
        <p:txBody>
          <a:bodyPr/>
          <a:lstStyle/>
          <a:p>
            <a:r>
              <a:rPr lang="en-US" dirty="0">
                <a:ea typeface="Source Code Pro" panose="020B0509030403020204" pitchFamily="49" charset="0"/>
              </a:rPr>
              <a:t>Computação eficiente com array multi-dimensional</a:t>
            </a:r>
          </a:p>
          <a:p>
            <a:pPr lvl="1"/>
            <a:r>
              <a:rPr lang="en-US" dirty="0">
                <a:ea typeface="Source Code Pro" panose="020B0509030403020204" pitchFamily="49" charset="0"/>
              </a:rPr>
              <a:t>armazena dados numa região contínua de memória;</a:t>
            </a:r>
          </a:p>
          <a:p>
            <a:pPr lvl="1"/>
            <a:r>
              <a:rPr lang="en-US" dirty="0">
                <a:ea typeface="Source Code Pro" panose="020B0509030403020204" pitchFamily="49" charset="0"/>
              </a:rPr>
              <a:t>As </a:t>
            </a:r>
            <a:r>
              <a:rPr lang="en-US" dirty="0" err="1">
                <a:ea typeface="Source Code Pro" panose="020B0509030403020204" pitchFamily="49" charset="0"/>
              </a:rPr>
              <a:t>funções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numpy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escritas</a:t>
            </a:r>
            <a:r>
              <a:rPr lang="en-US" dirty="0">
                <a:ea typeface="Source Code Pro" panose="020B0509030403020204" pitchFamily="49" charset="0"/>
              </a:rPr>
              <a:t> em C </a:t>
            </a:r>
            <a:r>
              <a:rPr lang="en-US" dirty="0" err="1">
                <a:ea typeface="Source Code Pro" panose="020B0509030403020204" pitchFamily="49" charset="0"/>
              </a:rPr>
              <a:t>podem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operar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diretamente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na</a:t>
            </a:r>
            <a:r>
              <a:rPr lang="en-US" dirty="0">
                <a:ea typeface="Source Code Pro" panose="020B0509030403020204" pitchFamily="49" charset="0"/>
              </a:rPr>
              <a:t> memória.</a:t>
            </a:r>
          </a:p>
          <a:p>
            <a:r>
              <a:rPr lang="en-US" dirty="0">
                <a:ea typeface="Source Code Pro" panose="020B0509030403020204" pitchFamily="49" charset="0"/>
              </a:rPr>
              <a:t>Funções </a:t>
            </a:r>
            <a:r>
              <a:rPr lang="en-US" dirty="0" err="1">
                <a:ea typeface="Source Code Pro" panose="020B0509030403020204" pitchFamily="49" charset="0"/>
              </a:rPr>
              <a:t>matemáticas</a:t>
            </a:r>
            <a:r>
              <a:rPr lang="en-US" dirty="0">
                <a:ea typeface="Source Code Pro" panose="020B0509030403020204" pitchFamily="49" charset="0"/>
              </a:rPr>
              <a:t> eficientes/</a:t>
            </a:r>
            <a:r>
              <a:rPr lang="en-US" dirty="0" err="1">
                <a:ea typeface="Source Code Pro" panose="020B0509030403020204" pitchFamily="49" charset="0"/>
              </a:rPr>
              <a:t>rápidas</a:t>
            </a:r>
            <a:r>
              <a:rPr lang="en-US" dirty="0">
                <a:ea typeface="Source Code Pro" panose="020B0509030403020204" pitchFamily="49" charset="0"/>
              </a:rPr>
              <a:t> em arrays</a:t>
            </a:r>
          </a:p>
          <a:p>
            <a:pPr lvl="1"/>
            <a:r>
              <a:rPr lang="en-US" dirty="0" err="1">
                <a:ea typeface="Source Code Pro" panose="020B0509030403020204" pitchFamily="49" charset="0"/>
              </a:rPr>
              <a:t>sem</a:t>
            </a:r>
            <a:r>
              <a:rPr lang="en-US" dirty="0">
                <a:ea typeface="Source Code Pro" panose="020B0509030403020204" pitchFamily="49" charset="0"/>
              </a:rPr>
              <a:t> a </a:t>
            </a:r>
            <a:r>
              <a:rPr lang="en-US" dirty="0" err="1">
                <a:ea typeface="Source Code Pro" panose="020B0509030403020204" pitchFamily="49" charset="0"/>
              </a:rPr>
              <a:t>necessidade</a:t>
            </a:r>
            <a:r>
              <a:rPr lang="en-US" dirty="0">
                <a:ea typeface="Source Code Pro" panose="020B0509030403020204" pitchFamily="49" charset="0"/>
              </a:rPr>
              <a:t> de </a:t>
            </a:r>
            <a:r>
              <a:rPr lang="en-US" dirty="0" err="1">
                <a:ea typeface="Source Code Pro" panose="020B0509030403020204" pitchFamily="49" charset="0"/>
              </a:rPr>
              <a:t>escrever</a:t>
            </a:r>
            <a:r>
              <a:rPr lang="en-US" dirty="0">
                <a:ea typeface="Source Code Pro" panose="020B0509030403020204" pitchFamily="49" charset="0"/>
              </a:rPr>
              <a:t> loops (</a:t>
            </a:r>
            <a:r>
              <a:rPr lang="en-US" dirty="0" err="1">
                <a:ea typeface="Source Code Pro" panose="020B0509030403020204" pitchFamily="49" charset="0"/>
              </a:rPr>
              <a:t>laços</a:t>
            </a:r>
            <a:r>
              <a:rPr lang="en-US" dirty="0">
                <a:ea typeface="Source Code Pro" panose="020B0509030403020204" pitchFamily="49" charset="0"/>
              </a:rPr>
              <a:t>)</a:t>
            </a:r>
          </a:p>
          <a:p>
            <a:r>
              <a:rPr lang="en-US" dirty="0" err="1">
                <a:ea typeface="Source Code Pro" panose="020B0509030403020204" pitchFamily="49" charset="0"/>
              </a:rPr>
              <a:t>Possui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funções</a:t>
            </a:r>
            <a:r>
              <a:rPr lang="en-US" dirty="0">
                <a:ea typeface="Source Code Pro" panose="020B0509030403020204" pitchFamily="49" charset="0"/>
              </a:rPr>
              <a:t> de</a:t>
            </a:r>
          </a:p>
          <a:p>
            <a:pPr lvl="1"/>
            <a:r>
              <a:rPr lang="en-US" dirty="0" err="1">
                <a:ea typeface="Source Code Pro" panose="020B0509030403020204" pitchFamily="49" charset="0"/>
              </a:rPr>
              <a:t>Álgebra</a:t>
            </a:r>
            <a:r>
              <a:rPr lang="en-US" dirty="0">
                <a:ea typeface="Source Code Pro" panose="020B0509030403020204" pitchFamily="49" charset="0"/>
              </a:rPr>
              <a:t> linear, </a:t>
            </a:r>
            <a:r>
              <a:rPr lang="en-US" dirty="0" err="1">
                <a:ea typeface="Source Code Pro" panose="020B0509030403020204" pitchFamily="49" charset="0"/>
              </a:rPr>
              <a:t>geração</a:t>
            </a:r>
            <a:r>
              <a:rPr lang="en-US" dirty="0">
                <a:ea typeface="Source Code Pro" panose="020B0509030403020204" pitchFamily="49" charset="0"/>
              </a:rPr>
              <a:t> de </a:t>
            </a:r>
            <a:r>
              <a:rPr lang="en-US" dirty="0" err="1">
                <a:ea typeface="Source Code Pro" panose="020B0509030403020204" pitchFamily="49" charset="0"/>
              </a:rPr>
              <a:t>números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aleatórios</a:t>
            </a:r>
            <a:r>
              <a:rPr lang="en-US" dirty="0">
                <a:ea typeface="Source Code Pro" panose="020B0509030403020204" pitchFamily="49" charset="0"/>
              </a:rPr>
              <a:t>, entre outros</a:t>
            </a: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0EA92053-BCD6-4D61-99AC-3005D1B42622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6</a:t>
            </a:fld>
            <a:endParaRPr lang="pt-BR" sz="133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2061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B40DE-59E1-4B97-A114-A9C90BD81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22225"/>
            <a:ext cx="11755755" cy="1460500"/>
          </a:xfrm>
        </p:spPr>
        <p:txBody>
          <a:bodyPr/>
          <a:lstStyle/>
          <a:p>
            <a:r>
              <a:rPr lang="pt-BR" dirty="0"/>
              <a:t>Criando </a:t>
            </a:r>
            <a:r>
              <a:rPr lang="pt-BR" dirty="0" err="1"/>
              <a:t>ndarrays</a:t>
            </a:r>
            <a:r>
              <a:rPr lang="pt-BR" dirty="0"/>
              <a:t> (array de N dimensões)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8589413-97E3-4979-8726-80A33263339B}"/>
              </a:ext>
            </a:extLst>
          </p:cNvPr>
          <p:cNvSpPr txBox="1"/>
          <p:nvPr/>
        </p:nvSpPr>
        <p:spPr>
          <a:xfrm>
            <a:off x="862964" y="1468365"/>
            <a:ext cx="11591925" cy="44660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numpy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np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data1 = [6, 7.5, 8, 0, 1]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arr1 = 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np.</a:t>
            </a:r>
            <a:r>
              <a:rPr lang="en-US" sz="2400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array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(data1)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print(arr1)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data2 = [[1, 2, 3, 4], [5, 6, 7, 8]]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arr2 = 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np.</a:t>
            </a:r>
            <a:r>
              <a:rPr lang="en-US" sz="2400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array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(data2)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print(arr2)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print(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np.</a:t>
            </a:r>
            <a:r>
              <a:rPr lang="en-US" sz="2400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zeros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(5)) # 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Função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que 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cria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um array de zeros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F09B9EF-C002-47F9-89EE-8E65168B7B43}"/>
              </a:ext>
            </a:extLst>
          </p:cNvPr>
          <p:cNvSpPr/>
          <p:nvPr/>
        </p:nvSpPr>
        <p:spPr>
          <a:xfrm>
            <a:off x="862963" y="6019509"/>
            <a:ext cx="11591925" cy="133835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[6.  7.5 8.  0.  1. ]</a:t>
            </a:r>
          </a:p>
          <a:p>
            <a:r>
              <a:rPr lang="en-US" sz="2400" dirty="0">
                <a:solidFill>
                  <a:schemeClr val="tx1"/>
                </a:solidFill>
              </a:rPr>
              <a:t>[[1 2 3 4]</a:t>
            </a:r>
          </a:p>
          <a:p>
            <a:r>
              <a:rPr lang="en-US" sz="2400" dirty="0">
                <a:solidFill>
                  <a:schemeClr val="tx1"/>
                </a:solidFill>
              </a:rPr>
              <a:t> [5 6 7 8]]</a:t>
            </a:r>
          </a:p>
          <a:p>
            <a:r>
              <a:rPr lang="en-US" sz="2400" dirty="0">
                <a:solidFill>
                  <a:schemeClr val="tx1"/>
                </a:solidFill>
              </a:rPr>
              <a:t>[0. 0. 0. 0. 0.]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1A6FC2F3-9F66-4017-875B-3220B7806CAD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7</a:t>
            </a:fld>
            <a:endParaRPr lang="pt-BR" sz="133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5138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B40DE-59E1-4B97-A114-A9C90BD81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22225"/>
            <a:ext cx="11755755" cy="1460500"/>
          </a:xfrm>
        </p:spPr>
        <p:txBody>
          <a:bodyPr/>
          <a:lstStyle/>
          <a:p>
            <a:r>
              <a:rPr lang="pt-BR" dirty="0"/>
              <a:t>Alguns atributos dos </a:t>
            </a:r>
            <a:r>
              <a:rPr lang="pt-BR" dirty="0" err="1"/>
              <a:t>ndarrays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8589413-97E3-4979-8726-80A33263339B}"/>
              </a:ext>
            </a:extLst>
          </p:cNvPr>
          <p:cNvSpPr txBox="1"/>
          <p:nvPr/>
        </p:nvSpPr>
        <p:spPr>
          <a:xfrm>
            <a:off x="848676" y="1640568"/>
            <a:ext cx="11591925" cy="33580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# O 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tipo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do dado é 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inferido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. Mas 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também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pode ser 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especificado</a:t>
            </a:r>
            <a:endParaRPr lang="en-US" sz="24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arr1 = 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np.array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([6, 7.5, 8, 0, 1])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print(arr1.</a:t>
            </a:r>
            <a:r>
              <a:rPr lang="en-US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dtype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 # 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tipo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do dado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arr2 = 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np.array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([[1, 2, 3, 4], [5, 6, 7, 8]], 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dtype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=np.int32)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print(arr2.</a:t>
            </a:r>
            <a:r>
              <a:rPr lang="en-US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shape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 # Forma/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dimensões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do array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print(arr2.</a:t>
            </a:r>
            <a:r>
              <a:rPr lang="en-US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ndim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 # 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Quantidade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de 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dimensões</a:t>
            </a:r>
            <a:endParaRPr lang="en-US" sz="24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F09B9EF-C002-47F9-89EE-8E65168B7B43}"/>
              </a:ext>
            </a:extLst>
          </p:cNvPr>
          <p:cNvSpPr/>
          <p:nvPr/>
        </p:nvSpPr>
        <p:spPr>
          <a:xfrm>
            <a:off x="848675" y="5213432"/>
            <a:ext cx="11591925" cy="133835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float64</a:t>
            </a:r>
          </a:p>
          <a:p>
            <a:r>
              <a:rPr lang="en-US" sz="2400" dirty="0">
                <a:solidFill>
                  <a:schemeClr val="tx1"/>
                </a:solidFill>
              </a:rPr>
              <a:t>(2L, 4L)</a:t>
            </a:r>
          </a:p>
          <a:p>
            <a:r>
              <a:rPr lang="en-US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7A9C2725-9642-4768-BB24-AC47D6A195CD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8</a:t>
            </a:fld>
            <a:endParaRPr lang="pt-BR" sz="133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4023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B40DE-59E1-4B97-A114-A9C90BD81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22225"/>
            <a:ext cx="11755755" cy="1478771"/>
          </a:xfrm>
        </p:spPr>
        <p:txBody>
          <a:bodyPr/>
          <a:lstStyle/>
          <a:p>
            <a:r>
              <a:rPr lang="pt-BR" dirty="0"/>
              <a:t>Alguns tipos de dados </a:t>
            </a:r>
            <a:r>
              <a:rPr lang="pt-BR" dirty="0" err="1"/>
              <a:t>Numpy</a:t>
            </a:r>
            <a:endParaRPr lang="pt-BR" dirty="0"/>
          </a:p>
        </p:txBody>
      </p:sp>
      <p:graphicFrame>
        <p:nvGraphicFramePr>
          <p:cNvPr id="12" name="Tabela 12">
            <a:extLst>
              <a:ext uri="{FF2B5EF4-FFF2-40B4-BE49-F238E27FC236}">
                <a16:creationId xmlns:a16="http://schemas.microsoft.com/office/drawing/2014/main" id="{A9A021F3-2E61-443A-B417-2F05D47C38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613259"/>
              </p:ext>
            </p:extLst>
          </p:nvPr>
        </p:nvGraphicFramePr>
        <p:xfrm>
          <a:off x="349567" y="1787880"/>
          <a:ext cx="1274064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8320">
                  <a:extLst>
                    <a:ext uri="{9D8B030D-6E8A-4147-A177-3AD203B41FA5}">
                      <a16:colId xmlns:a16="http://schemas.microsoft.com/office/drawing/2014/main" val="2174477498"/>
                    </a:ext>
                  </a:extLst>
                </a:gridCol>
                <a:gridCol w="3322320">
                  <a:extLst>
                    <a:ext uri="{9D8B030D-6E8A-4147-A177-3AD203B41FA5}">
                      <a16:colId xmlns:a16="http://schemas.microsoft.com/office/drawing/2014/main" val="3586328852"/>
                    </a:ext>
                  </a:extLst>
                </a:gridCol>
                <a:gridCol w="7620000">
                  <a:extLst>
                    <a:ext uri="{9D8B030D-6E8A-4147-A177-3AD203B41FA5}">
                      <a16:colId xmlns:a16="http://schemas.microsoft.com/office/drawing/2014/main" val="3470513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700" dirty="0"/>
                        <a:t>Tipo básico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700" dirty="0"/>
                        <a:t>Tipo Numpy </a:t>
                      </a:r>
                      <a:r>
                        <a:rPr lang="pt-BR" sz="2700" dirty="0" err="1"/>
                        <a:t>disponív</a:t>
                      </a:r>
                      <a:r>
                        <a:rPr lang="pt-BR" sz="27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700" dirty="0"/>
                        <a:t>Comentários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038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700" dirty="0" err="1"/>
                        <a:t>Boolean</a:t>
                      </a:r>
                      <a:endParaRPr lang="pt-BR" sz="2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700" dirty="0" err="1"/>
                        <a:t>bool</a:t>
                      </a:r>
                      <a:endParaRPr lang="pt-BR" sz="2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700" dirty="0"/>
                        <a:t>Tamanho de 1 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14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700" dirty="0" err="1"/>
                        <a:t>Integer</a:t>
                      </a:r>
                      <a:endParaRPr lang="pt-BR" sz="2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700" dirty="0"/>
                        <a:t>int8, int16, int32, int64, int128, </a:t>
                      </a:r>
                      <a:r>
                        <a:rPr lang="pt-BR" sz="2700" dirty="0" err="1"/>
                        <a:t>int</a:t>
                      </a:r>
                      <a:endParaRPr lang="pt-BR" sz="2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700" dirty="0" err="1"/>
                        <a:t>int</a:t>
                      </a:r>
                      <a:r>
                        <a:rPr lang="pt-BR" sz="2700" dirty="0"/>
                        <a:t> tem o tamanho do </a:t>
                      </a:r>
                      <a:r>
                        <a:rPr lang="pt-BR" sz="2700" dirty="0" err="1"/>
                        <a:t>int</a:t>
                      </a:r>
                      <a:r>
                        <a:rPr lang="pt-BR" sz="2700" dirty="0"/>
                        <a:t> padrão da plataforma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28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700" dirty="0" err="1"/>
                        <a:t>Unsigned</a:t>
                      </a:r>
                      <a:r>
                        <a:rPr lang="pt-BR" sz="2700" dirty="0"/>
                        <a:t> </a:t>
                      </a:r>
                      <a:r>
                        <a:rPr lang="pt-BR" sz="2700" dirty="0" err="1"/>
                        <a:t>Integer</a:t>
                      </a:r>
                      <a:endParaRPr lang="pt-BR" sz="2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700" dirty="0"/>
                        <a:t>uint8, uint16, uint32, uint64, uint128, </a:t>
                      </a:r>
                      <a:r>
                        <a:rPr lang="pt-BR" sz="2700" dirty="0" err="1"/>
                        <a:t>uint</a:t>
                      </a:r>
                      <a:endParaRPr lang="pt-BR" sz="2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700" dirty="0" err="1"/>
                        <a:t>uint</a:t>
                      </a:r>
                      <a:r>
                        <a:rPr lang="pt-BR" sz="2700" dirty="0"/>
                        <a:t> tem o tamanho do </a:t>
                      </a:r>
                      <a:r>
                        <a:rPr lang="pt-BR" sz="2700" dirty="0" err="1"/>
                        <a:t>uint</a:t>
                      </a:r>
                      <a:r>
                        <a:rPr lang="pt-BR" sz="2700" dirty="0"/>
                        <a:t> padrão da plataforma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970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700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700" dirty="0"/>
                        <a:t>float32, float64, float, </a:t>
                      </a:r>
                      <a:r>
                        <a:rPr lang="pt-BR" sz="2700" dirty="0" err="1"/>
                        <a:t>longfloat</a:t>
                      </a:r>
                      <a:endParaRPr lang="pt-BR" sz="2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700" dirty="0"/>
                        <a:t>Float é sempre de precisão dupla (64 bits). </a:t>
                      </a:r>
                      <a:r>
                        <a:rPr lang="pt-BR" sz="2700" dirty="0" err="1"/>
                        <a:t>longfloat</a:t>
                      </a:r>
                      <a:r>
                        <a:rPr lang="pt-BR" sz="2700" dirty="0"/>
                        <a:t> é um float maior cujo tamanho depende da plataforma.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865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700" dirty="0" err="1"/>
                        <a:t>String</a:t>
                      </a:r>
                      <a:endParaRPr lang="pt-BR" sz="2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700" dirty="0" err="1"/>
                        <a:t>str</a:t>
                      </a:r>
                      <a:r>
                        <a:rPr lang="pt-BR" sz="2700" dirty="0"/>
                        <a:t>, Unicode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700" dirty="0"/>
                        <a:t>Unicode é sempre UTF32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372015"/>
                  </a:ext>
                </a:extLst>
              </a:tr>
            </a:tbl>
          </a:graphicData>
        </a:graphic>
      </p:graphicFrame>
      <p:sp>
        <p:nvSpPr>
          <p:cNvPr id="3" name="CustomShape 3">
            <a:extLst>
              <a:ext uri="{FF2B5EF4-FFF2-40B4-BE49-F238E27FC236}">
                <a16:creationId xmlns:a16="http://schemas.microsoft.com/office/drawing/2014/main" id="{FBF81023-2C74-4D31-8AB3-2920DCF21EB4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9</a:t>
            </a:fld>
            <a:endParaRPr lang="pt-BR" sz="133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9693810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34435</TotalTime>
  <Words>1794</Words>
  <Application>Microsoft Office PowerPoint</Application>
  <PresentationFormat>Custom</PresentationFormat>
  <Paragraphs>246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Courier New</vt:lpstr>
      <vt:lpstr>Source Code Pro</vt:lpstr>
      <vt:lpstr>Wingdings</vt:lpstr>
      <vt:lpstr>Personalizar design</vt:lpstr>
      <vt:lpstr>PowerPoint Presentation</vt:lpstr>
      <vt:lpstr>Funções Lambda (Anônima)</vt:lpstr>
      <vt:lpstr>Funções Lambda (Anônima)</vt:lpstr>
      <vt:lpstr>Função Lambda para ordenar uma lista</vt:lpstr>
      <vt:lpstr>NumPy (Numerical Python)</vt:lpstr>
      <vt:lpstr>Recursos do Numpy</vt:lpstr>
      <vt:lpstr>Criando ndarrays (array de N dimensões)</vt:lpstr>
      <vt:lpstr>Alguns atributos dos ndarrays</vt:lpstr>
      <vt:lpstr>Alguns tipos de dados Numpy</vt:lpstr>
      <vt:lpstr>Conversão de tipos (cast)</vt:lpstr>
      <vt:lpstr>Array bi-dimensional</vt:lpstr>
      <vt:lpstr>Operações vetorizadas em ndarrays </vt:lpstr>
      <vt:lpstr>Aritmética com NumPy Arrays</vt:lpstr>
      <vt:lpstr>Outros métodos de criação de array</vt:lpstr>
      <vt:lpstr>Comparação de Desempenho: Numpy array vs list</vt:lpstr>
      <vt:lpstr>Slicing (fatiar) NumPy Arrays</vt:lpstr>
      <vt:lpstr>Slicing (fatiar) de arrays bidimensionais</vt:lpstr>
      <vt:lpstr>Outras funções numpy</vt:lpstr>
      <vt:lpstr>Outras funções numpy</vt:lpstr>
      <vt:lpstr>Outras funções numpy</vt:lpstr>
      <vt:lpstr>Filtrar um Array baseado numa condição</vt:lpstr>
      <vt:lpstr>Operações lógicas com Array Numpy</vt:lpstr>
      <vt:lpstr>Prática no Colab Notebook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</dc:title>
  <dc:subject/>
  <dc:creator>alexlopespereira alexlopespereira</dc:creator>
  <dc:description/>
  <cp:lastModifiedBy>ALEX LOPES  PEREIRA</cp:lastModifiedBy>
  <cp:revision>923</cp:revision>
  <dcterms:created xsi:type="dcterms:W3CDTF">2018-04-21T22:11:37Z</dcterms:created>
  <dcterms:modified xsi:type="dcterms:W3CDTF">2025-09-07T12:29:12Z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Personalizar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18</vt:i4>
  </property>
</Properties>
</file>