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7" r:id="rId1"/>
  </p:sldMasterIdLst>
  <p:notesMasterIdLst>
    <p:notesMasterId r:id="rId28"/>
  </p:notesMasterIdLst>
  <p:sldIdLst>
    <p:sldId id="256" r:id="rId2"/>
    <p:sldId id="425" r:id="rId3"/>
    <p:sldId id="512" r:id="rId4"/>
    <p:sldId id="510" r:id="rId5"/>
    <p:sldId id="426" r:id="rId6"/>
    <p:sldId id="427" r:id="rId7"/>
    <p:sldId id="428" r:id="rId8"/>
    <p:sldId id="429" r:id="rId9"/>
    <p:sldId id="430" r:id="rId10"/>
    <p:sldId id="422" r:id="rId11"/>
    <p:sldId id="388" r:id="rId12"/>
    <p:sldId id="431" r:id="rId13"/>
    <p:sldId id="423" r:id="rId14"/>
    <p:sldId id="424" r:id="rId15"/>
    <p:sldId id="386" r:id="rId16"/>
    <p:sldId id="413" r:id="rId17"/>
    <p:sldId id="414" r:id="rId18"/>
    <p:sldId id="415" r:id="rId19"/>
    <p:sldId id="416" r:id="rId20"/>
    <p:sldId id="387" r:id="rId21"/>
    <p:sldId id="393" r:id="rId22"/>
    <p:sldId id="513" r:id="rId23"/>
    <p:sldId id="515" r:id="rId24"/>
    <p:sldId id="514" r:id="rId25"/>
    <p:sldId id="516" r:id="rId26"/>
    <p:sldId id="291" r:id="rId27"/>
  </p:sldIdLst>
  <p:sldSz cx="13439775" cy="7559675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  <a:srgbClr val="FF0000"/>
    <a:srgbClr val="4F9351"/>
    <a:srgbClr val="5FA961"/>
    <a:srgbClr val="4472C4"/>
    <a:srgbClr val="000000"/>
    <a:srgbClr val="FFF2CC"/>
    <a:srgbClr val="0206BE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361" autoAdjust="0"/>
    <p:restoredTop sz="94660"/>
  </p:normalViewPr>
  <p:slideViewPr>
    <p:cSldViewPr snapToGrid="0">
      <p:cViewPr varScale="1">
        <p:scale>
          <a:sx n="82" d="100"/>
          <a:sy n="82" d="100"/>
        </p:scale>
        <p:origin x="96" y="3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45" d="100"/>
          <a:sy n="45" d="100"/>
        </p:scale>
        <p:origin x="2046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B7EF262-45FA-453B-A45B-617B8B0F2D48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B8D10AAF-9613-42EA-A6FB-9E7413F3CD47}">
      <dgm:prSet phldrT="[Text]" custT="1"/>
      <dgm:spPr/>
      <dgm:t>
        <a:bodyPr/>
        <a:lstStyle/>
        <a:p>
          <a:r>
            <a:rPr lang="pt-BR" sz="2400" dirty="0"/>
            <a:t>Teoria</a:t>
          </a:r>
        </a:p>
      </dgm:t>
    </dgm:pt>
    <dgm:pt modelId="{9D55FBB0-668B-4C4F-9ED9-6C56981A22B8}" type="parTrans" cxnId="{53A28837-267F-428A-AE8F-61FC48F3A348}">
      <dgm:prSet/>
      <dgm:spPr/>
      <dgm:t>
        <a:bodyPr/>
        <a:lstStyle/>
        <a:p>
          <a:endParaRPr lang="pt-BR" sz="2400"/>
        </a:p>
      </dgm:t>
    </dgm:pt>
    <dgm:pt modelId="{9114A63B-54EF-45AF-8A1E-5FEA1314A49F}" type="sibTrans" cxnId="{53A28837-267F-428A-AE8F-61FC48F3A348}">
      <dgm:prSet custT="1"/>
      <dgm:spPr/>
      <dgm:t>
        <a:bodyPr/>
        <a:lstStyle/>
        <a:p>
          <a:endParaRPr lang="pt-BR" sz="1800"/>
        </a:p>
      </dgm:t>
    </dgm:pt>
    <dgm:pt modelId="{D1D140D9-2DE4-4B13-B670-935443BDAC46}">
      <dgm:prSet phldrT="[Text]" custT="1"/>
      <dgm:spPr/>
      <dgm:t>
        <a:bodyPr/>
        <a:lstStyle/>
        <a:p>
          <a:r>
            <a:rPr lang="pt-BR" sz="2400" dirty="0"/>
            <a:t>Vídeo</a:t>
          </a:r>
        </a:p>
      </dgm:t>
    </dgm:pt>
    <dgm:pt modelId="{F20F7F2E-BCA7-4D1F-82CC-44C50CC07F3F}" type="parTrans" cxnId="{008A8C65-DDE6-453E-9E05-C2ACE656A9C3}">
      <dgm:prSet/>
      <dgm:spPr/>
      <dgm:t>
        <a:bodyPr/>
        <a:lstStyle/>
        <a:p>
          <a:endParaRPr lang="pt-BR" sz="2400"/>
        </a:p>
      </dgm:t>
    </dgm:pt>
    <dgm:pt modelId="{66FBCF9C-2373-460A-B9D6-BA4E0A7CA017}" type="sibTrans" cxnId="{008A8C65-DDE6-453E-9E05-C2ACE656A9C3}">
      <dgm:prSet/>
      <dgm:spPr/>
      <dgm:t>
        <a:bodyPr/>
        <a:lstStyle/>
        <a:p>
          <a:endParaRPr lang="pt-BR" sz="2400"/>
        </a:p>
      </dgm:t>
    </dgm:pt>
    <dgm:pt modelId="{9F50DEE9-78B4-4C59-B115-C0034C03E98A}">
      <dgm:prSet phldrT="[Text]" custT="1"/>
      <dgm:spPr/>
      <dgm:t>
        <a:bodyPr/>
        <a:lstStyle/>
        <a:p>
          <a:r>
            <a:rPr lang="pt-BR" sz="2400" dirty="0"/>
            <a:t>Warmup</a:t>
          </a:r>
        </a:p>
      </dgm:t>
    </dgm:pt>
    <dgm:pt modelId="{C6829586-E6BF-48B9-99F5-6F4E7213DEE8}" type="parTrans" cxnId="{7F6E9610-0D1B-4A59-8576-BAB208710087}">
      <dgm:prSet/>
      <dgm:spPr/>
      <dgm:t>
        <a:bodyPr/>
        <a:lstStyle/>
        <a:p>
          <a:endParaRPr lang="pt-BR" sz="2400"/>
        </a:p>
      </dgm:t>
    </dgm:pt>
    <dgm:pt modelId="{8E831C12-4BCC-4869-9605-C88D8483DE5F}" type="sibTrans" cxnId="{7F6E9610-0D1B-4A59-8576-BAB208710087}">
      <dgm:prSet custT="1"/>
      <dgm:spPr/>
      <dgm:t>
        <a:bodyPr/>
        <a:lstStyle/>
        <a:p>
          <a:endParaRPr lang="pt-BR" sz="1800"/>
        </a:p>
      </dgm:t>
    </dgm:pt>
    <dgm:pt modelId="{D424EE43-9470-4496-85B3-19A5AADE097E}">
      <dgm:prSet phldrT="[Text]" custT="1"/>
      <dgm:spPr/>
      <dgm:t>
        <a:bodyPr/>
        <a:lstStyle/>
        <a:p>
          <a:r>
            <a:rPr lang="pt-BR" sz="2400" dirty="0"/>
            <a:t>Resolver; e/ou</a:t>
          </a:r>
        </a:p>
      </dgm:t>
    </dgm:pt>
    <dgm:pt modelId="{A5DC4C91-8757-47B7-8C1B-6E2B53EDCE68}" type="parTrans" cxnId="{2D1B0A61-3C99-4D0A-AF2F-F68D258F9AC6}">
      <dgm:prSet/>
      <dgm:spPr/>
      <dgm:t>
        <a:bodyPr/>
        <a:lstStyle/>
        <a:p>
          <a:endParaRPr lang="pt-BR" sz="2400"/>
        </a:p>
      </dgm:t>
    </dgm:pt>
    <dgm:pt modelId="{E47CD19F-76E5-4247-889A-AADADED606A9}" type="sibTrans" cxnId="{2D1B0A61-3C99-4D0A-AF2F-F68D258F9AC6}">
      <dgm:prSet/>
      <dgm:spPr/>
      <dgm:t>
        <a:bodyPr/>
        <a:lstStyle/>
        <a:p>
          <a:endParaRPr lang="pt-BR" sz="2400"/>
        </a:p>
      </dgm:t>
    </dgm:pt>
    <dgm:pt modelId="{F7B5DB7F-ECAC-4405-BAEA-9DD785072DD6}">
      <dgm:prSet phldrT="[Text]" custT="1"/>
      <dgm:spPr/>
      <dgm:t>
        <a:bodyPr/>
        <a:lstStyle/>
        <a:p>
          <a:r>
            <a:rPr lang="pt-BR" sz="2400" dirty="0"/>
            <a:t>Exercícios</a:t>
          </a:r>
        </a:p>
      </dgm:t>
    </dgm:pt>
    <dgm:pt modelId="{1798A635-78DD-4308-816E-B5B0C894929D}" type="parTrans" cxnId="{3BC59598-F0E2-4793-B1D2-86786CCDF705}">
      <dgm:prSet/>
      <dgm:spPr/>
      <dgm:t>
        <a:bodyPr/>
        <a:lstStyle/>
        <a:p>
          <a:endParaRPr lang="pt-BR" sz="2400"/>
        </a:p>
      </dgm:t>
    </dgm:pt>
    <dgm:pt modelId="{E402032E-FA7B-412E-BE45-0474B407EB8E}" type="sibTrans" cxnId="{3BC59598-F0E2-4793-B1D2-86786CCDF705}">
      <dgm:prSet custT="1"/>
      <dgm:spPr/>
      <dgm:t>
        <a:bodyPr/>
        <a:lstStyle/>
        <a:p>
          <a:endParaRPr lang="pt-BR" sz="1800"/>
        </a:p>
      </dgm:t>
    </dgm:pt>
    <dgm:pt modelId="{07605629-9021-40EF-92EE-71025EB52EE5}">
      <dgm:prSet phldrT="[Text]" custT="1"/>
      <dgm:spPr/>
      <dgm:t>
        <a:bodyPr/>
        <a:lstStyle/>
        <a:p>
          <a:r>
            <a:rPr lang="pt-BR" sz="2400" dirty="0"/>
            <a:t>Resolver</a:t>
          </a:r>
        </a:p>
      </dgm:t>
    </dgm:pt>
    <dgm:pt modelId="{853AD48D-6AAD-40BF-8D26-4417A7F41C43}" type="parTrans" cxnId="{D4670323-B86C-4500-8394-D4158812DD7D}">
      <dgm:prSet/>
      <dgm:spPr/>
      <dgm:t>
        <a:bodyPr/>
        <a:lstStyle/>
        <a:p>
          <a:endParaRPr lang="pt-BR" sz="2400"/>
        </a:p>
      </dgm:t>
    </dgm:pt>
    <dgm:pt modelId="{F4347EFB-7645-4726-895A-7465D11819AF}" type="sibTrans" cxnId="{D4670323-B86C-4500-8394-D4158812DD7D}">
      <dgm:prSet/>
      <dgm:spPr/>
      <dgm:t>
        <a:bodyPr/>
        <a:lstStyle/>
        <a:p>
          <a:endParaRPr lang="pt-BR" sz="2400"/>
        </a:p>
      </dgm:t>
    </dgm:pt>
    <dgm:pt modelId="{1F09F725-8E47-490F-8689-9A468CFB6C79}">
      <dgm:prSet phldrT="[Text]" custT="1"/>
      <dgm:spPr/>
      <dgm:t>
        <a:bodyPr/>
        <a:lstStyle/>
        <a:p>
          <a:r>
            <a:rPr lang="pt-BR" sz="2400" dirty="0"/>
            <a:t>Notebook</a:t>
          </a:r>
        </a:p>
      </dgm:t>
    </dgm:pt>
    <dgm:pt modelId="{9CE76EF1-7DCF-47F2-A11D-B17B18E05FB8}" type="parTrans" cxnId="{270D0497-17D4-4F2C-BD7E-81C4879BFB6D}">
      <dgm:prSet/>
      <dgm:spPr/>
      <dgm:t>
        <a:bodyPr/>
        <a:lstStyle/>
        <a:p>
          <a:endParaRPr lang="pt-BR" sz="2400"/>
        </a:p>
      </dgm:t>
    </dgm:pt>
    <dgm:pt modelId="{034F768F-44E6-4A69-802F-921D87857756}" type="sibTrans" cxnId="{270D0497-17D4-4F2C-BD7E-81C4879BFB6D}">
      <dgm:prSet/>
      <dgm:spPr/>
      <dgm:t>
        <a:bodyPr/>
        <a:lstStyle/>
        <a:p>
          <a:endParaRPr lang="pt-BR" sz="2400"/>
        </a:p>
      </dgm:t>
    </dgm:pt>
    <dgm:pt modelId="{E2E50ABC-6575-4F75-BFFA-4082C0F696C1}">
      <dgm:prSet phldrT="[Text]" custT="1"/>
      <dgm:spPr/>
      <dgm:t>
        <a:bodyPr/>
        <a:lstStyle/>
        <a:p>
          <a:r>
            <a:rPr lang="pt-BR" sz="2400" dirty="0"/>
            <a:t>Consultar resolução</a:t>
          </a:r>
        </a:p>
      </dgm:t>
    </dgm:pt>
    <dgm:pt modelId="{D05B3B74-37E8-4DB3-AE29-AE544B8C6D68}" type="parTrans" cxnId="{4C0C65C2-99C1-478C-B462-028C870368E5}">
      <dgm:prSet/>
      <dgm:spPr/>
      <dgm:t>
        <a:bodyPr/>
        <a:lstStyle/>
        <a:p>
          <a:endParaRPr lang="pt-BR" sz="2400"/>
        </a:p>
      </dgm:t>
    </dgm:pt>
    <dgm:pt modelId="{36B57B86-2E66-42DF-A6DC-26B66327A298}" type="sibTrans" cxnId="{4C0C65C2-99C1-478C-B462-028C870368E5}">
      <dgm:prSet/>
      <dgm:spPr/>
      <dgm:t>
        <a:bodyPr/>
        <a:lstStyle/>
        <a:p>
          <a:endParaRPr lang="pt-BR" sz="2400"/>
        </a:p>
      </dgm:t>
    </dgm:pt>
    <dgm:pt modelId="{42B1A588-2075-4555-A632-09D5907D67F1}">
      <dgm:prSet phldrT="[Text]" custT="1"/>
      <dgm:spPr/>
      <dgm:t>
        <a:bodyPr/>
        <a:lstStyle/>
        <a:p>
          <a:r>
            <a:rPr lang="pt-BR" sz="2400" dirty="0"/>
            <a:t>Exercícios Extra</a:t>
          </a:r>
        </a:p>
      </dgm:t>
    </dgm:pt>
    <dgm:pt modelId="{23CA9A58-39B1-4203-B102-79654075A89D}" type="parTrans" cxnId="{FBF8C256-82F6-4683-8D69-D2FE2CAEC642}">
      <dgm:prSet/>
      <dgm:spPr/>
      <dgm:t>
        <a:bodyPr/>
        <a:lstStyle/>
        <a:p>
          <a:endParaRPr lang="pt-BR" sz="2400"/>
        </a:p>
      </dgm:t>
    </dgm:pt>
    <dgm:pt modelId="{6E6C3E13-23D6-40F9-B8AF-E01140E4EB14}" type="sibTrans" cxnId="{FBF8C256-82F6-4683-8D69-D2FE2CAEC642}">
      <dgm:prSet custT="1"/>
      <dgm:spPr/>
      <dgm:t>
        <a:bodyPr/>
        <a:lstStyle/>
        <a:p>
          <a:endParaRPr lang="pt-BR" sz="1800"/>
        </a:p>
      </dgm:t>
    </dgm:pt>
    <dgm:pt modelId="{E8A564B9-DC89-4BD5-865D-2E41E855C87C}">
      <dgm:prSet phldrT="[Text]" custT="1"/>
      <dgm:spPr/>
      <dgm:t>
        <a:bodyPr/>
        <a:lstStyle/>
        <a:p>
          <a:r>
            <a:rPr lang="pt-BR" sz="2400" dirty="0"/>
            <a:t>Resolver</a:t>
          </a:r>
        </a:p>
      </dgm:t>
    </dgm:pt>
    <dgm:pt modelId="{0B99745B-DC4A-4219-B22E-CD04F575E6B4}" type="parTrans" cxnId="{05B8E634-0B19-4E5D-B078-A85E8FE4C2DD}">
      <dgm:prSet/>
      <dgm:spPr/>
      <dgm:t>
        <a:bodyPr/>
        <a:lstStyle/>
        <a:p>
          <a:endParaRPr lang="pt-BR" sz="2400"/>
        </a:p>
      </dgm:t>
    </dgm:pt>
    <dgm:pt modelId="{D146AC9A-31B7-444C-8297-E1E8BAFEFE21}" type="sibTrans" cxnId="{05B8E634-0B19-4E5D-B078-A85E8FE4C2DD}">
      <dgm:prSet/>
      <dgm:spPr/>
      <dgm:t>
        <a:bodyPr/>
        <a:lstStyle/>
        <a:p>
          <a:endParaRPr lang="pt-BR" sz="2400"/>
        </a:p>
      </dgm:t>
    </dgm:pt>
    <dgm:pt modelId="{F967A098-7EEE-418E-A699-FEBAB6897A74}" type="pres">
      <dgm:prSet presAssocID="{BB7EF262-45FA-453B-A45B-617B8B0F2D48}" presName="linearFlow" presStyleCnt="0">
        <dgm:presLayoutVars>
          <dgm:dir/>
          <dgm:animLvl val="lvl"/>
          <dgm:resizeHandles val="exact"/>
        </dgm:presLayoutVars>
      </dgm:prSet>
      <dgm:spPr/>
    </dgm:pt>
    <dgm:pt modelId="{752CC11F-A070-40F8-930B-0FD9C17072A9}" type="pres">
      <dgm:prSet presAssocID="{B8D10AAF-9613-42EA-A6FB-9E7413F3CD47}" presName="composite" presStyleCnt="0"/>
      <dgm:spPr/>
    </dgm:pt>
    <dgm:pt modelId="{02A2167D-4A7E-43C6-91F7-1614F0B75B88}" type="pres">
      <dgm:prSet presAssocID="{B8D10AAF-9613-42EA-A6FB-9E7413F3CD47}" presName="par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D7AC996B-C8ED-4B95-B4DA-D0923D501558}" type="pres">
      <dgm:prSet presAssocID="{B8D10AAF-9613-42EA-A6FB-9E7413F3CD47}" presName="parSh" presStyleLbl="node1" presStyleIdx="0" presStyleCnt="4"/>
      <dgm:spPr/>
    </dgm:pt>
    <dgm:pt modelId="{4C904266-0020-45E6-9CBE-A848B0130E36}" type="pres">
      <dgm:prSet presAssocID="{B8D10AAF-9613-42EA-A6FB-9E7413F3CD47}" presName="desTx" presStyleLbl="fgAcc1" presStyleIdx="0" presStyleCnt="4">
        <dgm:presLayoutVars>
          <dgm:bulletEnabled val="1"/>
        </dgm:presLayoutVars>
      </dgm:prSet>
      <dgm:spPr/>
    </dgm:pt>
    <dgm:pt modelId="{030D565F-C305-4D8F-980F-25FF313773FD}" type="pres">
      <dgm:prSet presAssocID="{9114A63B-54EF-45AF-8A1E-5FEA1314A49F}" presName="sibTrans" presStyleLbl="sibTrans2D1" presStyleIdx="0" presStyleCnt="3"/>
      <dgm:spPr/>
    </dgm:pt>
    <dgm:pt modelId="{A0E00729-426B-43FE-8197-09E2B84EA584}" type="pres">
      <dgm:prSet presAssocID="{9114A63B-54EF-45AF-8A1E-5FEA1314A49F}" presName="connTx" presStyleLbl="sibTrans2D1" presStyleIdx="0" presStyleCnt="3"/>
      <dgm:spPr/>
    </dgm:pt>
    <dgm:pt modelId="{EDDBE81F-E12C-4857-9B6E-CA1AA06BB590}" type="pres">
      <dgm:prSet presAssocID="{9F50DEE9-78B4-4C59-B115-C0034C03E98A}" presName="composite" presStyleCnt="0"/>
      <dgm:spPr/>
    </dgm:pt>
    <dgm:pt modelId="{87771BBB-525E-41BB-9E1B-8B4C0E64D6EB}" type="pres">
      <dgm:prSet presAssocID="{9F50DEE9-78B4-4C59-B115-C0034C03E98A}" presName="par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D5FE5F4B-3197-4B65-85C5-CAB537D4D51E}" type="pres">
      <dgm:prSet presAssocID="{9F50DEE9-78B4-4C59-B115-C0034C03E98A}" presName="parSh" presStyleLbl="node1" presStyleIdx="1" presStyleCnt="4"/>
      <dgm:spPr/>
    </dgm:pt>
    <dgm:pt modelId="{1F7700EE-17AB-4EEB-89B1-4A50FDA794BD}" type="pres">
      <dgm:prSet presAssocID="{9F50DEE9-78B4-4C59-B115-C0034C03E98A}" presName="desTx" presStyleLbl="fgAcc1" presStyleIdx="1" presStyleCnt="4">
        <dgm:presLayoutVars>
          <dgm:bulletEnabled val="1"/>
        </dgm:presLayoutVars>
      </dgm:prSet>
      <dgm:spPr/>
    </dgm:pt>
    <dgm:pt modelId="{A10B5F1F-EE4C-45EF-A720-889ADA5C7BF6}" type="pres">
      <dgm:prSet presAssocID="{8E831C12-4BCC-4869-9605-C88D8483DE5F}" presName="sibTrans" presStyleLbl="sibTrans2D1" presStyleIdx="1" presStyleCnt="3"/>
      <dgm:spPr/>
    </dgm:pt>
    <dgm:pt modelId="{D762C5BB-E881-455F-9E03-97C301BAA7B9}" type="pres">
      <dgm:prSet presAssocID="{8E831C12-4BCC-4869-9605-C88D8483DE5F}" presName="connTx" presStyleLbl="sibTrans2D1" presStyleIdx="1" presStyleCnt="3"/>
      <dgm:spPr/>
    </dgm:pt>
    <dgm:pt modelId="{A6CE724D-16B2-4D14-9A79-B9DE2B49F5B2}" type="pres">
      <dgm:prSet presAssocID="{F7B5DB7F-ECAC-4405-BAEA-9DD785072DD6}" presName="composite" presStyleCnt="0"/>
      <dgm:spPr/>
    </dgm:pt>
    <dgm:pt modelId="{5787F7B0-26E8-427D-B81F-598E511BFD47}" type="pres">
      <dgm:prSet presAssocID="{F7B5DB7F-ECAC-4405-BAEA-9DD785072DD6}" presName="par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AF126589-E0DE-4952-B00F-0636F0A5F095}" type="pres">
      <dgm:prSet presAssocID="{F7B5DB7F-ECAC-4405-BAEA-9DD785072DD6}" presName="parSh" presStyleLbl="node1" presStyleIdx="2" presStyleCnt="4"/>
      <dgm:spPr/>
    </dgm:pt>
    <dgm:pt modelId="{B2D4784C-9C5C-4B29-A799-14294E4F46F6}" type="pres">
      <dgm:prSet presAssocID="{F7B5DB7F-ECAC-4405-BAEA-9DD785072DD6}" presName="desTx" presStyleLbl="fgAcc1" presStyleIdx="2" presStyleCnt="4">
        <dgm:presLayoutVars>
          <dgm:bulletEnabled val="1"/>
        </dgm:presLayoutVars>
      </dgm:prSet>
      <dgm:spPr/>
    </dgm:pt>
    <dgm:pt modelId="{0B7243C2-8760-4D1E-BFD2-8D6C405958CE}" type="pres">
      <dgm:prSet presAssocID="{E402032E-FA7B-412E-BE45-0474B407EB8E}" presName="sibTrans" presStyleLbl="sibTrans2D1" presStyleIdx="2" presStyleCnt="3"/>
      <dgm:spPr/>
    </dgm:pt>
    <dgm:pt modelId="{001E0324-6999-4F8D-9D23-A15B0AA37ED6}" type="pres">
      <dgm:prSet presAssocID="{E402032E-FA7B-412E-BE45-0474B407EB8E}" presName="connTx" presStyleLbl="sibTrans2D1" presStyleIdx="2" presStyleCnt="3"/>
      <dgm:spPr/>
    </dgm:pt>
    <dgm:pt modelId="{118004B0-54E0-4476-ABAA-99895650EC55}" type="pres">
      <dgm:prSet presAssocID="{42B1A588-2075-4555-A632-09D5907D67F1}" presName="composite" presStyleCnt="0"/>
      <dgm:spPr/>
    </dgm:pt>
    <dgm:pt modelId="{537D9385-EBE4-4ED1-9C45-1EC7FC617C48}" type="pres">
      <dgm:prSet presAssocID="{42B1A588-2075-4555-A632-09D5907D67F1}" presName="par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E6211732-8CEF-42AD-879B-364607FB854A}" type="pres">
      <dgm:prSet presAssocID="{42B1A588-2075-4555-A632-09D5907D67F1}" presName="parSh" presStyleLbl="node1" presStyleIdx="3" presStyleCnt="4" custScaleX="132493"/>
      <dgm:spPr/>
    </dgm:pt>
    <dgm:pt modelId="{148B5565-F1BE-4A6D-ABA3-CAC3ED53255A}" type="pres">
      <dgm:prSet presAssocID="{42B1A588-2075-4555-A632-09D5907D67F1}" presName="desTx" presStyleLbl="fgAcc1" presStyleIdx="3" presStyleCnt="4">
        <dgm:presLayoutVars>
          <dgm:bulletEnabled val="1"/>
        </dgm:presLayoutVars>
      </dgm:prSet>
      <dgm:spPr/>
    </dgm:pt>
  </dgm:ptLst>
  <dgm:cxnLst>
    <dgm:cxn modelId="{C6A3AA0C-3551-41B5-9651-314050BEE232}" type="presOf" srcId="{B8D10AAF-9613-42EA-A6FB-9E7413F3CD47}" destId="{02A2167D-4A7E-43C6-91F7-1614F0B75B88}" srcOrd="0" destOrd="0" presId="urn:microsoft.com/office/officeart/2005/8/layout/process3"/>
    <dgm:cxn modelId="{7F6E9610-0D1B-4A59-8576-BAB208710087}" srcId="{BB7EF262-45FA-453B-A45B-617B8B0F2D48}" destId="{9F50DEE9-78B4-4C59-B115-C0034C03E98A}" srcOrd="1" destOrd="0" parTransId="{C6829586-E6BF-48B9-99F5-6F4E7213DEE8}" sibTransId="{8E831C12-4BCC-4869-9605-C88D8483DE5F}"/>
    <dgm:cxn modelId="{6F3F9017-22C4-4623-B871-716263D3A518}" type="presOf" srcId="{8E831C12-4BCC-4869-9605-C88D8483DE5F}" destId="{A10B5F1F-EE4C-45EF-A720-889ADA5C7BF6}" srcOrd="0" destOrd="0" presId="urn:microsoft.com/office/officeart/2005/8/layout/process3"/>
    <dgm:cxn modelId="{E20DDB1F-62BF-433F-A91E-B8CFA8F6B312}" type="presOf" srcId="{BB7EF262-45FA-453B-A45B-617B8B0F2D48}" destId="{F967A098-7EEE-418E-A699-FEBAB6897A74}" srcOrd="0" destOrd="0" presId="urn:microsoft.com/office/officeart/2005/8/layout/process3"/>
    <dgm:cxn modelId="{010E4822-2826-489C-AC39-44718389940C}" type="presOf" srcId="{42B1A588-2075-4555-A632-09D5907D67F1}" destId="{537D9385-EBE4-4ED1-9C45-1EC7FC617C48}" srcOrd="0" destOrd="0" presId="urn:microsoft.com/office/officeart/2005/8/layout/process3"/>
    <dgm:cxn modelId="{D4670323-B86C-4500-8394-D4158812DD7D}" srcId="{F7B5DB7F-ECAC-4405-BAEA-9DD785072DD6}" destId="{07605629-9021-40EF-92EE-71025EB52EE5}" srcOrd="0" destOrd="0" parTransId="{853AD48D-6AAD-40BF-8D26-4417A7F41C43}" sibTransId="{F4347EFB-7645-4726-895A-7465D11819AF}"/>
    <dgm:cxn modelId="{FA8BE426-CA7D-4607-B97C-DF2ACE070606}" type="presOf" srcId="{8E831C12-4BCC-4869-9605-C88D8483DE5F}" destId="{D762C5BB-E881-455F-9E03-97C301BAA7B9}" srcOrd="1" destOrd="0" presId="urn:microsoft.com/office/officeart/2005/8/layout/process3"/>
    <dgm:cxn modelId="{57008C2C-D3AB-49AF-910F-AA1CAC796CCA}" type="presOf" srcId="{E402032E-FA7B-412E-BE45-0474B407EB8E}" destId="{001E0324-6999-4F8D-9D23-A15B0AA37ED6}" srcOrd="1" destOrd="0" presId="urn:microsoft.com/office/officeart/2005/8/layout/process3"/>
    <dgm:cxn modelId="{05B8E634-0B19-4E5D-B078-A85E8FE4C2DD}" srcId="{42B1A588-2075-4555-A632-09D5907D67F1}" destId="{E8A564B9-DC89-4BD5-865D-2E41E855C87C}" srcOrd="0" destOrd="0" parTransId="{0B99745B-DC4A-4219-B22E-CD04F575E6B4}" sibTransId="{D146AC9A-31B7-444C-8297-E1E8BAFEFE21}"/>
    <dgm:cxn modelId="{53A28837-267F-428A-AE8F-61FC48F3A348}" srcId="{BB7EF262-45FA-453B-A45B-617B8B0F2D48}" destId="{B8D10AAF-9613-42EA-A6FB-9E7413F3CD47}" srcOrd="0" destOrd="0" parTransId="{9D55FBB0-668B-4C4F-9ED9-6C56981A22B8}" sibTransId="{9114A63B-54EF-45AF-8A1E-5FEA1314A49F}"/>
    <dgm:cxn modelId="{9E69553B-BEEE-4DBC-B7F4-725CF2F463B0}" type="presOf" srcId="{F7B5DB7F-ECAC-4405-BAEA-9DD785072DD6}" destId="{5787F7B0-26E8-427D-B81F-598E511BFD47}" srcOrd="0" destOrd="0" presId="urn:microsoft.com/office/officeart/2005/8/layout/process3"/>
    <dgm:cxn modelId="{458DCC3F-E579-4FCA-913C-64DB6AF568EE}" type="presOf" srcId="{E402032E-FA7B-412E-BE45-0474B407EB8E}" destId="{0B7243C2-8760-4D1E-BFD2-8D6C405958CE}" srcOrd="0" destOrd="0" presId="urn:microsoft.com/office/officeart/2005/8/layout/process3"/>
    <dgm:cxn modelId="{49F5CC5D-8DFF-4495-B865-4C60E4F19164}" type="presOf" srcId="{F7B5DB7F-ECAC-4405-BAEA-9DD785072DD6}" destId="{AF126589-E0DE-4952-B00F-0636F0A5F095}" srcOrd="1" destOrd="0" presId="urn:microsoft.com/office/officeart/2005/8/layout/process3"/>
    <dgm:cxn modelId="{2D1B0A61-3C99-4D0A-AF2F-F68D258F9AC6}" srcId="{9F50DEE9-78B4-4C59-B115-C0034C03E98A}" destId="{D424EE43-9470-4496-85B3-19A5AADE097E}" srcOrd="0" destOrd="0" parTransId="{A5DC4C91-8757-47B7-8C1B-6E2B53EDCE68}" sibTransId="{E47CD19F-76E5-4247-889A-AADADED606A9}"/>
    <dgm:cxn modelId="{008A8C65-DDE6-453E-9E05-C2ACE656A9C3}" srcId="{B8D10AAF-9613-42EA-A6FB-9E7413F3CD47}" destId="{D1D140D9-2DE4-4B13-B670-935443BDAC46}" srcOrd="0" destOrd="0" parTransId="{F20F7F2E-BCA7-4D1F-82CC-44C50CC07F3F}" sibTransId="{66FBCF9C-2373-460A-B9D6-BA4E0A7CA017}"/>
    <dgm:cxn modelId="{94774E46-83D9-47AB-9E15-560A6B317DD0}" type="presOf" srcId="{42B1A588-2075-4555-A632-09D5907D67F1}" destId="{E6211732-8CEF-42AD-879B-364607FB854A}" srcOrd="1" destOrd="0" presId="urn:microsoft.com/office/officeart/2005/8/layout/process3"/>
    <dgm:cxn modelId="{DA193E53-286B-4B30-88B0-1C8AE5301AE0}" type="presOf" srcId="{9F50DEE9-78B4-4C59-B115-C0034C03E98A}" destId="{87771BBB-525E-41BB-9E1B-8B4C0E64D6EB}" srcOrd="0" destOrd="0" presId="urn:microsoft.com/office/officeart/2005/8/layout/process3"/>
    <dgm:cxn modelId="{FBF8C256-82F6-4683-8D69-D2FE2CAEC642}" srcId="{BB7EF262-45FA-453B-A45B-617B8B0F2D48}" destId="{42B1A588-2075-4555-A632-09D5907D67F1}" srcOrd="3" destOrd="0" parTransId="{23CA9A58-39B1-4203-B102-79654075A89D}" sibTransId="{6E6C3E13-23D6-40F9-B8AF-E01140E4EB14}"/>
    <dgm:cxn modelId="{41089658-0A53-4F63-B9C4-9010B91C8F51}" type="presOf" srcId="{E2E50ABC-6575-4F75-BFFA-4082C0F696C1}" destId="{1F7700EE-17AB-4EEB-89B1-4A50FDA794BD}" srcOrd="0" destOrd="1" presId="urn:microsoft.com/office/officeart/2005/8/layout/process3"/>
    <dgm:cxn modelId="{F8AD8C82-CA99-4801-B8B6-DFA3BA99EBB3}" type="presOf" srcId="{9F50DEE9-78B4-4C59-B115-C0034C03E98A}" destId="{D5FE5F4B-3197-4B65-85C5-CAB537D4D51E}" srcOrd="1" destOrd="0" presId="urn:microsoft.com/office/officeart/2005/8/layout/process3"/>
    <dgm:cxn modelId="{2891088E-129D-4303-91E0-0559FD18CF9C}" type="presOf" srcId="{B8D10AAF-9613-42EA-A6FB-9E7413F3CD47}" destId="{D7AC996B-C8ED-4B95-B4DA-D0923D501558}" srcOrd="1" destOrd="0" presId="urn:microsoft.com/office/officeart/2005/8/layout/process3"/>
    <dgm:cxn modelId="{270D0497-17D4-4F2C-BD7E-81C4879BFB6D}" srcId="{B8D10AAF-9613-42EA-A6FB-9E7413F3CD47}" destId="{1F09F725-8E47-490F-8689-9A468CFB6C79}" srcOrd="1" destOrd="0" parTransId="{9CE76EF1-7DCF-47F2-A11D-B17B18E05FB8}" sibTransId="{034F768F-44E6-4A69-802F-921D87857756}"/>
    <dgm:cxn modelId="{3BC59598-F0E2-4793-B1D2-86786CCDF705}" srcId="{BB7EF262-45FA-453B-A45B-617B8B0F2D48}" destId="{F7B5DB7F-ECAC-4405-BAEA-9DD785072DD6}" srcOrd="2" destOrd="0" parTransId="{1798A635-78DD-4308-816E-B5B0C894929D}" sibTransId="{E402032E-FA7B-412E-BE45-0474B407EB8E}"/>
    <dgm:cxn modelId="{6548229B-16E4-4AAA-B5F7-D3CED7A98CFC}" type="presOf" srcId="{D424EE43-9470-4496-85B3-19A5AADE097E}" destId="{1F7700EE-17AB-4EEB-89B1-4A50FDA794BD}" srcOrd="0" destOrd="0" presId="urn:microsoft.com/office/officeart/2005/8/layout/process3"/>
    <dgm:cxn modelId="{716189A9-B751-40B2-A06F-20954EA0FFD8}" type="presOf" srcId="{1F09F725-8E47-490F-8689-9A468CFB6C79}" destId="{4C904266-0020-45E6-9CBE-A848B0130E36}" srcOrd="0" destOrd="1" presId="urn:microsoft.com/office/officeart/2005/8/layout/process3"/>
    <dgm:cxn modelId="{7CE3B2BC-11C3-411E-9C1B-E4B0B89C5D37}" type="presOf" srcId="{9114A63B-54EF-45AF-8A1E-5FEA1314A49F}" destId="{A0E00729-426B-43FE-8197-09E2B84EA584}" srcOrd="1" destOrd="0" presId="urn:microsoft.com/office/officeart/2005/8/layout/process3"/>
    <dgm:cxn modelId="{4C0C65C2-99C1-478C-B462-028C870368E5}" srcId="{9F50DEE9-78B4-4C59-B115-C0034C03E98A}" destId="{E2E50ABC-6575-4F75-BFFA-4082C0F696C1}" srcOrd="1" destOrd="0" parTransId="{D05B3B74-37E8-4DB3-AE29-AE544B8C6D68}" sibTransId="{36B57B86-2E66-42DF-A6DC-26B66327A298}"/>
    <dgm:cxn modelId="{92A89FC3-87FC-472A-BD31-B2AA5B8E1A25}" type="presOf" srcId="{D1D140D9-2DE4-4B13-B670-935443BDAC46}" destId="{4C904266-0020-45E6-9CBE-A848B0130E36}" srcOrd="0" destOrd="0" presId="urn:microsoft.com/office/officeart/2005/8/layout/process3"/>
    <dgm:cxn modelId="{012DB1C4-7AD9-4C99-85D1-740818CCC92A}" type="presOf" srcId="{07605629-9021-40EF-92EE-71025EB52EE5}" destId="{B2D4784C-9C5C-4B29-A799-14294E4F46F6}" srcOrd="0" destOrd="0" presId="urn:microsoft.com/office/officeart/2005/8/layout/process3"/>
    <dgm:cxn modelId="{F755DFE4-6392-463B-8BC6-E8EFE22F08C5}" type="presOf" srcId="{9114A63B-54EF-45AF-8A1E-5FEA1314A49F}" destId="{030D565F-C305-4D8F-980F-25FF313773FD}" srcOrd="0" destOrd="0" presId="urn:microsoft.com/office/officeart/2005/8/layout/process3"/>
    <dgm:cxn modelId="{C0D7E6EE-7521-4D0B-A9C8-9991464D73A4}" type="presOf" srcId="{E8A564B9-DC89-4BD5-865D-2E41E855C87C}" destId="{148B5565-F1BE-4A6D-ABA3-CAC3ED53255A}" srcOrd="0" destOrd="0" presId="urn:microsoft.com/office/officeart/2005/8/layout/process3"/>
    <dgm:cxn modelId="{76951D22-8517-465F-A3D6-B0B9E98E2AA2}" type="presParOf" srcId="{F967A098-7EEE-418E-A699-FEBAB6897A74}" destId="{752CC11F-A070-40F8-930B-0FD9C17072A9}" srcOrd="0" destOrd="0" presId="urn:microsoft.com/office/officeart/2005/8/layout/process3"/>
    <dgm:cxn modelId="{1DB96A91-3724-4669-8741-BC385EC2B9D4}" type="presParOf" srcId="{752CC11F-A070-40F8-930B-0FD9C17072A9}" destId="{02A2167D-4A7E-43C6-91F7-1614F0B75B88}" srcOrd="0" destOrd="0" presId="urn:microsoft.com/office/officeart/2005/8/layout/process3"/>
    <dgm:cxn modelId="{ADF58CF0-2185-4B54-8443-966ACD38277C}" type="presParOf" srcId="{752CC11F-A070-40F8-930B-0FD9C17072A9}" destId="{D7AC996B-C8ED-4B95-B4DA-D0923D501558}" srcOrd="1" destOrd="0" presId="urn:microsoft.com/office/officeart/2005/8/layout/process3"/>
    <dgm:cxn modelId="{C63CCFA4-EE20-4756-B6FB-A9B15336D6B4}" type="presParOf" srcId="{752CC11F-A070-40F8-930B-0FD9C17072A9}" destId="{4C904266-0020-45E6-9CBE-A848B0130E36}" srcOrd="2" destOrd="0" presId="urn:microsoft.com/office/officeart/2005/8/layout/process3"/>
    <dgm:cxn modelId="{308D3FC6-A239-418A-9E4A-ECDE03C90A96}" type="presParOf" srcId="{F967A098-7EEE-418E-A699-FEBAB6897A74}" destId="{030D565F-C305-4D8F-980F-25FF313773FD}" srcOrd="1" destOrd="0" presId="urn:microsoft.com/office/officeart/2005/8/layout/process3"/>
    <dgm:cxn modelId="{C6657D6D-143C-41FE-8610-CB6C784CDABC}" type="presParOf" srcId="{030D565F-C305-4D8F-980F-25FF313773FD}" destId="{A0E00729-426B-43FE-8197-09E2B84EA584}" srcOrd="0" destOrd="0" presId="urn:microsoft.com/office/officeart/2005/8/layout/process3"/>
    <dgm:cxn modelId="{4D89BEAF-22C7-412A-8672-8CD8A54F5F59}" type="presParOf" srcId="{F967A098-7EEE-418E-A699-FEBAB6897A74}" destId="{EDDBE81F-E12C-4857-9B6E-CA1AA06BB590}" srcOrd="2" destOrd="0" presId="urn:microsoft.com/office/officeart/2005/8/layout/process3"/>
    <dgm:cxn modelId="{F54AAA32-8CB5-478B-80F5-4325A7717440}" type="presParOf" srcId="{EDDBE81F-E12C-4857-9B6E-CA1AA06BB590}" destId="{87771BBB-525E-41BB-9E1B-8B4C0E64D6EB}" srcOrd="0" destOrd="0" presId="urn:microsoft.com/office/officeart/2005/8/layout/process3"/>
    <dgm:cxn modelId="{A236F97B-BC2F-4245-93A6-DEE6B8473BFE}" type="presParOf" srcId="{EDDBE81F-E12C-4857-9B6E-CA1AA06BB590}" destId="{D5FE5F4B-3197-4B65-85C5-CAB537D4D51E}" srcOrd="1" destOrd="0" presId="urn:microsoft.com/office/officeart/2005/8/layout/process3"/>
    <dgm:cxn modelId="{8CC7CE02-9C6E-40BB-8CDC-6026D5261FF8}" type="presParOf" srcId="{EDDBE81F-E12C-4857-9B6E-CA1AA06BB590}" destId="{1F7700EE-17AB-4EEB-89B1-4A50FDA794BD}" srcOrd="2" destOrd="0" presId="urn:microsoft.com/office/officeart/2005/8/layout/process3"/>
    <dgm:cxn modelId="{9B6E79C0-1685-48F4-9000-6CE5BCCE2BA2}" type="presParOf" srcId="{F967A098-7EEE-418E-A699-FEBAB6897A74}" destId="{A10B5F1F-EE4C-45EF-A720-889ADA5C7BF6}" srcOrd="3" destOrd="0" presId="urn:microsoft.com/office/officeart/2005/8/layout/process3"/>
    <dgm:cxn modelId="{E6EEE2CE-10DA-40CA-B6D6-4E338BFA9EEB}" type="presParOf" srcId="{A10B5F1F-EE4C-45EF-A720-889ADA5C7BF6}" destId="{D762C5BB-E881-455F-9E03-97C301BAA7B9}" srcOrd="0" destOrd="0" presId="urn:microsoft.com/office/officeart/2005/8/layout/process3"/>
    <dgm:cxn modelId="{40D0DEDD-919F-47C9-A69A-53CDC942FB08}" type="presParOf" srcId="{F967A098-7EEE-418E-A699-FEBAB6897A74}" destId="{A6CE724D-16B2-4D14-9A79-B9DE2B49F5B2}" srcOrd="4" destOrd="0" presId="urn:microsoft.com/office/officeart/2005/8/layout/process3"/>
    <dgm:cxn modelId="{8A1413DE-F44C-417F-A2F4-D0D825451494}" type="presParOf" srcId="{A6CE724D-16B2-4D14-9A79-B9DE2B49F5B2}" destId="{5787F7B0-26E8-427D-B81F-598E511BFD47}" srcOrd="0" destOrd="0" presId="urn:microsoft.com/office/officeart/2005/8/layout/process3"/>
    <dgm:cxn modelId="{7B213EA5-A044-4CDF-88DE-3FEA3523E84A}" type="presParOf" srcId="{A6CE724D-16B2-4D14-9A79-B9DE2B49F5B2}" destId="{AF126589-E0DE-4952-B00F-0636F0A5F095}" srcOrd="1" destOrd="0" presId="urn:microsoft.com/office/officeart/2005/8/layout/process3"/>
    <dgm:cxn modelId="{EBA85C32-C387-4F78-8530-7BA9500BA5D3}" type="presParOf" srcId="{A6CE724D-16B2-4D14-9A79-B9DE2B49F5B2}" destId="{B2D4784C-9C5C-4B29-A799-14294E4F46F6}" srcOrd="2" destOrd="0" presId="urn:microsoft.com/office/officeart/2005/8/layout/process3"/>
    <dgm:cxn modelId="{0301CEEA-6C17-4666-A9C0-A95144773AAD}" type="presParOf" srcId="{F967A098-7EEE-418E-A699-FEBAB6897A74}" destId="{0B7243C2-8760-4D1E-BFD2-8D6C405958CE}" srcOrd="5" destOrd="0" presId="urn:microsoft.com/office/officeart/2005/8/layout/process3"/>
    <dgm:cxn modelId="{208C7485-D312-486F-A4C1-CA50C3188134}" type="presParOf" srcId="{0B7243C2-8760-4D1E-BFD2-8D6C405958CE}" destId="{001E0324-6999-4F8D-9D23-A15B0AA37ED6}" srcOrd="0" destOrd="0" presId="urn:microsoft.com/office/officeart/2005/8/layout/process3"/>
    <dgm:cxn modelId="{1BFC2695-62C4-4AF9-89E8-A6FAC1409272}" type="presParOf" srcId="{F967A098-7EEE-418E-A699-FEBAB6897A74}" destId="{118004B0-54E0-4476-ABAA-99895650EC55}" srcOrd="6" destOrd="0" presId="urn:microsoft.com/office/officeart/2005/8/layout/process3"/>
    <dgm:cxn modelId="{E994CB1F-A19B-4EBC-A4E3-6B28ABC2B2D4}" type="presParOf" srcId="{118004B0-54E0-4476-ABAA-99895650EC55}" destId="{537D9385-EBE4-4ED1-9C45-1EC7FC617C48}" srcOrd="0" destOrd="0" presId="urn:microsoft.com/office/officeart/2005/8/layout/process3"/>
    <dgm:cxn modelId="{F3172265-901C-4B9D-AE5C-AEB51B0EFFCF}" type="presParOf" srcId="{118004B0-54E0-4476-ABAA-99895650EC55}" destId="{E6211732-8CEF-42AD-879B-364607FB854A}" srcOrd="1" destOrd="0" presId="urn:microsoft.com/office/officeart/2005/8/layout/process3"/>
    <dgm:cxn modelId="{C3D6905E-A0FA-4675-A714-6304BE9B3578}" type="presParOf" srcId="{118004B0-54E0-4476-ABAA-99895650EC55}" destId="{148B5565-F1BE-4A6D-ABA3-CAC3ED53255A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AC996B-C8ED-4B95-B4DA-D0923D501558}">
      <dsp:nvSpPr>
        <dsp:cNvPr id="0" name=""/>
        <dsp:cNvSpPr/>
      </dsp:nvSpPr>
      <dsp:spPr>
        <a:xfrm>
          <a:off x="5851" y="14695"/>
          <a:ext cx="2145836" cy="12527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 dirty="0"/>
            <a:t>Teoria</a:t>
          </a:r>
        </a:p>
      </dsp:txBody>
      <dsp:txXfrm>
        <a:off x="5851" y="14695"/>
        <a:ext cx="2145836" cy="835200"/>
      </dsp:txXfrm>
    </dsp:sp>
    <dsp:sp modelId="{4C904266-0020-45E6-9CBE-A848B0130E36}">
      <dsp:nvSpPr>
        <dsp:cNvPr id="0" name=""/>
        <dsp:cNvSpPr/>
      </dsp:nvSpPr>
      <dsp:spPr>
        <a:xfrm>
          <a:off x="445359" y="849895"/>
          <a:ext cx="2145836" cy="18792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400" kern="1200" dirty="0"/>
            <a:t>Vídeo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400" kern="1200" dirty="0"/>
            <a:t>Notebook</a:t>
          </a:r>
        </a:p>
      </dsp:txBody>
      <dsp:txXfrm>
        <a:off x="500399" y="904935"/>
        <a:ext cx="2035756" cy="1769120"/>
      </dsp:txXfrm>
    </dsp:sp>
    <dsp:sp modelId="{030D565F-C305-4D8F-980F-25FF313773FD}">
      <dsp:nvSpPr>
        <dsp:cNvPr id="0" name=""/>
        <dsp:cNvSpPr/>
      </dsp:nvSpPr>
      <dsp:spPr>
        <a:xfrm>
          <a:off x="2476988" y="165169"/>
          <a:ext cx="689638" cy="53425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800" kern="1200"/>
        </a:p>
      </dsp:txBody>
      <dsp:txXfrm>
        <a:off x="2476988" y="272019"/>
        <a:ext cx="529363" cy="320551"/>
      </dsp:txXfrm>
    </dsp:sp>
    <dsp:sp modelId="{D5FE5F4B-3197-4B65-85C5-CAB537D4D51E}">
      <dsp:nvSpPr>
        <dsp:cNvPr id="0" name=""/>
        <dsp:cNvSpPr/>
      </dsp:nvSpPr>
      <dsp:spPr>
        <a:xfrm>
          <a:off x="3452891" y="14695"/>
          <a:ext cx="2145836" cy="12527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 dirty="0"/>
            <a:t>Warmup</a:t>
          </a:r>
        </a:p>
      </dsp:txBody>
      <dsp:txXfrm>
        <a:off x="3452891" y="14695"/>
        <a:ext cx="2145836" cy="835200"/>
      </dsp:txXfrm>
    </dsp:sp>
    <dsp:sp modelId="{1F7700EE-17AB-4EEB-89B1-4A50FDA794BD}">
      <dsp:nvSpPr>
        <dsp:cNvPr id="0" name=""/>
        <dsp:cNvSpPr/>
      </dsp:nvSpPr>
      <dsp:spPr>
        <a:xfrm>
          <a:off x="3892400" y="849895"/>
          <a:ext cx="2145836" cy="18792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400" kern="1200" dirty="0"/>
            <a:t>Resolver; e/ou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400" kern="1200" dirty="0"/>
            <a:t>Consultar resolução</a:t>
          </a:r>
        </a:p>
      </dsp:txBody>
      <dsp:txXfrm>
        <a:off x="3947440" y="904935"/>
        <a:ext cx="2035756" cy="1769120"/>
      </dsp:txXfrm>
    </dsp:sp>
    <dsp:sp modelId="{A10B5F1F-EE4C-45EF-A720-889ADA5C7BF6}">
      <dsp:nvSpPr>
        <dsp:cNvPr id="0" name=""/>
        <dsp:cNvSpPr/>
      </dsp:nvSpPr>
      <dsp:spPr>
        <a:xfrm>
          <a:off x="5924028" y="165169"/>
          <a:ext cx="689638" cy="53425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800" kern="1200"/>
        </a:p>
      </dsp:txBody>
      <dsp:txXfrm>
        <a:off x="5924028" y="272019"/>
        <a:ext cx="529363" cy="320551"/>
      </dsp:txXfrm>
    </dsp:sp>
    <dsp:sp modelId="{AF126589-E0DE-4952-B00F-0636F0A5F095}">
      <dsp:nvSpPr>
        <dsp:cNvPr id="0" name=""/>
        <dsp:cNvSpPr/>
      </dsp:nvSpPr>
      <dsp:spPr>
        <a:xfrm>
          <a:off x="6899932" y="14695"/>
          <a:ext cx="2145836" cy="12527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 dirty="0"/>
            <a:t>Exercícios</a:t>
          </a:r>
        </a:p>
      </dsp:txBody>
      <dsp:txXfrm>
        <a:off x="6899932" y="14695"/>
        <a:ext cx="2145836" cy="835200"/>
      </dsp:txXfrm>
    </dsp:sp>
    <dsp:sp modelId="{B2D4784C-9C5C-4B29-A799-14294E4F46F6}">
      <dsp:nvSpPr>
        <dsp:cNvPr id="0" name=""/>
        <dsp:cNvSpPr/>
      </dsp:nvSpPr>
      <dsp:spPr>
        <a:xfrm>
          <a:off x="7339440" y="849895"/>
          <a:ext cx="2145836" cy="18792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400" kern="1200" dirty="0"/>
            <a:t>Resolver</a:t>
          </a:r>
        </a:p>
      </dsp:txBody>
      <dsp:txXfrm>
        <a:off x="7394480" y="904935"/>
        <a:ext cx="2035756" cy="1769120"/>
      </dsp:txXfrm>
    </dsp:sp>
    <dsp:sp modelId="{0B7243C2-8760-4D1E-BFD2-8D6C405958CE}">
      <dsp:nvSpPr>
        <dsp:cNvPr id="0" name=""/>
        <dsp:cNvSpPr/>
      </dsp:nvSpPr>
      <dsp:spPr>
        <a:xfrm>
          <a:off x="9371069" y="165169"/>
          <a:ext cx="689638" cy="53425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800" kern="1200"/>
        </a:p>
      </dsp:txBody>
      <dsp:txXfrm>
        <a:off x="9371069" y="272019"/>
        <a:ext cx="529363" cy="320551"/>
      </dsp:txXfrm>
    </dsp:sp>
    <dsp:sp modelId="{E6211732-8CEF-42AD-879B-364607FB854A}">
      <dsp:nvSpPr>
        <dsp:cNvPr id="0" name=""/>
        <dsp:cNvSpPr/>
      </dsp:nvSpPr>
      <dsp:spPr>
        <a:xfrm>
          <a:off x="10346972" y="14695"/>
          <a:ext cx="2843082" cy="12527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 dirty="0"/>
            <a:t>Exercícios Extra</a:t>
          </a:r>
        </a:p>
      </dsp:txBody>
      <dsp:txXfrm>
        <a:off x="10346972" y="14695"/>
        <a:ext cx="2843082" cy="835200"/>
      </dsp:txXfrm>
    </dsp:sp>
    <dsp:sp modelId="{148B5565-F1BE-4A6D-ABA3-CAC3ED53255A}">
      <dsp:nvSpPr>
        <dsp:cNvPr id="0" name=""/>
        <dsp:cNvSpPr/>
      </dsp:nvSpPr>
      <dsp:spPr>
        <a:xfrm>
          <a:off x="11135104" y="849895"/>
          <a:ext cx="2145836" cy="18792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400" kern="1200" dirty="0"/>
            <a:t>Resolver</a:t>
          </a:r>
        </a:p>
      </dsp:txBody>
      <dsp:txXfrm>
        <a:off x="11190144" y="904935"/>
        <a:ext cx="2035756" cy="17691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F95E83-F819-452B-8E20-EE6471E630CB}" type="datetimeFigureOut">
              <a:rPr lang="pt-BR" smtClean="0"/>
              <a:t>05/09/2025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CFE64D-5E83-4BB0-98A3-EA7F44288D4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1381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5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9" name="Google Shape;359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6B2307-1DF4-4B6C-8745-19911C901E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79575" y="1236663"/>
            <a:ext cx="1008062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E5695CE-9ADF-4695-973F-B94A660238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79575" y="3970338"/>
            <a:ext cx="1008062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0B15271-8C4C-4144-AAA1-E11F856B3C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3925" y="7007225"/>
            <a:ext cx="3024188" cy="401638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ED2C32E-3BA7-4403-B7FE-9AD45FAAC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51350" y="7007225"/>
            <a:ext cx="4537075" cy="401638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C76F337-2C48-4C20-A3C5-26568CBFF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8F4C2-5AD9-4F35-9375-C447F9EA536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3887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2B0357-528F-43EE-B29E-F651BB3EF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9CA174C-4211-4B14-9E10-5367A111B2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6A7263D-E991-404A-9FB6-3821D664339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3925" y="7007225"/>
            <a:ext cx="3024188" cy="401638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3061D20-8D87-4678-986B-4478E8587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51350" y="7007225"/>
            <a:ext cx="4537075" cy="401638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CF7D0FA-088F-49B5-B8D9-EDDDD53CE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8F4C2-5AD9-4F35-9375-C447F9EA536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7286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4D1946F-7A2C-482B-AE55-284B8D5005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18663" y="403225"/>
            <a:ext cx="2897187" cy="6405563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4AAC260-1710-4886-9FED-FB5FF34660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23925" y="403225"/>
            <a:ext cx="8542338" cy="6405563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430D323-1CB7-4D50-871B-FD2460CC560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3925" y="7007225"/>
            <a:ext cx="3024188" cy="401638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A803B4D-4867-4E7F-9DAB-13F27D5FE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51350" y="7007225"/>
            <a:ext cx="4537075" cy="401638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D227539-D2C3-4C9C-B714-6D1469E11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8F4C2-5AD9-4F35-9375-C447F9EA536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2510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15E83A-A7F4-412D-B6E5-75BED5B68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925" y="22225"/>
            <a:ext cx="11591925" cy="1460500"/>
          </a:xfrm>
        </p:spPr>
        <p:txBody>
          <a:bodyPr/>
          <a:lstStyle>
            <a:lvl1pPr>
              <a:defRPr b="1">
                <a:latin typeface="+mn-lt"/>
                <a:cs typeface="Calibri" panose="020F050202020403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B9794B5-8E61-4F51-866E-353DAC0082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898525" indent="-441325">
              <a:defRPr/>
            </a:lvl2pPr>
            <a:lvl3pPr marL="1341438" indent="-427038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rgbClr val="4F9351"/>
                </a:solidFill>
              </a:defRPr>
            </a:lvl4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0EF7B50-B233-491C-8D60-554C1AE60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8F4C2-5AD9-4F35-9375-C447F9EA536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558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7F52E4-0873-48C8-9A25-8D1BA8338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7575" y="1884363"/>
            <a:ext cx="11591925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37E0473-D80A-41A2-8D7F-9728BDC76F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7575" y="5059363"/>
            <a:ext cx="11591925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71823BB-E409-446E-9FA4-169D05EEA8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3925" y="7007225"/>
            <a:ext cx="3024188" cy="401638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9703DA3-324A-4BB3-AF3B-DBDC419C1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51350" y="7007225"/>
            <a:ext cx="4537075" cy="401638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9444D8F-C7BF-4906-959D-C1E5FC8FF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8F4C2-5AD9-4F35-9375-C447F9EA536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8033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EBF44D-0ABA-4A4A-B1DE-C385680D8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64C5D70-D9F7-4302-8339-03BD26C699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23925" y="2012950"/>
            <a:ext cx="5719763" cy="47958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C981733-EEBD-4671-936D-1CD22F5C1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96088" y="2012950"/>
            <a:ext cx="5719762" cy="47958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082670C-61C5-4ECA-AE8D-C9606D8E3D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3925" y="7007225"/>
            <a:ext cx="3024188" cy="401638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68D664E-C5D0-47B4-90DD-C331E98DB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51350" y="7007225"/>
            <a:ext cx="4537075" cy="401638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3EDD9BC-C7D2-41D4-9CAC-049465F97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8F4C2-5AD9-4F35-9375-C447F9EA536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1225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4C2FF7-8E57-4EEC-B05C-F78929E21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5513" y="403225"/>
            <a:ext cx="11591925" cy="1460500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D0AA406-24F0-4482-8DDE-16A6FF5977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5513" y="1852613"/>
            <a:ext cx="5686425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5B1A78A-E676-493C-A41D-81276037AD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25513" y="2760663"/>
            <a:ext cx="5686425" cy="406241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637EA6C-CAB1-4C2C-8AB2-A6AE641D6F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04025" y="1852613"/>
            <a:ext cx="5713413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4DB4E09-6EE1-4147-81C2-FD347EE970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804025" y="2760663"/>
            <a:ext cx="5713413" cy="406241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1C58D5A-4670-47E6-8BCC-49F5A564AD4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3925" y="7007225"/>
            <a:ext cx="3024188" cy="401638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436A7F8-87ED-4E31-AEB2-0E9B539DA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51350" y="7007225"/>
            <a:ext cx="4537075" cy="401638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E3CDC0A-D2DC-46F2-B5B8-CE47F883A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8F4C2-5AD9-4F35-9375-C447F9EA536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5455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D84705-A82D-4686-AEF7-34CDC34A1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6AD615F-8454-427E-AD86-A8156FF5CA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3925" y="7007225"/>
            <a:ext cx="3024188" cy="401638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33BA903-0849-4795-9BA1-AD4C583CA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51350" y="7007225"/>
            <a:ext cx="4537075" cy="401638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6B5A63D-E3A5-4D76-9EAC-B9156DBB9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8F4C2-5AD9-4F35-9375-C447F9EA536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6670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16A734E-6C30-49D9-BA23-CDA9D0671AB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3925" y="7007225"/>
            <a:ext cx="3024188" cy="401638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D46FD98-96D7-49D8-AD26-39B3A951E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51350" y="7007225"/>
            <a:ext cx="4537075" cy="401638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DE2CCE1-3646-4507-B926-84507D48E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8F4C2-5AD9-4F35-9375-C447F9EA536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6670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0ACE2B-9E5C-4558-AC09-88E21D0F5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5513" y="503238"/>
            <a:ext cx="4335462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556E189-DB53-4ECB-A808-CC8AE3C8F8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3413" y="1089025"/>
            <a:ext cx="68040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A9B172F-DF1C-40D6-AD0B-CA4682D46A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25513" y="2268538"/>
            <a:ext cx="4335462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886D2B4-4CA5-4392-ABF8-AAA1A90DE8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3925" y="7007225"/>
            <a:ext cx="3024188" cy="401638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F2BFA58-633F-4C19-97D8-7E3753A08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51350" y="7007225"/>
            <a:ext cx="4537075" cy="401638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0234F24-B1CF-4936-A7EF-8AD9B8E3A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8F4C2-5AD9-4F35-9375-C447F9EA536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9073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2A43B8-66D8-462E-8CE6-D87075856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5513" y="503238"/>
            <a:ext cx="4335462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70EF8CF-9861-4ACD-B243-0D4B230796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713413" y="1089025"/>
            <a:ext cx="68040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C6E8370-9C08-475A-97BB-C32261D568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25513" y="2268538"/>
            <a:ext cx="4335462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9D3E31D-E390-433F-A1E2-076CF32C69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3925" y="7007225"/>
            <a:ext cx="3024188" cy="401638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AD89561-3D6F-49E8-B30D-DD0C5F616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51350" y="7007225"/>
            <a:ext cx="4537075" cy="401638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DAD3010-909B-4D21-8DD6-56E7D0E83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8F4C2-5AD9-4F35-9375-C447F9EA536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9716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7BD4786-88E0-4341-A17D-EB4CD76BE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925" y="22225"/>
            <a:ext cx="11591925" cy="1460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B1FDBA2-2D4B-4A9D-8973-8ED82BEF24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600199"/>
            <a:ext cx="12374879" cy="58239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849CA22-AA7E-4292-A008-BE16173FBA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2832080" y="7022465"/>
            <a:ext cx="461010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B8F4C2-5AD9-4F35-9375-C447F9EA536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489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hf sldNum="0"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lang="pt-BR" sz="4400" b="1" i="1" strike="noStrike" kern="1200" spc="-1" dirty="0">
          <a:solidFill>
            <a:schemeClr val="accent1">
              <a:lumMod val="75000"/>
            </a:schemeClr>
          </a:solidFill>
          <a:latin typeface="+mn-lt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98525" indent="-441325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defRPr sz="3200" kern="1200">
          <a:solidFill>
            <a:srgbClr val="0206BE"/>
          </a:solidFill>
          <a:latin typeface="+mn-lt"/>
          <a:ea typeface="+mn-ea"/>
          <a:cs typeface="+mn-cs"/>
        </a:defRPr>
      </a:lvl2pPr>
      <a:lvl3pPr marL="1341438" indent="-427038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ü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rgbClr val="5FA96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api.exchangerate-api.com/v4/latest/USD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v.br/conecta/catalogo" TargetMode="External"/><Relationship Id="rId2" Type="http://schemas.openxmlformats.org/officeDocument/2006/relationships/hyperlink" Target="https://jsonformatter.org/json-viewer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search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513806" y="28995"/>
            <a:ext cx="12343474" cy="96641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pt-BR" sz="4400" b="1" i="1" strike="noStrike" spc="-1" dirty="0">
                <a:solidFill>
                  <a:schemeClr val="accent1">
                    <a:lumMod val="75000"/>
                  </a:schemeClr>
                </a:solidFill>
                <a:latin typeface="Calibri"/>
                <a:ea typeface="DejaVu Sans"/>
              </a:rPr>
              <a:t>Estruturas de Dados Nativas do Python</a:t>
            </a:r>
            <a:endParaRPr lang="pt-BR" sz="2400" b="0" strike="noStrike" spc="-1" dirty="0">
              <a:solidFill>
                <a:schemeClr val="accent1">
                  <a:lumMod val="75000"/>
                </a:schemeClr>
              </a:solidFill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4954013" y="7023944"/>
            <a:ext cx="3414985" cy="53461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spcBef>
                <a:spcPts val="1103"/>
              </a:spcBef>
            </a:pPr>
            <a:r>
              <a:rPr lang="pt-BR" sz="265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Professor: Alex Pereira</a:t>
            </a:r>
            <a:endParaRPr lang="pt-BR" sz="2650" b="0" strike="noStrike" spc="-1" dirty="0">
              <a:latin typeface="Arial"/>
            </a:endParaRPr>
          </a:p>
        </p:txBody>
      </p:sp>
      <p:sp>
        <p:nvSpPr>
          <p:cNvPr id="78" name="CustomShape 3"/>
          <p:cNvSpPr/>
          <p:nvPr/>
        </p:nvSpPr>
        <p:spPr>
          <a:xfrm>
            <a:off x="9941040" y="7157160"/>
            <a:ext cx="3022920" cy="40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E41630A5-50A0-42D1-9024-10A5D4502CEA}" type="slidenum">
              <a:rPr lang="pt-BR" sz="1330" b="0" strike="noStrike" spc="-1">
                <a:solidFill>
                  <a:srgbClr val="8B8B8B"/>
                </a:solidFill>
                <a:latin typeface="Calibri"/>
                <a:ea typeface="DejaVu Sans"/>
              </a:rPr>
              <a:t>1</a:t>
            </a:fld>
            <a:endParaRPr lang="pt-BR" sz="1330" b="0" strike="noStrike" spc="-1">
              <a:latin typeface="Arial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44DF21A-FB58-4DBE-8E3A-00AD2F51F3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49" t="13167" r="26790" b="41736"/>
          <a:stretch/>
        </p:blipFill>
        <p:spPr>
          <a:xfrm>
            <a:off x="5666850" y="2688662"/>
            <a:ext cx="1989313" cy="20135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DB40DE-59E1-4B97-A114-A9C90BD81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dict (Dicionário)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8A69164-52B8-4021-8281-35412A8667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82725"/>
            <a:ext cx="12374879" cy="5941377"/>
          </a:xfrm>
        </p:spPr>
        <p:txBody>
          <a:bodyPr/>
          <a:lstStyle/>
          <a:p>
            <a:r>
              <a:rPr lang="en-US" dirty="0">
                <a:ea typeface="Source Code Pro" panose="020B0509030403020204" pitchFamily="49" charset="0"/>
              </a:rPr>
              <a:t>Uma coleção de key-value (chave-valor) de tamanho flexível</a:t>
            </a:r>
          </a:p>
          <a:p>
            <a:pPr lvl="1"/>
            <a:r>
              <a:rPr lang="en-US" dirty="0">
                <a:ea typeface="Source Code Pro" panose="020B0509030403020204" pitchFamily="49" charset="0"/>
              </a:rPr>
              <a:t>O key e o value podem ser (quase) qualquer objeto python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255C70A-F847-419F-B5CC-6FB0DFE630A2}"/>
              </a:ext>
            </a:extLst>
          </p:cNvPr>
          <p:cNvSpPr txBox="1"/>
          <p:nvPr/>
        </p:nvSpPr>
        <p:spPr>
          <a:xfrm>
            <a:off x="1492851" y="2807140"/>
            <a:ext cx="9891429" cy="335803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empty_dict</a:t>
            </a:r>
            <a:r>
              <a:rPr lang="pt-BR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= {} # Cria um dicionário vazio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d1 = {'tipo' : 'carro', 'ano':2020, '</a:t>
            </a:r>
            <a:r>
              <a:rPr lang="pt-BR" sz="24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ocup</a:t>
            </a:r>
            <a:r>
              <a:rPr lang="pt-BR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' : [1, 2]} d1['cor'] = 1 # Cria um novo par chave-valor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d1['</a:t>
            </a:r>
            <a:r>
              <a:rPr lang="pt-BR" sz="24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fabric</a:t>
            </a:r>
            <a:r>
              <a:rPr lang="pt-BR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'] = 3 # Cria um novo par chave-valor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print(d1)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print(d1['</a:t>
            </a:r>
            <a:r>
              <a:rPr lang="pt-BR" sz="24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ocup</a:t>
            </a:r>
            <a:r>
              <a:rPr lang="pt-BR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'])</a:t>
            </a:r>
            <a:endParaRPr lang="en-US" sz="2400" b="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6785BCB3-7FA1-4DD8-ADE9-379AE5A852DB}"/>
              </a:ext>
            </a:extLst>
          </p:cNvPr>
          <p:cNvSpPr/>
          <p:nvPr/>
        </p:nvSpPr>
        <p:spPr>
          <a:xfrm>
            <a:off x="1492851" y="6165175"/>
            <a:ext cx="9891429" cy="110652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{'</a:t>
            </a:r>
            <a:r>
              <a:rPr lang="en-US" sz="2400" dirty="0" err="1">
                <a:solidFill>
                  <a:schemeClr val="tx1"/>
                </a:solidFill>
              </a:rPr>
              <a:t>ocup</a:t>
            </a:r>
            <a:r>
              <a:rPr lang="en-US" sz="2400" dirty="0">
                <a:solidFill>
                  <a:schemeClr val="tx1"/>
                </a:solidFill>
              </a:rPr>
              <a:t>': [1, 2], '</a:t>
            </a:r>
            <a:r>
              <a:rPr lang="en-US" sz="2400" dirty="0" err="1">
                <a:solidFill>
                  <a:schemeClr val="tx1"/>
                </a:solidFill>
              </a:rPr>
              <a:t>ano</a:t>
            </a:r>
            <a:r>
              <a:rPr lang="en-US" sz="2400" dirty="0">
                <a:solidFill>
                  <a:schemeClr val="tx1"/>
                </a:solidFill>
              </a:rPr>
              <a:t>': 2020, 'fabric': 3, '</a:t>
            </a:r>
            <a:r>
              <a:rPr lang="en-US" sz="2400" dirty="0" err="1">
                <a:solidFill>
                  <a:schemeClr val="tx1"/>
                </a:solidFill>
              </a:rPr>
              <a:t>tipo</a:t>
            </a:r>
            <a:r>
              <a:rPr lang="en-US" sz="2400" dirty="0">
                <a:solidFill>
                  <a:schemeClr val="tx1"/>
                </a:solidFill>
              </a:rPr>
              <a:t>': '</a:t>
            </a:r>
            <a:r>
              <a:rPr lang="en-US" sz="2400" dirty="0" err="1">
                <a:solidFill>
                  <a:schemeClr val="tx1"/>
                </a:solidFill>
              </a:rPr>
              <a:t>carro</a:t>
            </a:r>
            <a:r>
              <a:rPr lang="en-US" sz="2400" dirty="0">
                <a:solidFill>
                  <a:schemeClr val="tx1"/>
                </a:solidFill>
              </a:rPr>
              <a:t>', '</a:t>
            </a:r>
            <a:r>
              <a:rPr lang="en-US" sz="2400" dirty="0" err="1">
                <a:solidFill>
                  <a:schemeClr val="tx1"/>
                </a:solidFill>
              </a:rPr>
              <a:t>cor</a:t>
            </a:r>
            <a:r>
              <a:rPr lang="en-US" sz="2400" dirty="0">
                <a:solidFill>
                  <a:schemeClr val="tx1"/>
                </a:solidFill>
              </a:rPr>
              <a:t>': 1}</a:t>
            </a:r>
          </a:p>
          <a:p>
            <a:r>
              <a:rPr lang="en-US" sz="2400" dirty="0">
                <a:solidFill>
                  <a:schemeClr val="tx1"/>
                </a:solidFill>
              </a:rPr>
              <a:t>[1, 2]</a:t>
            </a:r>
          </a:p>
        </p:txBody>
      </p:sp>
      <p:sp>
        <p:nvSpPr>
          <p:cNvPr id="4" name="CustomShape 3">
            <a:extLst>
              <a:ext uri="{FF2B5EF4-FFF2-40B4-BE49-F238E27FC236}">
                <a16:creationId xmlns:a16="http://schemas.microsoft.com/office/drawing/2014/main" id="{0E1AA699-45F2-4534-A644-245E9DFED685}"/>
              </a:ext>
            </a:extLst>
          </p:cNvPr>
          <p:cNvSpPr/>
          <p:nvPr/>
        </p:nvSpPr>
        <p:spPr>
          <a:xfrm>
            <a:off x="9941040" y="7157160"/>
            <a:ext cx="3022920" cy="40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E41630A5-50A0-42D1-9024-10A5D4502CEA}" type="slidenum">
              <a:rPr lang="pt-BR" sz="1330" b="0" strike="noStrike" spc="-1">
                <a:solidFill>
                  <a:srgbClr val="8B8B8B"/>
                </a:solidFill>
                <a:latin typeface="Calibri"/>
                <a:ea typeface="DejaVu Sans"/>
              </a:rPr>
              <a:t>10</a:t>
            </a:fld>
            <a:endParaRPr lang="pt-BR" sz="133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72705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DB40DE-59E1-4B97-A114-A9C90BD81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dict (Dicionário)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8A69164-52B8-4021-8281-35412A8667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25879"/>
            <a:ext cx="12374879" cy="5823903"/>
          </a:xfrm>
        </p:spPr>
        <p:txBody>
          <a:bodyPr/>
          <a:lstStyle/>
          <a:p>
            <a:r>
              <a:rPr lang="en-US" dirty="0">
                <a:ea typeface="Source Code Pro" panose="020B0509030403020204" pitchFamily="49" charset="0"/>
              </a:rPr>
              <a:t>Outros métodos relacionados a dicionários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C211AD0E-DE83-4A60-AFA8-ECE54918FF7E}"/>
              </a:ext>
            </a:extLst>
          </p:cNvPr>
          <p:cNvSpPr txBox="1"/>
          <p:nvPr/>
        </p:nvSpPr>
        <p:spPr>
          <a:xfrm>
            <a:off x="1540810" y="2036808"/>
            <a:ext cx="10358154" cy="391203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d1 = {'tipo' : 'carro', 'ano':2020, '</a:t>
            </a:r>
            <a:r>
              <a:rPr lang="pt-BR" sz="24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ocup</a:t>
            </a:r>
            <a:r>
              <a:rPr lang="pt-BR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' : [1, 2]}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print(</a:t>
            </a:r>
            <a:r>
              <a:rPr lang="pt-BR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'tipo' </a:t>
            </a:r>
            <a:r>
              <a:rPr lang="pt-BR" sz="2400" b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in</a:t>
            </a:r>
            <a:r>
              <a:rPr lang="pt-BR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d1) # Testa: 'tipo' está em d1.keys()?</a:t>
            </a:r>
            <a:endParaRPr lang="en-US" sz="24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400" b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del</a:t>
            </a: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d1[</a:t>
            </a:r>
            <a:r>
              <a:rPr lang="pt-BR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'ano'] # Remove o par identificado por 'ano'</a:t>
            </a:r>
            <a:endParaRPr lang="en-US" sz="2400" b="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ret = d1.</a:t>
            </a:r>
            <a:r>
              <a:rPr lang="en-US" sz="2400" b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pop</a:t>
            </a: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pt-BR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'</a:t>
            </a:r>
            <a:r>
              <a:rPr lang="pt-BR" sz="24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ocup</a:t>
            </a:r>
            <a:r>
              <a:rPr lang="pt-BR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'</a:t>
            </a: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) # Remove do dict e retorna o valor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print(list(d1.</a:t>
            </a:r>
            <a:r>
              <a:rPr lang="en-US" sz="2400" b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</a:t>
            </a: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()))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d1.</a:t>
            </a:r>
            <a:r>
              <a:rPr lang="pt-BR" sz="2400" b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update</a:t>
            </a:r>
            <a:r>
              <a:rPr lang="pt-BR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({'motor' : '18c', 'dono' : 12}) #atualiza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print(d1)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1B4A81EB-0758-4888-AE8D-C6D7BF05B386}"/>
              </a:ext>
            </a:extLst>
          </p:cNvPr>
          <p:cNvSpPr/>
          <p:nvPr/>
        </p:nvSpPr>
        <p:spPr>
          <a:xfrm>
            <a:off x="1540810" y="6096000"/>
            <a:ext cx="10358154" cy="121268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True</a:t>
            </a:r>
          </a:p>
          <a:p>
            <a:r>
              <a:rPr lang="en-US" sz="2400" dirty="0">
                <a:solidFill>
                  <a:schemeClr val="tx1"/>
                </a:solidFill>
              </a:rPr>
              <a:t>['</a:t>
            </a:r>
            <a:r>
              <a:rPr lang="en-US" sz="2400" dirty="0" err="1">
                <a:solidFill>
                  <a:schemeClr val="tx1"/>
                </a:solidFill>
              </a:rPr>
              <a:t>tipo</a:t>
            </a:r>
            <a:r>
              <a:rPr lang="en-US" sz="2400" dirty="0">
                <a:solidFill>
                  <a:schemeClr val="tx1"/>
                </a:solidFill>
              </a:rPr>
              <a:t>']</a:t>
            </a:r>
          </a:p>
          <a:p>
            <a:r>
              <a:rPr lang="en-US" sz="2400" dirty="0">
                <a:solidFill>
                  <a:schemeClr val="tx1"/>
                </a:solidFill>
              </a:rPr>
              <a:t>{'motor': '18c', '</a:t>
            </a:r>
            <a:r>
              <a:rPr lang="en-US" sz="2400" dirty="0" err="1">
                <a:solidFill>
                  <a:schemeClr val="tx1"/>
                </a:solidFill>
              </a:rPr>
              <a:t>dono</a:t>
            </a:r>
            <a:r>
              <a:rPr lang="en-US" sz="2400" dirty="0">
                <a:solidFill>
                  <a:schemeClr val="tx1"/>
                </a:solidFill>
              </a:rPr>
              <a:t>': 12, '</a:t>
            </a:r>
            <a:r>
              <a:rPr lang="en-US" sz="2400" dirty="0" err="1">
                <a:solidFill>
                  <a:schemeClr val="tx1"/>
                </a:solidFill>
              </a:rPr>
              <a:t>tipo</a:t>
            </a:r>
            <a:r>
              <a:rPr lang="en-US" sz="2400" dirty="0">
                <a:solidFill>
                  <a:schemeClr val="tx1"/>
                </a:solidFill>
              </a:rPr>
              <a:t>': '</a:t>
            </a:r>
            <a:r>
              <a:rPr lang="en-US" sz="2400" dirty="0" err="1">
                <a:solidFill>
                  <a:schemeClr val="tx1"/>
                </a:solidFill>
              </a:rPr>
              <a:t>carro</a:t>
            </a:r>
            <a:r>
              <a:rPr lang="en-US" sz="2400" dirty="0">
                <a:solidFill>
                  <a:schemeClr val="tx1"/>
                </a:solidFill>
              </a:rPr>
              <a:t>'}</a:t>
            </a:r>
          </a:p>
        </p:txBody>
      </p:sp>
      <p:sp>
        <p:nvSpPr>
          <p:cNvPr id="4" name="CustomShape 3">
            <a:extLst>
              <a:ext uri="{FF2B5EF4-FFF2-40B4-BE49-F238E27FC236}">
                <a16:creationId xmlns:a16="http://schemas.microsoft.com/office/drawing/2014/main" id="{8F477E57-7422-4F40-9BED-89E40F01EC43}"/>
              </a:ext>
            </a:extLst>
          </p:cNvPr>
          <p:cNvSpPr/>
          <p:nvPr/>
        </p:nvSpPr>
        <p:spPr>
          <a:xfrm>
            <a:off x="9941040" y="7157160"/>
            <a:ext cx="3022920" cy="40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E41630A5-50A0-42D1-9024-10A5D4502CEA}" type="slidenum">
              <a:rPr lang="pt-BR" sz="1330" b="0" strike="noStrike" spc="-1">
                <a:solidFill>
                  <a:srgbClr val="8B8B8B"/>
                </a:solidFill>
                <a:latin typeface="Calibri"/>
                <a:ea typeface="DejaVu Sans"/>
              </a:rPr>
              <a:t>11</a:t>
            </a:fld>
            <a:endParaRPr lang="pt-BR" sz="133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60033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DB40DE-59E1-4B97-A114-A9C90BD81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dict (Dicionário)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8A69164-52B8-4021-8281-35412A8667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25879"/>
            <a:ext cx="12374879" cy="5823903"/>
          </a:xfrm>
        </p:spPr>
        <p:txBody>
          <a:bodyPr/>
          <a:lstStyle/>
          <a:p>
            <a:r>
              <a:rPr lang="en-US" dirty="0">
                <a:ea typeface="Source Code Pro" panose="020B0509030403020204" pitchFamily="49" charset="0"/>
              </a:rPr>
              <a:t>O método items retorna um iterator para uma sequência</a:t>
            </a:r>
          </a:p>
          <a:p>
            <a:pPr lvl="1"/>
            <a:r>
              <a:rPr lang="en-US" dirty="0">
                <a:ea typeface="Source Code Pro" panose="020B0509030403020204" pitchFamily="49" charset="0"/>
              </a:rPr>
              <a:t>de tuplas (chave, valor)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C211AD0E-DE83-4A60-AFA8-ECE54918FF7E}"/>
              </a:ext>
            </a:extLst>
          </p:cNvPr>
          <p:cNvSpPr txBox="1"/>
          <p:nvPr/>
        </p:nvSpPr>
        <p:spPr>
          <a:xfrm>
            <a:off x="1540810" y="3230176"/>
            <a:ext cx="10358154" cy="169604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d1 = {'tipo' : 'carro', 'ano':2020, 'ocup' : [1, 2]} 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for k, v in d1.</a:t>
            </a:r>
            <a:r>
              <a:rPr lang="pt-BR" sz="2400" b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items</a:t>
            </a:r>
            <a:r>
              <a:rPr lang="pt-BR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():</a:t>
            </a:r>
            <a:endParaRPr lang="en-US" sz="24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	print(k, v)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1B4A81EB-0758-4888-AE8D-C6D7BF05B386}"/>
              </a:ext>
            </a:extLst>
          </p:cNvPr>
          <p:cNvSpPr/>
          <p:nvPr/>
        </p:nvSpPr>
        <p:spPr>
          <a:xfrm>
            <a:off x="1540810" y="5188393"/>
            <a:ext cx="10358154" cy="121268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400" dirty="0">
                <a:solidFill>
                  <a:schemeClr val="tx1"/>
                </a:solidFill>
              </a:rPr>
              <a:t>tipo carro</a:t>
            </a:r>
          </a:p>
          <a:p>
            <a:r>
              <a:rPr lang="pt-BR" sz="2400" dirty="0">
                <a:solidFill>
                  <a:schemeClr val="tx1"/>
                </a:solidFill>
              </a:rPr>
              <a:t>ano 2020</a:t>
            </a:r>
          </a:p>
          <a:p>
            <a:r>
              <a:rPr lang="pt-BR" sz="2400" dirty="0">
                <a:solidFill>
                  <a:schemeClr val="tx1"/>
                </a:solidFill>
              </a:rPr>
              <a:t>ocup [1, 2]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CustomShape 3">
            <a:extLst>
              <a:ext uri="{FF2B5EF4-FFF2-40B4-BE49-F238E27FC236}">
                <a16:creationId xmlns:a16="http://schemas.microsoft.com/office/drawing/2014/main" id="{8F477E57-7422-4F40-9BED-89E40F01EC43}"/>
              </a:ext>
            </a:extLst>
          </p:cNvPr>
          <p:cNvSpPr/>
          <p:nvPr/>
        </p:nvSpPr>
        <p:spPr>
          <a:xfrm>
            <a:off x="9941040" y="7157160"/>
            <a:ext cx="3022920" cy="40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E41630A5-50A0-42D1-9024-10A5D4502CEA}" type="slidenum">
              <a:rPr lang="pt-BR" sz="1330" b="0" strike="noStrike" spc="-1">
                <a:solidFill>
                  <a:srgbClr val="8B8B8B"/>
                </a:solidFill>
                <a:latin typeface="Calibri"/>
                <a:ea typeface="DejaVu Sans"/>
              </a:rPr>
              <a:t>12</a:t>
            </a:fld>
            <a:endParaRPr lang="pt-BR" sz="133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20312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DB40DE-59E1-4B97-A114-A9C90BD81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um dicionário com listas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C211AD0E-DE83-4A60-AFA8-ECE54918FF7E}"/>
              </a:ext>
            </a:extLst>
          </p:cNvPr>
          <p:cNvSpPr txBox="1"/>
          <p:nvPr/>
        </p:nvSpPr>
        <p:spPr>
          <a:xfrm>
            <a:off x="848674" y="1351509"/>
            <a:ext cx="11846246" cy="41015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s = [['yellow',1],['blue', 2],['yellow', 3],['blue', 4],['red', 1]]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d = dict()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for k, v in s: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if k in d.keys(): # </a:t>
            </a:r>
            <a:r>
              <a:rPr lang="en-US" sz="22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Testar</a:t>
            </a:r>
            <a:r>
              <a:rPr lang="en-US" sz="2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se </a:t>
            </a:r>
            <a:r>
              <a:rPr lang="en-US" sz="22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já</a:t>
            </a:r>
            <a:r>
              <a:rPr lang="en-US" sz="2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22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existe</a:t>
            </a:r>
            <a:r>
              <a:rPr lang="en-US" sz="2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22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esta</a:t>
            </a:r>
            <a:r>
              <a:rPr lang="en-US" sz="2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chave no dicionário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d[k].append(v) # Se </a:t>
            </a:r>
            <a:r>
              <a:rPr lang="en-US" sz="22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existir</a:t>
            </a:r>
            <a:r>
              <a:rPr lang="en-US" sz="2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, </a:t>
            </a:r>
            <a:r>
              <a:rPr lang="en-US" sz="22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adiciona</a:t>
            </a:r>
            <a:r>
              <a:rPr lang="en-US" sz="2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um </a:t>
            </a:r>
            <a:r>
              <a:rPr lang="en-US" sz="22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elemento</a:t>
            </a:r>
            <a:endParaRPr lang="en-US" sz="22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else: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d[k] = [v] # Se não </a:t>
            </a:r>
            <a:r>
              <a:rPr lang="en-US" sz="22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existir</a:t>
            </a:r>
            <a:r>
              <a:rPr lang="en-US" sz="2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, </a:t>
            </a:r>
            <a:r>
              <a:rPr lang="en-US" sz="22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cria</a:t>
            </a:r>
            <a:r>
              <a:rPr lang="en-US" sz="2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uma lista e o </a:t>
            </a:r>
            <a:r>
              <a:rPr lang="en-US" sz="22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adiciona</a:t>
            </a:r>
            <a:endParaRPr lang="en-US" sz="22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print(d)</a:t>
            </a:r>
            <a:endParaRPr lang="en-US" sz="2200" b="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1B4A81EB-0758-4888-AE8D-C6D7BF05B386}"/>
              </a:ext>
            </a:extLst>
          </p:cNvPr>
          <p:cNvSpPr/>
          <p:nvPr/>
        </p:nvSpPr>
        <p:spPr>
          <a:xfrm>
            <a:off x="862965" y="5698747"/>
            <a:ext cx="11770995" cy="121268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{'yellow': [1, 3], 'blue': [2, 4], 'red': [1]}</a:t>
            </a:r>
          </a:p>
        </p:txBody>
      </p:sp>
      <p:sp>
        <p:nvSpPr>
          <p:cNvPr id="4" name="CustomShape 3">
            <a:extLst>
              <a:ext uri="{FF2B5EF4-FFF2-40B4-BE49-F238E27FC236}">
                <a16:creationId xmlns:a16="http://schemas.microsoft.com/office/drawing/2014/main" id="{8F477E57-7422-4F40-9BED-89E40F01EC43}"/>
              </a:ext>
            </a:extLst>
          </p:cNvPr>
          <p:cNvSpPr/>
          <p:nvPr/>
        </p:nvSpPr>
        <p:spPr>
          <a:xfrm>
            <a:off x="9941040" y="7157160"/>
            <a:ext cx="3022920" cy="40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E41630A5-50A0-42D1-9024-10A5D4502CEA}" type="slidenum">
              <a:rPr lang="pt-BR" sz="1330" b="0" strike="noStrike" spc="-1">
                <a:solidFill>
                  <a:srgbClr val="8B8B8B"/>
                </a:solidFill>
                <a:latin typeface="Calibri"/>
                <a:ea typeface="DejaVu Sans"/>
              </a:rPr>
              <a:t>13</a:t>
            </a:fld>
            <a:endParaRPr lang="pt-BR" sz="133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15427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DB40DE-59E1-4B97-A114-A9C90BD81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925" y="22225"/>
            <a:ext cx="11908154" cy="1460500"/>
          </a:xfrm>
        </p:spPr>
        <p:txBody>
          <a:bodyPr/>
          <a:lstStyle/>
          <a:p>
            <a:r>
              <a:rPr lang="pt-BR"/>
              <a:t>Criando um dicionário com listas com </a:t>
            </a:r>
            <a:r>
              <a:rPr lang="pt-BR" dirty="0" err="1"/>
              <a:t>defaultdict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8A69164-52B8-4021-8281-35412A8667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25879"/>
            <a:ext cx="12374879" cy="5823903"/>
          </a:xfrm>
        </p:spPr>
        <p:txBody>
          <a:bodyPr/>
          <a:lstStyle/>
          <a:p>
            <a:r>
              <a:rPr lang="en-US" dirty="0">
                <a:ea typeface="Source Code Pro" panose="020B0509030403020204" pitchFamily="49" charset="0"/>
              </a:rPr>
              <a:t>No defaultdict</a:t>
            </a:r>
          </a:p>
          <a:p>
            <a:pPr lvl="1"/>
            <a:r>
              <a:rPr lang="en-US" dirty="0">
                <a:ea typeface="Source Code Pro" panose="020B0509030403020204" pitchFamily="49" charset="0"/>
              </a:rPr>
              <a:t>Cada </a:t>
            </a:r>
            <a:r>
              <a:rPr lang="en-US" dirty="0" err="1">
                <a:ea typeface="Source Code Pro" panose="020B0509030403020204" pitchFamily="49" charset="0"/>
              </a:rPr>
              <a:t>elemento</a:t>
            </a:r>
            <a:r>
              <a:rPr lang="en-US" dirty="0">
                <a:ea typeface="Source Code Pro" panose="020B0509030403020204" pitchFamily="49" charset="0"/>
              </a:rPr>
              <a:t> do dicionário é </a:t>
            </a:r>
            <a:r>
              <a:rPr lang="en-US" dirty="0" err="1">
                <a:ea typeface="Source Code Pro" panose="020B0509030403020204" pitchFamily="49" charset="0"/>
              </a:rPr>
              <a:t>inicializado</a:t>
            </a:r>
            <a:r>
              <a:rPr lang="en-US" dirty="0">
                <a:ea typeface="Source Code Pro" panose="020B0509030403020204" pitchFamily="49" charset="0"/>
              </a:rPr>
              <a:t> com um valor </a:t>
            </a:r>
            <a:r>
              <a:rPr lang="en-US" dirty="0" err="1">
                <a:ea typeface="Source Code Pro" panose="020B0509030403020204" pitchFamily="49" charset="0"/>
              </a:rPr>
              <a:t>padrão</a:t>
            </a:r>
            <a:endParaRPr lang="en-US" dirty="0">
              <a:ea typeface="Source Code Pro" panose="020B0509030403020204" pitchFamily="49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C211AD0E-DE83-4A60-AFA8-ECE54918FF7E}"/>
              </a:ext>
            </a:extLst>
          </p:cNvPr>
          <p:cNvSpPr txBox="1"/>
          <p:nvPr/>
        </p:nvSpPr>
        <p:spPr>
          <a:xfrm>
            <a:off x="848676" y="2683604"/>
            <a:ext cx="11591925" cy="30858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from </a:t>
            </a:r>
            <a:r>
              <a:rPr lang="pt-BR" sz="22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collections</a:t>
            </a:r>
            <a:r>
              <a:rPr lang="pt-BR" sz="2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import </a:t>
            </a:r>
            <a:r>
              <a:rPr lang="pt-BR" sz="22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defaultdict</a:t>
            </a:r>
            <a:endParaRPr lang="pt-BR" sz="22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>
              <a:lnSpc>
                <a:spcPct val="150000"/>
              </a:lnSpc>
            </a:pPr>
            <a:r>
              <a:rPr lang="pt-BR" sz="2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s = [['yellow',1],['blue', 2],['</a:t>
            </a:r>
            <a:r>
              <a:rPr lang="pt-BR" sz="22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yellow</a:t>
            </a:r>
            <a:r>
              <a:rPr lang="pt-BR" sz="2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', 3],['blue', 4],['</a:t>
            </a:r>
            <a:r>
              <a:rPr lang="pt-BR" sz="22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red</a:t>
            </a:r>
            <a:r>
              <a:rPr lang="pt-BR" sz="2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', 1]]</a:t>
            </a:r>
          </a:p>
          <a:p>
            <a:pPr>
              <a:lnSpc>
                <a:spcPct val="150000"/>
              </a:lnSpc>
            </a:pPr>
            <a:r>
              <a:rPr lang="pt-BR" sz="2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d = </a:t>
            </a:r>
            <a:r>
              <a:rPr lang="pt-BR" sz="22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defaultdict</a:t>
            </a:r>
            <a:r>
              <a:rPr lang="pt-BR" sz="2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pt-BR" sz="2200" b="1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list</a:t>
            </a:r>
            <a:r>
              <a:rPr lang="pt-BR" sz="2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pt-BR" sz="2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for k, v in s:</a:t>
            </a:r>
          </a:p>
          <a:p>
            <a:pPr>
              <a:lnSpc>
                <a:spcPct val="150000"/>
              </a:lnSpc>
            </a:pPr>
            <a:r>
              <a:rPr lang="pt-BR" sz="2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d[k].</a:t>
            </a:r>
            <a:r>
              <a:rPr lang="pt-BR" sz="22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append</a:t>
            </a:r>
            <a:r>
              <a:rPr lang="pt-BR" sz="2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(v)</a:t>
            </a:r>
          </a:p>
          <a:p>
            <a:pPr>
              <a:lnSpc>
                <a:spcPct val="150000"/>
              </a:lnSpc>
            </a:pPr>
            <a:r>
              <a:rPr lang="pt-BR" sz="2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print(d)</a:t>
            </a:r>
            <a:endParaRPr lang="en-US" sz="2200" b="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1B4A81EB-0758-4888-AE8D-C6D7BF05B386}"/>
              </a:ext>
            </a:extLst>
          </p:cNvPr>
          <p:cNvSpPr/>
          <p:nvPr/>
        </p:nvSpPr>
        <p:spPr>
          <a:xfrm>
            <a:off x="848675" y="5914492"/>
            <a:ext cx="11591925" cy="121268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defaultdict(&lt;class 'list'&gt;, {'yellow': [1, 3], 'blue': [2, 4], 'red': [1]})</a:t>
            </a:r>
          </a:p>
        </p:txBody>
      </p:sp>
      <p:sp>
        <p:nvSpPr>
          <p:cNvPr id="4" name="CustomShape 3">
            <a:extLst>
              <a:ext uri="{FF2B5EF4-FFF2-40B4-BE49-F238E27FC236}">
                <a16:creationId xmlns:a16="http://schemas.microsoft.com/office/drawing/2014/main" id="{8F477E57-7422-4F40-9BED-89E40F01EC43}"/>
              </a:ext>
            </a:extLst>
          </p:cNvPr>
          <p:cNvSpPr/>
          <p:nvPr/>
        </p:nvSpPr>
        <p:spPr>
          <a:xfrm>
            <a:off x="9941040" y="7157160"/>
            <a:ext cx="3022920" cy="40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E41630A5-50A0-42D1-9024-10A5D4502CEA}" type="slidenum">
              <a:rPr lang="pt-BR" sz="1330" b="0" strike="noStrike" spc="-1">
                <a:solidFill>
                  <a:srgbClr val="8B8B8B"/>
                </a:solidFill>
                <a:latin typeface="Calibri"/>
                <a:ea typeface="DejaVu Sans"/>
              </a:rPr>
              <a:t>14</a:t>
            </a:fld>
            <a:endParaRPr lang="pt-BR" sz="133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56244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DB40DE-59E1-4B97-A114-A9C90BD81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Tuplas</a:t>
            </a:r>
            <a:r>
              <a:rPr lang="pt-BR" dirty="0"/>
              <a:t> (</a:t>
            </a:r>
            <a:r>
              <a:rPr lang="pt-BR" dirty="0" err="1"/>
              <a:t>tuple</a:t>
            </a:r>
            <a:r>
              <a:rPr lang="pt-BR" dirty="0"/>
              <a:t>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8A69164-52B8-4021-8281-35412A8667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53343"/>
            <a:ext cx="12374879" cy="6084107"/>
          </a:xfrm>
        </p:spPr>
        <p:txBody>
          <a:bodyPr>
            <a:normAutofit/>
          </a:bodyPr>
          <a:lstStyle/>
          <a:p>
            <a:r>
              <a:rPr lang="en-US" dirty="0">
                <a:ea typeface="Source Code Pro" panose="020B0509030403020204" pitchFamily="49" charset="0"/>
              </a:rPr>
              <a:t>Uma sequência de elementos</a:t>
            </a:r>
          </a:p>
          <a:p>
            <a:pPr lvl="1"/>
            <a:r>
              <a:rPr lang="en-US" dirty="0">
                <a:ea typeface="Source Code Pro" panose="020B0509030403020204" pitchFamily="49" charset="0"/>
              </a:rPr>
              <a:t>Ordenada e </a:t>
            </a:r>
            <a:r>
              <a:rPr lang="en-US" dirty="0" err="1">
                <a:ea typeface="Source Code Pro" panose="020B0509030403020204" pitchFamily="49" charset="0"/>
              </a:rPr>
              <a:t>imutável</a:t>
            </a:r>
            <a:endParaRPr lang="en-US" dirty="0">
              <a:ea typeface="Source Code Pro" panose="020B0509030403020204" pitchFamily="49" charset="0"/>
            </a:endParaRPr>
          </a:p>
          <a:p>
            <a:pPr lvl="1"/>
            <a:endParaRPr lang="en-US" dirty="0">
              <a:ea typeface="Source Code Pro" panose="020B0509030403020204" pitchFamily="49" charset="0"/>
            </a:endParaRPr>
          </a:p>
          <a:p>
            <a:pPr lvl="1"/>
            <a:endParaRPr lang="en-US" dirty="0">
              <a:ea typeface="Source Code Pro" panose="020B0509030403020204" pitchFamily="49" charset="0"/>
            </a:endParaRPr>
          </a:p>
          <a:p>
            <a:pPr lvl="1"/>
            <a:endParaRPr lang="en-US" dirty="0">
              <a:ea typeface="Source Code Pro" panose="020B0509030403020204" pitchFamily="49" charset="0"/>
            </a:endParaRPr>
          </a:p>
          <a:p>
            <a:pPr lvl="1"/>
            <a:endParaRPr lang="en-US" dirty="0">
              <a:ea typeface="Source Code Pro" panose="020B0509030403020204" pitchFamily="49" charset="0"/>
            </a:endParaRPr>
          </a:p>
          <a:p>
            <a:pPr lvl="1"/>
            <a:endParaRPr lang="en-US" dirty="0">
              <a:ea typeface="Source Code Pro" panose="020B0509030403020204" pitchFamily="49" charset="0"/>
            </a:endParaRPr>
          </a:p>
          <a:p>
            <a:pPr lvl="1"/>
            <a:endParaRPr lang="en-US" dirty="0">
              <a:ea typeface="Source Code Pro" panose="020B0509030403020204" pitchFamily="49" charset="0"/>
            </a:endParaRPr>
          </a:p>
          <a:p>
            <a:pPr lvl="1"/>
            <a:endParaRPr lang="en-US" dirty="0">
              <a:ea typeface="Source Code Pro" panose="020B0509030403020204" pitchFamily="49" charset="0"/>
            </a:endParaRPr>
          </a:p>
          <a:p>
            <a:pPr lvl="1"/>
            <a:r>
              <a:rPr lang="en-US" dirty="0">
                <a:ea typeface="Source Code Pro" panose="020B0509030403020204" pitchFamily="49" charset="0"/>
              </a:rPr>
              <a:t>Exemplos de </a:t>
            </a:r>
            <a:r>
              <a:rPr lang="en-US" dirty="0" err="1">
                <a:ea typeface="Source Code Pro" panose="020B0509030403020204" pitchFamily="49" charset="0"/>
              </a:rPr>
              <a:t>uso</a:t>
            </a:r>
            <a:endParaRPr lang="en-US" dirty="0">
              <a:ea typeface="Source Code Pro" panose="020B0509030403020204" pitchFamily="49" charset="0"/>
            </a:endParaRPr>
          </a:p>
          <a:p>
            <a:pPr lvl="2"/>
            <a:r>
              <a:rPr lang="en-US" dirty="0" err="1">
                <a:ea typeface="Source Code Pro" panose="020B0509030403020204" pitchFamily="49" charset="0"/>
              </a:rPr>
              <a:t>dict.items</a:t>
            </a:r>
            <a:r>
              <a:rPr lang="en-US" dirty="0">
                <a:ea typeface="Source Code Pro" panose="020B0509030403020204" pitchFamily="49" charset="0"/>
              </a:rPr>
              <a:t>()</a:t>
            </a:r>
          </a:p>
          <a:p>
            <a:pPr lvl="2"/>
            <a:r>
              <a:rPr lang="en-US" dirty="0" err="1">
                <a:ea typeface="Source Code Pro" panose="020B0509030403020204" pitchFamily="49" charset="0"/>
              </a:rPr>
              <a:t>Retorno</a:t>
            </a:r>
            <a:r>
              <a:rPr lang="en-US" dirty="0">
                <a:ea typeface="Source Code Pro" panose="020B0509030403020204" pitchFamily="49" charset="0"/>
              </a:rPr>
              <a:t> de uma </a:t>
            </a:r>
            <a:r>
              <a:rPr lang="en-US" dirty="0" err="1">
                <a:ea typeface="Source Code Pro" panose="020B0509030403020204" pitchFamily="49" charset="0"/>
              </a:rPr>
              <a:t>função</a:t>
            </a:r>
            <a:r>
              <a:rPr lang="en-US" dirty="0">
                <a:ea typeface="Source Code Pro" panose="020B0509030403020204" pitchFamily="49" charset="0"/>
              </a:rPr>
              <a:t>: return a, b</a:t>
            </a:r>
          </a:p>
          <a:p>
            <a:pPr lvl="1"/>
            <a:endParaRPr lang="en-US" dirty="0">
              <a:ea typeface="Source Code Pro" panose="020B0509030403020204" pitchFamily="49" charset="0"/>
            </a:endParaRPr>
          </a:p>
        </p:txBody>
      </p:sp>
      <p:sp>
        <p:nvSpPr>
          <p:cNvPr id="4" name="CustomShape 3">
            <a:extLst>
              <a:ext uri="{FF2B5EF4-FFF2-40B4-BE49-F238E27FC236}">
                <a16:creationId xmlns:a16="http://schemas.microsoft.com/office/drawing/2014/main" id="{765C75DB-D592-4E56-BFCD-0EDFD6FB4A2C}"/>
              </a:ext>
            </a:extLst>
          </p:cNvPr>
          <p:cNvSpPr/>
          <p:nvPr/>
        </p:nvSpPr>
        <p:spPr>
          <a:xfrm>
            <a:off x="9941040" y="7157160"/>
            <a:ext cx="3022920" cy="40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E41630A5-50A0-42D1-9024-10A5D4502CEA}" type="slidenum">
              <a:rPr lang="pt-BR" sz="1330" b="0" strike="noStrike" spc="-1">
                <a:solidFill>
                  <a:srgbClr val="8B8B8B"/>
                </a:solidFill>
                <a:latin typeface="Calibri"/>
                <a:ea typeface="DejaVu Sans"/>
              </a:rPr>
              <a:t>15</a:t>
            </a:fld>
            <a:endParaRPr lang="pt-BR" sz="1330" b="0" strike="noStrike" spc="-1">
              <a:latin typeface="Arial"/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ED4BE9D4-54C5-41E5-9C84-950F35FB79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662" y="2499847"/>
            <a:ext cx="7344450" cy="3379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4343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DB40DE-59E1-4B97-A114-A9C90BD81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Conjunto (set)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8A69164-52B8-4021-8281-35412A8667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a typeface="Source Code Pro" panose="020B0509030403020204" pitchFamily="49" charset="0"/>
              </a:rPr>
              <a:t>Set é uma coleção não ordenada de objetos distintos</a:t>
            </a:r>
          </a:p>
          <a:p>
            <a:pPr lvl="1"/>
            <a:r>
              <a:rPr lang="en-US" dirty="0">
                <a:ea typeface="Source Code Pro" panose="020B0509030403020204" pitchFamily="49" charset="0"/>
              </a:rPr>
              <a:t>útil para </a:t>
            </a:r>
          </a:p>
          <a:p>
            <a:pPr lvl="2"/>
            <a:r>
              <a:rPr lang="en-US" dirty="0" err="1">
                <a:ea typeface="Source Code Pro" panose="020B0509030403020204" pitchFamily="49" charset="0"/>
              </a:rPr>
              <a:t>testar</a:t>
            </a:r>
            <a:r>
              <a:rPr lang="en-US" dirty="0">
                <a:ea typeface="Source Code Pro" panose="020B0509030403020204" pitchFamily="49" charset="0"/>
              </a:rPr>
              <a:t> pertinência a grupos/conjuntos, </a:t>
            </a:r>
          </a:p>
          <a:p>
            <a:pPr lvl="2"/>
            <a:r>
              <a:rPr lang="en-US" dirty="0" err="1">
                <a:ea typeface="Source Code Pro" panose="020B0509030403020204" pitchFamily="49" charset="0"/>
              </a:rPr>
              <a:t>fazer</a:t>
            </a:r>
            <a:r>
              <a:rPr lang="en-US" dirty="0">
                <a:ea typeface="Source Code Pro" panose="020B0509030403020204" pitchFamily="49" charset="0"/>
              </a:rPr>
              <a:t> </a:t>
            </a:r>
            <a:r>
              <a:rPr lang="en-US" dirty="0" err="1">
                <a:ea typeface="Source Code Pro" panose="020B0509030403020204" pitchFamily="49" charset="0"/>
              </a:rPr>
              <a:t>operações</a:t>
            </a:r>
            <a:r>
              <a:rPr lang="en-US" dirty="0">
                <a:ea typeface="Source Code Pro" panose="020B0509030403020204" pitchFamily="49" charset="0"/>
              </a:rPr>
              <a:t> </a:t>
            </a:r>
            <a:r>
              <a:rPr lang="en-US" dirty="0" err="1">
                <a:ea typeface="Source Code Pro" panose="020B0509030403020204" pitchFamily="49" charset="0"/>
              </a:rPr>
              <a:t>como</a:t>
            </a:r>
            <a:r>
              <a:rPr lang="en-US" dirty="0">
                <a:ea typeface="Source Code Pro" panose="020B0509030403020204" pitchFamily="49" charset="0"/>
              </a:rPr>
              <a:t> </a:t>
            </a:r>
            <a:r>
              <a:rPr lang="en-US" dirty="0" err="1">
                <a:ea typeface="Source Code Pro" panose="020B0509030403020204" pitchFamily="49" charset="0"/>
              </a:rPr>
              <a:t>intersecção</a:t>
            </a:r>
            <a:r>
              <a:rPr lang="en-US" dirty="0">
                <a:ea typeface="Source Code Pro" panose="020B0509030403020204" pitchFamily="49" charset="0"/>
              </a:rPr>
              <a:t> e </a:t>
            </a:r>
            <a:r>
              <a:rPr lang="en-US" dirty="0" err="1">
                <a:ea typeface="Source Code Pro" panose="020B0509030403020204" pitchFamily="49" charset="0"/>
              </a:rPr>
              <a:t>união</a:t>
            </a:r>
            <a:r>
              <a:rPr lang="en-US" dirty="0">
                <a:ea typeface="Source Code Pro" panose="020B0509030403020204" pitchFamily="49" charset="0"/>
              </a:rPr>
              <a:t> e</a:t>
            </a:r>
          </a:p>
          <a:p>
            <a:pPr lvl="2"/>
            <a:r>
              <a:rPr lang="en-US" dirty="0">
                <a:ea typeface="Source Code Pro" panose="020B0509030403020204" pitchFamily="49" charset="0"/>
              </a:rPr>
              <a:t>remover elementos </a:t>
            </a:r>
            <a:r>
              <a:rPr lang="en-US" dirty="0" err="1">
                <a:ea typeface="Source Code Pro" panose="020B0509030403020204" pitchFamily="49" charset="0"/>
              </a:rPr>
              <a:t>repetidos</a:t>
            </a:r>
            <a:r>
              <a:rPr lang="en-US" dirty="0">
                <a:ea typeface="Source Code Pro" panose="020B0509030403020204" pitchFamily="49" charset="0"/>
              </a:rPr>
              <a:t> de uma lista.</a:t>
            </a:r>
          </a:p>
          <a:p>
            <a:r>
              <a:rPr lang="en-US" dirty="0">
                <a:ea typeface="Source Code Pro" panose="020B0509030403020204" pitchFamily="49" charset="0"/>
              </a:rPr>
              <a:t>Como </a:t>
            </a:r>
            <a:r>
              <a:rPr lang="en-US" dirty="0" err="1">
                <a:ea typeface="Source Code Pro" panose="020B0509030403020204" pitchFamily="49" charset="0"/>
              </a:rPr>
              <a:t>criar</a:t>
            </a:r>
            <a:r>
              <a:rPr lang="en-US" dirty="0">
                <a:ea typeface="Source Code Pro" panose="020B0509030403020204" pitchFamily="49" charset="0"/>
              </a:rPr>
              <a:t> um set</a:t>
            </a:r>
          </a:p>
        </p:txBody>
      </p:sp>
      <p:sp>
        <p:nvSpPr>
          <p:cNvPr id="4" name="CustomShape 3">
            <a:extLst>
              <a:ext uri="{FF2B5EF4-FFF2-40B4-BE49-F238E27FC236}">
                <a16:creationId xmlns:a16="http://schemas.microsoft.com/office/drawing/2014/main" id="{765C75DB-D592-4E56-BFCD-0EDFD6FB4A2C}"/>
              </a:ext>
            </a:extLst>
          </p:cNvPr>
          <p:cNvSpPr/>
          <p:nvPr/>
        </p:nvSpPr>
        <p:spPr>
          <a:xfrm>
            <a:off x="9941040" y="7157160"/>
            <a:ext cx="3022920" cy="40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E41630A5-50A0-42D1-9024-10A5D4502CEA}" type="slidenum">
              <a:rPr lang="pt-BR" sz="1330" b="0" strike="noStrike" spc="-1">
                <a:solidFill>
                  <a:srgbClr val="8B8B8B"/>
                </a:solidFill>
                <a:latin typeface="Calibri"/>
                <a:ea typeface="DejaVu Sans"/>
              </a:rPr>
              <a:t>16</a:t>
            </a:fld>
            <a:endParaRPr lang="pt-BR" sz="1330" b="0" strike="noStrike" spc="-1">
              <a:latin typeface="Arial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E26F7CD2-C893-40B8-A850-1516ED4F50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700" y="4869496"/>
            <a:ext cx="6286500" cy="1671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9659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DB40DE-59E1-4B97-A114-A9C90BD81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Operações em Conjuntos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8A69164-52B8-4021-8281-35412A8667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a typeface="Source Code Pro" panose="020B0509030403020204" pitchFamily="49" charset="0"/>
              </a:rPr>
              <a:t>Pertinência</a:t>
            </a:r>
          </a:p>
          <a:p>
            <a:endParaRPr lang="en-US" dirty="0">
              <a:ea typeface="Source Code Pro" panose="020B0509030403020204" pitchFamily="49" charset="0"/>
            </a:endParaRPr>
          </a:p>
        </p:txBody>
      </p:sp>
      <p:sp>
        <p:nvSpPr>
          <p:cNvPr id="4" name="CustomShape 3">
            <a:extLst>
              <a:ext uri="{FF2B5EF4-FFF2-40B4-BE49-F238E27FC236}">
                <a16:creationId xmlns:a16="http://schemas.microsoft.com/office/drawing/2014/main" id="{765C75DB-D592-4E56-BFCD-0EDFD6FB4A2C}"/>
              </a:ext>
            </a:extLst>
          </p:cNvPr>
          <p:cNvSpPr/>
          <p:nvPr/>
        </p:nvSpPr>
        <p:spPr>
          <a:xfrm>
            <a:off x="9941040" y="7157160"/>
            <a:ext cx="3022920" cy="40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E41630A5-50A0-42D1-9024-10A5D4502CEA}" type="slidenum">
              <a:rPr lang="pt-BR" sz="1330" b="0" strike="noStrike" spc="-1">
                <a:solidFill>
                  <a:srgbClr val="8B8B8B"/>
                </a:solidFill>
                <a:latin typeface="Calibri"/>
                <a:ea typeface="DejaVu Sans"/>
              </a:rPr>
              <a:t>17</a:t>
            </a:fld>
            <a:endParaRPr lang="pt-BR" sz="1330" b="0" strike="noStrike" spc="-1">
              <a:latin typeface="Arial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19FB040-F707-44B2-8104-D66172B325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8993" y="2396467"/>
            <a:ext cx="5755007" cy="4449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2017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DB40DE-59E1-4B97-A114-A9C90BD81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Operações em Conjuntos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8A69164-52B8-4021-8281-35412A8667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ea typeface="Source Code Pro" panose="020B0509030403020204" pitchFamily="49" charset="0"/>
              </a:rPr>
              <a:t>União</a:t>
            </a:r>
            <a:endParaRPr lang="en-US" dirty="0">
              <a:ea typeface="Source Code Pro" panose="020B0509030403020204" pitchFamily="49" charset="0"/>
            </a:endParaRPr>
          </a:p>
          <a:p>
            <a:pPr lvl="1"/>
            <a:r>
              <a:rPr lang="en-US" dirty="0" err="1">
                <a:ea typeface="Source Code Pro" panose="020B0509030403020204" pitchFamily="49" charset="0"/>
              </a:rPr>
              <a:t>usa</a:t>
            </a:r>
            <a:r>
              <a:rPr lang="en-US" dirty="0">
                <a:ea typeface="Source Code Pro" panose="020B0509030403020204" pitchFamily="49" charset="0"/>
              </a:rPr>
              <a:t>-se o operador | (pipe), ou</a:t>
            </a:r>
          </a:p>
          <a:p>
            <a:pPr lvl="2"/>
            <a:r>
              <a:rPr lang="en-US" dirty="0">
                <a:ea typeface="Source Code Pro" panose="020B0509030403020204" pitchFamily="49" charset="0"/>
              </a:rPr>
              <a:t>o método 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set.union</a:t>
            </a:r>
            <a:r>
              <a:rPr lang="en-US" dirty="0">
                <a:ea typeface="Source Code Pro" panose="020B0509030403020204" pitchFamily="49" charset="0"/>
              </a:rPr>
              <a:t>()</a:t>
            </a:r>
          </a:p>
          <a:p>
            <a:endParaRPr lang="en-US" dirty="0">
              <a:ea typeface="Source Code Pro" panose="020B0509030403020204" pitchFamily="49" charset="0"/>
            </a:endParaRPr>
          </a:p>
        </p:txBody>
      </p:sp>
      <p:sp>
        <p:nvSpPr>
          <p:cNvPr id="4" name="CustomShape 3">
            <a:extLst>
              <a:ext uri="{FF2B5EF4-FFF2-40B4-BE49-F238E27FC236}">
                <a16:creationId xmlns:a16="http://schemas.microsoft.com/office/drawing/2014/main" id="{765C75DB-D592-4E56-BFCD-0EDFD6FB4A2C}"/>
              </a:ext>
            </a:extLst>
          </p:cNvPr>
          <p:cNvSpPr/>
          <p:nvPr/>
        </p:nvSpPr>
        <p:spPr>
          <a:xfrm>
            <a:off x="9941040" y="7157160"/>
            <a:ext cx="3022920" cy="40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E41630A5-50A0-42D1-9024-10A5D4502CEA}" type="slidenum">
              <a:rPr lang="pt-BR" sz="1330" b="0" strike="noStrike" spc="-1">
                <a:solidFill>
                  <a:srgbClr val="8B8B8B"/>
                </a:solidFill>
                <a:latin typeface="Calibri"/>
                <a:ea typeface="DejaVu Sans"/>
              </a:rPr>
              <a:t>18</a:t>
            </a:fld>
            <a:endParaRPr lang="pt-BR" sz="1330" b="0" strike="noStrike" spc="-1">
              <a:latin typeface="Arial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19FB040-F707-44B2-8104-D66172B325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4463"/>
          <a:stretch/>
        </p:blipFill>
        <p:spPr>
          <a:xfrm>
            <a:off x="3498735" y="3666219"/>
            <a:ext cx="5755007" cy="1581173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C5F7B595-E2C4-48B7-8305-FFAB02D07E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8735" y="5381850"/>
            <a:ext cx="4886327" cy="1775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7780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DB40DE-59E1-4B97-A114-A9C90BD81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Operações em Conjuntos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8A69164-52B8-4021-8281-35412A8667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a typeface="Source Code Pro" panose="020B0509030403020204" pitchFamily="49" charset="0"/>
              </a:rPr>
              <a:t>Intersecção</a:t>
            </a:r>
          </a:p>
          <a:p>
            <a:pPr lvl="1"/>
            <a:r>
              <a:rPr lang="en-US" dirty="0" err="1">
                <a:ea typeface="Source Code Pro" panose="020B0509030403020204" pitchFamily="49" charset="0"/>
              </a:rPr>
              <a:t>usa</a:t>
            </a:r>
            <a:r>
              <a:rPr lang="en-US" dirty="0">
                <a:ea typeface="Source Code Pro" panose="020B0509030403020204" pitchFamily="49" charset="0"/>
              </a:rPr>
              <a:t>-se o operador &amp;, ou</a:t>
            </a:r>
          </a:p>
          <a:p>
            <a:pPr lvl="2"/>
            <a:r>
              <a:rPr lang="en-US" dirty="0">
                <a:ea typeface="Source Code Pro" panose="020B0509030403020204" pitchFamily="49" charset="0"/>
              </a:rPr>
              <a:t>o método 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set.intersection()</a:t>
            </a:r>
          </a:p>
        </p:txBody>
      </p:sp>
      <p:sp>
        <p:nvSpPr>
          <p:cNvPr id="4" name="CustomShape 3">
            <a:extLst>
              <a:ext uri="{FF2B5EF4-FFF2-40B4-BE49-F238E27FC236}">
                <a16:creationId xmlns:a16="http://schemas.microsoft.com/office/drawing/2014/main" id="{765C75DB-D592-4E56-BFCD-0EDFD6FB4A2C}"/>
              </a:ext>
            </a:extLst>
          </p:cNvPr>
          <p:cNvSpPr/>
          <p:nvPr/>
        </p:nvSpPr>
        <p:spPr>
          <a:xfrm>
            <a:off x="9941040" y="7157160"/>
            <a:ext cx="3022920" cy="40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E41630A5-50A0-42D1-9024-10A5D4502CEA}" type="slidenum">
              <a:rPr lang="pt-BR" sz="1330" b="0" strike="noStrike" spc="-1">
                <a:solidFill>
                  <a:srgbClr val="8B8B8B"/>
                </a:solidFill>
                <a:latin typeface="Calibri"/>
                <a:ea typeface="DejaVu Sans"/>
              </a:rPr>
              <a:t>19</a:t>
            </a:fld>
            <a:endParaRPr lang="pt-BR" sz="1330" b="0" strike="noStrike" spc="-1">
              <a:latin typeface="Arial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19FB040-F707-44B2-8104-D66172B325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4463"/>
          <a:stretch/>
        </p:blipFill>
        <p:spPr>
          <a:xfrm>
            <a:off x="3026296" y="3479361"/>
            <a:ext cx="5755007" cy="1581173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3E820F9E-3760-4C95-B324-AFEB385818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6295" y="5239284"/>
            <a:ext cx="5755007" cy="1658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900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DB40DE-59E1-4B97-A114-A9C90BD81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0000"/>
                </a:solidFill>
              </a:rPr>
              <a:t>Erros comuns!!!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8A69164-52B8-4021-8281-35412A8667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28013"/>
            <a:ext cx="12374879" cy="6196089"/>
          </a:xfrm>
        </p:spPr>
        <p:txBody>
          <a:bodyPr/>
          <a:lstStyle/>
          <a:p>
            <a:r>
              <a:rPr lang="en-US" dirty="0">
                <a:ea typeface="Source Code Pro" panose="020B0509030403020204" pitchFamily="49" charset="0"/>
              </a:rPr>
              <a:t>Resolver o </a:t>
            </a:r>
            <a:r>
              <a:rPr lang="en-US" dirty="0" err="1">
                <a:ea typeface="Source Code Pro" panose="020B0509030403020204" pitchFamily="49" charset="0"/>
              </a:rPr>
              <a:t>problema</a:t>
            </a:r>
            <a:r>
              <a:rPr lang="en-US" dirty="0">
                <a:ea typeface="Source Code Pro" panose="020B0509030403020204" pitchFamily="49" charset="0"/>
              </a:rPr>
              <a:t> </a:t>
            </a:r>
            <a:r>
              <a:rPr lang="en-US" dirty="0" err="1">
                <a:ea typeface="Source Code Pro" panose="020B0509030403020204" pitchFamily="49" charset="0"/>
              </a:rPr>
              <a:t>numa</a:t>
            </a:r>
            <a:r>
              <a:rPr lang="en-US" dirty="0">
                <a:ea typeface="Source Code Pro" panose="020B0509030403020204" pitchFamily="49" charset="0"/>
              </a:rPr>
              <a:t> </a:t>
            </a:r>
            <a:r>
              <a:rPr lang="en-US" dirty="0" err="1">
                <a:ea typeface="Source Code Pro" panose="020B0509030403020204" pitchFamily="49" charset="0"/>
              </a:rPr>
              <a:t>função</a:t>
            </a:r>
            <a:r>
              <a:rPr lang="en-US" dirty="0">
                <a:ea typeface="Source Code Pro" panose="020B0509030403020204" pitchFamily="49" charset="0"/>
              </a:rPr>
              <a:t>, </a:t>
            </a:r>
          </a:p>
          <a:p>
            <a:pPr lvl="1"/>
            <a:r>
              <a:rPr lang="en-US" dirty="0">
                <a:ea typeface="Source Code Pro" panose="020B0509030403020204" pitchFamily="49" charset="0"/>
              </a:rPr>
              <a:t>mas </a:t>
            </a:r>
            <a:r>
              <a:rPr lang="en-US" dirty="0" err="1">
                <a:ea typeface="Source Code Pro" panose="020B0509030403020204" pitchFamily="49" charset="0"/>
              </a:rPr>
              <a:t>não</a:t>
            </a:r>
            <a:r>
              <a:rPr lang="en-US" dirty="0">
                <a:ea typeface="Source Code Pro" panose="020B0509030403020204" pitchFamily="49" charset="0"/>
              </a:rPr>
              <a:t> </a:t>
            </a:r>
            <a:r>
              <a:rPr lang="en-US" dirty="0" err="1">
                <a:ea typeface="Source Code Pro" panose="020B0509030403020204" pitchFamily="49" charset="0"/>
              </a:rPr>
              <a:t>retornar</a:t>
            </a:r>
            <a:r>
              <a:rPr lang="en-US" dirty="0">
                <a:ea typeface="Source Code Pro" panose="020B0509030403020204" pitchFamily="49" charset="0"/>
              </a:rPr>
              <a:t> o </a:t>
            </a:r>
            <a:r>
              <a:rPr lang="en-US" dirty="0" err="1">
                <a:ea typeface="Source Code Pro" panose="020B0509030403020204" pitchFamily="49" charset="0"/>
              </a:rPr>
              <a:t>resultado</a:t>
            </a:r>
            <a:endParaRPr lang="en-US" dirty="0">
              <a:ea typeface="Source Code Pro" panose="020B0509030403020204" pitchFamily="49" charset="0"/>
            </a:endParaRPr>
          </a:p>
          <a:p>
            <a:pPr lvl="2"/>
            <a:r>
              <a:rPr lang="en-US" dirty="0">
                <a:ea typeface="Source Code Pro" panose="020B0509030403020204" pitchFamily="49" charset="0"/>
              </a:rPr>
              <a:t>O que é </a:t>
            </a:r>
            <a:r>
              <a:rPr lang="en-US" dirty="0" err="1">
                <a:ea typeface="Source Code Pro" panose="020B0509030403020204" pitchFamily="49" charset="0"/>
              </a:rPr>
              <a:t>armazenado</a:t>
            </a:r>
            <a:r>
              <a:rPr lang="en-US" dirty="0">
                <a:ea typeface="Source Code Pro" panose="020B0509030403020204" pitchFamily="49" charset="0"/>
              </a:rPr>
              <a:t> </a:t>
            </a:r>
            <a:r>
              <a:rPr lang="en-US" dirty="0" err="1">
                <a:ea typeface="Source Code Pro" panose="020B0509030403020204" pitchFamily="49" charset="0"/>
              </a:rPr>
              <a:t>na</a:t>
            </a:r>
            <a:r>
              <a:rPr lang="en-US" dirty="0">
                <a:ea typeface="Source Code Pro" panose="020B0509030403020204" pitchFamily="49" charset="0"/>
              </a:rPr>
              <a:t> </a:t>
            </a:r>
            <a:r>
              <a:rPr lang="en-US" dirty="0" err="1">
                <a:ea typeface="Source Code Pro" panose="020B0509030403020204" pitchFamily="49" charset="0"/>
              </a:rPr>
              <a:t>variavel</a:t>
            </a:r>
            <a:r>
              <a:rPr lang="en-US" dirty="0">
                <a:ea typeface="Source Code Pro" panose="020B0509030403020204" pitchFamily="49" charset="0"/>
              </a:rPr>
              <a:t> </a:t>
            </a:r>
            <a:r>
              <a:rPr lang="en-US" b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result</a:t>
            </a:r>
            <a:r>
              <a:rPr lang="en-US" dirty="0">
                <a:ea typeface="Source Code Pro" panose="020B0509030403020204" pitchFamily="49" charset="0"/>
              </a:rPr>
              <a:t> </a:t>
            </a:r>
            <a:r>
              <a:rPr lang="en-US" dirty="0" err="1">
                <a:ea typeface="Source Code Pro" panose="020B0509030403020204" pitchFamily="49" charset="0"/>
              </a:rPr>
              <a:t>abaixo</a:t>
            </a:r>
            <a:r>
              <a:rPr lang="en-US" dirty="0">
                <a:ea typeface="Source Code Pro" panose="020B0509030403020204" pitchFamily="49" charset="0"/>
              </a:rPr>
              <a:t> ?</a:t>
            </a:r>
          </a:p>
          <a:p>
            <a:r>
              <a:rPr lang="en-US" dirty="0" err="1">
                <a:ea typeface="Source Code Pro" panose="020B0509030403020204" pitchFamily="49" charset="0"/>
              </a:rPr>
              <a:t>Não</a:t>
            </a:r>
            <a:r>
              <a:rPr lang="en-US" dirty="0">
                <a:ea typeface="Source Code Pro" panose="020B0509030403020204" pitchFamily="49" charset="0"/>
              </a:rPr>
              <a:t> </a:t>
            </a:r>
            <a:r>
              <a:rPr lang="en-US" dirty="0" err="1">
                <a:ea typeface="Source Code Pro" panose="020B0509030403020204" pitchFamily="49" charset="0"/>
              </a:rPr>
              <a:t>indentar</a:t>
            </a:r>
            <a:r>
              <a:rPr lang="en-US" dirty="0">
                <a:ea typeface="Source Code Pro" panose="020B0509030403020204" pitchFamily="49" charset="0"/>
              </a:rPr>
              <a:t>/</a:t>
            </a:r>
            <a:r>
              <a:rPr lang="en-US" dirty="0" err="1">
                <a:ea typeface="Source Code Pro" panose="020B0509030403020204" pitchFamily="49" charset="0"/>
              </a:rPr>
              <a:t>aninhar</a:t>
            </a:r>
            <a:r>
              <a:rPr lang="en-US" dirty="0">
                <a:ea typeface="Source Code Pro" panose="020B0509030403020204" pitchFamily="49" charset="0"/>
              </a:rPr>
              <a:t> </a:t>
            </a:r>
            <a:r>
              <a:rPr lang="en-US" dirty="0" err="1">
                <a:ea typeface="Source Code Pro" panose="020B0509030403020204" pitchFamily="49" charset="0"/>
              </a:rPr>
              <a:t>sentenças</a:t>
            </a:r>
            <a:r>
              <a:rPr lang="en-US" dirty="0">
                <a:ea typeface="Source Code Pro" panose="020B0509030403020204" pitchFamily="49" charset="0"/>
              </a:rPr>
              <a:t> </a:t>
            </a:r>
            <a:r>
              <a:rPr lang="en-US" dirty="0" err="1">
                <a:ea typeface="Source Code Pro" panose="020B0509030403020204" pitchFamily="49" charset="0"/>
              </a:rPr>
              <a:t>compostas</a:t>
            </a:r>
            <a:endParaRPr lang="en-US" dirty="0">
              <a:ea typeface="Source Code Pro" panose="020B0509030403020204" pitchFamily="49" charset="0"/>
            </a:endParaRPr>
          </a:p>
          <a:p>
            <a:pPr lvl="3"/>
            <a:endParaRPr lang="en-US" dirty="0">
              <a:ea typeface="Source Code Pro" panose="020B0509030403020204" pitchFamily="49" charset="0"/>
            </a:endParaRPr>
          </a:p>
          <a:p>
            <a:pPr marL="1371600" lvl="3" indent="0">
              <a:buNone/>
            </a:pPr>
            <a:endParaRPr lang="en-US" dirty="0">
              <a:ea typeface="Source Code Pro" panose="020B0509030403020204" pitchFamily="49" charset="0"/>
            </a:endParaRPr>
          </a:p>
        </p:txBody>
      </p:sp>
      <p:sp>
        <p:nvSpPr>
          <p:cNvPr id="4" name="CustomShape 3">
            <a:extLst>
              <a:ext uri="{FF2B5EF4-FFF2-40B4-BE49-F238E27FC236}">
                <a16:creationId xmlns:a16="http://schemas.microsoft.com/office/drawing/2014/main" id="{765C75DB-D592-4E56-BFCD-0EDFD6FB4A2C}"/>
              </a:ext>
            </a:extLst>
          </p:cNvPr>
          <p:cNvSpPr/>
          <p:nvPr/>
        </p:nvSpPr>
        <p:spPr>
          <a:xfrm>
            <a:off x="9941040" y="7157160"/>
            <a:ext cx="3022920" cy="40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E41630A5-50A0-42D1-9024-10A5D4502CEA}" type="slidenum">
              <a:rPr lang="pt-BR" sz="1330" b="0" strike="noStrike" spc="-1">
                <a:solidFill>
                  <a:srgbClr val="8B8B8B"/>
                </a:solidFill>
                <a:latin typeface="Calibri"/>
                <a:ea typeface="DejaVu Sans"/>
              </a:rPr>
              <a:t>2</a:t>
            </a:fld>
            <a:endParaRPr lang="pt-BR" sz="1330" b="0" strike="noStrike" spc="-1">
              <a:latin typeface="Arial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1CF77265-C14E-44DF-B83D-D2C75D1E7378}"/>
              </a:ext>
            </a:extLst>
          </p:cNvPr>
          <p:cNvSpPr txBox="1"/>
          <p:nvPr/>
        </p:nvSpPr>
        <p:spPr>
          <a:xfrm>
            <a:off x="4591050" y="4570066"/>
            <a:ext cx="7715250" cy="169604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nl-NL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def soma(a, b):</a:t>
            </a:r>
          </a:p>
          <a:p>
            <a:pPr>
              <a:lnSpc>
                <a:spcPct val="150000"/>
              </a:lnSpc>
            </a:pPr>
            <a:r>
              <a:rPr lang="nl-NL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	s = a + b</a:t>
            </a:r>
          </a:p>
          <a:p>
            <a:pPr>
              <a:lnSpc>
                <a:spcPct val="150000"/>
              </a:lnSpc>
            </a:pPr>
            <a:r>
              <a:rPr lang="nl-NL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	print(s)</a:t>
            </a:r>
          </a:p>
        </p:txBody>
      </p:sp>
      <p:sp>
        <p:nvSpPr>
          <p:cNvPr id="9" name="CaixaDeTexto 10">
            <a:extLst>
              <a:ext uri="{FF2B5EF4-FFF2-40B4-BE49-F238E27FC236}">
                <a16:creationId xmlns:a16="http://schemas.microsoft.com/office/drawing/2014/main" id="{D32856B4-6A2A-4C2D-831A-081C269C016B}"/>
              </a:ext>
            </a:extLst>
          </p:cNvPr>
          <p:cNvSpPr txBox="1"/>
          <p:nvPr/>
        </p:nvSpPr>
        <p:spPr>
          <a:xfrm>
            <a:off x="4591050" y="6520819"/>
            <a:ext cx="7715250" cy="7702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nl-NL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result = soma(1, 2)</a:t>
            </a:r>
          </a:p>
          <a:p>
            <a:pPr>
              <a:lnSpc>
                <a:spcPct val="150000"/>
              </a:lnSpc>
            </a:pPr>
            <a:endParaRPr lang="nl-NL" sz="6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71D4FCF-320C-4BAB-B568-49441C723812}"/>
              </a:ext>
            </a:extLst>
          </p:cNvPr>
          <p:cNvGrpSpPr/>
          <p:nvPr/>
        </p:nvGrpSpPr>
        <p:grpSpPr>
          <a:xfrm>
            <a:off x="228600" y="4374123"/>
            <a:ext cx="5321889" cy="1881302"/>
            <a:chOff x="228600" y="2988071"/>
            <a:chExt cx="5321889" cy="1881302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A0A7F091-AF9B-4863-B91B-CF01B9374C77}"/>
                </a:ext>
              </a:extLst>
            </p:cNvPr>
            <p:cNvGrpSpPr/>
            <p:nvPr/>
          </p:nvGrpSpPr>
          <p:grpSpPr>
            <a:xfrm>
              <a:off x="228600" y="2988071"/>
              <a:ext cx="5321889" cy="1881302"/>
              <a:chOff x="-238125" y="4279193"/>
              <a:chExt cx="5321889" cy="2397832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455ADC6D-C49D-4945-9327-77FBF82D81FC}"/>
                  </a:ext>
                </a:extLst>
              </p:cNvPr>
              <p:cNvGrpSpPr/>
              <p:nvPr/>
            </p:nvGrpSpPr>
            <p:grpSpPr>
              <a:xfrm>
                <a:off x="-238125" y="4279193"/>
                <a:ext cx="5257800" cy="2161708"/>
                <a:chOff x="-238125" y="4279193"/>
                <a:chExt cx="5257800" cy="2161708"/>
              </a:xfrm>
            </p:grpSpPr>
            <p:cxnSp>
              <p:nvCxnSpPr>
                <p:cNvPr id="17" name="Straight Arrow Connector 16">
                  <a:extLst>
                    <a:ext uri="{FF2B5EF4-FFF2-40B4-BE49-F238E27FC236}">
                      <a16:creationId xmlns:a16="http://schemas.microsoft.com/office/drawing/2014/main" id="{02E5F334-2D22-4646-8037-7662C2B9488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36039" y="5724630"/>
                  <a:ext cx="783636" cy="9525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headEnd type="triangle"/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18" name="Speech Bubble: Rectangle with Corners Rounded 17">
                  <a:extLst>
                    <a:ext uri="{FF2B5EF4-FFF2-40B4-BE49-F238E27FC236}">
                      <a16:creationId xmlns:a16="http://schemas.microsoft.com/office/drawing/2014/main" id="{76F9B3E7-F892-41D2-8E83-D6A05DE52B18}"/>
                    </a:ext>
                  </a:extLst>
                </p:cNvPr>
                <p:cNvSpPr/>
                <p:nvPr/>
              </p:nvSpPr>
              <p:spPr>
                <a:xfrm>
                  <a:off x="-238125" y="4279193"/>
                  <a:ext cx="3710125" cy="2161708"/>
                </a:xfrm>
                <a:prstGeom prst="wedgeRoundRectCallout">
                  <a:avLst>
                    <a:gd name="adj1" fmla="val 67997"/>
                    <a:gd name="adj2" fmla="val 27756"/>
                    <a:gd name="adj3" fmla="val 16667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2400" dirty="0"/>
                    <a:t>O interpretador só executa na sequência esperada, o que estiver indentado corretamente</a:t>
                  </a:r>
                </a:p>
              </p:txBody>
            </p:sp>
          </p:grp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106CF7F7-6ADC-485A-B634-961974751DD7}"/>
                  </a:ext>
                </a:extLst>
              </p:cNvPr>
              <p:cNvGrpSpPr/>
              <p:nvPr/>
            </p:nvGrpSpPr>
            <p:grpSpPr>
              <a:xfrm>
                <a:off x="4202702" y="4528935"/>
                <a:ext cx="881062" cy="2148090"/>
                <a:chOff x="7903168" y="2778279"/>
                <a:chExt cx="881062" cy="3134342"/>
              </a:xfrm>
            </p:grpSpPr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3D45D812-27CE-454D-B85B-B6E99D735DF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903168" y="2778279"/>
                  <a:ext cx="0" cy="3134342"/>
                </a:xfrm>
                <a:prstGeom prst="line">
                  <a:avLst/>
                </a:prstGeom>
                <a:ln w="28575"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712CC0C9-6351-4938-AC3D-DA350AA7223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784230" y="4134207"/>
                  <a:ext cx="0" cy="1650516"/>
                </a:xfrm>
                <a:prstGeom prst="line">
                  <a:avLst/>
                </a:prstGeom>
                <a:ln w="28575"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DFD548B0-63BA-4B6C-8CEC-88B508C0D2A0}"/>
                </a:ext>
              </a:extLst>
            </p:cNvPr>
            <p:cNvCxnSpPr>
              <a:cxnSpLocks/>
            </p:cNvCxnSpPr>
            <p:nvPr/>
          </p:nvCxnSpPr>
          <p:spPr>
            <a:xfrm>
              <a:off x="4718140" y="4684113"/>
              <a:ext cx="783636" cy="7473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89633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DB40DE-59E1-4B97-A114-A9C90BD81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Função zip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8A69164-52B8-4021-8281-35412A8667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a typeface="Source Code Pro" panose="020B0509030403020204" pitchFamily="49" charset="0"/>
              </a:rPr>
              <a:t>Junta os elementos de duas sequências, </a:t>
            </a:r>
          </a:p>
          <a:p>
            <a:pPr lvl="1"/>
            <a:r>
              <a:rPr lang="en-US" dirty="0">
                <a:ea typeface="Source Code Pro" panose="020B0509030403020204" pitchFamily="49" charset="0"/>
              </a:rPr>
              <a:t>na forma de pares (tuplas)</a:t>
            </a:r>
          </a:p>
          <a:p>
            <a:pPr lvl="1"/>
            <a:endParaRPr lang="en-US" dirty="0">
              <a:ea typeface="Source Code Pro" panose="020B0509030403020204" pitchFamily="49" charset="0"/>
            </a:endParaRPr>
          </a:p>
        </p:txBody>
      </p:sp>
      <p:sp>
        <p:nvSpPr>
          <p:cNvPr id="4" name="CustomShape 3">
            <a:extLst>
              <a:ext uri="{FF2B5EF4-FFF2-40B4-BE49-F238E27FC236}">
                <a16:creationId xmlns:a16="http://schemas.microsoft.com/office/drawing/2014/main" id="{0E1AA699-45F2-4534-A644-245E9DFED685}"/>
              </a:ext>
            </a:extLst>
          </p:cNvPr>
          <p:cNvSpPr/>
          <p:nvPr/>
        </p:nvSpPr>
        <p:spPr>
          <a:xfrm>
            <a:off x="9941040" y="7157160"/>
            <a:ext cx="3022920" cy="40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E41630A5-50A0-42D1-9024-10A5D4502CEA}" type="slidenum">
              <a:rPr lang="pt-BR" sz="1330" b="0" strike="noStrike" spc="-1">
                <a:solidFill>
                  <a:srgbClr val="8B8B8B"/>
                </a:solidFill>
                <a:latin typeface="Calibri"/>
                <a:ea typeface="DejaVu Sans"/>
              </a:rPr>
              <a:t>20</a:t>
            </a:fld>
            <a:endParaRPr lang="pt-BR" sz="1330" b="0" strike="noStrike" spc="-1">
              <a:latin typeface="Arial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79870CA2-4FE7-414B-B779-6305CAACB6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3436" y="2912436"/>
            <a:ext cx="8809804" cy="4244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9687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DB40DE-59E1-4B97-A114-A9C90BD81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925" y="22225"/>
            <a:ext cx="11755755" cy="1460500"/>
          </a:xfrm>
        </p:spPr>
        <p:txBody>
          <a:bodyPr/>
          <a:lstStyle/>
          <a:p>
            <a:r>
              <a:rPr lang="pt-BR" dirty="0"/>
              <a:t>Instruções inline (na mesma linha)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8589413-97E3-4979-8726-80A33263339B}"/>
              </a:ext>
            </a:extLst>
          </p:cNvPr>
          <p:cNvSpPr txBox="1"/>
          <p:nvPr/>
        </p:nvSpPr>
        <p:spPr>
          <a:xfrm>
            <a:off x="923924" y="1305288"/>
            <a:ext cx="11591925" cy="50200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a = 2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# Sintaxe: valor_se_verdadeiro </a:t>
            </a:r>
            <a:r>
              <a:rPr lang="pt-BR" sz="2400" b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if</a:t>
            </a:r>
            <a:r>
              <a:rPr lang="pt-BR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condicao </a:t>
            </a:r>
            <a:r>
              <a:rPr lang="pt-BR" sz="2400" b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else</a:t>
            </a:r>
            <a:r>
              <a:rPr lang="pt-BR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valor_se_falso</a:t>
            </a:r>
            <a:endParaRPr lang="en-US" sz="24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b = 0 if a &gt; 10 else 1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print(b)</a:t>
            </a:r>
          </a:p>
          <a:p>
            <a:pPr>
              <a:lnSpc>
                <a:spcPct val="150000"/>
              </a:lnSpc>
            </a:pPr>
            <a:r>
              <a:rPr lang="nn-NO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# [ OPERACAO_VAL </a:t>
            </a:r>
            <a:r>
              <a:rPr lang="nn-NO" sz="2400" b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for</a:t>
            </a:r>
            <a:r>
              <a:rPr lang="nn-NO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VAL </a:t>
            </a:r>
            <a:r>
              <a:rPr lang="nn-NO" sz="2400" b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in</a:t>
            </a:r>
            <a:r>
              <a:rPr lang="nn-NO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SEQUENCIA ]</a:t>
            </a:r>
            <a:endParaRPr lang="en-US" sz="24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resultado1 = [x for x in range(10)] # list comprehension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resultado2 = [x * x for x in range(10)]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print(resultado1)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print(resultado2)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9F09B9EF-C002-47F9-89EE-8E65168B7B43}"/>
              </a:ext>
            </a:extLst>
          </p:cNvPr>
          <p:cNvSpPr/>
          <p:nvPr/>
        </p:nvSpPr>
        <p:spPr>
          <a:xfrm>
            <a:off x="927733" y="6391547"/>
            <a:ext cx="11591925" cy="110243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1</a:t>
            </a:r>
          </a:p>
          <a:p>
            <a:r>
              <a:rPr lang="en-US" sz="2400" dirty="0">
                <a:solidFill>
                  <a:schemeClr val="tx1"/>
                </a:solidFill>
              </a:rPr>
              <a:t>[0, 1, 2, 3, 4, 5, 6, 7, 8, 9]</a:t>
            </a:r>
          </a:p>
          <a:p>
            <a:r>
              <a:rPr lang="en-US" sz="2400" dirty="0">
                <a:solidFill>
                  <a:schemeClr val="tx1"/>
                </a:solidFill>
              </a:rPr>
              <a:t>[0, 1, 4, 9, 16, 25, 36, 49, 64, 81]</a:t>
            </a:r>
          </a:p>
        </p:txBody>
      </p:sp>
      <p:sp>
        <p:nvSpPr>
          <p:cNvPr id="7" name="CustomShape 3">
            <a:extLst>
              <a:ext uri="{FF2B5EF4-FFF2-40B4-BE49-F238E27FC236}">
                <a16:creationId xmlns:a16="http://schemas.microsoft.com/office/drawing/2014/main" id="{283048BA-3D84-42D5-B337-899D11AFED36}"/>
              </a:ext>
            </a:extLst>
          </p:cNvPr>
          <p:cNvSpPr/>
          <p:nvPr/>
        </p:nvSpPr>
        <p:spPr>
          <a:xfrm>
            <a:off x="9941040" y="7157160"/>
            <a:ext cx="3022920" cy="40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E41630A5-50A0-42D1-9024-10A5D4502CEA}" type="slidenum">
              <a:rPr lang="pt-BR" sz="1330" b="0" strike="noStrike" spc="-1">
                <a:solidFill>
                  <a:srgbClr val="8B8B8B"/>
                </a:solidFill>
                <a:latin typeface="Calibri"/>
                <a:ea typeface="DejaVu Sans"/>
              </a:rPr>
              <a:t>21</a:t>
            </a:fld>
            <a:endParaRPr lang="pt-BR" sz="133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9646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DB40DE-59E1-4B97-A114-A9C90BD81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Requisições HTTP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8A69164-52B8-4021-8281-35412A8667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36431"/>
            <a:ext cx="12374879" cy="6087671"/>
          </a:xfrm>
        </p:spPr>
        <p:txBody>
          <a:bodyPr/>
          <a:lstStyle/>
          <a:p>
            <a:r>
              <a:rPr lang="en-US" dirty="0">
                <a:ea typeface="Source Code Pro" panose="020B0509030403020204" pitchFamily="49" charset="0"/>
              </a:rPr>
              <a:t>HTTP </a:t>
            </a:r>
          </a:p>
          <a:p>
            <a:pPr lvl="1"/>
            <a:r>
              <a:rPr lang="en-US" dirty="0" err="1">
                <a:ea typeface="Source Code Pro" panose="020B0509030403020204" pitchFamily="49" charset="0"/>
              </a:rPr>
              <a:t>protocolo</a:t>
            </a:r>
            <a:r>
              <a:rPr lang="en-US" dirty="0">
                <a:ea typeface="Source Code Pro" panose="020B0509030403020204" pitchFamily="49" charset="0"/>
              </a:rPr>
              <a:t> de </a:t>
            </a:r>
            <a:r>
              <a:rPr lang="en-US" dirty="0" err="1">
                <a:ea typeface="Source Code Pro" panose="020B0509030403020204" pitchFamily="49" charset="0"/>
              </a:rPr>
              <a:t>transmisão</a:t>
            </a:r>
            <a:r>
              <a:rPr lang="en-US" dirty="0">
                <a:ea typeface="Source Code Pro" panose="020B0509030403020204" pitchFamily="49" charset="0"/>
              </a:rPr>
              <a:t> de </a:t>
            </a:r>
            <a:r>
              <a:rPr lang="en-US" dirty="0" err="1">
                <a:ea typeface="Source Code Pro" panose="020B0509030403020204" pitchFamily="49" charset="0"/>
              </a:rPr>
              <a:t>Hipertextos</a:t>
            </a:r>
            <a:endParaRPr lang="en-US" dirty="0">
              <a:ea typeface="Source Code Pro" panose="020B0509030403020204" pitchFamily="49" charset="0"/>
            </a:endParaRPr>
          </a:p>
          <a:p>
            <a:r>
              <a:rPr lang="en-US" dirty="0" err="1">
                <a:ea typeface="Source Code Pro" panose="020B0509030403020204" pitchFamily="49" charset="0"/>
              </a:rPr>
              <a:t>Requisição</a:t>
            </a:r>
            <a:endParaRPr lang="en-US" dirty="0">
              <a:ea typeface="Source Code Pro" panose="020B0509030403020204" pitchFamily="49" charset="0"/>
            </a:endParaRPr>
          </a:p>
          <a:p>
            <a:pPr lvl="1"/>
            <a:r>
              <a:rPr lang="en-US" dirty="0" err="1">
                <a:ea typeface="Source Code Pro" panose="020B0509030403020204" pitchFamily="49" charset="0"/>
              </a:rPr>
              <a:t>invocação</a:t>
            </a:r>
            <a:r>
              <a:rPr lang="en-US" dirty="0">
                <a:ea typeface="Source Code Pro" panose="020B0509030403020204" pitchFamily="49" charset="0"/>
              </a:rPr>
              <a:t> de </a:t>
            </a:r>
            <a:r>
              <a:rPr lang="en-US" dirty="0" err="1">
                <a:ea typeface="Source Code Pro" panose="020B0509030403020204" pitchFamily="49" charset="0"/>
              </a:rPr>
              <a:t>uma</a:t>
            </a:r>
            <a:r>
              <a:rPr lang="en-US" dirty="0">
                <a:ea typeface="Source Code Pro" panose="020B0509030403020204" pitchFamily="49" charset="0"/>
              </a:rPr>
              <a:t> </a:t>
            </a:r>
            <a:r>
              <a:rPr lang="en-US" dirty="0" err="1">
                <a:ea typeface="Source Code Pro" panose="020B0509030403020204" pitchFamily="49" charset="0"/>
              </a:rPr>
              <a:t>ação</a:t>
            </a:r>
            <a:r>
              <a:rPr lang="en-US" dirty="0">
                <a:ea typeface="Source Code Pro" panose="020B0509030403020204" pitchFamily="49" charset="0"/>
              </a:rPr>
              <a:t> num </a:t>
            </a:r>
            <a:r>
              <a:rPr lang="en-US" dirty="0" err="1">
                <a:ea typeface="Source Code Pro" panose="020B0509030403020204" pitchFamily="49" charset="0"/>
              </a:rPr>
              <a:t>servidor</a:t>
            </a:r>
            <a:r>
              <a:rPr lang="en-US" dirty="0">
                <a:ea typeface="Source Code Pro" panose="020B0509030403020204" pitchFamily="49" charset="0"/>
              </a:rPr>
              <a:t> web</a:t>
            </a:r>
          </a:p>
          <a:p>
            <a:pPr lvl="2"/>
            <a:r>
              <a:rPr lang="en-US" dirty="0" err="1">
                <a:ea typeface="Source Code Pro" panose="020B0509030403020204" pitchFamily="49" charset="0"/>
              </a:rPr>
              <a:t>Espera</a:t>
            </a:r>
            <a:r>
              <a:rPr lang="en-US" dirty="0">
                <a:ea typeface="Source Code Pro" panose="020B0509030403020204" pitchFamily="49" charset="0"/>
              </a:rPr>
              <a:t>-se </a:t>
            </a:r>
            <a:r>
              <a:rPr lang="en-US" dirty="0" err="1">
                <a:ea typeface="Source Code Pro" panose="020B0509030403020204" pitchFamily="49" charset="0"/>
              </a:rPr>
              <a:t>uma</a:t>
            </a:r>
            <a:r>
              <a:rPr lang="en-US" dirty="0">
                <a:ea typeface="Source Code Pro" panose="020B0509030403020204" pitchFamily="49" charset="0"/>
              </a:rPr>
              <a:t> </a:t>
            </a:r>
            <a:r>
              <a:rPr lang="en-US" dirty="0" err="1">
                <a:ea typeface="Source Code Pro" panose="020B0509030403020204" pitchFamily="49" charset="0"/>
              </a:rPr>
              <a:t>resposta</a:t>
            </a:r>
            <a:r>
              <a:rPr lang="en-US" dirty="0">
                <a:ea typeface="Source Code Pro" panose="020B0509030403020204" pitchFamily="49" charset="0"/>
              </a:rPr>
              <a:t>, que </a:t>
            </a:r>
            <a:r>
              <a:rPr lang="en-US" dirty="0" err="1">
                <a:ea typeface="Source Code Pro" panose="020B0509030403020204" pitchFamily="49" charset="0"/>
              </a:rPr>
              <a:t>pode</a:t>
            </a:r>
            <a:r>
              <a:rPr lang="en-US" dirty="0">
                <a:ea typeface="Source Code Pro" panose="020B0509030403020204" pitchFamily="49" charset="0"/>
              </a:rPr>
              <a:t> ser</a:t>
            </a:r>
          </a:p>
          <a:p>
            <a:pPr lvl="3"/>
            <a:r>
              <a:rPr lang="en-US" dirty="0" err="1">
                <a:ea typeface="Source Code Pro" panose="020B0509030403020204" pitchFamily="49" charset="0"/>
              </a:rPr>
              <a:t>uma</a:t>
            </a:r>
            <a:r>
              <a:rPr lang="en-US" dirty="0">
                <a:ea typeface="Source Code Pro" panose="020B0509030403020204" pitchFamily="49" charset="0"/>
              </a:rPr>
              <a:t> </a:t>
            </a:r>
            <a:r>
              <a:rPr lang="en-US" dirty="0" err="1">
                <a:ea typeface="Source Code Pro" panose="020B0509030403020204" pitchFamily="49" charset="0"/>
              </a:rPr>
              <a:t>confirmação</a:t>
            </a:r>
            <a:r>
              <a:rPr lang="en-US" dirty="0">
                <a:ea typeface="Source Code Pro" panose="020B0509030403020204" pitchFamily="49" charset="0"/>
              </a:rPr>
              <a:t>, um conjunto de dados </a:t>
            </a:r>
            <a:r>
              <a:rPr lang="en-US" dirty="0" err="1">
                <a:ea typeface="Source Code Pro" panose="020B0509030403020204" pitchFamily="49" charset="0"/>
              </a:rPr>
              <a:t>ou</a:t>
            </a:r>
            <a:r>
              <a:rPr lang="en-US" dirty="0">
                <a:ea typeface="Source Code Pro" panose="020B0509030403020204" pitchFamily="49" charset="0"/>
              </a:rPr>
              <a:t> um Código de </a:t>
            </a:r>
            <a:r>
              <a:rPr lang="en-US" dirty="0" err="1">
                <a:ea typeface="Source Code Pro" panose="020B0509030403020204" pitchFamily="49" charset="0"/>
              </a:rPr>
              <a:t>erro</a:t>
            </a:r>
            <a:endParaRPr lang="en-US" dirty="0">
              <a:ea typeface="Source Code Pro" panose="020B0509030403020204" pitchFamily="49" charset="0"/>
            </a:endParaRPr>
          </a:p>
          <a:p>
            <a:pPr lvl="4"/>
            <a:r>
              <a:rPr lang="en-US" dirty="0" err="1">
                <a:ea typeface="Source Code Pro" panose="020B0509030403020204" pitchFamily="49" charset="0"/>
              </a:rPr>
              <a:t>Exemplo</a:t>
            </a:r>
            <a:r>
              <a:rPr lang="en-US" dirty="0">
                <a:ea typeface="Source Code Pro" panose="020B0509030403020204" pitchFamily="49" charset="0"/>
              </a:rPr>
              <a:t> 1: !curl http://www.google.com (execute </a:t>
            </a:r>
            <a:r>
              <a:rPr lang="en-US" dirty="0" err="1">
                <a:ea typeface="Source Code Pro" panose="020B0509030403020204" pitchFamily="49" charset="0"/>
              </a:rPr>
              <a:t>numa</a:t>
            </a:r>
            <a:r>
              <a:rPr lang="en-US" dirty="0">
                <a:ea typeface="Source Code Pro" panose="020B0509030403020204" pitchFamily="49" charset="0"/>
              </a:rPr>
              <a:t> </a:t>
            </a:r>
            <a:r>
              <a:rPr lang="en-US" dirty="0" err="1">
                <a:ea typeface="Source Code Pro" panose="020B0509030403020204" pitchFamily="49" charset="0"/>
              </a:rPr>
              <a:t>célula</a:t>
            </a:r>
            <a:r>
              <a:rPr lang="en-US" dirty="0">
                <a:ea typeface="Source Code Pro" panose="020B0509030403020204" pitchFamily="49" charset="0"/>
              </a:rPr>
              <a:t> de um Notebook)</a:t>
            </a:r>
          </a:p>
          <a:p>
            <a:pPr lvl="4"/>
            <a:r>
              <a:rPr lang="en-US" dirty="0" err="1">
                <a:ea typeface="Source Code Pro" panose="020B0509030403020204" pitchFamily="49" charset="0"/>
              </a:rPr>
              <a:t>Exemplo</a:t>
            </a:r>
            <a:r>
              <a:rPr lang="en-US" dirty="0">
                <a:ea typeface="Source Code Pro" panose="020B0509030403020204" pitchFamily="49" charset="0"/>
              </a:rPr>
              <a:t> 2: !curl https://api.exchangerate-api.com/v4/latest/USD</a:t>
            </a:r>
          </a:p>
        </p:txBody>
      </p:sp>
      <p:sp>
        <p:nvSpPr>
          <p:cNvPr id="4" name="CustomShape 3">
            <a:extLst>
              <a:ext uri="{FF2B5EF4-FFF2-40B4-BE49-F238E27FC236}">
                <a16:creationId xmlns:a16="http://schemas.microsoft.com/office/drawing/2014/main" id="{0E1AA699-45F2-4534-A644-245E9DFED685}"/>
              </a:ext>
            </a:extLst>
          </p:cNvPr>
          <p:cNvSpPr/>
          <p:nvPr/>
        </p:nvSpPr>
        <p:spPr>
          <a:xfrm>
            <a:off x="9941040" y="7157160"/>
            <a:ext cx="3022920" cy="40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E41630A5-50A0-42D1-9024-10A5D4502CEA}" type="slidenum">
              <a:rPr lang="pt-BR" sz="1330" b="0" strike="noStrike" spc="-1">
                <a:solidFill>
                  <a:srgbClr val="8B8B8B"/>
                </a:solidFill>
                <a:latin typeface="Calibri"/>
                <a:ea typeface="DejaVu Sans"/>
              </a:rPr>
              <a:t>22</a:t>
            </a:fld>
            <a:endParaRPr lang="pt-BR" sz="1330" b="0" strike="noStrike" spc="-1">
              <a:latin typeface="Arial"/>
            </a:endParaRPr>
          </a:p>
        </p:txBody>
      </p:sp>
      <p:pic>
        <p:nvPicPr>
          <p:cNvPr id="7" name="Imagem 5">
            <a:extLst>
              <a:ext uri="{FF2B5EF4-FFF2-40B4-BE49-F238E27FC236}">
                <a16:creationId xmlns:a16="http://schemas.microsoft.com/office/drawing/2014/main" id="{C799109D-29D1-4273-997B-31C90A7753B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011" t="13873" r="-1" b="20232"/>
          <a:stretch/>
        </p:blipFill>
        <p:spPr>
          <a:xfrm>
            <a:off x="7696838" y="5340794"/>
            <a:ext cx="966773" cy="1474251"/>
          </a:xfrm>
          <a:prstGeom prst="rect">
            <a:avLst/>
          </a:prstGeom>
        </p:spPr>
      </p:pic>
      <p:sp>
        <p:nvSpPr>
          <p:cNvPr id="12" name="CaixaDeTexto 10">
            <a:extLst>
              <a:ext uri="{FF2B5EF4-FFF2-40B4-BE49-F238E27FC236}">
                <a16:creationId xmlns:a16="http://schemas.microsoft.com/office/drawing/2014/main" id="{306B8295-FDF4-45EB-BDF4-24C667148467}"/>
              </a:ext>
            </a:extLst>
          </p:cNvPr>
          <p:cNvSpPr txBox="1"/>
          <p:nvPr/>
        </p:nvSpPr>
        <p:spPr>
          <a:xfrm>
            <a:off x="7072877" y="6702501"/>
            <a:ext cx="2214694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Servidor envia uma resposta</a:t>
            </a:r>
          </a:p>
        </p:txBody>
      </p:sp>
      <p:pic>
        <p:nvPicPr>
          <p:cNvPr id="15" name="Imagem 5">
            <a:extLst>
              <a:ext uri="{FF2B5EF4-FFF2-40B4-BE49-F238E27FC236}">
                <a16:creationId xmlns:a16="http://schemas.microsoft.com/office/drawing/2014/main" id="{16DF4E4B-BE3B-47BF-B35D-B77FE7286F3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16" r="72388" b="17290"/>
          <a:stretch/>
        </p:blipFill>
        <p:spPr>
          <a:xfrm>
            <a:off x="3374988" y="5520254"/>
            <a:ext cx="1335404" cy="1474251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3AFF4610-B577-497A-895B-A5AE5061EE29}"/>
              </a:ext>
            </a:extLst>
          </p:cNvPr>
          <p:cNvSpPr txBox="1"/>
          <p:nvPr/>
        </p:nvSpPr>
        <p:spPr>
          <a:xfrm>
            <a:off x="2935343" y="6677513"/>
            <a:ext cx="2214694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Cliente envia uma requisição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4A1A95F-1888-4FF6-B0A7-8B8CA11CBCC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9651" r="50289" b="27929"/>
          <a:stretch/>
        </p:blipFill>
        <p:spPr>
          <a:xfrm>
            <a:off x="5221090" y="5520254"/>
            <a:ext cx="1770686" cy="1060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7740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DB40DE-59E1-4B97-A114-A9C90BD81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Requisições HTTP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8A69164-52B8-4021-8281-35412A8667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36431"/>
            <a:ext cx="12374879" cy="6087671"/>
          </a:xfrm>
        </p:spPr>
        <p:txBody>
          <a:bodyPr/>
          <a:lstStyle/>
          <a:p>
            <a:r>
              <a:rPr lang="en-US" dirty="0">
                <a:ea typeface="Source Code Pro" panose="020B0509030403020204" pitchFamily="49" charset="0"/>
              </a:rPr>
              <a:t>!curl </a:t>
            </a:r>
            <a:r>
              <a:rPr lang="en-US" dirty="0">
                <a:ea typeface="Source Code Pro" panose="020B0509030403020204" pitchFamily="49" charset="0"/>
                <a:hlinkClick r:id="rId2"/>
              </a:rPr>
              <a:t>https://api.exchangerate-api.com/v4/latest/USD</a:t>
            </a:r>
            <a:endParaRPr lang="en-US" dirty="0">
              <a:ea typeface="Source Code Pro" panose="020B0509030403020204" pitchFamily="49" charset="0"/>
            </a:endParaRPr>
          </a:p>
          <a:p>
            <a:pPr lvl="1"/>
            <a:r>
              <a:rPr lang="en-US" dirty="0" err="1">
                <a:ea typeface="Source Code Pro" panose="020B0509030403020204" pitchFamily="49" charset="0"/>
              </a:rPr>
              <a:t>Retorna</a:t>
            </a:r>
            <a:r>
              <a:rPr lang="en-US" dirty="0">
                <a:ea typeface="Source Code Pro" panose="020B0509030403020204" pitchFamily="49" charset="0"/>
              </a:rPr>
              <a:t> um </a:t>
            </a:r>
            <a:r>
              <a:rPr lang="en-US" dirty="0" err="1">
                <a:ea typeface="Source Code Pro" panose="020B0509030403020204" pitchFamily="49" charset="0"/>
              </a:rPr>
              <a:t>arquivo</a:t>
            </a:r>
            <a:r>
              <a:rPr lang="en-US" dirty="0">
                <a:ea typeface="Source Code Pro" panose="020B0509030403020204" pitchFamily="49" charset="0"/>
              </a:rPr>
              <a:t> JSON </a:t>
            </a:r>
          </a:p>
        </p:txBody>
      </p:sp>
      <p:sp>
        <p:nvSpPr>
          <p:cNvPr id="4" name="CustomShape 3">
            <a:extLst>
              <a:ext uri="{FF2B5EF4-FFF2-40B4-BE49-F238E27FC236}">
                <a16:creationId xmlns:a16="http://schemas.microsoft.com/office/drawing/2014/main" id="{0E1AA699-45F2-4534-A644-245E9DFED685}"/>
              </a:ext>
            </a:extLst>
          </p:cNvPr>
          <p:cNvSpPr/>
          <p:nvPr/>
        </p:nvSpPr>
        <p:spPr>
          <a:xfrm>
            <a:off x="9941040" y="7157160"/>
            <a:ext cx="3022920" cy="40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E41630A5-50A0-42D1-9024-10A5D4502CEA}" type="slidenum">
              <a:rPr lang="pt-BR" sz="1330" b="0" strike="noStrike" spc="-1">
                <a:solidFill>
                  <a:srgbClr val="8B8B8B"/>
                </a:solidFill>
                <a:latin typeface="Calibri"/>
                <a:ea typeface="DejaVu Sans"/>
              </a:rPr>
              <a:t>23</a:t>
            </a:fld>
            <a:endParaRPr lang="pt-BR" sz="1330" b="0" strike="noStrike" spc="-1">
              <a:latin typeface="Arial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AAF8A02-CE81-4AA4-BC29-6B630D42BA0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3954"/>
          <a:stretch/>
        </p:blipFill>
        <p:spPr>
          <a:xfrm>
            <a:off x="1036467" y="2522600"/>
            <a:ext cx="10062144" cy="191859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C358084-1BD6-483A-A377-A93A3C9ABF3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2134"/>
          <a:stretch/>
        </p:blipFill>
        <p:spPr>
          <a:xfrm>
            <a:off x="3601329" y="4575654"/>
            <a:ext cx="5162844" cy="292440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41318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DB40DE-59E1-4B97-A114-A9C90BD81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Requisições HTTP em Python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8A69164-52B8-4021-8281-35412A8667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36431"/>
            <a:ext cx="12374879" cy="6087671"/>
          </a:xfrm>
        </p:spPr>
        <p:txBody>
          <a:bodyPr/>
          <a:lstStyle/>
          <a:p>
            <a:endParaRPr lang="en-US" dirty="0">
              <a:ea typeface="Source Code Pro" panose="020B0509030403020204" pitchFamily="49" charset="0"/>
            </a:endParaRPr>
          </a:p>
        </p:txBody>
      </p:sp>
      <p:sp>
        <p:nvSpPr>
          <p:cNvPr id="4" name="CustomShape 3">
            <a:extLst>
              <a:ext uri="{FF2B5EF4-FFF2-40B4-BE49-F238E27FC236}">
                <a16:creationId xmlns:a16="http://schemas.microsoft.com/office/drawing/2014/main" id="{0E1AA699-45F2-4534-A644-245E9DFED685}"/>
              </a:ext>
            </a:extLst>
          </p:cNvPr>
          <p:cNvSpPr/>
          <p:nvPr/>
        </p:nvSpPr>
        <p:spPr>
          <a:xfrm>
            <a:off x="9941040" y="7157160"/>
            <a:ext cx="3022920" cy="40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E41630A5-50A0-42D1-9024-10A5D4502CEA}" type="slidenum">
              <a:rPr lang="pt-BR" sz="1330" b="0" strike="noStrike" spc="-1">
                <a:solidFill>
                  <a:srgbClr val="8B8B8B"/>
                </a:solidFill>
                <a:latin typeface="Calibri"/>
                <a:ea typeface="DejaVu Sans"/>
              </a:rPr>
              <a:t>24</a:t>
            </a:fld>
            <a:endParaRPr lang="pt-BR" sz="1330" b="0" strike="noStrike" spc="-1">
              <a:latin typeface="Arial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9B1DB19-B88D-41F6-8609-FAABFF72AD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696" y="1482725"/>
            <a:ext cx="12400525" cy="160679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736A597-65ED-48BC-BA35-2BA9ED06D0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348770"/>
            <a:ext cx="12194565" cy="2109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9025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DB40DE-59E1-4B97-A114-A9C90BD81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Requisições HTTP em Python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8A69164-52B8-4021-8281-35412A8667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36431"/>
            <a:ext cx="12374879" cy="6087671"/>
          </a:xfrm>
        </p:spPr>
        <p:txBody>
          <a:bodyPr>
            <a:normAutofit/>
          </a:bodyPr>
          <a:lstStyle/>
          <a:p>
            <a:endParaRPr lang="en-US" dirty="0">
              <a:ea typeface="Source Code Pro" panose="020B0509030403020204" pitchFamily="49" charset="0"/>
            </a:endParaRPr>
          </a:p>
          <a:p>
            <a:endParaRPr lang="en-US" dirty="0">
              <a:ea typeface="Source Code Pro" panose="020B0509030403020204" pitchFamily="49" charset="0"/>
            </a:endParaRPr>
          </a:p>
          <a:p>
            <a:endParaRPr lang="en-US" dirty="0">
              <a:ea typeface="Source Code Pro" panose="020B0509030403020204" pitchFamily="49" charset="0"/>
            </a:endParaRPr>
          </a:p>
          <a:p>
            <a:endParaRPr lang="en-US" dirty="0">
              <a:ea typeface="Source Code Pro" panose="020B0509030403020204" pitchFamily="49" charset="0"/>
            </a:endParaRPr>
          </a:p>
          <a:p>
            <a:endParaRPr lang="en-US" dirty="0">
              <a:ea typeface="Source Code Pro" panose="020B0509030403020204" pitchFamily="49" charset="0"/>
            </a:endParaRPr>
          </a:p>
          <a:p>
            <a:r>
              <a:rPr lang="en-US" dirty="0">
                <a:ea typeface="Source Code Pro" panose="020B0509030403020204" pitchFamily="49" charset="0"/>
              </a:rPr>
              <a:t>Inspeção visual de arquivos JSON</a:t>
            </a:r>
          </a:p>
          <a:p>
            <a:pPr lvl="1"/>
            <a:r>
              <a:rPr lang="en-US" dirty="0">
                <a:ea typeface="Source Code Pro" panose="020B0509030403020204" pitchFamily="49" charset="0"/>
                <a:hlinkClick r:id="rId2"/>
              </a:rPr>
              <a:t>https://jsonformatter.org/json-viewer</a:t>
            </a:r>
            <a:endParaRPr lang="en-US" dirty="0">
              <a:ea typeface="Source Code Pro" panose="020B0509030403020204" pitchFamily="49" charset="0"/>
            </a:endParaRPr>
          </a:p>
          <a:p>
            <a:r>
              <a:rPr lang="en-US" dirty="0">
                <a:ea typeface="Source Code Pro" panose="020B0509030403020204" pitchFamily="49" charset="0"/>
              </a:rPr>
              <a:t>APIs do Governo Federal</a:t>
            </a:r>
          </a:p>
          <a:p>
            <a:pPr lvl="1"/>
            <a:r>
              <a:rPr lang="en-US" dirty="0">
                <a:ea typeface="Source Code Pro" panose="020B0509030403020204" pitchFamily="49" charset="0"/>
                <a:hlinkClick r:id="rId3"/>
              </a:rPr>
              <a:t>https://www.gov.br/conecta/catalogo</a:t>
            </a:r>
            <a:endParaRPr lang="en-US" dirty="0">
              <a:ea typeface="Source Code Pro" panose="020B0509030403020204" pitchFamily="49" charset="0"/>
            </a:endParaRPr>
          </a:p>
        </p:txBody>
      </p:sp>
      <p:sp>
        <p:nvSpPr>
          <p:cNvPr id="4" name="CustomShape 3">
            <a:extLst>
              <a:ext uri="{FF2B5EF4-FFF2-40B4-BE49-F238E27FC236}">
                <a16:creationId xmlns:a16="http://schemas.microsoft.com/office/drawing/2014/main" id="{0E1AA699-45F2-4534-A644-245E9DFED685}"/>
              </a:ext>
            </a:extLst>
          </p:cNvPr>
          <p:cNvSpPr/>
          <p:nvPr/>
        </p:nvSpPr>
        <p:spPr>
          <a:xfrm>
            <a:off x="9941040" y="7157160"/>
            <a:ext cx="3022920" cy="40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E41630A5-50A0-42D1-9024-10A5D4502CEA}" type="slidenum">
              <a:rPr lang="pt-BR" sz="1330" b="0" strike="noStrike" spc="-1">
                <a:solidFill>
                  <a:srgbClr val="8B8B8B"/>
                </a:solidFill>
                <a:latin typeface="Calibri"/>
                <a:ea typeface="DejaVu Sans"/>
              </a:rPr>
              <a:t>25</a:t>
            </a:fld>
            <a:endParaRPr lang="pt-BR" sz="1330" b="0" strike="noStrike" spc="-1">
              <a:latin typeface="Arial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9B1DB19-B88D-41F6-8609-FAABFF72AD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435" y="1092375"/>
            <a:ext cx="12400525" cy="160679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3B9D72B-0D58-4389-921F-0C03FF6049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2773472"/>
            <a:ext cx="6025477" cy="1606794"/>
          </a:xfrm>
          <a:prstGeom prst="rect">
            <a:avLst/>
          </a:prstGeom>
        </p:spPr>
      </p:pic>
      <p:sp>
        <p:nvSpPr>
          <p:cNvPr id="9" name="Decagon 8">
            <a:extLst>
              <a:ext uri="{FF2B5EF4-FFF2-40B4-BE49-F238E27FC236}">
                <a16:creationId xmlns:a16="http://schemas.microsoft.com/office/drawing/2014/main" id="{0DA4D3BF-8CF0-4BC9-918F-04C071363FA1}"/>
              </a:ext>
            </a:extLst>
          </p:cNvPr>
          <p:cNvSpPr/>
          <p:nvPr/>
        </p:nvSpPr>
        <p:spPr>
          <a:xfrm>
            <a:off x="12591401" y="752475"/>
            <a:ext cx="602390" cy="539750"/>
          </a:xfrm>
          <a:prstGeom prst="decagon">
            <a:avLst/>
          </a:prstGeom>
          <a:solidFill>
            <a:srgbClr val="FF0000"/>
          </a:solidFill>
          <a:ln w="76200">
            <a:solidFill>
              <a:srgbClr val="C00000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/>
              <a:t>D20</a:t>
            </a:r>
          </a:p>
        </p:txBody>
      </p:sp>
    </p:spTree>
    <p:extLst>
      <p:ext uri="{BB962C8B-B14F-4D97-AF65-F5344CB8AC3E}">
        <p14:creationId xmlns:p14="http://schemas.microsoft.com/office/powerpoint/2010/main" val="30375327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5"/>
          <p:cNvSpPr txBox="1">
            <a:spLocks noGrp="1"/>
          </p:cNvSpPr>
          <p:nvPr>
            <p:ph type="ctrTitle"/>
          </p:nvPr>
        </p:nvSpPr>
        <p:spPr>
          <a:xfrm>
            <a:off x="1679573" y="101021"/>
            <a:ext cx="10080625" cy="813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6000"/>
              <a:buFont typeface="Calibri"/>
              <a:buNone/>
            </a:pPr>
            <a:r>
              <a:rPr lang="en-US" dirty="0"/>
              <a:t>Prática no Colab Notebook</a:t>
            </a:r>
            <a:endParaRPr dirty="0"/>
          </a:p>
        </p:txBody>
      </p:sp>
      <p:sp>
        <p:nvSpPr>
          <p:cNvPr id="362" name="Google Shape;362;p35"/>
          <p:cNvSpPr txBox="1"/>
          <p:nvPr/>
        </p:nvSpPr>
        <p:spPr>
          <a:xfrm>
            <a:off x="333315" y="1113600"/>
            <a:ext cx="13029967" cy="3276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Escolham por onde começar: Teoria, Warmup ou Exercícios;</a:t>
            </a:r>
          </a:p>
          <a:p>
            <a:pPr marL="898525" lvl="1" indent="-441325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3200"/>
              <a:buFont typeface="Courier New" panose="02070309020205020404" pitchFamily="49" charset="0"/>
              <a:buChar char="o"/>
            </a:pPr>
            <a:r>
              <a:rPr lang="en-US" sz="3200" dirty="0">
                <a:solidFill>
                  <a:srgbClr val="0206BE"/>
                </a:solidFill>
                <a:ea typeface="Source Code Pro" panose="020B0509030403020204" pitchFamily="49" charset="0"/>
                <a:sym typeface="Calibri"/>
              </a:rPr>
              <a:t>As soluções dos warmups </a:t>
            </a:r>
            <a:r>
              <a:rPr lang="en-US" sz="3200" dirty="0" err="1">
                <a:solidFill>
                  <a:srgbClr val="0206BE"/>
                </a:solidFill>
                <a:ea typeface="Source Code Pro" panose="020B0509030403020204" pitchFamily="49" charset="0"/>
                <a:sym typeface="Calibri"/>
              </a:rPr>
              <a:t>já</a:t>
            </a:r>
            <a:r>
              <a:rPr lang="en-US" sz="3200" dirty="0">
                <a:solidFill>
                  <a:srgbClr val="0206BE"/>
                </a:solidFill>
                <a:ea typeface="Source Code Pro" panose="020B0509030403020204" pitchFamily="49" charset="0"/>
                <a:sym typeface="Calibri"/>
              </a:rPr>
              <a:t> estão publicadas;</a:t>
            </a:r>
          </a:p>
          <a:p>
            <a:pPr marL="898525" lvl="1" indent="-441325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3200"/>
              <a:buFont typeface="Courier New" panose="02070309020205020404" pitchFamily="49" charset="0"/>
              <a:buChar char="o"/>
            </a:pPr>
            <a:r>
              <a:rPr lang="en-US" sz="3200" dirty="0">
                <a:solidFill>
                  <a:srgbClr val="0206BE"/>
                </a:solidFill>
                <a:ea typeface="Source Code Pro" panose="020B0509030403020204" pitchFamily="49" charset="0"/>
                <a:sym typeface="Calibri"/>
              </a:rPr>
              <a:t>As soluções dos exercícios extra serão disponibilizadas </a:t>
            </a:r>
            <a:r>
              <a:rPr lang="en-US" sz="3200" dirty="0" err="1">
                <a:solidFill>
                  <a:srgbClr val="0206BE"/>
                </a:solidFill>
                <a:ea typeface="Source Code Pro" panose="020B0509030403020204" pitchFamily="49" charset="0"/>
                <a:sym typeface="Calibri"/>
              </a:rPr>
              <a:t>ao</a:t>
            </a:r>
            <a:r>
              <a:rPr lang="en-US" sz="3200" dirty="0">
                <a:solidFill>
                  <a:srgbClr val="0206BE"/>
                </a:solidFill>
                <a:ea typeface="Source Code Pro" panose="020B0509030403020204" pitchFamily="49" charset="0"/>
                <a:sym typeface="Calibri"/>
              </a:rPr>
              <a:t> final do </a:t>
            </a:r>
            <a:r>
              <a:rPr lang="en-US" sz="3200" dirty="0" err="1">
                <a:solidFill>
                  <a:srgbClr val="0206BE"/>
                </a:solidFill>
                <a:ea typeface="Source Code Pro" panose="020B0509030403020204" pitchFamily="49" charset="0"/>
                <a:sym typeface="Calibri"/>
              </a:rPr>
              <a:t>dia</a:t>
            </a:r>
            <a:r>
              <a:rPr lang="en-US" sz="3200" dirty="0">
                <a:solidFill>
                  <a:srgbClr val="0206BE"/>
                </a:solidFill>
                <a:ea typeface="Source Code Pro" panose="020B0509030403020204" pitchFamily="49" charset="0"/>
                <a:sym typeface="Calibri"/>
              </a:rPr>
              <a:t>;</a:t>
            </a:r>
            <a:endParaRPr sz="3200" dirty="0">
              <a:solidFill>
                <a:srgbClr val="0206BE"/>
              </a:solidFill>
              <a:ea typeface="Source Code Pro" panose="020B0509030403020204" pitchFamily="49" charset="0"/>
              <a:sym typeface="Arial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600" dirty="0">
                <a:solidFill>
                  <a:schemeClr val="dk1"/>
                </a:solidFill>
                <a:latin typeface="Calibri"/>
                <a:ea typeface="Arial"/>
                <a:cs typeface="Calibri"/>
                <a:sym typeface="Calibri"/>
              </a:rPr>
              <a:t>É esperado que não terminem todos os exercícios durante a aula; </a:t>
            </a:r>
          </a:p>
          <a:p>
            <a:pPr marL="898525" marR="0" lvl="1" indent="-441325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urier New" panose="02070309020205020404" pitchFamily="49" charset="0"/>
              <a:buChar char="o"/>
            </a:pPr>
            <a:r>
              <a:rPr lang="en-US" sz="3200" dirty="0">
                <a:solidFill>
                  <a:srgbClr val="0206BE"/>
                </a:solidFill>
                <a:ea typeface="Source Code Pro" panose="020B0509030403020204" pitchFamily="49" charset="0"/>
                <a:sym typeface="Calibri"/>
              </a:rPr>
              <a:t>Façam o restante </a:t>
            </a:r>
            <a:r>
              <a:rPr lang="en-US" sz="3200" dirty="0" err="1">
                <a:solidFill>
                  <a:srgbClr val="0206BE"/>
                </a:solidFill>
                <a:ea typeface="Source Code Pro" panose="020B0509030403020204" pitchFamily="49" charset="0"/>
                <a:sym typeface="Calibri"/>
              </a:rPr>
              <a:t>ao</a:t>
            </a:r>
            <a:r>
              <a:rPr lang="en-US" sz="3200" dirty="0">
                <a:solidFill>
                  <a:srgbClr val="0206BE"/>
                </a:solidFill>
                <a:ea typeface="Source Code Pro" panose="020B0509030403020204" pitchFamily="49" charset="0"/>
                <a:sym typeface="Calibri"/>
              </a:rPr>
              <a:t> longo da semana.</a:t>
            </a:r>
          </a:p>
          <a:p>
            <a:pPr marL="457200" indent="-457200"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600" b="1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Ao final da lista você será capaz executar tarefas </a:t>
            </a:r>
            <a:r>
              <a:rPr lang="en-US" sz="3600" b="1" dirty="0" err="1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relevantes</a:t>
            </a:r>
            <a:endParaRPr sz="3600" b="1" dirty="0">
              <a:solidFill>
                <a:schemeClr val="dk1"/>
              </a:solidFill>
              <a:latin typeface="Calibri"/>
              <a:cs typeface="Calibri"/>
              <a:sym typeface="Arial"/>
            </a:endParaRP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D7893F81-54CF-42B0-AFF6-3EAB49B88B5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98820730"/>
              </p:ext>
            </p:extLst>
          </p:nvPr>
        </p:nvGraphicFramePr>
        <p:xfrm>
          <a:off x="76491" y="4714863"/>
          <a:ext cx="13286792" cy="27437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DB40DE-59E1-4B97-A114-A9C90BD81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400" b="1" i="1" strike="noStrike" spc="-1" dirty="0">
                <a:solidFill>
                  <a:schemeClr val="accent1">
                    <a:lumMod val="75000"/>
                  </a:schemeClr>
                </a:solidFill>
                <a:latin typeface="Calibri"/>
                <a:ea typeface="DejaVu Sans"/>
              </a:rPr>
              <a:t>Revisão: Definição e execução de uma função</a:t>
            </a:r>
            <a:endParaRPr lang="pt-BR" dirty="0"/>
          </a:p>
        </p:txBody>
      </p:sp>
      <p:sp>
        <p:nvSpPr>
          <p:cNvPr id="4" name="CustomShape 3">
            <a:extLst>
              <a:ext uri="{FF2B5EF4-FFF2-40B4-BE49-F238E27FC236}">
                <a16:creationId xmlns:a16="http://schemas.microsoft.com/office/drawing/2014/main" id="{765C75DB-D592-4E56-BFCD-0EDFD6FB4A2C}"/>
              </a:ext>
            </a:extLst>
          </p:cNvPr>
          <p:cNvSpPr/>
          <p:nvPr/>
        </p:nvSpPr>
        <p:spPr>
          <a:xfrm>
            <a:off x="9941040" y="7157160"/>
            <a:ext cx="3022920" cy="40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E41630A5-50A0-42D1-9024-10A5D4502CEA}" type="slidenum">
              <a:rPr lang="pt-BR" sz="1330" b="0" strike="noStrike" spc="-1">
                <a:solidFill>
                  <a:srgbClr val="8B8B8B"/>
                </a:solidFill>
                <a:latin typeface="Calibri"/>
                <a:ea typeface="DejaVu Sans"/>
              </a:rPr>
              <a:t>3</a:t>
            </a:fld>
            <a:endParaRPr lang="pt-BR" sz="1330" b="0" strike="noStrike" spc="-1">
              <a:latin typeface="Arial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1CF77265-C14E-44DF-B83D-D2C75D1E7378}"/>
              </a:ext>
            </a:extLst>
          </p:cNvPr>
          <p:cNvSpPr txBox="1"/>
          <p:nvPr/>
        </p:nvSpPr>
        <p:spPr>
          <a:xfrm>
            <a:off x="2795589" y="1553278"/>
            <a:ext cx="7715250" cy="37006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nl-NL" sz="5400" b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def</a:t>
            </a:r>
            <a:r>
              <a:rPr lang="nl-NL" sz="5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soma(a, b)</a:t>
            </a:r>
            <a:r>
              <a:rPr lang="nl-NL" sz="5400" b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nl-NL" sz="5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	s = a + b</a:t>
            </a:r>
          </a:p>
          <a:p>
            <a:pPr>
              <a:lnSpc>
                <a:spcPct val="150000"/>
              </a:lnSpc>
            </a:pPr>
            <a:r>
              <a:rPr lang="nl-NL" sz="5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	</a:t>
            </a:r>
            <a:r>
              <a:rPr lang="nl-NL" sz="5400" b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return</a:t>
            </a:r>
            <a:r>
              <a:rPr lang="nl-NL" sz="5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C4F8C46-2705-4B30-8895-0DE749C0236D}"/>
              </a:ext>
            </a:extLst>
          </p:cNvPr>
          <p:cNvSpPr/>
          <p:nvPr/>
        </p:nvSpPr>
        <p:spPr>
          <a:xfrm>
            <a:off x="3020302" y="1684003"/>
            <a:ext cx="409575" cy="3714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7A9D627-BDEB-47E2-9B11-EC4C8A9C669D}"/>
              </a:ext>
            </a:extLst>
          </p:cNvPr>
          <p:cNvSpPr/>
          <p:nvPr/>
        </p:nvSpPr>
        <p:spPr>
          <a:xfrm>
            <a:off x="4920576" y="1869740"/>
            <a:ext cx="409575" cy="3714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3C60C1C-E3DF-4ADF-937B-383C23AFFEAA}"/>
              </a:ext>
            </a:extLst>
          </p:cNvPr>
          <p:cNvSpPr/>
          <p:nvPr/>
        </p:nvSpPr>
        <p:spPr>
          <a:xfrm>
            <a:off x="8665844" y="1869739"/>
            <a:ext cx="409575" cy="3714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4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CECAF40C-02FB-4FF2-970E-E5C8B3D3EE61}"/>
              </a:ext>
            </a:extLst>
          </p:cNvPr>
          <p:cNvGrpSpPr/>
          <p:nvPr/>
        </p:nvGrpSpPr>
        <p:grpSpPr>
          <a:xfrm>
            <a:off x="2590801" y="1553278"/>
            <a:ext cx="1248651" cy="3656180"/>
            <a:chOff x="2590801" y="1553278"/>
            <a:chExt cx="1248651" cy="365618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DAC457A-D535-4DE6-8F63-4BA4000ACA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01228" y="1553278"/>
              <a:ext cx="1038224" cy="3656180"/>
            </a:xfrm>
            <a:prstGeom prst="rect">
              <a:avLst/>
            </a:prstGeom>
          </p:spPr>
        </p:pic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731FCB4A-EA70-4E4E-8E7B-B40DF1FF21A4}"/>
                </a:ext>
              </a:extLst>
            </p:cNvPr>
            <p:cNvSpPr/>
            <p:nvPr/>
          </p:nvSpPr>
          <p:spPr>
            <a:xfrm>
              <a:off x="2590801" y="3381368"/>
              <a:ext cx="409575" cy="3714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5</a:t>
              </a:r>
            </a:p>
          </p:txBody>
        </p:sp>
      </p:grpSp>
      <p:sp>
        <p:nvSpPr>
          <p:cNvPr id="25" name="Oval 24">
            <a:extLst>
              <a:ext uri="{FF2B5EF4-FFF2-40B4-BE49-F238E27FC236}">
                <a16:creationId xmlns:a16="http://schemas.microsoft.com/office/drawing/2014/main" id="{7AABAFF3-0FA2-4110-8459-8C9F206CB18C}"/>
              </a:ext>
            </a:extLst>
          </p:cNvPr>
          <p:cNvSpPr/>
          <p:nvPr/>
        </p:nvSpPr>
        <p:spPr>
          <a:xfrm>
            <a:off x="5451485" y="4322163"/>
            <a:ext cx="409575" cy="3714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6</a:t>
            </a:r>
          </a:p>
        </p:txBody>
      </p:sp>
      <p:sp>
        <p:nvSpPr>
          <p:cNvPr id="26" name="CaixaDeTexto 10">
            <a:extLst>
              <a:ext uri="{FF2B5EF4-FFF2-40B4-BE49-F238E27FC236}">
                <a16:creationId xmlns:a16="http://schemas.microsoft.com/office/drawing/2014/main" id="{05DF09BE-A3E8-428A-B8B1-F741704D3166}"/>
              </a:ext>
            </a:extLst>
          </p:cNvPr>
          <p:cNvSpPr txBox="1"/>
          <p:nvPr/>
        </p:nvSpPr>
        <p:spPr>
          <a:xfrm>
            <a:off x="2795589" y="5753642"/>
            <a:ext cx="7715250" cy="122219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nl-NL" sz="4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result = soma(1, 2)</a:t>
            </a:r>
          </a:p>
          <a:p>
            <a:pPr>
              <a:lnSpc>
                <a:spcPct val="150000"/>
              </a:lnSpc>
            </a:pPr>
            <a:endParaRPr lang="nl-NL" sz="10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56E48B5-83FE-48A3-ACBE-FCF3F45B637D}"/>
              </a:ext>
            </a:extLst>
          </p:cNvPr>
          <p:cNvSpPr/>
          <p:nvPr/>
        </p:nvSpPr>
        <p:spPr>
          <a:xfrm>
            <a:off x="3225089" y="6509286"/>
            <a:ext cx="409575" cy="3714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7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378CC4F-1D0A-47E9-ACB5-875C988F5D6D}"/>
              </a:ext>
            </a:extLst>
          </p:cNvPr>
          <p:cNvSpPr/>
          <p:nvPr/>
        </p:nvSpPr>
        <p:spPr>
          <a:xfrm>
            <a:off x="4951597" y="6509285"/>
            <a:ext cx="409575" cy="3714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8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FC3BBC2-D7DC-4E1F-95ED-C6FB9A7811EC}"/>
              </a:ext>
            </a:extLst>
          </p:cNvPr>
          <p:cNvSpPr/>
          <p:nvPr/>
        </p:nvSpPr>
        <p:spPr>
          <a:xfrm>
            <a:off x="6022183" y="6517441"/>
            <a:ext cx="409575" cy="3714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9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68DB3F6-2B4D-4D34-B24B-B8AEF286A133}"/>
              </a:ext>
            </a:extLst>
          </p:cNvPr>
          <p:cNvSpPr/>
          <p:nvPr/>
        </p:nvSpPr>
        <p:spPr>
          <a:xfrm>
            <a:off x="6719887" y="5805538"/>
            <a:ext cx="476250" cy="4017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/>
              <a:t>10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75DAC23-F83D-48EA-AD19-A5C35FA68F54}"/>
              </a:ext>
            </a:extLst>
          </p:cNvPr>
          <p:cNvSpPr/>
          <p:nvPr/>
        </p:nvSpPr>
        <p:spPr>
          <a:xfrm>
            <a:off x="7781137" y="5903120"/>
            <a:ext cx="476250" cy="4017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/>
              <a:t>11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8ECB2CC8-B57C-4FBB-89C3-B0E07E80C538}"/>
              </a:ext>
            </a:extLst>
          </p:cNvPr>
          <p:cNvGrpSpPr/>
          <p:nvPr/>
        </p:nvGrpSpPr>
        <p:grpSpPr>
          <a:xfrm>
            <a:off x="6583679" y="1191628"/>
            <a:ext cx="1659639" cy="860100"/>
            <a:chOff x="6583679" y="1191628"/>
            <a:chExt cx="1659639" cy="860100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3A576814-BAE7-4105-9261-57C007439D35}"/>
                </a:ext>
              </a:extLst>
            </p:cNvPr>
            <p:cNvSpPr/>
            <p:nvPr/>
          </p:nvSpPr>
          <p:spPr>
            <a:xfrm>
              <a:off x="7216357" y="1191628"/>
              <a:ext cx="409575" cy="3714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3</a:t>
              </a:r>
            </a:p>
          </p:txBody>
        </p:sp>
        <p:sp>
          <p:nvSpPr>
            <p:cNvPr id="12" name="Left Brace 11">
              <a:extLst>
                <a:ext uri="{FF2B5EF4-FFF2-40B4-BE49-F238E27FC236}">
                  <a16:creationId xmlns:a16="http://schemas.microsoft.com/office/drawing/2014/main" id="{62237842-CCCB-4D19-BAC2-4A5A45B89BB7}"/>
                </a:ext>
              </a:extLst>
            </p:cNvPr>
            <p:cNvSpPr/>
            <p:nvPr/>
          </p:nvSpPr>
          <p:spPr>
            <a:xfrm rot="5400000">
              <a:off x="7208711" y="1017121"/>
              <a:ext cx="409575" cy="1659639"/>
            </a:xfrm>
            <a:prstGeom prst="leftBrace">
              <a:avLst>
                <a:gd name="adj1" fmla="val 35811"/>
                <a:gd name="adj2" fmla="val 50000"/>
              </a:avLst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274464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 animBg="1"/>
      <p:bldP spid="25" grpId="0" animBg="1"/>
      <p:bldP spid="27" grpId="0" animBg="1"/>
      <p:bldP spid="28" grpId="0" animBg="1"/>
      <p:bldP spid="29" grpId="0" animBg="1"/>
      <p:bldP spid="30" grpId="0" animBg="1"/>
      <p:bldP spid="3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DB40DE-59E1-4B97-A114-A9C90BD81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Ordenando uma lista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8A69164-52B8-4021-8281-35412A8667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28013"/>
            <a:ext cx="12734925" cy="6196089"/>
          </a:xfrm>
        </p:spPr>
        <p:txBody>
          <a:bodyPr/>
          <a:lstStyle/>
          <a:p>
            <a:r>
              <a:rPr lang="en-US" dirty="0">
                <a:ea typeface="Source Code Pro" panose="020B0509030403020204" pitchFamily="49" charset="0"/>
              </a:rPr>
              <a:t>O método sorted (aceita qualquer objeto iterável)</a:t>
            </a:r>
          </a:p>
          <a:p>
            <a:pPr lvl="1"/>
            <a:r>
              <a:rPr lang="en-US" dirty="0">
                <a:ea typeface="Source Code Pro" panose="020B0509030403020204" pitchFamily="49" charset="0"/>
              </a:rPr>
              <a:t>retorna uma </a:t>
            </a:r>
            <a:r>
              <a:rPr lang="en-US" dirty="0" err="1">
                <a:ea typeface="Source Code Pro" panose="020B0509030403020204" pitchFamily="49" charset="0"/>
              </a:rPr>
              <a:t>cópia</a:t>
            </a:r>
            <a:r>
              <a:rPr lang="en-US" dirty="0">
                <a:ea typeface="Source Code Pro" panose="020B0509030403020204" pitchFamily="49" charset="0"/>
              </a:rPr>
              <a:t> lista com </a:t>
            </a:r>
            <a:r>
              <a:rPr lang="en-US" dirty="0" err="1">
                <a:ea typeface="Source Code Pro" panose="020B0509030403020204" pitchFamily="49" charset="0"/>
              </a:rPr>
              <a:t>seus</a:t>
            </a:r>
            <a:r>
              <a:rPr lang="en-US" dirty="0">
                <a:ea typeface="Source Code Pro" panose="020B0509030403020204" pitchFamily="49" charset="0"/>
              </a:rPr>
              <a:t> elementos </a:t>
            </a:r>
            <a:r>
              <a:rPr lang="en-US" dirty="0" err="1">
                <a:ea typeface="Source Code Pro" panose="020B0509030403020204" pitchFamily="49" charset="0"/>
              </a:rPr>
              <a:t>ordenados</a:t>
            </a:r>
            <a:endParaRPr lang="en-US" dirty="0">
              <a:ea typeface="Source Code Pro" panose="020B0509030403020204" pitchFamily="49" charset="0"/>
            </a:endParaRPr>
          </a:p>
          <a:p>
            <a:pPr lvl="1"/>
            <a:endParaRPr lang="en-US" dirty="0">
              <a:ea typeface="Source Code Pro" panose="020B0509030403020204" pitchFamily="49" charset="0"/>
            </a:endParaRPr>
          </a:p>
          <a:p>
            <a:pPr lvl="3"/>
            <a:endParaRPr lang="en-US" dirty="0">
              <a:ea typeface="Source Code Pro" panose="020B0509030403020204" pitchFamily="49" charset="0"/>
            </a:endParaRPr>
          </a:p>
          <a:p>
            <a:pPr marL="1371600" lvl="3" indent="0">
              <a:buNone/>
            </a:pPr>
            <a:endParaRPr lang="en-US" dirty="0">
              <a:ea typeface="Source Code Pro" panose="020B0509030403020204" pitchFamily="49" charset="0"/>
            </a:endParaRPr>
          </a:p>
          <a:p>
            <a:r>
              <a:rPr lang="en-US" dirty="0" err="1">
                <a:ea typeface="Source Code Pro" panose="020B0509030403020204" pitchFamily="49" charset="0"/>
              </a:rPr>
              <a:t>list.sort</a:t>
            </a:r>
            <a:r>
              <a:rPr lang="en-US" dirty="0">
                <a:ea typeface="Source Code Pro" panose="020B0509030403020204" pitchFamily="49" charset="0"/>
              </a:rPr>
              <a:t>() (built-in method, modifies in-place)</a:t>
            </a:r>
          </a:p>
          <a:p>
            <a:pPr lvl="1"/>
            <a:r>
              <a:rPr lang="en-US" dirty="0" err="1">
                <a:ea typeface="Source Code Pro" panose="020B0509030403020204" pitchFamily="49" charset="0"/>
              </a:rPr>
              <a:t>ordena</a:t>
            </a:r>
            <a:r>
              <a:rPr lang="en-US" dirty="0">
                <a:ea typeface="Source Code Pro" panose="020B0509030403020204" pitchFamily="49" charset="0"/>
              </a:rPr>
              <a:t> a propria </a:t>
            </a:r>
            <a:r>
              <a:rPr lang="en-US" dirty="0" err="1">
                <a:ea typeface="Source Code Pro" panose="020B0509030403020204" pitchFamily="49" charset="0"/>
              </a:rPr>
              <a:t>lista</a:t>
            </a:r>
            <a:r>
              <a:rPr lang="en-US" dirty="0">
                <a:ea typeface="Source Code Pro" panose="020B0509030403020204" pitchFamily="49" charset="0"/>
              </a:rPr>
              <a:t> em que o método </a:t>
            </a:r>
            <a:r>
              <a:rPr lang="en-US" dirty="0" err="1">
                <a:ea typeface="Source Code Pro" panose="020B0509030403020204" pitchFamily="49" charset="0"/>
              </a:rPr>
              <a:t>foi</a:t>
            </a:r>
            <a:r>
              <a:rPr lang="en-US" dirty="0">
                <a:ea typeface="Source Code Pro" panose="020B0509030403020204" pitchFamily="49" charset="0"/>
              </a:rPr>
              <a:t> </a:t>
            </a:r>
            <a:r>
              <a:rPr lang="en-US" dirty="0" err="1">
                <a:ea typeface="Source Code Pro" panose="020B0509030403020204" pitchFamily="49" charset="0"/>
              </a:rPr>
              <a:t>executado</a:t>
            </a:r>
            <a:r>
              <a:rPr lang="en-US" dirty="0">
                <a:ea typeface="Source Code Pro" panose="020B0509030403020204" pitchFamily="49" charset="0"/>
              </a:rPr>
              <a:t>, e </a:t>
            </a:r>
            <a:r>
              <a:rPr lang="en-US" dirty="0" err="1">
                <a:ea typeface="Source Code Pro" panose="020B0509030403020204" pitchFamily="49" charset="0"/>
              </a:rPr>
              <a:t>retorna</a:t>
            </a:r>
            <a:r>
              <a:rPr lang="en-US" dirty="0">
                <a:ea typeface="Source Code Pro" panose="020B0509030403020204" pitchFamily="49" charset="0"/>
              </a:rPr>
              <a:t> </a:t>
            </a:r>
            <a:r>
              <a:rPr lang="en-US" b="1" dirty="0">
                <a:ea typeface="Source Code Pro" panose="020B0509030403020204" pitchFamily="49" charset="0"/>
              </a:rPr>
              <a:t>None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255C70A-F847-419F-B5CC-6FB0DFE630A2}"/>
              </a:ext>
            </a:extLst>
          </p:cNvPr>
          <p:cNvSpPr txBox="1"/>
          <p:nvPr/>
        </p:nvSpPr>
        <p:spPr>
          <a:xfrm>
            <a:off x="1447800" y="2401803"/>
            <a:ext cx="10896600" cy="58804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sorted([4,1,5,6,9])</a:t>
            </a:r>
          </a:p>
        </p:txBody>
      </p:sp>
      <p:sp>
        <p:nvSpPr>
          <p:cNvPr id="4" name="CustomShape 3">
            <a:extLst>
              <a:ext uri="{FF2B5EF4-FFF2-40B4-BE49-F238E27FC236}">
                <a16:creationId xmlns:a16="http://schemas.microsoft.com/office/drawing/2014/main" id="{765C75DB-D592-4E56-BFCD-0EDFD6FB4A2C}"/>
              </a:ext>
            </a:extLst>
          </p:cNvPr>
          <p:cNvSpPr/>
          <p:nvPr/>
        </p:nvSpPr>
        <p:spPr>
          <a:xfrm>
            <a:off x="9941040" y="7157160"/>
            <a:ext cx="3022920" cy="40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E41630A5-50A0-42D1-9024-10A5D4502CEA}" type="slidenum">
              <a:rPr lang="pt-BR" sz="1330" b="0" strike="noStrike" spc="-1">
                <a:solidFill>
                  <a:srgbClr val="8B8B8B"/>
                </a:solidFill>
                <a:latin typeface="Calibri"/>
                <a:ea typeface="DejaVu Sans"/>
              </a:rPr>
              <a:t>4</a:t>
            </a:fld>
            <a:endParaRPr lang="pt-BR" sz="1330" b="0" strike="noStrike" spc="-1">
              <a:latin typeface="Arial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D15306E0-E89D-4A14-813E-45C004B77E18}"/>
              </a:ext>
            </a:extLst>
          </p:cNvPr>
          <p:cNvSpPr/>
          <p:nvPr/>
        </p:nvSpPr>
        <p:spPr>
          <a:xfrm>
            <a:off x="1447800" y="3072475"/>
            <a:ext cx="10896600" cy="58804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[1, 4, 5, 6, 9]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1CF77265-C14E-44DF-B83D-D2C75D1E7378}"/>
              </a:ext>
            </a:extLst>
          </p:cNvPr>
          <p:cNvSpPr txBox="1"/>
          <p:nvPr/>
        </p:nvSpPr>
        <p:spPr>
          <a:xfrm>
            <a:off x="1447800" y="4899490"/>
            <a:ext cx="10896600" cy="169604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nl-NL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al = [2, 4, 0, 3, 7, 10, 4, 5]</a:t>
            </a:r>
          </a:p>
          <a:p>
            <a:pPr>
              <a:lnSpc>
                <a:spcPct val="150000"/>
              </a:lnSpc>
            </a:pPr>
            <a:r>
              <a:rPr lang="nl-NL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al.sort()</a:t>
            </a:r>
          </a:p>
          <a:p>
            <a:pPr>
              <a:lnSpc>
                <a:spcPct val="150000"/>
              </a:lnSpc>
            </a:pPr>
            <a:r>
              <a:rPr lang="nl-NL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print(al)</a:t>
            </a:r>
            <a:endParaRPr lang="en-US" sz="24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50ABBF69-F4A7-45DE-BF53-70BEE0566923}"/>
              </a:ext>
            </a:extLst>
          </p:cNvPr>
          <p:cNvSpPr/>
          <p:nvPr/>
        </p:nvSpPr>
        <p:spPr>
          <a:xfrm>
            <a:off x="1447800" y="6662819"/>
            <a:ext cx="10896600" cy="84679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[0, 2, 3, 4, 4, 5, 7, 10]</a:t>
            </a:r>
          </a:p>
        </p:txBody>
      </p:sp>
    </p:spTree>
    <p:extLst>
      <p:ext uri="{BB962C8B-B14F-4D97-AF65-F5344CB8AC3E}">
        <p14:creationId xmlns:p14="http://schemas.microsoft.com/office/powerpoint/2010/main" val="4237071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DB40DE-59E1-4B97-A114-A9C90BD81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0000"/>
                </a:solidFill>
              </a:rPr>
              <a:t>Erro comum!!!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8A69164-52B8-4021-8281-35412A8667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56360"/>
            <a:ext cx="12374879" cy="6067742"/>
          </a:xfrm>
        </p:spPr>
        <p:txBody>
          <a:bodyPr/>
          <a:lstStyle/>
          <a:p>
            <a:r>
              <a:rPr lang="en-US" dirty="0">
                <a:ea typeface="Source Code Pro" panose="020B0509030403020204" pitchFamily="49" charset="0"/>
              </a:rPr>
              <a:t>O que será impresso com pelo código abaixo?</a:t>
            </a:r>
          </a:p>
          <a:p>
            <a:endParaRPr lang="en-US" dirty="0">
              <a:ea typeface="Source Code Pro" panose="020B0509030403020204" pitchFamily="49" charset="0"/>
            </a:endParaRPr>
          </a:p>
          <a:p>
            <a:endParaRPr lang="en-US" dirty="0">
              <a:ea typeface="Source Code Pro" panose="020B0509030403020204" pitchFamily="49" charset="0"/>
            </a:endParaRPr>
          </a:p>
          <a:p>
            <a:endParaRPr lang="en-US" dirty="0">
              <a:ea typeface="Source Code Pro" panose="020B0509030403020204" pitchFamily="49" charset="0"/>
            </a:endParaRPr>
          </a:p>
          <a:p>
            <a:r>
              <a:rPr lang="en-US" dirty="0">
                <a:ea typeface="Source Code Pro" panose="020B0509030403020204" pitchFamily="49" charset="0"/>
              </a:rPr>
              <a:t>O que se pode imprimir para evidenciar o problema acima?</a:t>
            </a:r>
          </a:p>
          <a:p>
            <a:pPr lvl="1"/>
            <a:r>
              <a:rPr lang="en-US" dirty="0">
                <a:ea typeface="Source Code Pro" panose="020B0509030403020204" pitchFamily="49" charset="0"/>
              </a:rPr>
              <a:t>Habilidade importante!</a:t>
            </a:r>
          </a:p>
          <a:p>
            <a:r>
              <a:rPr lang="en-US" dirty="0">
                <a:ea typeface="Source Code Pro" panose="020B0509030403020204" pitchFamily="49" charset="0"/>
              </a:rPr>
              <a:t>Consulte na documentação o que o método retorna</a:t>
            </a:r>
          </a:p>
          <a:p>
            <a:pPr lvl="1"/>
            <a:r>
              <a:rPr lang="en-US" dirty="0">
                <a:ea typeface="Source Code Pro" panose="020B0509030403020204" pitchFamily="49" charset="0"/>
              </a:rPr>
              <a:t>Se retorna alguma coisa</a:t>
            </a:r>
          </a:p>
          <a:p>
            <a:pPr lvl="2"/>
            <a:r>
              <a:rPr lang="en-US" dirty="0">
                <a:ea typeface="Source Code Pro" panose="020B0509030403020204" pitchFamily="49" charset="0"/>
                <a:hlinkClick r:id="rId2"/>
              </a:rPr>
              <a:t>https://docs.python.org/3/search.html</a:t>
            </a:r>
            <a:endParaRPr lang="en-US" dirty="0">
              <a:ea typeface="Source Code Pro" panose="020B0509030403020204" pitchFamily="49" charset="0"/>
            </a:endParaRPr>
          </a:p>
        </p:txBody>
      </p:sp>
      <p:sp>
        <p:nvSpPr>
          <p:cNvPr id="4" name="CustomShape 3">
            <a:extLst>
              <a:ext uri="{FF2B5EF4-FFF2-40B4-BE49-F238E27FC236}">
                <a16:creationId xmlns:a16="http://schemas.microsoft.com/office/drawing/2014/main" id="{765C75DB-D592-4E56-BFCD-0EDFD6FB4A2C}"/>
              </a:ext>
            </a:extLst>
          </p:cNvPr>
          <p:cNvSpPr/>
          <p:nvPr/>
        </p:nvSpPr>
        <p:spPr>
          <a:xfrm>
            <a:off x="9941040" y="7157160"/>
            <a:ext cx="3022920" cy="40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E41630A5-50A0-42D1-9024-10A5D4502CEA}" type="slidenum">
              <a:rPr lang="pt-BR" sz="1330" b="0" strike="noStrike" spc="-1">
                <a:solidFill>
                  <a:srgbClr val="8B8B8B"/>
                </a:solidFill>
                <a:latin typeface="Calibri"/>
                <a:ea typeface="DejaVu Sans"/>
              </a:rPr>
              <a:t>5</a:t>
            </a:fld>
            <a:endParaRPr lang="pt-BR" sz="1330" b="0" strike="noStrike" spc="-1">
              <a:latin typeface="Arial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1CF77265-C14E-44DF-B83D-D2C75D1E7378}"/>
              </a:ext>
            </a:extLst>
          </p:cNvPr>
          <p:cNvSpPr txBox="1"/>
          <p:nvPr/>
        </p:nvSpPr>
        <p:spPr>
          <a:xfrm>
            <a:off x="1271587" y="2083795"/>
            <a:ext cx="10896600" cy="169604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nl-NL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al = [2, 4, 0, 3, 7, 10, 4, 5]</a:t>
            </a:r>
          </a:p>
          <a:p>
            <a:pPr>
              <a:lnSpc>
                <a:spcPct val="150000"/>
              </a:lnSpc>
            </a:pPr>
            <a:r>
              <a:rPr lang="nl-NL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outra_lista = al.sort()</a:t>
            </a:r>
          </a:p>
          <a:p>
            <a:pPr>
              <a:lnSpc>
                <a:spcPct val="150000"/>
              </a:lnSpc>
            </a:pPr>
            <a:r>
              <a:rPr lang="nl-NL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print(outra_lista[0])</a:t>
            </a:r>
            <a:endParaRPr lang="en-US" sz="24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2583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DB40DE-59E1-4B97-A114-A9C90BD81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925" y="22225"/>
            <a:ext cx="11591925" cy="959380"/>
          </a:xfrm>
        </p:spPr>
        <p:txBody>
          <a:bodyPr/>
          <a:lstStyle/>
          <a:p>
            <a:r>
              <a:rPr lang="pt-BR" dirty="0"/>
              <a:t>Erros de Sintaxe (</a:t>
            </a:r>
            <a:r>
              <a:rPr lang="pt-BR" dirty="0" err="1"/>
              <a:t>Syntax</a:t>
            </a:r>
            <a:r>
              <a:rPr lang="pt-BR" dirty="0"/>
              <a:t> </a:t>
            </a:r>
            <a:r>
              <a:rPr lang="pt-BR" dirty="0" err="1"/>
              <a:t>Errors</a:t>
            </a:r>
            <a:r>
              <a:rPr lang="pt-BR" dirty="0"/>
              <a:t>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8A69164-52B8-4021-8281-35412A8667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99159"/>
            <a:ext cx="12374879" cy="5823903"/>
          </a:xfrm>
        </p:spPr>
        <p:txBody>
          <a:bodyPr/>
          <a:lstStyle/>
          <a:p>
            <a:r>
              <a:rPr lang="en-US" dirty="0">
                <a:ea typeface="Source Code Pro" panose="020B0509030403020204" pitchFamily="49" charset="0"/>
              </a:rPr>
              <a:t>Sintaxe</a:t>
            </a:r>
          </a:p>
          <a:p>
            <a:pPr lvl="1"/>
            <a:r>
              <a:rPr lang="en-US" dirty="0">
                <a:ea typeface="Source Code Pro" panose="020B0509030403020204" pitchFamily="49" charset="0"/>
              </a:rPr>
              <a:t>É um conjunto de </a:t>
            </a:r>
            <a:r>
              <a:rPr lang="en-US" dirty="0" err="1">
                <a:ea typeface="Source Code Pro" panose="020B0509030403020204" pitchFamily="49" charset="0"/>
              </a:rPr>
              <a:t>regras</a:t>
            </a:r>
            <a:r>
              <a:rPr lang="en-US" dirty="0">
                <a:ea typeface="Source Code Pro" panose="020B0509030403020204" pitchFamily="49" charset="0"/>
              </a:rPr>
              <a:t> que </a:t>
            </a:r>
            <a:r>
              <a:rPr lang="en-US" dirty="0" err="1">
                <a:ea typeface="Source Code Pro" panose="020B0509030403020204" pitchFamily="49" charset="0"/>
              </a:rPr>
              <a:t>definem</a:t>
            </a:r>
            <a:r>
              <a:rPr lang="en-US" dirty="0">
                <a:ea typeface="Source Code Pro" panose="020B0509030403020204" pitchFamily="49" charset="0"/>
              </a:rPr>
              <a:t> o que </a:t>
            </a:r>
            <a:r>
              <a:rPr lang="en-US" dirty="0" err="1">
                <a:ea typeface="Source Code Pro" panose="020B0509030403020204" pitchFamily="49" charset="0"/>
              </a:rPr>
              <a:t>são</a:t>
            </a:r>
            <a:r>
              <a:rPr lang="en-US" dirty="0">
                <a:ea typeface="Source Code Pro" panose="020B0509030403020204" pitchFamily="49" charset="0"/>
              </a:rPr>
              <a:t> ou não </a:t>
            </a:r>
            <a:r>
              <a:rPr lang="en-US" dirty="0" err="1">
                <a:ea typeface="Source Code Pro" panose="020B0509030403020204" pitchFamily="49" charset="0"/>
              </a:rPr>
              <a:t>sentenças</a:t>
            </a:r>
            <a:r>
              <a:rPr lang="en-US" dirty="0">
                <a:ea typeface="Source Code Pro" panose="020B0509030403020204" pitchFamily="49" charset="0"/>
              </a:rPr>
              <a:t> </a:t>
            </a:r>
            <a:r>
              <a:rPr lang="en-US" dirty="0" err="1">
                <a:ea typeface="Source Code Pro" panose="020B0509030403020204" pitchFamily="49" charset="0"/>
              </a:rPr>
              <a:t>válidas</a:t>
            </a:r>
            <a:r>
              <a:rPr lang="en-US" dirty="0">
                <a:ea typeface="Source Code Pro" panose="020B0509030403020204" pitchFamily="49" charset="0"/>
              </a:rPr>
              <a:t> </a:t>
            </a:r>
            <a:r>
              <a:rPr lang="en-US" dirty="0" err="1">
                <a:ea typeface="Source Code Pro" panose="020B0509030403020204" pitchFamily="49" charset="0"/>
              </a:rPr>
              <a:t>numa</a:t>
            </a:r>
            <a:r>
              <a:rPr lang="en-US" dirty="0">
                <a:ea typeface="Source Code Pro" panose="020B0509030403020204" pitchFamily="49" charset="0"/>
              </a:rPr>
              <a:t> </a:t>
            </a:r>
            <a:r>
              <a:rPr lang="en-US" dirty="0" err="1">
                <a:ea typeface="Source Code Pro" panose="020B0509030403020204" pitchFamily="49" charset="0"/>
              </a:rPr>
              <a:t>determinada</a:t>
            </a:r>
            <a:r>
              <a:rPr lang="en-US" dirty="0">
                <a:ea typeface="Source Code Pro" panose="020B0509030403020204" pitchFamily="49" charset="0"/>
              </a:rPr>
              <a:t> </a:t>
            </a:r>
            <a:r>
              <a:rPr lang="en-US" dirty="0" err="1">
                <a:ea typeface="Source Code Pro" panose="020B0509030403020204" pitchFamily="49" charset="0"/>
              </a:rPr>
              <a:t>linguagem</a:t>
            </a:r>
            <a:endParaRPr lang="en-US" dirty="0">
              <a:ea typeface="Source Code Pro" panose="020B0509030403020204" pitchFamily="49" charset="0"/>
            </a:endParaRPr>
          </a:p>
          <a:p>
            <a:r>
              <a:rPr lang="en-US" dirty="0" err="1">
                <a:ea typeface="Source Code Pro" panose="020B0509030403020204" pitchFamily="49" charset="0"/>
              </a:rPr>
              <a:t>Erro</a:t>
            </a:r>
            <a:r>
              <a:rPr lang="en-US" dirty="0">
                <a:ea typeface="Source Code Pro" panose="020B0509030403020204" pitchFamily="49" charset="0"/>
              </a:rPr>
              <a:t> de sintaxe</a:t>
            </a:r>
          </a:p>
          <a:p>
            <a:pPr lvl="1"/>
            <a:r>
              <a:rPr lang="en-US" dirty="0">
                <a:ea typeface="Source Code Pro" panose="020B0509030403020204" pitchFamily="49" charset="0"/>
              </a:rPr>
              <a:t>Ocorre quando </a:t>
            </a:r>
            <a:r>
              <a:rPr lang="en-US" dirty="0" err="1">
                <a:ea typeface="Source Code Pro" panose="020B0509030403020204" pitchFamily="49" charset="0"/>
              </a:rPr>
              <a:t>executamos</a:t>
            </a:r>
            <a:r>
              <a:rPr lang="en-US" dirty="0">
                <a:ea typeface="Source Code Pro" panose="020B0509030403020204" pitchFamily="49" charset="0"/>
              </a:rPr>
              <a:t> uma </a:t>
            </a:r>
            <a:r>
              <a:rPr lang="en-US" dirty="0" err="1">
                <a:ea typeface="Source Code Pro" panose="020B0509030403020204" pitchFamily="49" charset="0"/>
              </a:rPr>
              <a:t>sentença</a:t>
            </a:r>
            <a:r>
              <a:rPr lang="en-US" dirty="0">
                <a:ea typeface="Source Code Pro" panose="020B0509030403020204" pitchFamily="49" charset="0"/>
              </a:rPr>
              <a:t> </a:t>
            </a:r>
            <a:r>
              <a:rPr lang="en-US" dirty="0" err="1">
                <a:ea typeface="Source Code Pro" panose="020B0509030403020204" pitchFamily="49" charset="0"/>
              </a:rPr>
              <a:t>inválida</a:t>
            </a:r>
            <a:endParaRPr lang="en-US" dirty="0">
              <a:ea typeface="Source Code Pro" panose="020B0509030403020204" pitchFamily="49" charset="0"/>
            </a:endParaRPr>
          </a:p>
          <a:p>
            <a:r>
              <a:rPr lang="en-US" dirty="0" err="1">
                <a:ea typeface="Source Code Pro" panose="020B0509030403020204" pitchFamily="49" charset="0"/>
              </a:rPr>
              <a:t>Exemplo</a:t>
            </a:r>
            <a:r>
              <a:rPr lang="en-US" dirty="0">
                <a:ea typeface="Source Code Pro" panose="020B0509030403020204" pitchFamily="49" charset="0"/>
              </a:rPr>
              <a:t>:</a:t>
            </a:r>
          </a:p>
        </p:txBody>
      </p:sp>
      <p:sp>
        <p:nvSpPr>
          <p:cNvPr id="4" name="CustomShape 3">
            <a:extLst>
              <a:ext uri="{FF2B5EF4-FFF2-40B4-BE49-F238E27FC236}">
                <a16:creationId xmlns:a16="http://schemas.microsoft.com/office/drawing/2014/main" id="{C92FEEBC-1716-417A-937C-F1D9DB7B543E}"/>
              </a:ext>
            </a:extLst>
          </p:cNvPr>
          <p:cNvSpPr/>
          <p:nvPr/>
        </p:nvSpPr>
        <p:spPr>
          <a:xfrm>
            <a:off x="9941040" y="7157160"/>
            <a:ext cx="3022920" cy="40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E41630A5-50A0-42D1-9024-10A5D4502CEA}" type="slidenum">
              <a:rPr lang="pt-BR" sz="1330" b="0" strike="noStrike" spc="-1">
                <a:solidFill>
                  <a:srgbClr val="8B8B8B"/>
                </a:solidFill>
                <a:latin typeface="Calibri"/>
                <a:ea typeface="DejaVu Sans"/>
              </a:rPr>
              <a:t>6</a:t>
            </a:fld>
            <a:endParaRPr lang="pt-BR" sz="1330" b="0" strike="noStrike" spc="-1">
              <a:latin typeface="Arial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C8FDD6D-CFF8-4188-81BB-A3FF54FAD91A}"/>
              </a:ext>
            </a:extLst>
          </p:cNvPr>
          <p:cNvSpPr txBox="1"/>
          <p:nvPr/>
        </p:nvSpPr>
        <p:spPr>
          <a:xfrm>
            <a:off x="1965291" y="4354591"/>
            <a:ext cx="9891429" cy="22500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if 3 &gt; 1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</a:t>
            </a: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print("True")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else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	print("False")</a:t>
            </a:r>
          </a:p>
        </p:txBody>
      </p:sp>
    </p:spTree>
    <p:extLst>
      <p:ext uri="{BB962C8B-B14F-4D97-AF65-F5344CB8AC3E}">
        <p14:creationId xmlns:p14="http://schemas.microsoft.com/office/powerpoint/2010/main" val="3997865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DB40DE-59E1-4B97-A114-A9C90BD81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925" y="22225"/>
            <a:ext cx="11591925" cy="959380"/>
          </a:xfrm>
        </p:spPr>
        <p:txBody>
          <a:bodyPr/>
          <a:lstStyle/>
          <a:p>
            <a:r>
              <a:rPr lang="pt-BR" dirty="0"/>
              <a:t>Erros de Sintaxe (</a:t>
            </a:r>
            <a:r>
              <a:rPr lang="pt-BR" dirty="0" err="1"/>
              <a:t>Syntax</a:t>
            </a:r>
            <a:r>
              <a:rPr lang="pt-BR" dirty="0"/>
              <a:t> </a:t>
            </a:r>
            <a:r>
              <a:rPr lang="pt-BR" dirty="0" err="1"/>
              <a:t>Errors</a:t>
            </a:r>
            <a:r>
              <a:rPr lang="pt-BR" dirty="0"/>
              <a:t>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8A69164-52B8-4021-8281-35412A8667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99159"/>
            <a:ext cx="12374879" cy="5823903"/>
          </a:xfrm>
        </p:spPr>
        <p:txBody>
          <a:bodyPr/>
          <a:lstStyle/>
          <a:p>
            <a:r>
              <a:rPr lang="en-US" dirty="0">
                <a:ea typeface="Source Code Pro" panose="020B0509030403020204" pitchFamily="49" charset="0"/>
              </a:rPr>
              <a:t>Exemplos </a:t>
            </a:r>
            <a:r>
              <a:rPr lang="en-US" dirty="0" err="1">
                <a:ea typeface="Source Code Pro" panose="020B0509030403020204" pitchFamily="49" charset="0"/>
              </a:rPr>
              <a:t>comuns</a:t>
            </a:r>
            <a:r>
              <a:rPr lang="en-US" dirty="0">
                <a:ea typeface="Source Code Pro" panose="020B0509030403020204" pitchFamily="49" charset="0"/>
              </a:rPr>
              <a:t>:</a:t>
            </a:r>
          </a:p>
          <a:p>
            <a:pPr lvl="1"/>
            <a:r>
              <a:rPr lang="en-US" dirty="0" err="1">
                <a:ea typeface="Source Code Pro" panose="020B0509030403020204" pitchFamily="49" charset="0"/>
              </a:rPr>
              <a:t>Abrir</a:t>
            </a:r>
            <a:r>
              <a:rPr lang="en-US" dirty="0">
                <a:ea typeface="Source Code Pro" panose="020B0509030403020204" pitchFamily="49" charset="0"/>
              </a:rPr>
              <a:t> mas não </a:t>
            </a:r>
            <a:r>
              <a:rPr lang="en-US" dirty="0" err="1">
                <a:ea typeface="Source Code Pro" panose="020B0509030403020204" pitchFamily="49" charset="0"/>
              </a:rPr>
              <a:t>fechar</a:t>
            </a:r>
            <a:r>
              <a:rPr lang="en-US" dirty="0">
                <a:ea typeface="Source Code Pro" panose="020B0509030403020204" pitchFamily="49" charset="0"/>
              </a:rPr>
              <a:t> um </a:t>
            </a:r>
            <a:r>
              <a:rPr lang="en-US" dirty="0" err="1">
                <a:ea typeface="Source Code Pro" panose="020B0509030403020204" pitchFamily="49" charset="0"/>
              </a:rPr>
              <a:t>desses</a:t>
            </a:r>
            <a:r>
              <a:rPr lang="en-US" dirty="0">
                <a:ea typeface="Source Code Pro" panose="020B0509030403020204" pitchFamily="49" charset="0"/>
              </a:rPr>
              <a:t> </a:t>
            </a:r>
            <a:r>
              <a:rPr lang="en-US" dirty="0" err="1">
                <a:ea typeface="Source Code Pro" panose="020B0509030403020204" pitchFamily="49" charset="0"/>
              </a:rPr>
              <a:t>caracteres</a:t>
            </a:r>
            <a:r>
              <a:rPr lang="en-US" dirty="0">
                <a:ea typeface="Source Code Pro" panose="020B0509030403020204" pitchFamily="49" charset="0"/>
              </a:rPr>
              <a:t>: 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[ ( { " '</a:t>
            </a:r>
          </a:p>
          <a:p>
            <a:pPr lvl="1"/>
            <a:r>
              <a:rPr lang="en-US" dirty="0" err="1">
                <a:ea typeface="Source Code Pro" panose="020B0509030403020204" pitchFamily="49" charset="0"/>
              </a:rPr>
              <a:t>Identação</a:t>
            </a:r>
            <a:r>
              <a:rPr lang="en-US" dirty="0">
                <a:ea typeface="Source Code Pro" panose="020B0509030403020204" pitchFamily="49" charset="0"/>
              </a:rPr>
              <a:t> </a:t>
            </a:r>
            <a:r>
              <a:rPr lang="en-US" dirty="0" err="1">
                <a:ea typeface="Source Code Pro" panose="020B0509030403020204" pitchFamily="49" charset="0"/>
              </a:rPr>
              <a:t>incorreta</a:t>
            </a:r>
            <a:endParaRPr lang="en-US" dirty="0">
              <a:ea typeface="Source Code Pro" panose="020B0509030403020204" pitchFamily="49" charset="0"/>
            </a:endParaRPr>
          </a:p>
          <a:p>
            <a:pPr lvl="1"/>
            <a:r>
              <a:rPr lang="en-US" dirty="0" err="1">
                <a:ea typeface="Source Code Pro" panose="020B0509030403020204" pitchFamily="49" charset="0"/>
              </a:rPr>
              <a:t>Erro</a:t>
            </a:r>
            <a:r>
              <a:rPr lang="en-US" dirty="0">
                <a:ea typeface="Source Code Pro" panose="020B0509030403020204" pitchFamily="49" charset="0"/>
              </a:rPr>
              <a:t> de </a:t>
            </a:r>
            <a:r>
              <a:rPr lang="en-US" dirty="0" err="1">
                <a:ea typeface="Source Code Pro" panose="020B0509030403020204" pitchFamily="49" charset="0"/>
              </a:rPr>
              <a:t>digitação</a:t>
            </a:r>
            <a:r>
              <a:rPr lang="en-US" dirty="0">
                <a:ea typeface="Source Code Pro" panose="020B0509030403020204" pitchFamily="49" charset="0"/>
              </a:rPr>
              <a:t> de um keyword (</a:t>
            </a:r>
            <a:r>
              <a:rPr lang="en-US" dirty="0" err="1">
                <a:ea typeface="Source Code Pro" panose="020B0509030403020204" pitchFamily="49" charset="0"/>
              </a:rPr>
              <a:t>palavra</a:t>
            </a:r>
            <a:r>
              <a:rPr lang="en-US" dirty="0">
                <a:ea typeface="Source Code Pro" panose="020B0509030403020204" pitchFamily="49" charset="0"/>
              </a:rPr>
              <a:t> </a:t>
            </a:r>
            <a:r>
              <a:rPr lang="en-US" dirty="0" err="1">
                <a:ea typeface="Source Code Pro" panose="020B0509030403020204" pitchFamily="49" charset="0"/>
              </a:rPr>
              <a:t>reservada</a:t>
            </a:r>
            <a:r>
              <a:rPr lang="en-US" dirty="0">
                <a:ea typeface="Source Code Pro" panose="020B0509030403020204" pitchFamily="49" charset="0"/>
              </a:rPr>
              <a:t>)</a:t>
            </a:r>
          </a:p>
          <a:p>
            <a:pPr lvl="1"/>
            <a:r>
              <a:rPr lang="en-US" dirty="0" err="1">
                <a:ea typeface="Source Code Pro" panose="020B0509030403020204" pitchFamily="49" charset="0"/>
              </a:rPr>
              <a:t>Colocar</a:t>
            </a:r>
            <a:r>
              <a:rPr lang="en-US" dirty="0">
                <a:ea typeface="Source Code Pro" panose="020B0509030403020204" pitchFamily="49" charset="0"/>
              </a:rPr>
              <a:t> um keyword no </a:t>
            </a:r>
            <a:r>
              <a:rPr lang="en-US" dirty="0" err="1">
                <a:ea typeface="Source Code Pro" panose="020B0509030403020204" pitchFamily="49" charset="0"/>
              </a:rPr>
              <a:t>lugar</a:t>
            </a:r>
            <a:r>
              <a:rPr lang="en-US" dirty="0">
                <a:ea typeface="Source Code Pro" panose="020B0509030403020204" pitchFamily="49" charset="0"/>
              </a:rPr>
              <a:t> </a:t>
            </a:r>
            <a:r>
              <a:rPr lang="en-US" dirty="0" err="1">
                <a:ea typeface="Source Code Pro" panose="020B0509030403020204" pitchFamily="49" charset="0"/>
              </a:rPr>
              <a:t>errado</a:t>
            </a:r>
            <a:endParaRPr lang="en-US" dirty="0">
              <a:ea typeface="Source Code Pro" panose="020B0509030403020204" pitchFamily="49" charset="0"/>
            </a:endParaRPr>
          </a:p>
          <a:p>
            <a:pPr lvl="2"/>
            <a:r>
              <a:rPr lang="en-US" dirty="0" err="1">
                <a:ea typeface="Source Code Pro" panose="020B0509030403020204" pitchFamily="49" charset="0"/>
              </a:rPr>
              <a:t>Exemplo</a:t>
            </a:r>
            <a:r>
              <a:rPr lang="en-US" dirty="0">
                <a:ea typeface="Source Code Pro" panose="020B0509030403020204" pitchFamily="49" charset="0"/>
              </a:rPr>
              <a:t>: 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for in x [1,2,3]:</a:t>
            </a:r>
          </a:p>
          <a:p>
            <a:pPr lvl="1"/>
            <a:endParaRPr lang="en-US" dirty="0">
              <a:ea typeface="Source Code Pro" panose="020B0509030403020204" pitchFamily="49" charset="0"/>
            </a:endParaRPr>
          </a:p>
          <a:p>
            <a:pPr lvl="1"/>
            <a:endParaRPr lang="en-US" dirty="0">
              <a:ea typeface="Source Code Pro" panose="020B0509030403020204" pitchFamily="49" charset="0"/>
            </a:endParaRPr>
          </a:p>
        </p:txBody>
      </p:sp>
      <p:sp>
        <p:nvSpPr>
          <p:cNvPr id="4" name="CustomShape 3">
            <a:extLst>
              <a:ext uri="{FF2B5EF4-FFF2-40B4-BE49-F238E27FC236}">
                <a16:creationId xmlns:a16="http://schemas.microsoft.com/office/drawing/2014/main" id="{C92FEEBC-1716-417A-937C-F1D9DB7B543E}"/>
              </a:ext>
            </a:extLst>
          </p:cNvPr>
          <p:cNvSpPr/>
          <p:nvPr/>
        </p:nvSpPr>
        <p:spPr>
          <a:xfrm>
            <a:off x="9941040" y="7157160"/>
            <a:ext cx="3022920" cy="40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E41630A5-50A0-42D1-9024-10A5D4502CEA}" type="slidenum">
              <a:rPr lang="pt-BR" sz="1330" b="0" strike="noStrike" spc="-1">
                <a:solidFill>
                  <a:srgbClr val="8B8B8B"/>
                </a:solidFill>
                <a:latin typeface="Calibri"/>
                <a:ea typeface="DejaVu Sans"/>
              </a:rPr>
              <a:t>7</a:t>
            </a:fld>
            <a:endParaRPr lang="pt-BR" sz="133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950953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DB40DE-59E1-4B97-A114-A9C90BD81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925" y="113665"/>
            <a:ext cx="11591925" cy="959380"/>
          </a:xfrm>
        </p:spPr>
        <p:txBody>
          <a:bodyPr/>
          <a:lstStyle/>
          <a:p>
            <a:r>
              <a:rPr lang="pt-BR" dirty="0"/>
              <a:t>Erros em Tempo de Execução (Runtime </a:t>
            </a:r>
            <a:r>
              <a:rPr lang="pt-BR" dirty="0" err="1"/>
              <a:t>Errors</a:t>
            </a:r>
            <a:r>
              <a:rPr lang="pt-BR" dirty="0"/>
              <a:t>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8A69164-52B8-4021-8281-35412A8667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73479"/>
            <a:ext cx="12374879" cy="6096001"/>
          </a:xfrm>
        </p:spPr>
        <p:txBody>
          <a:bodyPr>
            <a:normAutofit lnSpcReduction="10000"/>
          </a:bodyPr>
          <a:lstStyle/>
          <a:p>
            <a:r>
              <a:rPr lang="en-US" dirty="0">
                <a:ea typeface="Source Code Pro" panose="020B0509030403020204" pitchFamily="49" charset="0"/>
              </a:rPr>
              <a:t>Ocorre quando a sintaxe de um programa está correta</a:t>
            </a:r>
          </a:p>
          <a:p>
            <a:pPr lvl="1"/>
            <a:r>
              <a:rPr lang="en-US" dirty="0" err="1">
                <a:ea typeface="Source Code Pro" panose="020B0509030403020204" pitchFamily="49" charset="0"/>
              </a:rPr>
              <a:t>porém</a:t>
            </a:r>
            <a:r>
              <a:rPr lang="en-US" dirty="0">
                <a:ea typeface="Source Code Pro" panose="020B0509030403020204" pitchFamily="49" charset="0"/>
              </a:rPr>
              <a:t> os dados do programa levaram o interpretador do python a encontrar uma inconsistência.</a:t>
            </a:r>
          </a:p>
          <a:p>
            <a:r>
              <a:rPr lang="en-US" dirty="0">
                <a:ea typeface="Source Code Pro" panose="020B0509030403020204" pitchFamily="49" charset="0"/>
              </a:rPr>
              <a:t>Interrompe a </a:t>
            </a:r>
            <a:r>
              <a:rPr lang="en-US" dirty="0" err="1">
                <a:ea typeface="Source Code Pro" panose="020B0509030403020204" pitchFamily="49" charset="0"/>
              </a:rPr>
              <a:t>execução</a:t>
            </a:r>
            <a:r>
              <a:rPr lang="en-US" dirty="0">
                <a:ea typeface="Source Code Pro" panose="020B0509030403020204" pitchFamily="49" charset="0"/>
              </a:rPr>
              <a:t> do </a:t>
            </a:r>
            <a:r>
              <a:rPr lang="en-US" dirty="0" err="1">
                <a:ea typeface="Source Code Pro" panose="020B0509030403020204" pitchFamily="49" charset="0"/>
              </a:rPr>
              <a:t>seu</a:t>
            </a:r>
            <a:r>
              <a:rPr lang="en-US" dirty="0">
                <a:ea typeface="Source Code Pro" panose="020B0509030403020204" pitchFamily="49" charset="0"/>
              </a:rPr>
              <a:t> programa (crash)</a:t>
            </a:r>
          </a:p>
          <a:p>
            <a:r>
              <a:rPr lang="en-US" dirty="0">
                <a:ea typeface="Source Code Pro" panose="020B0509030403020204" pitchFamily="49" charset="0"/>
              </a:rPr>
              <a:t>Exemplos:</a:t>
            </a:r>
          </a:p>
          <a:p>
            <a:pPr lvl="1"/>
            <a:r>
              <a:rPr lang="en-US" dirty="0" err="1">
                <a:ea typeface="Source Code Pro" panose="020B0509030403020204" pitchFamily="49" charset="0"/>
              </a:rPr>
              <a:t>Divisão</a:t>
            </a:r>
            <a:r>
              <a:rPr lang="en-US" dirty="0">
                <a:ea typeface="Source Code Pro" panose="020B0509030403020204" pitchFamily="49" charset="0"/>
              </a:rPr>
              <a:t> por zero</a:t>
            </a:r>
          </a:p>
          <a:p>
            <a:pPr lvl="1"/>
            <a:r>
              <a:rPr lang="en-US" dirty="0">
                <a:ea typeface="Source Code Pro" panose="020B0509030403020204" pitchFamily="49" charset="0"/>
              </a:rPr>
              <a:t>Executar uma </a:t>
            </a:r>
            <a:r>
              <a:rPr lang="en-US" dirty="0" err="1">
                <a:ea typeface="Source Code Pro" panose="020B0509030403020204" pitchFamily="49" charset="0"/>
              </a:rPr>
              <a:t>operação</a:t>
            </a:r>
            <a:r>
              <a:rPr lang="en-US" dirty="0">
                <a:ea typeface="Source Code Pro" panose="020B0509030403020204" pitchFamily="49" charset="0"/>
              </a:rPr>
              <a:t> com </a:t>
            </a:r>
            <a:r>
              <a:rPr lang="en-US" dirty="0" err="1">
                <a:ea typeface="Source Code Pro" panose="020B0509030403020204" pitchFamily="49" charset="0"/>
              </a:rPr>
              <a:t>tipos</a:t>
            </a:r>
            <a:r>
              <a:rPr lang="en-US" dirty="0">
                <a:ea typeface="Source Code Pro" panose="020B0509030403020204" pitchFamily="49" charset="0"/>
              </a:rPr>
              <a:t> incompatíveis</a:t>
            </a:r>
          </a:p>
          <a:p>
            <a:pPr lvl="2"/>
            <a:r>
              <a:rPr lang="en-US" dirty="0">
                <a:ea typeface="Source Code Pro" panose="020B0509030403020204" pitchFamily="49" charset="0"/>
              </a:rPr>
              <a:t>Ex.: 10/"5"</a:t>
            </a:r>
          </a:p>
          <a:p>
            <a:pPr lvl="1"/>
            <a:r>
              <a:rPr lang="en-US" dirty="0" err="1">
                <a:ea typeface="Source Code Pro" panose="020B0509030403020204" pitchFamily="49" charset="0"/>
              </a:rPr>
              <a:t>Acessar</a:t>
            </a:r>
            <a:r>
              <a:rPr lang="en-US" dirty="0">
                <a:ea typeface="Source Code Pro" panose="020B0509030403020204" pitchFamily="49" charset="0"/>
              </a:rPr>
              <a:t> elementos de uma lista ou dicionário que não </a:t>
            </a:r>
            <a:r>
              <a:rPr lang="en-US" dirty="0" err="1">
                <a:ea typeface="Source Code Pro" panose="020B0509030403020204" pitchFamily="49" charset="0"/>
              </a:rPr>
              <a:t>existem</a:t>
            </a:r>
            <a:endParaRPr lang="en-US" dirty="0">
              <a:ea typeface="Source Code Pro" panose="020B0509030403020204" pitchFamily="49" charset="0"/>
            </a:endParaRPr>
          </a:p>
          <a:p>
            <a:r>
              <a:rPr lang="en-US" dirty="0">
                <a:ea typeface="Source Code Pro" panose="020B0509030403020204" pitchFamily="49" charset="0"/>
              </a:rPr>
              <a:t>Analogia:</a:t>
            </a:r>
          </a:p>
          <a:p>
            <a:pPr lvl="1"/>
            <a:r>
              <a:rPr lang="en-US" dirty="0">
                <a:ea typeface="Source Code Pro" panose="020B0509030403020204" pitchFamily="49" charset="0"/>
              </a:rPr>
              <a:t>Flap your arms and fly to Australia</a:t>
            </a:r>
          </a:p>
          <a:p>
            <a:pPr lvl="2"/>
            <a:r>
              <a:rPr lang="en-US" dirty="0" err="1">
                <a:ea typeface="Source Code Pro" panose="020B0509030403020204" pitchFamily="49" charset="0"/>
              </a:rPr>
              <a:t>Abra</a:t>
            </a:r>
            <a:r>
              <a:rPr lang="en-US" dirty="0">
                <a:ea typeface="Source Code Pro" panose="020B0509030403020204" pitchFamily="49" charset="0"/>
              </a:rPr>
              <a:t> </a:t>
            </a:r>
            <a:r>
              <a:rPr lang="en-US" dirty="0" err="1">
                <a:ea typeface="Source Code Pro" panose="020B0509030403020204" pitchFamily="49" charset="0"/>
              </a:rPr>
              <a:t>seus</a:t>
            </a:r>
            <a:r>
              <a:rPr lang="en-US" dirty="0">
                <a:ea typeface="Source Code Pro" panose="020B0509030403020204" pitchFamily="49" charset="0"/>
              </a:rPr>
              <a:t> </a:t>
            </a:r>
            <a:r>
              <a:rPr lang="en-US" dirty="0" err="1">
                <a:ea typeface="Source Code Pro" panose="020B0509030403020204" pitchFamily="49" charset="0"/>
              </a:rPr>
              <a:t>braços</a:t>
            </a:r>
            <a:r>
              <a:rPr lang="en-US" dirty="0">
                <a:ea typeface="Source Code Pro" panose="020B0509030403020204" pitchFamily="49" charset="0"/>
              </a:rPr>
              <a:t> e </a:t>
            </a:r>
            <a:r>
              <a:rPr lang="en-US" dirty="0" err="1">
                <a:ea typeface="Source Code Pro" panose="020B0509030403020204" pitchFamily="49" charset="0"/>
              </a:rPr>
              <a:t>voe</a:t>
            </a:r>
            <a:r>
              <a:rPr lang="en-US" dirty="0">
                <a:ea typeface="Source Code Pro" panose="020B0509030403020204" pitchFamily="49" charset="0"/>
              </a:rPr>
              <a:t> para a Australia</a:t>
            </a:r>
          </a:p>
        </p:txBody>
      </p:sp>
      <p:sp>
        <p:nvSpPr>
          <p:cNvPr id="4" name="CustomShape 3">
            <a:extLst>
              <a:ext uri="{FF2B5EF4-FFF2-40B4-BE49-F238E27FC236}">
                <a16:creationId xmlns:a16="http://schemas.microsoft.com/office/drawing/2014/main" id="{C92FEEBC-1716-417A-937C-F1D9DB7B543E}"/>
              </a:ext>
            </a:extLst>
          </p:cNvPr>
          <p:cNvSpPr/>
          <p:nvPr/>
        </p:nvSpPr>
        <p:spPr>
          <a:xfrm>
            <a:off x="9941040" y="7157160"/>
            <a:ext cx="3022920" cy="40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E41630A5-50A0-42D1-9024-10A5D4502CEA}" type="slidenum">
              <a:rPr lang="pt-BR" sz="1330" b="0" strike="noStrike" spc="-1">
                <a:solidFill>
                  <a:srgbClr val="8B8B8B"/>
                </a:solidFill>
                <a:latin typeface="Calibri"/>
                <a:ea typeface="DejaVu Sans"/>
              </a:rPr>
              <a:t>8</a:t>
            </a:fld>
            <a:endParaRPr lang="pt-BR" sz="133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779576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DB40DE-59E1-4B97-A114-A9C90BD81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925" y="113665"/>
            <a:ext cx="11591925" cy="959380"/>
          </a:xfrm>
        </p:spPr>
        <p:txBody>
          <a:bodyPr/>
          <a:lstStyle/>
          <a:p>
            <a:r>
              <a:rPr lang="pt-BR" dirty="0"/>
              <a:t>Erros de Lógica (</a:t>
            </a:r>
            <a:r>
              <a:rPr lang="pt-BR" dirty="0" err="1"/>
              <a:t>Logical</a:t>
            </a:r>
            <a:r>
              <a:rPr lang="pt-BR" dirty="0"/>
              <a:t> </a:t>
            </a:r>
            <a:r>
              <a:rPr lang="pt-BR" dirty="0" err="1"/>
              <a:t>Errors</a:t>
            </a:r>
            <a:r>
              <a:rPr lang="pt-BR" dirty="0"/>
              <a:t>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8A69164-52B8-4021-8281-35412A8667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73479"/>
            <a:ext cx="12374879" cy="5823903"/>
          </a:xfrm>
        </p:spPr>
        <p:txBody>
          <a:bodyPr/>
          <a:lstStyle/>
          <a:p>
            <a:r>
              <a:rPr lang="en-US" dirty="0" err="1">
                <a:ea typeface="Source Code Pro" panose="020B0509030403020204" pitchFamily="49" charset="0"/>
              </a:rPr>
              <a:t>Fazem</a:t>
            </a:r>
            <a:r>
              <a:rPr lang="en-US" dirty="0">
                <a:ea typeface="Source Code Pro" panose="020B0509030403020204" pitchFamily="49" charset="0"/>
              </a:rPr>
              <a:t> o programa </a:t>
            </a:r>
            <a:r>
              <a:rPr lang="en-US" dirty="0" err="1">
                <a:ea typeface="Source Code Pro" panose="020B0509030403020204" pitchFamily="49" charset="0"/>
              </a:rPr>
              <a:t>produzir</a:t>
            </a:r>
            <a:r>
              <a:rPr lang="en-US" dirty="0">
                <a:ea typeface="Source Code Pro" panose="020B0509030403020204" pitchFamily="49" charset="0"/>
              </a:rPr>
              <a:t> um </a:t>
            </a:r>
            <a:r>
              <a:rPr lang="en-US" dirty="0" err="1">
                <a:ea typeface="Source Code Pro" panose="020B0509030403020204" pitchFamily="49" charset="0"/>
              </a:rPr>
              <a:t>resultado</a:t>
            </a:r>
            <a:r>
              <a:rPr lang="en-US" dirty="0">
                <a:ea typeface="Source Code Pro" panose="020B0509030403020204" pitchFamily="49" charset="0"/>
              </a:rPr>
              <a:t> </a:t>
            </a:r>
            <a:r>
              <a:rPr lang="en-US" dirty="0" err="1">
                <a:ea typeface="Source Code Pro" panose="020B0509030403020204" pitchFamily="49" charset="0"/>
              </a:rPr>
              <a:t>incorreto</a:t>
            </a:r>
            <a:endParaRPr lang="en-US" dirty="0">
              <a:ea typeface="Source Code Pro" panose="020B0509030403020204" pitchFamily="49" charset="0"/>
            </a:endParaRPr>
          </a:p>
          <a:p>
            <a:pPr lvl="1"/>
            <a:r>
              <a:rPr lang="en-US" dirty="0">
                <a:ea typeface="Source Code Pro" panose="020B0509030403020204" pitchFamily="49" charset="0"/>
              </a:rPr>
              <a:t>mas não </a:t>
            </a:r>
            <a:r>
              <a:rPr lang="en-US" dirty="0" err="1">
                <a:ea typeface="Source Code Pro" panose="020B0509030403020204" pitchFamily="49" charset="0"/>
              </a:rPr>
              <a:t>causam</a:t>
            </a:r>
            <a:r>
              <a:rPr lang="en-US" dirty="0">
                <a:ea typeface="Source Code Pro" panose="020B0509030403020204" pitchFamily="49" charset="0"/>
              </a:rPr>
              <a:t> um crash (</a:t>
            </a:r>
            <a:r>
              <a:rPr lang="en-US" dirty="0" err="1">
                <a:ea typeface="Source Code Pro" panose="020B0509030403020204" pitchFamily="49" charset="0"/>
              </a:rPr>
              <a:t>interrupção</a:t>
            </a:r>
            <a:r>
              <a:rPr lang="en-US" dirty="0">
                <a:ea typeface="Source Code Pro" panose="020B0509030403020204" pitchFamily="49" charset="0"/>
              </a:rPr>
              <a:t> da </a:t>
            </a:r>
            <a:r>
              <a:rPr lang="en-US" dirty="0" err="1">
                <a:ea typeface="Source Code Pro" panose="020B0509030403020204" pitchFamily="49" charset="0"/>
              </a:rPr>
              <a:t>execução</a:t>
            </a:r>
            <a:r>
              <a:rPr lang="en-US" dirty="0">
                <a:ea typeface="Source Code Pro" panose="020B0509030403020204" pitchFamily="49" charset="0"/>
              </a:rPr>
              <a:t>).</a:t>
            </a:r>
          </a:p>
          <a:p>
            <a:r>
              <a:rPr lang="en-US" dirty="0" err="1">
                <a:ea typeface="Source Code Pro" panose="020B0509030403020204" pitchFamily="49" charset="0"/>
              </a:rPr>
              <a:t>Exemplo</a:t>
            </a:r>
            <a:r>
              <a:rPr lang="en-US" dirty="0">
                <a:ea typeface="Source Code Pro" panose="020B0509030403020204" pitchFamily="49" charset="0"/>
              </a:rPr>
              <a:t>:</a:t>
            </a:r>
          </a:p>
        </p:txBody>
      </p:sp>
      <p:sp>
        <p:nvSpPr>
          <p:cNvPr id="4" name="CustomShape 3">
            <a:extLst>
              <a:ext uri="{FF2B5EF4-FFF2-40B4-BE49-F238E27FC236}">
                <a16:creationId xmlns:a16="http://schemas.microsoft.com/office/drawing/2014/main" id="{C92FEEBC-1716-417A-937C-F1D9DB7B543E}"/>
              </a:ext>
            </a:extLst>
          </p:cNvPr>
          <p:cNvSpPr/>
          <p:nvPr/>
        </p:nvSpPr>
        <p:spPr>
          <a:xfrm>
            <a:off x="9941040" y="7157160"/>
            <a:ext cx="3022920" cy="40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E41630A5-50A0-42D1-9024-10A5D4502CEA}" type="slidenum">
              <a:rPr lang="pt-BR" sz="1330" b="0" strike="noStrike" spc="-1">
                <a:solidFill>
                  <a:srgbClr val="8B8B8B"/>
                </a:solidFill>
                <a:latin typeface="Calibri"/>
                <a:ea typeface="DejaVu Sans"/>
              </a:rPr>
              <a:t>9</a:t>
            </a:fld>
            <a:endParaRPr lang="pt-BR" sz="1330" b="0" strike="noStrike" spc="-1">
              <a:latin typeface="Arial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7331E57-984F-4BE2-BC00-2FD871E1F579}"/>
              </a:ext>
            </a:extLst>
          </p:cNvPr>
          <p:cNvSpPr txBox="1"/>
          <p:nvPr/>
        </p:nvSpPr>
        <p:spPr>
          <a:xfrm>
            <a:off x="1370930" y="3129122"/>
            <a:ext cx="9891429" cy="280403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a = "10"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if a == 10: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print("True")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else: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print("False")</a:t>
            </a:r>
            <a:endParaRPr lang="en-US" sz="2400" b="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178514DC-5207-4253-A934-2DB388630A4C}"/>
              </a:ext>
            </a:extLst>
          </p:cNvPr>
          <p:cNvSpPr/>
          <p:nvPr/>
        </p:nvSpPr>
        <p:spPr>
          <a:xfrm>
            <a:off x="1370931" y="6050633"/>
            <a:ext cx="9891429" cy="110652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3705104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36173</TotalTime>
  <Words>1561</Words>
  <Application>Microsoft Office PowerPoint</Application>
  <PresentationFormat>Custom</PresentationFormat>
  <Paragraphs>259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Courier New</vt:lpstr>
      <vt:lpstr>Source Code Pro</vt:lpstr>
      <vt:lpstr>Wingdings</vt:lpstr>
      <vt:lpstr>Personalizar design</vt:lpstr>
      <vt:lpstr>PowerPoint Presentation</vt:lpstr>
      <vt:lpstr>Erros comuns!!!</vt:lpstr>
      <vt:lpstr>Revisão: Definição e execução de uma função</vt:lpstr>
      <vt:lpstr>Ordenando uma lista</vt:lpstr>
      <vt:lpstr>Erro comum!!!</vt:lpstr>
      <vt:lpstr>Erros de Sintaxe (Syntax Errors)</vt:lpstr>
      <vt:lpstr>Erros de Sintaxe (Syntax Errors)</vt:lpstr>
      <vt:lpstr>Erros em Tempo de Execução (Runtime Errors)</vt:lpstr>
      <vt:lpstr>Erros de Lógica (Logical Errors)</vt:lpstr>
      <vt:lpstr>dict (Dicionário)</vt:lpstr>
      <vt:lpstr>dict (Dicionário)</vt:lpstr>
      <vt:lpstr>dict (Dicionário)</vt:lpstr>
      <vt:lpstr>Criando um dicionário com listas</vt:lpstr>
      <vt:lpstr>Criando um dicionário com listas com defaultdict</vt:lpstr>
      <vt:lpstr>Tuplas (tuple)</vt:lpstr>
      <vt:lpstr>Conjunto (set)</vt:lpstr>
      <vt:lpstr>Operações em Conjuntos</vt:lpstr>
      <vt:lpstr>Operações em Conjuntos</vt:lpstr>
      <vt:lpstr>Operações em Conjuntos</vt:lpstr>
      <vt:lpstr>Função zip</vt:lpstr>
      <vt:lpstr>Instruções inline (na mesma linha)</vt:lpstr>
      <vt:lpstr>Requisições HTTP</vt:lpstr>
      <vt:lpstr>Requisições HTTP</vt:lpstr>
      <vt:lpstr>Requisições HTTP em Python</vt:lpstr>
      <vt:lpstr>Requisições HTTP em Python</vt:lpstr>
      <vt:lpstr>Prática no Colab Notebook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Alizarin</dc:title>
  <dc:subject/>
  <dc:creator>alexlopespereira alexlopespereira</dc:creator>
  <dc:description/>
  <cp:lastModifiedBy>ALEX LOPES  PEREIRA</cp:lastModifiedBy>
  <cp:revision>988</cp:revision>
  <dcterms:created xsi:type="dcterms:W3CDTF">2018-04-21T22:11:37Z</dcterms:created>
  <dcterms:modified xsi:type="dcterms:W3CDTF">2025-09-05T21:23:40Z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Personalizar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18</vt:i4>
  </property>
</Properties>
</file>