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28"/>
  </p:notesMasterIdLst>
  <p:sldIdLst>
    <p:sldId id="256" r:id="rId2"/>
    <p:sldId id="423" r:id="rId3"/>
    <p:sldId id="430" r:id="rId4"/>
    <p:sldId id="367" r:id="rId5"/>
    <p:sldId id="426" r:id="rId6"/>
    <p:sldId id="512" r:id="rId7"/>
    <p:sldId id="376" r:id="rId8"/>
    <p:sldId id="377" r:id="rId9"/>
    <p:sldId id="410" r:id="rId10"/>
    <p:sldId id="369" r:id="rId11"/>
    <p:sldId id="412" r:id="rId12"/>
    <p:sldId id="413" r:id="rId13"/>
    <p:sldId id="429" r:id="rId14"/>
    <p:sldId id="382" r:id="rId15"/>
    <p:sldId id="384" r:id="rId16"/>
    <p:sldId id="385" r:id="rId17"/>
    <p:sldId id="386" r:id="rId18"/>
    <p:sldId id="419" r:id="rId19"/>
    <p:sldId id="431" r:id="rId20"/>
    <p:sldId id="432" r:id="rId21"/>
    <p:sldId id="433" r:id="rId22"/>
    <p:sldId id="407" r:id="rId23"/>
    <p:sldId id="408" r:id="rId24"/>
    <p:sldId id="378" r:id="rId25"/>
    <p:sldId id="441" r:id="rId26"/>
    <p:sldId id="442" r:id="rId27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0000"/>
    <a:srgbClr val="4F9351"/>
    <a:srgbClr val="5FA961"/>
    <a:srgbClr val="4472C4"/>
    <a:srgbClr val="000000"/>
    <a:srgbClr val="FFF2CC"/>
    <a:srgbClr val="0206BE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64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5" d="100"/>
          <a:sy n="45" d="100"/>
        </p:scale>
        <p:origin x="2046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EF262-45FA-453B-A45B-617B8B0F2D4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B8D10AAF-9613-42EA-A6FB-9E7413F3CD47}">
      <dgm:prSet phldrT="[Text]" custT="1"/>
      <dgm:spPr/>
      <dgm:t>
        <a:bodyPr/>
        <a:lstStyle/>
        <a:p>
          <a:r>
            <a:rPr lang="pt-BR" sz="2400" dirty="0"/>
            <a:t>Teoria</a:t>
          </a:r>
        </a:p>
      </dgm:t>
    </dgm:pt>
    <dgm:pt modelId="{9D55FBB0-668B-4C4F-9ED9-6C56981A22B8}" type="parTrans" cxnId="{53A28837-267F-428A-AE8F-61FC48F3A348}">
      <dgm:prSet/>
      <dgm:spPr/>
      <dgm:t>
        <a:bodyPr/>
        <a:lstStyle/>
        <a:p>
          <a:endParaRPr lang="pt-BR" sz="2400"/>
        </a:p>
      </dgm:t>
    </dgm:pt>
    <dgm:pt modelId="{9114A63B-54EF-45AF-8A1E-5FEA1314A49F}" type="sibTrans" cxnId="{53A28837-267F-428A-AE8F-61FC48F3A348}">
      <dgm:prSet custT="1"/>
      <dgm:spPr/>
      <dgm:t>
        <a:bodyPr/>
        <a:lstStyle/>
        <a:p>
          <a:endParaRPr lang="pt-BR" sz="1800"/>
        </a:p>
      </dgm:t>
    </dgm:pt>
    <dgm:pt modelId="{D1D140D9-2DE4-4B13-B670-935443BDAC46}">
      <dgm:prSet phldrT="[Text]" custT="1"/>
      <dgm:spPr/>
      <dgm:t>
        <a:bodyPr/>
        <a:lstStyle/>
        <a:p>
          <a:r>
            <a:rPr lang="pt-BR" sz="2400" dirty="0"/>
            <a:t>Notebook</a:t>
          </a:r>
        </a:p>
      </dgm:t>
    </dgm:pt>
    <dgm:pt modelId="{F20F7F2E-BCA7-4D1F-82CC-44C50CC07F3F}" type="parTrans" cxnId="{008A8C65-DDE6-453E-9E05-C2ACE656A9C3}">
      <dgm:prSet/>
      <dgm:spPr/>
      <dgm:t>
        <a:bodyPr/>
        <a:lstStyle/>
        <a:p>
          <a:endParaRPr lang="pt-BR" sz="2400"/>
        </a:p>
      </dgm:t>
    </dgm:pt>
    <dgm:pt modelId="{66FBCF9C-2373-460A-B9D6-BA4E0A7CA017}" type="sibTrans" cxnId="{008A8C65-DDE6-453E-9E05-C2ACE656A9C3}">
      <dgm:prSet/>
      <dgm:spPr/>
      <dgm:t>
        <a:bodyPr/>
        <a:lstStyle/>
        <a:p>
          <a:endParaRPr lang="pt-BR" sz="2400"/>
        </a:p>
      </dgm:t>
    </dgm:pt>
    <dgm:pt modelId="{9F50DEE9-78B4-4C59-B115-C0034C03E98A}">
      <dgm:prSet phldrT="[Text]" custT="1"/>
      <dgm:spPr/>
      <dgm:t>
        <a:bodyPr/>
        <a:lstStyle/>
        <a:p>
          <a:r>
            <a:rPr lang="pt-BR" sz="2400" dirty="0"/>
            <a:t>Warmup</a:t>
          </a:r>
        </a:p>
      </dgm:t>
    </dgm:pt>
    <dgm:pt modelId="{C6829586-E6BF-48B9-99F5-6F4E7213DEE8}" type="parTrans" cxnId="{7F6E9610-0D1B-4A59-8576-BAB208710087}">
      <dgm:prSet/>
      <dgm:spPr/>
      <dgm:t>
        <a:bodyPr/>
        <a:lstStyle/>
        <a:p>
          <a:endParaRPr lang="pt-BR" sz="2400"/>
        </a:p>
      </dgm:t>
    </dgm:pt>
    <dgm:pt modelId="{8E831C12-4BCC-4869-9605-C88D8483DE5F}" type="sibTrans" cxnId="{7F6E9610-0D1B-4A59-8576-BAB208710087}">
      <dgm:prSet custT="1"/>
      <dgm:spPr/>
      <dgm:t>
        <a:bodyPr/>
        <a:lstStyle/>
        <a:p>
          <a:endParaRPr lang="pt-BR" sz="1800"/>
        </a:p>
      </dgm:t>
    </dgm:pt>
    <dgm:pt modelId="{D424EE43-9470-4496-85B3-19A5AADE097E}">
      <dgm:prSet phldrT="[Text]" custT="1"/>
      <dgm:spPr/>
      <dgm:t>
        <a:bodyPr/>
        <a:lstStyle/>
        <a:p>
          <a:r>
            <a:rPr lang="pt-BR" sz="2400" dirty="0"/>
            <a:t>Resolver; e/ou</a:t>
          </a:r>
        </a:p>
      </dgm:t>
    </dgm:pt>
    <dgm:pt modelId="{A5DC4C91-8757-47B7-8C1B-6E2B53EDCE68}" type="parTrans" cxnId="{2D1B0A61-3C99-4D0A-AF2F-F68D258F9AC6}">
      <dgm:prSet/>
      <dgm:spPr/>
      <dgm:t>
        <a:bodyPr/>
        <a:lstStyle/>
        <a:p>
          <a:endParaRPr lang="pt-BR" sz="2400"/>
        </a:p>
      </dgm:t>
    </dgm:pt>
    <dgm:pt modelId="{E47CD19F-76E5-4247-889A-AADADED606A9}" type="sibTrans" cxnId="{2D1B0A61-3C99-4D0A-AF2F-F68D258F9AC6}">
      <dgm:prSet/>
      <dgm:spPr/>
      <dgm:t>
        <a:bodyPr/>
        <a:lstStyle/>
        <a:p>
          <a:endParaRPr lang="pt-BR" sz="2400"/>
        </a:p>
      </dgm:t>
    </dgm:pt>
    <dgm:pt modelId="{F7B5DB7F-ECAC-4405-BAEA-9DD785072DD6}">
      <dgm:prSet phldrT="[Text]" custT="1"/>
      <dgm:spPr/>
      <dgm:t>
        <a:bodyPr/>
        <a:lstStyle/>
        <a:p>
          <a:r>
            <a:rPr lang="pt-BR" sz="2400" dirty="0"/>
            <a:t>Exercícios</a:t>
          </a:r>
        </a:p>
      </dgm:t>
    </dgm:pt>
    <dgm:pt modelId="{1798A635-78DD-4308-816E-B5B0C894929D}" type="parTrans" cxnId="{3BC59598-F0E2-4793-B1D2-86786CCDF705}">
      <dgm:prSet/>
      <dgm:spPr/>
      <dgm:t>
        <a:bodyPr/>
        <a:lstStyle/>
        <a:p>
          <a:endParaRPr lang="pt-BR" sz="2400"/>
        </a:p>
      </dgm:t>
    </dgm:pt>
    <dgm:pt modelId="{E402032E-FA7B-412E-BE45-0474B407EB8E}" type="sibTrans" cxnId="{3BC59598-F0E2-4793-B1D2-86786CCDF705}">
      <dgm:prSet custT="1"/>
      <dgm:spPr/>
      <dgm:t>
        <a:bodyPr/>
        <a:lstStyle/>
        <a:p>
          <a:endParaRPr lang="pt-BR" sz="1800"/>
        </a:p>
      </dgm:t>
    </dgm:pt>
    <dgm:pt modelId="{07605629-9021-40EF-92EE-71025EB52EE5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853AD48D-6AAD-40BF-8D26-4417A7F41C43}" type="parTrans" cxnId="{D4670323-B86C-4500-8394-D4158812DD7D}">
      <dgm:prSet/>
      <dgm:spPr/>
      <dgm:t>
        <a:bodyPr/>
        <a:lstStyle/>
        <a:p>
          <a:endParaRPr lang="pt-BR" sz="2400"/>
        </a:p>
      </dgm:t>
    </dgm:pt>
    <dgm:pt modelId="{F4347EFB-7645-4726-895A-7465D11819AF}" type="sibTrans" cxnId="{D4670323-B86C-4500-8394-D4158812DD7D}">
      <dgm:prSet/>
      <dgm:spPr/>
      <dgm:t>
        <a:bodyPr/>
        <a:lstStyle/>
        <a:p>
          <a:endParaRPr lang="pt-BR" sz="2400"/>
        </a:p>
      </dgm:t>
    </dgm:pt>
    <dgm:pt modelId="{E2E50ABC-6575-4F75-BFFA-4082C0F696C1}">
      <dgm:prSet phldrT="[Text]" custT="1"/>
      <dgm:spPr/>
      <dgm:t>
        <a:bodyPr/>
        <a:lstStyle/>
        <a:p>
          <a:r>
            <a:rPr lang="pt-BR" sz="2400" dirty="0"/>
            <a:t>Consultar resolução</a:t>
          </a:r>
        </a:p>
      </dgm:t>
    </dgm:pt>
    <dgm:pt modelId="{D05B3B74-37E8-4DB3-AE29-AE544B8C6D68}" type="parTrans" cxnId="{4C0C65C2-99C1-478C-B462-028C870368E5}">
      <dgm:prSet/>
      <dgm:spPr/>
      <dgm:t>
        <a:bodyPr/>
        <a:lstStyle/>
        <a:p>
          <a:endParaRPr lang="pt-BR" sz="2400"/>
        </a:p>
      </dgm:t>
    </dgm:pt>
    <dgm:pt modelId="{36B57B86-2E66-42DF-A6DC-26B66327A298}" type="sibTrans" cxnId="{4C0C65C2-99C1-478C-B462-028C870368E5}">
      <dgm:prSet/>
      <dgm:spPr/>
      <dgm:t>
        <a:bodyPr/>
        <a:lstStyle/>
        <a:p>
          <a:endParaRPr lang="pt-BR" sz="2400"/>
        </a:p>
      </dgm:t>
    </dgm:pt>
    <dgm:pt modelId="{42B1A588-2075-4555-A632-09D5907D67F1}">
      <dgm:prSet phldrT="[Text]" custT="1"/>
      <dgm:spPr/>
      <dgm:t>
        <a:bodyPr/>
        <a:lstStyle/>
        <a:p>
          <a:r>
            <a:rPr lang="pt-BR" sz="2400" dirty="0"/>
            <a:t>Exercícios Extra</a:t>
          </a:r>
        </a:p>
      </dgm:t>
    </dgm:pt>
    <dgm:pt modelId="{23CA9A58-39B1-4203-B102-79654075A89D}" type="parTrans" cxnId="{FBF8C256-82F6-4683-8D69-D2FE2CAEC642}">
      <dgm:prSet/>
      <dgm:spPr/>
      <dgm:t>
        <a:bodyPr/>
        <a:lstStyle/>
        <a:p>
          <a:endParaRPr lang="pt-BR" sz="2400"/>
        </a:p>
      </dgm:t>
    </dgm:pt>
    <dgm:pt modelId="{6E6C3E13-23D6-40F9-B8AF-E01140E4EB14}" type="sibTrans" cxnId="{FBF8C256-82F6-4683-8D69-D2FE2CAEC642}">
      <dgm:prSet custT="1"/>
      <dgm:spPr/>
      <dgm:t>
        <a:bodyPr/>
        <a:lstStyle/>
        <a:p>
          <a:endParaRPr lang="pt-BR" sz="1800"/>
        </a:p>
      </dgm:t>
    </dgm:pt>
    <dgm:pt modelId="{E8A564B9-DC89-4BD5-865D-2E41E855C87C}">
      <dgm:prSet phldrT="[Text]" custT="1"/>
      <dgm:spPr/>
      <dgm:t>
        <a:bodyPr/>
        <a:lstStyle/>
        <a:p>
          <a:r>
            <a:rPr lang="pt-BR" sz="2400" dirty="0"/>
            <a:t>Resolver</a:t>
          </a:r>
        </a:p>
      </dgm:t>
    </dgm:pt>
    <dgm:pt modelId="{0B99745B-DC4A-4219-B22E-CD04F575E6B4}" type="parTrans" cxnId="{05B8E634-0B19-4E5D-B078-A85E8FE4C2DD}">
      <dgm:prSet/>
      <dgm:spPr/>
      <dgm:t>
        <a:bodyPr/>
        <a:lstStyle/>
        <a:p>
          <a:endParaRPr lang="pt-BR" sz="2400"/>
        </a:p>
      </dgm:t>
    </dgm:pt>
    <dgm:pt modelId="{D146AC9A-31B7-444C-8297-E1E8BAFEFE21}" type="sibTrans" cxnId="{05B8E634-0B19-4E5D-B078-A85E8FE4C2DD}">
      <dgm:prSet/>
      <dgm:spPr/>
      <dgm:t>
        <a:bodyPr/>
        <a:lstStyle/>
        <a:p>
          <a:endParaRPr lang="pt-BR" sz="2400"/>
        </a:p>
      </dgm:t>
    </dgm:pt>
    <dgm:pt modelId="{F967A098-7EEE-418E-A699-FEBAB6897A74}" type="pres">
      <dgm:prSet presAssocID="{BB7EF262-45FA-453B-A45B-617B8B0F2D48}" presName="linearFlow" presStyleCnt="0">
        <dgm:presLayoutVars>
          <dgm:dir/>
          <dgm:animLvl val="lvl"/>
          <dgm:resizeHandles val="exact"/>
        </dgm:presLayoutVars>
      </dgm:prSet>
      <dgm:spPr/>
    </dgm:pt>
    <dgm:pt modelId="{752CC11F-A070-40F8-930B-0FD9C17072A9}" type="pres">
      <dgm:prSet presAssocID="{B8D10AAF-9613-42EA-A6FB-9E7413F3CD47}" presName="composite" presStyleCnt="0"/>
      <dgm:spPr/>
    </dgm:pt>
    <dgm:pt modelId="{02A2167D-4A7E-43C6-91F7-1614F0B75B88}" type="pres">
      <dgm:prSet presAssocID="{B8D10AAF-9613-42EA-A6FB-9E7413F3CD47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7AC996B-C8ED-4B95-B4DA-D0923D501558}" type="pres">
      <dgm:prSet presAssocID="{B8D10AAF-9613-42EA-A6FB-9E7413F3CD47}" presName="parSh" presStyleLbl="node1" presStyleIdx="0" presStyleCnt="4"/>
      <dgm:spPr/>
    </dgm:pt>
    <dgm:pt modelId="{4C904266-0020-45E6-9CBE-A848B0130E36}" type="pres">
      <dgm:prSet presAssocID="{B8D10AAF-9613-42EA-A6FB-9E7413F3CD47}" presName="desTx" presStyleLbl="fgAcc1" presStyleIdx="0" presStyleCnt="4">
        <dgm:presLayoutVars>
          <dgm:bulletEnabled val="1"/>
        </dgm:presLayoutVars>
      </dgm:prSet>
      <dgm:spPr/>
    </dgm:pt>
    <dgm:pt modelId="{030D565F-C305-4D8F-980F-25FF313773FD}" type="pres">
      <dgm:prSet presAssocID="{9114A63B-54EF-45AF-8A1E-5FEA1314A49F}" presName="sibTrans" presStyleLbl="sibTrans2D1" presStyleIdx="0" presStyleCnt="3"/>
      <dgm:spPr/>
    </dgm:pt>
    <dgm:pt modelId="{A0E00729-426B-43FE-8197-09E2B84EA584}" type="pres">
      <dgm:prSet presAssocID="{9114A63B-54EF-45AF-8A1E-5FEA1314A49F}" presName="connTx" presStyleLbl="sibTrans2D1" presStyleIdx="0" presStyleCnt="3"/>
      <dgm:spPr/>
    </dgm:pt>
    <dgm:pt modelId="{EDDBE81F-E12C-4857-9B6E-CA1AA06BB590}" type="pres">
      <dgm:prSet presAssocID="{9F50DEE9-78B4-4C59-B115-C0034C03E98A}" presName="composite" presStyleCnt="0"/>
      <dgm:spPr/>
    </dgm:pt>
    <dgm:pt modelId="{87771BBB-525E-41BB-9E1B-8B4C0E64D6EB}" type="pres">
      <dgm:prSet presAssocID="{9F50DEE9-78B4-4C59-B115-C0034C03E98A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5FE5F4B-3197-4B65-85C5-CAB537D4D51E}" type="pres">
      <dgm:prSet presAssocID="{9F50DEE9-78B4-4C59-B115-C0034C03E98A}" presName="parSh" presStyleLbl="node1" presStyleIdx="1" presStyleCnt="4"/>
      <dgm:spPr/>
    </dgm:pt>
    <dgm:pt modelId="{1F7700EE-17AB-4EEB-89B1-4A50FDA794BD}" type="pres">
      <dgm:prSet presAssocID="{9F50DEE9-78B4-4C59-B115-C0034C03E98A}" presName="desTx" presStyleLbl="fgAcc1" presStyleIdx="1" presStyleCnt="4">
        <dgm:presLayoutVars>
          <dgm:bulletEnabled val="1"/>
        </dgm:presLayoutVars>
      </dgm:prSet>
      <dgm:spPr/>
    </dgm:pt>
    <dgm:pt modelId="{A10B5F1F-EE4C-45EF-A720-889ADA5C7BF6}" type="pres">
      <dgm:prSet presAssocID="{8E831C12-4BCC-4869-9605-C88D8483DE5F}" presName="sibTrans" presStyleLbl="sibTrans2D1" presStyleIdx="1" presStyleCnt="3"/>
      <dgm:spPr/>
    </dgm:pt>
    <dgm:pt modelId="{D762C5BB-E881-455F-9E03-97C301BAA7B9}" type="pres">
      <dgm:prSet presAssocID="{8E831C12-4BCC-4869-9605-C88D8483DE5F}" presName="connTx" presStyleLbl="sibTrans2D1" presStyleIdx="1" presStyleCnt="3"/>
      <dgm:spPr/>
    </dgm:pt>
    <dgm:pt modelId="{A6CE724D-16B2-4D14-9A79-B9DE2B49F5B2}" type="pres">
      <dgm:prSet presAssocID="{F7B5DB7F-ECAC-4405-BAEA-9DD785072DD6}" presName="composite" presStyleCnt="0"/>
      <dgm:spPr/>
    </dgm:pt>
    <dgm:pt modelId="{5787F7B0-26E8-427D-B81F-598E511BFD47}" type="pres">
      <dgm:prSet presAssocID="{F7B5DB7F-ECAC-4405-BAEA-9DD785072DD6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F126589-E0DE-4952-B00F-0636F0A5F095}" type="pres">
      <dgm:prSet presAssocID="{F7B5DB7F-ECAC-4405-BAEA-9DD785072DD6}" presName="parSh" presStyleLbl="node1" presStyleIdx="2" presStyleCnt="4"/>
      <dgm:spPr/>
    </dgm:pt>
    <dgm:pt modelId="{B2D4784C-9C5C-4B29-A799-14294E4F46F6}" type="pres">
      <dgm:prSet presAssocID="{F7B5DB7F-ECAC-4405-BAEA-9DD785072DD6}" presName="desTx" presStyleLbl="fgAcc1" presStyleIdx="2" presStyleCnt="4">
        <dgm:presLayoutVars>
          <dgm:bulletEnabled val="1"/>
        </dgm:presLayoutVars>
      </dgm:prSet>
      <dgm:spPr/>
    </dgm:pt>
    <dgm:pt modelId="{0B7243C2-8760-4D1E-BFD2-8D6C405958CE}" type="pres">
      <dgm:prSet presAssocID="{E402032E-FA7B-412E-BE45-0474B407EB8E}" presName="sibTrans" presStyleLbl="sibTrans2D1" presStyleIdx="2" presStyleCnt="3"/>
      <dgm:spPr/>
    </dgm:pt>
    <dgm:pt modelId="{001E0324-6999-4F8D-9D23-A15B0AA37ED6}" type="pres">
      <dgm:prSet presAssocID="{E402032E-FA7B-412E-BE45-0474B407EB8E}" presName="connTx" presStyleLbl="sibTrans2D1" presStyleIdx="2" presStyleCnt="3"/>
      <dgm:spPr/>
    </dgm:pt>
    <dgm:pt modelId="{118004B0-54E0-4476-ABAA-99895650EC55}" type="pres">
      <dgm:prSet presAssocID="{42B1A588-2075-4555-A632-09D5907D67F1}" presName="composite" presStyleCnt="0"/>
      <dgm:spPr/>
    </dgm:pt>
    <dgm:pt modelId="{537D9385-EBE4-4ED1-9C45-1EC7FC617C48}" type="pres">
      <dgm:prSet presAssocID="{42B1A588-2075-4555-A632-09D5907D67F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6211732-8CEF-42AD-879B-364607FB854A}" type="pres">
      <dgm:prSet presAssocID="{42B1A588-2075-4555-A632-09D5907D67F1}" presName="parSh" presStyleLbl="node1" presStyleIdx="3" presStyleCnt="4" custScaleX="132493"/>
      <dgm:spPr/>
    </dgm:pt>
    <dgm:pt modelId="{148B5565-F1BE-4A6D-ABA3-CAC3ED53255A}" type="pres">
      <dgm:prSet presAssocID="{42B1A588-2075-4555-A632-09D5907D67F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C6A3AA0C-3551-41B5-9651-314050BEE232}" type="presOf" srcId="{B8D10AAF-9613-42EA-A6FB-9E7413F3CD47}" destId="{02A2167D-4A7E-43C6-91F7-1614F0B75B88}" srcOrd="0" destOrd="0" presId="urn:microsoft.com/office/officeart/2005/8/layout/process3"/>
    <dgm:cxn modelId="{7F6E9610-0D1B-4A59-8576-BAB208710087}" srcId="{BB7EF262-45FA-453B-A45B-617B8B0F2D48}" destId="{9F50DEE9-78B4-4C59-B115-C0034C03E98A}" srcOrd="1" destOrd="0" parTransId="{C6829586-E6BF-48B9-99F5-6F4E7213DEE8}" sibTransId="{8E831C12-4BCC-4869-9605-C88D8483DE5F}"/>
    <dgm:cxn modelId="{6F3F9017-22C4-4623-B871-716263D3A518}" type="presOf" srcId="{8E831C12-4BCC-4869-9605-C88D8483DE5F}" destId="{A10B5F1F-EE4C-45EF-A720-889ADA5C7BF6}" srcOrd="0" destOrd="0" presId="urn:microsoft.com/office/officeart/2005/8/layout/process3"/>
    <dgm:cxn modelId="{E20DDB1F-62BF-433F-A91E-B8CFA8F6B312}" type="presOf" srcId="{BB7EF262-45FA-453B-A45B-617B8B0F2D48}" destId="{F967A098-7EEE-418E-A699-FEBAB6897A74}" srcOrd="0" destOrd="0" presId="urn:microsoft.com/office/officeart/2005/8/layout/process3"/>
    <dgm:cxn modelId="{010E4822-2826-489C-AC39-44718389940C}" type="presOf" srcId="{42B1A588-2075-4555-A632-09D5907D67F1}" destId="{537D9385-EBE4-4ED1-9C45-1EC7FC617C48}" srcOrd="0" destOrd="0" presId="urn:microsoft.com/office/officeart/2005/8/layout/process3"/>
    <dgm:cxn modelId="{D4670323-B86C-4500-8394-D4158812DD7D}" srcId="{F7B5DB7F-ECAC-4405-BAEA-9DD785072DD6}" destId="{07605629-9021-40EF-92EE-71025EB52EE5}" srcOrd="0" destOrd="0" parTransId="{853AD48D-6AAD-40BF-8D26-4417A7F41C43}" sibTransId="{F4347EFB-7645-4726-895A-7465D11819AF}"/>
    <dgm:cxn modelId="{FA8BE426-CA7D-4607-B97C-DF2ACE070606}" type="presOf" srcId="{8E831C12-4BCC-4869-9605-C88D8483DE5F}" destId="{D762C5BB-E881-455F-9E03-97C301BAA7B9}" srcOrd="1" destOrd="0" presId="urn:microsoft.com/office/officeart/2005/8/layout/process3"/>
    <dgm:cxn modelId="{57008C2C-D3AB-49AF-910F-AA1CAC796CCA}" type="presOf" srcId="{E402032E-FA7B-412E-BE45-0474B407EB8E}" destId="{001E0324-6999-4F8D-9D23-A15B0AA37ED6}" srcOrd="1" destOrd="0" presId="urn:microsoft.com/office/officeart/2005/8/layout/process3"/>
    <dgm:cxn modelId="{05B8E634-0B19-4E5D-B078-A85E8FE4C2DD}" srcId="{42B1A588-2075-4555-A632-09D5907D67F1}" destId="{E8A564B9-DC89-4BD5-865D-2E41E855C87C}" srcOrd="0" destOrd="0" parTransId="{0B99745B-DC4A-4219-B22E-CD04F575E6B4}" sibTransId="{D146AC9A-31B7-444C-8297-E1E8BAFEFE21}"/>
    <dgm:cxn modelId="{53A28837-267F-428A-AE8F-61FC48F3A348}" srcId="{BB7EF262-45FA-453B-A45B-617B8B0F2D48}" destId="{B8D10AAF-9613-42EA-A6FB-9E7413F3CD47}" srcOrd="0" destOrd="0" parTransId="{9D55FBB0-668B-4C4F-9ED9-6C56981A22B8}" sibTransId="{9114A63B-54EF-45AF-8A1E-5FEA1314A49F}"/>
    <dgm:cxn modelId="{9E69553B-BEEE-4DBC-B7F4-725CF2F463B0}" type="presOf" srcId="{F7B5DB7F-ECAC-4405-BAEA-9DD785072DD6}" destId="{5787F7B0-26E8-427D-B81F-598E511BFD47}" srcOrd="0" destOrd="0" presId="urn:microsoft.com/office/officeart/2005/8/layout/process3"/>
    <dgm:cxn modelId="{458DCC3F-E579-4FCA-913C-64DB6AF568EE}" type="presOf" srcId="{E402032E-FA7B-412E-BE45-0474B407EB8E}" destId="{0B7243C2-8760-4D1E-BFD2-8D6C405958CE}" srcOrd="0" destOrd="0" presId="urn:microsoft.com/office/officeart/2005/8/layout/process3"/>
    <dgm:cxn modelId="{49F5CC5D-8DFF-4495-B865-4C60E4F19164}" type="presOf" srcId="{F7B5DB7F-ECAC-4405-BAEA-9DD785072DD6}" destId="{AF126589-E0DE-4952-B00F-0636F0A5F095}" srcOrd="1" destOrd="0" presId="urn:microsoft.com/office/officeart/2005/8/layout/process3"/>
    <dgm:cxn modelId="{2D1B0A61-3C99-4D0A-AF2F-F68D258F9AC6}" srcId="{9F50DEE9-78B4-4C59-B115-C0034C03E98A}" destId="{D424EE43-9470-4496-85B3-19A5AADE097E}" srcOrd="0" destOrd="0" parTransId="{A5DC4C91-8757-47B7-8C1B-6E2B53EDCE68}" sibTransId="{E47CD19F-76E5-4247-889A-AADADED606A9}"/>
    <dgm:cxn modelId="{008A8C65-DDE6-453E-9E05-C2ACE656A9C3}" srcId="{B8D10AAF-9613-42EA-A6FB-9E7413F3CD47}" destId="{D1D140D9-2DE4-4B13-B670-935443BDAC46}" srcOrd="0" destOrd="0" parTransId="{F20F7F2E-BCA7-4D1F-82CC-44C50CC07F3F}" sibTransId="{66FBCF9C-2373-460A-B9D6-BA4E0A7CA017}"/>
    <dgm:cxn modelId="{94774E46-83D9-47AB-9E15-560A6B317DD0}" type="presOf" srcId="{42B1A588-2075-4555-A632-09D5907D67F1}" destId="{E6211732-8CEF-42AD-879B-364607FB854A}" srcOrd="1" destOrd="0" presId="urn:microsoft.com/office/officeart/2005/8/layout/process3"/>
    <dgm:cxn modelId="{DA193E53-286B-4B30-88B0-1C8AE5301AE0}" type="presOf" srcId="{9F50DEE9-78B4-4C59-B115-C0034C03E98A}" destId="{87771BBB-525E-41BB-9E1B-8B4C0E64D6EB}" srcOrd="0" destOrd="0" presId="urn:microsoft.com/office/officeart/2005/8/layout/process3"/>
    <dgm:cxn modelId="{FBF8C256-82F6-4683-8D69-D2FE2CAEC642}" srcId="{BB7EF262-45FA-453B-A45B-617B8B0F2D48}" destId="{42B1A588-2075-4555-A632-09D5907D67F1}" srcOrd="3" destOrd="0" parTransId="{23CA9A58-39B1-4203-B102-79654075A89D}" sibTransId="{6E6C3E13-23D6-40F9-B8AF-E01140E4EB14}"/>
    <dgm:cxn modelId="{41089658-0A53-4F63-B9C4-9010B91C8F51}" type="presOf" srcId="{E2E50ABC-6575-4F75-BFFA-4082C0F696C1}" destId="{1F7700EE-17AB-4EEB-89B1-4A50FDA794BD}" srcOrd="0" destOrd="1" presId="urn:microsoft.com/office/officeart/2005/8/layout/process3"/>
    <dgm:cxn modelId="{F8AD8C82-CA99-4801-B8B6-DFA3BA99EBB3}" type="presOf" srcId="{9F50DEE9-78B4-4C59-B115-C0034C03E98A}" destId="{D5FE5F4B-3197-4B65-85C5-CAB537D4D51E}" srcOrd="1" destOrd="0" presId="urn:microsoft.com/office/officeart/2005/8/layout/process3"/>
    <dgm:cxn modelId="{2891088E-129D-4303-91E0-0559FD18CF9C}" type="presOf" srcId="{B8D10AAF-9613-42EA-A6FB-9E7413F3CD47}" destId="{D7AC996B-C8ED-4B95-B4DA-D0923D501558}" srcOrd="1" destOrd="0" presId="urn:microsoft.com/office/officeart/2005/8/layout/process3"/>
    <dgm:cxn modelId="{3BC59598-F0E2-4793-B1D2-86786CCDF705}" srcId="{BB7EF262-45FA-453B-A45B-617B8B0F2D48}" destId="{F7B5DB7F-ECAC-4405-BAEA-9DD785072DD6}" srcOrd="2" destOrd="0" parTransId="{1798A635-78DD-4308-816E-B5B0C894929D}" sibTransId="{E402032E-FA7B-412E-BE45-0474B407EB8E}"/>
    <dgm:cxn modelId="{6548229B-16E4-4AAA-B5F7-D3CED7A98CFC}" type="presOf" srcId="{D424EE43-9470-4496-85B3-19A5AADE097E}" destId="{1F7700EE-17AB-4EEB-89B1-4A50FDA794BD}" srcOrd="0" destOrd="0" presId="urn:microsoft.com/office/officeart/2005/8/layout/process3"/>
    <dgm:cxn modelId="{7CE3B2BC-11C3-411E-9C1B-E4B0B89C5D37}" type="presOf" srcId="{9114A63B-54EF-45AF-8A1E-5FEA1314A49F}" destId="{A0E00729-426B-43FE-8197-09E2B84EA584}" srcOrd="1" destOrd="0" presId="urn:microsoft.com/office/officeart/2005/8/layout/process3"/>
    <dgm:cxn modelId="{4C0C65C2-99C1-478C-B462-028C870368E5}" srcId="{9F50DEE9-78B4-4C59-B115-C0034C03E98A}" destId="{E2E50ABC-6575-4F75-BFFA-4082C0F696C1}" srcOrd="1" destOrd="0" parTransId="{D05B3B74-37E8-4DB3-AE29-AE544B8C6D68}" sibTransId="{36B57B86-2E66-42DF-A6DC-26B66327A298}"/>
    <dgm:cxn modelId="{92A89FC3-87FC-472A-BD31-B2AA5B8E1A25}" type="presOf" srcId="{D1D140D9-2DE4-4B13-B670-935443BDAC46}" destId="{4C904266-0020-45E6-9CBE-A848B0130E36}" srcOrd="0" destOrd="0" presId="urn:microsoft.com/office/officeart/2005/8/layout/process3"/>
    <dgm:cxn modelId="{012DB1C4-7AD9-4C99-85D1-740818CCC92A}" type="presOf" srcId="{07605629-9021-40EF-92EE-71025EB52EE5}" destId="{B2D4784C-9C5C-4B29-A799-14294E4F46F6}" srcOrd="0" destOrd="0" presId="urn:microsoft.com/office/officeart/2005/8/layout/process3"/>
    <dgm:cxn modelId="{F755DFE4-6392-463B-8BC6-E8EFE22F08C5}" type="presOf" srcId="{9114A63B-54EF-45AF-8A1E-5FEA1314A49F}" destId="{030D565F-C305-4D8F-980F-25FF313773FD}" srcOrd="0" destOrd="0" presId="urn:microsoft.com/office/officeart/2005/8/layout/process3"/>
    <dgm:cxn modelId="{C0D7E6EE-7521-4D0B-A9C8-9991464D73A4}" type="presOf" srcId="{E8A564B9-DC89-4BD5-865D-2E41E855C87C}" destId="{148B5565-F1BE-4A6D-ABA3-CAC3ED53255A}" srcOrd="0" destOrd="0" presId="urn:microsoft.com/office/officeart/2005/8/layout/process3"/>
    <dgm:cxn modelId="{76951D22-8517-465F-A3D6-B0B9E98E2AA2}" type="presParOf" srcId="{F967A098-7EEE-418E-A699-FEBAB6897A74}" destId="{752CC11F-A070-40F8-930B-0FD9C17072A9}" srcOrd="0" destOrd="0" presId="urn:microsoft.com/office/officeart/2005/8/layout/process3"/>
    <dgm:cxn modelId="{1DB96A91-3724-4669-8741-BC385EC2B9D4}" type="presParOf" srcId="{752CC11F-A070-40F8-930B-0FD9C17072A9}" destId="{02A2167D-4A7E-43C6-91F7-1614F0B75B88}" srcOrd="0" destOrd="0" presId="urn:microsoft.com/office/officeart/2005/8/layout/process3"/>
    <dgm:cxn modelId="{ADF58CF0-2185-4B54-8443-966ACD38277C}" type="presParOf" srcId="{752CC11F-A070-40F8-930B-0FD9C17072A9}" destId="{D7AC996B-C8ED-4B95-B4DA-D0923D501558}" srcOrd="1" destOrd="0" presId="urn:microsoft.com/office/officeart/2005/8/layout/process3"/>
    <dgm:cxn modelId="{C63CCFA4-EE20-4756-B6FB-A9B15336D6B4}" type="presParOf" srcId="{752CC11F-A070-40F8-930B-0FD9C17072A9}" destId="{4C904266-0020-45E6-9CBE-A848B0130E36}" srcOrd="2" destOrd="0" presId="urn:microsoft.com/office/officeart/2005/8/layout/process3"/>
    <dgm:cxn modelId="{308D3FC6-A239-418A-9E4A-ECDE03C90A96}" type="presParOf" srcId="{F967A098-7EEE-418E-A699-FEBAB6897A74}" destId="{030D565F-C305-4D8F-980F-25FF313773FD}" srcOrd="1" destOrd="0" presId="urn:microsoft.com/office/officeart/2005/8/layout/process3"/>
    <dgm:cxn modelId="{C6657D6D-143C-41FE-8610-CB6C784CDABC}" type="presParOf" srcId="{030D565F-C305-4D8F-980F-25FF313773FD}" destId="{A0E00729-426B-43FE-8197-09E2B84EA584}" srcOrd="0" destOrd="0" presId="urn:microsoft.com/office/officeart/2005/8/layout/process3"/>
    <dgm:cxn modelId="{4D89BEAF-22C7-412A-8672-8CD8A54F5F59}" type="presParOf" srcId="{F967A098-7EEE-418E-A699-FEBAB6897A74}" destId="{EDDBE81F-E12C-4857-9B6E-CA1AA06BB590}" srcOrd="2" destOrd="0" presId="urn:microsoft.com/office/officeart/2005/8/layout/process3"/>
    <dgm:cxn modelId="{F54AAA32-8CB5-478B-80F5-4325A7717440}" type="presParOf" srcId="{EDDBE81F-E12C-4857-9B6E-CA1AA06BB590}" destId="{87771BBB-525E-41BB-9E1B-8B4C0E64D6EB}" srcOrd="0" destOrd="0" presId="urn:microsoft.com/office/officeart/2005/8/layout/process3"/>
    <dgm:cxn modelId="{A236F97B-BC2F-4245-93A6-DEE6B8473BFE}" type="presParOf" srcId="{EDDBE81F-E12C-4857-9B6E-CA1AA06BB590}" destId="{D5FE5F4B-3197-4B65-85C5-CAB537D4D51E}" srcOrd="1" destOrd="0" presId="urn:microsoft.com/office/officeart/2005/8/layout/process3"/>
    <dgm:cxn modelId="{8CC7CE02-9C6E-40BB-8CDC-6026D5261FF8}" type="presParOf" srcId="{EDDBE81F-E12C-4857-9B6E-CA1AA06BB590}" destId="{1F7700EE-17AB-4EEB-89B1-4A50FDA794BD}" srcOrd="2" destOrd="0" presId="urn:microsoft.com/office/officeart/2005/8/layout/process3"/>
    <dgm:cxn modelId="{9B6E79C0-1685-48F4-9000-6CE5BCCE2BA2}" type="presParOf" srcId="{F967A098-7EEE-418E-A699-FEBAB6897A74}" destId="{A10B5F1F-EE4C-45EF-A720-889ADA5C7BF6}" srcOrd="3" destOrd="0" presId="urn:microsoft.com/office/officeart/2005/8/layout/process3"/>
    <dgm:cxn modelId="{E6EEE2CE-10DA-40CA-B6D6-4E338BFA9EEB}" type="presParOf" srcId="{A10B5F1F-EE4C-45EF-A720-889ADA5C7BF6}" destId="{D762C5BB-E881-455F-9E03-97C301BAA7B9}" srcOrd="0" destOrd="0" presId="urn:microsoft.com/office/officeart/2005/8/layout/process3"/>
    <dgm:cxn modelId="{40D0DEDD-919F-47C9-A69A-53CDC942FB08}" type="presParOf" srcId="{F967A098-7EEE-418E-A699-FEBAB6897A74}" destId="{A6CE724D-16B2-4D14-9A79-B9DE2B49F5B2}" srcOrd="4" destOrd="0" presId="urn:microsoft.com/office/officeart/2005/8/layout/process3"/>
    <dgm:cxn modelId="{8A1413DE-F44C-417F-A2F4-D0D825451494}" type="presParOf" srcId="{A6CE724D-16B2-4D14-9A79-B9DE2B49F5B2}" destId="{5787F7B0-26E8-427D-B81F-598E511BFD47}" srcOrd="0" destOrd="0" presId="urn:microsoft.com/office/officeart/2005/8/layout/process3"/>
    <dgm:cxn modelId="{7B213EA5-A044-4CDF-88DE-3FEA3523E84A}" type="presParOf" srcId="{A6CE724D-16B2-4D14-9A79-B9DE2B49F5B2}" destId="{AF126589-E0DE-4952-B00F-0636F0A5F095}" srcOrd="1" destOrd="0" presId="urn:microsoft.com/office/officeart/2005/8/layout/process3"/>
    <dgm:cxn modelId="{EBA85C32-C387-4F78-8530-7BA9500BA5D3}" type="presParOf" srcId="{A6CE724D-16B2-4D14-9A79-B9DE2B49F5B2}" destId="{B2D4784C-9C5C-4B29-A799-14294E4F46F6}" srcOrd="2" destOrd="0" presId="urn:microsoft.com/office/officeart/2005/8/layout/process3"/>
    <dgm:cxn modelId="{0301CEEA-6C17-4666-A9C0-A95144773AAD}" type="presParOf" srcId="{F967A098-7EEE-418E-A699-FEBAB6897A74}" destId="{0B7243C2-8760-4D1E-BFD2-8D6C405958CE}" srcOrd="5" destOrd="0" presId="urn:microsoft.com/office/officeart/2005/8/layout/process3"/>
    <dgm:cxn modelId="{208C7485-D312-486F-A4C1-CA50C3188134}" type="presParOf" srcId="{0B7243C2-8760-4D1E-BFD2-8D6C405958CE}" destId="{001E0324-6999-4F8D-9D23-A15B0AA37ED6}" srcOrd="0" destOrd="0" presId="urn:microsoft.com/office/officeart/2005/8/layout/process3"/>
    <dgm:cxn modelId="{1BFC2695-62C4-4AF9-89E8-A6FAC1409272}" type="presParOf" srcId="{F967A098-7EEE-418E-A699-FEBAB6897A74}" destId="{118004B0-54E0-4476-ABAA-99895650EC55}" srcOrd="6" destOrd="0" presId="urn:microsoft.com/office/officeart/2005/8/layout/process3"/>
    <dgm:cxn modelId="{E994CB1F-A19B-4EBC-A4E3-6B28ABC2B2D4}" type="presParOf" srcId="{118004B0-54E0-4476-ABAA-99895650EC55}" destId="{537D9385-EBE4-4ED1-9C45-1EC7FC617C48}" srcOrd="0" destOrd="0" presId="urn:microsoft.com/office/officeart/2005/8/layout/process3"/>
    <dgm:cxn modelId="{F3172265-901C-4B9D-AE5C-AEB51B0EFFCF}" type="presParOf" srcId="{118004B0-54E0-4476-ABAA-99895650EC55}" destId="{E6211732-8CEF-42AD-879B-364607FB854A}" srcOrd="1" destOrd="0" presId="urn:microsoft.com/office/officeart/2005/8/layout/process3"/>
    <dgm:cxn modelId="{C3D6905E-A0FA-4675-A714-6304BE9B3578}" type="presParOf" srcId="{118004B0-54E0-4476-ABAA-99895650EC55}" destId="{148B5565-F1BE-4A6D-ABA3-CAC3ED53255A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C996B-C8ED-4B95-B4DA-D0923D501558}">
      <dsp:nvSpPr>
        <dsp:cNvPr id="0" name=""/>
        <dsp:cNvSpPr/>
      </dsp:nvSpPr>
      <dsp:spPr>
        <a:xfrm>
          <a:off x="585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Teoria</a:t>
          </a:r>
        </a:p>
      </dsp:txBody>
      <dsp:txXfrm>
        <a:off x="5851" y="14695"/>
        <a:ext cx="2145836" cy="835200"/>
      </dsp:txXfrm>
    </dsp:sp>
    <dsp:sp modelId="{4C904266-0020-45E6-9CBE-A848B0130E36}">
      <dsp:nvSpPr>
        <dsp:cNvPr id="0" name=""/>
        <dsp:cNvSpPr/>
      </dsp:nvSpPr>
      <dsp:spPr>
        <a:xfrm>
          <a:off x="445359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Notebook</a:t>
          </a:r>
        </a:p>
      </dsp:txBody>
      <dsp:txXfrm>
        <a:off x="500399" y="904935"/>
        <a:ext cx="2035756" cy="1769120"/>
      </dsp:txXfrm>
    </dsp:sp>
    <dsp:sp modelId="{030D565F-C305-4D8F-980F-25FF313773FD}">
      <dsp:nvSpPr>
        <dsp:cNvPr id="0" name=""/>
        <dsp:cNvSpPr/>
      </dsp:nvSpPr>
      <dsp:spPr>
        <a:xfrm>
          <a:off x="247698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2476988" y="272019"/>
        <a:ext cx="529363" cy="320551"/>
      </dsp:txXfrm>
    </dsp:sp>
    <dsp:sp modelId="{D5FE5F4B-3197-4B65-85C5-CAB537D4D51E}">
      <dsp:nvSpPr>
        <dsp:cNvPr id="0" name=""/>
        <dsp:cNvSpPr/>
      </dsp:nvSpPr>
      <dsp:spPr>
        <a:xfrm>
          <a:off x="3452891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Warmup</a:t>
          </a:r>
        </a:p>
      </dsp:txBody>
      <dsp:txXfrm>
        <a:off x="3452891" y="14695"/>
        <a:ext cx="2145836" cy="835200"/>
      </dsp:txXfrm>
    </dsp:sp>
    <dsp:sp modelId="{1F7700EE-17AB-4EEB-89B1-4A50FDA794BD}">
      <dsp:nvSpPr>
        <dsp:cNvPr id="0" name=""/>
        <dsp:cNvSpPr/>
      </dsp:nvSpPr>
      <dsp:spPr>
        <a:xfrm>
          <a:off x="389240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Resolver; e/ou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Consultar resolução</a:t>
          </a:r>
        </a:p>
      </dsp:txBody>
      <dsp:txXfrm>
        <a:off x="3947440" y="904935"/>
        <a:ext cx="2035756" cy="1769120"/>
      </dsp:txXfrm>
    </dsp:sp>
    <dsp:sp modelId="{A10B5F1F-EE4C-45EF-A720-889ADA5C7BF6}">
      <dsp:nvSpPr>
        <dsp:cNvPr id="0" name=""/>
        <dsp:cNvSpPr/>
      </dsp:nvSpPr>
      <dsp:spPr>
        <a:xfrm>
          <a:off x="5924028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5924028" y="272019"/>
        <a:ext cx="529363" cy="320551"/>
      </dsp:txXfrm>
    </dsp:sp>
    <dsp:sp modelId="{AF126589-E0DE-4952-B00F-0636F0A5F095}">
      <dsp:nvSpPr>
        <dsp:cNvPr id="0" name=""/>
        <dsp:cNvSpPr/>
      </dsp:nvSpPr>
      <dsp:spPr>
        <a:xfrm>
          <a:off x="6899932" y="14695"/>
          <a:ext cx="2145836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</a:t>
          </a:r>
        </a:p>
      </dsp:txBody>
      <dsp:txXfrm>
        <a:off x="6899932" y="14695"/>
        <a:ext cx="2145836" cy="835200"/>
      </dsp:txXfrm>
    </dsp:sp>
    <dsp:sp modelId="{B2D4784C-9C5C-4B29-A799-14294E4F46F6}">
      <dsp:nvSpPr>
        <dsp:cNvPr id="0" name=""/>
        <dsp:cNvSpPr/>
      </dsp:nvSpPr>
      <dsp:spPr>
        <a:xfrm>
          <a:off x="7339440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7394480" y="904935"/>
        <a:ext cx="2035756" cy="1769120"/>
      </dsp:txXfrm>
    </dsp:sp>
    <dsp:sp modelId="{0B7243C2-8760-4D1E-BFD2-8D6C405958CE}">
      <dsp:nvSpPr>
        <dsp:cNvPr id="0" name=""/>
        <dsp:cNvSpPr/>
      </dsp:nvSpPr>
      <dsp:spPr>
        <a:xfrm>
          <a:off x="9371069" y="165169"/>
          <a:ext cx="689638" cy="5342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800" kern="1200"/>
        </a:p>
      </dsp:txBody>
      <dsp:txXfrm>
        <a:off x="9371069" y="272019"/>
        <a:ext cx="529363" cy="320551"/>
      </dsp:txXfrm>
    </dsp:sp>
    <dsp:sp modelId="{E6211732-8CEF-42AD-879B-364607FB854A}">
      <dsp:nvSpPr>
        <dsp:cNvPr id="0" name=""/>
        <dsp:cNvSpPr/>
      </dsp:nvSpPr>
      <dsp:spPr>
        <a:xfrm>
          <a:off x="10346972" y="14695"/>
          <a:ext cx="2843082" cy="12527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/>
            <a:t>Exercícios Extra</a:t>
          </a:r>
        </a:p>
      </dsp:txBody>
      <dsp:txXfrm>
        <a:off x="10346972" y="14695"/>
        <a:ext cx="2843082" cy="835200"/>
      </dsp:txXfrm>
    </dsp:sp>
    <dsp:sp modelId="{148B5565-F1BE-4A6D-ABA3-CAC3ED53255A}">
      <dsp:nvSpPr>
        <dsp:cNvPr id="0" name=""/>
        <dsp:cNvSpPr/>
      </dsp:nvSpPr>
      <dsp:spPr>
        <a:xfrm>
          <a:off x="11135104" y="849895"/>
          <a:ext cx="2145836" cy="1879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/>
            <a:t>Resolver</a:t>
          </a:r>
        </a:p>
      </dsp:txBody>
      <dsp:txXfrm>
        <a:off x="11190144" y="904935"/>
        <a:ext cx="2035756" cy="1769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95E83-F819-452B-8E20-EE6471E630CB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FE64D-5E83-4BB0-98A3-EA7F44288D4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38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:notes"/>
          <p:cNvSpPr txBox="1">
            <a:spLocks noGrp="1"/>
          </p:cNvSpPr>
          <p:nvPr>
            <p:ph type="body" idx="1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9" name="Google Shape;359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6B2307-1DF4-4B6C-8745-19911C901E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575" y="1236663"/>
            <a:ext cx="1008062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5695CE-9ADF-4695-973F-B94A66023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9575" y="3970338"/>
            <a:ext cx="1008062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B15271-8C4C-4144-AAA1-E11F856B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D2C32E-3BA7-4403-B7FE-9AD45FAA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76F337-2C48-4C20-A3C5-26568CBF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38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B0357-528F-43EE-B29E-F651BB3E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9CA174C-4211-4B14-9E10-5367A111B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A7263D-E991-404A-9FB6-3821D664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061D20-8D87-4678-986B-4478E858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CF7D0FA-088F-49B5-B8D9-EDDDD53C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728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4D1946F-7A2C-482B-AE55-284B8D5005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8663" y="403225"/>
            <a:ext cx="2897187" cy="64055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AAC260-1710-4886-9FED-FB5FF346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23925" y="403225"/>
            <a:ext cx="8542338" cy="64055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30D323-1CB7-4D50-871B-FD2460CC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803B4D-4867-4E7F-9DAB-13F27D5FE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27539-D2C3-4C9C-B714-6D1469E1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510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15E83A-A7F4-412D-B6E5-75BED5B68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</p:spPr>
        <p:txBody>
          <a:bodyPr/>
          <a:lstStyle>
            <a:lvl1pPr>
              <a:defRPr b="1"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9794B5-8E61-4F51-866E-353DAC008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898525" indent="-441325">
              <a:defRPr/>
            </a:lvl2pPr>
            <a:lvl3pPr marL="1341438" indent="-427038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rgbClr val="4F9351"/>
                </a:solidFill>
              </a:defRPr>
            </a:lvl4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EF7B50-B233-491C-8D60-554C1AE6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55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F52E4-0873-48C8-9A25-8D1BA833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575" y="1884363"/>
            <a:ext cx="11591925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7E0473-D80A-41A2-8D7F-9728BDC76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7575" y="5059363"/>
            <a:ext cx="11591925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1823BB-E409-446E-9FA4-169D05EE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703DA3-324A-4BB3-AF3B-DBDC419C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444D8F-C7BF-4906-959D-C1E5FC8FF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033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BF44D-0ABA-4A4A-B1DE-C385680D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4C5D70-D9F7-4302-8339-03BD26C69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925" y="2012950"/>
            <a:ext cx="5719763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81733-EEBD-4671-936D-1CD22F5C1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6088" y="2012950"/>
            <a:ext cx="5719762" cy="47958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082670C-61C5-4ECA-AE8D-C9606D8E3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8D664E-C5D0-47B4-90DD-C331E98DB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EDD9BC-C7D2-41D4-9CAC-049465F97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2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C2FF7-8E57-4EEC-B05C-F78929E2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403225"/>
            <a:ext cx="11591925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0AA406-24F0-4482-8DDE-16A6FF597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5513" y="1852613"/>
            <a:ext cx="5686425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B1A78A-E676-493C-A41D-81276037A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513" y="2760663"/>
            <a:ext cx="5686425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37EA6C-CAB1-4C2C-8AB2-A6AE641D6F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04025" y="1852613"/>
            <a:ext cx="5713413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DB4E09-6EE1-4147-81C2-FD347EE97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04025" y="2760663"/>
            <a:ext cx="5713413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C58D5A-4670-47E6-8BCC-49F5A564A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36A7F8-87ED-4E31-AEB2-0E9B539DA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E3CDC0A-D2DC-46F2-B5B8-CE47F883A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455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84705-A82D-4686-AEF7-34CDC34A1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AD615F-8454-427E-AD86-A8156FF5CA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3BA903-0849-4795-9BA1-AD4C583C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B5A63D-E3A5-4D76-9EAC-B9156DBB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67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16A734E-6C30-49D9-BA23-CDA9D0671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D46FD98-96D7-49D8-AD26-39B3A951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DE2CCE1-3646-4507-B926-84507D48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67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ACE2B-9E5C-4558-AC09-88E21D0F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6E189-DB53-4ECB-A808-CC8AE3C8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9B172F-DF1C-40D6-AD0B-CA4682D46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86D2B4-4CA5-4392-ABF8-AAA1A90D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F2BFA58-633F-4C19-97D8-7E3753A08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234F24-B1CF-4936-A7EF-8AD9B8E3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0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A43B8-66D8-462E-8CE6-D8707585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513" y="503238"/>
            <a:ext cx="4335462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70EF8CF-9861-4ACD-B243-0D4B230796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3413" y="1089025"/>
            <a:ext cx="68040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C6E8370-9C08-475A-97BB-C32261D56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5513" y="2268538"/>
            <a:ext cx="4335462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D3E31D-E390-433F-A1E2-076CF32C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925" y="7007225"/>
            <a:ext cx="3024188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D89561-3D6F-49E8-B30D-DD0C5F616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51350" y="7007225"/>
            <a:ext cx="4537075" cy="4016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AD3010-909B-4D21-8DD6-56E7D0E8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71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BD4786-88E0-4341-A17D-EB4CD76B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1FDBA2-2D4B-4A9D-8973-8ED82BEF2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199"/>
            <a:ext cx="12374879" cy="5823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49CA22-AA7E-4292-A008-BE16173FBA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832080" y="7022465"/>
            <a:ext cx="46101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8F4C2-5AD9-4F35-9375-C447F9EA536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8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pt-BR" sz="4400" b="1" i="1" strike="noStrike" kern="1200" spc="-1" dirty="0">
          <a:solidFill>
            <a:schemeClr val="accent1">
              <a:lumMod val="75000"/>
            </a:schemeClr>
          </a:solidFill>
          <a:latin typeface="+mn-lt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8525" indent="-441325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3200" kern="1200">
          <a:solidFill>
            <a:srgbClr val="0206BE"/>
          </a:solidFill>
          <a:latin typeface="+mn-lt"/>
          <a:ea typeface="+mn-ea"/>
          <a:cs typeface="+mn-cs"/>
        </a:defRPr>
      </a:lvl2pPr>
      <a:lvl3pPr marL="1341438" indent="-427038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5FA96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lexlopespereira/idp_mestrado/tree/main/Aula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620486" y="28995"/>
            <a:ext cx="12343474" cy="9664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Introdução a linguagem Python</a:t>
            </a:r>
            <a:endParaRPr lang="pt-BR" sz="2400" b="0" strike="noStrike" spc="-1" dirty="0">
              <a:solidFill>
                <a:schemeClr val="accent1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4893971" y="7033304"/>
            <a:ext cx="4229535" cy="5346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103"/>
              </a:spcBef>
            </a:pPr>
            <a:r>
              <a:rPr lang="pt-BR" sz="265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Professor: Alex Pereira</a:t>
            </a:r>
            <a:endParaRPr lang="pt-BR" sz="2650" b="0" strike="noStrike" spc="-1" dirty="0">
              <a:latin typeface="Arial"/>
            </a:endParaRPr>
          </a:p>
        </p:txBody>
      </p:sp>
      <p:sp>
        <p:nvSpPr>
          <p:cNvPr id="78" name="CustomShape 3"/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44DF21A-FB58-4DBE-8E3A-00AD2F51F3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49" t="13167" r="26790" b="41736"/>
          <a:stretch/>
        </p:blipFill>
        <p:spPr>
          <a:xfrm>
            <a:off x="11737464" y="28995"/>
            <a:ext cx="1081825" cy="109503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005E810-A406-4B2B-BF3A-BF59C14161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576" y="1346676"/>
            <a:ext cx="2987588" cy="440791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44720B2-5DE5-464F-995C-E4C31914FD15}"/>
              </a:ext>
            </a:extLst>
          </p:cNvPr>
          <p:cNvSpPr txBox="1"/>
          <p:nvPr/>
        </p:nvSpPr>
        <p:spPr>
          <a:xfrm>
            <a:off x="1041317" y="1355199"/>
            <a:ext cx="4151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Pythonidae (Python family)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7DED14-DD7F-4B3C-B348-52EC7888FE6E}"/>
              </a:ext>
            </a:extLst>
          </p:cNvPr>
          <p:cNvSpPr txBox="1"/>
          <p:nvPr/>
        </p:nvSpPr>
        <p:spPr>
          <a:xfrm>
            <a:off x="6442693" y="1601891"/>
            <a:ext cx="1367682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9900" dirty="0"/>
              <a:t>?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EE9B3C43-E180-49F7-B85D-835471F59A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03" y="1973278"/>
            <a:ext cx="4726643" cy="37813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Formando uma string (texto)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Strings podem ser definidas usando aspas simples ou duplas</a:t>
            </a:r>
          </a:p>
          <a:p>
            <a:pPr lvl="1"/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aluno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' </a:t>
            </a:r>
            <a:r>
              <a:rPr lang="en-US" sz="3000" dirty="0" err="1"/>
              <a:t>ou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“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aluno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” </a:t>
            </a:r>
            <a:r>
              <a:rPr lang="en-US" sz="3000" dirty="0" err="1"/>
              <a:t>são</a:t>
            </a:r>
            <a:r>
              <a:rPr lang="en-US" sz="3000" dirty="0"/>
              <a:t> </a:t>
            </a:r>
            <a:r>
              <a:rPr lang="en-US" sz="3000" dirty="0" err="1"/>
              <a:t>válidos</a:t>
            </a:r>
            <a:endParaRPr lang="pt-BR" sz="3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078951" y="2901164"/>
            <a:ext cx="8787169" cy="3268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 = 4.5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b = 2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frase1 = </a:t>
            </a:r>
            <a:r>
              <a:rPr lang="en-US" sz="23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f"a</a:t>
            </a:r>
            <a:r>
              <a:rPr lang="en-US" sz="23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={a}, b={b}"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frase2 = "a={0}, b={1}".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format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(a, b)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(frase1)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(frase2)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078951" y="6298957"/>
            <a:ext cx="8787169" cy="8857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a=4.5, b=2</a:t>
            </a:r>
          </a:p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a=4.5, b=2</a:t>
            </a:r>
            <a:endParaRPr lang="pt-BR" sz="2300" dirty="0">
              <a:solidFill>
                <a:schemeClr val="tx1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10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36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Populares de String: </a:t>
            </a:r>
            <a:r>
              <a:rPr lang="pt-BR" dirty="0" err="1"/>
              <a:t>join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Transforma uma lista de strings numa string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concatenada por um separador</a:t>
            </a:r>
            <a:endParaRPr lang="pt-BR" dirty="0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251054" y="3429648"/>
            <a:ext cx="8787169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lista_str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["1", "2", "3", "4"]</a:t>
            </a:r>
          </a:p>
          <a:p>
            <a:pPr>
              <a:lnSpc>
                <a:spcPct val="150000"/>
              </a:lnSpc>
            </a:pP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str_concatenado = "-".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join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0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lista_str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3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(str_concatenado)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251053" y="5329084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1-2-3-4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11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01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Populares de String: split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199"/>
            <a:ext cx="12058650" cy="582390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str.split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=None, </a:t>
            </a:r>
            <a:r>
              <a:rPr lang="en-US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maxsplit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=-1)</a:t>
            </a:r>
          </a:p>
          <a:p>
            <a:pPr lvl="1"/>
            <a:r>
              <a:rPr lang="pt-BR" dirty="0"/>
              <a:t>Divide uma string em partes separadas por um caractere separador </a:t>
            </a:r>
            <a:r>
              <a:rPr lang="pt-BR" i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sep</a:t>
            </a:r>
            <a:endParaRPr lang="pt-BR" i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o resultado </a:t>
            </a:r>
            <a:r>
              <a:rPr lang="en-US" dirty="0" err="1">
                <a:ea typeface="Source Code Pro" panose="020B0509030403020204" pitchFamily="49" charset="0"/>
              </a:rPr>
              <a:t>retornado</a:t>
            </a:r>
            <a:r>
              <a:rPr lang="en-US" dirty="0">
                <a:ea typeface="Source Code Pro" panose="020B0509030403020204" pitchFamily="49" charset="0"/>
              </a:rPr>
              <a:t> é uma lista dos sub-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endParaRPr lang="pt-BR" dirty="0">
              <a:ea typeface="Source Code Pro" panose="020B0509030403020204" pitchFamily="49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241529" y="4025915"/>
            <a:ext cx="8787169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texto = "1-2-3-4"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lista =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texto.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split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("-")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(lista)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241528" y="5925351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['1', '2', '3', '4']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265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operações com strings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600199"/>
            <a:ext cx="12058650" cy="582390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 err="1"/>
              <a:t>caracter</a:t>
            </a:r>
            <a:r>
              <a:rPr lang="pt-BR" dirty="0"/>
              <a:t> * numero</a:t>
            </a:r>
          </a:p>
          <a:p>
            <a:pPr lvl="1"/>
            <a:r>
              <a:rPr lang="pt-BR" dirty="0"/>
              <a:t>Ex.: "*" * 10</a:t>
            </a: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pt-BR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pt-BR" dirty="0"/>
              <a:t>Concatenação de strings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2326302" y="2828670"/>
            <a:ext cx="8787169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"*" * 10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2326302" y="3581381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'**********'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2B370FA0-8534-40E5-BAF6-DC5E0F92BFA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13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D698B7B0-E448-479C-87D5-13A905FBC3E6}"/>
              </a:ext>
            </a:extLst>
          </p:cNvPr>
          <p:cNvSpPr txBox="1"/>
          <p:nvPr/>
        </p:nvSpPr>
        <p:spPr>
          <a:xfrm>
            <a:off x="2326302" y="5512716"/>
            <a:ext cx="8787169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"hello " + "world!"</a:t>
            </a:r>
            <a:endParaRPr lang="en-US" sz="23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Retângulo 4">
            <a:extLst>
              <a:ext uri="{FF2B5EF4-FFF2-40B4-BE49-F238E27FC236}">
                <a16:creationId xmlns:a16="http://schemas.microsoft.com/office/drawing/2014/main" id="{5EA3CE71-2C8F-4CE3-B8CC-B06E02B649AA}"/>
              </a:ext>
            </a:extLst>
          </p:cNvPr>
          <p:cNvSpPr/>
          <p:nvPr/>
        </p:nvSpPr>
        <p:spPr>
          <a:xfrm>
            <a:off x="2326302" y="6265427"/>
            <a:ext cx="8787169" cy="6162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'hello world!'</a:t>
            </a:r>
          </a:p>
        </p:txBody>
      </p:sp>
    </p:spTree>
    <p:extLst>
      <p:ext uri="{BB962C8B-B14F-4D97-AF65-F5344CB8AC3E}">
        <p14:creationId xmlns:p14="http://schemas.microsoft.com/office/powerpoint/2010/main" val="363545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C81CF29-5B20-41CA-BF13-F42443E47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Dados do Python</a:t>
            </a:r>
            <a:br>
              <a:rPr lang="pt-BR" dirty="0"/>
            </a:br>
            <a:r>
              <a:rPr lang="pt-BR" dirty="0"/>
              <a:t>(Nativas)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A42CD89-4C62-477D-927F-EC8B951E471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14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1495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959380"/>
          </a:xfrm>
        </p:spPr>
        <p:txBody>
          <a:bodyPr/>
          <a:lstStyle/>
          <a:p>
            <a:r>
              <a:rPr lang="pt-BR" dirty="0" err="1"/>
              <a:t>list</a:t>
            </a:r>
            <a:r>
              <a:rPr lang="pt-BR" dirty="0"/>
              <a:t> (Lista)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99159"/>
            <a:ext cx="12374879" cy="5823903"/>
          </a:xfrm>
        </p:spPr>
        <p:txBody>
          <a:bodyPr/>
          <a:lstStyle/>
          <a:p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de tamanho </a:t>
            </a:r>
            <a:r>
              <a:rPr lang="en-US" dirty="0" err="1">
                <a:ea typeface="Source Code Pro" panose="020B0509030403020204" pitchFamily="49" charset="0"/>
              </a:rPr>
              <a:t>variável</a:t>
            </a:r>
            <a:r>
              <a:rPr lang="en-US" dirty="0">
                <a:ea typeface="Source Code Pro" panose="020B0509030403020204" pitchFamily="49" charset="0"/>
              </a:rPr>
              <a:t> e </a:t>
            </a:r>
            <a:r>
              <a:rPr lang="en-US" dirty="0" err="1">
                <a:ea typeface="Source Code Pro" panose="020B0509030403020204" pitchFamily="49" charset="0"/>
              </a:rPr>
              <a:t>conteúdo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mutável</a:t>
            </a:r>
            <a:r>
              <a:rPr lang="en-US" dirty="0">
                <a:ea typeface="Source Code Pro" panose="020B0509030403020204" pitchFamily="49" charset="0"/>
              </a:rPr>
              <a:t> (</a:t>
            </a:r>
            <a:r>
              <a:rPr lang="en-US" dirty="0" err="1">
                <a:ea typeface="Source Code Pro" panose="020B0509030403020204" pitchFamily="49" charset="0"/>
              </a:rPr>
              <a:t>alterável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Pode </a:t>
            </a:r>
            <a:r>
              <a:rPr lang="en-US" dirty="0" err="1">
                <a:ea typeface="Source Code Pro" panose="020B0509030403020204" pitchFamily="49" charset="0"/>
              </a:rPr>
              <a:t>conter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objetos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vários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tipos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Define-se uma lista com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r>
              <a:rPr lang="en-US" dirty="0">
                <a:ea typeface="Source Code Pro" panose="020B0509030403020204" pitchFamily="49" charset="0"/>
              </a:rPr>
              <a:t> [ ]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append (</a:t>
            </a:r>
            <a:r>
              <a:rPr lang="en-US" dirty="0" err="1">
                <a:ea typeface="Source Code Pro" panose="020B0509030403020204" pitchFamily="49" charset="0"/>
              </a:rPr>
              <a:t>inserir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), pop (remover </a:t>
            </a:r>
            <a:r>
              <a:rPr lang="en-US" dirty="0" err="1">
                <a:ea typeface="Source Code Pro" panose="020B0509030403020204" pitchFamily="49" charset="0"/>
              </a:rPr>
              <a:t>elementos</a:t>
            </a:r>
            <a:r>
              <a:rPr lang="en-US" dirty="0">
                <a:ea typeface="Source Code Pro" panose="020B0509030403020204" pitchFamily="49" charset="0"/>
              </a:rPr>
              <a:t> pelo </a:t>
            </a:r>
            <a:r>
              <a:rPr lang="en-US" dirty="0" err="1">
                <a:ea typeface="Source Code Pro" panose="020B0509030403020204" pitchFamily="49" charset="0"/>
              </a:rPr>
              <a:t>índice</a:t>
            </a:r>
            <a:r>
              <a:rPr lang="en-US" dirty="0"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57200" y="3037490"/>
            <a:ext cx="9891429" cy="44660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al.append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(9)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pop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(1) # Remover pelo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remove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(0) # Use remove para remover pelo valor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print(al)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0348629" y="5548597"/>
            <a:ext cx="3091146" cy="19549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2400" dirty="0">
                <a:solidFill>
                  <a:schemeClr val="tx1"/>
                </a:solidFill>
              </a:rPr>
              <a:t>[2, 4, 0, None]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4, 0, None, 9]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0, None, 9]</a:t>
            </a:r>
          </a:p>
          <a:p>
            <a:r>
              <a:rPr lang="it-IT" sz="2400" dirty="0">
                <a:solidFill>
                  <a:schemeClr val="tx1"/>
                </a:solidFill>
              </a:rPr>
              <a:t>[2, None, 9]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C92FEEBC-1716-417A-937C-F1D9DB7B543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15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5922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Combinando 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Use o </a:t>
            </a:r>
            <a:r>
              <a:rPr lang="en-US" dirty="0" err="1">
                <a:ea typeface="Source Code Pro" panose="020B0509030403020204" pitchFamily="49" charset="0"/>
              </a:rPr>
              <a:t>operador</a:t>
            </a:r>
            <a:r>
              <a:rPr lang="en-US" dirty="0">
                <a:ea typeface="Source Code Pro" panose="020B0509030403020204" pitchFamily="49" charset="0"/>
              </a:rPr>
              <a:t> + </a:t>
            </a:r>
            <a:r>
              <a:rPr lang="en-US" dirty="0" err="1">
                <a:ea typeface="Source Code Pro" panose="020B0509030403020204" pitchFamily="49" charset="0"/>
              </a:rPr>
              <a:t>ou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 extend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A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 extend é </a:t>
            </a:r>
            <a:r>
              <a:rPr lang="en-US" dirty="0" err="1">
                <a:ea typeface="Source Code Pro" panose="020B0509030403020204" pitchFamily="49" charset="0"/>
              </a:rPr>
              <a:t>mais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rápida</a:t>
            </a:r>
            <a:r>
              <a:rPr lang="en-US" dirty="0">
                <a:ea typeface="Source Code Pro" panose="020B0509030403020204" pitchFamily="49" charset="0"/>
              </a:rPr>
              <a:t> do que o </a:t>
            </a:r>
            <a:r>
              <a:rPr lang="en-US" dirty="0" err="1">
                <a:ea typeface="Source Code Pro" panose="020B0509030403020204" pitchFamily="49" charset="0"/>
              </a:rPr>
              <a:t>operador</a:t>
            </a:r>
            <a:r>
              <a:rPr lang="en-US" dirty="0">
                <a:ea typeface="Source Code Pro" panose="020B0509030403020204" pitchFamily="49" charset="0"/>
              </a:rPr>
              <a:t> +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774172" y="3011648"/>
            <a:ext cx="9891429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al_plus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al + ['a', 'b']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al.</a:t>
            </a:r>
            <a:r>
              <a:rPr lang="en-US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extend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(['a', 'b'])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 = al_plus == al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(comp)</a:t>
            </a:r>
            <a:endParaRPr lang="en-US" sz="2400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785BCB3-7FA1-4DD8-ADE9-379AE5A852DB}"/>
              </a:ext>
            </a:extLst>
          </p:cNvPr>
          <p:cNvSpPr/>
          <p:nvPr/>
        </p:nvSpPr>
        <p:spPr>
          <a:xfrm>
            <a:off x="1774173" y="5933159"/>
            <a:ext cx="9891429" cy="11065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A9DE0C9-C28B-441E-9273-1002AE518B7F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16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724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Slicing (fatiar)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Use </a:t>
            </a:r>
            <a:r>
              <a:rPr lang="en-US" dirty="0" err="1">
                <a:ea typeface="Source Code Pro" panose="020B0509030403020204" pitchFamily="49" charset="0"/>
              </a:rPr>
              <a:t>intervalos</a:t>
            </a:r>
            <a:r>
              <a:rPr lang="en-US" dirty="0">
                <a:ea typeface="Source Code Pro" panose="020B0509030403020204" pitchFamily="49" charset="0"/>
              </a:rPr>
              <a:t> entre </a:t>
            </a:r>
            <a:r>
              <a:rPr lang="en-US" dirty="0" err="1">
                <a:ea typeface="Source Code Pro" panose="020B0509030403020204" pitchFamily="49" charset="0"/>
              </a:rPr>
              <a:t>colchetes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fatiar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sequências</a:t>
            </a: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32560" y="2337831"/>
            <a:ext cx="10896600" cy="50200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(al[0:3])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zero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até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 3 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não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incluso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(al[:4]) 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zero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4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(al[2:])   # Do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índice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2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até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último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(al[-1])   # O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último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(al[::2])  # A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cada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dois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a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partir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do zero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(al[::-1]) #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Reverter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/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espelhar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os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elementos</a:t>
            </a: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al[1:3] = [8, 8]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8434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de uma lista: </a:t>
            </a:r>
            <a:r>
              <a:rPr lang="pt-BR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pt-BR" dirty="0">
                <a:latin typeface="Source Code Pro" panose="020B0509030403020204" pitchFamily="49" charset="0"/>
                <a:ea typeface="Source Code Pro" panose="020B0509030403020204" pitchFamily="49" charset="0"/>
              </a:rPr>
              <a:t>(lista)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o método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dirty="0">
                <a:ea typeface="Source Code Pro" panose="020B0509030403020204" pitchFamily="49" charset="0"/>
              </a:rPr>
              <a:t> retorna o tamanho de uma lista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402080" y="2698193"/>
            <a:ext cx="10896600" cy="1142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al = [2, 4, 0, 3, 7, 10, 4, 5]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len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(al))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18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15306E0-E89D-4A14-813E-45C004B77E18}"/>
              </a:ext>
            </a:extLst>
          </p:cNvPr>
          <p:cNvSpPr/>
          <p:nvPr/>
        </p:nvSpPr>
        <p:spPr>
          <a:xfrm>
            <a:off x="1402080" y="4070325"/>
            <a:ext cx="10896600" cy="8467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6169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Notebook (Caderno) no Google Colab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300"/>
            <a:ext cx="12374879" cy="6309150"/>
          </a:xfrm>
        </p:spPr>
        <p:txBody>
          <a:bodyPr>
            <a:normAutofit/>
          </a:bodyPr>
          <a:lstStyle/>
          <a:p>
            <a:r>
              <a:rPr lang="pt-BR" dirty="0"/>
              <a:t>Google Colab</a:t>
            </a:r>
          </a:p>
          <a:p>
            <a:pPr lvl="1"/>
            <a:r>
              <a:rPr lang="pt-BR" dirty="0"/>
              <a:t>Um ambiente na nuvem do google para execução de código</a:t>
            </a:r>
          </a:p>
          <a:p>
            <a:pPr lvl="2"/>
            <a:r>
              <a:rPr lang="pt-BR" dirty="0"/>
              <a:t>De cadernos em formato equivalente ao Jupyter Notebook</a:t>
            </a:r>
          </a:p>
          <a:p>
            <a:endParaRPr lang="pt-BR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F6CBBEAE-EBDA-4A7A-AB0E-63FD473BC67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19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6670AD-3829-464E-A7C4-9D511AC6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80" y="2829172"/>
            <a:ext cx="7761720" cy="45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1281278" y="2811377"/>
            <a:ext cx="8512493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myNum = 4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print(myNum)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myNum = 5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print(myNum)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A1772-A3D9-43E6-8BD9-D91BC87A804C}"/>
              </a:ext>
            </a:extLst>
          </p:cNvPr>
          <p:cNvSpPr/>
          <p:nvPr/>
        </p:nvSpPr>
        <p:spPr>
          <a:xfrm>
            <a:off x="1281277" y="4555450"/>
            <a:ext cx="8512493" cy="927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4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5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4AF25A-08B0-474C-96C7-0A12372B8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21" b="50788"/>
          <a:stretch/>
        </p:blipFill>
        <p:spPr>
          <a:xfrm>
            <a:off x="10622278" y="228191"/>
            <a:ext cx="2329588" cy="3063216"/>
          </a:xfrm>
        </p:spPr>
      </p:pic>
      <p:pic>
        <p:nvPicPr>
          <p:cNvPr id="10" name="Content Placeholder 8">
            <a:extLst>
              <a:ext uri="{FF2B5EF4-FFF2-40B4-BE49-F238E27FC236}">
                <a16:creationId xmlns:a16="http://schemas.microsoft.com/office/drawing/2014/main" id="{8ED344A5-3837-487B-A56D-A1261478A8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2" r="51721"/>
          <a:stretch/>
        </p:blipFill>
        <p:spPr>
          <a:xfrm>
            <a:off x="10620064" y="3991012"/>
            <a:ext cx="2329588" cy="28631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5BB40F-DB43-4DE4-8681-27125C289F4A}"/>
              </a:ext>
            </a:extLst>
          </p:cNvPr>
          <p:cNvSpPr txBox="1"/>
          <p:nvPr/>
        </p:nvSpPr>
        <p:spPr>
          <a:xfrm>
            <a:off x="5110146" y="7177595"/>
            <a:ext cx="6674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Fonte da imagem: https://studeappsblog.medium.com/what-is-a-variable-dd7e539bf388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07332E6A-E83B-47DE-9ED1-4EB9F5B79D1E}"/>
              </a:ext>
            </a:extLst>
          </p:cNvPr>
          <p:cNvSpPr txBox="1">
            <a:spLocks/>
          </p:cNvSpPr>
          <p:nvPr/>
        </p:nvSpPr>
        <p:spPr>
          <a:xfrm>
            <a:off x="457200" y="1200839"/>
            <a:ext cx="12601575" cy="6223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98525" indent="-441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3200" kern="1200">
                <a:solidFill>
                  <a:srgbClr val="0206BE"/>
                </a:solidFill>
                <a:latin typeface="+mn-lt"/>
                <a:ea typeface="+mn-ea"/>
                <a:cs typeface="+mn-cs"/>
              </a:defRPr>
            </a:lvl2pPr>
            <a:lvl3pPr marL="1341438" indent="-427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4F935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Label (etiqueta) / Nome e Conteúdo</a:t>
            </a:r>
          </a:p>
          <a:p>
            <a:pPr lvl="1"/>
            <a:r>
              <a:rPr lang="pt-BR" dirty="0"/>
              <a:t>O programador escolhe o label e o conteúdo</a:t>
            </a:r>
          </a:p>
          <a:p>
            <a:pPr lvl="2"/>
            <a:r>
              <a:rPr lang="pt-BR" dirty="0"/>
              <a:t>Para satisfazer um requisito ou objetivo</a:t>
            </a:r>
          </a:p>
        </p:txBody>
      </p:sp>
    </p:spTree>
    <p:extLst>
      <p:ext uri="{BB962C8B-B14F-4D97-AF65-F5344CB8AC3E}">
        <p14:creationId xmlns:p14="http://schemas.microsoft.com/office/powerpoint/2010/main" val="33273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47" y="22322"/>
            <a:ext cx="12095480" cy="855575"/>
          </a:xfrm>
        </p:spPr>
        <p:txBody>
          <a:bodyPr/>
          <a:lstStyle/>
          <a:p>
            <a:r>
              <a:rPr lang="pt-BR" dirty="0"/>
              <a:t>Acesso aos cadernos Colab desta Aula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0956" y="7157072"/>
            <a:ext cx="3022840" cy="401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7" tIns="44999" rIns="89997" bIns="44999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spc="-1">
                <a:solidFill>
                  <a:srgbClr val="8B8B8B"/>
                </a:solidFill>
                <a:latin typeface="Calibri"/>
                <a:ea typeface="DejaVu Sans"/>
              </a:rPr>
              <a:t>20</a:t>
            </a:fld>
            <a:endParaRPr lang="pt-BR" sz="1330" spc="-1">
              <a:latin typeface="Arial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0EDD52-1FD4-44F7-B194-25111B40A188}"/>
              </a:ext>
            </a:extLst>
          </p:cNvPr>
          <p:cNvSpPr txBox="1"/>
          <p:nvPr/>
        </p:nvSpPr>
        <p:spPr>
          <a:xfrm>
            <a:off x="1537640" y="7157071"/>
            <a:ext cx="9297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Repositório desta disciplina</a:t>
            </a:r>
            <a:r>
              <a:rPr lang="pt-BR"/>
              <a:t>: </a:t>
            </a:r>
            <a:r>
              <a:rPr lang="pt-BR">
                <a:hlinkClick r:id="rId2"/>
              </a:rPr>
              <a:t>https://github.com/alexlopespereira/idp_mestrado/tree/main/Aulas</a:t>
            </a: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386A1A-AAEC-FF8C-85BE-BBB2F825BB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26" y="750464"/>
            <a:ext cx="11803122" cy="605874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CF901F-FCD9-61CA-5DF5-82655401DD52}"/>
              </a:ext>
            </a:extLst>
          </p:cNvPr>
          <p:cNvSpPr/>
          <p:nvPr/>
        </p:nvSpPr>
        <p:spPr>
          <a:xfrm>
            <a:off x="5729468" y="3935392"/>
            <a:ext cx="1782502" cy="50928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F145D9E1-C348-45DD-3022-4383DE263B63}"/>
              </a:ext>
            </a:extLst>
          </p:cNvPr>
          <p:cNvSpPr/>
          <p:nvPr/>
        </p:nvSpPr>
        <p:spPr>
          <a:xfrm>
            <a:off x="7511970" y="3588152"/>
            <a:ext cx="1469984" cy="659757"/>
          </a:xfrm>
          <a:prstGeom prst="wedgeRoundRectCallout">
            <a:avLst>
              <a:gd name="adj1" fmla="val -71227"/>
              <a:gd name="adj2" fmla="val 3443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Clicar aqui</a:t>
            </a:r>
          </a:p>
        </p:txBody>
      </p:sp>
    </p:spTree>
    <p:extLst>
      <p:ext uri="{BB962C8B-B14F-4D97-AF65-F5344CB8AC3E}">
        <p14:creationId xmlns:p14="http://schemas.microsoft.com/office/powerpoint/2010/main" val="4268311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47" y="22322"/>
            <a:ext cx="12095480" cy="855575"/>
          </a:xfrm>
        </p:spPr>
        <p:txBody>
          <a:bodyPr/>
          <a:lstStyle/>
          <a:p>
            <a:r>
              <a:rPr lang="pt-BR" dirty="0"/>
              <a:t>Acesso aos cadernos Colab deste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366" y="990600"/>
            <a:ext cx="12374554" cy="6433408"/>
          </a:xfrm>
        </p:spPr>
        <p:txBody>
          <a:bodyPr>
            <a:normAutofit/>
          </a:bodyPr>
          <a:lstStyle/>
          <a:p>
            <a:r>
              <a:rPr lang="pt-BR" dirty="0"/>
              <a:t>Salvar uma cópia no google drive</a:t>
            </a:r>
          </a:p>
          <a:p>
            <a:pPr lvl="1"/>
            <a:r>
              <a:rPr lang="pt-BR" dirty="0"/>
              <a:t>O arquivo será salvo em</a:t>
            </a:r>
          </a:p>
          <a:p>
            <a:pPr lvl="2"/>
            <a:r>
              <a:rPr lang="pt-BR" dirty="0"/>
              <a:t>Meu Drive &gt;  Colab Notebooks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0956" y="7157072"/>
            <a:ext cx="3022840" cy="40138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9997" tIns="44999" rIns="89997" bIns="44999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spc="-1">
                <a:solidFill>
                  <a:srgbClr val="8B8B8B"/>
                </a:solidFill>
                <a:latin typeface="Calibri"/>
                <a:ea typeface="DejaVu Sans"/>
              </a:rPr>
              <a:t>21</a:t>
            </a:fld>
            <a:endParaRPr lang="pt-BR" sz="1330" spc="-1">
              <a:latin typeface="Arial"/>
            </a:endParaRP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EF801F5-8FE2-449B-B3A4-139AEC47A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942" y="1681698"/>
            <a:ext cx="6716027" cy="53626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3962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Colab Notebook: Como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726537" cy="6172673"/>
          </a:xfrm>
        </p:spPr>
        <p:txBody>
          <a:bodyPr>
            <a:norm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Preste atenção </a:t>
            </a:r>
            <a:r>
              <a:rPr lang="pt-BR" dirty="0"/>
              <a:t>na demonstração (</a:t>
            </a:r>
            <a:r>
              <a:rPr lang="pt-BR" i="1" dirty="0"/>
              <a:t>live coding</a:t>
            </a:r>
            <a:r>
              <a:rPr lang="pt-BR" dirty="0"/>
              <a:t>) do professor.</a:t>
            </a:r>
          </a:p>
          <a:p>
            <a:pPr lvl="1"/>
            <a:r>
              <a:rPr lang="pt-BR" dirty="0"/>
              <a:t>Você terá tempo para praticar sozinho.</a:t>
            </a:r>
          </a:p>
          <a:p>
            <a:r>
              <a:rPr lang="pt-BR" dirty="0"/>
              <a:t> Interação básica com o Colab Notebook</a:t>
            </a:r>
          </a:p>
          <a:p>
            <a:r>
              <a:rPr lang="pt-BR" dirty="0"/>
              <a:t> Clicar em </a:t>
            </a:r>
            <a:r>
              <a:rPr lang="pt-BR" i="1" dirty="0"/>
              <a:t>Play</a:t>
            </a:r>
            <a:r>
              <a:rPr lang="pt-BR" dirty="0"/>
              <a:t> ou </a:t>
            </a:r>
            <a:r>
              <a:rPr lang="pt-BR" b="1" dirty="0"/>
              <a:t>tecle SHIFT+ENTER </a:t>
            </a:r>
            <a:r>
              <a:rPr lang="pt-BR" dirty="0"/>
              <a:t>para executar uma célula</a:t>
            </a:r>
          </a:p>
          <a:p>
            <a:pPr lvl="1"/>
            <a:r>
              <a:rPr lang="pt-BR" dirty="0"/>
              <a:t> Os números entre colchetes indicam a ordem de execução dos comandos.</a:t>
            </a:r>
          </a:p>
          <a:p>
            <a:pPr lvl="1"/>
            <a:r>
              <a:rPr lang="pt-BR" dirty="0"/>
              <a:t> O ícone de Play indica que o código está sendo executado.</a:t>
            </a:r>
          </a:p>
          <a:p>
            <a:r>
              <a:rPr lang="pt-BR" dirty="0"/>
              <a:t> Se você </a:t>
            </a:r>
            <a:r>
              <a:rPr lang="pt-BR" b="1" dirty="0"/>
              <a:t>reiniciar</a:t>
            </a:r>
            <a:r>
              <a:rPr lang="pt-BR" dirty="0"/>
              <a:t> o notebook o conteúdo das variáveis é </a:t>
            </a:r>
            <a:r>
              <a:rPr lang="pt-BR" b="1" dirty="0"/>
              <a:t>perdido</a:t>
            </a:r>
            <a:r>
              <a:rPr lang="pt-BR" dirty="0"/>
              <a:t>.</a:t>
            </a:r>
          </a:p>
          <a:p>
            <a:r>
              <a:rPr lang="pt-BR" dirty="0"/>
              <a:t> </a:t>
            </a:r>
            <a:r>
              <a:rPr lang="pt-BR" b="1" dirty="0"/>
              <a:t>Leia</a:t>
            </a:r>
            <a:r>
              <a:rPr lang="pt-BR" dirty="0"/>
              <a:t> as mensagens de </a:t>
            </a:r>
            <a:r>
              <a:rPr lang="pt-BR" b="1" dirty="0"/>
              <a:t>log de erro </a:t>
            </a:r>
            <a:r>
              <a:rPr lang="pt-BR" dirty="0"/>
              <a:t>(elas são úteis).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8DBF015A-F37C-41BA-ACB5-00DCEA74B8CE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22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5945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Atalhos de Teclado muito úteis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374879" cy="61726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ESC</a:t>
            </a:r>
          </a:p>
          <a:p>
            <a:pPr lvl="1"/>
            <a:r>
              <a:rPr lang="pt-BR" dirty="0"/>
              <a:t>Sai do modo de edição e entra no modo de comandos</a:t>
            </a:r>
          </a:p>
          <a:p>
            <a:pPr lvl="2"/>
            <a:r>
              <a:rPr lang="pt-BR" dirty="0"/>
              <a:t>Pode-se sair do modo de edição clicando fora das células</a:t>
            </a:r>
          </a:p>
          <a:p>
            <a:r>
              <a:rPr lang="pt-BR" dirty="0"/>
              <a:t>SHIFT+ENTER</a:t>
            </a:r>
          </a:p>
          <a:p>
            <a:pPr lvl="1"/>
            <a:r>
              <a:rPr lang="pt-BR" dirty="0"/>
              <a:t>Executa a célula atual e passa o cursor para a próxima célula;</a:t>
            </a:r>
          </a:p>
          <a:p>
            <a:r>
              <a:rPr lang="pt-BR" dirty="0"/>
              <a:t>CTRL+ENTER</a:t>
            </a:r>
          </a:p>
          <a:p>
            <a:pPr lvl="1"/>
            <a:r>
              <a:rPr lang="pt-BR" dirty="0"/>
              <a:t>Executa a célula atual e mantém o cursos na mesma célula;</a:t>
            </a:r>
          </a:p>
          <a:p>
            <a:r>
              <a:rPr lang="pt-BR" dirty="0"/>
              <a:t>B (</a:t>
            </a:r>
            <a:r>
              <a:rPr lang="pt-BR" b="1" dirty="0" err="1"/>
              <a:t>B</a:t>
            </a:r>
            <a:r>
              <a:rPr lang="pt-BR" dirty="0" err="1"/>
              <a:t>elow</a:t>
            </a:r>
            <a:r>
              <a:rPr lang="pt-BR" dirty="0"/>
              <a:t>) / A (</a:t>
            </a:r>
            <a:r>
              <a:rPr lang="pt-BR" b="1" dirty="0" err="1"/>
              <a:t>A</a:t>
            </a:r>
            <a:r>
              <a:rPr lang="pt-BR" dirty="0" err="1"/>
              <a:t>bove</a:t>
            </a:r>
            <a:r>
              <a:rPr lang="pt-BR" dirty="0"/>
              <a:t>) – no modo de comando</a:t>
            </a:r>
          </a:p>
          <a:p>
            <a:pPr lvl="1"/>
            <a:r>
              <a:rPr lang="pt-BR" dirty="0"/>
              <a:t>Adiciona uma célula abaixo/acima da célula selecionada</a:t>
            </a:r>
          </a:p>
          <a:p>
            <a:r>
              <a:rPr lang="pt-BR" dirty="0"/>
              <a:t>     /  </a:t>
            </a:r>
          </a:p>
          <a:p>
            <a:pPr lvl="1"/>
            <a:r>
              <a:rPr lang="pt-BR" dirty="0"/>
              <a:t>Move células para baixo / cima</a:t>
            </a:r>
          </a:p>
          <a:p>
            <a:r>
              <a:rPr lang="pt-BR" dirty="0"/>
              <a:t>Acessar documentação/manual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85A41FD-86BF-4079-BDA5-967A49AA7B1C}"/>
              </a:ext>
            </a:extLst>
          </p:cNvPr>
          <p:cNvCxnSpPr>
            <a:cxnSpLocks/>
          </p:cNvCxnSpPr>
          <p:nvPr/>
        </p:nvCxnSpPr>
        <p:spPr>
          <a:xfrm>
            <a:off x="923925" y="5814400"/>
            <a:ext cx="0" cy="504968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48A8EE86-829A-456A-8BFB-9B4BC07F6E85}"/>
              </a:ext>
            </a:extLst>
          </p:cNvPr>
          <p:cNvCxnSpPr>
            <a:cxnSpLocks/>
          </p:cNvCxnSpPr>
          <p:nvPr/>
        </p:nvCxnSpPr>
        <p:spPr>
          <a:xfrm flipV="1">
            <a:off x="1826952" y="5814400"/>
            <a:ext cx="0" cy="504968"/>
          </a:xfrm>
          <a:prstGeom prst="straightConnector1">
            <a:avLst/>
          </a:prstGeom>
          <a:ln w="1047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stomShape 3">
            <a:extLst>
              <a:ext uri="{FF2B5EF4-FFF2-40B4-BE49-F238E27FC236}">
                <a16:creationId xmlns:a16="http://schemas.microsoft.com/office/drawing/2014/main" id="{59D4B9FF-B8CE-475D-A012-BFB59778EDCB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23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3039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Cadernos (notebooks) Jupyter desse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4776"/>
            <a:ext cx="12374879" cy="6172673"/>
          </a:xfrm>
        </p:spPr>
        <p:txBody>
          <a:bodyPr>
            <a:normAutofit/>
          </a:bodyPr>
          <a:lstStyle/>
          <a:p>
            <a:r>
              <a:rPr lang="pt-BR" dirty="0" err="1"/>
              <a:t>AulaX_Teoria_ZZZ</a:t>
            </a:r>
            <a:r>
              <a:rPr lang="pt-BR" dirty="0"/>
              <a:t>                                </a:t>
            </a:r>
            <a:r>
              <a:rPr lang="pt-BR" dirty="0">
                <a:solidFill>
                  <a:srgbClr val="FF0000"/>
                </a:solidFill>
              </a:rPr>
              <a:t>-    1. Lembrar / 2.Entender</a:t>
            </a:r>
          </a:p>
          <a:p>
            <a:pPr lvl="1"/>
            <a:r>
              <a:rPr lang="pt-BR" dirty="0"/>
              <a:t>Códigos apresentados nos slides</a:t>
            </a:r>
          </a:p>
          <a:p>
            <a:r>
              <a:rPr lang="pt-BR" dirty="0" err="1"/>
              <a:t>AulaX_Warmup</a:t>
            </a:r>
            <a:r>
              <a:rPr lang="pt-BR" dirty="0"/>
              <a:t>(_</a:t>
            </a:r>
            <a:r>
              <a:rPr lang="pt-BR" dirty="0" err="1"/>
              <a:t>Solucoes</a:t>
            </a:r>
            <a:r>
              <a:rPr lang="pt-BR" dirty="0"/>
              <a:t>)               </a:t>
            </a:r>
            <a:r>
              <a:rPr lang="pt-BR" dirty="0">
                <a:solidFill>
                  <a:srgbClr val="FF0000"/>
                </a:solidFill>
              </a:rPr>
              <a:t>-    1. Lembrar / 2.Entender</a:t>
            </a:r>
            <a:endParaRPr lang="pt-BR" dirty="0"/>
          </a:p>
          <a:p>
            <a:pPr lvl="1"/>
            <a:r>
              <a:rPr lang="pt-BR" dirty="0"/>
              <a:t>Exercícios básicos (elementares) de aquecimento</a:t>
            </a:r>
          </a:p>
          <a:p>
            <a:r>
              <a:rPr lang="pt-BR" dirty="0" err="1"/>
              <a:t>AulaX_Exercicio</a:t>
            </a:r>
            <a:r>
              <a:rPr lang="pt-BR" dirty="0"/>
              <a:t>                                   </a:t>
            </a:r>
            <a:r>
              <a:rPr lang="pt-BR" dirty="0">
                <a:solidFill>
                  <a:srgbClr val="FF0000"/>
                </a:solidFill>
              </a:rPr>
              <a:t>-    3. Aplicar</a:t>
            </a:r>
            <a:endParaRPr lang="pt-BR" dirty="0"/>
          </a:p>
          <a:p>
            <a:pPr lvl="1"/>
            <a:r>
              <a:rPr lang="pt-BR" dirty="0"/>
              <a:t>Exercícios práticos</a:t>
            </a:r>
          </a:p>
          <a:p>
            <a:r>
              <a:rPr lang="pt-BR" dirty="0" err="1"/>
              <a:t>AulaX_Exercicio_Extra</a:t>
            </a:r>
            <a:r>
              <a:rPr lang="pt-BR" dirty="0"/>
              <a:t>(_</a:t>
            </a:r>
            <a:r>
              <a:rPr lang="pt-BR" dirty="0" err="1"/>
              <a:t>Solucoes</a:t>
            </a:r>
            <a:r>
              <a:rPr lang="pt-BR" dirty="0"/>
              <a:t>)   </a:t>
            </a:r>
            <a:r>
              <a:rPr lang="pt-BR" dirty="0">
                <a:solidFill>
                  <a:srgbClr val="FF0000"/>
                </a:solidFill>
              </a:rPr>
              <a:t>-    3. Aplicar</a:t>
            </a:r>
            <a:endParaRPr lang="pt-BR" dirty="0"/>
          </a:p>
          <a:p>
            <a:pPr lvl="1"/>
            <a:r>
              <a:rPr lang="pt-BR" dirty="0"/>
              <a:t>Exercícios extra</a:t>
            </a:r>
          </a:p>
          <a:p>
            <a:r>
              <a:rPr lang="pt-BR" dirty="0"/>
              <a:t>Google </a:t>
            </a:r>
            <a:r>
              <a:rPr lang="pt-BR" dirty="0" err="1"/>
              <a:t>Colab</a:t>
            </a:r>
            <a:endParaRPr lang="pt-BR" dirty="0"/>
          </a:p>
          <a:p>
            <a:pPr lvl="1"/>
            <a:r>
              <a:rPr lang="pt-BR" dirty="0" err="1"/>
              <a:t>Init</a:t>
            </a:r>
            <a:r>
              <a:rPr lang="pt-BR" dirty="0"/>
              <a:t> </a:t>
            </a:r>
            <a:r>
              <a:rPr lang="pt-BR" dirty="0" err="1"/>
              <a:t>Cell</a:t>
            </a:r>
            <a:r>
              <a:rPr lang="pt-BR" dirty="0"/>
              <a:t> / </a:t>
            </a:r>
            <a:r>
              <a:rPr lang="pt-BR" dirty="0" err="1"/>
              <a:t>validate</a:t>
            </a:r>
            <a:r>
              <a:rPr lang="pt-BR" dirty="0"/>
              <a:t>()</a:t>
            </a: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3DE1D80A-CAAD-4418-B495-FA153E6B7081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24</a:t>
            </a:fld>
            <a:endParaRPr lang="pt-BR" sz="1330" b="0" strike="noStrike" spc="-1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1C321FA-840D-4BE5-9B5A-EC9D12CCF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698" y="5291540"/>
            <a:ext cx="4991692" cy="22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07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5"/>
          <p:cNvSpPr txBox="1">
            <a:spLocks noGrp="1"/>
          </p:cNvSpPr>
          <p:nvPr>
            <p:ph type="ctrTitle"/>
          </p:nvPr>
        </p:nvSpPr>
        <p:spPr>
          <a:xfrm>
            <a:off x="1679574" y="155598"/>
            <a:ext cx="10080625" cy="939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6000"/>
              <a:buFont typeface="Calibri"/>
              <a:buNone/>
            </a:pPr>
            <a:r>
              <a:rPr lang="en-US" dirty="0"/>
              <a:t>Prática no </a:t>
            </a:r>
            <a:r>
              <a:rPr lang="en-US" dirty="0" err="1"/>
              <a:t>Colab</a:t>
            </a:r>
            <a:r>
              <a:rPr lang="en-US" dirty="0"/>
              <a:t> Notebook</a:t>
            </a:r>
            <a:endParaRPr dirty="0"/>
          </a:p>
        </p:txBody>
      </p:sp>
      <p:sp>
        <p:nvSpPr>
          <p:cNvPr id="362" name="Google Shape;362;p35"/>
          <p:cNvSpPr txBox="1"/>
          <p:nvPr/>
        </p:nvSpPr>
        <p:spPr>
          <a:xfrm>
            <a:off x="333315" y="1008408"/>
            <a:ext cx="12773142" cy="276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Escolham por onde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começar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Teoria, Warmup </a:t>
            </a:r>
            <a:r>
              <a:rPr lang="en-US" sz="3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Exercícios;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warmups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já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estão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publicadas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</a:p>
          <a:p>
            <a:pPr marL="898525" lvl="1" indent="-441325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As soluções dos exercícios extra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serão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disponibilizadas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final do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dia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;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Arial"/>
                <a:cs typeface="Calibri"/>
                <a:sym typeface="Calibri"/>
              </a:rPr>
              <a:t>É esperado que não terminem todos os exercícios durante a aula; </a:t>
            </a:r>
          </a:p>
          <a:p>
            <a:pPr marL="898525" marR="0" lvl="1" indent="-441325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Façam o restante </a:t>
            </a:r>
            <a:r>
              <a:rPr lang="en-US" sz="3200" dirty="0" err="1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ao</a:t>
            </a:r>
            <a:r>
              <a:rPr lang="en-US" sz="3200" dirty="0">
                <a:solidFill>
                  <a:srgbClr val="0206BE"/>
                </a:solidFill>
                <a:ea typeface="Source Code Pro" panose="020B0509030403020204" pitchFamily="49" charset="0"/>
                <a:sym typeface="Calibri"/>
              </a:rPr>
              <a:t> longo da semana.</a:t>
            </a:r>
            <a:endParaRPr sz="3200" dirty="0">
              <a:solidFill>
                <a:srgbClr val="0206BE"/>
              </a:solidFill>
              <a:ea typeface="Source Code Pro" panose="020B0509030403020204" pitchFamily="49" charset="0"/>
              <a:sym typeface="Arial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7893F81-54CF-42B0-AFF6-3EAB49B88B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2489808"/>
              </p:ext>
            </p:extLst>
          </p:nvPr>
        </p:nvGraphicFramePr>
        <p:xfrm>
          <a:off x="76491" y="4714863"/>
          <a:ext cx="13286792" cy="2743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Left Brace 1">
            <a:extLst>
              <a:ext uri="{FF2B5EF4-FFF2-40B4-BE49-F238E27FC236}">
                <a16:creationId xmlns:a16="http://schemas.microsoft.com/office/drawing/2014/main" id="{45920099-2B37-47E3-9D7D-3C9DC56451A5}"/>
              </a:ext>
            </a:extLst>
          </p:cNvPr>
          <p:cNvSpPr/>
          <p:nvPr/>
        </p:nvSpPr>
        <p:spPr>
          <a:xfrm rot="5400000">
            <a:off x="9958331" y="1309911"/>
            <a:ext cx="342899" cy="6467006"/>
          </a:xfrm>
          <a:prstGeom prst="leftBrace">
            <a:avLst>
              <a:gd name="adj1" fmla="val 25000"/>
              <a:gd name="adj2" fmla="val 50000"/>
            </a:avLst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C532D-A081-4864-9187-AE9BE5114D7F}"/>
              </a:ext>
            </a:extLst>
          </p:cNvPr>
          <p:cNvSpPr txBox="1"/>
          <p:nvPr/>
        </p:nvSpPr>
        <p:spPr>
          <a:xfrm>
            <a:off x="9246429" y="3777331"/>
            <a:ext cx="1766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Dashboard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rgbClr val="FF0000"/>
                </a:solidFill>
              </a:rPr>
              <a:t>Erro comum!!!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8013"/>
            <a:ext cx="12374879" cy="6196089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Resolver o </a:t>
            </a:r>
            <a:r>
              <a:rPr lang="en-US" dirty="0" err="1">
                <a:ea typeface="Source Code Pro" panose="020B0509030403020204" pitchFamily="49" charset="0"/>
              </a:rPr>
              <a:t>problema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numa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função</a:t>
            </a:r>
            <a:r>
              <a:rPr lang="en-US" dirty="0">
                <a:ea typeface="Source Code Pro" panose="020B0509030403020204" pitchFamily="49" charset="0"/>
              </a:rPr>
              <a:t>, 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mas </a:t>
            </a:r>
            <a:r>
              <a:rPr lang="en-US" dirty="0" err="1">
                <a:ea typeface="Source Code Pro" panose="020B0509030403020204" pitchFamily="49" charset="0"/>
              </a:rPr>
              <a:t>não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retornar</a:t>
            </a:r>
            <a:r>
              <a:rPr lang="en-US" dirty="0">
                <a:ea typeface="Source Code Pro" panose="020B0509030403020204" pitchFamily="49" charset="0"/>
              </a:rPr>
              <a:t>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endParaRPr lang="en-US" dirty="0">
              <a:ea typeface="Source Code Pro" panose="020B0509030403020204" pitchFamily="49" charset="0"/>
            </a:endParaRPr>
          </a:p>
          <a:p>
            <a:pPr lvl="2"/>
            <a:r>
              <a:rPr lang="en-US" dirty="0">
                <a:ea typeface="Source Code Pro" panose="020B0509030403020204" pitchFamily="49" charset="0"/>
              </a:rPr>
              <a:t>Qual o </a:t>
            </a:r>
            <a:r>
              <a:rPr lang="en-US" dirty="0" err="1">
                <a:ea typeface="Source Code Pro" panose="020B0509030403020204" pitchFamily="49" charset="0"/>
              </a:rPr>
              <a:t>resultado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execução</a:t>
            </a:r>
            <a:r>
              <a:rPr lang="en-US" dirty="0">
                <a:ea typeface="Source Code Pro" panose="020B0509030403020204" pitchFamily="49" charset="0"/>
              </a:rPr>
              <a:t> da </a:t>
            </a:r>
            <a:r>
              <a:rPr lang="en-US" dirty="0" err="1">
                <a:ea typeface="Source Code Pro" panose="020B0509030403020204" pitchFamily="49" charset="0"/>
              </a:rPr>
              <a:t>instrução</a:t>
            </a:r>
            <a:r>
              <a:rPr lang="en-US" dirty="0">
                <a:ea typeface="Source Code Pro" panose="020B0509030403020204" pitchFamily="49" charset="0"/>
              </a:rPr>
              <a:t> assert </a:t>
            </a:r>
            <a:r>
              <a:rPr lang="en-US" dirty="0" err="1">
                <a:ea typeface="Source Code Pro" panose="020B0509030403020204" pitchFamily="49" charset="0"/>
              </a:rPr>
              <a:t>abaixo</a:t>
            </a:r>
            <a:r>
              <a:rPr lang="en-US" dirty="0">
                <a:ea typeface="Source Code Pro" panose="020B0509030403020204" pitchFamily="49" charset="0"/>
              </a:rPr>
              <a:t>?</a:t>
            </a:r>
          </a:p>
          <a:p>
            <a:pPr lvl="3"/>
            <a:endParaRPr lang="en-US" dirty="0">
              <a:ea typeface="Source Code Pro" panose="020B0509030403020204" pitchFamily="49" charset="0"/>
            </a:endParaRPr>
          </a:p>
          <a:p>
            <a:pPr marL="1371600" lvl="3" indent="0">
              <a:buNone/>
            </a:pPr>
            <a:endParaRPr lang="en-US" dirty="0">
              <a:ea typeface="Source Code Pro" panose="020B0509030403020204" pitchFamily="49" charset="0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26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1409700" y="3184014"/>
            <a:ext cx="10896600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 soma(a, b)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print(s)</a:t>
            </a:r>
          </a:p>
        </p:txBody>
      </p:sp>
      <p:sp>
        <p:nvSpPr>
          <p:cNvPr id="9" name="CaixaDeTexto 10">
            <a:extLst>
              <a:ext uri="{FF2B5EF4-FFF2-40B4-BE49-F238E27FC236}">
                <a16:creationId xmlns:a16="http://schemas.microsoft.com/office/drawing/2014/main" id="{D32856B4-6A2A-4C2D-831A-081C269C016B}"/>
              </a:ext>
            </a:extLst>
          </p:cNvPr>
          <p:cNvSpPr txBox="1"/>
          <p:nvPr/>
        </p:nvSpPr>
        <p:spPr>
          <a:xfrm>
            <a:off x="1409700" y="5134767"/>
            <a:ext cx="10896600" cy="5880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assert soma(1, 2) == 3</a:t>
            </a:r>
          </a:p>
        </p:txBody>
      </p:sp>
    </p:spTree>
    <p:extLst>
      <p:ext uri="{BB962C8B-B14F-4D97-AF65-F5344CB8AC3E}">
        <p14:creationId xmlns:p14="http://schemas.microsoft.com/office/powerpoint/2010/main" val="358963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839"/>
            <a:ext cx="12601575" cy="6223263"/>
          </a:xfrm>
        </p:spPr>
        <p:txBody>
          <a:bodyPr>
            <a:normAutofit/>
          </a:bodyPr>
          <a:lstStyle/>
          <a:p>
            <a:r>
              <a:rPr lang="pt-BR" dirty="0"/>
              <a:t>Dois pontos sinaliza o início de uma sentença composta</a:t>
            </a:r>
          </a:p>
          <a:p>
            <a:pPr lvl="1"/>
            <a:r>
              <a:rPr lang="pt-BR" dirty="0"/>
              <a:t>O conteúdo das sentenças compostas é </a:t>
            </a:r>
            <a:r>
              <a:rPr lang="pt-BR" b="1" dirty="0">
                <a:solidFill>
                  <a:srgbClr val="FF0000"/>
                </a:solidFill>
              </a:rPr>
              <a:t>aninhado com espaços/</a:t>
            </a:r>
            <a:r>
              <a:rPr lang="pt-BR" b="1" dirty="0" err="1">
                <a:solidFill>
                  <a:srgbClr val="FF0000"/>
                </a:solidFill>
              </a:rPr>
              <a:t>tabs</a:t>
            </a:r>
            <a:endParaRPr lang="pt-BR" b="1" dirty="0">
              <a:solidFill>
                <a:srgbClr val="FF0000"/>
              </a:solidFill>
            </a:endParaRPr>
          </a:p>
          <a:p>
            <a:pPr lvl="2"/>
            <a:r>
              <a:rPr lang="pt-BR" dirty="0"/>
              <a:t>Sem chaves</a:t>
            </a:r>
          </a:p>
          <a:p>
            <a:r>
              <a:rPr lang="pt-BR" dirty="0"/>
              <a:t>Ponto e virgula para finalizar uma sentença é opcional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3929061" y="3383630"/>
            <a:ext cx="8512493" cy="30469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= 2  # Atribuição com sinal de = (igual)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x &gt; 0: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# adiciona 1 a x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x = x + 1;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(x)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maior que zero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else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x menor ou igual a zero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1A1772-A3D9-43E6-8BD9-D91BC87A804C}"/>
              </a:ext>
            </a:extLst>
          </p:cNvPr>
          <p:cNvSpPr/>
          <p:nvPr/>
        </p:nvSpPr>
        <p:spPr>
          <a:xfrm>
            <a:off x="3929060" y="6609929"/>
            <a:ext cx="8512493" cy="927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3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x maior que zero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83F61AF-AC06-450A-B5ED-8E75F40681CA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3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1F6964-BBC7-4616-8114-C2A3C9FD6211}"/>
              </a:ext>
            </a:extLst>
          </p:cNvPr>
          <p:cNvGrpSpPr/>
          <p:nvPr/>
        </p:nvGrpSpPr>
        <p:grpSpPr>
          <a:xfrm>
            <a:off x="76200" y="3362520"/>
            <a:ext cx="5026614" cy="3068096"/>
            <a:chOff x="76200" y="3362520"/>
            <a:chExt cx="5026614" cy="306809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1915B6-6ECF-418A-AD22-7C89271964C5}"/>
                </a:ext>
              </a:extLst>
            </p:cNvPr>
            <p:cNvGrpSpPr/>
            <p:nvPr/>
          </p:nvGrpSpPr>
          <p:grpSpPr>
            <a:xfrm>
              <a:off x="76200" y="3779837"/>
              <a:ext cx="5019675" cy="2420938"/>
              <a:chOff x="76200" y="3779837"/>
              <a:chExt cx="5019675" cy="2420938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EE82F7C-EBD0-48C0-B636-AEF7D3A658EC}"/>
                  </a:ext>
                </a:extLst>
              </p:cNvPr>
              <p:cNvCxnSpPr/>
              <p:nvPr/>
            </p:nvCxnSpPr>
            <p:spPr>
              <a:xfrm>
                <a:off x="3929060" y="4352925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51988A2-609A-4E2E-9BBB-6B9CADC7CF2F}"/>
                  </a:ext>
                </a:extLst>
              </p:cNvPr>
              <p:cNvCxnSpPr/>
              <p:nvPr/>
            </p:nvCxnSpPr>
            <p:spPr>
              <a:xfrm>
                <a:off x="3929060" y="474345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7D68ACDF-CDB6-4D07-9947-A76B80929B55}"/>
                  </a:ext>
                </a:extLst>
              </p:cNvPr>
              <p:cNvCxnSpPr/>
              <p:nvPr/>
            </p:nvCxnSpPr>
            <p:spPr>
              <a:xfrm>
                <a:off x="3929060" y="512445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8DF94C58-9C01-451B-A6BA-4B9412508041}"/>
                  </a:ext>
                </a:extLst>
              </p:cNvPr>
              <p:cNvCxnSpPr/>
              <p:nvPr/>
            </p:nvCxnSpPr>
            <p:spPr>
              <a:xfrm>
                <a:off x="3929060" y="5486400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211DCE50-17EC-42F9-B39D-64E4A8FB6E22}"/>
                  </a:ext>
                </a:extLst>
              </p:cNvPr>
              <p:cNvCxnSpPr/>
              <p:nvPr/>
            </p:nvCxnSpPr>
            <p:spPr>
              <a:xfrm>
                <a:off x="3929060" y="6200775"/>
                <a:ext cx="1166815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4" name="Speech Bubble: Rectangle with Corners Rounded 13">
                <a:extLst>
                  <a:ext uri="{FF2B5EF4-FFF2-40B4-BE49-F238E27FC236}">
                    <a16:creationId xmlns:a16="http://schemas.microsoft.com/office/drawing/2014/main" id="{FFEFDA69-D859-490D-AF4E-107E0037B514}"/>
                  </a:ext>
                </a:extLst>
              </p:cNvPr>
              <p:cNvSpPr/>
              <p:nvPr/>
            </p:nvSpPr>
            <p:spPr>
              <a:xfrm>
                <a:off x="76200" y="3779837"/>
                <a:ext cx="3159439" cy="1706561"/>
              </a:xfrm>
              <a:prstGeom prst="wedgeRoundRectCallout">
                <a:avLst>
                  <a:gd name="adj1" fmla="val 70430"/>
                  <a:gd name="adj2" fmla="val 3012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/>
                  <a:t>Erro Comum</a:t>
                </a:r>
              </a:p>
              <a:p>
                <a:pPr algn="ctr"/>
                <a:r>
                  <a:rPr lang="pt-BR" sz="2400" dirty="0"/>
                  <a:t>Esquecer de aninhar sentenças compostas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B46DE5E-65F6-45FB-BF33-C5C5ACB2DB06}"/>
                </a:ext>
              </a:extLst>
            </p:cNvPr>
            <p:cNvGrpSpPr/>
            <p:nvPr/>
          </p:nvGrpSpPr>
          <p:grpSpPr>
            <a:xfrm>
              <a:off x="3929059" y="3362520"/>
              <a:ext cx="1173755" cy="3068096"/>
              <a:chOff x="7629525" y="1076325"/>
              <a:chExt cx="1173755" cy="4476750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AB61386-1262-4B85-8C9D-331DBF22B2EA}"/>
                  </a:ext>
                </a:extLst>
              </p:cNvPr>
              <p:cNvCxnSpPr/>
              <p:nvPr/>
            </p:nvCxnSpPr>
            <p:spPr>
              <a:xfrm>
                <a:off x="7629525" y="1076325"/>
                <a:ext cx="0" cy="4476750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258D691-636B-414B-A097-C953F0239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03280" y="2299083"/>
                <a:ext cx="0" cy="2168121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0277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do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93"/>
            <a:ext cx="12374879" cy="6094409"/>
          </a:xfrm>
        </p:spPr>
        <p:txBody>
          <a:bodyPr>
            <a:normAutofit/>
          </a:bodyPr>
          <a:lstStyle/>
          <a:p>
            <a:r>
              <a:rPr lang="pt-BR" dirty="0"/>
              <a:t>Funções são declaradas com a palavra-chave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</a:p>
          <a:p>
            <a:pPr lvl="1"/>
            <a:r>
              <a:rPr lang="pt-BR" dirty="0"/>
              <a:t>Qual a utilidade das funções ?</a:t>
            </a:r>
          </a:p>
          <a:p>
            <a:pPr lvl="2"/>
            <a:r>
              <a:rPr lang="pt-BR" dirty="0"/>
              <a:t>Reusabilidade / legibilidade</a:t>
            </a:r>
          </a:p>
          <a:p>
            <a:pPr lvl="1"/>
            <a:r>
              <a:rPr lang="pt-BR" dirty="0"/>
              <a:t>Uma função precisa ser carregada em memória </a:t>
            </a:r>
          </a:p>
          <a:p>
            <a:pPr lvl="2"/>
            <a:r>
              <a:rPr lang="pt-BR" dirty="0"/>
              <a:t>para ser encontrada pelo interpretador</a:t>
            </a:r>
          </a:p>
          <a:p>
            <a:r>
              <a:rPr lang="pt-BR" dirty="0"/>
              <a:t>Chamada / execução de uma função</a:t>
            </a:r>
          </a:p>
          <a:p>
            <a:pPr lvl="1"/>
            <a:r>
              <a:rPr lang="pt-BR" dirty="0" err="1"/>
              <a:t>nome_funcao</a:t>
            </a:r>
            <a:r>
              <a:rPr lang="pt-BR" dirty="0"/>
              <a:t>()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1ED1935-0F58-4C0F-A3D8-457E1183C62E}"/>
              </a:ext>
            </a:extLst>
          </p:cNvPr>
          <p:cNvSpPr txBox="1"/>
          <p:nvPr/>
        </p:nvSpPr>
        <p:spPr>
          <a:xfrm>
            <a:off x="5743578" y="4651137"/>
            <a:ext cx="6724645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imprimir(a):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print(a)</a:t>
            </a:r>
          </a:p>
          <a:p>
            <a:pPr>
              <a:lnSpc>
                <a:spcPct val="150000"/>
              </a:lnSpc>
            </a:pPr>
            <a:endParaRPr lang="pt-BR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imprimir(2)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34C142C-0ED6-461F-8714-2883822BB29D}"/>
              </a:ext>
            </a:extLst>
          </p:cNvPr>
          <p:cNvSpPr/>
          <p:nvPr/>
        </p:nvSpPr>
        <p:spPr>
          <a:xfrm>
            <a:off x="5743579" y="6938645"/>
            <a:ext cx="6724645" cy="539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FA273EE3-920C-4E60-A4BF-95CAE596F2B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4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4AECE97-5648-4B65-AE9D-FDC51C2C721A}"/>
              </a:ext>
            </a:extLst>
          </p:cNvPr>
          <p:cNvSpPr/>
          <p:nvPr/>
        </p:nvSpPr>
        <p:spPr>
          <a:xfrm>
            <a:off x="11262360" y="1202867"/>
            <a:ext cx="1051560" cy="4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[2]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614ED01-5E3E-438E-9923-281DEE0A0F86}"/>
              </a:ext>
            </a:extLst>
          </p:cNvPr>
          <p:cNvGrpSpPr/>
          <p:nvPr/>
        </p:nvGrpSpPr>
        <p:grpSpPr>
          <a:xfrm>
            <a:off x="1944569" y="4681335"/>
            <a:ext cx="4758445" cy="2679585"/>
            <a:chOff x="325319" y="4528935"/>
            <a:chExt cx="4758445" cy="2679585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4A8B11-64BD-4FDF-9E87-03247B85527A}"/>
                </a:ext>
              </a:extLst>
            </p:cNvPr>
            <p:cNvGrpSpPr/>
            <p:nvPr/>
          </p:nvGrpSpPr>
          <p:grpSpPr>
            <a:xfrm>
              <a:off x="325319" y="5457547"/>
              <a:ext cx="4694356" cy="1750973"/>
              <a:chOff x="325319" y="5457547"/>
              <a:chExt cx="4694356" cy="1750973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C00F5F4-E2DB-40E8-8928-46FF8A5C5F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6039" y="5457547"/>
                <a:ext cx="783636" cy="952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Speech Bubble: Rectangle with Corners Rounded 35">
                <a:extLst>
                  <a:ext uri="{FF2B5EF4-FFF2-40B4-BE49-F238E27FC236}">
                    <a16:creationId xmlns:a16="http://schemas.microsoft.com/office/drawing/2014/main" id="{89EE6B69-067D-494F-9718-09886A7B355F}"/>
                  </a:ext>
                </a:extLst>
              </p:cNvPr>
              <p:cNvSpPr/>
              <p:nvPr/>
            </p:nvSpPr>
            <p:spPr>
              <a:xfrm>
                <a:off x="325319" y="5501959"/>
                <a:ext cx="3159439" cy="1706561"/>
              </a:xfrm>
              <a:prstGeom prst="wedgeRoundRectCallout">
                <a:avLst>
                  <a:gd name="adj1" fmla="val 71033"/>
                  <a:gd name="adj2" fmla="val 222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3200" b="1" dirty="0"/>
                  <a:t>Erro Comum</a:t>
                </a:r>
              </a:p>
              <a:p>
                <a:pPr algn="ctr"/>
                <a:r>
                  <a:rPr lang="pt-BR" sz="2400" dirty="0"/>
                  <a:t>Esquecer de aninhar sentenças compostas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6BACD6-3BE4-4C2C-9E02-DC02BEFF19A7}"/>
                </a:ext>
              </a:extLst>
            </p:cNvPr>
            <p:cNvGrpSpPr/>
            <p:nvPr/>
          </p:nvGrpSpPr>
          <p:grpSpPr>
            <a:xfrm>
              <a:off x="4202702" y="4528935"/>
              <a:ext cx="881062" cy="2148090"/>
              <a:chOff x="7903168" y="2778279"/>
              <a:chExt cx="881062" cy="3134342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8AFEAD4-4085-4928-8410-ADE5B41D46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3168" y="2778279"/>
                <a:ext cx="0" cy="3134342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1AE3C25-78FA-4A1D-A915-7BEC489445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84230" y="3744496"/>
                <a:ext cx="0" cy="845605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06694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77EC-6F71-46B8-92C4-41AB5CEE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return de uma função Python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B3872E-1291-4864-8067-43408F6E2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93"/>
            <a:ext cx="12374879" cy="6094409"/>
          </a:xfrm>
        </p:spPr>
        <p:txBody>
          <a:bodyPr>
            <a:normAutofit/>
          </a:bodyPr>
          <a:lstStyle/>
          <a:p>
            <a:r>
              <a:rPr lang="pt-BR" dirty="0"/>
              <a:t>Explícito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1"/>
            <a:r>
              <a:rPr lang="pt-BR" dirty="0"/>
              <a:t>com o keyword </a:t>
            </a:r>
            <a:r>
              <a:rPr lang="pt-BR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i="1" dirty="0"/>
              <a:t> </a:t>
            </a:r>
          </a:p>
          <a:p>
            <a:pPr lvl="2"/>
            <a:r>
              <a:rPr lang="pt-BR" dirty="0"/>
              <a:t>seguido de um valor</a:t>
            </a:r>
          </a:p>
          <a:p>
            <a:pPr lvl="3"/>
            <a:r>
              <a:rPr lang="pt-BR" dirty="0"/>
              <a:t>Exemplo: </a:t>
            </a:r>
            <a:r>
              <a:rPr lang="pt-BR" dirty="0" err="1"/>
              <a:t>return</a:t>
            </a:r>
            <a:r>
              <a:rPr lang="pt-BR" dirty="0"/>
              <a:t> 10</a:t>
            </a:r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pPr marL="914400" lvl="2" indent="0">
              <a:buNone/>
            </a:pPr>
            <a:endParaRPr lang="pt-BR" dirty="0"/>
          </a:p>
          <a:p>
            <a:r>
              <a:rPr lang="pt-BR" dirty="0"/>
              <a:t>Implícito</a:t>
            </a:r>
          </a:p>
          <a:p>
            <a:pPr lvl="1"/>
            <a:r>
              <a:rPr lang="pt-BR" dirty="0"/>
              <a:t>sem o </a:t>
            </a:r>
            <a:r>
              <a:rPr lang="pt-BR" dirty="0" err="1"/>
              <a:t>keyword</a:t>
            </a:r>
            <a:r>
              <a:rPr lang="pt-BR" dirty="0"/>
              <a:t>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i="1" dirty="0"/>
              <a:t>, </a:t>
            </a:r>
            <a:r>
              <a:rPr lang="pt-BR" dirty="0"/>
              <a:t>o retorno é </a:t>
            </a:r>
            <a:r>
              <a:rPr lang="pt-BR" b="1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None</a:t>
            </a:r>
            <a:endParaRPr lang="pt-BR" b="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pPr lvl="2"/>
            <a:r>
              <a:rPr lang="pt-BR" dirty="0"/>
              <a:t>vide slide anterior</a:t>
            </a:r>
          </a:p>
          <a:p>
            <a:r>
              <a:rPr lang="pt-BR" dirty="0">
                <a:solidFill>
                  <a:srgbClr val="FF0000"/>
                </a:solidFill>
              </a:rPr>
              <a:t>Erro comum!</a:t>
            </a:r>
          </a:p>
          <a:p>
            <a:pPr lvl="1"/>
            <a:r>
              <a:rPr lang="pt-BR" dirty="0"/>
              <a:t>Precisar de um retorno mas esquecer de escrevê-lo</a:t>
            </a: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FA273EE3-920C-4E60-A4BF-95CAE596F2B9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5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64AECE97-5648-4B65-AE9D-FDC51C2C721A}"/>
              </a:ext>
            </a:extLst>
          </p:cNvPr>
          <p:cNvSpPr/>
          <p:nvPr/>
        </p:nvSpPr>
        <p:spPr>
          <a:xfrm>
            <a:off x="11376660" y="1202867"/>
            <a:ext cx="1051560" cy="4271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/>
              <a:t>[2]</a:t>
            </a:r>
          </a:p>
        </p:txBody>
      </p:sp>
      <p:sp>
        <p:nvSpPr>
          <p:cNvPr id="26" name="CaixaDeTexto 3">
            <a:extLst>
              <a:ext uri="{FF2B5EF4-FFF2-40B4-BE49-F238E27FC236}">
                <a16:creationId xmlns:a16="http://schemas.microsoft.com/office/drawing/2014/main" id="{A2763F25-8196-4543-8A0C-C20002078141}"/>
              </a:ext>
            </a:extLst>
          </p:cNvPr>
          <p:cNvSpPr txBox="1"/>
          <p:nvPr/>
        </p:nvSpPr>
        <p:spPr>
          <a:xfrm>
            <a:off x="6067427" y="1589574"/>
            <a:ext cx="6944892" cy="22500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soma(m, n):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m + n</a:t>
            </a:r>
          </a:p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soma(4, 5) 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(result)</a:t>
            </a:r>
          </a:p>
        </p:txBody>
      </p:sp>
      <p:sp>
        <p:nvSpPr>
          <p:cNvPr id="27" name="Retângulo 4">
            <a:extLst>
              <a:ext uri="{FF2B5EF4-FFF2-40B4-BE49-F238E27FC236}">
                <a16:creationId xmlns:a16="http://schemas.microsoft.com/office/drawing/2014/main" id="{460945D8-A1A4-47AF-B84A-7BF8E495D4EB}"/>
              </a:ext>
            </a:extLst>
          </p:cNvPr>
          <p:cNvSpPr/>
          <p:nvPr/>
        </p:nvSpPr>
        <p:spPr>
          <a:xfrm>
            <a:off x="6067426" y="3946463"/>
            <a:ext cx="6944892" cy="5397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B9983-FF84-4B27-89AE-B4EA5CD6A4D2}"/>
              </a:ext>
            </a:extLst>
          </p:cNvPr>
          <p:cNvGrpSpPr/>
          <p:nvPr/>
        </p:nvGrpSpPr>
        <p:grpSpPr>
          <a:xfrm>
            <a:off x="6138863" y="1666406"/>
            <a:ext cx="916576" cy="2161056"/>
            <a:chOff x="5453063" y="1618781"/>
            <a:chExt cx="916576" cy="2161056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AFAF95-9349-462F-AD2C-4F9343C6A4E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339" y="2475753"/>
              <a:ext cx="8763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98BEB4-6FC3-48CA-8A8B-7BC810EF0B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3063" y="1618781"/>
              <a:ext cx="0" cy="2161056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CFBF981-CC5E-41A2-9780-EB8CBC870D19}"/>
                </a:ext>
              </a:extLst>
            </p:cNvPr>
            <p:cNvCxnSpPr>
              <a:cxnSpLocks/>
            </p:cNvCxnSpPr>
            <p:nvPr/>
          </p:nvCxnSpPr>
          <p:spPr>
            <a:xfrm>
              <a:off x="6369639" y="2209331"/>
              <a:ext cx="0" cy="579527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0765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b="1" i="1" strike="noStrike" spc="-1" dirty="0">
                <a:solidFill>
                  <a:schemeClr val="accent1">
                    <a:lumMod val="75000"/>
                  </a:schemeClr>
                </a:solidFill>
                <a:latin typeface="Calibri"/>
                <a:ea typeface="DejaVu Sans"/>
              </a:rPr>
              <a:t>Revisão: Definição e execução de uma função</a:t>
            </a:r>
            <a:endParaRPr lang="pt-B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65C75DB-D592-4E56-BFCD-0EDFD6FB4A2C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6</a:t>
            </a:fld>
            <a:endParaRPr lang="pt-BR" sz="1330" b="0" strike="noStrike" spc="-1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CF77265-C14E-44DF-B83D-D2C75D1E7378}"/>
              </a:ext>
            </a:extLst>
          </p:cNvPr>
          <p:cNvSpPr txBox="1"/>
          <p:nvPr/>
        </p:nvSpPr>
        <p:spPr>
          <a:xfrm>
            <a:off x="2795589" y="1553278"/>
            <a:ext cx="7715250" cy="37006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def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soma(a, b)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s = a + b</a:t>
            </a:r>
          </a:p>
          <a:p>
            <a:pPr>
              <a:lnSpc>
                <a:spcPct val="150000"/>
              </a:lnSpc>
            </a:pP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nl-NL" sz="5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return</a:t>
            </a:r>
            <a:r>
              <a:rPr lang="nl-NL" sz="5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F8C46-2705-4B30-8895-0DE749C0236D}"/>
              </a:ext>
            </a:extLst>
          </p:cNvPr>
          <p:cNvSpPr/>
          <p:nvPr/>
        </p:nvSpPr>
        <p:spPr>
          <a:xfrm>
            <a:off x="3020302" y="168400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7A9D627-BDEB-47E2-9B11-EC4C8A9C669D}"/>
              </a:ext>
            </a:extLst>
          </p:cNvPr>
          <p:cNvSpPr/>
          <p:nvPr/>
        </p:nvSpPr>
        <p:spPr>
          <a:xfrm>
            <a:off x="4920576" y="1869740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3C60C1C-E3DF-4ADF-937B-383C23AFFEAA}"/>
              </a:ext>
            </a:extLst>
          </p:cNvPr>
          <p:cNvSpPr/>
          <p:nvPr/>
        </p:nvSpPr>
        <p:spPr>
          <a:xfrm>
            <a:off x="8665844" y="1869739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CAF40C-02FB-4FF2-970E-E5C8B3D3EE61}"/>
              </a:ext>
            </a:extLst>
          </p:cNvPr>
          <p:cNvGrpSpPr/>
          <p:nvPr/>
        </p:nvGrpSpPr>
        <p:grpSpPr>
          <a:xfrm>
            <a:off x="2590801" y="1553278"/>
            <a:ext cx="1248651" cy="3656180"/>
            <a:chOff x="2590801" y="1553278"/>
            <a:chExt cx="1248651" cy="36561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AC457A-D535-4DE6-8F63-4BA4000AC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1228" y="1553278"/>
              <a:ext cx="1038224" cy="3656180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31FCB4A-EA70-4E4E-8E7B-B40DF1FF21A4}"/>
                </a:ext>
              </a:extLst>
            </p:cNvPr>
            <p:cNvSpPr/>
            <p:nvPr/>
          </p:nvSpPr>
          <p:spPr>
            <a:xfrm>
              <a:off x="2590801" y="338136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5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7AABAFF3-0FA2-4110-8459-8C9F206CB18C}"/>
              </a:ext>
            </a:extLst>
          </p:cNvPr>
          <p:cNvSpPr/>
          <p:nvPr/>
        </p:nvSpPr>
        <p:spPr>
          <a:xfrm>
            <a:off x="5451485" y="4322163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sp>
        <p:nvSpPr>
          <p:cNvPr id="26" name="CaixaDeTexto 10">
            <a:extLst>
              <a:ext uri="{FF2B5EF4-FFF2-40B4-BE49-F238E27FC236}">
                <a16:creationId xmlns:a16="http://schemas.microsoft.com/office/drawing/2014/main" id="{05DF09BE-A3E8-428A-B8B1-F741704D3166}"/>
              </a:ext>
            </a:extLst>
          </p:cNvPr>
          <p:cNvSpPr txBox="1"/>
          <p:nvPr/>
        </p:nvSpPr>
        <p:spPr>
          <a:xfrm>
            <a:off x="2795589" y="5753642"/>
            <a:ext cx="7715250" cy="12221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l-NL" sz="40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result = soma(1, 2)</a:t>
            </a:r>
          </a:p>
          <a:p>
            <a:pPr>
              <a:lnSpc>
                <a:spcPct val="150000"/>
              </a:lnSpc>
            </a:pPr>
            <a:endParaRPr lang="nl-NL" sz="10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6E48B5-83FE-48A3-ACBE-FCF3F45B637D}"/>
              </a:ext>
            </a:extLst>
          </p:cNvPr>
          <p:cNvSpPr/>
          <p:nvPr/>
        </p:nvSpPr>
        <p:spPr>
          <a:xfrm>
            <a:off x="3225089" y="6509286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78CC4F-1D0A-47E9-ACB5-875C988F5D6D}"/>
              </a:ext>
            </a:extLst>
          </p:cNvPr>
          <p:cNvSpPr/>
          <p:nvPr/>
        </p:nvSpPr>
        <p:spPr>
          <a:xfrm>
            <a:off x="4951597" y="6509285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8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C3BBC2-D7DC-4E1F-95ED-C6FB9A7811EC}"/>
              </a:ext>
            </a:extLst>
          </p:cNvPr>
          <p:cNvSpPr/>
          <p:nvPr/>
        </p:nvSpPr>
        <p:spPr>
          <a:xfrm>
            <a:off x="6022183" y="6517441"/>
            <a:ext cx="409575" cy="3714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8DB3F6-2B4D-4D34-B24B-B8AEF286A133}"/>
              </a:ext>
            </a:extLst>
          </p:cNvPr>
          <p:cNvSpPr/>
          <p:nvPr/>
        </p:nvSpPr>
        <p:spPr>
          <a:xfrm>
            <a:off x="6719887" y="5805538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75DAC23-F83D-48EA-AD19-A5C35FA68F54}"/>
              </a:ext>
            </a:extLst>
          </p:cNvPr>
          <p:cNvSpPr/>
          <p:nvPr/>
        </p:nvSpPr>
        <p:spPr>
          <a:xfrm>
            <a:off x="7781137" y="5903120"/>
            <a:ext cx="476250" cy="4017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/>
              <a:t>11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ECB2CC8-B57C-4FBB-89C3-B0E07E80C538}"/>
              </a:ext>
            </a:extLst>
          </p:cNvPr>
          <p:cNvGrpSpPr/>
          <p:nvPr/>
        </p:nvGrpSpPr>
        <p:grpSpPr>
          <a:xfrm>
            <a:off x="6583679" y="1191628"/>
            <a:ext cx="1659639" cy="860100"/>
            <a:chOff x="6583679" y="1191628"/>
            <a:chExt cx="1659639" cy="8601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A576814-BAE7-4105-9261-57C007439D35}"/>
                </a:ext>
              </a:extLst>
            </p:cNvPr>
            <p:cNvSpPr/>
            <p:nvPr/>
          </p:nvSpPr>
          <p:spPr>
            <a:xfrm>
              <a:off x="7216357" y="1191628"/>
              <a:ext cx="409575" cy="3714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3</a:t>
              </a:r>
            </a:p>
          </p:txBody>
        </p:sp>
        <p:sp>
          <p:nvSpPr>
            <p:cNvPr id="12" name="Left Brace 11">
              <a:extLst>
                <a:ext uri="{FF2B5EF4-FFF2-40B4-BE49-F238E27FC236}">
                  <a16:creationId xmlns:a16="http://schemas.microsoft.com/office/drawing/2014/main" id="{62237842-CCCB-4D19-BAC2-4A5A45B89BB7}"/>
                </a:ext>
              </a:extLst>
            </p:cNvPr>
            <p:cNvSpPr/>
            <p:nvPr/>
          </p:nvSpPr>
          <p:spPr>
            <a:xfrm rot="5400000">
              <a:off x="7208711" y="1017121"/>
              <a:ext cx="409575" cy="1659639"/>
            </a:xfrm>
            <a:prstGeom prst="leftBrace">
              <a:avLst>
                <a:gd name="adj1" fmla="val 35811"/>
                <a:gd name="adj2" fmla="val 50000"/>
              </a:avLst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7446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Conversão de Tipos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str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bool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int</a:t>
            </a:r>
            <a:r>
              <a:rPr lang="en-US" dirty="0"/>
              <a:t>,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dirty="0"/>
              <a:t>e</a:t>
            </a:r>
            <a:r>
              <a:rPr lang="en-US" dirty="0">
                <a:latin typeface="Source Code Pro" panose="020B0509030403020204" pitchFamily="49" charset="0"/>
                <a:ea typeface="Source Code Pro" panose="020B0509030403020204" pitchFamily="49" charset="0"/>
              </a:rPr>
              <a:t> float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também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para converter </a:t>
            </a:r>
            <a:r>
              <a:rPr lang="en-US" dirty="0" err="1"/>
              <a:t>valores</a:t>
            </a:r>
            <a:r>
              <a:rPr lang="en-US" dirty="0"/>
              <a:t> para </a:t>
            </a:r>
            <a:r>
              <a:rPr lang="en-US" dirty="0" err="1"/>
              <a:t>esses</a:t>
            </a:r>
            <a:r>
              <a:rPr lang="en-US" dirty="0"/>
              <a:t> </a:t>
            </a:r>
            <a:r>
              <a:rPr lang="en-US" dirty="0" err="1"/>
              <a:t>tipos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9DB95D-8AE2-4E98-976A-3C1C07FF13CB}"/>
              </a:ext>
            </a:extLst>
          </p:cNvPr>
          <p:cNvSpPr/>
          <p:nvPr/>
        </p:nvSpPr>
        <p:spPr>
          <a:xfrm>
            <a:off x="2790822" y="6021739"/>
            <a:ext cx="7515225" cy="10009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3</a:t>
            </a:r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.14159</a:t>
            </a:r>
          </a:p>
          <a:p>
            <a:r>
              <a:rPr lang="pt-BR" sz="2400" dirty="0">
                <a:solidFill>
                  <a:schemeClr val="tx1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3</a:t>
            </a:r>
            <a:endParaRPr lang="pt-BR" sz="2400" dirty="0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2790822" y="3058592"/>
            <a:ext cx="7515225" cy="28040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 = '3.14159'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(s)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=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fval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pt-BR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  <a:ea typeface="Source Code Pro" panose="020B0509030403020204" pitchFamily="49" charset="0"/>
              </a:rPr>
              <a:t>ival</a:t>
            </a:r>
            <a:r>
              <a:rPr lang="pt-BR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C7DB92C-8BB0-4898-A2DF-2F0DE1CD4EE8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7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92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22225"/>
            <a:ext cx="11591925" cy="1156580"/>
          </a:xfrm>
        </p:spPr>
        <p:txBody>
          <a:bodyPr/>
          <a:lstStyle/>
          <a:p>
            <a:r>
              <a:rPr lang="pt-BR" dirty="0"/>
              <a:t>Laços (loops) do tipo for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36321"/>
            <a:ext cx="12374879" cy="6387782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Uma </a:t>
            </a:r>
            <a:r>
              <a:rPr lang="en-US" dirty="0" err="1">
                <a:ea typeface="Source Code Pro" panose="020B0509030403020204" pitchFamily="49" charset="0"/>
              </a:rPr>
              <a:t>maneira</a:t>
            </a:r>
            <a:r>
              <a:rPr lang="en-US" dirty="0">
                <a:ea typeface="Source Code Pro" panose="020B0509030403020204" pitchFamily="49" charset="0"/>
              </a:rPr>
              <a:t> de </a:t>
            </a:r>
            <a:r>
              <a:rPr lang="en-US" dirty="0" err="1">
                <a:ea typeface="Source Code Pro" panose="020B0509030403020204" pitchFamily="49" charset="0"/>
              </a:rPr>
              <a:t>iterar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sobre</a:t>
            </a:r>
            <a:r>
              <a:rPr lang="en-US" dirty="0">
                <a:ea typeface="Source Code Pro" panose="020B0509030403020204" pitchFamily="49" charset="0"/>
              </a:rPr>
              <a:t> uma coleção</a:t>
            </a:r>
          </a:p>
          <a:p>
            <a:r>
              <a:rPr lang="en-US" dirty="0" err="1">
                <a:ea typeface="Source Code Pro" panose="020B0509030403020204" pitchFamily="49" charset="0"/>
              </a:rPr>
              <a:t>Usa</a:t>
            </a:r>
            <a:r>
              <a:rPr lang="en-US" dirty="0">
                <a:ea typeface="Source Code Pro" panose="020B0509030403020204" pitchFamily="49" charset="0"/>
              </a:rPr>
              <a:t>-se o keyword </a:t>
            </a:r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dirty="0">
                <a:ea typeface="Source Code Pro" panose="020B0509030403020204" pitchFamily="49" charset="0"/>
              </a:rPr>
              <a:t> para </a:t>
            </a:r>
            <a:r>
              <a:rPr lang="en-US" dirty="0" err="1">
                <a:ea typeface="Source Code Pro" panose="020B0509030403020204" pitchFamily="49" charset="0"/>
              </a:rPr>
              <a:t>referenciar</a:t>
            </a:r>
            <a:r>
              <a:rPr lang="en-US" dirty="0">
                <a:ea typeface="Source Code Pro" panose="020B0509030403020204" pitchFamily="49" charset="0"/>
              </a:rPr>
              <a:t> a coleção.</a:t>
            </a:r>
          </a:p>
          <a:p>
            <a:pPr lvl="1"/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val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foi</a:t>
            </a:r>
            <a:r>
              <a:rPr lang="en-US" dirty="0">
                <a:ea typeface="Source Code Pro" panose="020B0509030403020204" pitchFamily="49" charset="0"/>
              </a:rPr>
              <a:t> um </a:t>
            </a:r>
            <a:r>
              <a:rPr lang="en-US" dirty="0" err="1">
                <a:ea typeface="Source Code Pro" panose="020B0509030403020204" pitchFamily="49" charset="0"/>
              </a:rPr>
              <a:t>termo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escolhido</a:t>
            </a:r>
            <a:r>
              <a:rPr lang="en-US" dirty="0">
                <a:ea typeface="Source Code Pro" panose="020B0509030403020204" pitchFamily="49" charset="0"/>
              </a:rPr>
              <a:t> pelo </a:t>
            </a:r>
            <a:r>
              <a:rPr lang="en-US" dirty="0" err="1">
                <a:ea typeface="Source Code Pro" panose="020B0509030403020204" pitchFamily="49" charset="0"/>
              </a:rPr>
              <a:t>programador</a:t>
            </a:r>
            <a:endParaRPr lang="en-US" dirty="0">
              <a:ea typeface="Source Code Pro" panose="020B0509030403020204" pitchFamily="49" charset="0"/>
            </a:endParaRPr>
          </a:p>
          <a:p>
            <a:pPr lvl="1"/>
            <a:r>
              <a:rPr lang="en-US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  <a:r>
              <a:rPr lang="en-US" dirty="0">
                <a:ea typeface="Source Code Pro" panose="020B0509030403020204" pitchFamily="49" charset="0"/>
              </a:rPr>
              <a:t> </a:t>
            </a:r>
            <a:r>
              <a:rPr lang="en-US" dirty="0" err="1">
                <a:ea typeface="Source Code Pro" panose="020B0509030403020204" pitchFamily="49" charset="0"/>
              </a:rPr>
              <a:t>interrompe</a:t>
            </a:r>
            <a:r>
              <a:rPr lang="en-US" dirty="0">
                <a:ea typeface="Source Code Pro" panose="020B0509030403020204" pitchFamily="49" charset="0"/>
              </a:rPr>
              <a:t> a </a:t>
            </a:r>
            <a:r>
              <a:rPr lang="en-US" dirty="0" err="1">
                <a:ea typeface="Source Code Pro" panose="020B0509030403020204" pitchFamily="49" charset="0"/>
              </a:rPr>
              <a:t>iteração</a:t>
            </a:r>
            <a:endParaRPr lang="en-US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4867276" y="3354387"/>
            <a:ext cx="7522843" cy="372249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sequence = [1, 2, 0, 4, 6, 5, 2, 1]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tot_until_5 = 0</a:t>
            </a:r>
          </a:p>
          <a:p>
            <a:pPr>
              <a:lnSpc>
                <a:spcPct val="150000"/>
              </a:lnSpc>
            </a:pP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sequence: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== 5: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	</a:t>
            </a:r>
            <a:r>
              <a:rPr lang="en-US" sz="22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break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tot_until_5 = tot_until_5 + val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2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(tot_until_5)  </a:t>
            </a:r>
            <a:r>
              <a:rPr lang="en-US" sz="26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pt-BR" sz="26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D1F425-45CE-4860-8220-B21F3B22AB58}"/>
              </a:ext>
            </a:extLst>
          </p:cNvPr>
          <p:cNvSpPr/>
          <p:nvPr/>
        </p:nvSpPr>
        <p:spPr>
          <a:xfrm>
            <a:off x="4867274" y="7089931"/>
            <a:ext cx="7522843" cy="401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BE7B927-27BF-4931-A919-93224C590B5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8</a:t>
            </a:fld>
            <a:endParaRPr lang="pt-BR" sz="1330" b="0" strike="noStrike" spc="-1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98F3B6-1BEA-4D3F-A27B-ABE0EA95AB25}"/>
              </a:ext>
            </a:extLst>
          </p:cNvPr>
          <p:cNvGrpSpPr/>
          <p:nvPr/>
        </p:nvGrpSpPr>
        <p:grpSpPr>
          <a:xfrm>
            <a:off x="76200" y="3600450"/>
            <a:ext cx="6693489" cy="3476431"/>
            <a:chOff x="76200" y="3600450"/>
            <a:chExt cx="6693489" cy="3476431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868F9C1-8A1A-48C4-A4CF-462C6D7A1CDF}"/>
                </a:ext>
              </a:extLst>
            </p:cNvPr>
            <p:cNvGrpSpPr/>
            <p:nvPr/>
          </p:nvGrpSpPr>
          <p:grpSpPr>
            <a:xfrm>
              <a:off x="4948238" y="3600450"/>
              <a:ext cx="1821451" cy="3476431"/>
              <a:chOff x="1423988" y="3600450"/>
              <a:chExt cx="1821451" cy="347643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8878F3F-85F6-4774-B839-56A62E44B9CF}"/>
                  </a:ext>
                </a:extLst>
              </p:cNvPr>
              <p:cNvGrpSpPr/>
              <p:nvPr/>
            </p:nvGrpSpPr>
            <p:grpSpPr>
              <a:xfrm>
                <a:off x="1423988" y="3600450"/>
                <a:ext cx="916576" cy="3476431"/>
                <a:chOff x="5453063" y="609600"/>
                <a:chExt cx="916576" cy="3476431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4049E871-BF66-4362-930C-398133361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93339" y="2247153"/>
                  <a:ext cx="876300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triangle"/>
                  <a:tailEnd type="triangl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3CC2D43-B697-4DE7-A031-0090C64D18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53063" y="609600"/>
                  <a:ext cx="0" cy="3476431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B2D5A68E-8541-479A-BF98-3FCC3C626D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69639" y="2047875"/>
                  <a:ext cx="0" cy="1466850"/>
                </a:xfrm>
                <a:prstGeom prst="line">
                  <a:avLst/>
                </a:prstGeom>
                <a:ln w="28575">
                  <a:prstDash val="lg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56C6CC6-D180-4A45-AB47-E2A4BFBF8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5439" y="5338665"/>
                <a:ext cx="0" cy="776385"/>
              </a:xfrm>
              <a:prstGeom prst="line">
                <a:avLst/>
              </a:prstGeom>
              <a:ln w="28575"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F3807CB-2633-498F-9901-9177928E3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69139" y="5772150"/>
                <a:ext cx="876300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1" name="Speech Bubble: Rectangle with Corners Rounded 20">
              <a:extLst>
                <a:ext uri="{FF2B5EF4-FFF2-40B4-BE49-F238E27FC236}">
                  <a16:creationId xmlns:a16="http://schemas.microsoft.com/office/drawing/2014/main" id="{B18327B3-38A9-427E-BF76-295ED83F1EC2}"/>
                </a:ext>
              </a:extLst>
            </p:cNvPr>
            <p:cNvSpPr/>
            <p:nvPr/>
          </p:nvSpPr>
          <p:spPr>
            <a:xfrm>
              <a:off x="76200" y="3779837"/>
              <a:ext cx="3955463" cy="1706561"/>
            </a:xfrm>
            <a:prstGeom prst="wedgeRoundRectCallout">
              <a:avLst>
                <a:gd name="adj1" fmla="val 72838"/>
                <a:gd name="adj2" fmla="val 4073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/>
                <a:t>Atente para a correta indentação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314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B40DE-59E1-4B97-A114-A9C90BD8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Laço do tipo for com a função range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A69164-52B8-4021-8281-35412A866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8805"/>
            <a:ext cx="12374879" cy="6245297"/>
          </a:xfrm>
        </p:spPr>
        <p:txBody>
          <a:bodyPr/>
          <a:lstStyle/>
          <a:p>
            <a:r>
              <a:rPr lang="en-US" dirty="0">
                <a:ea typeface="Source Code Pro" panose="020B0509030403020204" pitchFamily="49" charset="0"/>
              </a:rPr>
              <a:t>range(5)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 iterator da </a:t>
            </a:r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0, 1, 2, 3, 4</a:t>
            </a:r>
          </a:p>
          <a:p>
            <a:r>
              <a:rPr lang="en-US" dirty="0">
                <a:ea typeface="Source Code Pro" panose="020B0509030403020204" pitchFamily="49" charset="0"/>
              </a:rPr>
              <a:t>range(2, 6)</a:t>
            </a:r>
          </a:p>
          <a:p>
            <a:pPr lvl="1"/>
            <a:r>
              <a:rPr lang="en-US" dirty="0">
                <a:ea typeface="Source Code Pro" panose="020B0509030403020204" pitchFamily="49" charset="0"/>
              </a:rPr>
              <a:t>retorna um iterator da </a:t>
            </a:r>
            <a:r>
              <a:rPr lang="en-US" dirty="0" err="1">
                <a:ea typeface="Source Code Pro" panose="020B0509030403020204" pitchFamily="49" charset="0"/>
              </a:rPr>
              <a:t>sequência</a:t>
            </a:r>
            <a:r>
              <a:rPr lang="en-US" dirty="0">
                <a:ea typeface="Source Code Pro" panose="020B0509030403020204" pitchFamily="49" charset="0"/>
              </a:rPr>
              <a:t> 2, 3, 4, 5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255C70A-F847-419F-B5CC-6FB0DFE630A2}"/>
              </a:ext>
            </a:extLst>
          </p:cNvPr>
          <p:cNvSpPr txBox="1"/>
          <p:nvPr/>
        </p:nvSpPr>
        <p:spPr>
          <a:xfrm>
            <a:off x="1323974" y="3779837"/>
            <a:ext cx="10456545" cy="16960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for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range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(3):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z="2400" b="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print</a:t>
            </a:r>
            <a:r>
              <a:rPr lang="en-US" sz="2400" dirty="0">
                <a:latin typeface="Source Code Pro" panose="020B0509030403020204" pitchFamily="49" charset="0"/>
                <a:ea typeface="Source Code Pro" panose="020B0509030403020204" pitchFamily="49" charset="0"/>
              </a:rPr>
              <a:t>(val*val)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2D1F425-45CE-4860-8220-B21F3B22AB58}"/>
              </a:ext>
            </a:extLst>
          </p:cNvPr>
          <p:cNvSpPr/>
          <p:nvPr/>
        </p:nvSpPr>
        <p:spPr>
          <a:xfrm>
            <a:off x="1323976" y="5631496"/>
            <a:ext cx="10456543" cy="1460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solidFill>
                  <a:schemeClr val="tx1"/>
                </a:solidFill>
              </a:rPr>
              <a:t>0</a:t>
            </a:r>
          </a:p>
          <a:p>
            <a:r>
              <a:rPr lang="pt-BR" sz="2400" dirty="0">
                <a:solidFill>
                  <a:schemeClr val="tx1"/>
                </a:solidFill>
              </a:rPr>
              <a:t>1</a:t>
            </a:r>
          </a:p>
          <a:p>
            <a:r>
              <a:rPr lang="pt-BR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BE7B927-27BF-4931-A919-93224C590B50}"/>
              </a:ext>
            </a:extLst>
          </p:cNvPr>
          <p:cNvSpPr/>
          <p:nvPr/>
        </p:nvSpPr>
        <p:spPr>
          <a:xfrm>
            <a:off x="9941040" y="7157160"/>
            <a:ext cx="3022920" cy="40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r">
              <a:lnSpc>
                <a:spcPct val="100000"/>
              </a:lnSpc>
            </a:pPr>
            <a:fld id="{E41630A5-50A0-42D1-9024-10A5D4502CEA}" type="slidenum">
              <a:rPr lang="pt-BR" sz="1330" b="0" strike="noStrike" spc="-1">
                <a:solidFill>
                  <a:srgbClr val="8B8B8B"/>
                </a:solidFill>
                <a:latin typeface="Calibri"/>
                <a:ea typeface="DejaVu Sans"/>
              </a:rPr>
              <a:t>9</a:t>
            </a:fld>
            <a:endParaRPr lang="pt-BR" sz="133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5442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37115</TotalTime>
  <Words>1640</Words>
  <Application>Microsoft Office PowerPoint</Application>
  <PresentationFormat>Custom</PresentationFormat>
  <Paragraphs>291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Courier New</vt:lpstr>
      <vt:lpstr>Source Code Pro</vt:lpstr>
      <vt:lpstr>Wingdings</vt:lpstr>
      <vt:lpstr>Personalizar design</vt:lpstr>
      <vt:lpstr>PowerPoint Presentation</vt:lpstr>
      <vt:lpstr>Variáveis</vt:lpstr>
      <vt:lpstr>Sintaxe do Python</vt:lpstr>
      <vt:lpstr>Sintaxe do Python</vt:lpstr>
      <vt:lpstr>return de uma função Python</vt:lpstr>
      <vt:lpstr>Revisão: Definição e execução de uma função</vt:lpstr>
      <vt:lpstr>Conversão de Tipos</vt:lpstr>
      <vt:lpstr>Laços (loops) do tipo for</vt:lpstr>
      <vt:lpstr>Laço do tipo for com a função range</vt:lpstr>
      <vt:lpstr>Formando uma string (texto)</vt:lpstr>
      <vt:lpstr>Funções Populares de String: join</vt:lpstr>
      <vt:lpstr>Funções Populares de String: split</vt:lpstr>
      <vt:lpstr>Outras operações com strings</vt:lpstr>
      <vt:lpstr>Estruturas de Dados do Python (Nativas)</vt:lpstr>
      <vt:lpstr>list (Lista)</vt:lpstr>
      <vt:lpstr>Combinando Listas</vt:lpstr>
      <vt:lpstr>Slicing (fatiar)</vt:lpstr>
      <vt:lpstr>Tamanho de uma lista: len(lista)</vt:lpstr>
      <vt:lpstr>Notebook (Caderno) no Google Colab</vt:lpstr>
      <vt:lpstr>Acesso aos cadernos Colab desta Aula</vt:lpstr>
      <vt:lpstr>Acesso aos cadernos Colab deste Curso</vt:lpstr>
      <vt:lpstr>Colab Notebook: Como usar?</vt:lpstr>
      <vt:lpstr>Atalhos de Teclado muito úteis</vt:lpstr>
      <vt:lpstr>Cadernos (notebooks) Jupyter desse curso</vt:lpstr>
      <vt:lpstr>Prática no Colab Notebook</vt:lpstr>
      <vt:lpstr>Erro comum!!!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>alexlopespereira alexlopespereira</dc:creator>
  <dc:description/>
  <cp:lastModifiedBy>ALEX LOPES  PEREIRA</cp:lastModifiedBy>
  <cp:revision>1020</cp:revision>
  <dcterms:created xsi:type="dcterms:W3CDTF">2018-04-21T22:11:37Z</dcterms:created>
  <dcterms:modified xsi:type="dcterms:W3CDTF">2025-09-03T04:53:17Z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</Properties>
</file>