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21"/>
  </p:notesMasterIdLst>
  <p:sldIdLst>
    <p:sldId id="256" r:id="rId2"/>
    <p:sldId id="453" r:id="rId3"/>
    <p:sldId id="287" r:id="rId4"/>
    <p:sldId id="288" r:id="rId5"/>
    <p:sldId id="289" r:id="rId6"/>
    <p:sldId id="290" r:id="rId7"/>
    <p:sldId id="444" r:id="rId8"/>
    <p:sldId id="445" r:id="rId9"/>
    <p:sldId id="442" r:id="rId10"/>
    <p:sldId id="390" r:id="rId11"/>
    <p:sldId id="426" r:id="rId12"/>
    <p:sldId id="427" r:id="rId13"/>
    <p:sldId id="428" r:id="rId14"/>
    <p:sldId id="430" r:id="rId15"/>
    <p:sldId id="432" r:id="rId16"/>
    <p:sldId id="450" r:id="rId17"/>
    <p:sldId id="451" r:id="rId18"/>
    <p:sldId id="547" r:id="rId19"/>
    <p:sldId id="418" r:id="rId20"/>
  </p:sldIdLst>
  <p:sldSz cx="1343977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3399DB"/>
    <a:srgbClr val="4472C4"/>
    <a:srgbClr val="0206BE"/>
    <a:srgbClr val="FF0000"/>
    <a:srgbClr val="4F9351"/>
    <a:srgbClr val="5FA961"/>
    <a:srgbClr val="000000"/>
    <a:srgbClr val="FFF2CC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8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0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5E83-F819-452B-8E20-EE6471E630CB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E64D-5E83-4BB0-98A3-EA7F44288D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38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249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4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1" name="Google Shape;34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0" name="Google Shape;35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B2307-1DF4-4B6C-8745-19911C901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575" y="1236663"/>
            <a:ext cx="1008062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695CE-9ADF-4695-973F-B94A66023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575" y="3970338"/>
            <a:ext cx="1008062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15271-8C4C-4144-AAA1-E11F856B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2C32E-3BA7-4403-B7FE-9AD45FAA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76F337-2C48-4C20-A3C5-26568CB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88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0357-528F-43EE-B29E-F651BB3E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CA174C-4211-4B14-9E10-5367A111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A7263D-E991-404A-9FB6-3821D664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061D20-8D87-4678-986B-4478E858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7D0FA-088F-49B5-B8D9-EDDDD53C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28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D1946F-7A2C-482B-AE55-284B8D500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8663" y="403225"/>
            <a:ext cx="2897187" cy="6405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AAC260-1710-4886-9FED-FB5FF34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3925" y="403225"/>
            <a:ext cx="8542338" cy="64055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30D323-1CB7-4D50-871B-FD2460CC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03B4D-4867-4E7F-9DAB-13F27D5F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27539-D2C3-4C9C-B714-6D1469E1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5E83A-A7F4-412D-B6E5-75BED5B6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</p:spPr>
        <p:txBody>
          <a:bodyPr/>
          <a:lstStyle>
            <a:lvl1pPr>
              <a:defRPr b="1"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794B5-8E61-4F51-866E-353DAC00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98525" indent="-441325">
              <a:defRPr/>
            </a:lvl2pPr>
            <a:lvl3pPr marL="1341438" indent="-427038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rgbClr val="4F9351"/>
                </a:solidFill>
              </a:defRPr>
            </a:lvl4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EF7B50-B233-491C-8D60-554C1AE6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F52E4-0873-48C8-9A25-8D1BA833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1884363"/>
            <a:ext cx="11591925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E0473-D80A-41A2-8D7F-9728BDC76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5059363"/>
            <a:ext cx="11591925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823BB-E409-446E-9FA4-169D05EE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03DA3-324A-4BB3-AF3B-DBDC419C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444D8F-C7BF-4906-959D-C1E5FC8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3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BF44D-0ABA-4A4A-B1DE-C385680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C5D70-D9F7-4302-8339-03BD26C69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25" y="2012950"/>
            <a:ext cx="5719763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81733-EEBD-4671-936D-1CD22F5C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88" y="2012950"/>
            <a:ext cx="5719762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2670C-61C5-4ECA-AE8D-C9606D8E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8D664E-C5D0-47B4-90DD-C331E98D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DD9BC-C7D2-41D4-9CAC-049465F9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2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C2FF7-8E57-4EEC-B05C-F78929E2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403225"/>
            <a:ext cx="11591925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0AA406-24F0-4482-8DDE-16A6FF59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513" y="1852613"/>
            <a:ext cx="56864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B1A78A-E676-493C-A41D-81276037A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513" y="2760663"/>
            <a:ext cx="5686425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7EA6C-CAB1-4C2C-8AB2-A6AE641D6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025" y="1852613"/>
            <a:ext cx="571341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DB4E09-6EE1-4147-81C2-FD347EE97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025" y="2760663"/>
            <a:ext cx="5713413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C58D5A-4670-47E6-8BCC-49F5A564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36A7F8-87ED-4E31-AEB2-0E9B539D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3CDC0A-D2DC-46F2-B5B8-CE47F883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5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84705-A82D-4686-AEF7-34CDC34A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AD615F-8454-427E-AD86-A8156FF5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3BA903-0849-4795-9BA1-AD4C583C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B5A63D-E3A5-4D76-9EAC-B9156DBB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67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6A734E-6C30-49D9-BA23-CDA9D067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46FD98-96D7-49D8-AD26-39B3A951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E2CCE1-3646-4507-B926-84507D48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6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ACE2B-9E5C-4558-AC09-88E21D0F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6E189-DB53-4ECB-A808-CC8AE3C8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9B172F-DF1C-40D6-AD0B-CA4682D46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86D2B4-4CA5-4392-ABF8-AAA1A90D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2BFA58-633F-4C19-97D8-7E3753A0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234F24-B1CF-4936-A7EF-8AD9B8E3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07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A43B8-66D8-462E-8CE6-D8707585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0EF8CF-9861-4ACD-B243-0D4B23079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6E8370-9C08-475A-97BB-C32261D5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D3E31D-E390-433F-A1E2-076CF32C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fld id="{DA9F4618-11DA-4336-9A08-E05DD3D30824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D89561-3D6F-49E8-B30D-DD0C5F61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AD3010-909B-4D21-8DD6-56E7D0E8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7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BD4786-88E0-4341-A17D-EB4CD76B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1FDBA2-2D4B-4A9D-8973-8ED82BEF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199"/>
            <a:ext cx="12374879" cy="5823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9CA22-AA7E-4292-A008-BE16173FB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832080" y="7022465"/>
            <a:ext cx="46101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8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i="1" strike="noStrike" kern="1200" spc="-1" dirty="0">
          <a:solidFill>
            <a:schemeClr val="accent1">
              <a:lumMod val="75000"/>
            </a:schemeClr>
          </a:solidFill>
          <a:latin typeface="+mn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98525" indent="-441325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3200" kern="1200">
          <a:solidFill>
            <a:srgbClr val="0206BE"/>
          </a:solidFill>
          <a:latin typeface="+mn-lt"/>
          <a:ea typeface="+mn-ea"/>
          <a:cs typeface="+mn-cs"/>
        </a:defRPr>
      </a:lvl2pPr>
      <a:lvl3pPr marL="1341438" indent="-427038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5FA9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20486" y="28995"/>
            <a:ext cx="12343474" cy="96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400" b="1" i="1" spc="-1" dirty="0">
                <a:solidFill>
                  <a:schemeClr val="accent1">
                    <a:lumMod val="75000"/>
                  </a:schemeClr>
                </a:solidFill>
                <a:ea typeface="DejaVu Sans"/>
              </a:rPr>
              <a:t>Pandas e Fontes de dados</a:t>
            </a:r>
            <a:endParaRPr lang="pt-BR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5089470" y="7026891"/>
            <a:ext cx="4229535" cy="534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103"/>
              </a:spcBef>
            </a:pPr>
            <a:r>
              <a:rPr lang="pt-BR" sz="265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Professor: Alex Pereira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pt-BR" sz="1330" b="0" strike="noStrike" spc="-1">
              <a:latin typeface="Arial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A8213929-B9AA-46CA-93B9-4ED70F621AEE}"/>
              </a:ext>
            </a:extLst>
          </p:cNvPr>
          <p:cNvGrpSpPr/>
          <p:nvPr/>
        </p:nvGrpSpPr>
        <p:grpSpPr>
          <a:xfrm>
            <a:off x="3909323" y="1783140"/>
            <a:ext cx="5765800" cy="4490660"/>
            <a:chOff x="3390900" y="1783140"/>
            <a:chExt cx="5765800" cy="449066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2EA706AA-86AA-4F7A-9F28-384F38862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047" y="1783140"/>
              <a:ext cx="1524000" cy="1528763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0080EC4B-DB0B-4D8C-8392-489F5767F8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9050" y="2149479"/>
              <a:ext cx="980368" cy="1209385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0175A31-83D9-4A2A-B7EB-BF7E627BB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7498" y="1879935"/>
              <a:ext cx="1341122" cy="1341122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3A510C13-9515-4547-A747-12DCA72B8F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45" r="11873"/>
            <a:stretch/>
          </p:blipFill>
          <p:spPr>
            <a:xfrm>
              <a:off x="5246315" y="3612367"/>
              <a:ext cx="980368" cy="1275151"/>
            </a:xfrm>
            <a:prstGeom prst="rect">
              <a:avLst/>
            </a:prstGeom>
          </p:spPr>
        </p:pic>
        <p:pic>
          <p:nvPicPr>
            <p:cNvPr id="15" name="Gráfico 14">
              <a:extLst>
                <a:ext uri="{FF2B5EF4-FFF2-40B4-BE49-F238E27FC236}">
                  <a16:creationId xmlns:a16="http://schemas.microsoft.com/office/drawing/2014/main" id="{F4E84735-D164-47A1-A093-6B2DE7753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393697" y="3657437"/>
              <a:ext cx="1230081" cy="1230081"/>
            </a:xfrm>
            <a:prstGeom prst="rect">
              <a:avLst/>
            </a:prstGeom>
          </p:spPr>
        </p:pic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7027BCE7-4C21-42AE-9FAA-443580FDE0AD}"/>
                </a:ext>
              </a:extLst>
            </p:cNvPr>
            <p:cNvSpPr/>
            <p:nvPr/>
          </p:nvSpPr>
          <p:spPr>
            <a:xfrm>
              <a:off x="3390900" y="2425700"/>
              <a:ext cx="2565400" cy="3848100"/>
            </a:xfrm>
            <a:custGeom>
              <a:avLst/>
              <a:gdLst>
                <a:gd name="connsiteX0" fmla="*/ 0 w 2565400"/>
                <a:gd name="connsiteY0" fmla="*/ 0 h 3848100"/>
                <a:gd name="connsiteX1" fmla="*/ 2565400 w 2565400"/>
                <a:gd name="connsiteY1" fmla="*/ 3568700 h 3848100"/>
                <a:gd name="connsiteX2" fmla="*/ 2565400 w 2565400"/>
                <a:gd name="connsiteY2" fmla="*/ 3848100 h 384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5400" h="3848100">
                  <a:moveTo>
                    <a:pt x="0" y="0"/>
                  </a:moveTo>
                  <a:lnTo>
                    <a:pt x="2565400" y="3568700"/>
                  </a:lnTo>
                  <a:lnTo>
                    <a:pt x="2565400" y="3848100"/>
                  </a:lnTo>
                </a:path>
              </a:pathLst>
            </a:custGeom>
            <a:ln w="57150">
              <a:solidFill>
                <a:srgbClr val="3399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FF5A54F2-98F8-452E-B696-BD6A1F34350F}"/>
                </a:ext>
              </a:extLst>
            </p:cNvPr>
            <p:cNvSpPr/>
            <p:nvPr/>
          </p:nvSpPr>
          <p:spPr>
            <a:xfrm flipH="1">
              <a:off x="6591300" y="2425700"/>
              <a:ext cx="2565400" cy="3848100"/>
            </a:xfrm>
            <a:custGeom>
              <a:avLst/>
              <a:gdLst>
                <a:gd name="connsiteX0" fmla="*/ 0 w 2565400"/>
                <a:gd name="connsiteY0" fmla="*/ 0 h 3848100"/>
                <a:gd name="connsiteX1" fmla="*/ 2565400 w 2565400"/>
                <a:gd name="connsiteY1" fmla="*/ 3568700 h 3848100"/>
                <a:gd name="connsiteX2" fmla="*/ 2565400 w 2565400"/>
                <a:gd name="connsiteY2" fmla="*/ 3848100 h 384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5400" h="3848100">
                  <a:moveTo>
                    <a:pt x="0" y="0"/>
                  </a:moveTo>
                  <a:lnTo>
                    <a:pt x="2565400" y="3568700"/>
                  </a:lnTo>
                  <a:lnTo>
                    <a:pt x="2565400" y="3848100"/>
                  </a:lnTo>
                </a:path>
              </a:pathLst>
            </a:custGeom>
            <a:ln w="57150">
              <a:solidFill>
                <a:srgbClr val="3399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</p:spPr>
        <p:txBody>
          <a:bodyPr/>
          <a:lstStyle/>
          <a:p>
            <a:r>
              <a:rPr lang="pt-BR" dirty="0"/>
              <a:t>Descartando valores faltantes (NA ou </a:t>
            </a:r>
            <a:r>
              <a:rPr lang="pt-BR" dirty="0" err="1"/>
              <a:t>NaN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6114B3-7B8D-40E3-9D96-6943CA76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9989"/>
            <a:ext cx="12374879" cy="6174114"/>
          </a:xfrm>
        </p:spPr>
        <p:txBody>
          <a:bodyPr>
            <a:normAutofit/>
          </a:bodyPr>
          <a:lstStyle/>
          <a:p>
            <a:r>
              <a:rPr lang="en-US" dirty="0" err="1"/>
              <a:t>Aceita</a:t>
            </a:r>
            <a:r>
              <a:rPr lang="en-US" dirty="0"/>
              <a:t> o </a:t>
            </a:r>
            <a:r>
              <a:rPr lang="en-US" dirty="0" err="1"/>
              <a:t>argumento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inplace</a:t>
            </a:r>
            <a:r>
              <a:rPr lang="en-US" dirty="0">
                <a:latin typeface="Consolas" panose="020B0609020204030204" pitchFamily="49" charset="0"/>
              </a:rPr>
              <a:t>=True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AE1CC8-B3CF-4B68-B0B5-76A6396D0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78859"/>
            <a:ext cx="7839286" cy="35866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CBD6F02-3E06-4674-B191-7DE8B64C3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217"/>
          <a:stretch/>
        </p:blipFill>
        <p:spPr>
          <a:xfrm>
            <a:off x="1280160" y="5553597"/>
            <a:ext cx="5152711" cy="2006078"/>
          </a:xfrm>
          <a:prstGeom prst="rect">
            <a:avLst/>
          </a:prstGeom>
        </p:spPr>
      </p:pic>
      <p:sp>
        <p:nvSpPr>
          <p:cNvPr id="8" name="Seta: Curva para a Esquerda 7">
            <a:extLst>
              <a:ext uri="{FF2B5EF4-FFF2-40B4-BE49-F238E27FC236}">
                <a16:creationId xmlns:a16="http://schemas.microsoft.com/office/drawing/2014/main" id="{F3623F96-2F94-436C-923D-2F3474D5E953}"/>
              </a:ext>
            </a:extLst>
          </p:cNvPr>
          <p:cNvSpPr/>
          <p:nvPr/>
        </p:nvSpPr>
        <p:spPr>
          <a:xfrm>
            <a:off x="6551932" y="3699506"/>
            <a:ext cx="1066800" cy="2514424"/>
          </a:xfrm>
          <a:prstGeom prst="curvedLeftArrow">
            <a:avLst>
              <a:gd name="adj1" fmla="val 25000"/>
              <a:gd name="adj2" fmla="val 6728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0E10620-C22F-4CF9-BCB0-A2B16181B9C2}"/>
              </a:ext>
            </a:extLst>
          </p:cNvPr>
          <p:cNvSpPr txBox="1"/>
          <p:nvPr/>
        </p:nvSpPr>
        <p:spPr>
          <a:xfrm>
            <a:off x="7863204" y="4404677"/>
            <a:ext cx="2291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Equivalentes</a:t>
            </a:r>
          </a:p>
        </p:txBody>
      </p:sp>
    </p:spTree>
    <p:extLst>
      <p:ext uri="{BB962C8B-B14F-4D97-AF65-F5344CB8AC3E}">
        <p14:creationId xmlns:p14="http://schemas.microsoft.com/office/powerpoint/2010/main" val="248859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</p:spPr>
        <p:txBody>
          <a:bodyPr/>
          <a:lstStyle/>
          <a:p>
            <a:r>
              <a:rPr lang="pt-BR" dirty="0"/>
              <a:t>Preenchendo valores faltantes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6114B3-7B8D-40E3-9D96-6943CA76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9989"/>
            <a:ext cx="12374879" cy="617411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fillna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aceita</a:t>
            </a:r>
            <a:r>
              <a:rPr lang="en-US" dirty="0"/>
              <a:t> o </a:t>
            </a:r>
            <a:r>
              <a:rPr lang="en-US" dirty="0" err="1"/>
              <a:t>argumento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inplace</a:t>
            </a:r>
            <a:r>
              <a:rPr lang="en-US" dirty="0">
                <a:latin typeface="Consolas" panose="020B0609020204030204" pitchFamily="49" charset="0"/>
              </a:rPr>
              <a:t>=True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18B600-DACA-4860-908D-077FB66E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1976600"/>
            <a:ext cx="8623936" cy="71515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CD60C5D-675B-4494-9149-7023B5B82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" y="3054481"/>
            <a:ext cx="5282535" cy="409098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C81A97B-4532-40BB-8826-F19AC1415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526" y="3264269"/>
            <a:ext cx="5563553" cy="39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57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</p:spPr>
        <p:txBody>
          <a:bodyPr/>
          <a:lstStyle/>
          <a:p>
            <a:r>
              <a:rPr lang="pt-BR" dirty="0"/>
              <a:t>Preenchendo valores faltantes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6114B3-7B8D-40E3-9D96-6943CA76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9989"/>
            <a:ext cx="12374879" cy="617411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fillna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um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preenchimento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ffill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283341F-C620-4600-B7F0-CE2088D922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076"/>
          <a:stretch/>
        </p:blipFill>
        <p:spPr>
          <a:xfrm>
            <a:off x="683895" y="1964886"/>
            <a:ext cx="8048626" cy="4801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87ACDEA2-6488-4DDC-BAAC-AC15A75C43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14"/>
          <a:stretch/>
        </p:blipFill>
        <p:spPr>
          <a:xfrm>
            <a:off x="607694" y="2499361"/>
            <a:ext cx="5203058" cy="4924742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4D38C4E-85FB-4AA6-ADCA-1C9843436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024" y="3322363"/>
            <a:ext cx="5619107" cy="35846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10389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</p:spPr>
        <p:txBody>
          <a:bodyPr/>
          <a:lstStyle/>
          <a:p>
            <a:r>
              <a:rPr lang="pt-BR" dirty="0"/>
              <a:t>Remover duplicatas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F649A08-AB95-4989-8323-897A0E2C5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03" y="1427162"/>
            <a:ext cx="10299097" cy="87570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17EA8C-F774-40E8-81E9-7EF247534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96704"/>
            <a:ext cx="2359055" cy="38311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4227A3F-00ED-4DB5-8EF1-41B736786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390" y="2996704"/>
            <a:ext cx="4210515" cy="387955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AC095F4-9014-4C9C-9EF4-4886D5B798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1040" y="2978838"/>
            <a:ext cx="4986683" cy="333052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7268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</p:spPr>
        <p:txBody>
          <a:bodyPr/>
          <a:lstStyle/>
          <a:p>
            <a:r>
              <a:rPr lang="pt-BR" dirty="0"/>
              <a:t>Indexação Hierárquica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6114B3-7B8D-40E3-9D96-6943CA76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49989"/>
            <a:ext cx="12374879" cy="6174114"/>
          </a:xfrm>
        </p:spPr>
        <p:txBody>
          <a:bodyPr>
            <a:normAutofit/>
          </a:bodyPr>
          <a:lstStyle/>
          <a:p>
            <a:r>
              <a:rPr lang="en-US" dirty="0" err="1"/>
              <a:t>Possibilita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de um </a:t>
            </a:r>
            <a:r>
              <a:rPr lang="en-US" dirty="0" err="1"/>
              <a:t>nível</a:t>
            </a:r>
            <a:r>
              <a:rPr lang="en-US" dirty="0"/>
              <a:t> de </a:t>
            </a:r>
            <a:r>
              <a:rPr lang="en-US" dirty="0" err="1"/>
              <a:t>indexação</a:t>
            </a:r>
            <a:r>
              <a:rPr lang="en-US" dirty="0"/>
              <a:t> num </a:t>
            </a:r>
            <a:r>
              <a:rPr lang="en-US" dirty="0" err="1"/>
              <a:t>eixo</a:t>
            </a:r>
            <a:endParaRPr lang="en-US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A6182CB7-38AD-49DF-BCBA-918F87DE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6" y="1965325"/>
            <a:ext cx="11264264" cy="1333121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17AD441D-6CB5-403D-9F32-D8D78B933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76" y="3298446"/>
            <a:ext cx="2965922" cy="3750628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272D0B35-AA10-44F5-A864-E8C9F43F0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667" y="4614373"/>
            <a:ext cx="4985339" cy="243470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5FA1836C-C85C-45E1-B52D-D2CC312F3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5575" y="4610491"/>
            <a:ext cx="4027024" cy="20199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7648894B-380F-4DEB-92DD-99C4AA103F3C}"/>
              </a:ext>
            </a:extLst>
          </p:cNvPr>
          <p:cNvSpPr txBox="1"/>
          <p:nvPr/>
        </p:nvSpPr>
        <p:spPr>
          <a:xfrm>
            <a:off x="4781857" y="4087271"/>
            <a:ext cx="2318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Filtro com lista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45159CF-2778-45F9-AA82-E107085DC815}"/>
              </a:ext>
            </a:extLst>
          </p:cNvPr>
          <p:cNvSpPr txBox="1"/>
          <p:nvPr/>
        </p:nvSpPr>
        <p:spPr>
          <a:xfrm>
            <a:off x="9856777" y="4075436"/>
            <a:ext cx="26327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Filtro no 2º Nível</a:t>
            </a:r>
          </a:p>
        </p:txBody>
      </p:sp>
    </p:spTree>
    <p:extLst>
      <p:ext uri="{BB962C8B-B14F-4D97-AF65-F5344CB8AC3E}">
        <p14:creationId xmlns:p14="http://schemas.microsoft.com/office/powerpoint/2010/main" val="3359683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</p:spPr>
        <p:txBody>
          <a:bodyPr/>
          <a:lstStyle/>
          <a:p>
            <a:r>
              <a:rPr lang="pt-BR" dirty="0"/>
              <a:t>Resumo estatístico por nível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45832FB-49A3-4CF6-8705-84DCBDB4B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648" y="2467286"/>
            <a:ext cx="5995785" cy="317341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0AE4988-F7D8-4BAD-BE25-BA7CDE659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392988"/>
            <a:ext cx="5650385" cy="332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8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132556"/>
            <a:ext cx="11591925" cy="941161"/>
          </a:xfrm>
        </p:spPr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Erros que vocês vão cometer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6114B3-7B8D-40E3-9D96-6943CA76B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249989"/>
            <a:ext cx="12466320" cy="6174114"/>
          </a:xfrm>
        </p:spPr>
        <p:txBody>
          <a:bodyPr>
            <a:normAutofit/>
          </a:bodyPr>
          <a:lstStyle/>
          <a:p>
            <a:r>
              <a:rPr lang="en-US" dirty="0"/>
              <a:t>Fazer uma operação que espera uma string</a:t>
            </a:r>
          </a:p>
          <a:p>
            <a:pPr lvl="1"/>
            <a:r>
              <a:rPr lang="en-US" dirty="0" err="1"/>
              <a:t>sobre</a:t>
            </a:r>
            <a:r>
              <a:rPr lang="en-US" dirty="0"/>
              <a:t> uma </a:t>
            </a:r>
            <a:r>
              <a:rPr lang="en-US" dirty="0" err="1"/>
              <a:t>coluna</a:t>
            </a:r>
            <a:r>
              <a:rPr lang="en-US" dirty="0"/>
              <a:t> que </a:t>
            </a:r>
            <a:r>
              <a:rPr lang="en-US" dirty="0" err="1"/>
              <a:t>tem</a:t>
            </a:r>
            <a:r>
              <a:rPr lang="en-US" dirty="0"/>
              <a:t> dados </a:t>
            </a:r>
            <a:r>
              <a:rPr lang="en-US" dirty="0" err="1"/>
              <a:t>numéricos</a:t>
            </a:r>
            <a:r>
              <a:rPr lang="en-US" dirty="0"/>
              <a:t> (int </a:t>
            </a:r>
            <a:r>
              <a:rPr lang="en-US" dirty="0" err="1"/>
              <a:t>ou</a:t>
            </a:r>
            <a:r>
              <a:rPr lang="en-US" dirty="0"/>
              <a:t> float)</a:t>
            </a:r>
          </a:p>
          <a:p>
            <a:r>
              <a:rPr lang="en-US" dirty="0"/>
              <a:t>Fazer uma operação que espera um dado numérico</a:t>
            </a:r>
          </a:p>
          <a:p>
            <a:pPr lvl="1"/>
            <a:r>
              <a:rPr lang="en-US" dirty="0" err="1"/>
              <a:t>sobre</a:t>
            </a:r>
            <a:r>
              <a:rPr lang="en-US" dirty="0"/>
              <a:t> uma </a:t>
            </a:r>
            <a:r>
              <a:rPr lang="en-US" dirty="0" err="1"/>
              <a:t>coluna</a:t>
            </a:r>
            <a:r>
              <a:rPr lang="en-US" dirty="0"/>
              <a:t> que </a:t>
            </a:r>
            <a:r>
              <a:rPr lang="en-US" dirty="0" err="1"/>
              <a:t>tem</a:t>
            </a:r>
            <a:r>
              <a:rPr lang="en-US" dirty="0"/>
              <a:t> dados em </a:t>
            </a:r>
            <a:r>
              <a:rPr lang="en-US" dirty="0" err="1"/>
              <a:t>formato</a:t>
            </a:r>
            <a:r>
              <a:rPr lang="en-US" dirty="0"/>
              <a:t> de string</a:t>
            </a:r>
          </a:p>
          <a:p>
            <a:r>
              <a:rPr lang="en-US" dirty="0"/>
              <a:t>Para </a:t>
            </a:r>
            <a:r>
              <a:rPr lang="en-US" dirty="0" err="1"/>
              <a:t>sair</a:t>
            </a:r>
            <a:r>
              <a:rPr lang="en-US" dirty="0"/>
              <a:t> </a:t>
            </a:r>
            <a:r>
              <a:rPr lang="en-US" dirty="0" err="1"/>
              <a:t>desse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investigue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pd.Dataframe.info()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B7CE462-4BF6-4EDE-A289-6113C7A71D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35"/>
          <a:stretch/>
        </p:blipFill>
        <p:spPr>
          <a:xfrm>
            <a:off x="1639251" y="4120899"/>
            <a:ext cx="7718109" cy="3318769"/>
          </a:xfrm>
          <a:prstGeom prst="rect">
            <a:avLst/>
          </a:prstGeom>
        </p:spPr>
      </p:pic>
      <p:sp>
        <p:nvSpPr>
          <p:cNvPr id="7" name="Balão de Fala: Retângulo com Cantos Arredondados 6">
            <a:extLst>
              <a:ext uri="{FF2B5EF4-FFF2-40B4-BE49-F238E27FC236}">
                <a16:creationId xmlns:a16="http://schemas.microsoft.com/office/drawing/2014/main" id="{F44AEBCA-3B4D-4D9C-885A-68A72F81B66A}"/>
              </a:ext>
            </a:extLst>
          </p:cNvPr>
          <p:cNvSpPr/>
          <p:nvPr/>
        </p:nvSpPr>
        <p:spPr>
          <a:xfrm>
            <a:off x="9646920" y="4730054"/>
            <a:ext cx="2362200" cy="661928"/>
          </a:xfrm>
          <a:prstGeom prst="wedgeRoundRectCallout">
            <a:avLst>
              <a:gd name="adj1" fmla="val -69865"/>
              <a:gd name="adj2" fmla="val 5450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string</a:t>
            </a:r>
          </a:p>
        </p:txBody>
      </p:sp>
      <p:sp>
        <p:nvSpPr>
          <p:cNvPr id="9" name="Balão de Fala: Retângulo com Cantos Arredondados 8">
            <a:extLst>
              <a:ext uri="{FF2B5EF4-FFF2-40B4-BE49-F238E27FC236}">
                <a16:creationId xmlns:a16="http://schemas.microsoft.com/office/drawing/2014/main" id="{5B897B67-B3C6-441F-B9C0-4932C8CD005E}"/>
              </a:ext>
            </a:extLst>
          </p:cNvPr>
          <p:cNvSpPr/>
          <p:nvPr/>
        </p:nvSpPr>
        <p:spPr>
          <a:xfrm>
            <a:off x="9646920" y="5978722"/>
            <a:ext cx="2362200" cy="661928"/>
          </a:xfrm>
          <a:prstGeom prst="wedgeRoundRectCallout">
            <a:avLst>
              <a:gd name="adj1" fmla="val -73091"/>
              <a:gd name="adj2" fmla="val -468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dirty="0"/>
              <a:t>inteiro</a:t>
            </a:r>
          </a:p>
        </p:txBody>
      </p:sp>
    </p:spTree>
    <p:extLst>
      <p:ext uri="{BB962C8B-B14F-4D97-AF65-F5344CB8AC3E}">
        <p14:creationId xmlns:p14="http://schemas.microsoft.com/office/powerpoint/2010/main" val="3429853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48150" y="420735"/>
            <a:ext cx="12343474" cy="96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000" b="1" i="1" spc="-1" dirty="0">
                <a:solidFill>
                  <a:schemeClr val="accent1">
                    <a:lumMod val="75000"/>
                  </a:schemeClr>
                </a:solidFill>
                <a:ea typeface="DejaVu Sans"/>
              </a:rPr>
              <a:t>Depois de encontrar a causa do problema você precisará usar um desses argumentos para reler o arquivo</a:t>
            </a:r>
          </a:p>
        </p:txBody>
      </p:sp>
      <p:sp>
        <p:nvSpPr>
          <p:cNvPr id="78" name="CustomShape 3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155F087-4274-46E0-9607-EC68D89845B4}"/>
              </a:ext>
            </a:extLst>
          </p:cNvPr>
          <p:cNvSpPr txBox="1">
            <a:spLocks/>
          </p:cNvSpPr>
          <p:nvPr/>
        </p:nvSpPr>
        <p:spPr>
          <a:xfrm>
            <a:off x="457200" y="1645921"/>
            <a:ext cx="12573000" cy="5778182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A96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sep</a:t>
            </a:r>
            <a:r>
              <a:rPr lang="en-US" dirty="0"/>
              <a:t>=","  (</a:t>
            </a:r>
            <a:r>
              <a:rPr lang="en-US" dirty="0" err="1"/>
              <a:t>somente</a:t>
            </a:r>
            <a:r>
              <a:rPr lang="en-US" dirty="0"/>
              <a:t> no </a:t>
            </a:r>
            <a:r>
              <a:rPr lang="en-US" dirty="0" err="1"/>
              <a:t>read_csv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caracter</a:t>
            </a:r>
            <a:r>
              <a:rPr lang="en-US" dirty="0"/>
              <a:t> de </a:t>
            </a:r>
            <a:r>
              <a:rPr lang="en-US" dirty="0" err="1"/>
              <a:t>separação</a:t>
            </a:r>
            <a:r>
              <a:rPr lang="en-US" dirty="0"/>
              <a:t> entre as </a:t>
            </a:r>
            <a:r>
              <a:rPr lang="en-US" dirty="0" err="1"/>
              <a:t>colulas</a:t>
            </a:r>
            <a:r>
              <a:rPr lang="en-US" dirty="0"/>
              <a:t>. </a:t>
            </a:r>
            <a:r>
              <a:rPr lang="en-US" dirty="0" err="1"/>
              <a:t>Padrão</a:t>
            </a:r>
            <a:r>
              <a:rPr lang="en-US" dirty="0"/>
              <a:t> é a </a:t>
            </a:r>
            <a:r>
              <a:rPr lang="en-US" dirty="0" err="1"/>
              <a:t>vírgula</a:t>
            </a:r>
            <a:endParaRPr lang="en-US" dirty="0"/>
          </a:p>
          <a:p>
            <a:r>
              <a:rPr lang="en-US" dirty="0" err="1"/>
              <a:t>skiprows</a:t>
            </a:r>
            <a:r>
              <a:rPr lang="en-US" dirty="0"/>
              <a:t>=</a:t>
            </a:r>
            <a:r>
              <a:rPr lang="en-US" i="1" dirty="0"/>
              <a:t>N</a:t>
            </a:r>
          </a:p>
          <a:p>
            <a:pPr lvl="1"/>
            <a:r>
              <a:rPr lang="en-US" dirty="0" err="1"/>
              <a:t>Ignora</a:t>
            </a:r>
            <a:r>
              <a:rPr lang="en-US" dirty="0"/>
              <a:t> as </a:t>
            </a:r>
            <a:r>
              <a:rPr lang="en-US" dirty="0" err="1"/>
              <a:t>primeiras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linhas do </a:t>
            </a:r>
            <a:r>
              <a:rPr lang="en-US" dirty="0" err="1"/>
              <a:t>arquivo</a:t>
            </a:r>
            <a:endParaRPr lang="en-US" dirty="0"/>
          </a:p>
          <a:p>
            <a:pPr lvl="2"/>
            <a:r>
              <a:rPr lang="en-US" dirty="0" err="1"/>
              <a:t>Encontre</a:t>
            </a:r>
            <a:r>
              <a:rPr lang="en-US" dirty="0"/>
              <a:t> o valor de N por tentative e </a:t>
            </a:r>
            <a:r>
              <a:rPr lang="en-US" dirty="0" err="1"/>
              <a:t>erro</a:t>
            </a:r>
            <a:r>
              <a:rPr lang="en-US" dirty="0"/>
              <a:t>.</a:t>
            </a:r>
          </a:p>
          <a:p>
            <a:r>
              <a:rPr lang="en-US" dirty="0" err="1"/>
              <a:t>skipfooter</a:t>
            </a:r>
            <a:r>
              <a:rPr lang="en-US" dirty="0"/>
              <a:t>=</a:t>
            </a:r>
            <a:r>
              <a:rPr lang="en-US" i="1" dirty="0"/>
              <a:t>N</a:t>
            </a:r>
          </a:p>
          <a:p>
            <a:pPr lvl="1"/>
            <a:r>
              <a:rPr lang="en-US" dirty="0" err="1"/>
              <a:t>Ignora</a:t>
            </a:r>
            <a:r>
              <a:rPr lang="en-US" dirty="0"/>
              <a:t> as </a:t>
            </a:r>
            <a:r>
              <a:rPr lang="en-US" dirty="0" err="1"/>
              <a:t>últimas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linhas do </a:t>
            </a:r>
            <a:r>
              <a:rPr lang="en-US" dirty="0" err="1"/>
              <a:t>arquivo</a:t>
            </a:r>
            <a:endParaRPr lang="en-US" dirty="0"/>
          </a:p>
          <a:p>
            <a:r>
              <a:rPr lang="pt-BR" dirty="0" err="1"/>
              <a:t>na_values</a:t>
            </a:r>
            <a:r>
              <a:rPr lang="pt-BR" dirty="0"/>
              <a:t>="-" ou </a:t>
            </a:r>
            <a:r>
              <a:rPr lang="pt-BR" dirty="0" err="1"/>
              <a:t>na_values</a:t>
            </a:r>
            <a:r>
              <a:rPr lang="pt-BR" dirty="0"/>
              <a:t>=["-", "..."]</a:t>
            </a:r>
          </a:p>
          <a:p>
            <a:pPr lvl="1"/>
            <a:r>
              <a:rPr lang="pt-BR" dirty="0"/>
              <a:t>Especifica o(s) valor(es) que devem ser interpretados como NA</a:t>
            </a:r>
          </a:p>
          <a:p>
            <a:r>
              <a:rPr lang="pt-BR" dirty="0" err="1"/>
              <a:t>encoding</a:t>
            </a:r>
            <a:r>
              <a:rPr lang="pt-BR" dirty="0"/>
              <a:t>="UTF-8"  </a:t>
            </a:r>
            <a:r>
              <a:rPr lang="en-US" dirty="0"/>
              <a:t>(</a:t>
            </a:r>
            <a:r>
              <a:rPr lang="en-US" dirty="0" err="1"/>
              <a:t>somente</a:t>
            </a:r>
            <a:r>
              <a:rPr lang="en-US" dirty="0"/>
              <a:t> no </a:t>
            </a:r>
            <a:r>
              <a:rPr lang="en-US" dirty="0" err="1"/>
              <a:t>read_csv</a:t>
            </a:r>
            <a:r>
              <a:rPr lang="en-US" dirty="0"/>
              <a:t>)</a:t>
            </a:r>
            <a:endParaRPr lang="pt-BR" dirty="0"/>
          </a:p>
          <a:p>
            <a:pPr lvl="1"/>
            <a:r>
              <a:rPr lang="pt-BR" dirty="0"/>
              <a:t>Especifica o padrão de codificação dos caracteres do arquivo texto</a:t>
            </a:r>
          </a:p>
          <a:p>
            <a:r>
              <a:rPr lang="pt-BR" dirty="0" err="1"/>
              <a:t>dtype</a:t>
            </a:r>
            <a:r>
              <a:rPr lang="pt-BR" dirty="0"/>
              <a:t>={'</a:t>
            </a:r>
            <a:r>
              <a:rPr lang="pt-BR" dirty="0" err="1"/>
              <a:t>cod_munic</a:t>
            </a:r>
            <a:r>
              <a:rPr lang="pt-BR" dirty="0"/>
              <a:t>': </a:t>
            </a:r>
            <a:r>
              <a:rPr lang="pt-BR" dirty="0" err="1"/>
              <a:t>str</a:t>
            </a:r>
            <a:r>
              <a:rPr lang="pt-BR" dirty="0"/>
              <a:t>, '</a:t>
            </a:r>
            <a:r>
              <a:rPr lang="pt-BR" dirty="0" err="1"/>
              <a:t>cod_uf</a:t>
            </a:r>
            <a:r>
              <a:rPr lang="pt-BR" dirty="0"/>
              <a:t>': </a:t>
            </a:r>
            <a:r>
              <a:rPr lang="pt-BR" dirty="0" err="1"/>
              <a:t>str</a:t>
            </a:r>
            <a:r>
              <a:rPr lang="pt-BR" dirty="0"/>
              <a:t>}</a:t>
            </a:r>
          </a:p>
          <a:p>
            <a:pPr lvl="1"/>
            <a:r>
              <a:rPr lang="pt-BR" dirty="0"/>
              <a:t>Especifica o tipo de dado que uma dada coluna deve ter no </a:t>
            </a:r>
            <a:r>
              <a:rPr lang="pt-BR" dirty="0" err="1"/>
              <a:t>dataframe</a:t>
            </a:r>
            <a:endParaRPr lang="pt-BR" dirty="0"/>
          </a:p>
          <a:p>
            <a:r>
              <a:rPr lang="pt-BR" dirty="0"/>
              <a:t>decimal=',' (o padrão é o ponto)</a:t>
            </a:r>
          </a:p>
          <a:p>
            <a:pPr lvl="1"/>
            <a:r>
              <a:rPr lang="pt-BR" dirty="0"/>
              <a:t>Use a vírgula quando as casas decimais estiverem separadas por vírgula)</a:t>
            </a:r>
          </a:p>
        </p:txBody>
      </p:sp>
    </p:spTree>
    <p:extLst>
      <p:ext uri="{BB962C8B-B14F-4D97-AF65-F5344CB8AC3E}">
        <p14:creationId xmlns:p14="http://schemas.microsoft.com/office/powerpoint/2010/main" val="2689174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74BF2-F0BD-4C65-88EB-66364290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132556"/>
            <a:ext cx="11591925" cy="1193324"/>
          </a:xfrm>
        </p:spPr>
        <p:txBody>
          <a:bodyPr>
            <a:normAutofit/>
          </a:bodyPr>
          <a:lstStyle/>
          <a:p>
            <a:r>
              <a:rPr lang="pt-BR" dirty="0"/>
              <a:t>Encontrar os caracteres que simbolizam NA</a:t>
            </a: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1CB00238-2FE3-4655-B90A-1282FC99D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54479"/>
            <a:ext cx="12176760" cy="6005195"/>
          </a:xfrm>
        </p:spPr>
        <p:txBody>
          <a:bodyPr>
            <a:normAutofit/>
          </a:bodyPr>
          <a:lstStyle/>
          <a:p>
            <a:r>
              <a:rPr lang="pt-BR" dirty="0"/>
              <a:t>Solução</a:t>
            </a:r>
          </a:p>
          <a:p>
            <a:pPr lvl="1"/>
            <a:r>
              <a:rPr lang="en-US" dirty="0"/>
              <a:t>result = </a:t>
            </a:r>
            <a:r>
              <a:rPr lang="en-US" dirty="0" err="1"/>
              <a:t>df_gini</a:t>
            </a:r>
            <a:r>
              <a:rPr lang="en-US" dirty="0"/>
              <a:t>['1991'].apply(</a:t>
            </a:r>
          </a:p>
          <a:p>
            <a:pPr marL="457200" lvl="1" indent="0">
              <a:buNone/>
            </a:pPr>
            <a:r>
              <a:rPr lang="en-US" dirty="0"/>
              <a:t>          lambda x: </a:t>
            </a:r>
          </a:p>
          <a:p>
            <a:pPr marL="457200" lvl="1" indent="0">
              <a:buNone/>
            </a:pPr>
            <a:r>
              <a:rPr lang="en-US" dirty="0"/>
              <a:t>                x if not </a:t>
            </a:r>
            <a:r>
              <a:rPr lang="en-US" dirty="0" err="1">
                <a:solidFill>
                  <a:srgbClr val="FF0000"/>
                </a:solidFill>
              </a:rPr>
              <a:t>re.search</a:t>
            </a:r>
            <a:r>
              <a:rPr lang="en-US" dirty="0">
                <a:solidFill>
                  <a:srgbClr val="FF0000"/>
                </a:solidFill>
              </a:rPr>
              <a:t>('(-?(([0-9]+(.|,)?)+[0-9]*))', x)</a:t>
            </a:r>
            <a:r>
              <a:rPr lang="en-US" dirty="0"/>
              <a:t> else </a:t>
            </a:r>
            <a:r>
              <a:rPr lang="en-US" dirty="0" err="1"/>
              <a:t>np.nan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)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9DEF8F-65DB-42EC-82FA-A45121EF5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622" y="4376962"/>
            <a:ext cx="7379018" cy="1628234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D0981A4E-EEA6-4AF6-B286-42B44E04CDCF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3099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81CF29-5B20-41CA-BF13-F42443E47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Prática no Colab Notebook</a:t>
            </a:r>
            <a:br>
              <a:rPr lang="pt-BR" dirty="0"/>
            </a:b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1D720B-9C34-46C1-B059-8308F2FAC594}"/>
              </a:ext>
            </a:extLst>
          </p:cNvPr>
          <p:cNvSpPr txBox="1"/>
          <p:nvPr/>
        </p:nvSpPr>
        <p:spPr>
          <a:xfrm>
            <a:off x="1269230" y="4444655"/>
            <a:ext cx="69783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Faça o restante dos exercícios da aula;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3200" dirty="0"/>
              <a:t>Há exercícios extra.</a:t>
            </a:r>
          </a:p>
        </p:txBody>
      </p:sp>
    </p:spTree>
    <p:extLst>
      <p:ext uri="{BB962C8B-B14F-4D97-AF65-F5344CB8AC3E}">
        <p14:creationId xmlns:p14="http://schemas.microsoft.com/office/powerpoint/2010/main" val="261978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1"/>
          <p:cNvSpPr txBox="1">
            <a:spLocks noGrp="1"/>
          </p:cNvSpPr>
          <p:nvPr>
            <p:ph type="title"/>
          </p:nvPr>
        </p:nvSpPr>
        <p:spPr>
          <a:xfrm>
            <a:off x="924077" y="132652"/>
            <a:ext cx="11907843" cy="9411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3" tIns="45699" rIns="91423" bIns="45699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2F5496"/>
              </a:buClr>
              <a:buSzPts val="4400"/>
            </a:pPr>
            <a:r>
              <a:rPr lang="en-US" dirty="0"/>
              <a:t>Função apply</a:t>
            </a:r>
            <a:endParaRPr dirty="0"/>
          </a:p>
        </p:txBody>
      </p:sp>
      <p:sp>
        <p:nvSpPr>
          <p:cNvPr id="319" name="Google Shape;319;p31"/>
          <p:cNvSpPr txBox="1">
            <a:spLocks noGrp="1"/>
          </p:cNvSpPr>
          <p:nvPr>
            <p:ph idx="1"/>
          </p:nvPr>
        </p:nvSpPr>
        <p:spPr>
          <a:xfrm>
            <a:off x="457364" y="1073789"/>
            <a:ext cx="12374553" cy="62283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3" tIns="45699" rIns="91423" bIns="45699" rtlCol="0" anchor="t" anchorCtr="0">
            <a:normAutofit/>
          </a:bodyPr>
          <a:lstStyle/>
          <a:p>
            <a:pPr marL="228602" indent="-228602">
              <a:buClr>
                <a:schemeClr val="dk1"/>
              </a:buClr>
              <a:buSzPts val="3600"/>
            </a:pPr>
            <a:r>
              <a:rPr lang="en-US" dirty="0"/>
              <a:t>Aplica uma função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longo</a:t>
            </a:r>
            <a:r>
              <a:rPr lang="en-US" dirty="0"/>
              <a:t> de um </a:t>
            </a:r>
            <a:r>
              <a:rPr lang="en-US" dirty="0" err="1"/>
              <a:t>eixo</a:t>
            </a:r>
            <a:r>
              <a:rPr lang="en-US" dirty="0"/>
              <a:t> (linhas </a:t>
            </a:r>
            <a:r>
              <a:rPr lang="en-US" dirty="0" err="1"/>
              <a:t>ou</a:t>
            </a:r>
            <a:r>
              <a:rPr lang="en-US" dirty="0"/>
              <a:t> colunas) de um </a:t>
            </a:r>
            <a:r>
              <a:rPr lang="en-US" dirty="0" err="1"/>
              <a:t>DataFrame</a:t>
            </a:r>
            <a:endParaRPr lang="en-US" dirty="0"/>
          </a:p>
          <a:p>
            <a:pPr lvl="1">
              <a:buClr>
                <a:schemeClr val="dk1"/>
              </a:buClr>
              <a:buSzPts val="3600"/>
            </a:pPr>
            <a:r>
              <a:rPr lang="en-US" dirty="0" err="1"/>
              <a:t>padrão</a:t>
            </a:r>
            <a:r>
              <a:rPr lang="en-US" dirty="0"/>
              <a:t>: axis=0 (rows/index)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1513FB1-F86A-40B9-BEA2-1C4E49704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61" y="3154477"/>
            <a:ext cx="5654834" cy="28339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9D28230-B564-49C9-83E1-1269801EA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448" y="2099860"/>
            <a:ext cx="5467482" cy="2536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01FB4F8-0F08-41BF-9873-D8338722E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1448" y="4959494"/>
            <a:ext cx="5467482" cy="22772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102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2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90815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Função DataFrame.map()</a:t>
            </a:r>
            <a:endParaRPr dirty="0"/>
          </a:p>
        </p:txBody>
      </p:sp>
      <p:sp>
        <p:nvSpPr>
          <p:cNvPr id="328" name="Google Shape;328;p32"/>
          <p:cNvSpPr txBox="1">
            <a:spLocks noGrp="1"/>
          </p:cNvSpPr>
          <p:nvPr>
            <p:ph idx="1"/>
          </p:nvPr>
        </p:nvSpPr>
        <p:spPr>
          <a:xfrm>
            <a:off x="457200" y="1128069"/>
            <a:ext cx="12374878" cy="6174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/>
              <a:t>Aplica uma função 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(element-wise)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17E316-4858-1F26-3231-20F3168F6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879" y="1928807"/>
            <a:ext cx="8859486" cy="22863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DD1E2B-D3C0-B370-FFEC-E5F6A60B5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879" y="4507287"/>
            <a:ext cx="6096851" cy="19243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90815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Sumarização e Estatística Descritiva</a:t>
            </a:r>
            <a:endParaRPr/>
          </a:p>
        </p:txBody>
      </p:sp>
      <p:pic>
        <p:nvPicPr>
          <p:cNvPr id="336" name="Google Shape;33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337" y="1408112"/>
            <a:ext cx="2557463" cy="23761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37" name="Google Shape;337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0006" y="1408112"/>
            <a:ext cx="3811379" cy="197516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38" name="Google Shape;338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93342" y="4176395"/>
            <a:ext cx="6502270" cy="297495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90815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mean (média)</a:t>
            </a:r>
            <a:endParaRPr/>
          </a:p>
        </p:txBody>
      </p:sp>
      <p:sp>
        <p:nvSpPr>
          <p:cNvPr id="346" name="Google Shape;346;p34"/>
          <p:cNvSpPr txBox="1">
            <a:spLocks noGrp="1"/>
          </p:cNvSpPr>
          <p:nvPr>
            <p:ph idx="1"/>
          </p:nvPr>
        </p:nvSpPr>
        <p:spPr>
          <a:xfrm>
            <a:off x="457200" y="1408112"/>
            <a:ext cx="12374878" cy="288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de NA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excluídos</a:t>
            </a:r>
            <a:r>
              <a:rPr lang="en-US" dirty="0"/>
              <a:t>, </a:t>
            </a:r>
            <a:endParaRPr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/>
              <a:t>a </a:t>
            </a:r>
            <a:r>
              <a:rPr lang="en-US" dirty="0" err="1"/>
              <a:t>menos</a:t>
            </a:r>
            <a:r>
              <a:rPr lang="en-US" dirty="0"/>
              <a:t> que </a:t>
            </a:r>
            <a:r>
              <a:rPr lang="en-US" dirty="0" err="1"/>
              <a:t>toda</a:t>
            </a:r>
            <a:r>
              <a:rPr lang="en-US" dirty="0"/>
              <a:t> a </a:t>
            </a:r>
            <a:r>
              <a:rPr lang="en-US" dirty="0" err="1"/>
              <a:t>fatia</a:t>
            </a:r>
            <a:endParaRPr lang="pt-BR" dirty="0"/>
          </a:p>
          <a:p>
            <a:pPr lvl="2" indent="-457200">
              <a:buClr>
                <a:srgbClr val="3F3F3F"/>
              </a:buClr>
              <a:buSzPts val="2800"/>
            </a:pP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coluna</a:t>
            </a:r>
            <a:r>
              <a:rPr lang="en-US" dirty="0"/>
              <a:t> </a:t>
            </a:r>
            <a:r>
              <a:rPr lang="en-US" dirty="0" err="1"/>
              <a:t>seja</a:t>
            </a:r>
            <a:r>
              <a:rPr lang="en-US" dirty="0"/>
              <a:t> NA.</a:t>
            </a:r>
            <a:endParaRPr lang="pt-BR" dirty="0"/>
          </a:p>
          <a:p>
            <a:pPr lvl="1">
              <a:buClr>
                <a:srgbClr val="0206BE"/>
              </a:buClr>
              <a:buSzPts val="3200"/>
            </a:pPr>
            <a:r>
              <a:rPr lang="en-US" dirty="0" err="1"/>
              <a:t>Isso</a:t>
            </a:r>
            <a:r>
              <a:rPr lang="en-US" dirty="0"/>
              <a:t> pode ser </a:t>
            </a:r>
            <a:r>
              <a:rPr lang="en-US" dirty="0" err="1"/>
              <a:t>desativado</a:t>
            </a:r>
            <a:r>
              <a:rPr lang="en-US" dirty="0"/>
              <a:t> com a </a:t>
            </a:r>
            <a:r>
              <a:rPr lang="en-US" dirty="0" err="1"/>
              <a:t>opção</a:t>
            </a:r>
            <a:r>
              <a:rPr lang="en-US" dirty="0"/>
              <a:t> </a:t>
            </a:r>
            <a:r>
              <a:rPr lang="en-US" dirty="0" err="1">
                <a:sym typeface="Consolas"/>
              </a:rPr>
              <a:t>skipna</a:t>
            </a:r>
            <a:endParaRPr lang="pt-BR" dirty="0">
              <a:sym typeface="Consolas"/>
            </a:endParaRPr>
          </a:p>
        </p:txBody>
      </p:sp>
      <p:pic>
        <p:nvPicPr>
          <p:cNvPr id="344" name="Google Shape;344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43160" y="1297283"/>
            <a:ext cx="2533651" cy="23540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45" name="Google Shape;345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2489" y="4290060"/>
            <a:ext cx="7467600" cy="230694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47" name="Google Shape;347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9686" y="4128757"/>
            <a:ext cx="5375289" cy="24682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8"/>
          <p:cNvSpPr txBox="1">
            <a:spLocks noGrp="1"/>
          </p:cNvSpPr>
          <p:nvPr>
            <p:ph type="title"/>
          </p:nvPr>
        </p:nvSpPr>
        <p:spPr>
          <a:xfrm>
            <a:off x="923924" y="132556"/>
            <a:ext cx="11908155" cy="941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US"/>
              <a:t>describe (resumo de várias estatísticas)</a:t>
            </a:r>
            <a:endParaRPr/>
          </a:p>
        </p:txBody>
      </p:sp>
      <p:sp>
        <p:nvSpPr>
          <p:cNvPr id="354" name="Google Shape;354;p48"/>
          <p:cNvSpPr txBox="1">
            <a:spLocks noGrp="1"/>
          </p:cNvSpPr>
          <p:nvPr>
            <p:ph idx="1"/>
          </p:nvPr>
        </p:nvSpPr>
        <p:spPr>
          <a:xfrm>
            <a:off x="457200" y="1408112"/>
            <a:ext cx="12374878" cy="288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en-US"/>
              <a:t>Computa várias estatísticas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3" name="Google Shape;35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0697" y="2849086"/>
            <a:ext cx="2533651" cy="2354026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355" name="Google Shape;355;p4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7152" y="2187931"/>
            <a:ext cx="4760049" cy="487304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8"/>
          <p:cNvSpPr/>
          <p:nvPr/>
        </p:nvSpPr>
        <p:spPr>
          <a:xfrm>
            <a:off x="4916400" y="3779837"/>
            <a:ext cx="1469571" cy="51022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20486" y="28995"/>
            <a:ext cx="12343474" cy="96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400" b="1" i="1" spc="-1" dirty="0">
                <a:solidFill>
                  <a:schemeClr val="accent1">
                    <a:lumMod val="75000"/>
                  </a:schemeClr>
                </a:solidFill>
                <a:ea typeface="DejaVu Sans"/>
              </a:rPr>
              <a:t>Exemplo de uso do read_csv / </a:t>
            </a:r>
            <a:r>
              <a:rPr lang="pt-BR" sz="4400" b="1" i="1" spc="-1" dirty="0" err="1">
                <a:solidFill>
                  <a:schemeClr val="accent1">
                    <a:lumMod val="75000"/>
                  </a:schemeClr>
                </a:solidFill>
                <a:ea typeface="DejaVu Sans"/>
              </a:rPr>
              <a:t>read_excel</a:t>
            </a:r>
            <a:endParaRPr lang="pt-BR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155F087-4274-46E0-9607-EC68D89845B4}"/>
              </a:ext>
            </a:extLst>
          </p:cNvPr>
          <p:cNvSpPr txBox="1">
            <a:spLocks/>
          </p:cNvSpPr>
          <p:nvPr/>
        </p:nvSpPr>
        <p:spPr>
          <a:xfrm>
            <a:off x="457200" y="1249989"/>
            <a:ext cx="12573000" cy="6174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A96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A52CA0-B27B-4B78-8090-D3342C11B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815" y="1545272"/>
            <a:ext cx="115538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394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20486" y="28995"/>
            <a:ext cx="12343474" cy="96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400" b="1" i="1" spc="-1" dirty="0">
                <a:solidFill>
                  <a:schemeClr val="accent1">
                    <a:lumMod val="75000"/>
                  </a:schemeClr>
                </a:solidFill>
                <a:ea typeface="DejaVu Sans"/>
              </a:rPr>
              <a:t>Exemplo de uso do read_csv / </a:t>
            </a:r>
            <a:r>
              <a:rPr lang="pt-BR" sz="4400" b="1" i="1" spc="-1" dirty="0" err="1">
                <a:solidFill>
                  <a:schemeClr val="accent1">
                    <a:lumMod val="75000"/>
                  </a:schemeClr>
                </a:solidFill>
                <a:ea typeface="DejaVu Sans"/>
              </a:rPr>
              <a:t>read_excel</a:t>
            </a:r>
            <a:endParaRPr lang="pt-BR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155F087-4274-46E0-9607-EC68D89845B4}"/>
              </a:ext>
            </a:extLst>
          </p:cNvPr>
          <p:cNvSpPr txBox="1">
            <a:spLocks/>
          </p:cNvSpPr>
          <p:nvPr/>
        </p:nvSpPr>
        <p:spPr>
          <a:xfrm>
            <a:off x="457200" y="1249989"/>
            <a:ext cx="12573000" cy="6174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A96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8E3DFB1-9BE9-43A3-8AAB-557C08578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947660"/>
            <a:ext cx="12172950" cy="5410200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BB6E7E66-C5F3-4F76-9E00-35DAD95DA508}"/>
              </a:ext>
            </a:extLst>
          </p:cNvPr>
          <p:cNvSpPr txBox="1">
            <a:spLocks/>
          </p:cNvSpPr>
          <p:nvPr/>
        </p:nvSpPr>
        <p:spPr>
          <a:xfrm>
            <a:off x="609600" y="1402389"/>
            <a:ext cx="11871960" cy="61741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A96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Neste curso, descubra a URL na página do </a:t>
            </a:r>
            <a:r>
              <a:rPr lang="pt-BR" dirty="0" err="1"/>
              <a:t>github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77605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48150" y="420735"/>
            <a:ext cx="12343474" cy="96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400" b="1" i="1" spc="-1" dirty="0">
                <a:solidFill>
                  <a:schemeClr val="accent1">
                    <a:lumMod val="75000"/>
                  </a:schemeClr>
                </a:solidFill>
                <a:ea typeface="DejaVu Sans"/>
              </a:rPr>
              <a:t>Solução para os principais problemas de leitura de arquivos </a:t>
            </a:r>
            <a:r>
              <a:rPr lang="pt-BR" sz="4400" b="1" i="1" spc="-1" dirty="0" err="1">
                <a:solidFill>
                  <a:schemeClr val="accent1">
                    <a:lumMod val="75000"/>
                  </a:schemeClr>
                </a:solidFill>
                <a:ea typeface="DejaVu Sans"/>
              </a:rPr>
              <a:t>read_csv</a:t>
            </a:r>
            <a:r>
              <a:rPr lang="pt-BR" sz="4400" b="1" i="1" spc="-1" dirty="0">
                <a:solidFill>
                  <a:schemeClr val="accent1">
                    <a:lumMod val="75000"/>
                  </a:schemeClr>
                </a:solidFill>
                <a:ea typeface="DejaVu Sans"/>
              </a:rPr>
              <a:t>/</a:t>
            </a:r>
            <a:r>
              <a:rPr lang="pt-BR" sz="4400" b="1" i="1" spc="-1" dirty="0" err="1">
                <a:solidFill>
                  <a:schemeClr val="accent1">
                    <a:lumMod val="75000"/>
                  </a:schemeClr>
                </a:solidFill>
                <a:ea typeface="DejaVu Sans"/>
              </a:rPr>
              <a:t>read_excel</a:t>
            </a:r>
            <a:endParaRPr lang="pt-BR" sz="4400" b="1" i="1" spc="-1" dirty="0">
              <a:solidFill>
                <a:schemeClr val="accent1">
                  <a:lumMod val="75000"/>
                </a:schemeClr>
              </a:solidFill>
              <a:ea typeface="DejaVu Sans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155F087-4274-46E0-9607-EC68D89845B4}"/>
              </a:ext>
            </a:extLst>
          </p:cNvPr>
          <p:cNvSpPr txBox="1">
            <a:spLocks/>
          </p:cNvSpPr>
          <p:nvPr/>
        </p:nvSpPr>
        <p:spPr>
          <a:xfrm>
            <a:off x="457200" y="1645921"/>
            <a:ext cx="12573000" cy="577818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5FA96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sep</a:t>
            </a:r>
            <a:r>
              <a:rPr lang="en-US" dirty="0"/>
              <a:t>=","  (</a:t>
            </a:r>
            <a:r>
              <a:rPr lang="en-US" dirty="0" err="1"/>
              <a:t>somente</a:t>
            </a:r>
            <a:r>
              <a:rPr lang="en-US" dirty="0"/>
              <a:t> no </a:t>
            </a:r>
            <a:r>
              <a:rPr lang="en-US" dirty="0" err="1"/>
              <a:t>read_csv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caracter</a:t>
            </a:r>
            <a:r>
              <a:rPr lang="en-US" dirty="0"/>
              <a:t> de </a:t>
            </a:r>
            <a:r>
              <a:rPr lang="en-US" dirty="0" err="1"/>
              <a:t>separação</a:t>
            </a:r>
            <a:r>
              <a:rPr lang="en-US" dirty="0"/>
              <a:t> entre as </a:t>
            </a:r>
            <a:r>
              <a:rPr lang="en-US" dirty="0" err="1"/>
              <a:t>colulas</a:t>
            </a:r>
            <a:r>
              <a:rPr lang="en-US" dirty="0"/>
              <a:t>. </a:t>
            </a:r>
            <a:r>
              <a:rPr lang="en-US" dirty="0" err="1"/>
              <a:t>Padrão</a:t>
            </a:r>
            <a:r>
              <a:rPr lang="en-US" dirty="0"/>
              <a:t> é a </a:t>
            </a:r>
            <a:r>
              <a:rPr lang="en-US" dirty="0" err="1"/>
              <a:t>vírgula</a:t>
            </a:r>
            <a:endParaRPr lang="en-US" dirty="0"/>
          </a:p>
          <a:p>
            <a:r>
              <a:rPr lang="en-US" dirty="0" err="1"/>
              <a:t>skiprows</a:t>
            </a:r>
            <a:r>
              <a:rPr lang="en-US" dirty="0"/>
              <a:t>=</a:t>
            </a:r>
            <a:r>
              <a:rPr lang="en-US" i="1" dirty="0"/>
              <a:t>N</a:t>
            </a:r>
          </a:p>
          <a:p>
            <a:pPr lvl="1"/>
            <a:r>
              <a:rPr lang="en-US" dirty="0" err="1"/>
              <a:t>Ignora</a:t>
            </a:r>
            <a:r>
              <a:rPr lang="en-US" dirty="0"/>
              <a:t> as </a:t>
            </a:r>
            <a:r>
              <a:rPr lang="en-US" dirty="0" err="1"/>
              <a:t>primeiras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linhas do </a:t>
            </a:r>
            <a:r>
              <a:rPr lang="en-US" dirty="0" err="1"/>
              <a:t>arquivo</a:t>
            </a:r>
            <a:endParaRPr lang="en-US" dirty="0"/>
          </a:p>
          <a:p>
            <a:pPr lvl="2"/>
            <a:r>
              <a:rPr lang="en-US" dirty="0" err="1"/>
              <a:t>Encontre</a:t>
            </a:r>
            <a:r>
              <a:rPr lang="en-US" dirty="0"/>
              <a:t> o valor de N por tentative e </a:t>
            </a:r>
            <a:r>
              <a:rPr lang="en-US" dirty="0" err="1"/>
              <a:t>erro</a:t>
            </a:r>
            <a:r>
              <a:rPr lang="en-US" dirty="0"/>
              <a:t>.</a:t>
            </a:r>
          </a:p>
          <a:p>
            <a:r>
              <a:rPr lang="en-US" dirty="0" err="1"/>
              <a:t>skipfooter</a:t>
            </a:r>
            <a:r>
              <a:rPr lang="en-US" dirty="0"/>
              <a:t>=</a:t>
            </a:r>
            <a:r>
              <a:rPr lang="en-US" i="1" dirty="0"/>
              <a:t>N</a:t>
            </a:r>
          </a:p>
          <a:p>
            <a:pPr lvl="1"/>
            <a:r>
              <a:rPr lang="en-US" dirty="0" err="1"/>
              <a:t>Ignora</a:t>
            </a:r>
            <a:r>
              <a:rPr lang="en-US" dirty="0"/>
              <a:t> as </a:t>
            </a:r>
            <a:r>
              <a:rPr lang="en-US" dirty="0" err="1"/>
              <a:t>últimas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linhas do </a:t>
            </a:r>
            <a:r>
              <a:rPr lang="en-US" dirty="0" err="1"/>
              <a:t>arquivo</a:t>
            </a:r>
            <a:endParaRPr lang="en-US" dirty="0"/>
          </a:p>
          <a:p>
            <a:r>
              <a:rPr lang="pt-BR" dirty="0" err="1"/>
              <a:t>na_values</a:t>
            </a:r>
            <a:r>
              <a:rPr lang="pt-BR" dirty="0"/>
              <a:t>="-" ou </a:t>
            </a:r>
            <a:r>
              <a:rPr lang="pt-BR" dirty="0" err="1"/>
              <a:t>na_values</a:t>
            </a:r>
            <a:r>
              <a:rPr lang="pt-BR" dirty="0"/>
              <a:t>=["-", "..."]</a:t>
            </a:r>
          </a:p>
          <a:p>
            <a:pPr lvl="1"/>
            <a:r>
              <a:rPr lang="pt-BR" dirty="0"/>
              <a:t>Especifica o(s) valor(es) que devem ser interpretados como NA</a:t>
            </a:r>
          </a:p>
          <a:p>
            <a:r>
              <a:rPr lang="pt-BR" dirty="0" err="1"/>
              <a:t>encoding</a:t>
            </a:r>
            <a:r>
              <a:rPr lang="pt-BR" dirty="0"/>
              <a:t>="UTF-8"  </a:t>
            </a:r>
            <a:r>
              <a:rPr lang="en-US" dirty="0"/>
              <a:t>(</a:t>
            </a:r>
            <a:r>
              <a:rPr lang="en-US" dirty="0" err="1"/>
              <a:t>somente</a:t>
            </a:r>
            <a:r>
              <a:rPr lang="en-US" dirty="0"/>
              <a:t> no </a:t>
            </a:r>
            <a:r>
              <a:rPr lang="en-US" dirty="0" err="1"/>
              <a:t>read_csv</a:t>
            </a:r>
            <a:r>
              <a:rPr lang="en-US" dirty="0"/>
              <a:t>)</a:t>
            </a:r>
            <a:endParaRPr lang="pt-BR" dirty="0"/>
          </a:p>
          <a:p>
            <a:pPr lvl="1"/>
            <a:r>
              <a:rPr lang="pt-BR" dirty="0"/>
              <a:t>Especifica o padrão de codificação dos caracteres do arquivo texto</a:t>
            </a:r>
          </a:p>
          <a:p>
            <a:r>
              <a:rPr lang="pt-BR" dirty="0" err="1"/>
              <a:t>dtype</a:t>
            </a:r>
            <a:r>
              <a:rPr lang="pt-BR" dirty="0"/>
              <a:t>={'</a:t>
            </a:r>
            <a:r>
              <a:rPr lang="pt-BR" dirty="0" err="1"/>
              <a:t>cod_munic</a:t>
            </a:r>
            <a:r>
              <a:rPr lang="pt-BR" dirty="0"/>
              <a:t>': </a:t>
            </a:r>
            <a:r>
              <a:rPr lang="pt-BR" dirty="0" err="1"/>
              <a:t>str</a:t>
            </a:r>
            <a:r>
              <a:rPr lang="pt-BR" dirty="0"/>
              <a:t>, '</a:t>
            </a:r>
            <a:r>
              <a:rPr lang="pt-BR" dirty="0" err="1"/>
              <a:t>cod_uf</a:t>
            </a:r>
            <a:r>
              <a:rPr lang="pt-BR" dirty="0"/>
              <a:t>': </a:t>
            </a:r>
            <a:r>
              <a:rPr lang="pt-BR" dirty="0" err="1"/>
              <a:t>str</a:t>
            </a:r>
            <a:r>
              <a:rPr lang="pt-BR" dirty="0"/>
              <a:t>}</a:t>
            </a:r>
          </a:p>
          <a:p>
            <a:pPr lvl="1"/>
            <a:r>
              <a:rPr lang="pt-BR" dirty="0"/>
              <a:t>Especifica o tipo de dado que uma dada coluna deve ter no </a:t>
            </a:r>
            <a:r>
              <a:rPr lang="pt-BR" dirty="0" err="1"/>
              <a:t>dataframe</a:t>
            </a:r>
            <a:endParaRPr lang="pt-BR" dirty="0"/>
          </a:p>
          <a:p>
            <a:r>
              <a:rPr lang="pt-BR" dirty="0"/>
              <a:t>decimal=',' (o padrão é o ponto)</a:t>
            </a:r>
          </a:p>
          <a:p>
            <a:pPr lvl="1"/>
            <a:r>
              <a:rPr lang="pt-BR" dirty="0"/>
              <a:t>Use a vírgula quando as casas decimais estiverem separadas por vírgula)</a:t>
            </a:r>
          </a:p>
          <a:p>
            <a:r>
              <a:rPr lang="pt-BR" dirty="0"/>
              <a:t>Ver exemplo no Jupyter notebook	</a:t>
            </a:r>
          </a:p>
        </p:txBody>
      </p:sp>
    </p:spTree>
    <p:extLst>
      <p:ext uri="{BB962C8B-B14F-4D97-AF65-F5344CB8AC3E}">
        <p14:creationId xmlns:p14="http://schemas.microsoft.com/office/powerpoint/2010/main" val="5706517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32756</TotalTime>
  <Words>635</Words>
  <Application>Microsoft Office PowerPoint</Application>
  <PresentationFormat>Custom</PresentationFormat>
  <Paragraphs>87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DejaVu Sans</vt:lpstr>
      <vt:lpstr>Wingdings</vt:lpstr>
      <vt:lpstr>Personalizar design</vt:lpstr>
      <vt:lpstr>PowerPoint Presentation</vt:lpstr>
      <vt:lpstr>Função apply</vt:lpstr>
      <vt:lpstr>Função DataFrame.map()</vt:lpstr>
      <vt:lpstr>Sumarização e Estatística Descritiva</vt:lpstr>
      <vt:lpstr>mean (média)</vt:lpstr>
      <vt:lpstr>describe (resumo de várias estatísticas)</vt:lpstr>
      <vt:lpstr>PowerPoint Presentation</vt:lpstr>
      <vt:lpstr>PowerPoint Presentation</vt:lpstr>
      <vt:lpstr>PowerPoint Presentation</vt:lpstr>
      <vt:lpstr>Descartando valores faltantes (NA ou NaN)</vt:lpstr>
      <vt:lpstr>Preenchendo valores faltantes</vt:lpstr>
      <vt:lpstr>Preenchendo valores faltantes</vt:lpstr>
      <vt:lpstr>Remover duplicatas</vt:lpstr>
      <vt:lpstr>Indexação Hierárquica</vt:lpstr>
      <vt:lpstr>Resumo estatístico por nível</vt:lpstr>
      <vt:lpstr>Erros que vocês vão cometer</vt:lpstr>
      <vt:lpstr>PowerPoint Presentation</vt:lpstr>
      <vt:lpstr>Encontrar os caracteres que simbolizam NA</vt:lpstr>
      <vt:lpstr>Prática no Colab Notebook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alexlopespereira alexlopespereira</dc:creator>
  <dc:description/>
  <cp:lastModifiedBy>ALEX LOPES  PEREIRA</cp:lastModifiedBy>
  <cp:revision>972</cp:revision>
  <dcterms:created xsi:type="dcterms:W3CDTF">2018-04-21T22:11:37Z</dcterms:created>
  <dcterms:modified xsi:type="dcterms:W3CDTF">2025-09-10T00:20:17Z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