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16.jpg" ContentType="image/png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6"/>
  </p:notesMasterIdLst>
  <p:sldIdLst>
    <p:sldId id="258" r:id="rId2"/>
    <p:sldId id="336" r:id="rId3"/>
    <p:sldId id="338" r:id="rId4"/>
    <p:sldId id="309" r:id="rId5"/>
    <p:sldId id="337" r:id="rId6"/>
    <p:sldId id="313" r:id="rId7"/>
    <p:sldId id="318" r:id="rId8"/>
    <p:sldId id="324" r:id="rId9"/>
    <p:sldId id="323" r:id="rId10"/>
    <p:sldId id="322" r:id="rId11"/>
    <p:sldId id="321" r:id="rId12"/>
    <p:sldId id="320" r:id="rId13"/>
    <p:sldId id="329" r:id="rId14"/>
    <p:sldId id="330" r:id="rId15"/>
    <p:sldId id="327" r:id="rId16"/>
    <p:sldId id="325" r:id="rId17"/>
    <p:sldId id="326" r:id="rId18"/>
    <p:sldId id="328" r:id="rId19"/>
    <p:sldId id="332" r:id="rId20"/>
    <p:sldId id="333" r:id="rId21"/>
    <p:sldId id="334" r:id="rId22"/>
    <p:sldId id="331" r:id="rId23"/>
    <p:sldId id="335" r:id="rId24"/>
    <p:sldId id="340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Muli" panose="020B0604020202020204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5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4000E-A95E-44B1-93B3-F7991E882395}">
  <a:tblStyle styleId="{C224000E-A95E-44B1-93B3-F7991E882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56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025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756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412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178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241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143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465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380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959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787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784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842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607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345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483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879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538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350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808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325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698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81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6823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4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272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5373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7192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160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101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405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5658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7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915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53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619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7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transition>
    <p:fade thruBlk="1"/>
  </p:transition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fabricioveronez@gmail.co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jpeg"/><Relationship Id="rId5" Type="http://schemas.openxmlformats.org/officeDocument/2006/relationships/hyperlink" Target="http://www.linkedin.com/in/fabricioveronez" TargetMode="External"/><Relationship Id="rId4" Type="http://schemas.openxmlformats.org/officeDocument/2006/relationships/hyperlink" Target="http://www.facebook.com/fabricioveronezdev/" TargetMode="Externa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52;p13">
            <a:extLst>
              <a:ext uri="{FF2B5EF4-FFF2-40B4-BE49-F238E27FC236}">
                <a16:creationId xmlns:a16="http://schemas.microsoft.com/office/drawing/2014/main" id="{1018BA2E-FDE0-4044-AA13-4C495BF1C438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3310851" y="596534"/>
            <a:ext cx="5496362" cy="1502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800" b="1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Fabrício</a:t>
            </a:r>
            <a:r>
              <a:rPr lang="en-US" sz="4800" b="1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Veronez</a:t>
            </a:r>
            <a:endParaRPr sz="4800" b="1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Arquiteto</a:t>
            </a:r>
            <a:r>
              <a:rPr lang="en-US" sz="3200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 de </a:t>
            </a:r>
            <a:r>
              <a:rPr lang="en-US" sz="3200" spc="-38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Aplicações</a:t>
            </a:r>
            <a:endParaRPr sz="3200" spc="-38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+mj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FE1A40-C45B-403D-8565-3D82BCD84EDC}"/>
              </a:ext>
            </a:extLst>
          </p:cNvPr>
          <p:cNvSpPr txBox="1"/>
          <p:nvPr/>
        </p:nvSpPr>
        <p:spPr>
          <a:xfrm>
            <a:off x="3310851" y="3341722"/>
            <a:ext cx="5649175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YouTube – Fabricio Veronez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Email - 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  <a:hlinkClick r:id="rId3"/>
              </a:rPr>
              <a:t>fabricioveronez@gmail.com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Facebook - </a:t>
            </a:r>
            <a:r>
              <a:rPr lang="pt-BR" dirty="0">
                <a:hlinkClick r:id="rId4"/>
              </a:rPr>
              <a:t>http://www.facebook.com/fabricioveronezdev/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Linkedin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 - </a:t>
            </a: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  <a:hlinkClick r:id="rId5"/>
              </a:rPr>
              <a:t>http://www.linkedin.com/in/fabricioveronez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pc="-38" dirty="0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Telegram - </a:t>
            </a:r>
            <a:r>
              <a:rPr lang="en-US" spc="-38" dirty="0" err="1">
                <a:solidFill>
                  <a:schemeClr val="tx1">
                    <a:lumMod val="85000"/>
                    <a:lumOff val="15000"/>
                  </a:schemeClr>
                </a:solidFill>
                <a:ea typeface="Roboto" panose="02000000000000000000" pitchFamily="2" charset="0"/>
              </a:rPr>
              <a:t>fabricioveronez</a:t>
            </a:r>
            <a:endParaRPr lang="en-US" spc="-38" dirty="0">
              <a:solidFill>
                <a:schemeClr val="tx1">
                  <a:lumMod val="85000"/>
                  <a:lumOff val="15000"/>
                </a:schemeClr>
              </a:solidFill>
              <a:ea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F9450F7-57C3-4B2A-84A1-BEC5AB05E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31" y="284018"/>
            <a:ext cx="2127461" cy="212746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814084F-88C0-4E7A-B6DE-A817038DB8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5580" y="1191862"/>
            <a:ext cx="3482360" cy="195787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0008BBE-F72F-4FB7-9D54-B7768EDB93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5580" y="2571750"/>
            <a:ext cx="2533358" cy="63116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A6EFF9A-658F-4A70-9383-7EF936F56B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4686" y="2892401"/>
            <a:ext cx="3010122" cy="15997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1150"/>
            <a:ext cx="6953915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1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1150"/>
            <a:ext cx="6953915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0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1150"/>
            <a:ext cx="6953915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78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8BD068C-A504-449C-82DF-58DB846F8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764" y="1878106"/>
            <a:ext cx="1481417" cy="148141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77014C1-FEF8-40EF-B2C9-452CE2CD4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232" y="1912844"/>
            <a:ext cx="1424350" cy="141194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5905E5D-35C0-46CA-A27A-B82B04576DBF}"/>
              </a:ext>
            </a:extLst>
          </p:cNvPr>
          <p:cNvSpPr txBox="1"/>
          <p:nvPr/>
        </p:nvSpPr>
        <p:spPr>
          <a:xfrm>
            <a:off x="2881473" y="645459"/>
            <a:ext cx="3381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Coleta dos dados</a:t>
            </a:r>
            <a:endParaRPr lang="pt-BR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BFDA0D3-1A57-4E17-8B8B-215BC6D9E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8343" y="2257424"/>
            <a:ext cx="722780" cy="722780"/>
          </a:xfrm>
          <a:prstGeom prst="rect">
            <a:avLst/>
          </a:prstGeom>
        </p:spPr>
      </p:pic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A3CF5F5D-337E-418B-9E33-1AFDA75E1833}"/>
              </a:ext>
            </a:extLst>
          </p:cNvPr>
          <p:cNvSpPr/>
          <p:nvPr/>
        </p:nvSpPr>
        <p:spPr>
          <a:xfrm rot="10800000">
            <a:off x="3897846" y="2660275"/>
            <a:ext cx="1580029" cy="123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68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B5FD55F-B714-42CA-8BF8-C7B0AF138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711" y="205907"/>
            <a:ext cx="59436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4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73;p16">
            <a:extLst>
              <a:ext uri="{FF2B5EF4-FFF2-40B4-BE49-F238E27FC236}">
                <a16:creationId xmlns:a16="http://schemas.microsoft.com/office/drawing/2014/main" id="{A2DE07E6-3433-4CF8-B4E9-E1990E35B367}"/>
              </a:ext>
            </a:extLst>
          </p:cNvPr>
          <p:cNvSpPr txBox="1">
            <a:spLocks/>
          </p:cNvSpPr>
          <p:nvPr/>
        </p:nvSpPr>
        <p:spPr>
          <a:xfrm>
            <a:off x="1491473" y="1173649"/>
            <a:ext cx="2677116" cy="248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482600" indent="-342900" eaLnBrk="0" hangingPunct="0">
              <a:spcBef>
                <a:spcPct val="20000"/>
              </a:spcBef>
              <a:buFont typeface="+mj-lt"/>
              <a:buAutoNum type="arabicPeriod"/>
              <a:defRPr sz="2000" kern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400">
                <a:latin typeface="+mn-lt"/>
                <a:ea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2000">
                <a:latin typeface="+mn-lt"/>
                <a:ea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>
                <a:latin typeface="+mn-lt"/>
                <a:ea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i="1">
                <a:latin typeface="+mn-lt"/>
                <a:ea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9pPr>
          </a:lstStyle>
          <a:p>
            <a:pPr marL="139700" indent="0">
              <a:buNone/>
            </a:pPr>
            <a:r>
              <a:rPr lang="en-US" b="1" dirty="0" err="1"/>
              <a:t>Oficiais</a:t>
            </a:r>
            <a:endParaRPr lang="en-US" dirty="0"/>
          </a:p>
          <a:p>
            <a:r>
              <a:rPr lang="en-US" dirty="0"/>
              <a:t>Go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Ruby</a:t>
            </a:r>
          </a:p>
        </p:txBody>
      </p:sp>
      <p:sp>
        <p:nvSpPr>
          <p:cNvPr id="39" name="Google Shape;373;p16">
            <a:extLst>
              <a:ext uri="{FF2B5EF4-FFF2-40B4-BE49-F238E27FC236}">
                <a16:creationId xmlns:a16="http://schemas.microsoft.com/office/drawing/2014/main" id="{A252336E-9731-40FD-A76D-E70718857516}"/>
              </a:ext>
            </a:extLst>
          </p:cNvPr>
          <p:cNvSpPr txBox="1">
            <a:spLocks/>
          </p:cNvSpPr>
          <p:nvPr/>
        </p:nvSpPr>
        <p:spPr>
          <a:xfrm>
            <a:off x="5022478" y="1173648"/>
            <a:ext cx="2677116" cy="248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482600" indent="-342900" eaLnBrk="0" hangingPunct="0">
              <a:spcBef>
                <a:spcPct val="20000"/>
              </a:spcBef>
              <a:buFont typeface="+mj-lt"/>
              <a:buAutoNum type="arabicPeriod"/>
              <a:defRPr sz="2000" kern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 sz="2400">
                <a:latin typeface="+mn-lt"/>
                <a:ea typeface="Arial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sz="2000">
                <a:latin typeface="+mn-lt"/>
                <a:ea typeface="Arial" charset="0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Blip>
                <a:blip r:embed="rId3"/>
              </a:buBlip>
              <a:defRPr>
                <a:latin typeface="+mn-lt"/>
                <a:ea typeface="Arial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Blip>
                <a:blip r:embed="rId3"/>
              </a:buBlip>
              <a:defRPr i="1">
                <a:latin typeface="+mn-lt"/>
                <a:ea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3"/>
              </a:buBlip>
              <a:defRPr i="1">
                <a:latin typeface="+mn-lt"/>
              </a:defRPr>
            </a:lvl9pPr>
          </a:lstStyle>
          <a:p>
            <a:pPr marL="139700" indent="0">
              <a:buNone/>
            </a:pP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Oficiais</a:t>
            </a:r>
            <a:endParaRPr lang="en-US" dirty="0"/>
          </a:p>
          <a:p>
            <a:r>
              <a:rPr lang="en-US" dirty="0"/>
              <a:t>Bash</a:t>
            </a:r>
          </a:p>
          <a:p>
            <a:r>
              <a:rPr lang="en-US" dirty="0"/>
              <a:t>C++</a:t>
            </a:r>
          </a:p>
          <a:p>
            <a:r>
              <a:rPr lang="en-US" dirty="0"/>
              <a:t>.NET / C#</a:t>
            </a:r>
          </a:p>
          <a:p>
            <a:r>
              <a:rPr lang="en-US" dirty="0"/>
              <a:t>Node.js</a:t>
            </a:r>
          </a:p>
          <a:p>
            <a:pPr marL="13970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2FCE3FB-8736-4221-A634-E7A5B55EDE42}"/>
              </a:ext>
            </a:extLst>
          </p:cNvPr>
          <p:cNvSpPr txBox="1"/>
          <p:nvPr/>
        </p:nvSpPr>
        <p:spPr>
          <a:xfrm>
            <a:off x="1897775" y="336177"/>
            <a:ext cx="4541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Linguagens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Suportadas</a:t>
            </a:r>
            <a:endParaRPr lang="pt-BR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331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339601AF-A1AA-46D4-8EF8-EA840DAD2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48" y="1802252"/>
            <a:ext cx="1824318" cy="611147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895A9DA5-0AE5-46F9-A0A5-27BA1C035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594" y="724519"/>
            <a:ext cx="1157288" cy="9906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F193FF72-180A-48BF-8E08-6D6546291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013" y="3134210"/>
            <a:ext cx="1607764" cy="816642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F9ADA708-771B-4543-A6AC-071DB4CEE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6713" y="2500533"/>
            <a:ext cx="1081088" cy="719415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5458D7BD-9A49-4DA7-BB05-BB4C043A63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0702" y="2926634"/>
            <a:ext cx="1081089" cy="108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65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A71C5F6-AB32-4007-93A4-45C91B8B2CCC}"/>
              </a:ext>
            </a:extLst>
          </p:cNvPr>
          <p:cNvSpPr txBox="1"/>
          <p:nvPr/>
        </p:nvSpPr>
        <p:spPr>
          <a:xfrm>
            <a:off x="2249743" y="261243"/>
            <a:ext cx="4212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Roboto" panose="02000000000000000000" charset="0"/>
                <a:ea typeface="Roboto" panose="02000000000000000000" charset="0"/>
              </a:rPr>
              <a:t>Exporter</a:t>
            </a:r>
            <a:endParaRPr lang="pt-BR" sz="2800" b="1" dirty="0">
              <a:latin typeface="Roboto" panose="02000000000000000000" charset="0"/>
              <a:ea typeface="Roboto" panose="02000000000000000000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CA5765B-F0E1-4188-9892-CD05B7557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464" y="3741177"/>
            <a:ext cx="2186082" cy="65534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A6346AE-7F82-4990-8754-1BDA3C31D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604" y="3741177"/>
            <a:ext cx="835933" cy="67814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0E0D0CF-7BF9-4072-BF5F-ED06D9474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9618" y="2116694"/>
            <a:ext cx="918110" cy="91011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CF53064-2578-49EF-8864-AFDBC62FC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5505" y="622770"/>
            <a:ext cx="835933" cy="115675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7143893-52B6-41C4-9838-12AB74AC1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1079" y="2130575"/>
            <a:ext cx="780290" cy="78029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EA4A336-F96F-41CE-A9A0-0183C95F34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165" y="776841"/>
            <a:ext cx="1010204" cy="523422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1F1D960-9216-47B2-88F9-2E9CCBCC4E5D}"/>
              </a:ext>
            </a:extLst>
          </p:cNvPr>
          <p:cNvSpPr/>
          <p:nvPr/>
        </p:nvSpPr>
        <p:spPr>
          <a:xfrm>
            <a:off x="2663364" y="1201145"/>
            <a:ext cx="1053681" cy="345171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Exporter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03B04C95-7BCD-46DD-8BFC-97EDC86FD550}"/>
              </a:ext>
            </a:extLst>
          </p:cNvPr>
          <p:cNvSpPr/>
          <p:nvPr/>
        </p:nvSpPr>
        <p:spPr>
          <a:xfrm>
            <a:off x="2450674" y="2399163"/>
            <a:ext cx="1053681" cy="345171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Exporter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0300C59-0C2C-4887-9692-34090F9FB9A8}"/>
              </a:ext>
            </a:extLst>
          </p:cNvPr>
          <p:cNvSpPr/>
          <p:nvPr/>
        </p:nvSpPr>
        <p:spPr>
          <a:xfrm>
            <a:off x="3404272" y="4013865"/>
            <a:ext cx="1053681" cy="345171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Exporter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F5EA96EF-9111-46CC-9DF3-3B0783BE072D}"/>
              </a:ext>
            </a:extLst>
          </p:cNvPr>
          <p:cNvSpPr/>
          <p:nvPr/>
        </p:nvSpPr>
        <p:spPr>
          <a:xfrm>
            <a:off x="6462211" y="2894716"/>
            <a:ext cx="1053681" cy="345171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Exporter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133DA700-736A-4666-92EB-E0A27884E806}"/>
              </a:ext>
            </a:extLst>
          </p:cNvPr>
          <p:cNvSpPr/>
          <p:nvPr/>
        </p:nvSpPr>
        <p:spPr>
          <a:xfrm>
            <a:off x="5859829" y="1616852"/>
            <a:ext cx="1053681" cy="345171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Exporter</a:t>
            </a:r>
          </a:p>
        </p:txBody>
      </p:sp>
      <p:sp>
        <p:nvSpPr>
          <p:cNvPr id="28" name="Seta: para Baixo 27">
            <a:extLst>
              <a:ext uri="{FF2B5EF4-FFF2-40B4-BE49-F238E27FC236}">
                <a16:creationId xmlns:a16="http://schemas.microsoft.com/office/drawing/2014/main" id="{620FC116-5205-40A9-8055-3E44C21B5EEA}"/>
              </a:ext>
            </a:extLst>
          </p:cNvPr>
          <p:cNvSpPr/>
          <p:nvPr/>
        </p:nvSpPr>
        <p:spPr>
          <a:xfrm>
            <a:off x="7139587" y="3347750"/>
            <a:ext cx="45719" cy="4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Baixo 28">
            <a:extLst>
              <a:ext uri="{FF2B5EF4-FFF2-40B4-BE49-F238E27FC236}">
                <a16:creationId xmlns:a16="http://schemas.microsoft.com/office/drawing/2014/main" id="{358AC78C-EDE1-4B4C-9061-51F590404BAD}"/>
              </a:ext>
            </a:extLst>
          </p:cNvPr>
          <p:cNvSpPr/>
          <p:nvPr/>
        </p:nvSpPr>
        <p:spPr>
          <a:xfrm rot="14500388">
            <a:off x="7316971" y="1324778"/>
            <a:ext cx="45719" cy="4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Seta: para Baixo 29">
            <a:extLst>
              <a:ext uri="{FF2B5EF4-FFF2-40B4-BE49-F238E27FC236}">
                <a16:creationId xmlns:a16="http://schemas.microsoft.com/office/drawing/2014/main" id="{2B91D6E0-2C88-4286-B2DF-2ADD35725DE7}"/>
              </a:ext>
            </a:extLst>
          </p:cNvPr>
          <p:cNvSpPr/>
          <p:nvPr/>
        </p:nvSpPr>
        <p:spPr>
          <a:xfrm rot="5400000">
            <a:off x="2945808" y="3964913"/>
            <a:ext cx="45719" cy="4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Baixo 30">
            <a:extLst>
              <a:ext uri="{FF2B5EF4-FFF2-40B4-BE49-F238E27FC236}">
                <a16:creationId xmlns:a16="http://schemas.microsoft.com/office/drawing/2014/main" id="{8EF016BF-2463-4962-A529-D91122C62DCC}"/>
              </a:ext>
            </a:extLst>
          </p:cNvPr>
          <p:cNvSpPr/>
          <p:nvPr/>
        </p:nvSpPr>
        <p:spPr>
          <a:xfrm rot="5400000">
            <a:off x="2146141" y="2327351"/>
            <a:ext cx="45719" cy="4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: para Baixo 31">
            <a:extLst>
              <a:ext uri="{FF2B5EF4-FFF2-40B4-BE49-F238E27FC236}">
                <a16:creationId xmlns:a16="http://schemas.microsoft.com/office/drawing/2014/main" id="{3CD9F3D4-46EB-40EA-81C4-3F6FB35C89E7}"/>
              </a:ext>
            </a:extLst>
          </p:cNvPr>
          <p:cNvSpPr/>
          <p:nvPr/>
        </p:nvSpPr>
        <p:spPr>
          <a:xfrm rot="6727107">
            <a:off x="2231707" y="1061347"/>
            <a:ext cx="45719" cy="4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F83136C9-780C-45CB-BE1B-CF9850B6707E}"/>
              </a:ext>
            </a:extLst>
          </p:cNvPr>
          <p:cNvSpPr/>
          <p:nvPr/>
        </p:nvSpPr>
        <p:spPr>
          <a:xfrm rot="8297240">
            <a:off x="3964159" y="1515088"/>
            <a:ext cx="64003" cy="679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: para Baixo 33">
            <a:extLst>
              <a:ext uri="{FF2B5EF4-FFF2-40B4-BE49-F238E27FC236}">
                <a16:creationId xmlns:a16="http://schemas.microsoft.com/office/drawing/2014/main" id="{FCC10211-D536-4885-BB20-F9E63FD396DB}"/>
              </a:ext>
            </a:extLst>
          </p:cNvPr>
          <p:cNvSpPr/>
          <p:nvPr/>
        </p:nvSpPr>
        <p:spPr>
          <a:xfrm rot="1493980">
            <a:off x="4136184" y="3180810"/>
            <a:ext cx="64003" cy="679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: para Baixo 34">
            <a:extLst>
              <a:ext uri="{FF2B5EF4-FFF2-40B4-BE49-F238E27FC236}">
                <a16:creationId xmlns:a16="http://schemas.microsoft.com/office/drawing/2014/main" id="{DBB45AEF-B2BA-498F-BB89-94AB90827DCD}"/>
              </a:ext>
            </a:extLst>
          </p:cNvPr>
          <p:cNvSpPr/>
          <p:nvPr/>
        </p:nvSpPr>
        <p:spPr>
          <a:xfrm rot="5400000">
            <a:off x="3752817" y="2358738"/>
            <a:ext cx="53193" cy="433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: para Baixo 35">
            <a:extLst>
              <a:ext uri="{FF2B5EF4-FFF2-40B4-BE49-F238E27FC236}">
                <a16:creationId xmlns:a16="http://schemas.microsoft.com/office/drawing/2014/main" id="{C44BF917-5BFD-4B88-8F69-4CA6428B4D02}"/>
              </a:ext>
            </a:extLst>
          </p:cNvPr>
          <p:cNvSpPr/>
          <p:nvPr/>
        </p:nvSpPr>
        <p:spPr>
          <a:xfrm rot="14424165">
            <a:off x="5389593" y="1777170"/>
            <a:ext cx="64003" cy="679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Seta: para Baixo 36">
            <a:extLst>
              <a:ext uri="{FF2B5EF4-FFF2-40B4-BE49-F238E27FC236}">
                <a16:creationId xmlns:a16="http://schemas.microsoft.com/office/drawing/2014/main" id="{BB47B9AE-D296-4E85-94C8-6780BB64A678}"/>
              </a:ext>
            </a:extLst>
          </p:cNvPr>
          <p:cNvSpPr/>
          <p:nvPr/>
        </p:nvSpPr>
        <p:spPr>
          <a:xfrm rot="17079040" flipH="1">
            <a:off x="5709764" y="2250075"/>
            <a:ext cx="45719" cy="12045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8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FCE3FB-8736-4221-A634-E7A5B55EDE42}"/>
              </a:ext>
            </a:extLst>
          </p:cNvPr>
          <p:cNvSpPr txBox="1"/>
          <p:nvPr/>
        </p:nvSpPr>
        <p:spPr>
          <a:xfrm>
            <a:off x="1897775" y="336177"/>
            <a:ext cx="5647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Processos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curta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duração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?</a:t>
            </a:r>
            <a:endParaRPr lang="pt-BR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9ECB44-AFDD-49DB-A198-E5AD11E85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8" y="2019160"/>
            <a:ext cx="1105180" cy="1105180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63366DA-1951-4A1C-A3A9-4959F225CD2B}"/>
              </a:ext>
            </a:extLst>
          </p:cNvPr>
          <p:cNvSpPr/>
          <p:nvPr/>
        </p:nvSpPr>
        <p:spPr>
          <a:xfrm>
            <a:off x="3418862" y="2279362"/>
            <a:ext cx="1879279" cy="584775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 Gateway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322931E-0E57-4423-A61D-691C6F1C8A68}"/>
              </a:ext>
            </a:extLst>
          </p:cNvPr>
          <p:cNvSpPr/>
          <p:nvPr/>
        </p:nvSpPr>
        <p:spPr>
          <a:xfrm>
            <a:off x="2202350" y="2499472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23839B90-BA78-41CD-AF70-FDA5E8D3BB8C}"/>
              </a:ext>
            </a:extLst>
          </p:cNvPr>
          <p:cNvSpPr/>
          <p:nvPr/>
        </p:nvSpPr>
        <p:spPr>
          <a:xfrm rot="10800000">
            <a:off x="5602215" y="2499471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B12305E-F119-4032-A8A9-CFB60A67E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222" y="2080205"/>
            <a:ext cx="1029889" cy="102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3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FCE3FB-8736-4221-A634-E7A5B55EDE42}"/>
              </a:ext>
            </a:extLst>
          </p:cNvPr>
          <p:cNvSpPr txBox="1"/>
          <p:nvPr/>
        </p:nvSpPr>
        <p:spPr>
          <a:xfrm>
            <a:off x="2386946" y="191708"/>
            <a:ext cx="4370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Visualizando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3200" b="1" dirty="0" err="1">
                <a:latin typeface="Roboto" panose="02000000000000000000" pitchFamily="2" charset="0"/>
                <a:ea typeface="Roboto" panose="02000000000000000000" pitchFamily="2" charset="0"/>
              </a:rPr>
              <a:t>os</a:t>
            </a: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</a:rPr>
              <a:t> Dados</a:t>
            </a:r>
            <a:endParaRPr lang="pt-BR" sz="3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7E3FBC4-C913-4C2A-9264-4167DC82E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52" y="885293"/>
            <a:ext cx="7752229" cy="377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5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312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52597DC-5A26-40A5-8657-92A9BE06E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2" y="137832"/>
            <a:ext cx="8068235" cy="453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86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88497B4-199C-462B-B5D0-529343D0266D}"/>
              </a:ext>
            </a:extLst>
          </p:cNvPr>
          <p:cNvSpPr txBox="1"/>
          <p:nvPr/>
        </p:nvSpPr>
        <p:spPr>
          <a:xfrm>
            <a:off x="3510651" y="236170"/>
            <a:ext cx="2122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latin typeface="Roboto" panose="02000000000000000000" pitchFamily="2" charset="0"/>
                <a:ea typeface="Roboto" panose="02000000000000000000" pitchFamily="2" charset="0"/>
              </a:rPr>
              <a:t>Alertas</a:t>
            </a:r>
            <a:endParaRPr lang="pt-BR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3EB922E-283F-4C24-AE04-E05CF94BEC55}"/>
              </a:ext>
            </a:extLst>
          </p:cNvPr>
          <p:cNvSpPr/>
          <p:nvPr/>
        </p:nvSpPr>
        <p:spPr>
          <a:xfrm>
            <a:off x="3648502" y="2279362"/>
            <a:ext cx="1879279" cy="584775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Alert Manager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B1C84F87-D9D6-4065-872C-BA4F72ECDB4F}"/>
              </a:ext>
            </a:extLst>
          </p:cNvPr>
          <p:cNvSpPr/>
          <p:nvPr/>
        </p:nvSpPr>
        <p:spPr>
          <a:xfrm rot="10800000">
            <a:off x="5717272" y="2499472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F417308-BA1A-4EB1-B0C7-9C0E8356D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943" y="2061292"/>
            <a:ext cx="1029889" cy="1020916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29FEE7C-F541-44B6-B5A7-44315BD17447}"/>
              </a:ext>
            </a:extLst>
          </p:cNvPr>
          <p:cNvSpPr/>
          <p:nvPr/>
        </p:nvSpPr>
        <p:spPr>
          <a:xfrm>
            <a:off x="506640" y="1335693"/>
            <a:ext cx="1879279" cy="584775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Slack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BDDFBD8-A8EC-4F0F-8382-69CDB91256F0}"/>
              </a:ext>
            </a:extLst>
          </p:cNvPr>
          <p:cNvSpPr/>
          <p:nvPr/>
        </p:nvSpPr>
        <p:spPr>
          <a:xfrm>
            <a:off x="506638" y="3234256"/>
            <a:ext cx="1879279" cy="584775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E-Mail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5077F24-CACC-4B72-BB4C-F79A908E45EC}"/>
              </a:ext>
            </a:extLst>
          </p:cNvPr>
          <p:cNvSpPr/>
          <p:nvPr/>
        </p:nvSpPr>
        <p:spPr>
          <a:xfrm>
            <a:off x="506639" y="2279361"/>
            <a:ext cx="1879279" cy="584775"/>
          </a:xfrm>
          <a:prstGeom prst="roundRect">
            <a:avLst/>
          </a:prstGeom>
          <a:solidFill>
            <a:srgbClr val="E6522C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Telegram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5DE0192E-DD4E-48C3-BF0E-B8A2A51C0D0C}"/>
              </a:ext>
            </a:extLst>
          </p:cNvPr>
          <p:cNvSpPr/>
          <p:nvPr/>
        </p:nvSpPr>
        <p:spPr>
          <a:xfrm rot="12864019">
            <a:off x="2461277" y="1927636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0E25D0B-F6F6-46D0-93FD-D4AA1AC58F7D}"/>
              </a:ext>
            </a:extLst>
          </p:cNvPr>
          <p:cNvSpPr/>
          <p:nvPr/>
        </p:nvSpPr>
        <p:spPr>
          <a:xfrm rot="10800000">
            <a:off x="2464620" y="2499470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BD4A1CEE-8052-4F28-8703-03212A126F43}"/>
              </a:ext>
            </a:extLst>
          </p:cNvPr>
          <p:cNvSpPr/>
          <p:nvPr/>
        </p:nvSpPr>
        <p:spPr>
          <a:xfrm rot="9299164">
            <a:off x="2469844" y="3009931"/>
            <a:ext cx="1105180" cy="1445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21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4EB3E6E-6B22-4C2D-BDBA-9C313ED02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654" y="454171"/>
            <a:ext cx="3106118" cy="408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76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1C1D4C0-8822-46F7-BD5A-96181EAD6383}"/>
              </a:ext>
            </a:extLst>
          </p:cNvPr>
          <p:cNvSpPr txBox="1"/>
          <p:nvPr/>
        </p:nvSpPr>
        <p:spPr>
          <a:xfrm>
            <a:off x="2764454" y="1786920"/>
            <a:ext cx="36150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Roboto" panose="02000000000000000000" pitchFamily="2" charset="0"/>
                <a:ea typeface="Roboto" panose="02000000000000000000" pitchFamily="2" charset="0"/>
              </a:rPr>
              <a:t>DEMO</a:t>
            </a:r>
            <a:endParaRPr lang="pt-BR" sz="9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200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6E80B9A-899C-4D2B-9097-CC6C7F898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372" y="1098150"/>
            <a:ext cx="2947199" cy="294719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A33B7B7-AC4F-4F40-8F60-901B2A74B1B0}"/>
              </a:ext>
            </a:extLst>
          </p:cNvPr>
          <p:cNvSpPr txBox="1"/>
          <p:nvPr/>
        </p:nvSpPr>
        <p:spPr>
          <a:xfrm>
            <a:off x="2852142" y="4202606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http://bit.ly/news-veronezdev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5D95BE-1FF4-438C-AAA0-24D83BB32A5C}"/>
              </a:ext>
            </a:extLst>
          </p:cNvPr>
          <p:cNvSpPr txBox="1"/>
          <p:nvPr/>
        </p:nvSpPr>
        <p:spPr>
          <a:xfrm>
            <a:off x="2677062" y="356118"/>
            <a:ext cx="3361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Roboto" panose="02000000000000000000" pitchFamily="2" charset="0"/>
                <a:ea typeface="Roboto" panose="02000000000000000000" pitchFamily="2" charset="0"/>
              </a:rPr>
              <a:t>Quer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 saber </a:t>
            </a:r>
            <a:r>
              <a:rPr lang="en-US" sz="3200" dirty="0" err="1">
                <a:latin typeface="Roboto" panose="02000000000000000000" pitchFamily="2" charset="0"/>
                <a:ea typeface="Roboto" panose="02000000000000000000" pitchFamily="2" charset="0"/>
              </a:rPr>
              <a:t>mais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pt-BR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7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5445152-D4FA-4C90-97D6-E9113A17D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77" y="138455"/>
            <a:ext cx="8525046" cy="456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4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12910" y="72571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Tipos</a:t>
            </a:r>
            <a:r>
              <a:rPr lang="en-US" sz="4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</a:t>
            </a:r>
            <a:r>
              <a:rPr lang="en-US" sz="40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Métricas</a:t>
            </a:r>
            <a:endParaRPr sz="40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562257" y="1551124"/>
            <a:ext cx="4009743" cy="2602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Métricas do Sistema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Quantidades de requisições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Quantidade de erros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Consumo de recursos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APIs mais acessadas</a:t>
            </a:r>
          </a:p>
          <a:p>
            <a:pPr marL="482600" lvl="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Tempo de acesso a um recurso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Google Shape;373;p16">
            <a:extLst>
              <a:ext uri="{FF2B5EF4-FFF2-40B4-BE49-F238E27FC236}">
                <a16:creationId xmlns:a16="http://schemas.microsoft.com/office/drawing/2014/main" id="{90026FCA-80ED-4D45-AAFC-70D93E80CB76}"/>
              </a:ext>
            </a:extLst>
          </p:cNvPr>
          <p:cNvSpPr txBox="1">
            <a:spLocks/>
          </p:cNvSpPr>
          <p:nvPr/>
        </p:nvSpPr>
        <p:spPr>
          <a:xfrm>
            <a:off x="4385060" y="1551123"/>
            <a:ext cx="4009743" cy="248691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75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◇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￭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￮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3970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Métricas de Negócio</a:t>
            </a:r>
          </a:p>
          <a:p>
            <a:pPr marL="48260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Usuários acessando a aplicação</a:t>
            </a:r>
          </a:p>
          <a:p>
            <a:pPr marL="48260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Boletos emitidos</a:t>
            </a:r>
          </a:p>
          <a:p>
            <a:pPr marL="482600" indent="-342900">
              <a:buFont typeface="+mj-lt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Compras de um produto</a:t>
            </a:r>
          </a:p>
          <a:p>
            <a:pPr marL="0" indent="0">
              <a:buFont typeface="Muli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765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912910" y="725716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b="1" dirty="0" err="1">
                <a:solidFill>
                  <a:schemeClr val="tx1"/>
                </a:solidFill>
                <a:latin typeface="Roboto" panose="02000000000000000000" charset="0"/>
                <a:ea typeface="Roboto" panose="02000000000000000000" charset="0"/>
              </a:rPr>
              <a:t>Métrica</a:t>
            </a:r>
            <a:r>
              <a:rPr lang="en-US" sz="4000" b="1" dirty="0">
                <a:solidFill>
                  <a:schemeClr val="tx1"/>
                </a:solidFill>
                <a:latin typeface="Roboto" panose="02000000000000000000" charset="0"/>
                <a:ea typeface="Roboto" panose="02000000000000000000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latin typeface="Roboto" panose="02000000000000000000" charset="0"/>
                <a:ea typeface="Roboto" panose="02000000000000000000" charset="0"/>
              </a:rPr>
              <a:t>não</a:t>
            </a:r>
            <a:r>
              <a:rPr lang="en-US" sz="4000" b="1" dirty="0">
                <a:solidFill>
                  <a:schemeClr val="tx1"/>
                </a:solidFill>
                <a:latin typeface="Roboto" panose="02000000000000000000" charset="0"/>
                <a:ea typeface="Roboto" panose="02000000000000000000" charset="0"/>
              </a:rPr>
              <a:t> é LOG !!!</a:t>
            </a:r>
            <a:endParaRPr lang="pt-BR" sz="4000" b="1" dirty="0">
              <a:solidFill>
                <a:schemeClr val="tx1"/>
              </a:solidFill>
              <a:latin typeface="Roboto" panose="02000000000000000000" charset="0"/>
              <a:ea typeface="Roboto" panose="02000000000000000000" charset="0"/>
            </a:endParaRPr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562257" y="1551124"/>
            <a:ext cx="4009743" cy="2602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2000" b="1" dirty="0" err="1">
                <a:solidFill>
                  <a:schemeClr val="tx1"/>
                </a:solidFill>
              </a:rPr>
              <a:t>Métricas</a:t>
            </a:r>
            <a:endParaRPr lang="en-US" sz="2000" dirty="0">
              <a:solidFill>
                <a:schemeClr val="tx1"/>
              </a:solidFill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Dados </a:t>
            </a:r>
            <a:r>
              <a:rPr lang="en-US" sz="2000" dirty="0" err="1">
                <a:solidFill>
                  <a:schemeClr val="tx1"/>
                </a:solidFill>
              </a:rPr>
              <a:t>numéricos</a:t>
            </a:r>
            <a:endParaRPr lang="en-US" sz="2000" dirty="0">
              <a:solidFill>
                <a:schemeClr val="tx1"/>
              </a:solidFill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Gráficos</a:t>
            </a:r>
            <a:endParaRPr lang="en-US" sz="2000" dirty="0">
              <a:solidFill>
                <a:schemeClr val="tx1"/>
              </a:solidFill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Agregações</a:t>
            </a:r>
            <a:endParaRPr lang="en-US" sz="2000" dirty="0">
              <a:solidFill>
                <a:schemeClr val="tx1"/>
              </a:solidFill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7" name="Google Shape;373;p16">
            <a:extLst>
              <a:ext uri="{FF2B5EF4-FFF2-40B4-BE49-F238E27FC236}">
                <a16:creationId xmlns:a16="http://schemas.microsoft.com/office/drawing/2014/main" id="{90026FCA-80ED-4D45-AAFC-70D93E80CB76}"/>
              </a:ext>
            </a:extLst>
          </p:cNvPr>
          <p:cNvSpPr txBox="1">
            <a:spLocks/>
          </p:cNvSpPr>
          <p:nvPr/>
        </p:nvSpPr>
        <p:spPr>
          <a:xfrm>
            <a:off x="4385060" y="1551123"/>
            <a:ext cx="4009743" cy="248691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7500" algn="l" defTabSz="6858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◇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￭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￮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●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○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uli"/>
              <a:buChar char="■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39700" indent="0">
              <a:buNone/>
            </a:pPr>
            <a:r>
              <a:rPr lang="en-US" sz="2000" b="1" dirty="0">
                <a:solidFill>
                  <a:schemeClr val="tx1"/>
                </a:solidFill>
              </a:rPr>
              <a:t>Logs</a:t>
            </a:r>
          </a:p>
          <a:p>
            <a:pPr marL="5969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Dados </a:t>
            </a:r>
            <a:r>
              <a:rPr lang="en-US" sz="2000" dirty="0" err="1">
                <a:solidFill>
                  <a:schemeClr val="tx1"/>
                </a:solidFill>
              </a:rPr>
              <a:t>textuais</a:t>
            </a:r>
            <a:endParaRPr lang="en-US" sz="2000" dirty="0">
              <a:solidFill>
                <a:schemeClr val="tx1"/>
              </a:solidFill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Mensagens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Erro</a:t>
            </a:r>
            <a:endParaRPr lang="en-US" sz="2000" dirty="0">
              <a:solidFill>
                <a:schemeClr val="tx1"/>
              </a:solidFill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Informação</a:t>
            </a:r>
            <a:endParaRPr lang="en-US" sz="2000" dirty="0">
              <a:solidFill>
                <a:schemeClr val="tx1"/>
              </a:solidFill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Buscáveis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Font typeface="Muli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376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3;p16">
            <a:extLst>
              <a:ext uri="{FF2B5EF4-FFF2-40B4-BE49-F238E27FC236}">
                <a16:creationId xmlns:a16="http://schemas.microsoft.com/office/drawing/2014/main" id="{AEE68377-F2EC-405E-A2B6-3E3E2E2D4B0B}"/>
              </a:ext>
            </a:extLst>
          </p:cNvPr>
          <p:cNvSpPr txBox="1">
            <a:spLocks/>
          </p:cNvSpPr>
          <p:nvPr/>
        </p:nvSpPr>
        <p:spPr>
          <a:xfrm>
            <a:off x="1519980" y="1604736"/>
            <a:ext cx="6104039" cy="2486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Criado pela </a:t>
            </a:r>
            <a:r>
              <a:rPr lang="pt-BR" sz="2000" dirty="0" err="1">
                <a:latin typeface="Roboto" panose="02000000000000000000" pitchFamily="2" charset="0"/>
                <a:ea typeface="Roboto" panose="02000000000000000000" pitchFamily="2" charset="0"/>
              </a:rPr>
              <a:t>SoundCloud</a:t>
            </a:r>
            <a:endParaRPr lang="pt-B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 err="1">
                <a:latin typeface="Roboto" panose="02000000000000000000" pitchFamily="2" charset="0"/>
                <a:ea typeface="Roboto" panose="02000000000000000000" pitchFamily="2" charset="0"/>
              </a:rPr>
              <a:t>OpenSource</a:t>
            </a:r>
            <a:endParaRPr lang="pt-BR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Dados dimensionais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Múltiplas formas de visualização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Configuração de alertas</a:t>
            </a:r>
          </a:p>
          <a:p>
            <a:pPr marL="482600" indent="-342900">
              <a:spcBef>
                <a:spcPts val="6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pt-BR" sz="2000" dirty="0">
                <a:latin typeface="Roboto" panose="02000000000000000000" pitchFamily="2" charset="0"/>
                <a:ea typeface="Roboto" panose="02000000000000000000" pitchFamily="2" charset="0"/>
              </a:rPr>
              <a:t>Projeto graduado na CNCF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D846EE9-B09D-4B60-8635-CBD3FB66C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217" y="61957"/>
            <a:ext cx="4567564" cy="15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4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1" y="431150"/>
            <a:ext cx="6953917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1150"/>
            <a:ext cx="6953915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252917-ECF4-442A-96AB-395EB7B1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95042" y="431150"/>
            <a:ext cx="6953915" cy="4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703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veronez.de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6F7577"/>
      </a:accent1>
      <a:accent2>
        <a:srgbClr val="186A78"/>
      </a:accent2>
      <a:accent3>
        <a:srgbClr val="3489A3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1462</TotalTime>
  <Words>175</Words>
  <Application>Microsoft Office PowerPoint</Application>
  <PresentationFormat>Apresentação na tela (16:9)</PresentationFormat>
  <Paragraphs>65</Paragraphs>
  <Slides>24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Roboto</vt:lpstr>
      <vt:lpstr>Calibri</vt:lpstr>
      <vt:lpstr>Calibri Light</vt:lpstr>
      <vt:lpstr>Muli</vt:lpstr>
      <vt:lpstr>Arial</vt:lpstr>
      <vt:lpstr>Retrospectiva</vt:lpstr>
      <vt:lpstr>Apresentação do PowerPoint</vt:lpstr>
      <vt:lpstr>Apresentação do PowerPoint</vt:lpstr>
      <vt:lpstr>Apresentação do PowerPoint</vt:lpstr>
      <vt:lpstr>Tipos de Métricas</vt:lpstr>
      <vt:lpstr>Métrica não é LOG !!!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Fabricio Veronez</dc:creator>
  <cp:lastModifiedBy>Fabricio Veronez</cp:lastModifiedBy>
  <cp:revision>112</cp:revision>
  <dcterms:modified xsi:type="dcterms:W3CDTF">2019-11-20T15:20:09Z</dcterms:modified>
</cp:coreProperties>
</file>