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3" r:id="rId4"/>
    <p:sldId id="281" r:id="rId5"/>
    <p:sldId id="282" r:id="rId6"/>
    <p:sldId id="283" r:id="rId7"/>
    <p:sldId id="284" r:id="rId8"/>
    <p:sldId id="289" r:id="rId9"/>
    <p:sldId id="285" r:id="rId10"/>
    <p:sldId id="288" r:id="rId11"/>
    <p:sldId id="287" r:id="rId12"/>
    <p:sldId id="286" r:id="rId13"/>
    <p:sldId id="290" r:id="rId14"/>
    <p:sldId id="280" r:id="rId15"/>
  </p:sldIdLst>
  <p:sldSz cx="9144000" cy="5143500" type="screen16x9"/>
  <p:notesSz cx="9144000" cy="6858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0"/>
    <a:srgbClr val="E53112"/>
    <a:srgbClr val="009949"/>
    <a:srgbClr val="00549A"/>
    <a:srgbClr val="0794CE"/>
    <a:srgbClr val="7B2525"/>
    <a:srgbClr val="E20334"/>
    <a:srgbClr val="EF8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CE4667FA-8902-414E-99AB-14BC5AF61D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E27CB3C5-AF0E-4B1C-862C-83E833B368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C96AF8D2-F45E-4F9A-83E1-D66772C25C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4261" name="Rectangle 5">
            <a:extLst>
              <a:ext uri="{FF2B5EF4-FFF2-40B4-BE49-F238E27FC236}">
                <a16:creationId xmlns:a16="http://schemas.microsoft.com/office/drawing/2014/main" id="{D67FA97F-D818-40E2-9FE2-AA37FBBE00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A59C1E-702A-4DCE-8F7D-4A3DA6DB6F7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88BB0AF-522A-4A86-946B-9A8DE39ABE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8AD5212-3621-469D-AAC6-0125D62BB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F5B1AB3-74C3-461F-B970-E53FDA1F9D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BD4D287-DCED-46DD-91E4-40991476C6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91A9773-6C0E-4C3D-A84C-4C7B83DFA4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B3E26BDF-C609-4ECE-A411-0D901AA54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317DB-5590-409A-B11C-4A6DECBB9D0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83560258-5E5D-4163-8B88-FD02CBA71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75213"/>
            <a:ext cx="39957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>
                <a:srgbClr val="FFFFFF"/>
              </a:buClr>
            </a:pPr>
            <a:r>
              <a:rPr lang="pt-BR" altLang="pt-BR" sz="1400">
                <a:solidFill>
                  <a:srgbClr val="FFFFFF"/>
                </a:solidFill>
                <a:latin typeface="Calibri" panose="020F0502020204030204" pitchFamily="34" charset="0"/>
              </a:rPr>
              <a:t>Globalcode – O</a:t>
            </a:r>
            <a:r>
              <a:rPr lang="pt-BR" altLang="pt-BR" sz="1400">
                <a:solidFill>
                  <a:srgbClr val="FFFFFF"/>
                </a:solidFill>
                <a:latin typeface="EurostileT" pitchFamily="34" charset="0"/>
              </a:rPr>
              <a:t>pen4education</a:t>
            </a:r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E61130EC-8B62-481E-B6DC-A921D28898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215900"/>
            <a:chOff x="0" y="0"/>
            <a:chExt cx="5764" cy="181"/>
          </a:xfrm>
        </p:grpSpPr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4C786851-594B-4606-8515-7650EEBC22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EFBC7C6B-7040-46B5-8D28-C89069B10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2939A04F-C647-40FB-9D15-861A270AEC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A7DDE2FB-A166-4756-B982-F3200F1F82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49">
              <a:extLst>
                <a:ext uri="{FF2B5EF4-FFF2-40B4-BE49-F238E27FC236}">
                  <a16:creationId xmlns:a16="http://schemas.microsoft.com/office/drawing/2014/main" id="{EAF512C8-59B6-45A0-A17F-D58B80E477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ectangle 50">
              <a:extLst>
                <a:ext uri="{FF2B5EF4-FFF2-40B4-BE49-F238E27FC236}">
                  <a16:creationId xmlns:a16="http://schemas.microsoft.com/office/drawing/2014/main" id="{4919E5A5-DD1C-4C85-9135-816AC46A1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" name="Group 60">
            <a:extLst>
              <a:ext uri="{FF2B5EF4-FFF2-40B4-BE49-F238E27FC236}">
                <a16:creationId xmlns:a16="http://schemas.microsoft.com/office/drawing/2014/main" id="{44649101-4345-4728-A7A4-7D9212500A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5056188"/>
            <a:ext cx="9150350" cy="87312"/>
            <a:chOff x="0" y="0"/>
            <a:chExt cx="5764" cy="181"/>
          </a:xfrm>
        </p:grpSpPr>
        <p:sp>
          <p:nvSpPr>
            <p:cNvPr id="13" name="Rectangle 61">
              <a:extLst>
                <a:ext uri="{FF2B5EF4-FFF2-40B4-BE49-F238E27FC236}">
                  <a16:creationId xmlns:a16="http://schemas.microsoft.com/office/drawing/2014/main" id="{7F5F1427-0E6A-45BE-B2DC-7A00115190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305A908B-C2E0-4A30-9882-2FEA180D01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2328A67A-480F-4B08-A5A7-84FC3E76D0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51E7AD74-5434-40D8-AAB1-AAF0BAD422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67204530-042D-4BA9-86EA-E4A0AEF067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1121A93-FE98-4960-BDF0-2CE5391B39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9" name="Picture 3" descr="I:\TDC2017\Logos\TDC2017\logo-tdc-vertical-A4.emf">
            <a:extLst>
              <a:ext uri="{FF2B5EF4-FFF2-40B4-BE49-F238E27FC236}">
                <a16:creationId xmlns:a16="http://schemas.microsoft.com/office/drawing/2014/main" id="{D35C5736-7CE4-4891-A53E-B868396FB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84188"/>
            <a:ext cx="38195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70" name="Espaço Reservado para Título 1"/>
          <p:cNvSpPr>
            <a:spLocks noGrp="1"/>
          </p:cNvSpPr>
          <p:nvPr>
            <p:ph type="ctrTitle"/>
          </p:nvPr>
        </p:nvSpPr>
        <p:spPr>
          <a:xfrm>
            <a:off x="684213" y="2950369"/>
            <a:ext cx="7772400" cy="452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Click to edit Master title style</a:t>
            </a:r>
          </a:p>
        </p:txBody>
      </p:sp>
      <p:sp>
        <p:nvSpPr>
          <p:cNvPr id="23757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489723"/>
            <a:ext cx="6400800" cy="739378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144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51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2589" y="361950"/>
            <a:ext cx="2160587" cy="420766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6" y="361950"/>
            <a:ext cx="6329363" cy="420766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663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76CEB-EA45-4D8D-A65A-89461F29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ABD4DD-DFDB-4483-8211-CA977F8D03BA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9B73B-9A2D-4BFD-8F67-D0606698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BF759-B2CB-45B7-98C8-2FE8EFEC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6E68CC-3A7D-4949-A6C8-8C1FB18ACC9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6769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BD37D-B8FE-4189-B21C-436CA5B7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C3E941-AD6E-4958-8ACA-7E6831BC1948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D7833-30FC-431D-A2A8-6D496A7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4D88-1414-45D7-8E6F-0EE2EFF0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94CD54-6807-483E-93EA-177EFD79B1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480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41790-B25E-42E3-9785-9F35EEA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B2225E-205B-40DB-A05C-2B5B100C3F5D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CCFFE-EB36-465B-825C-00D6230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87435-3C52-4249-B589-0EDDF396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E7C84A-3684-47C1-9F91-E0FDAC0C4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134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DE27C-BE1F-4701-B8E1-3D61F312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4D8261-59FB-49AF-A71D-BD544BA3D09B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BBAE0-5024-41F2-8EB2-BD82BDB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02DC6-85BF-43C6-BE52-FD9E464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6C9AF9-9131-4CDA-8D41-4A709F2BFB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170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8C6681-B2FF-4CA9-AB72-C0380A89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62FF00-5654-48DC-9250-4ABFF24E194E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9E290-526E-4C65-880C-11A40414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356498-9438-49B9-9021-1FBFED77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4DCAA3-399E-460D-89E2-178561AD9C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53768B-A307-4EE8-A133-329E0E49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7D8F90-5DC3-4B01-AA85-8D1B4FF3BDFC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BBD0B8-D003-48BF-B746-5861341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C4366B-C4CE-4D77-A75C-A36468E7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B74E16-9A37-4AAD-9A9D-0BBB47E15E0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750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629765-A2C9-4032-B64A-9037297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7B6672-5BCC-4D02-8CC8-AB7AB402E6C8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BE2AA3-F127-41C7-A9B0-E6BB52BF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63E028-2438-462E-8050-864039F6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78F714-7120-4BD0-A40A-F955C9FD73D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248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8CFB2B-C4E5-4D45-A288-C90E278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B1FEA2-66F9-4CC5-B36B-7E1C073D44CF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079B3A-EC83-4996-B23A-117D2A3D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98CB3-4371-4D58-836F-C3C3955C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DB635C-FBE8-4733-8E22-A2A9E0FCBC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111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9314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C6C9FA-4217-4D59-81DE-01B210CE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6FB887-7228-4ADB-BF32-4D902DB0F622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D9D7-8200-47D1-ABCF-39CD0321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FF6AE-9ED9-4797-BCB9-19A8DC54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D5E842-DFDE-47E6-8096-CB80200768D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5768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6E05C-6159-4162-8112-7B78DF41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F7C4CC-7E14-4F17-9156-99A4178BE038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5C63C-2A54-4CD3-8960-AD9DEFD7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8FC47-6846-4A08-B3D7-097952A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F9A454-710C-4F5F-A06C-D367198E8D6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1498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861CD-0250-4ABE-B9B6-B94DBB24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DD656-082C-40B7-B404-CF4439E2EA05}" type="datetimeFigureOut">
              <a:rPr lang="pt-BR" altLang="pt-BR"/>
              <a:pPr/>
              <a:t>08/06/2019</a:t>
            </a:fld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C91D3F-20F9-457A-ABB5-0305D609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E78ED-0EB4-4B7A-89A1-CAF4A81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41FB8A-105B-403C-AE06-249058C767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220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268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6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168004"/>
            <a:ext cx="4244975" cy="34016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335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77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58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075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643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506095B9-F741-49EC-AB44-754324CB11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0825" y="361950"/>
            <a:ext cx="568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B56E87AF-819C-415D-9072-BBF74CC739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168400"/>
            <a:ext cx="864235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5C2D30-6404-4724-9865-25E00F55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875213"/>
            <a:ext cx="3995737" cy="309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Clr>
                <a:srgbClr val="FFFFFF"/>
              </a:buClr>
            </a:pPr>
            <a:r>
              <a:rPr lang="pt-BR" altLang="pt-BR" sz="1400">
                <a:solidFill>
                  <a:srgbClr val="FFFFFF"/>
                </a:solidFill>
                <a:latin typeface="Calibri" panose="020F0502020204030204" pitchFamily="34" charset="0"/>
              </a:rPr>
              <a:t>Globalcode – O</a:t>
            </a:r>
            <a:r>
              <a:rPr lang="pt-BR" altLang="pt-BR" sz="1400">
                <a:solidFill>
                  <a:srgbClr val="FFFFFF"/>
                </a:solidFill>
                <a:latin typeface="EurostileT" pitchFamily="34" charset="0"/>
              </a:rPr>
              <a:t>pen4education</a:t>
            </a:r>
          </a:p>
        </p:txBody>
      </p:sp>
      <p:grpSp>
        <p:nvGrpSpPr>
          <p:cNvPr id="1029" name="Group 56">
            <a:extLst>
              <a:ext uri="{FF2B5EF4-FFF2-40B4-BE49-F238E27FC236}">
                <a16:creationId xmlns:a16="http://schemas.microsoft.com/office/drawing/2014/main" id="{9D92E45C-6FB2-43A0-B0A5-3CD370A49E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215900"/>
            <a:chOff x="0" y="0"/>
            <a:chExt cx="5764" cy="181"/>
          </a:xfrm>
        </p:grpSpPr>
        <p:sp>
          <p:nvSpPr>
            <p:cNvPr id="1038" name="Rectangle 57">
              <a:extLst>
                <a:ext uri="{FF2B5EF4-FFF2-40B4-BE49-F238E27FC236}">
                  <a16:creationId xmlns:a16="http://schemas.microsoft.com/office/drawing/2014/main" id="{7863612C-1601-440A-8223-1B79A8D5B7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9" name="Rectangle 58">
              <a:extLst>
                <a:ext uri="{FF2B5EF4-FFF2-40B4-BE49-F238E27FC236}">
                  <a16:creationId xmlns:a16="http://schemas.microsoft.com/office/drawing/2014/main" id="{93AEEAB5-1C6F-4E40-8A75-A9BCBB187E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40" name="Rectangle 59">
              <a:extLst>
                <a:ext uri="{FF2B5EF4-FFF2-40B4-BE49-F238E27FC236}">
                  <a16:creationId xmlns:a16="http://schemas.microsoft.com/office/drawing/2014/main" id="{6B4461FA-14AD-4DB2-AE10-4252ECDD5C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1" name="Rectangle 60">
              <a:extLst>
                <a:ext uri="{FF2B5EF4-FFF2-40B4-BE49-F238E27FC236}">
                  <a16:creationId xmlns:a16="http://schemas.microsoft.com/office/drawing/2014/main" id="{EF7C4D69-BA8A-4F7F-9D62-5D0433E565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2" name="Rectangle 61">
              <a:extLst>
                <a:ext uri="{FF2B5EF4-FFF2-40B4-BE49-F238E27FC236}">
                  <a16:creationId xmlns:a16="http://schemas.microsoft.com/office/drawing/2014/main" id="{CC32798B-CB36-4E8A-9A9F-FEBFCA65B5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43" name="Rectangle 62">
              <a:extLst>
                <a:ext uri="{FF2B5EF4-FFF2-40B4-BE49-F238E27FC236}">
                  <a16:creationId xmlns:a16="http://schemas.microsoft.com/office/drawing/2014/main" id="{E2EBD2F1-4EEC-4DA4-99CC-CF2EA9F550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30" name="Group 63">
            <a:extLst>
              <a:ext uri="{FF2B5EF4-FFF2-40B4-BE49-F238E27FC236}">
                <a16:creationId xmlns:a16="http://schemas.microsoft.com/office/drawing/2014/main" id="{35531683-CB16-4022-8B1C-405ECFE404C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6350" y="5056188"/>
            <a:ext cx="9150350" cy="87312"/>
            <a:chOff x="0" y="0"/>
            <a:chExt cx="5764" cy="181"/>
          </a:xfrm>
        </p:grpSpPr>
        <p:sp>
          <p:nvSpPr>
            <p:cNvPr id="1032" name="Rectangle 64">
              <a:extLst>
                <a:ext uri="{FF2B5EF4-FFF2-40B4-BE49-F238E27FC236}">
                  <a16:creationId xmlns:a16="http://schemas.microsoft.com/office/drawing/2014/main" id="{4FBCD51E-E4D2-43D8-8E4E-41B218FE00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68" cy="181"/>
            </a:xfrm>
            <a:prstGeom prst="rect">
              <a:avLst/>
            </a:prstGeom>
            <a:solidFill>
              <a:srgbClr val="EF820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3" name="Rectangle 65">
              <a:extLst>
                <a:ext uri="{FF2B5EF4-FFF2-40B4-BE49-F238E27FC236}">
                  <a16:creationId xmlns:a16="http://schemas.microsoft.com/office/drawing/2014/main" id="{B28CA91E-3F10-416B-A4C1-7DDE393BBE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5" y="0"/>
              <a:ext cx="963" cy="181"/>
            </a:xfrm>
            <a:prstGeom prst="rect">
              <a:avLst/>
            </a:prstGeom>
            <a:solidFill>
              <a:srgbClr val="E2033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pt-BR">
                  <a:latin typeface="Arial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34" name="Rectangle 66">
              <a:extLst>
                <a:ext uri="{FF2B5EF4-FFF2-40B4-BE49-F238E27FC236}">
                  <a16:creationId xmlns:a16="http://schemas.microsoft.com/office/drawing/2014/main" id="{C389E8D1-A113-48BF-B814-DA2BCD8089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7" y="0"/>
              <a:ext cx="963" cy="181"/>
            </a:xfrm>
            <a:prstGeom prst="rect">
              <a:avLst/>
            </a:prstGeom>
            <a:solidFill>
              <a:srgbClr val="7B25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" name="Rectangle 67">
              <a:extLst>
                <a:ext uri="{FF2B5EF4-FFF2-40B4-BE49-F238E27FC236}">
                  <a16:creationId xmlns:a16="http://schemas.microsoft.com/office/drawing/2014/main" id="{3E94E29E-6B48-4ED9-A3D0-41380DA3F3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90" y="0"/>
              <a:ext cx="959" cy="181"/>
            </a:xfrm>
            <a:prstGeom prst="rect">
              <a:avLst/>
            </a:prstGeom>
            <a:solidFill>
              <a:srgbClr val="00549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6" name="Rectangle 68">
              <a:extLst>
                <a:ext uri="{FF2B5EF4-FFF2-40B4-BE49-F238E27FC236}">
                  <a16:creationId xmlns:a16="http://schemas.microsoft.com/office/drawing/2014/main" id="{7BFE3AB3-8818-4FEC-AD14-08AACBE896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2" y="0"/>
              <a:ext cx="963" cy="181"/>
            </a:xfrm>
            <a:prstGeom prst="rect">
              <a:avLst/>
            </a:prstGeom>
            <a:solidFill>
              <a:srgbClr val="0794C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7" name="Rectangle 69">
              <a:extLst>
                <a:ext uri="{FF2B5EF4-FFF2-40B4-BE49-F238E27FC236}">
                  <a16:creationId xmlns:a16="http://schemas.microsoft.com/office/drawing/2014/main" id="{42CDC3C4-FBEE-458D-80FA-DB61626A4F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01" y="0"/>
              <a:ext cx="963" cy="181"/>
            </a:xfrm>
            <a:prstGeom prst="rect">
              <a:avLst/>
            </a:prstGeom>
            <a:solidFill>
              <a:srgbClr val="00994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031" name="Picture 21" descr="I:\TDC2017\Logos\TDC2017\logo-tdc-horizontal-A4.emf">
            <a:extLst>
              <a:ext uri="{FF2B5EF4-FFF2-40B4-BE49-F238E27FC236}">
                <a16:creationId xmlns:a16="http://schemas.microsoft.com/office/drawing/2014/main" id="{227317F5-8C2E-4135-A198-E3D3542825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87338"/>
            <a:ext cx="24765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4"/>
        </a:buBlip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i="1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hyperlink" Target="http://www.linkedin.com/in/fabricioverone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45F163F-16D3-4A01-9032-66E47B574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8" y="3003550"/>
            <a:ext cx="7847012" cy="595313"/>
          </a:xfrm>
        </p:spPr>
        <p:txBody>
          <a:bodyPr/>
          <a:lstStyle/>
          <a:p>
            <a:pPr algn="ctr"/>
            <a:r>
              <a:rPr lang="pt-BR" altLang="pt-BR" b="1" dirty="0"/>
              <a:t>Trilha – .NET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E83EBB5-0F24-48E0-9363-D73204C10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3651250"/>
            <a:ext cx="7848600" cy="323850"/>
          </a:xfrm>
        </p:spPr>
        <p:txBody>
          <a:bodyPr/>
          <a:lstStyle/>
          <a:p>
            <a:r>
              <a:rPr lang="pt-BR" altLang="pt-BR" sz="2000" b="1" dirty="0"/>
              <a:t>Implementando Métricas e </a:t>
            </a:r>
            <a:r>
              <a:rPr lang="pt-BR" altLang="pt-BR" sz="2000" b="1" dirty="0" err="1"/>
              <a:t>Healthcheck</a:t>
            </a:r>
            <a:endParaRPr lang="pt-BR" altLang="pt-BR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8C9ADA-85C8-426B-AD78-F01F50D6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435846"/>
            <a:ext cx="3482360" cy="19578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16">
            <a:extLst>
              <a:ext uri="{FF2B5EF4-FFF2-40B4-BE49-F238E27FC236}">
                <a16:creationId xmlns:a16="http://schemas.microsoft.com/office/drawing/2014/main" id="{DE60B074-47C7-4000-87D5-40391D6C8E53}"/>
              </a:ext>
            </a:extLst>
          </p:cNvPr>
          <p:cNvSpPr txBox="1">
            <a:spLocks/>
          </p:cNvSpPr>
          <p:nvPr/>
        </p:nvSpPr>
        <p:spPr>
          <a:xfrm>
            <a:off x="1619672" y="1707654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Source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Multiplataforma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Múltiplas bases de dados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Extensível através de plugins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F527EA-09EC-4813-A250-F90BE0AC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9502"/>
            <a:ext cx="4104456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40ADA40C-51FC-4B51-9A6D-B1E902529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9672" y="771550"/>
            <a:ext cx="6259983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Fluxo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C2854D-FB04-431F-B3BB-2061EE71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79" y="2505518"/>
            <a:ext cx="725714" cy="72571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4827CF-8D8C-4C79-9E2A-226E442A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18" y="2455578"/>
            <a:ext cx="1266373" cy="7756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9EADBA-86DB-4C2D-9C5F-AE347F7F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101" y="2427734"/>
            <a:ext cx="716246" cy="7785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9D9DB5-F1CF-4655-A56B-45A9D68A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427734"/>
            <a:ext cx="1146528" cy="114652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2584825-C65A-416E-8B8D-3F9ADD677522}"/>
              </a:ext>
            </a:extLst>
          </p:cNvPr>
          <p:cNvSpPr/>
          <p:nvPr/>
        </p:nvSpPr>
        <p:spPr>
          <a:xfrm rot="10800000">
            <a:off x="4174908" y="2816998"/>
            <a:ext cx="935510" cy="134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F2E525D-44C8-4FB6-BF30-020B09268AD8}"/>
              </a:ext>
            </a:extLst>
          </p:cNvPr>
          <p:cNvSpPr/>
          <p:nvPr/>
        </p:nvSpPr>
        <p:spPr>
          <a:xfrm>
            <a:off x="2232471" y="2816998"/>
            <a:ext cx="777995" cy="156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157DEAE-E160-4649-8DE0-2D7EA30FDCF8}"/>
              </a:ext>
            </a:extLst>
          </p:cNvPr>
          <p:cNvSpPr/>
          <p:nvPr/>
        </p:nvSpPr>
        <p:spPr>
          <a:xfrm rot="10800000">
            <a:off x="6345175" y="2816998"/>
            <a:ext cx="843591" cy="166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DE0B06-1963-4A62-B45D-33EC75687E7B}"/>
              </a:ext>
            </a:extLst>
          </p:cNvPr>
          <p:cNvSpPr txBox="1"/>
          <p:nvPr/>
        </p:nvSpPr>
        <p:spPr>
          <a:xfrm>
            <a:off x="3050589" y="1910030"/>
            <a:ext cx="3042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pt-BR" sz="8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8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I:\TDC2017\Logos\TDC2017\logo-tdc-vertical-A4.emf">
            <a:extLst>
              <a:ext uri="{FF2B5EF4-FFF2-40B4-BE49-F238E27FC236}">
                <a16:creationId xmlns:a16="http://schemas.microsoft.com/office/drawing/2014/main" id="{009A349A-82D7-4091-AFC1-AE2EE1B7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915988"/>
            <a:ext cx="44275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2;p13">
            <a:extLst>
              <a:ext uri="{FF2B5EF4-FFF2-40B4-BE49-F238E27FC236}">
                <a16:creationId xmlns:a16="http://schemas.microsoft.com/office/drawing/2014/main" id="{57E9C3BF-CAE7-4841-B9F4-EAB78C59ED85}"/>
              </a:ext>
            </a:extLst>
          </p:cNvPr>
          <p:cNvSpPr txBox="1">
            <a:spLocks/>
          </p:cNvSpPr>
          <p:nvPr/>
        </p:nvSpPr>
        <p:spPr>
          <a:xfrm>
            <a:off x="2585292" y="298661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pt-BR" sz="4000" b="1" kern="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 Veronez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pt-BR" sz="2400" kern="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 de Software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DD8EFF-A5A4-40C0-8E27-CA3303D8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5" y="3943446"/>
            <a:ext cx="2494319" cy="8548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BEF06A2-9577-4E24-92C5-492E50CF89FD}"/>
              </a:ext>
            </a:extLst>
          </p:cNvPr>
          <p:cNvSpPr txBox="1"/>
          <p:nvPr/>
        </p:nvSpPr>
        <p:spPr>
          <a:xfrm>
            <a:off x="2649589" y="1347748"/>
            <a:ext cx="56172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Fabricio 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4"/>
              </a:rPr>
              <a:t>http://www.linkedin.com/in/fabricioveronez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000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z="2000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z="2000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F064EB-1E2A-4A22-AE19-D6DB8A82F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87729C-91B1-45AA-8243-38D427566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994239"/>
            <a:ext cx="3482360" cy="19578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F440E2-8B6F-4A62-929F-76B04A73F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2657592"/>
            <a:ext cx="2533358" cy="631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2;p16">
            <a:extLst>
              <a:ext uri="{FF2B5EF4-FFF2-40B4-BE49-F238E27FC236}">
                <a16:creationId xmlns:a16="http://schemas.microsoft.com/office/drawing/2014/main" id="{122ACCF5-2A43-4B6B-AB14-8CD1B1BCA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Tópicos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F12FDEF1-CF3C-4A4E-8231-4D79B6CA916C}"/>
              </a:ext>
            </a:extLst>
          </p:cNvPr>
          <p:cNvSpPr txBox="1">
            <a:spLocks/>
          </p:cNvSpPr>
          <p:nvPr/>
        </p:nvSpPr>
        <p:spPr bwMode="auto">
          <a:xfrm>
            <a:off x="1912910" y="1551124"/>
            <a:ext cx="4944300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lang="en-US" kern="0" dirty="0">
              <a:ea typeface="Roboto" panose="02000000000000000000" pitchFamily="2" charset="0"/>
            </a:endParaRP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Healthcheck</a:t>
            </a:r>
            <a:endParaRPr lang="en-US" sz="2000" kern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Persistência</a:t>
            </a: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</a:rPr>
              <a:t> dos dados</a:t>
            </a: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</a:rPr>
              <a:t>Dashboard</a:t>
            </a:r>
          </a:p>
          <a:p>
            <a:pPr marL="4826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kern="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73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3;p16">
            <a:extLst>
              <a:ext uri="{FF2B5EF4-FFF2-40B4-BE49-F238E27FC236}">
                <a16:creationId xmlns:a16="http://schemas.microsoft.com/office/drawing/2014/main" id="{26E9A4D2-CA91-4146-8231-DDCE4EB912CF}"/>
              </a:ext>
            </a:extLst>
          </p:cNvPr>
          <p:cNvSpPr txBox="1">
            <a:spLocks/>
          </p:cNvSpPr>
          <p:nvPr/>
        </p:nvSpPr>
        <p:spPr>
          <a:xfrm>
            <a:off x="1519980" y="1328290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Quantas requisições minha aplicação recebe ?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Quantas requisições geraram erro ?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Sua aplicação está no ar nesse momento ?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3B1FD2D5-E750-4751-AE83-FC6331B6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4010C6C5-3DCB-45D3-83F9-3B81B929076F}"/>
              </a:ext>
            </a:extLst>
          </p:cNvPr>
          <p:cNvSpPr txBox="1">
            <a:spLocks/>
          </p:cNvSpPr>
          <p:nvPr/>
        </p:nvSpPr>
        <p:spPr bwMode="auto">
          <a:xfrm>
            <a:off x="562257" y="1551124"/>
            <a:ext cx="4009743" cy="260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9700" indent="0">
              <a:buFont typeface="Arial" panose="020B0604020202020204" pitchFamily="34" charset="0"/>
              <a:buNone/>
            </a:pPr>
            <a:r>
              <a:rPr lang="pt-BR" sz="2000" b="1" kern="0" dirty="0"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lang="pt-BR" kern="0" dirty="0"/>
          </a:p>
        </p:txBody>
      </p:sp>
      <p:sp>
        <p:nvSpPr>
          <p:cNvPr id="4" name="Google Shape;373;p16">
            <a:extLst>
              <a:ext uri="{FF2B5EF4-FFF2-40B4-BE49-F238E27FC236}">
                <a16:creationId xmlns:a16="http://schemas.microsoft.com/office/drawing/2014/main" id="{9279682A-50E7-487D-92FE-764AD5843223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 eaLnBrk="0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pt-BR" sz="2000" kern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Usuários acessando a aplicação</a:t>
            </a:r>
          </a:p>
          <a:p>
            <a:pPr marL="482600" indent="-342900" eaLnBrk="0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pt-BR" sz="2000" kern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Boletos emitidos</a:t>
            </a:r>
          </a:p>
          <a:p>
            <a:pPr marL="482600" indent="-342900" eaLnBrk="0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pt-BR" sz="2000" kern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6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09BB0070-373C-4E87-852C-AE3E18E3B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Healthcheck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0F869AD8-E5E0-49D1-AFFA-1D75A9F21AE1}"/>
              </a:ext>
            </a:extLst>
          </p:cNvPr>
          <p:cNvSpPr txBox="1">
            <a:spLocks/>
          </p:cNvSpPr>
          <p:nvPr/>
        </p:nvSpPr>
        <p:spPr bwMode="auto">
          <a:xfrm>
            <a:off x="1912910" y="1551124"/>
            <a:ext cx="4944300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82600">
              <a:buFont typeface="+mj-lt"/>
              <a:buAutoNum type="arabicPeriod"/>
            </a:pP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Testar a integridade da aplicação</a:t>
            </a:r>
          </a:p>
          <a:p>
            <a:pPr marL="482600">
              <a:buFont typeface="+mj-lt"/>
              <a:buAutoNum type="arabicPeriod"/>
            </a:pP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Healthy</a:t>
            </a: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degraded</a:t>
            </a: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pt-BR" sz="2000" kern="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000" kern="0" dirty="0" err="1">
                <a:latin typeface="Roboto" panose="02000000000000000000" pitchFamily="2" charset="0"/>
                <a:ea typeface="Roboto" panose="02000000000000000000" pitchFamily="2" charset="0"/>
              </a:rPr>
              <a:t>unhealthy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3490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2;p16">
            <a:extLst>
              <a:ext uri="{FF2B5EF4-FFF2-40B4-BE49-F238E27FC236}">
                <a16:creationId xmlns:a16="http://schemas.microsoft.com/office/drawing/2014/main" id="{92E2B948-0577-47E7-990F-15B07CD035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7624" y="1347614"/>
            <a:ext cx="676875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de um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automóvel</a:t>
            </a:r>
            <a:endParaRPr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855E7C33-9517-4F96-A2CA-323D1D037AEE}"/>
              </a:ext>
            </a:extLst>
          </p:cNvPr>
          <p:cNvSpPr txBox="1">
            <a:spLocks/>
          </p:cNvSpPr>
          <p:nvPr/>
        </p:nvSpPr>
        <p:spPr bwMode="auto">
          <a:xfrm>
            <a:off x="1187624" y="2173022"/>
            <a:ext cx="5346139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Consumo de combustível</a:t>
            </a:r>
          </a:p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Rotações do motor</a:t>
            </a:r>
          </a:p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Temperatura do motor</a:t>
            </a:r>
          </a:p>
          <a:p>
            <a:pPr marL="482600">
              <a:buFont typeface="+mj-lt"/>
              <a:buAutoNum type="arabicPeriod"/>
            </a:pPr>
            <a:r>
              <a:rPr lang="pt-BR" sz="2000" kern="0">
                <a:latin typeface="Roboto" panose="02000000000000000000" pitchFamily="2" charset="0"/>
                <a:ea typeface="Roboto" panose="02000000000000000000" pitchFamily="2" charset="0"/>
              </a:rPr>
              <a:t>Alerta de bateria</a:t>
            </a:r>
            <a:endParaRPr lang="pt-BR" sz="20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16">
            <a:extLst>
              <a:ext uri="{FF2B5EF4-FFF2-40B4-BE49-F238E27FC236}">
                <a16:creationId xmlns:a16="http://schemas.microsoft.com/office/drawing/2014/main" id="{D0EA8B0E-4EB2-4E22-9F96-90E54936B6A8}"/>
              </a:ext>
            </a:extLst>
          </p:cNvPr>
          <p:cNvSpPr txBox="1">
            <a:spLocks/>
          </p:cNvSpPr>
          <p:nvPr/>
        </p:nvSpPr>
        <p:spPr>
          <a:xfrm>
            <a:off x="1115616" y="1951715"/>
            <a:ext cx="6104039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2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i="1">
                <a:latin typeface="+mn-lt"/>
              </a:defRPr>
            </a:lvl9pPr>
          </a:lstStyle>
          <a:p>
            <a:r>
              <a:rPr lang="pt-BR" dirty="0"/>
              <a:t>Open 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.NET Core e .NET Full</a:t>
            </a:r>
          </a:p>
          <a:p>
            <a:r>
              <a:rPr lang="pt-BR" dirty="0"/>
              <a:t>Abstração da base de dados</a:t>
            </a:r>
          </a:p>
          <a:p>
            <a:r>
              <a:rPr lang="pt-BR" dirty="0"/>
              <a:t>Otimização do envio das métricas</a:t>
            </a:r>
          </a:p>
          <a:p>
            <a:r>
              <a:rPr lang="pt-BR" dirty="0"/>
              <a:t>Middlewares para aplicações ASP.NET Core</a:t>
            </a:r>
          </a:p>
          <a:p>
            <a:r>
              <a:rPr lang="pt-BR" dirty="0"/>
              <a:t>Possibilidade de criar suas próprias métricas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5B1CB4-88FD-4D83-BFE8-7A430737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27534"/>
            <a:ext cx="4933507" cy="1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3;p16">
            <a:extLst>
              <a:ext uri="{FF2B5EF4-FFF2-40B4-BE49-F238E27FC236}">
                <a16:creationId xmlns:a16="http://schemas.microsoft.com/office/drawing/2014/main" id="{376B7A98-B7A6-4595-9EEA-AD5D7DFA9ABE}"/>
              </a:ext>
            </a:extLst>
          </p:cNvPr>
          <p:cNvSpPr txBox="1">
            <a:spLocks/>
          </p:cNvSpPr>
          <p:nvPr/>
        </p:nvSpPr>
        <p:spPr>
          <a:xfrm>
            <a:off x="1403648" y="1998739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0B5174-96A4-4134-A61B-2D585F13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11510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modelo_open4education">
  <a:themeElements>
    <a:clrScheme name="modelo_open4educ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delo_open4educ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open4educ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186</Words>
  <Application>Microsoft Office PowerPoint</Application>
  <PresentationFormat>Apresentação na tela (16:9)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EurostileT</vt:lpstr>
      <vt:lpstr>Muli</vt:lpstr>
      <vt:lpstr>Roboto</vt:lpstr>
      <vt:lpstr>Wingdings</vt:lpstr>
      <vt:lpstr>modelo_open4education</vt:lpstr>
      <vt:lpstr>Personalizar design</vt:lpstr>
      <vt:lpstr>Trilha – .NET</vt:lpstr>
      <vt:lpstr>Apresentação do PowerPoint</vt:lpstr>
      <vt:lpstr>Tópicos</vt:lpstr>
      <vt:lpstr>Apresentação do PowerPoint</vt:lpstr>
      <vt:lpstr>Tipos de Métricas</vt:lpstr>
      <vt:lpstr>Healthcheck</vt:lpstr>
      <vt:lpstr>Métricas de um automóvel</vt:lpstr>
      <vt:lpstr>Apresentação do PowerPoint</vt:lpstr>
      <vt:lpstr>Apresentação do PowerPoint</vt:lpstr>
      <vt:lpstr>Apresentação do PowerPoint</vt:lpstr>
      <vt:lpstr>Fluxo</vt:lpstr>
      <vt:lpstr>Apresentação do PowerPoint</vt:lpstr>
      <vt:lpstr>Apresentação do PowerPoint</vt:lpstr>
    </vt:vector>
  </TitlesOfParts>
  <Company>Globalcode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Líderes e Gerentes</dc:title>
  <dc:creator>Elaine Quintino da Silva</dc:creator>
  <cp:lastModifiedBy>Fabricio Veronez</cp:lastModifiedBy>
  <cp:revision>92</cp:revision>
  <dcterms:created xsi:type="dcterms:W3CDTF">2008-09-08T18:46:53Z</dcterms:created>
  <dcterms:modified xsi:type="dcterms:W3CDTF">2019-06-09T19:09:00Z</dcterms:modified>
</cp:coreProperties>
</file>