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61" r:id="rId4"/>
    <p:sldId id="259" r:id="rId5"/>
    <p:sldId id="276" r:id="rId6"/>
    <p:sldId id="300" r:id="rId7"/>
    <p:sldId id="286" r:id="rId8"/>
    <p:sldId id="302" r:id="rId9"/>
    <p:sldId id="303" r:id="rId10"/>
    <p:sldId id="304" r:id="rId11"/>
    <p:sldId id="290" r:id="rId12"/>
    <p:sldId id="285" r:id="rId13"/>
    <p:sldId id="307" r:id="rId14"/>
    <p:sldId id="292" r:id="rId15"/>
    <p:sldId id="299" r:id="rId16"/>
    <p:sldId id="267" r:id="rId17"/>
    <p:sldId id="294" r:id="rId18"/>
    <p:sldId id="305" r:id="rId19"/>
    <p:sldId id="308" r:id="rId20"/>
    <p:sldId id="30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Muli" panose="020B0604020202020204" charset="0"/>
      <p:regular r:id="rId29"/>
      <p:bold r:id="rId30"/>
      <p:italic r:id="rId31"/>
      <p:boldItalic r:id="rId32"/>
    </p:embeddedFont>
    <p:embeddedFont>
      <p:font typeface="Nixie One" panose="020B0604020202020204" charset="0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7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1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9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5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88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8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4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5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1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2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Aplicações em Tempo Real com </a:t>
            </a:r>
            <a:r>
              <a:rPr lang="pt-BR" dirty="0" err="1"/>
              <a:t>SignalR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356336" y="701675"/>
            <a:ext cx="2431328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WebSocket</a:t>
            </a:r>
            <a:endParaRPr sz="4000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F91078E-0573-4B07-A3C7-62073EDE45D7}"/>
              </a:ext>
            </a:extLst>
          </p:cNvPr>
          <p:cNvSpPr/>
          <p:nvPr/>
        </p:nvSpPr>
        <p:spPr>
          <a:xfrm flipH="1">
            <a:off x="2883352" y="242425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BAD79BAF-9867-482E-AECE-EAC6D1AAAA60}"/>
              </a:ext>
            </a:extLst>
          </p:cNvPr>
          <p:cNvSpPr/>
          <p:nvPr/>
        </p:nvSpPr>
        <p:spPr>
          <a:xfrm>
            <a:off x="2883354" y="2692551"/>
            <a:ext cx="2482897" cy="213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555E57E6-D92A-4CB3-8738-AC244327C330}"/>
              </a:ext>
            </a:extLst>
          </p:cNvPr>
          <p:cNvSpPr/>
          <p:nvPr/>
        </p:nvSpPr>
        <p:spPr>
          <a:xfrm>
            <a:off x="2883353" y="2960851"/>
            <a:ext cx="2482897" cy="213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E01068-FDDC-4077-95F5-262CA4F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D23DDE9-79D9-4376-BAB6-1EC36D74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569513" y="642216"/>
            <a:ext cx="435776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Como </a:t>
            </a:r>
            <a:r>
              <a:rPr lang="en-US" sz="4000" dirty="0" err="1"/>
              <a:t>abstrair</a:t>
            </a:r>
            <a:r>
              <a:rPr lang="en-US" sz="4000" dirty="0"/>
              <a:t> </a:t>
            </a:r>
            <a:r>
              <a:rPr lang="en-US" sz="4000" dirty="0" err="1"/>
              <a:t>isso</a:t>
            </a:r>
            <a:r>
              <a:rPr lang="en-US" sz="4000" dirty="0"/>
              <a:t> ? </a:t>
            </a:r>
            <a:endParaRPr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840D8C-D7A6-4B49-9F47-64E3E9EC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69" y="1501543"/>
            <a:ext cx="5971860" cy="29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19D913C-58F8-47DA-8F2C-23F4C7E42E44}"/>
              </a:ext>
            </a:extLst>
          </p:cNvPr>
          <p:cNvSpPr/>
          <p:nvPr/>
        </p:nvSpPr>
        <p:spPr>
          <a:xfrm rot="9057055">
            <a:off x="2921360" y="3300407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E31232C-8502-4DB6-844D-7E66BDA1AD20}"/>
              </a:ext>
            </a:extLst>
          </p:cNvPr>
          <p:cNvSpPr/>
          <p:nvPr/>
        </p:nvSpPr>
        <p:spPr>
          <a:xfrm rot="1916808">
            <a:off x="4999054" y="3412105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432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3761509" y="963036"/>
            <a:ext cx="162098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Clientes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4294967295"/>
          </p:nvPr>
        </p:nvSpPr>
        <p:spPr>
          <a:xfrm>
            <a:off x="3103419" y="1818410"/>
            <a:ext cx="1849582" cy="166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Javascript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Typescript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.NET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73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34145" y="1932709"/>
            <a:ext cx="307570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980265" y="889145"/>
            <a:ext cx="291638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Como </a:t>
            </a:r>
            <a:r>
              <a:rPr lang="en-US" dirty="0" err="1"/>
              <a:t>escalar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E9956124-1BD6-4D86-B68D-D60DAB625344}"/>
              </a:ext>
            </a:extLst>
          </p:cNvPr>
          <p:cNvSpPr txBox="1">
            <a:spLocks/>
          </p:cNvSpPr>
          <p:nvPr/>
        </p:nvSpPr>
        <p:spPr>
          <a:xfrm>
            <a:off x="2629694" y="1865371"/>
            <a:ext cx="2713271" cy="913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Muli"/>
              </a:rPr>
              <a:t>Redis Backplane</a:t>
            </a:r>
          </a:p>
          <a:p>
            <a:pPr marL="4826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Muli"/>
              </a:rPr>
              <a:t>Azure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Muli"/>
              </a:rPr>
              <a:t>SignalR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Muli"/>
              </a:rPr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015152" y="562161"/>
            <a:ext cx="311369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Redis Backplane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5B8DC8-D3C5-4A9D-9D35-1C7A087D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84" y="1465463"/>
            <a:ext cx="145941" cy="2697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20" y="2261679"/>
            <a:ext cx="388739" cy="35824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45245AD-FEE3-4121-B539-C56722523909}"/>
              </a:ext>
            </a:extLst>
          </p:cNvPr>
          <p:cNvSpPr/>
          <p:nvPr/>
        </p:nvSpPr>
        <p:spPr>
          <a:xfrm>
            <a:off x="2952939" y="1518460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6789BEB-11AB-4984-8884-22D189253E8B}"/>
              </a:ext>
            </a:extLst>
          </p:cNvPr>
          <p:cNvSpPr/>
          <p:nvPr/>
        </p:nvSpPr>
        <p:spPr>
          <a:xfrm rot="1393626" flipH="1">
            <a:off x="5107719" y="2299772"/>
            <a:ext cx="1682730" cy="12448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F8072B-0E5C-4332-96F5-9D29E03CB428}"/>
              </a:ext>
            </a:extLst>
          </p:cNvPr>
          <p:cNvSpPr txBox="1"/>
          <p:nvPr/>
        </p:nvSpPr>
        <p:spPr>
          <a:xfrm>
            <a:off x="2137225" y="1420537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9D6851-3807-470E-9D55-009235F94B5F}"/>
              </a:ext>
            </a:extLst>
          </p:cNvPr>
          <p:cNvSpPr txBox="1"/>
          <p:nvPr/>
        </p:nvSpPr>
        <p:spPr>
          <a:xfrm>
            <a:off x="2173557" y="2258036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096453F-71B4-4BE7-9C85-A1C41278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52" y="2971781"/>
            <a:ext cx="145941" cy="2697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FB1D4C9-1798-4696-A6DA-9D6562D1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024" y="3744991"/>
            <a:ext cx="388739" cy="3582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39242-9EAA-483E-A1C7-77C78C5BB97D}"/>
              </a:ext>
            </a:extLst>
          </p:cNvPr>
          <p:cNvSpPr txBox="1"/>
          <p:nvPr/>
        </p:nvSpPr>
        <p:spPr>
          <a:xfrm>
            <a:off x="2169093" y="2926855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C0E99-B22F-4090-B5FF-37921B9FBDDE}"/>
              </a:ext>
            </a:extLst>
          </p:cNvPr>
          <p:cNvSpPr txBox="1"/>
          <p:nvPr/>
        </p:nvSpPr>
        <p:spPr>
          <a:xfrm>
            <a:off x="2200961" y="3741348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658A1F9-A668-421F-94A8-C11175B0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1" y="1231082"/>
            <a:ext cx="908971" cy="9089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0" y="2296541"/>
            <a:ext cx="908971" cy="9089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E7C0BB2-7ACF-4C5C-8715-3ADED048A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0" y="3457932"/>
            <a:ext cx="908971" cy="908971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88873DBF-841F-414D-AC6F-4C94A0E0AAD6}"/>
              </a:ext>
            </a:extLst>
          </p:cNvPr>
          <p:cNvSpPr/>
          <p:nvPr/>
        </p:nvSpPr>
        <p:spPr>
          <a:xfrm rot="1334627">
            <a:off x="5108832" y="1999860"/>
            <a:ext cx="1785117" cy="12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CF96C27-FABB-45A0-B16F-DDAF5BF26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061" y="2328359"/>
            <a:ext cx="1268106" cy="1129573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AADBE7BC-F2AF-445C-B207-FB421AB0931C}"/>
              </a:ext>
            </a:extLst>
          </p:cNvPr>
          <p:cNvSpPr/>
          <p:nvPr/>
        </p:nvSpPr>
        <p:spPr>
          <a:xfrm flipH="1">
            <a:off x="2887508" y="2448941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17FF320-C9FC-448E-A47E-E60A162D9D25}"/>
              </a:ext>
            </a:extLst>
          </p:cNvPr>
          <p:cNvSpPr/>
          <p:nvPr/>
        </p:nvSpPr>
        <p:spPr>
          <a:xfrm rot="20327766" flipH="1">
            <a:off x="5139335" y="3534725"/>
            <a:ext cx="1682730" cy="12448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148ABCF-2990-4D5C-BA2D-55AD07D49F43}"/>
              </a:ext>
            </a:extLst>
          </p:cNvPr>
          <p:cNvSpPr/>
          <p:nvPr/>
        </p:nvSpPr>
        <p:spPr>
          <a:xfrm flipH="1">
            <a:off x="2971098" y="3861705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B9893374-C5A9-489D-9428-D172C96CCCC0}"/>
              </a:ext>
            </a:extLst>
          </p:cNvPr>
          <p:cNvSpPr/>
          <p:nvPr/>
        </p:nvSpPr>
        <p:spPr>
          <a:xfrm flipH="1">
            <a:off x="2896548" y="3026132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9F677DDD-5913-4408-A41B-09E5A8EE1E87}"/>
              </a:ext>
            </a:extLst>
          </p:cNvPr>
          <p:cNvSpPr/>
          <p:nvPr/>
        </p:nvSpPr>
        <p:spPr>
          <a:xfrm flipH="1">
            <a:off x="2952939" y="1811767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CE83DB6C-5172-41D3-B687-A6CFEED3AADA}"/>
              </a:ext>
            </a:extLst>
          </p:cNvPr>
          <p:cNvSpPr/>
          <p:nvPr/>
        </p:nvSpPr>
        <p:spPr>
          <a:xfrm flipH="1">
            <a:off x="5089114" y="2868707"/>
            <a:ext cx="1613834" cy="13363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34145" y="1932709"/>
            <a:ext cx="307570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6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86" y="1953417"/>
            <a:ext cx="1640428" cy="1640428"/>
          </a:xfrm>
          <a:prstGeom prst="rect">
            <a:avLst/>
          </a:prstGeom>
        </p:spPr>
      </p:pic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578550" y="417900"/>
            <a:ext cx="419247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Services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5B8DC8-D3C5-4A9D-9D35-1C7A087D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74" y="1383007"/>
            <a:ext cx="145941" cy="2697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010" y="2179223"/>
            <a:ext cx="388739" cy="3582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F8072B-0E5C-4332-96F5-9D29E03CB428}"/>
              </a:ext>
            </a:extLst>
          </p:cNvPr>
          <p:cNvSpPr txBox="1"/>
          <p:nvPr/>
        </p:nvSpPr>
        <p:spPr>
          <a:xfrm>
            <a:off x="2050615" y="1338081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9D6851-3807-470E-9D55-009235F94B5F}"/>
              </a:ext>
            </a:extLst>
          </p:cNvPr>
          <p:cNvSpPr txBox="1"/>
          <p:nvPr/>
        </p:nvSpPr>
        <p:spPr>
          <a:xfrm>
            <a:off x="2086947" y="2175580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096453F-71B4-4BE7-9C85-A1C412785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42" y="2889325"/>
            <a:ext cx="145941" cy="2697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FB1D4C9-1798-4696-A6DA-9D6562D12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414" y="3662535"/>
            <a:ext cx="388739" cy="3582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39242-9EAA-483E-A1C7-77C78C5BB97D}"/>
              </a:ext>
            </a:extLst>
          </p:cNvPr>
          <p:cNvSpPr txBox="1"/>
          <p:nvPr/>
        </p:nvSpPr>
        <p:spPr>
          <a:xfrm>
            <a:off x="2082483" y="2844399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C0E99-B22F-4090-B5FF-37921B9FBDDE}"/>
              </a:ext>
            </a:extLst>
          </p:cNvPr>
          <p:cNvSpPr txBox="1"/>
          <p:nvPr/>
        </p:nvSpPr>
        <p:spPr>
          <a:xfrm>
            <a:off x="2114351" y="3658892"/>
            <a:ext cx="64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658A1F9-A668-421F-94A8-C11175B06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1338081"/>
            <a:ext cx="908971" cy="9089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2511350"/>
            <a:ext cx="908971" cy="9089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E7C0BB2-7ACF-4C5C-8715-3ADED048A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3648754"/>
            <a:ext cx="908971" cy="908971"/>
          </a:xfrm>
          <a:prstGeom prst="rect">
            <a:avLst/>
          </a:prstGeom>
        </p:spPr>
      </p:pic>
      <p:sp>
        <p:nvSpPr>
          <p:cNvPr id="4" name="Seta: da Esquerda para a Direita 3">
            <a:extLst>
              <a:ext uri="{FF2B5EF4-FFF2-40B4-BE49-F238E27FC236}">
                <a16:creationId xmlns:a16="http://schemas.microsoft.com/office/drawing/2014/main" id="{C5960365-7E97-43DD-BC77-9AB124EE23C6}"/>
              </a:ext>
            </a:extLst>
          </p:cNvPr>
          <p:cNvSpPr/>
          <p:nvPr/>
        </p:nvSpPr>
        <p:spPr>
          <a:xfrm rot="1156871">
            <a:off x="2751758" y="1913696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EC8AA25D-553A-4442-991D-BC817247D2A9}"/>
              </a:ext>
            </a:extLst>
          </p:cNvPr>
          <p:cNvSpPr/>
          <p:nvPr/>
        </p:nvSpPr>
        <p:spPr>
          <a:xfrm rot="20413155">
            <a:off x="2796918" y="3517782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eta: da Esquerda para a Direita 31">
            <a:extLst>
              <a:ext uri="{FF2B5EF4-FFF2-40B4-BE49-F238E27FC236}">
                <a16:creationId xmlns:a16="http://schemas.microsoft.com/office/drawing/2014/main" id="{0B0411DA-54A9-46DE-9690-6A80A6C3101B}"/>
              </a:ext>
            </a:extLst>
          </p:cNvPr>
          <p:cNvSpPr/>
          <p:nvPr/>
        </p:nvSpPr>
        <p:spPr>
          <a:xfrm>
            <a:off x="2738432" y="2966867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eta: da Esquerda para a Direita 32">
            <a:extLst>
              <a:ext uri="{FF2B5EF4-FFF2-40B4-BE49-F238E27FC236}">
                <a16:creationId xmlns:a16="http://schemas.microsoft.com/office/drawing/2014/main" id="{64155881-E211-4191-96B0-F04B8EC65FBB}"/>
              </a:ext>
            </a:extLst>
          </p:cNvPr>
          <p:cNvSpPr/>
          <p:nvPr/>
        </p:nvSpPr>
        <p:spPr>
          <a:xfrm rot="615073">
            <a:off x="2738853" y="2468140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eta: da Esquerda para a Direita 39">
            <a:extLst>
              <a:ext uri="{FF2B5EF4-FFF2-40B4-BE49-F238E27FC236}">
                <a16:creationId xmlns:a16="http://schemas.microsoft.com/office/drawing/2014/main" id="{BC61C25B-0392-43F9-9633-401A38678103}"/>
              </a:ext>
            </a:extLst>
          </p:cNvPr>
          <p:cNvSpPr/>
          <p:nvPr/>
        </p:nvSpPr>
        <p:spPr>
          <a:xfrm rot="20390928">
            <a:off x="5173024" y="2020360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eta: da Esquerda para a Direita 40">
            <a:extLst>
              <a:ext uri="{FF2B5EF4-FFF2-40B4-BE49-F238E27FC236}">
                <a16:creationId xmlns:a16="http://schemas.microsoft.com/office/drawing/2014/main" id="{9E54F522-02E0-4626-9605-8D1E0C0B6061}"/>
              </a:ext>
            </a:extLst>
          </p:cNvPr>
          <p:cNvSpPr/>
          <p:nvPr/>
        </p:nvSpPr>
        <p:spPr>
          <a:xfrm>
            <a:off x="5199241" y="2880949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eta: da Esquerda para a Direita 41">
            <a:extLst>
              <a:ext uri="{FF2B5EF4-FFF2-40B4-BE49-F238E27FC236}">
                <a16:creationId xmlns:a16="http://schemas.microsoft.com/office/drawing/2014/main" id="{C0A0AA99-5514-4995-BFBF-BD445A37AFB5}"/>
              </a:ext>
            </a:extLst>
          </p:cNvPr>
          <p:cNvSpPr/>
          <p:nvPr/>
        </p:nvSpPr>
        <p:spPr>
          <a:xfrm rot="1354615">
            <a:off x="5179107" y="3678772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2" grpId="0" animBg="1"/>
      <p:bldP spid="33" grpId="0" animBg="1"/>
      <p:bldP spid="40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074" y="596534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985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34145" y="1932709"/>
            <a:ext cx="307570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Aplicabilidade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Técnicas de implementação</a:t>
            </a:r>
            <a:endParaRPr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SignalR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1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Escalabilidade</a:t>
            </a:r>
            <a:endParaRPr lang="en-US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Backplane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2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Azure Signal Services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 3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216726" y="334399"/>
            <a:ext cx="447501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Por que ?</a:t>
            </a:r>
            <a:endParaRPr sz="8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30220F-7499-4AA7-A424-7D7DFCE6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81" y="1493274"/>
            <a:ext cx="6289964" cy="3086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2265219" y="1765877"/>
            <a:ext cx="2203450" cy="191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Transporte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Bolsa de </a:t>
            </a:r>
            <a:r>
              <a:rPr lang="en-US" dirty="0" err="1"/>
              <a:t>valores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Placares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Redes </a:t>
            </a:r>
            <a:r>
              <a:rPr lang="en-US" dirty="0" err="1"/>
              <a:t>Sociais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Jogos</a:t>
            </a:r>
            <a:r>
              <a:rPr lang="en-US" dirty="0"/>
              <a:t>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F4464-C714-4FD0-BB6E-FFCB8BA3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558" y="1537277"/>
            <a:ext cx="1511745" cy="26855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A58D04-B57C-4084-A5D8-1104F68D88DE}"/>
              </a:ext>
            </a:extLst>
          </p:cNvPr>
          <p:cNvSpPr txBox="1"/>
          <p:nvPr/>
        </p:nvSpPr>
        <p:spPr>
          <a:xfrm>
            <a:off x="2864179" y="504398"/>
            <a:ext cx="2297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Nixie One"/>
              </a:rPr>
              <a:t>Exemplos</a:t>
            </a:r>
            <a:endParaRPr lang="en-US" sz="44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446337" y="568470"/>
            <a:ext cx="4251325" cy="8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Como </a:t>
            </a:r>
            <a:r>
              <a:rPr lang="en-US" sz="4000" b="1" dirty="0" err="1"/>
              <a:t>implemento</a:t>
            </a:r>
            <a:r>
              <a:rPr lang="en-US" sz="4000" b="1" dirty="0"/>
              <a:t> ?</a:t>
            </a:r>
            <a:endParaRPr sz="40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4771DB-DAAB-483D-B942-354F5E3C161A}"/>
              </a:ext>
            </a:extLst>
          </p:cNvPr>
          <p:cNvSpPr txBox="1"/>
          <p:nvPr/>
        </p:nvSpPr>
        <p:spPr>
          <a:xfrm>
            <a:off x="2978728" y="1808019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Pooling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Pooling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Server-Sent Events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730183" y="701675"/>
            <a:ext cx="1683633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Pooling</a:t>
            </a:r>
            <a:endParaRPr sz="4000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>
            <a:off x="2883359" y="311578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1082103-AF8E-4331-AF9D-92DB4AE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374EC-9275-4015-99E8-CB6BCDB5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20249" y="556202"/>
            <a:ext cx="290350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Long Pooling</a:t>
            </a:r>
            <a:endParaRPr sz="4000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884172-0B58-4B81-91DA-B3B8E3DD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1B60FA8-5BFB-4F1A-B983-466EB254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549309" y="649159"/>
            <a:ext cx="404538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Server-Sent Events</a:t>
            </a:r>
            <a:endParaRPr sz="4000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 flipH="1"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 flipH="1"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 flipH="1">
            <a:off x="2883358" y="271347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 flipH="1">
            <a:off x="2883356" y="2895774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54" y="3068789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6B003F-7712-44ED-BA75-B3A5208B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529B4F4-4202-417A-934E-C748F42B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2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549</TotalTime>
  <Words>184</Words>
  <Application>Microsoft Office PowerPoint</Application>
  <PresentationFormat>Apresentação na tela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Nixie One</vt:lpstr>
      <vt:lpstr>Arial</vt:lpstr>
      <vt:lpstr>Calibri</vt:lpstr>
      <vt:lpstr>Muli</vt:lpstr>
      <vt:lpstr>Calibri Light</vt:lpstr>
      <vt:lpstr>Retrospectiva</vt:lpstr>
      <vt:lpstr>Aplicações em Tempo Real com SignalR</vt:lpstr>
      <vt:lpstr>Apresentação do PowerPoint</vt:lpstr>
      <vt:lpstr>Tópicos</vt:lpstr>
      <vt:lpstr>Por que ?</vt:lpstr>
      <vt:lpstr>Apresentação do PowerPoint</vt:lpstr>
      <vt:lpstr>Como implemento ?</vt:lpstr>
      <vt:lpstr>Pooling</vt:lpstr>
      <vt:lpstr>Long Pooling</vt:lpstr>
      <vt:lpstr>Server-Sent Events</vt:lpstr>
      <vt:lpstr>WebSocket</vt:lpstr>
      <vt:lpstr>Como abstrair isso ? </vt:lpstr>
      <vt:lpstr>Hubs</vt:lpstr>
      <vt:lpstr>Hubs</vt:lpstr>
      <vt:lpstr>Clientes</vt:lpstr>
      <vt:lpstr>DEMO</vt:lpstr>
      <vt:lpstr>Como escalar ?</vt:lpstr>
      <vt:lpstr>Redis Backplane</vt:lpstr>
      <vt:lpstr>DEMO</vt:lpstr>
      <vt:lpstr>Azure SignalR Services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35</cp:revision>
  <dcterms:modified xsi:type="dcterms:W3CDTF">2019-03-10T04:24:12Z</dcterms:modified>
</cp:coreProperties>
</file>