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725"/>
    <a:srgbClr val="61D222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FA362-2814-2255-414B-1A80A1BE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4A46AB-3C9B-2CEF-6D05-5EC8CB9D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F5973-A5E7-4FF5-FB87-31E71383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82EF3-9BE0-A1B3-E1ED-E967FC28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701332-12AD-7C03-B9ED-39D7AE88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97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0E6CD-E87D-338E-CA8D-9CA6C5AC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246F2E-A5FB-DEB9-AA58-928CC8B9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43ED8-0496-BE24-3EC4-924253BF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A12FA-87D6-F8F5-1681-8E58FBF5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C54F3B-287B-4168-E1A9-546DA904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9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D38AB9-24E2-4D4A-EA2D-820763EF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A0FFC2-841D-72EF-54E1-CEDC4AD7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5A710-6A0A-5790-A7EA-21A4024D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07069-5E64-1024-4CD7-F92D77EC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C90CF-0122-8C9E-25F3-8A5DC510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CBA40-3202-16C7-7038-55789435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7C48E-EFB0-F639-9C0C-F3AFF3FC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25A-DFD5-1A98-2C9F-F52C1FAD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AB8E34-CB0D-427E-3462-354EC7B6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10817-655B-3327-9D91-DB6E07ED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4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77078-B16D-D5CB-FE38-78B7D632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EB614-093B-8369-9A9C-79CFC598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61751-1E22-2638-5D73-58A7E6B4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C6B60-ABDB-A3EE-E4D3-18A212FB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4790E0-36E6-04EE-8D7F-42C408C3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FBE50-8911-C546-D61F-70B0556D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B6275-CD91-3FD2-73F1-C59EEF818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02D08-5A8D-4535-FBBF-112826809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754F99-A5E1-E529-6F4B-2FE5484B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97462B-72C8-CA11-AD15-037DD22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ABA13E-B5AB-925D-6EA0-C81EE06C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6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E12F-0D40-5768-23CA-878C1516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796227-CEDF-1BDB-1910-962CC8E7C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05BA9A-5706-AD66-82B3-0BBAB000B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CB85D9-6C3D-8EA4-2814-24502F164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3466D0-68AA-2D66-B29A-371338B42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17334E-CBAC-6E38-6730-E99C8079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867E36-EF52-0858-8455-8AE3187B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474FBB-3CE1-A18F-B769-04588D9D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46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606E-30B2-0278-0D5F-34DA1C36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74E714-7638-2B77-6BDF-49A48699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3D47F0-EE0C-EBB5-5E4B-0CEEE657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CF7419-800C-A85B-770D-4BB42832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6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6B89DD-5BE1-B4CC-3AFC-B8B62D5D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AC6B61-F7AA-8484-D1C7-F18666E9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5EDAAD-4F70-15C9-CA5E-7F2F62F8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79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BE68A-4E54-699C-F495-4FF754CF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3369B-A5D5-8A21-C552-D566087FE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41EFB-F0F8-2E53-2098-80F0F30D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1E0D4-7C2C-B829-EE56-F0CBD75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F6CD1-8AE4-EC91-BFC1-AA1869D3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D01FCF-2A8F-1C27-26C3-627987F8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66128-1991-AF5F-50DC-5E1D51E6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BD1409-538D-E437-F2E0-4FC62C1C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A133B7-14B7-ABCB-A0BA-599FFB4C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B69371-5EEF-20B6-E9F9-C7C3C6BC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4E1BA-41A2-F152-D5DD-5DD76AF9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BA8283-93DB-8F33-E6E4-BED8BADA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8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0D4C81-C79C-3B7A-7C98-4D767E49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E0CD4A-A72B-81DE-E051-21599BF8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742B1-498F-6257-3805-51B2701B5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6D06-AD21-45FC-ABE5-6EB6095B1F09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64489-2F44-88AA-F9F2-80B039AF8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8B4ED-026E-1322-9D44-2D3022BC0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206F-7A32-4A95-B67B-37E07AB5B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6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E41BB7B-D4DB-6950-39F8-E60D5B55D9DA}"/>
              </a:ext>
            </a:extLst>
          </p:cNvPr>
          <p:cNvGrpSpPr/>
          <p:nvPr/>
        </p:nvGrpSpPr>
        <p:grpSpPr>
          <a:xfrm>
            <a:off x="5195992" y="1236791"/>
            <a:ext cx="1819922" cy="2319016"/>
            <a:chOff x="4731798" y="1987320"/>
            <a:chExt cx="1819922" cy="23190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EA564EB-76A4-5D4C-9C37-8E91EDD6F4C7}"/>
                </a:ext>
              </a:extLst>
            </p:cNvPr>
            <p:cNvSpPr/>
            <p:nvPr/>
          </p:nvSpPr>
          <p:spPr>
            <a:xfrm>
              <a:off x="4771397" y="1987320"/>
              <a:ext cx="1538292" cy="963416"/>
            </a:xfrm>
            <a:prstGeom prst="ellipse">
              <a:avLst/>
            </a:prstGeom>
            <a:solidFill>
              <a:srgbClr val="61D222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Organism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317D8C4-8DAD-E24E-DC44-38FC6771CE3F}"/>
                </a:ext>
              </a:extLst>
            </p:cNvPr>
            <p:cNvSpPr txBox="1"/>
            <p:nvPr/>
          </p:nvSpPr>
          <p:spPr>
            <a:xfrm>
              <a:off x="4731798" y="2982897"/>
              <a:ext cx="18199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An individual </a:t>
              </a:r>
              <a:r>
                <a:rPr lang="de-DE" sz="1000" dirty="0" err="1"/>
                <a:t>organism</a:t>
              </a:r>
              <a:r>
                <a:rPr lang="de-DE" sz="1000" dirty="0"/>
                <a:t> </a:t>
              </a:r>
              <a:r>
                <a:rPr lang="de-DE" sz="1000" dirty="0" err="1"/>
                <a:t>or</a:t>
              </a:r>
              <a:r>
                <a:rPr lang="de-DE" sz="1000" dirty="0"/>
                <a:t> a </a:t>
              </a:r>
              <a:r>
                <a:rPr lang="de-DE" sz="1000" dirty="0" err="1"/>
                <a:t>group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(</a:t>
              </a:r>
              <a:r>
                <a:rPr lang="de-DE" sz="1000" dirty="0" err="1"/>
                <a:t>taxonomically</a:t>
              </a:r>
              <a:r>
                <a:rPr lang="de-DE" sz="1000" dirty="0"/>
                <a:t> </a:t>
              </a:r>
              <a:r>
                <a:rPr lang="de-DE" sz="1000" dirty="0" err="1"/>
                <a:t>homogenous</a:t>
              </a:r>
              <a:r>
                <a:rPr lang="de-DE" sz="1000" dirty="0"/>
                <a:t>) </a:t>
              </a:r>
              <a:r>
                <a:rPr lang="de-DE" sz="1000" dirty="0" err="1"/>
                <a:t>organisms</a:t>
              </a:r>
              <a:r>
                <a:rPr lang="de-DE" sz="1000" dirty="0"/>
                <a:t>. 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A </a:t>
              </a:r>
              <a:r>
                <a:rPr lang="de-DE" sz="1000" dirty="0" err="1"/>
                <a:t>specific</a:t>
              </a:r>
              <a:r>
                <a:rPr lang="de-DE" sz="1000" dirty="0"/>
                <a:t> </a:t>
              </a:r>
              <a:r>
                <a:rPr lang="de-DE" sz="1000" dirty="0" err="1"/>
                <a:t>tree</a:t>
              </a:r>
              <a:r>
                <a:rPr lang="de-DE" sz="1000" dirty="0"/>
                <a:t>, </a:t>
              </a:r>
              <a:r>
                <a:rPr lang="de-DE" sz="1000" dirty="0" err="1"/>
                <a:t>called</a:t>
              </a:r>
              <a:r>
                <a:rPr lang="de-DE" sz="1000" dirty="0"/>
                <a:t> „</a:t>
              </a:r>
              <a:r>
                <a:rPr lang="de-DE" sz="1000" dirty="0" err="1"/>
                <a:t>Donareiche</a:t>
              </a:r>
              <a:r>
                <a:rPr lang="de-DE" sz="1000" dirty="0"/>
                <a:t>“. A </a:t>
              </a:r>
              <a:r>
                <a:rPr lang="de-DE" sz="1000" dirty="0" err="1"/>
                <a:t>specific</a:t>
              </a:r>
              <a:r>
                <a:rPr lang="de-DE" sz="1000" dirty="0"/>
                <a:t> </a:t>
              </a:r>
              <a:r>
                <a:rPr lang="de-DE" sz="1000" dirty="0" err="1"/>
                <a:t>swarm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</a:t>
              </a:r>
              <a:r>
                <a:rPr lang="de-DE" sz="1000" dirty="0" err="1"/>
                <a:t>bees</a:t>
              </a:r>
              <a:r>
                <a:rPr lang="de-DE" sz="1000" dirty="0"/>
                <a:t>, </a:t>
              </a:r>
              <a:r>
                <a:rPr lang="de-DE" sz="1000" dirty="0" err="1"/>
                <a:t>living</a:t>
              </a:r>
              <a:r>
                <a:rPr lang="de-DE" sz="1000" dirty="0"/>
                <a:t> </a:t>
              </a:r>
              <a:r>
                <a:rPr lang="de-DE" sz="1000" dirty="0" err="1"/>
                <a:t>next</a:t>
              </a:r>
              <a:r>
                <a:rPr lang="de-DE" sz="1000" dirty="0"/>
                <a:t> </a:t>
              </a:r>
              <a:r>
                <a:rPr lang="de-DE" sz="1000" dirty="0" err="1"/>
                <a:t>door</a:t>
              </a:r>
              <a:r>
                <a:rPr lang="de-DE" sz="1000" dirty="0"/>
                <a:t>.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49E4043-7AF1-72E5-BCAC-730F5E3689A4}"/>
              </a:ext>
            </a:extLst>
          </p:cNvPr>
          <p:cNvGrpSpPr/>
          <p:nvPr/>
        </p:nvGrpSpPr>
        <p:grpSpPr>
          <a:xfrm>
            <a:off x="9459995" y="1841715"/>
            <a:ext cx="1819922" cy="2040622"/>
            <a:chOff x="8177814" y="1604311"/>
            <a:chExt cx="1819922" cy="204062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68ADAF2-7BD8-5059-95EF-97A180188C7B}"/>
                </a:ext>
              </a:extLst>
            </p:cNvPr>
            <p:cNvSpPr/>
            <p:nvPr/>
          </p:nvSpPr>
          <p:spPr>
            <a:xfrm>
              <a:off x="8177814" y="1604311"/>
              <a:ext cx="1538292" cy="96341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Taxon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FE3A8BA-7F64-1E90-8666-79119247DA02}"/>
                </a:ext>
              </a:extLst>
            </p:cNvPr>
            <p:cNvSpPr txBox="1"/>
            <p:nvPr/>
          </p:nvSpPr>
          <p:spPr>
            <a:xfrm>
              <a:off x="8177814" y="2629270"/>
              <a:ext cx="18199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A </a:t>
              </a:r>
              <a:r>
                <a:rPr lang="de-DE" sz="1000" dirty="0" err="1"/>
                <a:t>group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</a:t>
              </a:r>
              <a:r>
                <a:rPr lang="de-DE" sz="1000" dirty="0" err="1"/>
                <a:t>organisms</a:t>
              </a:r>
              <a:r>
                <a:rPr lang="de-DE" sz="1000" dirty="0"/>
                <a:t> </a:t>
              </a:r>
              <a:r>
                <a:rPr lang="de-DE" sz="1000" dirty="0" err="1"/>
                <a:t>that</a:t>
              </a:r>
              <a:r>
                <a:rPr lang="de-DE" sz="1000" dirty="0"/>
                <a:t> </a:t>
              </a:r>
              <a:r>
                <a:rPr lang="de-DE" sz="1000" dirty="0" err="1"/>
                <a:t>taxonomists</a:t>
              </a:r>
              <a:r>
                <a:rPr lang="de-DE" sz="1000" dirty="0"/>
                <a:t> </a:t>
              </a:r>
              <a:r>
                <a:rPr lang="de-DE" sz="1000" dirty="0" err="1"/>
                <a:t>consider</a:t>
              </a:r>
              <a:r>
                <a:rPr lang="de-DE" sz="1000" dirty="0"/>
                <a:t> to form a </a:t>
              </a:r>
              <a:r>
                <a:rPr lang="de-DE" sz="1000" dirty="0" err="1"/>
                <a:t>unit</a:t>
              </a:r>
              <a:r>
                <a:rPr lang="de-DE" sz="1000" dirty="0"/>
                <a:t>. 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</a:t>
              </a:r>
              <a:r>
                <a:rPr lang="de-DE" sz="1000" dirty="0" err="1"/>
                <a:t>Turdus</a:t>
              </a:r>
              <a:r>
                <a:rPr lang="de-DE" sz="1000" dirty="0"/>
                <a:t> </a:t>
              </a:r>
              <a:r>
                <a:rPr lang="de-DE" sz="1000" dirty="0" err="1"/>
                <a:t>merula</a:t>
              </a:r>
              <a:endParaRPr lang="de-DE" sz="1000" dirty="0"/>
            </a:p>
            <a:p>
              <a:r>
                <a:rPr lang="de-DE" sz="1000" dirty="0"/>
                <a:t>Linnaeus, 1758.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9ECA193-E042-27D4-8D5A-151DE34AD5D7}"/>
              </a:ext>
            </a:extLst>
          </p:cNvPr>
          <p:cNvGrpSpPr/>
          <p:nvPr/>
        </p:nvGrpSpPr>
        <p:grpSpPr>
          <a:xfrm>
            <a:off x="7282230" y="444213"/>
            <a:ext cx="1819922" cy="1879210"/>
            <a:chOff x="6240900" y="714640"/>
            <a:chExt cx="1819922" cy="187921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6A51493-8F75-092D-53DB-999D7570E64C}"/>
                </a:ext>
              </a:extLst>
            </p:cNvPr>
            <p:cNvSpPr/>
            <p:nvPr/>
          </p:nvSpPr>
          <p:spPr>
            <a:xfrm>
              <a:off x="6381715" y="714640"/>
              <a:ext cx="1538292" cy="96341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Identifi-cation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347DB4E-F13E-F3D0-004D-DA72B7340C80}"/>
                </a:ext>
              </a:extLst>
            </p:cNvPr>
            <p:cNvSpPr txBox="1"/>
            <p:nvPr/>
          </p:nvSpPr>
          <p:spPr>
            <a:xfrm>
              <a:off x="6240900" y="1732076"/>
              <a:ext cx="18199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An </a:t>
              </a:r>
              <a:r>
                <a:rPr lang="de-DE" sz="1000" dirty="0" err="1"/>
                <a:t>assignment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a </a:t>
              </a:r>
              <a:r>
                <a:rPr lang="de-DE" sz="1000" dirty="0" err="1"/>
                <a:t>taxon</a:t>
              </a:r>
              <a:r>
                <a:rPr lang="de-DE" sz="1000" dirty="0"/>
                <a:t> to an </a:t>
              </a:r>
              <a:r>
                <a:rPr lang="de-DE" sz="1000" dirty="0" err="1"/>
                <a:t>organism</a:t>
              </a:r>
              <a:r>
                <a:rPr lang="de-DE" sz="1000" dirty="0"/>
                <a:t>.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A </a:t>
              </a:r>
              <a:r>
                <a:rPr lang="de-DE" sz="1000" dirty="0" err="1"/>
                <a:t>trapped</a:t>
              </a:r>
              <a:r>
                <a:rPr lang="de-DE" sz="1000" dirty="0"/>
                <a:t> </a:t>
              </a:r>
              <a:r>
                <a:rPr lang="de-DE" sz="1000" dirty="0" err="1"/>
                <a:t>butterfly</a:t>
              </a:r>
              <a:r>
                <a:rPr lang="de-DE" sz="1000" dirty="0"/>
                <a:t> was </a:t>
              </a:r>
              <a:r>
                <a:rPr lang="de-DE" sz="1000" dirty="0" err="1"/>
                <a:t>identified</a:t>
              </a:r>
              <a:r>
                <a:rPr lang="de-DE" sz="1000" dirty="0"/>
                <a:t> </a:t>
              </a:r>
              <a:r>
                <a:rPr lang="de-DE" sz="1000" dirty="0" err="1"/>
                <a:t>as</a:t>
              </a:r>
              <a:r>
                <a:rPr lang="de-DE" sz="1000" dirty="0"/>
                <a:t> </a:t>
              </a:r>
              <a:r>
                <a:rPr lang="de-DE" sz="1000" dirty="0" err="1"/>
                <a:t>Aglais</a:t>
              </a:r>
              <a:r>
                <a:rPr lang="de-DE" sz="1000" dirty="0"/>
                <a:t> </a:t>
              </a:r>
              <a:r>
                <a:rPr lang="de-DE" sz="1000" dirty="0" err="1"/>
                <a:t>io</a:t>
              </a:r>
              <a:r>
                <a:rPr lang="de-DE" sz="1000" dirty="0"/>
                <a:t>.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B60AA65-7CFA-3340-3514-0F38859A6B72}"/>
              </a:ext>
            </a:extLst>
          </p:cNvPr>
          <p:cNvGrpSpPr/>
          <p:nvPr/>
        </p:nvGrpSpPr>
        <p:grpSpPr>
          <a:xfrm>
            <a:off x="3049061" y="3838105"/>
            <a:ext cx="1819922" cy="2564694"/>
            <a:chOff x="2790298" y="665447"/>
            <a:chExt cx="1819922" cy="2564694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C7B4BEA-D273-B270-FB7D-757FD0F83D02}"/>
                </a:ext>
              </a:extLst>
            </p:cNvPr>
            <p:cNvSpPr/>
            <p:nvPr/>
          </p:nvSpPr>
          <p:spPr>
            <a:xfrm>
              <a:off x="2866510" y="665447"/>
              <a:ext cx="1679107" cy="96341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Occurence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00534CC-0AE9-B533-3C2B-A0D286BC5971}"/>
                </a:ext>
              </a:extLst>
            </p:cNvPr>
            <p:cNvSpPr txBox="1"/>
            <p:nvPr/>
          </p:nvSpPr>
          <p:spPr>
            <a:xfrm>
              <a:off x="2790298" y="1752813"/>
              <a:ext cx="18199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An </a:t>
              </a:r>
              <a:r>
                <a:rPr lang="de-DE" sz="1000" dirty="0" err="1"/>
                <a:t>existence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an </a:t>
              </a:r>
              <a:r>
                <a:rPr lang="de-DE" sz="1000" dirty="0" err="1"/>
                <a:t>organism</a:t>
              </a:r>
              <a:r>
                <a:rPr lang="de-DE" sz="1000" dirty="0"/>
                <a:t> at a </a:t>
              </a:r>
              <a:r>
                <a:rPr lang="de-DE" sz="1000" dirty="0" err="1"/>
                <a:t>particular</a:t>
              </a:r>
              <a:r>
                <a:rPr lang="de-DE" sz="1000" dirty="0"/>
                <a:t> </a:t>
              </a:r>
              <a:r>
                <a:rPr lang="de-DE" sz="1000" dirty="0" err="1"/>
                <a:t>place</a:t>
              </a:r>
              <a:r>
                <a:rPr lang="de-DE" sz="1000" dirty="0"/>
                <a:t> at a </a:t>
              </a:r>
              <a:r>
                <a:rPr lang="de-DE" sz="1000" dirty="0" err="1"/>
                <a:t>particular</a:t>
              </a:r>
              <a:r>
                <a:rPr lang="de-DE" sz="1000" dirty="0"/>
                <a:t> time.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A bat at Fabrikschleichach at 22:30 on 2023-06-30. A </a:t>
              </a:r>
              <a:r>
                <a:rPr lang="de-DE" sz="1000" dirty="0" err="1"/>
                <a:t>group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</a:t>
              </a:r>
              <a:r>
                <a:rPr lang="de-DE" sz="1000" dirty="0" err="1"/>
                <a:t>beechs</a:t>
              </a:r>
              <a:r>
                <a:rPr lang="de-DE" sz="1000" dirty="0"/>
                <a:t> at </a:t>
              </a:r>
              <a:r>
                <a:rPr lang="de-DE" sz="1000" dirty="0" err="1"/>
                <a:t>patch</a:t>
              </a:r>
              <a:r>
                <a:rPr lang="de-DE" sz="1000" dirty="0"/>
                <a:t> B06EAB136 on 2022-07-12.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B1E486EA-7D09-A54A-8185-C27A2C005B90}"/>
              </a:ext>
            </a:extLst>
          </p:cNvPr>
          <p:cNvGrpSpPr/>
          <p:nvPr/>
        </p:nvGrpSpPr>
        <p:grpSpPr>
          <a:xfrm>
            <a:off x="537454" y="2480547"/>
            <a:ext cx="1819922" cy="2301291"/>
            <a:chOff x="719594" y="3429000"/>
            <a:chExt cx="1819922" cy="230129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A193EE-7C2F-2210-2F75-D9E7AD2EAFD3}"/>
                </a:ext>
              </a:extLst>
            </p:cNvPr>
            <p:cNvSpPr/>
            <p:nvPr/>
          </p:nvSpPr>
          <p:spPr>
            <a:xfrm>
              <a:off x="811819" y="3429000"/>
              <a:ext cx="1538292" cy="9634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928149E-EEB3-C8A6-377A-BB4D2B9CC92B}"/>
                </a:ext>
              </a:extLst>
            </p:cNvPr>
            <p:cNvSpPr txBox="1"/>
            <p:nvPr/>
          </p:nvSpPr>
          <p:spPr>
            <a:xfrm>
              <a:off x="719594" y="4437629"/>
              <a:ext cx="181992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A </a:t>
              </a:r>
              <a:r>
                <a:rPr lang="de-DE" sz="1000" dirty="0" err="1"/>
                <a:t>named</a:t>
              </a:r>
              <a:r>
                <a:rPr lang="de-DE" sz="1000" dirty="0"/>
                <a:t> </a:t>
              </a:r>
              <a:r>
                <a:rPr lang="de-DE" sz="1000" dirty="0" err="1"/>
                <a:t>place</a:t>
              </a:r>
              <a:r>
                <a:rPr lang="de-DE" sz="1000" dirty="0"/>
                <a:t> </a:t>
              </a:r>
              <a:r>
                <a:rPr lang="de-DE" sz="1000" dirty="0" err="1"/>
                <a:t>or</a:t>
              </a:r>
              <a:r>
                <a:rPr lang="de-DE" sz="1000" dirty="0"/>
                <a:t> </a:t>
              </a:r>
              <a:r>
                <a:rPr lang="de-DE" sz="1000" dirty="0" err="1"/>
                <a:t>spatial</a:t>
              </a:r>
              <a:r>
                <a:rPr lang="de-DE" sz="1000" dirty="0"/>
                <a:t> </a:t>
              </a:r>
              <a:r>
                <a:rPr lang="de-DE" sz="1000" dirty="0" err="1"/>
                <a:t>region</a:t>
              </a:r>
              <a:r>
                <a:rPr lang="de-DE" sz="1000" dirty="0"/>
                <a:t>.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Fabrikschleichach. 13.56002312, 48.90602009.</a:t>
              </a:r>
            </a:p>
            <a:p>
              <a:endParaRPr lang="de-DE" sz="1400" dirty="0"/>
            </a:p>
            <a:p>
              <a:endParaRPr lang="de-DE" sz="1400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3F362C4-B571-FFE0-D03E-93F1CF9F2D1A}"/>
              </a:ext>
            </a:extLst>
          </p:cNvPr>
          <p:cNvGrpSpPr/>
          <p:nvPr/>
        </p:nvGrpSpPr>
        <p:grpSpPr>
          <a:xfrm>
            <a:off x="6477661" y="3882337"/>
            <a:ext cx="1819922" cy="2770049"/>
            <a:chOff x="2725696" y="4236555"/>
            <a:chExt cx="1819922" cy="277004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CAE39EE-2CEC-8CC0-C0D1-534A36CD5C00}"/>
                </a:ext>
              </a:extLst>
            </p:cNvPr>
            <p:cNvSpPr/>
            <p:nvPr/>
          </p:nvSpPr>
          <p:spPr>
            <a:xfrm>
              <a:off x="2790298" y="4236555"/>
              <a:ext cx="1538292" cy="9634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Event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3D78324-A82F-0ACF-F359-AD67B13F3554}"/>
                </a:ext>
              </a:extLst>
            </p:cNvPr>
            <p:cNvSpPr txBox="1"/>
            <p:nvPr/>
          </p:nvSpPr>
          <p:spPr>
            <a:xfrm>
              <a:off x="2725696" y="5221500"/>
              <a:ext cx="181992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An </a:t>
              </a:r>
              <a:r>
                <a:rPr lang="de-DE" sz="1000" dirty="0" err="1"/>
                <a:t>action</a:t>
              </a:r>
              <a:r>
                <a:rPr lang="de-DE" sz="1000" dirty="0"/>
                <a:t> </a:t>
              </a:r>
              <a:r>
                <a:rPr lang="de-DE" sz="1000" dirty="0" err="1"/>
                <a:t>that</a:t>
              </a:r>
              <a:r>
                <a:rPr lang="de-DE" sz="1000" dirty="0"/>
                <a:t> </a:t>
              </a:r>
              <a:r>
                <a:rPr lang="de-DE" sz="1000" dirty="0" err="1"/>
                <a:t>took</a:t>
              </a:r>
              <a:r>
                <a:rPr lang="de-DE" sz="1000" dirty="0"/>
                <a:t> </a:t>
              </a:r>
              <a:r>
                <a:rPr lang="de-DE" sz="1000" dirty="0" err="1"/>
                <a:t>place</a:t>
              </a:r>
              <a:r>
                <a:rPr lang="de-DE" sz="1000" dirty="0"/>
                <a:t> at </a:t>
              </a:r>
              <a:r>
                <a:rPr lang="de-DE" sz="1000" dirty="0" err="1"/>
                <a:t>some</a:t>
              </a:r>
              <a:r>
                <a:rPr lang="de-DE" sz="1000" dirty="0"/>
                <a:t> </a:t>
              </a:r>
              <a:r>
                <a:rPr lang="de-DE" sz="1000" dirty="0" err="1"/>
                <a:t>location</a:t>
              </a:r>
              <a:r>
                <a:rPr lang="de-DE" sz="1000" dirty="0"/>
                <a:t> </a:t>
              </a:r>
              <a:r>
                <a:rPr lang="de-DE" sz="1000" dirty="0" err="1"/>
                <a:t>during</a:t>
              </a:r>
              <a:r>
                <a:rPr lang="de-DE" sz="1000" dirty="0"/>
                <a:t> </a:t>
              </a:r>
              <a:r>
                <a:rPr lang="de-DE" sz="1000" dirty="0" err="1"/>
                <a:t>some</a:t>
              </a:r>
              <a:r>
                <a:rPr lang="de-DE" sz="1000" dirty="0"/>
                <a:t> time.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The </a:t>
              </a:r>
              <a:r>
                <a:rPr lang="de-DE" sz="1000" dirty="0" err="1"/>
                <a:t>installation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</a:t>
              </a:r>
              <a:r>
                <a:rPr lang="de-DE" sz="1000" dirty="0" err="1"/>
                <a:t>soundboxes</a:t>
              </a:r>
              <a:r>
                <a:rPr lang="de-DE" sz="1000" dirty="0"/>
                <a:t> in </a:t>
              </a:r>
              <a:r>
                <a:rPr lang="de-DE" sz="1000" dirty="0" err="1"/>
                <a:t>Canande</a:t>
              </a:r>
              <a:r>
                <a:rPr lang="de-DE" sz="1000" dirty="0"/>
                <a:t> / Ecuador from </a:t>
              </a:r>
              <a:r>
                <a:rPr lang="de-DE" sz="1000" dirty="0" err="1"/>
                <a:t>October</a:t>
              </a:r>
              <a:r>
                <a:rPr lang="de-DE" sz="1000" dirty="0"/>
                <a:t> </a:t>
              </a:r>
              <a:r>
                <a:rPr lang="de-DE" sz="1000" dirty="0" err="1"/>
                <a:t>till</a:t>
              </a:r>
              <a:r>
                <a:rPr lang="de-DE" sz="1000" dirty="0"/>
                <a:t> November 2022; The </a:t>
              </a:r>
              <a:r>
                <a:rPr lang="de-DE" sz="1000" dirty="0" err="1"/>
                <a:t>taking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</a:t>
              </a:r>
              <a:r>
                <a:rPr lang="de-DE" sz="1000" dirty="0" err="1"/>
                <a:t>soil</a:t>
              </a:r>
              <a:r>
                <a:rPr lang="de-DE" sz="1000" dirty="0"/>
                <a:t> </a:t>
              </a:r>
              <a:r>
                <a:rPr lang="de-DE" sz="1000" dirty="0" err="1"/>
                <a:t>samples</a:t>
              </a:r>
              <a:r>
                <a:rPr lang="de-DE" sz="1000" dirty="0"/>
                <a:t> at </a:t>
              </a:r>
              <a:r>
                <a:rPr lang="de-DE" sz="1000" dirty="0" err="1"/>
                <a:t>patch</a:t>
              </a:r>
              <a:r>
                <a:rPr lang="de-DE" sz="1000" dirty="0"/>
                <a:t> H09CCC184 in Hunsrück on 2022-05-23.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7D4927E-1171-F8E8-851A-DCBBC6CA2B89}"/>
              </a:ext>
            </a:extLst>
          </p:cNvPr>
          <p:cNvGrpSpPr/>
          <p:nvPr/>
        </p:nvGrpSpPr>
        <p:grpSpPr>
          <a:xfrm>
            <a:off x="9377214" y="4458768"/>
            <a:ext cx="1819922" cy="2070699"/>
            <a:chOff x="9944723" y="3186784"/>
            <a:chExt cx="1819922" cy="2070699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FFC1B06-768B-6B70-1748-DE92D2A950FE}"/>
                </a:ext>
              </a:extLst>
            </p:cNvPr>
            <p:cNvSpPr/>
            <p:nvPr/>
          </p:nvSpPr>
          <p:spPr>
            <a:xfrm>
              <a:off x="10085538" y="3186784"/>
              <a:ext cx="1538292" cy="96341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Measure-ment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Or</a:t>
              </a:r>
              <a:r>
                <a:rPr lang="de-DE" dirty="0">
                  <a:solidFill>
                    <a:schemeClr val="tx1"/>
                  </a:solidFill>
                </a:rPr>
                <a:t> Fact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7C7A4FA-67F0-A2DD-E169-2292AC5E939A}"/>
                </a:ext>
              </a:extLst>
            </p:cNvPr>
            <p:cNvSpPr txBox="1"/>
            <p:nvPr/>
          </p:nvSpPr>
          <p:spPr>
            <a:xfrm>
              <a:off x="9944723" y="4241820"/>
              <a:ext cx="18199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A </a:t>
              </a:r>
              <a:r>
                <a:rPr lang="de-DE" sz="1000" dirty="0" err="1"/>
                <a:t>measurement</a:t>
              </a:r>
              <a:r>
                <a:rPr lang="de-DE" sz="1000" dirty="0"/>
                <a:t> </a:t>
              </a:r>
              <a:r>
                <a:rPr lang="de-DE" sz="1000" dirty="0" err="1"/>
                <a:t>or</a:t>
              </a:r>
              <a:r>
                <a:rPr lang="de-DE" sz="1000" dirty="0"/>
                <a:t> </a:t>
              </a:r>
              <a:r>
                <a:rPr lang="de-DE" sz="1000" dirty="0" err="1"/>
                <a:t>fact</a:t>
              </a:r>
              <a:r>
                <a:rPr lang="de-DE" sz="1000" dirty="0"/>
                <a:t>.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The </a:t>
              </a:r>
              <a:r>
                <a:rPr lang="de-DE" sz="1000" dirty="0" err="1"/>
                <a:t>height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a </a:t>
              </a:r>
              <a:r>
                <a:rPr lang="de-DE" sz="1000" dirty="0" err="1"/>
                <a:t>tree</a:t>
              </a:r>
              <a:r>
                <a:rPr lang="de-DE" sz="1000" dirty="0"/>
                <a:t> in m; The </a:t>
              </a:r>
              <a:r>
                <a:rPr lang="de-DE" sz="1000" dirty="0" err="1"/>
                <a:t>biomass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a </a:t>
              </a:r>
              <a:r>
                <a:rPr lang="de-DE" sz="1000" dirty="0" err="1"/>
                <a:t>tree</a:t>
              </a:r>
              <a:r>
                <a:rPr lang="de-DE" sz="1000" dirty="0"/>
                <a:t> in kg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0B00D58-DA5D-E1D1-8D19-E52B66BA49FE}"/>
              </a:ext>
            </a:extLst>
          </p:cNvPr>
          <p:cNvGrpSpPr/>
          <p:nvPr/>
        </p:nvGrpSpPr>
        <p:grpSpPr>
          <a:xfrm>
            <a:off x="2822181" y="403765"/>
            <a:ext cx="1819922" cy="2709143"/>
            <a:chOff x="317506" y="118421"/>
            <a:chExt cx="1819922" cy="2709143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5C9E140-68D9-6F56-36CE-8BACD6A64EB1}"/>
                </a:ext>
              </a:extLst>
            </p:cNvPr>
            <p:cNvSpPr/>
            <p:nvPr/>
          </p:nvSpPr>
          <p:spPr>
            <a:xfrm>
              <a:off x="458321" y="118421"/>
              <a:ext cx="1538292" cy="963416"/>
            </a:xfrm>
            <a:prstGeom prst="ellipse">
              <a:avLst/>
            </a:prstGeom>
            <a:solidFill>
              <a:srgbClr val="61D222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Material Sample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B259DB6-1B1F-BDF3-035F-C3B9FB53F9C7}"/>
                </a:ext>
              </a:extLst>
            </p:cNvPr>
            <p:cNvSpPr txBox="1"/>
            <p:nvPr/>
          </p:nvSpPr>
          <p:spPr>
            <a:xfrm>
              <a:off x="317506" y="1196348"/>
              <a:ext cx="18199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A </a:t>
              </a:r>
              <a:r>
                <a:rPr lang="de-DE" sz="1000" dirty="0" err="1"/>
                <a:t>pyhsical</a:t>
              </a:r>
              <a:r>
                <a:rPr lang="de-DE" sz="1000" dirty="0"/>
                <a:t> </a:t>
              </a:r>
              <a:r>
                <a:rPr lang="de-DE" sz="1000" dirty="0" err="1"/>
                <a:t>result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a </a:t>
              </a:r>
              <a:r>
                <a:rPr lang="de-DE" sz="1000" dirty="0" err="1"/>
                <a:t>sampling</a:t>
              </a:r>
              <a:r>
                <a:rPr lang="de-DE" sz="1000" dirty="0"/>
                <a:t> </a:t>
              </a:r>
              <a:r>
                <a:rPr lang="de-DE" sz="1000" dirty="0" err="1"/>
                <a:t>event</a:t>
              </a:r>
              <a:r>
                <a:rPr lang="de-DE" sz="1000" dirty="0"/>
                <a:t>. </a:t>
              </a:r>
              <a:r>
                <a:rPr lang="de-DE" sz="1000" dirty="0" err="1"/>
                <a:t>Typically</a:t>
              </a:r>
              <a:r>
                <a:rPr lang="de-DE" sz="1000" dirty="0"/>
                <a:t> </a:t>
              </a:r>
              <a:r>
                <a:rPr lang="de-DE" sz="1000" dirty="0" err="1"/>
                <a:t>the</a:t>
              </a:r>
              <a:r>
                <a:rPr lang="de-DE" sz="1000" dirty="0"/>
                <a:t> sample will </a:t>
              </a:r>
              <a:r>
                <a:rPr lang="de-DE" sz="1000" dirty="0" err="1"/>
                <a:t>either</a:t>
              </a:r>
              <a:r>
                <a:rPr lang="de-DE" sz="1000" dirty="0"/>
                <a:t> </a:t>
              </a:r>
              <a:r>
                <a:rPr lang="de-DE" sz="1000" dirty="0" err="1"/>
                <a:t>be</a:t>
              </a:r>
              <a:r>
                <a:rPr lang="de-DE" sz="1000" dirty="0"/>
                <a:t> </a:t>
              </a:r>
              <a:r>
                <a:rPr lang="de-DE" sz="1000" dirty="0" err="1"/>
                <a:t>preserved</a:t>
              </a:r>
              <a:r>
                <a:rPr lang="de-DE" sz="1000" dirty="0"/>
                <a:t> </a:t>
              </a:r>
              <a:r>
                <a:rPr lang="de-DE" sz="1000" dirty="0" err="1"/>
                <a:t>or</a:t>
              </a:r>
              <a:r>
                <a:rPr lang="de-DE" sz="1000" dirty="0"/>
                <a:t> </a:t>
              </a:r>
              <a:r>
                <a:rPr lang="de-DE" sz="1000" dirty="0" err="1"/>
                <a:t>destructively</a:t>
              </a:r>
              <a:r>
                <a:rPr lang="de-DE" sz="1000" dirty="0"/>
                <a:t> </a:t>
              </a:r>
              <a:r>
                <a:rPr lang="de-DE" sz="1000" dirty="0" err="1"/>
                <a:t>processed</a:t>
              </a:r>
              <a:r>
                <a:rPr lang="de-DE" sz="1000" dirty="0"/>
                <a:t>.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The </a:t>
              </a:r>
              <a:r>
                <a:rPr lang="de-DE" sz="1000" dirty="0" err="1"/>
                <a:t>content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a </a:t>
              </a:r>
              <a:r>
                <a:rPr lang="de-DE" sz="1000" dirty="0" err="1"/>
                <a:t>pitfall</a:t>
              </a:r>
              <a:r>
                <a:rPr lang="de-DE" sz="1000" dirty="0"/>
                <a:t> </a:t>
              </a:r>
              <a:r>
                <a:rPr lang="de-DE" sz="1000" dirty="0" err="1"/>
                <a:t>trap</a:t>
              </a:r>
              <a:r>
                <a:rPr lang="de-DE" sz="1000" dirty="0"/>
                <a:t> </a:t>
              </a:r>
              <a:r>
                <a:rPr lang="de-DE" sz="1000" dirty="0" err="1"/>
                <a:t>that</a:t>
              </a:r>
              <a:r>
                <a:rPr lang="de-DE" sz="1000" dirty="0"/>
                <a:t> will </a:t>
              </a:r>
              <a:r>
                <a:rPr lang="de-DE" sz="1000" dirty="0" err="1"/>
                <a:t>be</a:t>
              </a:r>
              <a:r>
                <a:rPr lang="de-DE" sz="1000" dirty="0"/>
                <a:t> </a:t>
              </a:r>
              <a:r>
                <a:rPr lang="de-DE" sz="1000" dirty="0" err="1"/>
                <a:t>subjected</a:t>
              </a:r>
              <a:r>
                <a:rPr lang="de-DE" sz="1000" dirty="0"/>
                <a:t> to DNA </a:t>
              </a:r>
              <a:r>
                <a:rPr lang="de-DE" sz="1000" dirty="0" err="1"/>
                <a:t>sequencing</a:t>
              </a:r>
              <a:r>
                <a:rPr lang="de-DE" sz="1000" dirty="0"/>
                <a:t>. An </a:t>
              </a:r>
              <a:r>
                <a:rPr lang="de-DE" sz="1000" dirty="0" err="1"/>
                <a:t>organism</a:t>
              </a:r>
              <a:r>
                <a:rPr lang="de-DE" sz="1000" dirty="0"/>
                <a:t> </a:t>
              </a:r>
              <a:r>
                <a:rPr lang="de-DE" sz="1000" dirty="0" err="1"/>
                <a:t>preserved</a:t>
              </a:r>
              <a:r>
                <a:rPr lang="de-DE" sz="1000" dirty="0"/>
                <a:t> in a </a:t>
              </a:r>
              <a:r>
                <a:rPr lang="de-DE" sz="1000" dirty="0" err="1"/>
                <a:t>collection</a:t>
              </a:r>
              <a:r>
                <a:rPr lang="de-DE" sz="1000" dirty="0"/>
                <a:t>.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C16C299-A9F5-4113-11E3-ABF31C0669D7}"/>
              </a:ext>
            </a:extLst>
          </p:cNvPr>
          <p:cNvGrpSpPr/>
          <p:nvPr/>
        </p:nvGrpSpPr>
        <p:grpSpPr>
          <a:xfrm>
            <a:off x="442586" y="4706661"/>
            <a:ext cx="1819922" cy="2037485"/>
            <a:chOff x="6737900" y="4152448"/>
            <a:chExt cx="1819922" cy="2037485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39BECDD-88BF-E545-9375-19B04E69F1E0}"/>
                </a:ext>
              </a:extLst>
            </p:cNvPr>
            <p:cNvSpPr/>
            <p:nvPr/>
          </p:nvSpPr>
          <p:spPr>
            <a:xfrm>
              <a:off x="6737900" y="4152448"/>
              <a:ext cx="1671012" cy="9634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Geological </a:t>
              </a:r>
              <a:r>
                <a:rPr lang="de-DE" dirty="0" err="1">
                  <a:solidFill>
                    <a:schemeClr val="tx1"/>
                  </a:solidFill>
                </a:rPr>
                <a:t>Context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788F1CA-2AFE-F7FF-9C80-D557DF23CF8A}"/>
                </a:ext>
              </a:extLst>
            </p:cNvPr>
            <p:cNvSpPr txBox="1"/>
            <p:nvPr/>
          </p:nvSpPr>
          <p:spPr>
            <a:xfrm>
              <a:off x="6737900" y="5174270"/>
              <a:ext cx="18199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Definition</a:t>
              </a:r>
              <a:r>
                <a:rPr lang="de-DE" sz="1000" dirty="0"/>
                <a:t>: Geological </a:t>
              </a:r>
              <a:r>
                <a:rPr lang="de-DE" sz="1000" dirty="0" err="1"/>
                <a:t>information</a:t>
              </a:r>
              <a:r>
                <a:rPr lang="de-DE" sz="1000" dirty="0"/>
                <a:t> </a:t>
              </a:r>
              <a:r>
                <a:rPr lang="de-DE" sz="1000" dirty="0" err="1"/>
                <a:t>that</a:t>
              </a:r>
              <a:r>
                <a:rPr lang="de-DE" sz="1000" dirty="0"/>
                <a:t> </a:t>
              </a:r>
              <a:r>
                <a:rPr lang="de-DE" sz="1000" dirty="0" err="1"/>
                <a:t>qualifies</a:t>
              </a:r>
              <a:r>
                <a:rPr lang="de-DE" sz="1000" dirty="0"/>
                <a:t> a </a:t>
              </a:r>
              <a:r>
                <a:rPr lang="de-DE" sz="1000" dirty="0" err="1"/>
                <a:t>place</a:t>
              </a:r>
              <a:r>
                <a:rPr lang="de-DE" sz="1000" dirty="0"/>
                <a:t> </a:t>
              </a:r>
              <a:r>
                <a:rPr lang="de-DE" sz="1000" dirty="0" err="1"/>
                <a:t>or</a:t>
              </a:r>
              <a:r>
                <a:rPr lang="de-DE" sz="1000" dirty="0"/>
                <a:t> </a:t>
              </a:r>
              <a:r>
                <a:rPr lang="de-DE" sz="1000" dirty="0" err="1"/>
                <a:t>region</a:t>
              </a:r>
              <a:r>
                <a:rPr lang="de-DE" sz="1000" dirty="0"/>
                <a:t>.</a:t>
              </a:r>
            </a:p>
            <a:p>
              <a:endParaRPr lang="de-DE" sz="1000" dirty="0"/>
            </a:p>
            <a:p>
              <a:r>
                <a:rPr lang="de-DE" sz="1000" b="1" dirty="0" err="1"/>
                <a:t>Example</a:t>
              </a:r>
              <a:r>
                <a:rPr lang="de-DE" sz="1000" dirty="0"/>
                <a:t>: A </a:t>
              </a:r>
              <a:r>
                <a:rPr lang="de-DE" sz="1000" dirty="0" err="1"/>
                <a:t>lithostratigraphic</a:t>
              </a:r>
              <a:r>
                <a:rPr lang="de-DE" sz="1000" dirty="0"/>
                <a:t> </a:t>
              </a:r>
              <a:r>
                <a:rPr lang="de-DE" sz="1000" dirty="0" err="1"/>
                <a:t>layer</a:t>
              </a:r>
              <a:r>
                <a:rPr lang="de-DE" sz="1000" dirty="0"/>
                <a:t>.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B114969-4219-5EE4-BC3C-9F45ACF943C9}"/>
              </a:ext>
            </a:extLst>
          </p:cNvPr>
          <p:cNvSpPr txBox="1"/>
          <p:nvPr/>
        </p:nvSpPr>
        <p:spPr>
          <a:xfrm>
            <a:off x="418017" y="403765"/>
            <a:ext cx="205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Darwin Core </a:t>
            </a:r>
          </a:p>
          <a:p>
            <a:r>
              <a:rPr lang="de-DE" sz="24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983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Universitaet Wuerzburg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 Kümmet</dc:creator>
  <cp:lastModifiedBy>Sonja Kümmet</cp:lastModifiedBy>
  <cp:revision>10</cp:revision>
  <dcterms:created xsi:type="dcterms:W3CDTF">2023-07-21T08:14:53Z</dcterms:created>
  <dcterms:modified xsi:type="dcterms:W3CDTF">2023-07-24T10:10:53Z</dcterms:modified>
</cp:coreProperties>
</file>