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800" spc="-1" strike="noStrike">
                <a:latin typeface="Arial"/>
              </a:rPr>
              <a:t>Click </a:t>
            </a:r>
            <a:r>
              <a:rPr b="0" lang="en-US" sz="1800" spc="-1" strike="noStrike">
                <a:latin typeface="Arial"/>
              </a:rPr>
              <a:t>to edit </a:t>
            </a: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Arial"/>
              </a:rPr>
              <a:t>title </a:t>
            </a:r>
            <a:r>
              <a:rPr b="0" lang="en-US" sz="1800" spc="-1" strike="noStrike">
                <a:latin typeface="Arial"/>
              </a:rPr>
              <a:t>text </a:t>
            </a:r>
            <a:r>
              <a:rPr b="0" lang="en-US" sz="1800" spc="-1" strike="noStrike">
                <a:latin typeface="Arial"/>
              </a:rPr>
              <a:t>forma</a:t>
            </a:r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800" spc="-1" strike="noStrike">
                <a:latin typeface="Arial"/>
              </a:rPr>
              <a:t>Click </a:t>
            </a:r>
            <a:r>
              <a:rPr b="0" lang="en-US" sz="1800" spc="-1" strike="noStrike">
                <a:latin typeface="Arial"/>
              </a:rPr>
              <a:t>to edit </a:t>
            </a: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Arial"/>
              </a:rPr>
              <a:t>title </a:t>
            </a:r>
            <a:r>
              <a:rPr b="0" lang="en-US" sz="1800" spc="-1" strike="noStrike">
                <a:latin typeface="Arial"/>
              </a:rPr>
              <a:t>text </a:t>
            </a:r>
            <a:r>
              <a:rPr b="0" lang="en-US" sz="1800" spc="-1" strike="noStrike">
                <a:latin typeface="Arial"/>
              </a:rPr>
              <a:t>forma</a:t>
            </a:r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madhusasaram2021/SDN-ECE595-final-project" TargetMode="External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40000" y="445536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By,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Harsh Kumar (101910793)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Sriram Thotakura (101881857)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Github link: </a:t>
            </a:r>
            <a:r>
              <a:rPr b="0" lang="en-US" sz="2200" spc="-1" strike="noStrike">
                <a:solidFill>
                  <a:srgbClr val="1c1c1c"/>
                </a:solidFill>
                <a:latin typeface="Noto Sans Light"/>
                <a:hlinkClick r:id="rId1"/>
              </a:rPr>
              <a:t>https://github.com/madhusasaram2021/SDN-ECE595-final-project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Noto Sans Light"/>
              </a:rPr>
              <a:t>Prof. Michael  Devetsikiotis &amp; Prof. Fabrizio Granelli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Network Softwarization Final Project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Project Goal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48640" y="199512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Project n1: To implement in Comnetsemu VM a network slicing strategy to adapt to emergency situation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DETAILS: typically 2 slices are available, equally sharing the total capacity(e.g. 10Mbps divided in 5Mbps+5Mbps) but using only 50% of the respective capacity; a new slice is then built for emergency communications–requiring 4 Mbps, and then the other slices are reduced to 3+3Mbps. Once emergency is gone, capacity is back to the original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Normal Situation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108960" y="3474720"/>
            <a:ext cx="1005480" cy="109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3"/>
          <p:cNvSpPr/>
          <p:nvPr/>
        </p:nvSpPr>
        <p:spPr>
          <a:xfrm>
            <a:off x="1463040" y="2834640"/>
            <a:ext cx="1737360" cy="91440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4"/>
          <p:cNvSpPr/>
          <p:nvPr/>
        </p:nvSpPr>
        <p:spPr>
          <a:xfrm flipH="1">
            <a:off x="1280160" y="4023360"/>
            <a:ext cx="1828800" cy="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5"/>
          <p:cNvSpPr/>
          <p:nvPr/>
        </p:nvSpPr>
        <p:spPr>
          <a:xfrm flipH="1">
            <a:off x="1280160" y="4297680"/>
            <a:ext cx="1920240" cy="82296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6"/>
          <p:cNvSpPr/>
          <p:nvPr/>
        </p:nvSpPr>
        <p:spPr>
          <a:xfrm flipH="1">
            <a:off x="5577120" y="3474720"/>
            <a:ext cx="1037880" cy="109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S2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Line 7"/>
          <p:cNvSpPr/>
          <p:nvPr/>
        </p:nvSpPr>
        <p:spPr>
          <a:xfrm flipH="1">
            <a:off x="6521760" y="2834640"/>
            <a:ext cx="1793520" cy="91440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8"/>
          <p:cNvSpPr/>
          <p:nvPr/>
        </p:nvSpPr>
        <p:spPr>
          <a:xfrm>
            <a:off x="6616080" y="4023360"/>
            <a:ext cx="1887840" cy="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9"/>
          <p:cNvSpPr/>
          <p:nvPr/>
        </p:nvSpPr>
        <p:spPr>
          <a:xfrm>
            <a:off x="6521760" y="4297680"/>
            <a:ext cx="1982160" cy="82296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0"/>
          <p:cNvSpPr/>
          <p:nvPr/>
        </p:nvSpPr>
        <p:spPr>
          <a:xfrm>
            <a:off x="3383280" y="3840480"/>
            <a:ext cx="6397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S1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11"/>
          <p:cNvSpPr/>
          <p:nvPr/>
        </p:nvSpPr>
        <p:spPr>
          <a:xfrm>
            <a:off x="640080" y="2468880"/>
            <a:ext cx="822600" cy="731160"/>
          </a:xfrm>
          <a:prstGeom prst="rect">
            <a:avLst/>
          </a:prstGeom>
          <a:solidFill>
            <a:srgbClr val="ff542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2"/>
          <p:cNvSpPr/>
          <p:nvPr/>
        </p:nvSpPr>
        <p:spPr>
          <a:xfrm>
            <a:off x="8229600" y="4754880"/>
            <a:ext cx="822600" cy="731160"/>
          </a:xfrm>
          <a:prstGeom prst="rect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H6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13"/>
          <p:cNvSpPr/>
          <p:nvPr/>
        </p:nvSpPr>
        <p:spPr>
          <a:xfrm>
            <a:off x="8229600" y="3657600"/>
            <a:ext cx="822600" cy="731160"/>
          </a:xfrm>
          <a:prstGeom prst="rect">
            <a:avLst/>
          </a:pr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H5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14"/>
          <p:cNvSpPr/>
          <p:nvPr/>
        </p:nvSpPr>
        <p:spPr>
          <a:xfrm>
            <a:off x="8229600" y="2468880"/>
            <a:ext cx="822600" cy="731160"/>
          </a:xfrm>
          <a:prstGeom prst="rect">
            <a:avLst/>
          </a:prstGeom>
          <a:solidFill>
            <a:srgbClr val="ff542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H4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15"/>
          <p:cNvSpPr/>
          <p:nvPr/>
        </p:nvSpPr>
        <p:spPr>
          <a:xfrm>
            <a:off x="640080" y="4754880"/>
            <a:ext cx="822600" cy="731160"/>
          </a:xfrm>
          <a:prstGeom prst="rect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H3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16"/>
          <p:cNvSpPr/>
          <p:nvPr/>
        </p:nvSpPr>
        <p:spPr>
          <a:xfrm>
            <a:off x="640080" y="3657600"/>
            <a:ext cx="822600" cy="731160"/>
          </a:xfrm>
          <a:prstGeom prst="rect">
            <a:avLst/>
          </a:pr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H2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Line 17"/>
          <p:cNvSpPr/>
          <p:nvPr/>
        </p:nvSpPr>
        <p:spPr>
          <a:xfrm>
            <a:off x="4114800" y="4023360"/>
            <a:ext cx="1463040" cy="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8"/>
          <p:cNvSpPr/>
          <p:nvPr/>
        </p:nvSpPr>
        <p:spPr>
          <a:xfrm>
            <a:off x="4297680" y="3657600"/>
            <a:ext cx="1188360" cy="6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10 Mbps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19"/>
          <p:cNvSpPr/>
          <p:nvPr/>
        </p:nvSpPr>
        <p:spPr>
          <a:xfrm>
            <a:off x="822960" y="2651760"/>
            <a:ext cx="4975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H1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20"/>
          <p:cNvSpPr/>
          <p:nvPr/>
        </p:nvSpPr>
        <p:spPr>
          <a:xfrm>
            <a:off x="823320" y="2651760"/>
            <a:ext cx="4975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H1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21"/>
          <p:cNvSpPr/>
          <p:nvPr/>
        </p:nvSpPr>
        <p:spPr>
          <a:xfrm>
            <a:off x="4114800" y="4133880"/>
            <a:ext cx="1462680" cy="6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 </a:t>
            </a:r>
            <a:r>
              <a:rPr b="0" lang="en-US" sz="1800" spc="-1" strike="noStrike">
                <a:latin typeface="Noto Sans Regular"/>
              </a:rPr>
              <a:t>Link to be      sliced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22"/>
          <p:cNvSpPr/>
          <p:nvPr/>
        </p:nvSpPr>
        <p:spPr>
          <a:xfrm>
            <a:off x="2105280" y="2844720"/>
            <a:ext cx="10033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5 Mbps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23"/>
          <p:cNvSpPr/>
          <p:nvPr/>
        </p:nvSpPr>
        <p:spPr>
          <a:xfrm>
            <a:off x="6949440" y="3576240"/>
            <a:ext cx="10033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5 Mbps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24"/>
          <p:cNvSpPr/>
          <p:nvPr/>
        </p:nvSpPr>
        <p:spPr>
          <a:xfrm>
            <a:off x="1739520" y="3657600"/>
            <a:ext cx="10033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5 Mbps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25"/>
          <p:cNvSpPr/>
          <p:nvPr/>
        </p:nvSpPr>
        <p:spPr>
          <a:xfrm>
            <a:off x="6583680" y="2844720"/>
            <a:ext cx="10033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5 Mbps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26"/>
          <p:cNvSpPr/>
          <p:nvPr/>
        </p:nvSpPr>
        <p:spPr>
          <a:xfrm>
            <a:off x="285120" y="2194560"/>
            <a:ext cx="14911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10.0.1.2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27"/>
          <p:cNvSpPr/>
          <p:nvPr/>
        </p:nvSpPr>
        <p:spPr>
          <a:xfrm>
            <a:off x="7926840" y="4480560"/>
            <a:ext cx="14911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10.0.6.2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28"/>
          <p:cNvSpPr/>
          <p:nvPr/>
        </p:nvSpPr>
        <p:spPr>
          <a:xfrm>
            <a:off x="7926840" y="3383280"/>
            <a:ext cx="14911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10.0.5.2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29"/>
          <p:cNvSpPr/>
          <p:nvPr/>
        </p:nvSpPr>
        <p:spPr>
          <a:xfrm>
            <a:off x="8018280" y="2194560"/>
            <a:ext cx="14911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10.0.4.2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30"/>
          <p:cNvSpPr/>
          <p:nvPr/>
        </p:nvSpPr>
        <p:spPr>
          <a:xfrm>
            <a:off x="337320" y="4480560"/>
            <a:ext cx="14911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10.0.3.2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31"/>
          <p:cNvSpPr/>
          <p:nvPr/>
        </p:nvSpPr>
        <p:spPr>
          <a:xfrm>
            <a:off x="274320" y="3383280"/>
            <a:ext cx="14911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10.0.2.2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32"/>
          <p:cNvSpPr/>
          <p:nvPr/>
        </p:nvSpPr>
        <p:spPr>
          <a:xfrm>
            <a:off x="5486400" y="3108960"/>
            <a:ext cx="14911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10.0.7.2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33"/>
          <p:cNvSpPr/>
          <p:nvPr/>
        </p:nvSpPr>
        <p:spPr>
          <a:xfrm>
            <a:off x="2989440" y="3108960"/>
            <a:ext cx="14911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10.0.7.1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Shape 34"/>
          <p:cNvSpPr txBox="1"/>
          <p:nvPr/>
        </p:nvSpPr>
        <p:spPr>
          <a:xfrm>
            <a:off x="640080" y="5871600"/>
            <a:ext cx="8094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Ma</a:t>
            </a:r>
            <a:r>
              <a:rPr b="0" lang="en-US" sz="1800" spc="-1" strike="noStrike">
                <a:latin typeface="Arial"/>
              </a:rPr>
              <a:t>xi</a:t>
            </a:r>
            <a:r>
              <a:rPr b="0" lang="en-US" sz="1800" spc="-1" strike="noStrike">
                <a:latin typeface="Arial"/>
              </a:rPr>
              <a:t>mu</a:t>
            </a:r>
            <a:r>
              <a:rPr b="0" lang="en-US" sz="1800" spc="-1" strike="noStrike">
                <a:latin typeface="Arial"/>
              </a:rPr>
              <a:t>m </a:t>
            </a:r>
            <a:r>
              <a:rPr b="0" lang="en-US" sz="1800" spc="-1" strike="noStrike">
                <a:latin typeface="Arial"/>
              </a:rPr>
              <a:t>ba</a:t>
            </a:r>
            <a:r>
              <a:rPr b="0" lang="en-US" sz="1800" spc="-1" strike="noStrike">
                <a:latin typeface="Arial"/>
              </a:rPr>
              <a:t>nd</a:t>
            </a:r>
            <a:r>
              <a:rPr b="0" lang="en-US" sz="1800" spc="-1" strike="noStrike">
                <a:latin typeface="Arial"/>
              </a:rPr>
              <a:t>wi</a:t>
            </a:r>
            <a:r>
              <a:rPr b="0" lang="en-US" sz="1800" spc="-1" strike="noStrike">
                <a:latin typeface="Arial"/>
              </a:rPr>
              <a:t>dth </a:t>
            </a:r>
            <a:r>
              <a:rPr b="0" lang="en-US" sz="1800" spc="-1" strike="noStrike">
                <a:latin typeface="Arial"/>
              </a:rPr>
              <a:t>is </a:t>
            </a:r>
            <a:r>
              <a:rPr b="0" lang="en-US" sz="1800" spc="-1" strike="noStrike">
                <a:latin typeface="Arial"/>
              </a:rPr>
              <a:t>5M</a:t>
            </a:r>
            <a:r>
              <a:rPr b="0" lang="en-US" sz="1800" spc="-1" strike="noStrike">
                <a:latin typeface="Arial"/>
              </a:rPr>
              <a:t>bp</a:t>
            </a:r>
            <a:r>
              <a:rPr b="0" lang="en-US" sz="1800" spc="-1" strike="noStrike">
                <a:latin typeface="Arial"/>
              </a:rPr>
              <a:t>s </a:t>
            </a:r>
            <a:r>
              <a:rPr b="0" lang="en-US" sz="1800" spc="-1" strike="noStrike">
                <a:latin typeface="Arial"/>
              </a:rPr>
              <a:t>but </a:t>
            </a:r>
            <a:r>
              <a:rPr b="0" lang="en-US" sz="1800" spc="-1" strike="noStrike">
                <a:latin typeface="Arial"/>
              </a:rPr>
              <a:t>co</a:t>
            </a:r>
            <a:r>
              <a:rPr b="0" lang="en-US" sz="1800" spc="-1" strike="noStrike">
                <a:latin typeface="Arial"/>
              </a:rPr>
              <a:t>nfi</a:t>
            </a:r>
            <a:r>
              <a:rPr b="0" lang="en-US" sz="1800" spc="-1" strike="noStrike">
                <a:latin typeface="Arial"/>
              </a:rPr>
              <a:t>gu</a:t>
            </a:r>
            <a:r>
              <a:rPr b="0" lang="en-US" sz="1800" spc="-1" strike="noStrike">
                <a:latin typeface="Arial"/>
              </a:rPr>
              <a:t>re</a:t>
            </a:r>
            <a:r>
              <a:rPr b="0" lang="en-US" sz="1800" spc="-1" strike="noStrike">
                <a:latin typeface="Arial"/>
              </a:rPr>
              <a:t>d </a:t>
            </a:r>
            <a:r>
              <a:rPr b="0" lang="en-US" sz="1800" spc="-1" strike="noStrike">
                <a:latin typeface="Arial"/>
              </a:rPr>
              <a:t>to </a:t>
            </a:r>
            <a:r>
              <a:rPr b="0" lang="en-US" sz="1800" spc="-1" strike="noStrike">
                <a:latin typeface="Arial"/>
              </a:rPr>
              <a:t>be </a:t>
            </a:r>
            <a:r>
              <a:rPr b="0" lang="en-US" sz="1800" spc="-1" strike="noStrike">
                <a:latin typeface="Arial"/>
              </a:rPr>
              <a:t>at </a:t>
            </a:r>
            <a:r>
              <a:rPr b="0" lang="en-US" sz="1800" spc="-1" strike="noStrike">
                <a:latin typeface="Arial"/>
              </a:rPr>
              <a:t>2.5</a:t>
            </a:r>
            <a:r>
              <a:rPr b="0" lang="en-US" sz="1800" spc="-1" strike="noStrike">
                <a:latin typeface="Arial"/>
              </a:rPr>
              <a:t>Mb</a:t>
            </a:r>
            <a:r>
              <a:rPr b="0" lang="en-US" sz="1800" spc="-1" strike="noStrike">
                <a:latin typeface="Arial"/>
              </a:rPr>
              <a:t>ps </a:t>
            </a:r>
            <a:r>
              <a:rPr b="0" lang="en-US" sz="1800" spc="-1" strike="noStrike">
                <a:latin typeface="Arial"/>
              </a:rPr>
              <a:t>(5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% </a:t>
            </a:r>
            <a:r>
              <a:rPr b="0" lang="en-US" sz="1800" spc="-1" strike="noStrike">
                <a:latin typeface="Arial"/>
              </a:rPr>
              <a:t>ca</a:t>
            </a:r>
            <a:r>
              <a:rPr b="0" lang="en-US" sz="1800" spc="-1" strike="noStrike">
                <a:latin typeface="Arial"/>
              </a:rPr>
              <a:t>pa</a:t>
            </a:r>
            <a:r>
              <a:rPr b="0" lang="en-US" sz="1800" spc="-1" strike="noStrike">
                <a:latin typeface="Arial"/>
              </a:rPr>
              <a:t>cit</a:t>
            </a:r>
            <a:r>
              <a:rPr b="0" lang="en-US" sz="1800" spc="-1" strike="noStrike">
                <a:latin typeface="Arial"/>
              </a:rPr>
              <a:t>y)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No</a:t>
            </a:r>
            <a:r>
              <a:rPr b="0" lang="en-US" sz="4400" spc="-1" strike="noStrike">
                <a:latin typeface="Arial"/>
              </a:rPr>
              <a:t>rm</a:t>
            </a:r>
            <a:r>
              <a:rPr b="0" lang="en-US" sz="4400" spc="-1" strike="noStrike">
                <a:latin typeface="Arial"/>
              </a:rPr>
              <a:t>al </a:t>
            </a:r>
            <a:r>
              <a:rPr b="0" lang="en-US" sz="4400" spc="-1" strike="noStrike">
                <a:latin typeface="Arial"/>
              </a:rPr>
              <a:t>Sc</a:t>
            </a:r>
            <a:r>
              <a:rPr b="0" lang="en-US" sz="4400" spc="-1" strike="noStrike">
                <a:latin typeface="Arial"/>
              </a:rPr>
              <a:t>en</a:t>
            </a:r>
            <a:r>
              <a:rPr b="0" lang="en-US" sz="4400" spc="-1" strike="noStrike">
                <a:latin typeface="Arial"/>
              </a:rPr>
              <a:t>ari</a:t>
            </a:r>
            <a:r>
              <a:rPr b="0" lang="en-US" sz="4400" spc="-1" strike="noStrike">
                <a:latin typeface="Arial"/>
              </a:rPr>
              <a:t>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22960" y="2286000"/>
            <a:ext cx="812376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- To </a:t>
            </a:r>
            <a:r>
              <a:rPr b="0" lang="en-US" sz="1800" spc="-1" strike="noStrike">
                <a:latin typeface="Arial"/>
              </a:rPr>
              <a:t>achie</a:t>
            </a:r>
            <a:r>
              <a:rPr b="0" lang="en-US" sz="1800" spc="-1" strike="noStrike">
                <a:latin typeface="Arial"/>
              </a:rPr>
              <a:t>ve the </a:t>
            </a:r>
            <a:r>
              <a:rPr b="0" lang="en-US" sz="1800" spc="-1" strike="noStrike">
                <a:latin typeface="Arial"/>
              </a:rPr>
              <a:t>goal </a:t>
            </a:r>
            <a:r>
              <a:rPr b="0" lang="en-US" sz="1800" spc="-1" strike="noStrike">
                <a:latin typeface="Arial"/>
              </a:rPr>
              <a:t>of the </a:t>
            </a:r>
            <a:r>
              <a:rPr b="0" lang="en-US" sz="1800" spc="-1" strike="noStrike">
                <a:latin typeface="Arial"/>
              </a:rPr>
              <a:t>projec</a:t>
            </a:r>
            <a:r>
              <a:rPr b="0" lang="en-US" sz="1800" spc="-1" strike="noStrike">
                <a:latin typeface="Arial"/>
              </a:rPr>
              <a:t>t, we </a:t>
            </a:r>
            <a:r>
              <a:rPr b="0" lang="en-US" sz="1800" spc="-1" strike="noStrike">
                <a:latin typeface="Arial"/>
              </a:rPr>
              <a:t>used </a:t>
            </a:r>
            <a:r>
              <a:rPr b="0" lang="en-US" sz="1800" spc="-1" strike="noStrike">
                <a:latin typeface="Arial"/>
              </a:rPr>
              <a:t>netwo</a:t>
            </a:r>
            <a:r>
              <a:rPr b="0" lang="en-US" sz="1800" spc="-1" strike="noStrike">
                <a:latin typeface="Arial"/>
              </a:rPr>
              <a:t>rk </a:t>
            </a:r>
            <a:r>
              <a:rPr b="0" lang="en-US" sz="1800" spc="-1" strike="noStrike">
                <a:latin typeface="Arial"/>
              </a:rPr>
              <a:t>slicing </a:t>
            </a:r>
            <a:r>
              <a:rPr b="0" lang="en-US" sz="1800" spc="-1" strike="noStrike">
                <a:latin typeface="Arial"/>
              </a:rPr>
              <a:t>topolo</a:t>
            </a:r>
            <a:r>
              <a:rPr b="0" lang="en-US" sz="1800" spc="-1" strike="noStrike">
                <a:latin typeface="Arial"/>
              </a:rPr>
              <a:t>gy.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</a:t>
            </a:r>
            <a:r>
              <a:rPr b="0" lang="en-US" sz="1800" spc="-1" strike="noStrike">
                <a:latin typeface="Arial"/>
              </a:rPr>
              <a:t>Exam</a:t>
            </a:r>
            <a:r>
              <a:rPr b="0" lang="en-US" sz="1800" spc="-1" strike="noStrike">
                <a:latin typeface="Arial"/>
              </a:rPr>
              <a:t>ple </a:t>
            </a:r>
            <a:r>
              <a:rPr b="0" lang="en-US" sz="1800" spc="-1" strike="noStrike">
                <a:latin typeface="Arial"/>
              </a:rPr>
              <a:t>with 4 </a:t>
            </a:r>
            <a:r>
              <a:rPr b="0" lang="en-US" sz="1800" spc="-1" strike="noStrike">
                <a:latin typeface="Arial"/>
              </a:rPr>
              <a:t>slices </a:t>
            </a:r>
            <a:r>
              <a:rPr b="0" lang="en-US" sz="1800" spc="-1" strike="noStrike">
                <a:latin typeface="Arial"/>
              </a:rPr>
              <a:t>were </a:t>
            </a:r>
            <a:r>
              <a:rPr b="0" lang="en-US" sz="1800" spc="-1" strike="noStrike">
                <a:latin typeface="Arial"/>
              </a:rPr>
              <a:t>create </a:t>
            </a:r>
            <a:r>
              <a:rPr b="0" lang="en-US" sz="1800" spc="-1" strike="noStrike">
                <a:latin typeface="Arial"/>
              </a:rPr>
              <a:t>initiall</a:t>
            </a:r>
            <a:r>
              <a:rPr b="0" lang="en-US" sz="1800" spc="-1" strike="noStrike">
                <a:latin typeface="Arial"/>
              </a:rPr>
              <a:t>y.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- 2 </a:t>
            </a:r>
            <a:r>
              <a:rPr b="0" lang="en-US" sz="1800" spc="-1" strike="noStrike">
                <a:latin typeface="Arial"/>
              </a:rPr>
              <a:t>switch</a:t>
            </a:r>
            <a:r>
              <a:rPr b="0" lang="en-US" sz="1800" spc="-1" strike="noStrike">
                <a:latin typeface="Arial"/>
              </a:rPr>
              <a:t>es </a:t>
            </a:r>
            <a:r>
              <a:rPr b="0" lang="en-US" sz="1800" spc="-1" strike="noStrike">
                <a:latin typeface="Arial"/>
              </a:rPr>
              <a:t>were </a:t>
            </a:r>
            <a:r>
              <a:rPr b="0" lang="en-US" sz="1800" spc="-1" strike="noStrike">
                <a:latin typeface="Arial"/>
              </a:rPr>
              <a:t>used </a:t>
            </a:r>
            <a:r>
              <a:rPr b="0" lang="en-US" sz="1800" spc="-1" strike="noStrike">
                <a:latin typeface="Arial"/>
              </a:rPr>
              <a:t>to </a:t>
            </a:r>
            <a:r>
              <a:rPr b="0" lang="en-US" sz="1800" spc="-1" strike="noStrike">
                <a:latin typeface="Arial"/>
              </a:rPr>
              <a:t>work </a:t>
            </a:r>
            <a:r>
              <a:rPr b="0" lang="en-US" sz="1800" spc="-1" strike="noStrike">
                <a:latin typeface="Arial"/>
              </a:rPr>
              <a:t>as </a:t>
            </a:r>
            <a:r>
              <a:rPr b="0" lang="en-US" sz="1800" spc="-1" strike="noStrike">
                <a:latin typeface="Arial"/>
              </a:rPr>
              <a:t>router </a:t>
            </a:r>
            <a:r>
              <a:rPr b="0" lang="en-US" sz="1800" spc="-1" strike="noStrike">
                <a:latin typeface="Arial"/>
              </a:rPr>
              <a:t>using </a:t>
            </a:r>
            <a:r>
              <a:rPr b="0" lang="en-US" sz="1800" spc="-1" strike="noStrike">
                <a:latin typeface="Arial"/>
              </a:rPr>
              <a:t>a </a:t>
            </a:r>
            <a:r>
              <a:rPr b="0" lang="en-US" sz="1800" spc="-1" strike="noStrike">
                <a:latin typeface="Arial"/>
              </a:rPr>
              <a:t>contro</a:t>
            </a:r>
            <a:r>
              <a:rPr b="0" lang="en-US" sz="1800" spc="-1" strike="noStrike">
                <a:latin typeface="Arial"/>
              </a:rPr>
              <a:t>ller.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</a:t>
            </a:r>
            <a:r>
              <a:rPr b="0" lang="en-US" sz="1800" spc="-1" strike="noStrike">
                <a:latin typeface="Arial"/>
              </a:rPr>
              <a:t>Pytho</a:t>
            </a:r>
            <a:r>
              <a:rPr b="0" lang="en-US" sz="1800" spc="-1" strike="noStrike">
                <a:latin typeface="Arial"/>
              </a:rPr>
              <a:t>n </a:t>
            </a:r>
            <a:r>
              <a:rPr b="0" lang="en-US" sz="1800" spc="-1" strike="noStrike">
                <a:latin typeface="Arial"/>
              </a:rPr>
              <a:t>script </a:t>
            </a:r>
            <a:r>
              <a:rPr b="0" lang="en-US" sz="1800" spc="-1" strike="noStrike">
                <a:latin typeface="Arial"/>
              </a:rPr>
              <a:t>was </a:t>
            </a:r>
            <a:r>
              <a:rPr b="0" lang="en-US" sz="1800" spc="-1" strike="noStrike">
                <a:latin typeface="Arial"/>
              </a:rPr>
              <a:t>used </a:t>
            </a:r>
            <a:r>
              <a:rPr b="0" lang="en-US" sz="1800" spc="-1" strike="noStrike">
                <a:latin typeface="Arial"/>
              </a:rPr>
              <a:t>by </a:t>
            </a:r>
            <a:r>
              <a:rPr b="0" lang="en-US" sz="1800" spc="-1" strike="noStrike">
                <a:latin typeface="Arial"/>
              </a:rPr>
              <a:t>ryu-</a:t>
            </a:r>
            <a:r>
              <a:rPr b="0" lang="en-US" sz="1800" spc="-1" strike="noStrike">
                <a:latin typeface="Arial"/>
              </a:rPr>
              <a:t>mana</a:t>
            </a:r>
            <a:r>
              <a:rPr b="0" lang="en-US" sz="1800" spc="-1" strike="noStrike">
                <a:latin typeface="Arial"/>
              </a:rPr>
              <a:t>ger to </a:t>
            </a:r>
            <a:r>
              <a:rPr b="0" lang="en-US" sz="1800" spc="-1" strike="noStrike">
                <a:latin typeface="Arial"/>
              </a:rPr>
              <a:t>make </a:t>
            </a:r>
            <a:r>
              <a:rPr b="0" lang="en-US" sz="1800" spc="-1" strike="noStrike">
                <a:latin typeface="Arial"/>
              </a:rPr>
              <a:t>switch</a:t>
            </a:r>
            <a:r>
              <a:rPr b="0" lang="en-US" sz="1800" spc="-1" strike="noStrike">
                <a:latin typeface="Arial"/>
              </a:rPr>
              <a:t>es </a:t>
            </a:r>
            <a:r>
              <a:rPr b="0" lang="en-US" sz="1800" spc="-1" strike="noStrike">
                <a:latin typeface="Arial"/>
              </a:rPr>
              <a:t>work </a:t>
            </a:r>
            <a:r>
              <a:rPr b="0" lang="en-US" sz="1800" spc="-1" strike="noStrike">
                <a:latin typeface="Arial"/>
              </a:rPr>
              <a:t>as </a:t>
            </a:r>
            <a:r>
              <a:rPr b="0" lang="en-US" sz="1800" spc="-1" strike="noStrike">
                <a:latin typeface="Arial"/>
              </a:rPr>
              <a:t>router</a:t>
            </a:r>
            <a:r>
              <a:rPr b="0" lang="en-US" sz="1800" spc="-1" strike="noStrike">
                <a:latin typeface="Arial"/>
              </a:rPr>
              <a:t>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All </a:t>
            </a: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Arial"/>
              </a:rPr>
              <a:t>hosts </a:t>
            </a:r>
            <a:r>
              <a:rPr b="0" lang="en-US" sz="1800" spc="-1" strike="noStrike">
                <a:latin typeface="Arial"/>
              </a:rPr>
              <a:t>and </a:t>
            </a:r>
            <a:r>
              <a:rPr b="0" lang="en-US" sz="1800" spc="-1" strike="noStrike">
                <a:latin typeface="Arial"/>
              </a:rPr>
              <a:t>router</a:t>
            </a:r>
            <a:r>
              <a:rPr b="0" lang="en-US" sz="1800" spc="-1" strike="noStrike">
                <a:latin typeface="Arial"/>
              </a:rPr>
              <a:t>s </a:t>
            </a:r>
            <a:r>
              <a:rPr b="0" lang="en-US" sz="1800" spc="-1" strike="noStrike">
                <a:latin typeface="Arial"/>
              </a:rPr>
              <a:t>were </a:t>
            </a:r>
            <a:r>
              <a:rPr b="0" lang="en-US" sz="1800" spc="-1" strike="noStrike">
                <a:latin typeface="Arial"/>
              </a:rPr>
              <a:t>assig</a:t>
            </a:r>
            <a:r>
              <a:rPr b="0" lang="en-US" sz="1800" spc="-1" strike="noStrike">
                <a:latin typeface="Arial"/>
              </a:rPr>
              <a:t>ned </a:t>
            </a:r>
            <a:r>
              <a:rPr b="0" lang="en-US" sz="1800" spc="-1" strike="noStrike">
                <a:latin typeface="Arial"/>
              </a:rPr>
              <a:t>with </a:t>
            </a:r>
            <a:r>
              <a:rPr b="0" lang="en-US" sz="1800" spc="-1" strike="noStrike">
                <a:latin typeface="Arial"/>
              </a:rPr>
              <a:t>IP </a:t>
            </a:r>
            <a:r>
              <a:rPr b="0" lang="en-US" sz="1800" spc="-1" strike="noStrike">
                <a:latin typeface="Arial"/>
              </a:rPr>
              <a:t>adres</a:t>
            </a:r>
            <a:r>
              <a:rPr b="0" lang="en-US" sz="1800" spc="-1" strike="noStrike">
                <a:latin typeface="Arial"/>
              </a:rPr>
              <a:t>ses </a:t>
            </a:r>
            <a:r>
              <a:rPr b="0" lang="en-US" sz="1800" spc="-1" strike="noStrike">
                <a:latin typeface="Arial"/>
              </a:rPr>
              <a:t>for </a:t>
            </a:r>
            <a:r>
              <a:rPr b="0" lang="en-US" sz="1800" spc="-1" strike="noStrike">
                <a:latin typeface="Arial"/>
              </a:rPr>
              <a:t>ping </a:t>
            </a:r>
            <a:r>
              <a:rPr b="0" lang="en-US" sz="1800" spc="-1" strike="noStrike">
                <a:latin typeface="Arial"/>
              </a:rPr>
              <a:t>reach</a:t>
            </a:r>
            <a:r>
              <a:rPr b="0" lang="en-US" sz="1800" spc="-1" strike="noStrike">
                <a:latin typeface="Arial"/>
              </a:rPr>
              <a:t>ability.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- 4 </a:t>
            </a:r>
            <a:r>
              <a:rPr b="0" lang="en-US" sz="1800" spc="-1" strike="noStrike">
                <a:latin typeface="Arial"/>
              </a:rPr>
              <a:t>hosts </a:t>
            </a:r>
            <a:r>
              <a:rPr b="0" lang="en-US" sz="1800" spc="-1" strike="noStrike">
                <a:latin typeface="Arial"/>
              </a:rPr>
              <a:t>were </a:t>
            </a:r>
            <a:r>
              <a:rPr b="0" lang="en-US" sz="1800" spc="-1" strike="noStrike">
                <a:latin typeface="Arial"/>
              </a:rPr>
              <a:t>availa</a:t>
            </a:r>
            <a:r>
              <a:rPr b="0" lang="en-US" sz="1800" spc="-1" strike="noStrike">
                <a:latin typeface="Arial"/>
              </a:rPr>
              <a:t>ble </a:t>
            </a:r>
            <a:r>
              <a:rPr b="0" lang="en-US" sz="1800" spc="-1" strike="noStrike">
                <a:latin typeface="Arial"/>
              </a:rPr>
              <a:t>and </a:t>
            </a:r>
            <a:r>
              <a:rPr b="0" lang="en-US" sz="1800" spc="-1" strike="noStrike">
                <a:latin typeface="Arial"/>
              </a:rPr>
              <a:t>conne</a:t>
            </a:r>
            <a:r>
              <a:rPr b="0" lang="en-US" sz="1800" spc="-1" strike="noStrike">
                <a:latin typeface="Arial"/>
              </a:rPr>
              <a:t>cted </a:t>
            </a:r>
            <a:r>
              <a:rPr b="0" lang="en-US" sz="1800" spc="-1" strike="noStrike">
                <a:latin typeface="Arial"/>
              </a:rPr>
              <a:t>via </a:t>
            </a:r>
            <a:r>
              <a:rPr b="0" lang="en-US" sz="1800" spc="-1" strike="noStrike">
                <a:latin typeface="Arial"/>
              </a:rPr>
              <a:t>slices </a:t>
            </a:r>
            <a:r>
              <a:rPr b="0" lang="en-US" sz="1800" spc="-1" strike="noStrike">
                <a:latin typeface="Arial"/>
              </a:rPr>
              <a:t>for </a:t>
            </a:r>
            <a:r>
              <a:rPr b="0" lang="en-US" sz="1800" spc="-1" strike="noStrike">
                <a:latin typeface="Arial"/>
              </a:rPr>
              <a:t>this </a:t>
            </a:r>
            <a:r>
              <a:rPr b="0" lang="en-US" sz="1800" spc="-1" strike="noStrike">
                <a:latin typeface="Arial"/>
              </a:rPr>
              <a:t>norma</a:t>
            </a:r>
            <a:r>
              <a:rPr b="0" lang="en-US" sz="1800" spc="-1" strike="noStrike">
                <a:latin typeface="Arial"/>
              </a:rPr>
              <a:t>l </a:t>
            </a:r>
            <a:r>
              <a:rPr b="0" lang="en-US" sz="1800" spc="-1" strike="noStrike">
                <a:latin typeface="Arial"/>
              </a:rPr>
              <a:t>scena</a:t>
            </a:r>
            <a:r>
              <a:rPr b="0" lang="en-US" sz="1800" spc="-1" strike="noStrike">
                <a:latin typeface="Arial"/>
              </a:rPr>
              <a:t>rio.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</a:t>
            </a:r>
            <a:r>
              <a:rPr b="0" lang="en-US" sz="1800" spc="-1" strike="noStrike">
                <a:latin typeface="Arial"/>
              </a:rPr>
              <a:t>5Mbp</a:t>
            </a:r>
            <a:r>
              <a:rPr b="0" lang="en-US" sz="1800" spc="-1" strike="noStrike">
                <a:latin typeface="Arial"/>
              </a:rPr>
              <a:t>s </a:t>
            </a:r>
            <a:r>
              <a:rPr b="0" lang="en-US" sz="1800" spc="-1" strike="noStrike">
                <a:latin typeface="Arial"/>
              </a:rPr>
              <a:t>capac</a:t>
            </a:r>
            <a:r>
              <a:rPr b="0" lang="en-US" sz="1800" spc="-1" strike="noStrike">
                <a:latin typeface="Arial"/>
              </a:rPr>
              <a:t>ity </a:t>
            </a:r>
            <a:r>
              <a:rPr b="0" lang="en-US" sz="1800" spc="-1" strike="noStrike">
                <a:latin typeface="Arial"/>
              </a:rPr>
              <a:t>was </a:t>
            </a:r>
            <a:r>
              <a:rPr b="0" lang="en-US" sz="1800" spc="-1" strike="noStrike">
                <a:latin typeface="Arial"/>
              </a:rPr>
              <a:t>alloca</a:t>
            </a:r>
            <a:r>
              <a:rPr b="0" lang="en-US" sz="1800" spc="-1" strike="noStrike">
                <a:latin typeface="Arial"/>
              </a:rPr>
              <a:t>ted </a:t>
            </a:r>
            <a:r>
              <a:rPr b="0" lang="en-US" sz="1800" spc="-1" strike="noStrike">
                <a:latin typeface="Arial"/>
              </a:rPr>
              <a:t>for 2 </a:t>
            </a:r>
            <a:r>
              <a:rPr b="0" lang="en-US" sz="1800" spc="-1" strike="noStrike">
                <a:latin typeface="Arial"/>
              </a:rPr>
              <a:t>active </a:t>
            </a:r>
            <a:r>
              <a:rPr b="0" lang="en-US" sz="1800" spc="-1" strike="noStrike">
                <a:latin typeface="Arial"/>
              </a:rPr>
              <a:t>slices.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Both </a:t>
            </a: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Arial"/>
              </a:rPr>
              <a:t>slices </a:t>
            </a:r>
            <a:r>
              <a:rPr b="0" lang="en-US" sz="1800" spc="-1" strike="noStrike">
                <a:latin typeface="Arial"/>
              </a:rPr>
              <a:t>were </a:t>
            </a:r>
            <a:r>
              <a:rPr b="0" lang="en-US" sz="1800" spc="-1" strike="noStrike">
                <a:latin typeface="Arial"/>
              </a:rPr>
              <a:t>desig</a:t>
            </a:r>
            <a:r>
              <a:rPr b="0" lang="en-US" sz="1800" spc="-1" strike="noStrike">
                <a:latin typeface="Arial"/>
              </a:rPr>
              <a:t>ned to </a:t>
            </a:r>
            <a:r>
              <a:rPr b="0" lang="en-US" sz="1800" spc="-1" strike="noStrike">
                <a:latin typeface="Arial"/>
              </a:rPr>
              <a:t>work </a:t>
            </a:r>
            <a:r>
              <a:rPr b="0" lang="en-US" sz="1800" spc="-1" strike="noStrike">
                <a:latin typeface="Arial"/>
              </a:rPr>
              <a:t>at </a:t>
            </a:r>
            <a:r>
              <a:rPr b="0" lang="en-US" sz="1800" spc="-1" strike="noStrike">
                <a:latin typeface="Arial"/>
              </a:rPr>
              <a:t>50% </a:t>
            </a:r>
            <a:r>
              <a:rPr b="0" lang="en-US" sz="1800" spc="-1" strike="noStrike">
                <a:latin typeface="Arial"/>
              </a:rPr>
              <a:t>of </a:t>
            </a:r>
            <a:r>
              <a:rPr b="0" lang="en-US" sz="1800" spc="-1" strike="noStrike">
                <a:latin typeface="Arial"/>
              </a:rPr>
              <a:t>their </a:t>
            </a:r>
            <a:r>
              <a:rPr b="0" lang="en-US" sz="1800" spc="-1" strike="noStrike">
                <a:latin typeface="Arial"/>
              </a:rPr>
              <a:t>capac</a:t>
            </a:r>
            <a:r>
              <a:rPr b="0" lang="en-US" sz="1800" spc="-1" strike="noStrike">
                <a:latin typeface="Arial"/>
              </a:rPr>
              <a:t>ity.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Emergency Situation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108960" y="3475080"/>
            <a:ext cx="1005480" cy="109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3"/>
          <p:cNvSpPr/>
          <p:nvPr/>
        </p:nvSpPr>
        <p:spPr>
          <a:xfrm>
            <a:off x="1463040" y="2835000"/>
            <a:ext cx="1737360" cy="91440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4"/>
          <p:cNvSpPr/>
          <p:nvPr/>
        </p:nvSpPr>
        <p:spPr>
          <a:xfrm flipH="1">
            <a:off x="1280160" y="4023720"/>
            <a:ext cx="1828800" cy="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Line 5"/>
          <p:cNvSpPr/>
          <p:nvPr/>
        </p:nvSpPr>
        <p:spPr>
          <a:xfrm flipH="1">
            <a:off x="1280160" y="4298040"/>
            <a:ext cx="1920240" cy="82296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6"/>
          <p:cNvSpPr/>
          <p:nvPr/>
        </p:nvSpPr>
        <p:spPr>
          <a:xfrm flipH="1">
            <a:off x="5577120" y="3475080"/>
            <a:ext cx="1037880" cy="109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S2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Line 7"/>
          <p:cNvSpPr/>
          <p:nvPr/>
        </p:nvSpPr>
        <p:spPr>
          <a:xfrm flipH="1">
            <a:off x="6521760" y="2835000"/>
            <a:ext cx="1793520" cy="91440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8"/>
          <p:cNvSpPr/>
          <p:nvPr/>
        </p:nvSpPr>
        <p:spPr>
          <a:xfrm>
            <a:off x="6616080" y="4023720"/>
            <a:ext cx="1887840" cy="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9"/>
          <p:cNvSpPr/>
          <p:nvPr/>
        </p:nvSpPr>
        <p:spPr>
          <a:xfrm>
            <a:off x="6521760" y="4298040"/>
            <a:ext cx="1982160" cy="82296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0"/>
          <p:cNvSpPr/>
          <p:nvPr/>
        </p:nvSpPr>
        <p:spPr>
          <a:xfrm>
            <a:off x="3383280" y="3840840"/>
            <a:ext cx="6397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S1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640080" y="2469240"/>
            <a:ext cx="822600" cy="731160"/>
          </a:xfrm>
          <a:prstGeom prst="rect">
            <a:avLst/>
          </a:prstGeom>
          <a:solidFill>
            <a:srgbClr val="ff542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2"/>
          <p:cNvSpPr/>
          <p:nvPr/>
        </p:nvSpPr>
        <p:spPr>
          <a:xfrm>
            <a:off x="8229600" y="4755240"/>
            <a:ext cx="822600" cy="731160"/>
          </a:xfrm>
          <a:prstGeom prst="rect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H6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13"/>
          <p:cNvSpPr/>
          <p:nvPr/>
        </p:nvSpPr>
        <p:spPr>
          <a:xfrm>
            <a:off x="8229600" y="3657960"/>
            <a:ext cx="822600" cy="731160"/>
          </a:xfrm>
          <a:prstGeom prst="rect">
            <a:avLst/>
          </a:pr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H5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14"/>
          <p:cNvSpPr/>
          <p:nvPr/>
        </p:nvSpPr>
        <p:spPr>
          <a:xfrm>
            <a:off x="8229600" y="2469240"/>
            <a:ext cx="822600" cy="731160"/>
          </a:xfrm>
          <a:prstGeom prst="rect">
            <a:avLst/>
          </a:prstGeom>
          <a:solidFill>
            <a:srgbClr val="ff542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H4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15"/>
          <p:cNvSpPr/>
          <p:nvPr/>
        </p:nvSpPr>
        <p:spPr>
          <a:xfrm>
            <a:off x="640080" y="4755240"/>
            <a:ext cx="822600" cy="731160"/>
          </a:xfrm>
          <a:prstGeom prst="rect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H3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16"/>
          <p:cNvSpPr/>
          <p:nvPr/>
        </p:nvSpPr>
        <p:spPr>
          <a:xfrm>
            <a:off x="640080" y="3657960"/>
            <a:ext cx="822600" cy="731160"/>
          </a:xfrm>
          <a:prstGeom prst="rect">
            <a:avLst/>
          </a:pr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H2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Line 17"/>
          <p:cNvSpPr/>
          <p:nvPr/>
        </p:nvSpPr>
        <p:spPr>
          <a:xfrm>
            <a:off x="4114800" y="4023720"/>
            <a:ext cx="1463040" cy="0"/>
          </a:xfrm>
          <a:prstGeom prst="line">
            <a:avLst/>
          </a:prstGeom>
          <a:ln w="72000">
            <a:solidFill>
              <a:srgbClr val="2c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8"/>
          <p:cNvSpPr/>
          <p:nvPr/>
        </p:nvSpPr>
        <p:spPr>
          <a:xfrm>
            <a:off x="4297680" y="3657960"/>
            <a:ext cx="1188360" cy="6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10 Mbps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19"/>
          <p:cNvSpPr/>
          <p:nvPr/>
        </p:nvSpPr>
        <p:spPr>
          <a:xfrm>
            <a:off x="822960" y="2652120"/>
            <a:ext cx="4975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H1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20"/>
          <p:cNvSpPr/>
          <p:nvPr/>
        </p:nvSpPr>
        <p:spPr>
          <a:xfrm>
            <a:off x="823320" y="2652120"/>
            <a:ext cx="4975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H1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21"/>
          <p:cNvSpPr/>
          <p:nvPr/>
        </p:nvSpPr>
        <p:spPr>
          <a:xfrm>
            <a:off x="4114800" y="4134240"/>
            <a:ext cx="1462680" cy="6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 </a:t>
            </a:r>
            <a:r>
              <a:rPr b="0" lang="en-US" sz="1800" spc="-1" strike="noStrike">
                <a:latin typeface="Noto Sans Regular"/>
              </a:rPr>
              <a:t>Link to be      sliced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22"/>
          <p:cNvSpPr/>
          <p:nvPr/>
        </p:nvSpPr>
        <p:spPr>
          <a:xfrm>
            <a:off x="2105280" y="2845080"/>
            <a:ext cx="10033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3 Mbps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23"/>
          <p:cNvSpPr/>
          <p:nvPr/>
        </p:nvSpPr>
        <p:spPr>
          <a:xfrm>
            <a:off x="6949440" y="3576600"/>
            <a:ext cx="10033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3 Mbps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24"/>
          <p:cNvSpPr/>
          <p:nvPr/>
        </p:nvSpPr>
        <p:spPr>
          <a:xfrm>
            <a:off x="1739520" y="3657960"/>
            <a:ext cx="10033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3 Mbps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25"/>
          <p:cNvSpPr/>
          <p:nvPr/>
        </p:nvSpPr>
        <p:spPr>
          <a:xfrm>
            <a:off x="6583680" y="2845080"/>
            <a:ext cx="10033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3 Mbps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26"/>
          <p:cNvSpPr/>
          <p:nvPr/>
        </p:nvSpPr>
        <p:spPr>
          <a:xfrm>
            <a:off x="285120" y="2194920"/>
            <a:ext cx="14911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10.0.1.2/24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27"/>
          <p:cNvSpPr/>
          <p:nvPr/>
        </p:nvSpPr>
        <p:spPr>
          <a:xfrm>
            <a:off x="7926840" y="4480920"/>
            <a:ext cx="14911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10.0.6.2/24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28"/>
          <p:cNvSpPr/>
          <p:nvPr/>
        </p:nvSpPr>
        <p:spPr>
          <a:xfrm>
            <a:off x="7926840" y="3383640"/>
            <a:ext cx="14911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10.0.5.2/24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29"/>
          <p:cNvSpPr/>
          <p:nvPr/>
        </p:nvSpPr>
        <p:spPr>
          <a:xfrm>
            <a:off x="8018280" y="2194920"/>
            <a:ext cx="14911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10.0.4.2/24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30"/>
          <p:cNvSpPr/>
          <p:nvPr/>
        </p:nvSpPr>
        <p:spPr>
          <a:xfrm>
            <a:off x="337320" y="4480920"/>
            <a:ext cx="14911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10.0.3.2/24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31"/>
          <p:cNvSpPr/>
          <p:nvPr/>
        </p:nvSpPr>
        <p:spPr>
          <a:xfrm>
            <a:off x="274320" y="3383640"/>
            <a:ext cx="14911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10.0.2.2/24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32"/>
          <p:cNvSpPr/>
          <p:nvPr/>
        </p:nvSpPr>
        <p:spPr>
          <a:xfrm>
            <a:off x="1920240" y="4836600"/>
            <a:ext cx="10033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4 Mbps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33"/>
          <p:cNvSpPr/>
          <p:nvPr/>
        </p:nvSpPr>
        <p:spPr>
          <a:xfrm>
            <a:off x="6675120" y="4846320"/>
            <a:ext cx="10033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4 Mbps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34"/>
          <p:cNvSpPr/>
          <p:nvPr/>
        </p:nvSpPr>
        <p:spPr>
          <a:xfrm>
            <a:off x="2989440" y="3108960"/>
            <a:ext cx="14911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10.0.7.1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35"/>
          <p:cNvSpPr/>
          <p:nvPr/>
        </p:nvSpPr>
        <p:spPr>
          <a:xfrm>
            <a:off x="5394960" y="3108960"/>
            <a:ext cx="14911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Noto Sans Regular"/>
              </a:rPr>
              <a:t>10.0.7.2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Emergency Scenario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822960" y="2468880"/>
            <a:ext cx="8742600" cy="24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- Python script was used to make 1 more slice available in the emergency condition.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For making this to happen, the same topology(as in the normal scenario) was used.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As per the requirement of the project, respective bandwidth was allocated to the ‘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3</a:t>
            </a:r>
            <a:r>
              <a:rPr b="0" lang="en-US" sz="1800" spc="-1" strike="noStrike" baseline="14000000">
                <a:latin typeface="Arial"/>
              </a:rPr>
              <a:t>rd</a:t>
            </a:r>
            <a:r>
              <a:rPr b="0" lang="en-US" sz="1800" spc="-1" strike="noStrike">
                <a:latin typeface="Arial"/>
              </a:rPr>
              <a:t> slice, i. e., 4Mbps.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The rest 2 slices from the previous case were defined now to work at 3Mbps each.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Verifying the result</a:t>
            </a: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	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905760" y="2286000"/>
            <a:ext cx="2751480" cy="128484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909720" y="4480560"/>
            <a:ext cx="3570480" cy="154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Noto Sans Black"/>
              </a:rPr>
              <a:t>Thank you!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2021-05-12T10:18:14Z</dcterms:created>
  <dc:creator/>
  <dc:description/>
  <dc:language>en-US</dc:language>
  <cp:lastModifiedBy/>
  <dcterms:modified xsi:type="dcterms:W3CDTF">2021-05-13T23:00:10Z</dcterms:modified>
  <cp:revision>4</cp:revision>
  <dc:subject/>
  <dc:title>Alizarin</dc:title>
</cp:coreProperties>
</file>