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26" r:id="rId3"/>
    <p:sldMasterId id="2147483812" r:id="rId4"/>
    <p:sldMasterId id="2147483822" r:id="rId5"/>
    <p:sldMasterId id="2147483830" r:id="rId6"/>
  </p:sldMasterIdLst>
  <p:notesMasterIdLst>
    <p:notesMasterId r:id="rId17"/>
  </p:notesMasterIdLst>
  <p:handoutMasterIdLst>
    <p:handoutMasterId r:id="rId18"/>
  </p:handoutMasterIdLst>
  <p:sldIdLst>
    <p:sldId id="563" r:id="rId7"/>
    <p:sldId id="972" r:id="rId8"/>
    <p:sldId id="391" r:id="rId9"/>
    <p:sldId id="938" r:id="rId10"/>
    <p:sldId id="976" r:id="rId11"/>
    <p:sldId id="973" r:id="rId12"/>
    <p:sldId id="493" r:id="rId13"/>
    <p:sldId id="974" r:id="rId14"/>
    <p:sldId id="975" r:id="rId15"/>
    <p:sldId id="403" r:id="rId16"/>
  </p:sldIdLst>
  <p:sldSz cx="9144000" cy="5143500" type="screen16x9"/>
  <p:notesSz cx="6723063" cy="9853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521415D9-36F7-43E2-AB2F-B90AF26B5E84}">
      <p14:sectionLst xmlns:p14="http://schemas.microsoft.com/office/powerpoint/2010/main">
        <p14:section name="Default Section" id="{95459FF4-52B8-6143-9CE3-BFDC05AC7570}">
          <p14:sldIdLst>
            <p14:sldId id="563"/>
            <p14:sldId id="972"/>
            <p14:sldId id="391"/>
            <p14:sldId id="938"/>
            <p14:sldId id="976"/>
            <p14:sldId id="973"/>
            <p14:sldId id="493"/>
            <p14:sldId id="974"/>
            <p14:sldId id="975"/>
            <p14:sldId id="403"/>
          </p14:sldIdLst>
        </p14:section>
        <p14:section name="backup" id="{7DDBF302-7C03-B740-A75A-B5FF6F8D55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76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5" userDrawn="1">
          <p15:clr>
            <a:srgbClr val="A4A3A4"/>
          </p15:clr>
        </p15:guide>
        <p15:guide id="2" pos="2156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  <p15:guide id="5" orient="horz" pos="2854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pos="2132">
          <p15:clr>
            <a:srgbClr val="A4A3A4"/>
          </p15:clr>
        </p15:guide>
        <p15:guide id="8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C1C1C"/>
    <a:srgbClr val="00122F"/>
    <a:srgbClr val="98A2AE"/>
    <a:srgbClr val="C1D4FF"/>
    <a:srgbClr val="113E8E"/>
    <a:srgbClr val="001135"/>
    <a:srgbClr val="FF2E8E"/>
    <a:srgbClr val="EDF2F5"/>
    <a:srgbClr val="4D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91" autoAdjust="0"/>
    <p:restoredTop sz="81093" autoAdjust="0"/>
  </p:normalViewPr>
  <p:slideViewPr>
    <p:cSldViewPr snapToGrid="0">
      <p:cViewPr varScale="1">
        <p:scale>
          <a:sx n="134" d="100"/>
          <a:sy n="134" d="100"/>
        </p:scale>
        <p:origin x="184" y="592"/>
      </p:cViewPr>
      <p:guideLst>
        <p:guide orient="horz" pos="276"/>
        <p:guide pos="288"/>
        <p:guide pos="5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88" y="108"/>
      </p:cViewPr>
      <p:guideLst>
        <p:guide orient="horz" pos="2875"/>
        <p:guide pos="2156"/>
        <p:guide orient="horz" pos="3127"/>
        <p:guide pos="2141"/>
        <p:guide orient="horz" pos="2854"/>
        <p:guide orient="horz" pos="3104"/>
        <p:guide pos="2132"/>
        <p:guide pos="21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8" cy="492681"/>
          </a:xfrm>
          <a:prstGeom prst="rect">
            <a:avLst/>
          </a:prstGeom>
        </p:spPr>
        <p:txBody>
          <a:bodyPr vert="horz" lIns="90463" tIns="45232" rIns="90463" bIns="452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8180" y="0"/>
            <a:ext cx="2913328" cy="492681"/>
          </a:xfrm>
          <a:prstGeom prst="rect">
            <a:avLst/>
          </a:prstGeom>
        </p:spPr>
        <p:txBody>
          <a:bodyPr vert="horz" lIns="90463" tIns="45232" rIns="90463" bIns="4523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10/15/18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59223"/>
            <a:ext cx="2913328" cy="492681"/>
          </a:xfrm>
          <a:prstGeom prst="rect">
            <a:avLst/>
          </a:prstGeom>
        </p:spPr>
        <p:txBody>
          <a:bodyPr vert="horz" lIns="90463" tIns="45232" rIns="90463" bIns="452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8180" y="9359223"/>
            <a:ext cx="2913328" cy="492681"/>
          </a:xfrm>
          <a:prstGeom prst="rect">
            <a:avLst/>
          </a:prstGeom>
        </p:spPr>
        <p:txBody>
          <a:bodyPr vert="horz" lIns="90463" tIns="45232" rIns="90463" bIns="452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8" cy="492681"/>
          </a:xfrm>
          <a:prstGeom prst="rect">
            <a:avLst/>
          </a:prstGeom>
        </p:spPr>
        <p:txBody>
          <a:bodyPr vert="horz" lIns="90463" tIns="45232" rIns="90463" bIns="452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8180" y="0"/>
            <a:ext cx="2913328" cy="492681"/>
          </a:xfrm>
          <a:prstGeom prst="rect">
            <a:avLst/>
          </a:prstGeom>
        </p:spPr>
        <p:txBody>
          <a:bodyPr vert="horz" lIns="90463" tIns="45232" rIns="90463" bIns="4523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10/15/18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64313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63" tIns="45232" rIns="90463" bIns="4523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307" y="4680467"/>
            <a:ext cx="5378450" cy="4434126"/>
          </a:xfrm>
          <a:prstGeom prst="rect">
            <a:avLst/>
          </a:prstGeom>
        </p:spPr>
        <p:txBody>
          <a:bodyPr vert="horz" wrap="square" lIns="90463" tIns="45232" rIns="90463" bIns="452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59223"/>
            <a:ext cx="2913328" cy="492681"/>
          </a:xfrm>
          <a:prstGeom prst="rect">
            <a:avLst/>
          </a:prstGeom>
        </p:spPr>
        <p:txBody>
          <a:bodyPr vert="horz" lIns="90463" tIns="45232" rIns="90463" bIns="452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8180" y="9359223"/>
            <a:ext cx="2913328" cy="492681"/>
          </a:xfrm>
          <a:prstGeom prst="rect">
            <a:avLst/>
          </a:prstGeom>
        </p:spPr>
        <p:txBody>
          <a:bodyPr vert="horz" lIns="90463" tIns="45232" rIns="90463" bIns="452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96103E-1346-492D-8CAB-9775664630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5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0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5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6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ettyImages_15740403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8" y="0"/>
            <a:ext cx="9141291" cy="51435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2018</a:t>
            </a:r>
          </a:p>
        </p:txBody>
      </p:sp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5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20" y="326738"/>
            <a:ext cx="1080000" cy="17528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11441" y="286577"/>
            <a:ext cx="9892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400" dirty="0">
                <a:solidFill>
                  <a:schemeClr val="bg1"/>
                </a:solidFill>
                <a:latin typeface="+mn-lt"/>
              </a:rPr>
              <a:t>Bell Labs</a:t>
            </a:r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60" y="4674159"/>
            <a:ext cx="690379" cy="1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230400" indent="-22860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0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113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66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271920" y="4815840"/>
            <a:ext cx="3525120" cy="1233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 </a:t>
            </a:r>
            <a:r>
              <a:rPr lang="en-GB" dirty="0">
                <a:cs typeface="Arial" charset="0"/>
              </a:rPr>
              <a:t>© Nokia 2018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" panose="020B0503020202020204" pitchFamily="34" charset="0"/>
                <a:ea typeface="Nokia Pure Text" panose="020B0503020202020204" pitchFamily="34" charset="0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79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bg>
      <p:bgPr>
        <a:solidFill>
          <a:srgbClr val="113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FFFFFF"/>
                </a:solidFill>
                <a:cs typeface="Arial" panose="020B0604020202020204" pitchFamily="34" charset="0"/>
              </a:rPr>
              <a:t>Nokia Internal Use</a:t>
            </a:r>
            <a:endParaRPr lang="en-GB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2667" y="170260"/>
            <a:ext cx="8716596" cy="792956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01" y="1021557"/>
            <a:ext cx="8686068" cy="3394472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spcAft>
                <a:spcPts val="0"/>
              </a:spcAft>
              <a:defRPr>
                <a:latin typeface="Trebuchet MS" pitchFamily="34" charset="0"/>
              </a:defRPr>
            </a:lvl2pPr>
            <a:lvl3pPr>
              <a:spcAft>
                <a:spcPts val="0"/>
              </a:spcAft>
              <a:defRPr>
                <a:latin typeface="Trebuchet MS" pitchFamily="34" charset="0"/>
              </a:defRPr>
            </a:lvl3pPr>
            <a:lvl4pPr>
              <a:spcAft>
                <a:spcPts val="0"/>
              </a:spcAft>
              <a:defRPr>
                <a:latin typeface="Trebuchet MS" pitchFamily="34" charset="0"/>
              </a:defRPr>
            </a:lvl4pPr>
            <a:lvl5pPr>
              <a:spcAft>
                <a:spcPts val="0"/>
              </a:spcAft>
              <a:defRPr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4409587" y="4813778"/>
            <a:ext cx="372452" cy="179784"/>
          </a:xfrm>
          <a:prstGeom prst="rect">
            <a:avLst/>
          </a:prstGeom>
        </p:spPr>
        <p:txBody>
          <a:bodyPr lIns="69686" tIns="34843" rIns="69686" bIns="34843"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50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kia Whit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1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lIns="91428" tIns="45715" rIns="91428" bIns="45715"/>
          <a:lstStyle/>
          <a:p>
            <a:r>
              <a:rPr lang="en-US" dirty="0">
                <a:cs typeface="Arial" panose="020B0604020202020204" pitchFamily="34" charset="0"/>
              </a:rPr>
              <a:t>&lt;Confidential&gt;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0301" y="4740504"/>
            <a:ext cx="1319787" cy="262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1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6" name="Footer Placeholder 8"/>
          <p:cNvSpPr txBox="1">
            <a:spLocks/>
          </p:cNvSpPr>
          <p:nvPr userDrawn="1"/>
        </p:nvSpPr>
        <p:spPr>
          <a:xfrm>
            <a:off x="2829015" y="4823543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/>
            </a:lvl1pPr>
          </a:lstStyle>
          <a:p>
            <a:pPr marL="0" marR="0" lvl="0" indent="0" algn="ctr" defTabSz="4571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panose="020B0604020202020204" pitchFamily="34" charset="0"/>
              </a:rPr>
              <a:t>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0301" y="4740504"/>
            <a:ext cx="1319787" cy="262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4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33652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58560" y="4816800"/>
            <a:ext cx="3768960" cy="161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>
                <a:cs typeface="Arial" panose="020B0604020202020204" pitchFamily="34" charset="0"/>
              </a:rPr>
              <a:t>&lt;Change information classification in footer&gt; </a:t>
            </a:r>
            <a:r>
              <a:rPr lang="en-GB" dirty="0">
                <a:cs typeface="Arial" charset="0"/>
              </a:rPr>
              <a:t>© Nokia 2018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9" name="Footer Placeholder 27"/>
          <p:cNvSpPr txBox="1">
            <a:spLocks/>
          </p:cNvSpPr>
          <p:nvPr userDrawn="1"/>
        </p:nvSpPr>
        <p:spPr>
          <a:xfrm>
            <a:off x="3271920" y="4815840"/>
            <a:ext cx="3525120" cy="1233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panose="020B0604020202020204" pitchFamily="34" charset="0"/>
              </a:rPr>
              <a:t>&lt;Change information classification in footer&gt;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charset="0"/>
              </a:rPr>
              <a:t>© Nokia 2016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10" name="Footer Placeholder 27"/>
          <p:cNvSpPr txBox="1">
            <a:spLocks/>
          </p:cNvSpPr>
          <p:nvPr userDrawn="1"/>
        </p:nvSpPr>
        <p:spPr>
          <a:xfrm>
            <a:off x="3271920" y="4815840"/>
            <a:ext cx="3525120" cy="1233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panose="020B0604020202020204" pitchFamily="34" charset="0"/>
              </a:rPr>
              <a:t>&lt;Change information classification in footer&gt;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charset="0"/>
              </a:rPr>
              <a:t>© Nokia 2016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8" name="Footer Placeholder 27"/>
          <p:cNvSpPr txBox="1">
            <a:spLocks/>
          </p:cNvSpPr>
          <p:nvPr userDrawn="1"/>
        </p:nvSpPr>
        <p:spPr>
          <a:xfrm>
            <a:off x="3271920" y="4815840"/>
            <a:ext cx="3525120" cy="1233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panose="020B0604020202020204" pitchFamily="34" charset="0"/>
              </a:rPr>
              <a:t>&lt;Change information classification in footer&gt;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charset="0"/>
              </a:rPr>
              <a:t>© Nokia 2018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10" name="Footer Placeholder 27"/>
          <p:cNvSpPr txBox="1">
            <a:spLocks/>
          </p:cNvSpPr>
          <p:nvPr userDrawn="1"/>
        </p:nvSpPr>
        <p:spPr>
          <a:xfrm>
            <a:off x="3271920" y="4815840"/>
            <a:ext cx="3525120" cy="1233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panose="020B0604020202020204" pitchFamily="34" charset="0"/>
              </a:rPr>
              <a:t>&lt;Change information classification in footer&gt;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charset="0"/>
              </a:rPr>
              <a:t>© Nokia 2016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12" name="Footer Placeholder 27"/>
          <p:cNvSpPr txBox="1">
            <a:spLocks/>
          </p:cNvSpPr>
          <p:nvPr userDrawn="1"/>
        </p:nvSpPr>
        <p:spPr>
          <a:xfrm>
            <a:off x="3271920" y="4815840"/>
            <a:ext cx="3525120" cy="1233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panose="020B0604020202020204" pitchFamily="34" charset="0"/>
              </a:rPr>
              <a:t>&lt;Change information classification in footer&gt;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charset="0"/>
              </a:rPr>
              <a:t>© Nokia 2016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40" y="4663760"/>
            <a:ext cx="691200" cy="11159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701281" y="4606080"/>
            <a:ext cx="10298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  <a:latin typeface="+mn-lt"/>
              </a:rPr>
              <a:t>Bell Labs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  <p:sldLayoutId id="2147483862" r:id="rId10"/>
    <p:sldLayoutId id="2147483863" r:id="rId11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60" y="4674159"/>
            <a:ext cx="690379" cy="11204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772401" y="4645217"/>
            <a:ext cx="9892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400" dirty="0">
                <a:solidFill>
                  <a:schemeClr val="bg1"/>
                </a:solidFill>
                <a:latin typeface="+mn-lt"/>
              </a:rPr>
              <a:t>Bell Labs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Footer Placeholder 27"/>
          <p:cNvSpPr txBox="1">
            <a:spLocks/>
          </p:cNvSpPr>
          <p:nvPr userDrawn="1"/>
        </p:nvSpPr>
        <p:spPr>
          <a:xfrm>
            <a:off x="3271920" y="4815840"/>
            <a:ext cx="3525120" cy="1233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panose="020B0604020202020204" pitchFamily="34" charset="0"/>
              </a:rPr>
              <a:t>&lt;Change information classification in footer&gt;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ヒラギノ角ゴ Pro W3"/>
                <a:cs typeface="Arial" charset="0"/>
              </a:rPr>
              <a:t>© Nokia 2016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ヒラギノ角ゴ Pro W3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701281" y="4563937"/>
            <a:ext cx="10298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  <a:latin typeface="+mn-lt"/>
              </a:rPr>
              <a:t>Bell Labs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601" y="4643120"/>
            <a:ext cx="842239" cy="1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7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8000" y="2430000"/>
            <a:ext cx="1742400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51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13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  <a:latin typeface="Nokia Pure Text Light"/>
                <a:cs typeface="Arial" charset="0"/>
              </a:rPr>
              <a:t>© Nokia 2018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7" r:id="rId6"/>
    <p:sldLayoutId id="2147483838" r:id="rId7"/>
    <p:sldLayoutId id="2147483839" r:id="rId8"/>
    <p:sldLayoutId id="2147483855" r:id="rId9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rchestrator/inject/fault?type=FAULT_TY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All Rights Reserved  </a:t>
            </a:r>
            <a:r>
              <a:rPr lang="en-GB" dirty="0">
                <a:cs typeface="Arial" charset="0"/>
              </a:rPr>
              <a:t>© Nokia 2018</a:t>
            </a:r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89097" y="1093837"/>
            <a:ext cx="7729869" cy="280076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lvl="0" algn="ctr" eaLnBrk="0" hangingPunct="0">
              <a:defRPr/>
            </a:pPr>
            <a:r>
              <a:rPr lang="en-US" sz="6600" dirty="0">
                <a:solidFill>
                  <a:schemeClr val="bg1"/>
                </a:solidFill>
                <a:latin typeface="Nokia Pure Headline Ultra Light" panose="020B0204020202020204" pitchFamily="34" charset="0"/>
                <a:ea typeface="Nokia Pure Text Light" charset="0"/>
                <a:cs typeface="Nokia Pure Text Light" charset="0"/>
              </a:rPr>
              <a:t>ISSRE 2018:</a:t>
            </a:r>
          </a:p>
          <a:p>
            <a:pPr lvl="0" algn="ctr" eaLnBrk="0" hangingPunct="0">
              <a:defRPr/>
            </a:pPr>
            <a:r>
              <a:rPr kumimoji="0" lang="en-US" sz="6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Nokia Pure Text Light" charset="0"/>
                <a:cs typeface="Arial"/>
              </a:rPr>
              <a:t>Hackathon</a:t>
            </a:r>
            <a:endParaRPr kumimoji="0" lang="en-US" sz="4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kia Pure Headline Ultra Light" panose="020B0204020202020204" pitchFamily="34" charset="0"/>
              <a:ea typeface="Nokia Pure Headline Ultra Light" panose="020B0204020202020204" pitchFamily="34" charset="0"/>
              <a:cs typeface="Arial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Nokia Pure Headline Ultra Light" panose="020B0204020202020204" pitchFamily="34" charset="0"/>
                <a:cs typeface="Arial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75706E-3123-0A45-85D9-D40D7652581D}"/>
              </a:ext>
            </a:extLst>
          </p:cNvPr>
          <p:cNvSpPr/>
          <p:nvPr/>
        </p:nvSpPr>
        <p:spPr>
          <a:xfrm>
            <a:off x="271743" y="357749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Nokia Pure Headline Ultra Light" panose="020B0204020202020204" pitchFamily="34" charset="0"/>
                <a:ea typeface="Nokia Pure Headline Ultra Light" panose="020B0204020202020204" pitchFamily="34" charset="0"/>
                <a:cs typeface="Arial"/>
              </a:rPr>
              <a:t>Lelio Di Martino – Nokia Bell Labs</a:t>
            </a:r>
          </a:p>
          <a:p>
            <a:pPr marL="342900" lvl="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Nokia Pure Headline Ultra Light" panose="020B0204020202020204" pitchFamily="34" charset="0"/>
                <a:ea typeface="Nokia Pure Headline Ultra Light" panose="020B0204020202020204" pitchFamily="34" charset="0"/>
                <a:cs typeface="Arial"/>
              </a:rPr>
              <a:t>Cody </a:t>
            </a:r>
            <a:r>
              <a:rPr lang="en-US" sz="2000" dirty="0" err="1">
                <a:solidFill>
                  <a:schemeClr val="bg1"/>
                </a:solidFill>
                <a:latin typeface="Nokia Pure Headline Ultra Light" panose="020B0204020202020204" pitchFamily="34" charset="0"/>
                <a:ea typeface="Nokia Pure Headline Ultra Light" panose="020B0204020202020204" pitchFamily="34" charset="0"/>
                <a:cs typeface="Arial"/>
              </a:rPr>
              <a:t>Behles</a:t>
            </a:r>
            <a:r>
              <a:rPr lang="en-US" sz="2000" dirty="0">
                <a:solidFill>
                  <a:schemeClr val="bg1"/>
                </a:solidFill>
                <a:latin typeface="Nokia Pure Headline Ultra Light" panose="020B0204020202020204" pitchFamily="34" charset="0"/>
                <a:ea typeface="Nokia Pure Headline Ultra Light" panose="020B0204020202020204" pitchFamily="34" charset="0"/>
                <a:cs typeface="Arial"/>
              </a:rPr>
              <a:t> – </a:t>
            </a:r>
            <a:r>
              <a:rPr lang="en-US" sz="2000" dirty="0" err="1">
                <a:solidFill>
                  <a:schemeClr val="bg1"/>
                </a:solidFill>
                <a:latin typeface="Nokia Pure Headline Ultra Light" panose="020B0204020202020204" pitchFamily="34" charset="0"/>
                <a:ea typeface="Nokia Pure Headline Ultra Light" panose="020B0204020202020204" pitchFamily="34" charset="0"/>
                <a:cs typeface="Arial"/>
              </a:rPr>
              <a:t>Fedex</a:t>
            </a:r>
            <a:r>
              <a:rPr lang="en-US" sz="2000" dirty="0">
                <a:solidFill>
                  <a:schemeClr val="bg1"/>
                </a:solidFill>
                <a:latin typeface="Nokia Pure Headline Ultra Light" panose="020B0204020202020204" pitchFamily="34" charset="0"/>
                <a:ea typeface="Nokia Pure Headline Ultra Light" panose="020B0204020202020204" pitchFamily="34" charset="0"/>
                <a:cs typeface="Arial"/>
              </a:rPr>
              <a:t> </a:t>
            </a:r>
          </a:p>
          <a:p>
            <a:pPr marL="342900" lvl="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Nokia Pure Headline Ultra Light" panose="020B0204020202020204" pitchFamily="34" charset="0"/>
                <a:ea typeface="Nokia Pure Headline Ultra Light" panose="020B0204020202020204" pitchFamily="34" charset="0"/>
                <a:cs typeface="Arial"/>
              </a:rPr>
              <a:t>Long Wang - IBM T. J. Watson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4C7EF-15F7-8F48-8BD9-75EBBE3C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" y="0"/>
            <a:ext cx="3433483" cy="9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D7E6C-B5CB-644F-8672-3D2ED48C0AB3}"/>
              </a:ext>
            </a:extLst>
          </p:cNvPr>
          <p:cNvSpPr txBox="1"/>
          <p:nvPr/>
        </p:nvSpPr>
        <p:spPr>
          <a:xfrm>
            <a:off x="1169233" y="4856813"/>
            <a:ext cx="0" cy="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72000" rIns="72000" bIns="72000" rtlCol="0">
            <a:no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endParaRPr lang="en-US" sz="1200" dirty="0">
              <a:solidFill>
                <a:schemeClr val="tx2"/>
              </a:solidFill>
              <a:latin typeface="+mn-lt"/>
              <a:cs typeface="Nokia Pure Headline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CC385-E453-5E45-8598-CF4F87AFDA10}"/>
              </a:ext>
            </a:extLst>
          </p:cNvPr>
          <p:cNvSpPr txBox="1"/>
          <p:nvPr/>
        </p:nvSpPr>
        <p:spPr>
          <a:xfrm>
            <a:off x="1104900" y="4905375"/>
            <a:ext cx="0" cy="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72000" rIns="72000" bIns="72000" rtlCol="0">
            <a:no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endParaRPr lang="en-US" sz="1200" dirty="0">
              <a:solidFill>
                <a:schemeClr val="tx2"/>
              </a:solidFill>
              <a:latin typeface="+mn-lt"/>
              <a:cs typeface="Nokia Pure Headlin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660" y="739914"/>
            <a:ext cx="5472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3175">
                  <a:noFill/>
                </a:ln>
                <a:solidFill>
                  <a:schemeClr val="bg1"/>
                </a:solidFill>
                <a:latin typeface="Nokia Pure Headline Light" pitchFamily="34" charset="0"/>
                <a:ea typeface="Nokia Pure Text" pitchFamily="34" charset="0"/>
                <a:cs typeface="Nokia Pure Text" pitchFamily="34" charset="0"/>
              </a:rPr>
              <a:t>Thank you! </a:t>
            </a:r>
          </a:p>
          <a:p>
            <a:r>
              <a:rPr lang="en-US" sz="3200" b="1" dirty="0">
                <a:ln w="3175">
                  <a:noFill/>
                </a:ln>
                <a:solidFill>
                  <a:schemeClr val="bg1"/>
                </a:solidFill>
                <a:latin typeface="Nokia Pure Headline Light" pitchFamily="34" charset="0"/>
                <a:ea typeface="Nokia Pure Text" pitchFamily="34" charset="0"/>
                <a:cs typeface="Nokia Pure Text" pitchFamily="34" charset="0"/>
              </a:rPr>
              <a:t>Questions?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CE55EB-4239-AD4C-93B1-A2BE11F8F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94" y="4051912"/>
            <a:ext cx="4509365" cy="11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E1E33DD-60BB-804B-B991-86518E84C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57"/>
          <a:stretch/>
        </p:blipFill>
        <p:spPr>
          <a:xfrm>
            <a:off x="0" y="-34650"/>
            <a:ext cx="9144000" cy="517815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FDAD78E-BDFF-E340-98D5-E02C45DA5781}"/>
              </a:ext>
            </a:extLst>
          </p:cNvPr>
          <p:cNvSpPr txBox="1">
            <a:spLocks/>
          </p:cNvSpPr>
          <p:nvPr/>
        </p:nvSpPr>
        <p:spPr>
          <a:xfrm>
            <a:off x="297712" y="1133476"/>
            <a:ext cx="8674838" cy="35217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lIns="91440" tIns="144000" rIns="91440" bIns="144000"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Nokia Pure Headline Ultra Light" panose="020B0204020202020204" pitchFamily="34" charset="0"/>
              </a:rPr>
              <a:t>Micro-service based fault injection</a:t>
            </a:r>
            <a:r>
              <a:rPr lang="en-US" sz="2400" dirty="0">
                <a:latin typeface="Nokia Pure Headline Ultra Light" panose="020B0204020202020204" pitchFamily="34" charset="0"/>
              </a:rPr>
              <a:t>: 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Nokia Pure Headline Ultra Light" panose="020B0204020202020204" pitchFamily="34" charset="0"/>
              </a:rPr>
              <a:t>Create a fault injection service on a distributed platform of choice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latin typeface="Nokia Pure Headline Ultra Light" panose="020B0204020202020204" pitchFamily="34" charset="0"/>
              </a:rPr>
              <a:t>E.g., Cassandra, ONOS, Hadoop etc. (up to 20% score)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Nokia Pure Headline Ultra Light" panose="020B0204020202020204" pitchFamily="34" charset="0"/>
              </a:rPr>
              <a:t>Create a REST server/micro-service on the target platform (up to 50% score)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latin typeface="Nokia Pure Headline Ultra Light" panose="020B0204020202020204" pitchFamily="34" charset="0"/>
              </a:rPr>
              <a:t>Perform the fault injections with provided injectors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latin typeface="Nokia Pure Headline Ultra Light" panose="020B0204020202020204" pitchFamily="34" charset="0"/>
              </a:rPr>
              <a:t>Create new injections</a:t>
            </a:r>
          </a:p>
          <a:p>
            <a:pPr lvl="2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latin typeface="Nokia Pure Headline Ultra Light" panose="020B0204020202020204" pitchFamily="34" charset="0"/>
              </a:rPr>
              <a:t>Collect data (logs)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latin typeface="Nokia Pure Headline Ultra Light" panose="020B0204020202020204" pitchFamily="34" charset="0"/>
              </a:rPr>
              <a:t>Create a Rest server/micro-service on a controller platform to orchestrate the injection and the workload ( up to 30% score)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Nokia Pure Headline Ultra Light" panose="020B02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680AD65-11D6-BB4E-ADA1-32822F008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280800"/>
            <a:ext cx="8308800" cy="309600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</a:rPr>
              <a:t>Goals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C61A64-BB90-9249-B3AF-B2C8EA03D7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ea typeface="ヒラギノ角ゴ Pro W3"/>
                <a:cs typeface="Arial" charset="0"/>
              </a:rPr>
              <a:t>A </a:t>
            </a:r>
            <a:r>
              <a:rPr lang="en-US" sz="2800" b="0" dirty="0" err="1">
                <a:ea typeface="ヒラギノ角ゴ Pro W3"/>
                <a:cs typeface="Arial" charset="0"/>
              </a:rPr>
              <a:t>symplified</a:t>
            </a:r>
            <a:r>
              <a:rPr lang="en-US" sz="2800" b="0" dirty="0">
                <a:ea typeface="ヒラギノ角ゴ Pro W3"/>
                <a:cs typeface="Arial" charset="0"/>
              </a:rPr>
              <a:t> micro-service fault-injection architecture</a:t>
            </a:r>
            <a:endParaRPr lang="en-US" sz="2800" b="0" dirty="0"/>
          </a:p>
        </p:txBody>
      </p:sp>
      <p:sp>
        <p:nvSpPr>
          <p:cNvPr id="43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US" dirty="0">
              <a:cs typeface="Arial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81024" y="1115748"/>
            <a:ext cx="2257425" cy="9318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tIns="91440" rIns="72000"/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Orchestrator (REST server)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7D48E-2F19-FE42-85BC-29CF5B080009}"/>
              </a:ext>
            </a:extLst>
          </p:cNvPr>
          <p:cNvSpPr/>
          <p:nvPr/>
        </p:nvSpPr>
        <p:spPr>
          <a:xfrm>
            <a:off x="0" y="0"/>
            <a:ext cx="749508" cy="2792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E786C-4EB8-5E43-BE60-100482D2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7" y="1115747"/>
            <a:ext cx="2257425" cy="9318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tIns="91440" rIns="72000"/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Injection Actuator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93617-095F-AC49-88C6-14515C84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7" y="2649272"/>
            <a:ext cx="2257425" cy="9318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tIns="91440" rIns="72000"/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Workload Generator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A00C8-0B17-C943-A14B-36A195F3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2" y="1106222"/>
            <a:ext cx="2257425" cy="9318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tIns="91440" rIns="72000"/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Data Collector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79B7E9-856D-BA43-9ACC-93296581558B}"/>
              </a:ext>
            </a:extLst>
          </p:cNvPr>
          <p:cNvCxnSpPr>
            <a:cxnSpLocks/>
            <a:stCxn id="97" idx="3"/>
            <a:endCxn id="11" idx="1"/>
          </p:cNvCxnSpPr>
          <p:nvPr/>
        </p:nvCxnSpPr>
        <p:spPr>
          <a:xfrm flipV="1">
            <a:off x="2838449" y="1581679"/>
            <a:ext cx="604838" cy="1"/>
          </a:xfrm>
          <a:prstGeom prst="straightConnector1">
            <a:avLst/>
          </a:prstGeom>
          <a:ln w="6350" cmpd="sng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DFC2B3-B450-CC45-9384-61F51FA06D40}"/>
              </a:ext>
            </a:extLst>
          </p:cNvPr>
          <p:cNvCxnSpPr>
            <a:cxnSpLocks/>
            <a:stCxn id="97" idx="3"/>
            <a:endCxn id="12" idx="1"/>
          </p:cNvCxnSpPr>
          <p:nvPr/>
        </p:nvCxnSpPr>
        <p:spPr>
          <a:xfrm>
            <a:off x="2838449" y="1581680"/>
            <a:ext cx="604838" cy="1533524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6">
            <a:extLst>
              <a:ext uri="{FF2B5EF4-FFF2-40B4-BE49-F238E27FC236}">
                <a16:creationId xmlns:a16="http://schemas.microsoft.com/office/drawing/2014/main" id="{2281B80C-2A7A-ED41-A42F-50D43F6D9DB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700712" y="1572154"/>
            <a:ext cx="495300" cy="9525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EAC6CDD1-19F4-D441-AC52-5A0DE5E49CCA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5700712" y="2038085"/>
            <a:ext cx="1624013" cy="1077119"/>
          </a:xfrm>
          <a:prstGeom prst="bentConnector2">
            <a:avLst/>
          </a:prstGeom>
          <a:ln w="6350" cmpd="sng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63CACA-586D-3F47-B99F-88E417184A2B}"/>
              </a:ext>
            </a:extLst>
          </p:cNvPr>
          <p:cNvSpPr txBox="1"/>
          <p:nvPr/>
        </p:nvSpPr>
        <p:spPr>
          <a:xfrm>
            <a:off x="107155" y="3677212"/>
            <a:ext cx="5503070" cy="408186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72000" rIns="72000" bIns="72000" rtlCol="0">
            <a:no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u="sng" dirty="0">
                <a:solidFill>
                  <a:srgbClr val="0000CC"/>
                </a:solidFill>
                <a:latin typeface="+mn-lt"/>
                <a:cs typeface="Nokia Pure Headline Light"/>
                <a:hlinkClick r:id="rId3"/>
              </a:rPr>
              <a:t>http://ORCHESTRATOR/inject/fault?type=</a:t>
            </a:r>
            <a:r>
              <a:rPr lang="en-US" sz="1200" u="sng" dirty="0" err="1">
                <a:solidFill>
                  <a:srgbClr val="0000CC"/>
                </a:solidFill>
                <a:latin typeface="+mn-lt"/>
                <a:cs typeface="Nokia Pure Headline Light"/>
                <a:hlinkClick r:id="rId3"/>
              </a:rPr>
              <a:t>FAULT_TYPE</a:t>
            </a:r>
            <a:r>
              <a:rPr lang="en-US" sz="1200" u="sng" dirty="0" err="1">
                <a:solidFill>
                  <a:srgbClr val="0000CC"/>
                </a:solidFill>
                <a:latin typeface="+mn-lt"/>
              </a:rPr>
              <a:t>&amp;location</a:t>
            </a:r>
            <a:r>
              <a:rPr lang="en-US" sz="1200" u="sng" dirty="0">
                <a:solidFill>
                  <a:srgbClr val="0000CC"/>
                </a:solidFill>
                <a:latin typeface="+mn-lt"/>
              </a:rPr>
              <a:t>=ACTUATOR_IP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79807-224C-6043-85A8-77055AABAD82}"/>
              </a:ext>
            </a:extLst>
          </p:cNvPr>
          <p:cNvSpPr txBox="1"/>
          <p:nvPr/>
        </p:nvSpPr>
        <p:spPr>
          <a:xfrm>
            <a:off x="5491162" y="2130162"/>
            <a:ext cx="914400" cy="30083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72000" rIns="72000" bIns="72000" rtlCol="0">
            <a:no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  <a:cs typeface="Nokia Pure Headline Light"/>
              </a:rPr>
              <a:t>http-rest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56B08655-1851-0F4A-950D-622CC4B24386}"/>
              </a:ext>
            </a:extLst>
          </p:cNvPr>
          <p:cNvSpPr/>
          <p:nvPr/>
        </p:nvSpPr>
        <p:spPr>
          <a:xfrm>
            <a:off x="7596187" y="3109515"/>
            <a:ext cx="723900" cy="943240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E8AD63-778B-9A43-9973-82015DF5F49E}"/>
              </a:ext>
            </a:extLst>
          </p:cNvPr>
          <p:cNvCxnSpPr>
            <a:cxnSpLocks/>
            <a:stCxn id="13" idx="3"/>
            <a:endCxn id="18" idx="4"/>
          </p:cNvCxnSpPr>
          <p:nvPr/>
        </p:nvCxnSpPr>
        <p:spPr>
          <a:xfrm flipH="1">
            <a:off x="8320087" y="1572154"/>
            <a:ext cx="133350" cy="2008981"/>
          </a:xfrm>
          <a:prstGeom prst="bentConnector3">
            <a:avLst>
              <a:gd name="adj1" fmla="val -171429"/>
            </a:avLst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3D360B-60EF-6C45-B3DB-CED00B46865F}"/>
              </a:ext>
            </a:extLst>
          </p:cNvPr>
          <p:cNvCxnSpPr>
            <a:cxnSpLocks/>
            <a:stCxn id="16" idx="0"/>
            <a:endCxn id="97" idx="2"/>
          </p:cNvCxnSpPr>
          <p:nvPr/>
        </p:nvCxnSpPr>
        <p:spPr>
          <a:xfrm flipH="1" flipV="1">
            <a:off x="1709737" y="2047611"/>
            <a:ext cx="1148953" cy="1629601"/>
          </a:xfrm>
          <a:prstGeom prst="straightConnector1">
            <a:avLst/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2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99DE0E-FE43-DF48-86FA-E147D8059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696" b="16123"/>
          <a:stretch/>
        </p:blipFill>
        <p:spPr>
          <a:xfrm>
            <a:off x="-50877" y="0"/>
            <a:ext cx="9258885" cy="514350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FDAD78E-BDFF-E340-98D5-E02C45DA5781}"/>
              </a:ext>
            </a:extLst>
          </p:cNvPr>
          <p:cNvSpPr txBox="1">
            <a:spLocks/>
          </p:cNvSpPr>
          <p:nvPr/>
        </p:nvSpPr>
        <p:spPr>
          <a:xfrm>
            <a:off x="297712" y="1133476"/>
            <a:ext cx="8297648" cy="345681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lIns="91440" tIns="144000" rIns="91440" bIns="144000"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Nokia Pure Headline Ultra Light" panose="020B0204020202020204" pitchFamily="34" charset="0"/>
              </a:rPr>
              <a:t>Injection scripts for injecting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Nokia Pure Headline Ultra Light" panose="020B0204020202020204" pitchFamily="34" charset="0"/>
              </a:rPr>
              <a:t>CPU overload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Nokia Pure Headline Ultra Light" panose="020B0204020202020204" pitchFamily="34" charset="0"/>
              </a:rPr>
              <a:t>IO overload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Nokia Pure Headline Ultra Light" panose="020B0204020202020204" pitchFamily="34" charset="0"/>
              </a:rPr>
              <a:t>Out of Memory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Nokia Pure Headline Ultra Light" panose="020B0204020202020204" pitchFamily="34" charset="0"/>
              </a:rPr>
              <a:t>Killed Process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Nokia Pure Headline Ultra Light" panose="020B0204020202020204" pitchFamily="34" charset="0"/>
              </a:rPr>
              <a:t>Node Crash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Nokia Pure Headline Ultra Light" panose="020B0204020202020204" pitchFamily="34" charset="0"/>
              </a:rPr>
              <a:t>CPU shutdown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650" dirty="0">
              <a:latin typeface="Nokia Pure Headline Ultra Light" panose="020B02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Nokia Pure Headline Ultra Light" panose="020B0204020202020204" pitchFamily="34" charset="0"/>
              </a:rPr>
              <a:t>Each script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Nokia Pure Headline Ultra Light" panose="020B0204020202020204" pitchFamily="34" charset="0"/>
              </a:rPr>
              <a:t>Shows  a “help” menu ($&gt;</a:t>
            </a:r>
            <a:r>
              <a:rPr lang="en-US" sz="2000" dirty="0" err="1">
                <a:latin typeface="Nokia Pure Headline Ultra Light" panose="020B0204020202020204" pitchFamily="34" charset="0"/>
              </a:rPr>
              <a:t>SCRIPT.sh</a:t>
            </a:r>
            <a:r>
              <a:rPr lang="en-US" sz="2000" dirty="0">
                <a:latin typeface="Nokia Pure Headline Ultra Light" panose="020B0204020202020204" pitchFamily="34" charset="0"/>
              </a:rPr>
              <a:t> –-help)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Nokia Pure Headline Ultra Light" panose="020B0204020202020204" pitchFamily="34" charset="0"/>
              </a:rPr>
              <a:t>Is designed to work in </a:t>
            </a:r>
            <a:r>
              <a:rPr lang="en-US" sz="2000" dirty="0" err="1">
                <a:latin typeface="Nokia Pure Headline Ultra Light" panose="020B0204020202020204" pitchFamily="34" charset="0"/>
              </a:rPr>
              <a:t>linux</a:t>
            </a:r>
            <a:r>
              <a:rPr lang="en-US" sz="2000" dirty="0">
                <a:latin typeface="Nokia Pure Headline Ultra Light" panose="020B0204020202020204" pitchFamily="34" charset="0"/>
              </a:rPr>
              <a:t>/ubuntu-based VM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C61A64-BB90-9249-B3AF-B2C8EA03D7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2E3AA3-FC07-BC41-8FF2-E5EFE10DE979}"/>
              </a:ext>
            </a:extLst>
          </p:cNvPr>
          <p:cNvSpPr/>
          <p:nvPr/>
        </p:nvSpPr>
        <p:spPr bwMode="auto">
          <a:xfrm>
            <a:off x="297712" y="232979"/>
            <a:ext cx="8297648" cy="699404"/>
          </a:xfrm>
          <a:prstGeom prst="rect">
            <a:avLst/>
          </a:prstGeom>
          <a:solidFill>
            <a:schemeClr val="tx2">
              <a:alpha val="67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sz="36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Provided tools</a:t>
            </a:r>
          </a:p>
        </p:txBody>
      </p:sp>
    </p:spTree>
    <p:extLst>
      <p:ext uri="{BB962C8B-B14F-4D97-AF65-F5344CB8AC3E}">
        <p14:creationId xmlns:p14="http://schemas.microsoft.com/office/powerpoint/2010/main" val="376688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BFF9-D633-DC4A-AE98-A920FE092E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Technical Recipe for a successful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5516A-D98A-0B40-9738-E43D53AD3B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Create some workload for the system of choice</a:t>
            </a:r>
          </a:p>
          <a:p>
            <a:r>
              <a:rPr lang="en-US" sz="3200" dirty="0"/>
              <a:t>Perform injection when under workload </a:t>
            </a:r>
          </a:p>
          <a:p>
            <a:r>
              <a:rPr lang="en-US" sz="3200" dirty="0"/>
              <a:t>Each injection can be automatic (100% hit!) or simply triggered manually </a:t>
            </a:r>
          </a:p>
          <a:p>
            <a:pPr lvl="1"/>
            <a:r>
              <a:rPr lang="en-US" sz="2400" dirty="0"/>
              <a:t>i.e., the user can invoke an overall script that launches the injection campaign/single injection)</a:t>
            </a:r>
          </a:p>
          <a:p>
            <a:pPr marL="230400" lvl="1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930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BFF9-D633-DC4A-AE98-A920FE092E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Technical Recipe for a successful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5516A-D98A-0B40-9738-E43D53AD3B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Create a “memory corruption” and/or “network latency” fault injector (or any other meaningful fault of their choice) in addition those given</a:t>
            </a:r>
          </a:p>
          <a:p>
            <a:pPr lvl="1"/>
            <a:r>
              <a:rPr lang="en-US" sz="1800" dirty="0"/>
              <a:t>depends on the system of choice;</a:t>
            </a:r>
            <a:endParaRPr lang="en-US" sz="2000" dirty="0"/>
          </a:p>
          <a:p>
            <a:pPr lvl="1"/>
            <a:r>
              <a:rPr lang="en-US" sz="1800" dirty="0"/>
              <a:t>can use available tools (e.g. , chaos monkey and FIT from Netflix)</a:t>
            </a:r>
            <a:endParaRPr lang="en-US" sz="2000" dirty="0"/>
          </a:p>
          <a:p>
            <a:r>
              <a:rPr lang="en-US" sz="2400" dirty="0"/>
              <a:t>Collect data  (e.g., logs) to perform measurements</a:t>
            </a:r>
          </a:p>
          <a:p>
            <a:r>
              <a:rPr lang="en-US" sz="2400" dirty="0"/>
              <a:t>Extra: propose an improvement of the system, depending on the results discovered</a:t>
            </a:r>
          </a:p>
          <a:p>
            <a:pPr marL="230400" lvl="1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760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12" y="1648369"/>
            <a:ext cx="4367759" cy="3396815"/>
          </a:xfrm>
        </p:spPr>
        <p:txBody>
          <a:bodyPr/>
          <a:lstStyle/>
          <a:p>
            <a:r>
              <a:rPr lang="en-US" sz="4000" dirty="0">
                <a:latin typeface="Nokia Pure Headline Ultra Light" panose="020B0204020202020204" pitchFamily="34" charset="0"/>
              </a:rPr>
              <a:t>Perform example measurements of performance with and without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381501" y="1723933"/>
            <a:ext cx="4591050" cy="2124988"/>
          </a:xfrm>
        </p:spPr>
        <p:txBody>
          <a:bodyPr/>
          <a:lstStyle/>
          <a:p>
            <a:pPr algn="r"/>
            <a:r>
              <a:rPr lang="en-US" sz="4800" dirty="0">
                <a:solidFill>
                  <a:schemeClr val="accent3"/>
                </a:solidFill>
                <a:latin typeface="Nokia Pure Headline Ultra Light" panose="020B0204020202020204" pitchFamily="34" charset="0"/>
              </a:rPr>
              <a:t>% Tolerance</a:t>
            </a:r>
          </a:p>
          <a:p>
            <a:pPr algn="r"/>
            <a:r>
              <a:rPr lang="en-US" sz="4800" dirty="0">
                <a:solidFill>
                  <a:schemeClr val="accent3"/>
                </a:solidFill>
                <a:latin typeface="Nokia Pure Headline Ultra Light" panose="020B0204020202020204" pitchFamily="34" charset="0"/>
              </a:rPr>
              <a:t>Failure Root cause</a:t>
            </a:r>
          </a:p>
          <a:p>
            <a:pPr algn="r"/>
            <a:r>
              <a:rPr lang="en-US" sz="4800" dirty="0">
                <a:solidFill>
                  <a:schemeClr val="accent3"/>
                </a:solidFill>
                <a:latin typeface="Nokia Pure Headline Ultra Light" panose="020B0204020202020204" pitchFamily="34" charset="0"/>
              </a:rPr>
              <a:t>Improvements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730116F4-535B-2948-AE49-AB50B85EC950}"/>
              </a:ext>
            </a:extLst>
          </p:cNvPr>
          <p:cNvSpPr txBox="1">
            <a:spLocks/>
          </p:cNvSpPr>
          <p:nvPr/>
        </p:nvSpPr>
        <p:spPr bwMode="auto">
          <a:xfrm>
            <a:off x="570000" y="431649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endParaRPr lang="en-US" sz="3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738F05B-AB86-7842-AFE7-6D8EBBAAEDE2}"/>
              </a:ext>
            </a:extLst>
          </p:cNvPr>
          <p:cNvSpPr txBox="1">
            <a:spLocks/>
          </p:cNvSpPr>
          <p:nvPr/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+mj-lt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7500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12" y="1295944"/>
            <a:ext cx="8461288" cy="3396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Nokia Pure Headline Ultra Light" panose="020B0204020202020204" pitchFamily="34" charset="0"/>
              </a:rPr>
              <a:t>Voted during the social dinner over a 3 min presentation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Nokia Pure Headline Ultra Light" panose="020B0204020202020204" pitchFamily="34" charset="0"/>
              </a:rPr>
              <a:t>Will collaborate with Industry organizers for a joint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Nokia Pure Headline Ultra Light" panose="020B0204020202020204" pitchFamily="34" charset="0"/>
              </a:rPr>
              <a:t>All teams invited to the banquet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Nokia Pure Headline Ultra Light" panose="020B0204020202020204" pitchFamily="34" charset="0"/>
            </a:endParaRPr>
          </a:p>
          <a:p>
            <a:endParaRPr lang="en-US" sz="3200" dirty="0">
              <a:latin typeface="Nokia Pure Headline Ultra Light" panose="020B0204020202020204" pitchFamily="34" charset="0"/>
            </a:endParaRPr>
          </a:p>
          <a:p>
            <a:endParaRPr lang="en-US" sz="3200" dirty="0">
              <a:latin typeface="Nokia Pure Headline Ultra Light" panose="020B02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730116F4-535B-2948-AE49-AB50B85EC950}"/>
              </a:ext>
            </a:extLst>
          </p:cNvPr>
          <p:cNvSpPr txBox="1">
            <a:spLocks/>
          </p:cNvSpPr>
          <p:nvPr/>
        </p:nvSpPr>
        <p:spPr bwMode="auto">
          <a:xfrm>
            <a:off x="570000" y="431649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endParaRPr lang="en-US" sz="3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738F05B-AB86-7842-AFE7-6D8EBBAAEDE2}"/>
              </a:ext>
            </a:extLst>
          </p:cNvPr>
          <p:cNvSpPr txBox="1">
            <a:spLocks/>
          </p:cNvSpPr>
          <p:nvPr/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+mj-lt"/>
              </a:rPr>
              <a:t>Winner Team </a:t>
            </a:r>
          </a:p>
        </p:txBody>
      </p:sp>
    </p:spTree>
    <p:extLst>
      <p:ext uri="{BB962C8B-B14F-4D97-AF65-F5344CB8AC3E}">
        <p14:creationId xmlns:p14="http://schemas.microsoft.com/office/powerpoint/2010/main" val="7595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12" y="1295944"/>
            <a:ext cx="8461288" cy="3396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Nokia Pure Headline Ultra Light" panose="020B0204020202020204" pitchFamily="34" charset="0"/>
              </a:rPr>
              <a:t>Start…now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Nokia Pure Headline Ultra Light" panose="020B0204020202020204" pitchFamily="34" charset="0"/>
              </a:rPr>
              <a:t>Periodic check-in with the committee </a:t>
            </a:r>
          </a:p>
          <a:p>
            <a:pPr marL="1030288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Nokia Pure Headline Ultra Light" panose="020B0204020202020204" pitchFamily="34" charset="0"/>
              </a:rPr>
              <a:t>(see program)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Nokia Pure Headline Ultra Light" panose="020B0204020202020204" pitchFamily="34" charset="0"/>
              </a:rPr>
              <a:t>Send final ppt to the entire committee by 5pm of Oct 17</a:t>
            </a:r>
            <a:r>
              <a:rPr lang="en-US" sz="3200" baseline="30000" dirty="0">
                <a:latin typeface="Nokia Pure Headline Ultra Light" panose="020B0204020202020204" pitchFamily="34" charset="0"/>
              </a:rPr>
              <a:t>th</a:t>
            </a:r>
            <a:r>
              <a:rPr lang="en-US" sz="3200" dirty="0">
                <a:latin typeface="Nokia Pure Headline Ultra Light" panose="020B0204020202020204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Nokia Pure Headline Ultra Light" panose="020B0204020202020204" pitchFamily="34" charset="0"/>
              </a:rPr>
              <a:t>Practice the talk to fit 2min and 59s!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Nokia Pure Headline Ultra Light" panose="020B0204020202020204" pitchFamily="34" charset="0"/>
            </a:endParaRPr>
          </a:p>
          <a:p>
            <a:endParaRPr lang="en-US" sz="3200" dirty="0">
              <a:latin typeface="Nokia Pure Headline Ultra Light" panose="020B0204020202020204" pitchFamily="34" charset="0"/>
            </a:endParaRPr>
          </a:p>
          <a:p>
            <a:endParaRPr lang="en-US" sz="3200" dirty="0">
              <a:latin typeface="Nokia Pure Headline Ultra Light" panose="020B02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730116F4-535B-2948-AE49-AB50B85EC950}"/>
              </a:ext>
            </a:extLst>
          </p:cNvPr>
          <p:cNvSpPr txBox="1">
            <a:spLocks/>
          </p:cNvSpPr>
          <p:nvPr/>
        </p:nvSpPr>
        <p:spPr bwMode="auto">
          <a:xfrm>
            <a:off x="570000" y="431649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endParaRPr lang="en-US" sz="3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738F05B-AB86-7842-AFE7-6D8EBBAAEDE2}"/>
              </a:ext>
            </a:extLst>
          </p:cNvPr>
          <p:cNvSpPr txBox="1">
            <a:spLocks/>
          </p:cNvSpPr>
          <p:nvPr/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0940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okia_Pure_PPT_Bell_Labs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2"/>
        </a:solidFill>
      </a:spPr>
      <a:bodyPr wrap="square" lIns="72000" tIns="72000" rIns="72000" bIns="72000" rtlCol="0">
        <a:no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tabLst/>
          <a:defRPr sz="1200" smtClean="0">
            <a:solidFill>
              <a:schemeClr val="tx2"/>
            </a:solidFill>
            <a:latin typeface="+mn-lt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Bell_Labs_V3" id="{4A5A4DD9-BAE3-40EF-B4FC-C36EDD80505B}" vid="{4888C388-2489-434B-9073-67D5BA73B42C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Bell_Labs_V3" id="{4A5A4DD9-BAE3-40EF-B4FC-C36EDD80505B}" vid="{706BE652-DEA1-48E0-9065-C2ACB715019F}"/>
    </a:ext>
  </a:extLst>
</a:theme>
</file>

<file path=ppt/theme/theme3.xml><?xml version="1.0" encoding="utf-8"?>
<a:theme xmlns:a="http://schemas.openxmlformats.org/drawingml/2006/main" name="4_Nokia Master White with Blue Black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Bell_Labs_V3" id="{4A5A4DD9-BAE3-40EF-B4FC-C36EDD80505B}" vid="{23D12CD6-7914-48AE-AAAC-259FA3E12EC5}"/>
    </a:ext>
  </a:extLst>
</a:theme>
</file>

<file path=ppt/theme/theme4.xml><?xml version="1.0" encoding="utf-8"?>
<a:theme xmlns:a="http://schemas.openxmlformats.org/drawingml/2006/main" name="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Bell_Labs_V3" id="{4A5A4DD9-BAE3-40EF-B4FC-C36EDD80505B}" vid="{D0F911C6-044B-42A3-AC27-D83E1CBAFB57}"/>
    </a:ext>
  </a:extLst>
</a:theme>
</file>

<file path=ppt/theme/theme5.xml><?xml version="1.0" encoding="utf-8"?>
<a:theme xmlns:a="http://schemas.openxmlformats.org/drawingml/2006/main" name="White_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Bell_Labs_V3" id="{4A5A4DD9-BAE3-40EF-B4FC-C36EDD80505B}" vid="{E9E935E8-1DCC-439E-A2CF-7D6E36160D94}"/>
    </a:ext>
  </a:extLst>
</a:theme>
</file>

<file path=ppt/theme/theme6.xml><?xml version="1.0" encoding="utf-8"?>
<a:theme xmlns:a="http://schemas.openxmlformats.org/drawingml/2006/main" name="1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0014268F-4AA0-40E4-9A1C-DE908DD31C6B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Nokia_Pure_PPT_Bell_Labs_V2</Template>
  <TotalTime>0</TotalTime>
  <Words>411</Words>
  <Application>Microsoft Macintosh PowerPoint</Application>
  <PresentationFormat>On-screen Show (16:9)</PresentationFormat>
  <Paragraphs>79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ヒラギノ角ゴ Pro W3</vt:lpstr>
      <vt:lpstr>Arial</vt:lpstr>
      <vt:lpstr>Calibri</vt:lpstr>
      <vt:lpstr>Lucida Grande</vt:lpstr>
      <vt:lpstr>Nokia Pure Headline Light</vt:lpstr>
      <vt:lpstr>Nokia Pure Headline Ultra Light</vt:lpstr>
      <vt:lpstr>Nokia Pure Text</vt:lpstr>
      <vt:lpstr>Nokia Pure Text Light</vt:lpstr>
      <vt:lpstr>Trebuchet MS</vt:lpstr>
      <vt:lpstr>Nokia_Pure_PPT_Bell_Labs_V2</vt:lpstr>
      <vt:lpstr>Nokia Master Blue Background</vt:lpstr>
      <vt:lpstr>4_Nokia Master White with Blue Black</vt:lpstr>
      <vt:lpstr>Final Slide</vt:lpstr>
      <vt:lpstr>White_Final Slide</vt:lpstr>
      <vt:lpstr>1_Nokia Master Blue Background</vt:lpstr>
      <vt:lpstr>PowerPoint Presentation</vt:lpstr>
      <vt:lpstr>PowerPoint Presentation</vt:lpstr>
      <vt:lpstr>A symplified micro-service fault-injection architecture</vt:lpstr>
      <vt:lpstr>PowerPoint Presentation</vt:lpstr>
      <vt:lpstr>PowerPoint Presentation</vt:lpstr>
      <vt:lpstr>PowerPoint Presentation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2016-02-25T16:13:00Z</dcterms:created>
  <dcterms:modified xsi:type="dcterms:W3CDTF">2018-10-15T17:36:17Z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