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media/image2.png" ContentType="image/png"/>
  <Override PartName="/ppt/media/image1.png" ContentType="image/png"/>
  <Override PartName="/ppt/media/image6.wmf" ContentType="image/x-wmf"/>
  <Override PartName="/ppt/media/image3.jpeg" ContentType="image/jpeg"/>
  <Override PartName="/ppt/media/image5.jpeg" ContentType="image/jpeg"/>
  <Override PartName="/ppt/media/image4.wmf" ContentType="image/x-wmf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it-IT" noProof="0" dirty="0"/>
            <a:t>Cattura del frame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it-IT" noProof="0" dirty="0"/>
            <a:t>Allocazione memoria sul device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it-IT" noProof="0" dirty="0"/>
            <a:t>Esecuzione thread GPU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it-IT" noProof="0" dirty="0"/>
            <a:t>Produzione del risultato in memoria device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it-IT" noProof="0" dirty="0"/>
            <a:t>Copia risultato </a:t>
          </a:r>
          <a:r>
            <a:rPr lang="it-IT" noProof="0" dirty="0" err="1"/>
            <a:t>sull’host</a:t>
          </a:r>
          <a:endParaRPr lang="it-IT" noProof="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it-IT" noProof="0" dirty="0"/>
            <a:t>Fine analisi frame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Allocazione memoria sul device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noProof="0" dirty="0"/>
            <a:t>Cattura del frame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Produzione del risultato in memoria device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noProof="0" dirty="0"/>
            <a:t>Esecuzione thread GPU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Fine analisi frame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noProof="0" dirty="0"/>
            <a:t>Copia risultato </a:t>
          </a:r>
          <a:r>
            <a:rPr lang="it-IT" sz="1300" kern="1200" noProof="0" dirty="0" err="1"/>
            <a:t>sull’host</a:t>
          </a:r>
          <a:endParaRPr lang="it-IT" sz="1300" kern="1200" noProof="0" dirty="0"/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2d2e2d"/>
                </a:solidFill>
                <a:latin typeface="Arial"/>
              </a:rPr>
              <a:t>Fai clic per spostare la diapositiva</a:t>
            </a:r>
            <a:endParaRPr b="0" lang="it-IT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73A4E16-962E-4B8D-A5BB-A3D42775E59B}" type="slidenum">
              <a:rPr b="0" lang="it-IT" sz="1400" spc="-1" strike="noStrike">
                <a:latin typeface="Times New Roman"/>
              </a:rPr>
              <a:t>1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59F55CC-996F-4399-A520-394DD105A69D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E06DDE-3EC8-4BAD-9B40-D0DC7D41412A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768DAD-CAD1-490D-92CF-EFA6CDC5BF68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AB9A739-0123-497A-87D1-39E8FF600FCB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96008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295280" y="5670720"/>
            <a:ext cx="96008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29528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1504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41400" y="543168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7787880" y="543168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1295280" y="567072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541400" y="567072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7787880" y="567072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1295280" y="5431680"/>
            <a:ext cx="9600840" cy="45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96008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1295280" y="2541600"/>
            <a:ext cx="9600840" cy="1271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29528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295280" y="5431680"/>
            <a:ext cx="9600840" cy="45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1504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1295280" y="5670720"/>
            <a:ext cx="96008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96008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1295280" y="5670720"/>
            <a:ext cx="96008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129528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21504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41400" y="543168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7787880" y="543168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1295280" y="567072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4541400" y="567072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7787880" y="567072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1295280" y="5431680"/>
            <a:ext cx="9600840" cy="45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96008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96008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1295280" y="2541600"/>
            <a:ext cx="9600840" cy="1271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129528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21504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1295280" y="5670720"/>
            <a:ext cx="96008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96008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1295280" y="5670720"/>
            <a:ext cx="96008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129528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621504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541400" y="543168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7787880" y="543168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1295280" y="567072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4541400" y="567072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7787880" y="5670720"/>
            <a:ext cx="3091320" cy="2178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295280" y="2541600"/>
            <a:ext cx="9600840" cy="1271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29528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45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15040" y="567072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9528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15040" y="5431680"/>
            <a:ext cx="46850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295280" y="5670720"/>
            <a:ext cx="9600840" cy="21780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1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7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8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24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35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0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41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6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1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" name="Group 53"/>
          <p:cNvGrpSpPr/>
          <p:nvPr/>
        </p:nvGrpSpPr>
        <p:grpSpPr>
          <a:xfrm>
            <a:off x="0" y="0"/>
            <a:ext cx="12191760" cy="6858000"/>
            <a:chOff x="0" y="0"/>
            <a:chExt cx="12191760" cy="6858000"/>
          </a:xfrm>
        </p:grpSpPr>
        <p:sp>
          <p:nvSpPr>
            <p:cNvPr id="53" name="Line 54"/>
            <p:cNvSpPr/>
            <p:nvPr/>
          </p:nvSpPr>
          <p:spPr>
            <a:xfrm>
              <a:off x="60984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Line 55"/>
            <p:cNvSpPr/>
            <p:nvPr/>
          </p:nvSpPr>
          <p:spPr>
            <a:xfrm>
              <a:off x="1829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Line 56"/>
            <p:cNvSpPr/>
            <p:nvPr/>
          </p:nvSpPr>
          <p:spPr>
            <a:xfrm>
              <a:off x="304812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57"/>
            <p:cNvSpPr/>
            <p:nvPr/>
          </p:nvSpPr>
          <p:spPr>
            <a:xfrm>
              <a:off x="426744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58"/>
            <p:cNvSpPr/>
            <p:nvPr/>
          </p:nvSpPr>
          <p:spPr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59"/>
            <p:cNvSpPr/>
            <p:nvPr/>
          </p:nvSpPr>
          <p:spPr>
            <a:xfrm>
              <a:off x="670572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Line 60"/>
            <p:cNvSpPr/>
            <p:nvPr/>
          </p:nvSpPr>
          <p:spPr>
            <a:xfrm>
              <a:off x="79246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Line 61"/>
            <p:cNvSpPr/>
            <p:nvPr/>
          </p:nv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Line 62"/>
            <p:cNvSpPr/>
            <p:nvPr/>
          </p:nvSpPr>
          <p:spPr>
            <a:xfrm>
              <a:off x="103629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Line 63"/>
            <p:cNvSpPr/>
            <p:nvPr/>
          </p:nvSpPr>
          <p:spPr>
            <a:xfrm>
              <a:off x="115822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Line 64"/>
            <p:cNvSpPr/>
            <p:nvPr/>
          </p:nvSpPr>
          <p:spPr>
            <a:xfrm>
              <a:off x="2520" y="3862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Line 65"/>
            <p:cNvSpPr/>
            <p:nvPr/>
          </p:nvSpPr>
          <p:spPr>
            <a:xfrm>
              <a:off x="2520" y="16110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Line 66"/>
            <p:cNvSpPr/>
            <p:nvPr/>
          </p:nvSpPr>
          <p:spPr>
            <a:xfrm>
              <a:off x="2520" y="28357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Line 67"/>
            <p:cNvSpPr/>
            <p:nvPr/>
          </p:nvSpPr>
          <p:spPr>
            <a:xfrm>
              <a:off x="2520" y="406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Line 68"/>
            <p:cNvSpPr/>
            <p:nvPr/>
          </p:nvSpPr>
          <p:spPr>
            <a:xfrm>
              <a:off x="2520" y="528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Line 69"/>
            <p:cNvSpPr/>
            <p:nvPr/>
          </p:nvSpPr>
          <p:spPr>
            <a:xfrm>
              <a:off x="2520" y="650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9" name="Group 70"/>
            <p:cNvGrpSpPr/>
            <p:nvPr/>
          </p:nvGrpSpPr>
          <p:grpSpPr>
            <a:xfrm>
              <a:off x="0" y="0"/>
              <a:ext cx="12191760" cy="6858000"/>
              <a:chOff x="0" y="0"/>
              <a:chExt cx="12191760" cy="6858000"/>
            </a:xfrm>
          </p:grpSpPr>
          <p:sp>
            <p:nvSpPr>
              <p:cNvPr id="70" name="Line 71"/>
              <p:cNvSpPr/>
              <p:nvPr/>
            </p:nvSpPr>
            <p:spPr>
              <a:xfrm>
                <a:off x="22536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Line 72"/>
              <p:cNvSpPr/>
              <p:nvPr/>
            </p:nvSpPr>
            <p:spPr>
              <a:xfrm>
                <a:off x="14490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Line 73"/>
              <p:cNvSpPr/>
              <p:nvPr/>
            </p:nvSpPr>
            <p:spPr>
              <a:xfrm>
                <a:off x="26658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74"/>
              <p:cNvSpPr/>
              <p:nvPr/>
            </p:nvSpPr>
            <p:spPr>
              <a:xfrm>
                <a:off x="3884760" y="0"/>
                <a:ext cx="681624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Line 75"/>
              <p:cNvSpPr/>
              <p:nvPr/>
            </p:nvSpPr>
            <p:spPr>
              <a:xfrm>
                <a:off x="510624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5" name="Group 76"/>
              <p:cNvGrpSpPr/>
              <p:nvPr/>
            </p:nvGrpSpPr>
            <p:grpSpPr>
              <a:xfrm>
                <a:off x="6327720" y="0"/>
                <a:ext cx="5864040" cy="5898600"/>
                <a:chOff x="6327720" y="0"/>
                <a:chExt cx="5864040" cy="5898600"/>
              </a:xfrm>
            </p:grpSpPr>
            <p:sp>
              <p:nvSpPr>
                <p:cNvPr id="76" name="Line 77"/>
                <p:cNvSpPr/>
                <p:nvPr/>
              </p:nvSpPr>
              <p:spPr>
                <a:xfrm>
                  <a:off x="632772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7" name="Line 78"/>
                <p:cNvSpPr/>
                <p:nvPr/>
              </p:nvSpPr>
              <p:spPr>
                <a:xfrm>
                  <a:off x="754920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8" name="Line 79"/>
                <p:cNvSpPr/>
                <p:nvPr/>
              </p:nvSpPr>
              <p:spPr>
                <a:xfrm>
                  <a:off x="877284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9" name="Line 80"/>
                <p:cNvSpPr/>
                <p:nvPr/>
              </p:nvSpPr>
              <p:spPr>
                <a:xfrm>
                  <a:off x="998208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0" name="Line 81"/>
                <p:cNvSpPr/>
                <p:nvPr/>
              </p:nvSpPr>
              <p:spPr>
                <a:xfrm>
                  <a:off x="1119888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81" name="Line 82"/>
              <p:cNvSpPr/>
              <p:nvPr/>
            </p:nvSpPr>
            <p:spPr>
              <a:xfrm flipH="1" flipV="1">
                <a:off x="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Line 83"/>
              <p:cNvSpPr/>
              <p:nvPr/>
            </p:nvSpPr>
            <p:spPr>
              <a:xfrm flipH="1" flipV="1">
                <a:off x="0" y="2227320"/>
                <a:ext cx="461448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84"/>
              <p:cNvSpPr/>
              <p:nvPr/>
            </p:nvSpPr>
            <p:spPr>
              <a:xfrm flipH="1" flipV="1">
                <a:off x="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85"/>
              <p:cNvSpPr/>
              <p:nvPr/>
            </p:nvSpPr>
            <p:spPr>
              <a:xfrm flipH="1" flipV="1">
                <a:off x="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86"/>
              <p:cNvSpPr/>
              <p:nvPr/>
            </p:nvSpPr>
            <p:spPr>
              <a:xfrm flipH="1" flipV="1">
                <a:off x="0" y="5864400"/>
                <a:ext cx="98676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6" name="Group 87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87" name="Line 88"/>
              <p:cNvSpPr/>
              <p:nvPr/>
            </p:nvSpPr>
            <p:spPr>
              <a:xfrm flipH="1">
                <a:off x="515052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89"/>
              <p:cNvSpPr/>
              <p:nvPr/>
            </p:nvSpPr>
            <p:spPr>
              <a:xfrm flipH="1">
                <a:off x="39268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90"/>
              <p:cNvSpPr/>
              <p:nvPr/>
            </p:nvSpPr>
            <p:spPr>
              <a:xfrm flipH="1">
                <a:off x="27100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91"/>
              <p:cNvSpPr/>
              <p:nvPr/>
            </p:nvSpPr>
            <p:spPr>
              <a:xfrm flipH="1">
                <a:off x="14907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92"/>
              <p:cNvSpPr/>
              <p:nvPr/>
            </p:nvSpPr>
            <p:spPr>
              <a:xfrm flipH="1">
                <a:off x="2253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92" name="Group 93"/>
              <p:cNvGrpSpPr/>
              <p:nvPr/>
            </p:nvGrpSpPr>
            <p:grpSpPr>
              <a:xfrm>
                <a:off x="0" y="0"/>
                <a:ext cx="5864040" cy="5898600"/>
                <a:chOff x="0" y="0"/>
                <a:chExt cx="5864040" cy="5898600"/>
              </a:xfrm>
            </p:grpSpPr>
            <p:sp>
              <p:nvSpPr>
                <p:cNvPr id="93" name="Line 94"/>
                <p:cNvSpPr/>
                <p:nvPr/>
              </p:nvSpPr>
              <p:spPr>
                <a:xfrm flipH="1">
                  <a:off x="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4" name="Line 95"/>
                <p:cNvSpPr/>
                <p:nvPr/>
              </p:nvSpPr>
              <p:spPr>
                <a:xfrm flipH="1">
                  <a:off x="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5" name="Line 96"/>
                <p:cNvSpPr/>
                <p:nvPr/>
              </p:nvSpPr>
              <p:spPr>
                <a:xfrm flipH="1">
                  <a:off x="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" name="Line 97"/>
                <p:cNvSpPr/>
                <p:nvPr/>
              </p:nvSpPr>
              <p:spPr>
                <a:xfrm flipH="1">
                  <a:off x="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7" name="Line 98"/>
                <p:cNvSpPr/>
                <p:nvPr/>
              </p:nvSpPr>
              <p:spPr>
                <a:xfrm flipH="1">
                  <a:off x="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8" name="Line 99"/>
              <p:cNvSpPr/>
              <p:nvPr/>
            </p:nvSpPr>
            <p:spPr>
              <a:xfrm flipV="1">
                <a:off x="636300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Line 100"/>
              <p:cNvSpPr/>
              <p:nvPr/>
            </p:nvSpPr>
            <p:spPr>
              <a:xfrm flipV="1">
                <a:off x="7576920" y="2227320"/>
                <a:ext cx="461484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Line 101"/>
              <p:cNvSpPr/>
              <p:nvPr/>
            </p:nvSpPr>
            <p:spPr>
              <a:xfrm flipV="1">
                <a:off x="879336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Line 102"/>
              <p:cNvSpPr/>
              <p:nvPr/>
            </p:nvSpPr>
            <p:spPr>
              <a:xfrm flipV="1">
                <a:off x="999540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" name="Line 103"/>
              <p:cNvSpPr/>
              <p:nvPr/>
            </p:nvSpPr>
            <p:spPr>
              <a:xfrm flipV="1">
                <a:off x="11204640" y="5864400"/>
                <a:ext cx="98712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03" name="PlaceHolder 104"/>
          <p:cNvSpPr>
            <a:spLocks noGrp="1"/>
          </p:cNvSpPr>
          <p:nvPr>
            <p:ph type="title"/>
          </p:nvPr>
        </p:nvSpPr>
        <p:spPr>
          <a:xfrm>
            <a:off x="1293840" y="1296000"/>
            <a:ext cx="9604080" cy="39963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76000"/>
              </a:lnSpc>
            </a:pPr>
            <a:r>
              <a:rPr b="1" lang="it-IT" sz="8000" spc="-1" strike="noStrike">
                <a:solidFill>
                  <a:srgbClr val="2d2e2d"/>
                </a:solidFill>
                <a:latin typeface="Arial"/>
              </a:rPr>
              <a:t>Fare clic per modificare lo stile del titolo dello schema</a:t>
            </a:r>
            <a:endParaRPr b="0" lang="it-IT" sz="8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04" name="Line 105"/>
          <p:cNvSpPr/>
          <p:nvPr/>
        </p:nvSpPr>
        <p:spPr>
          <a:xfrm>
            <a:off x="1295280" y="5294160"/>
            <a:ext cx="9601200" cy="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10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Fai clic per modificare il formato del testo della struttura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2d2e2d"/>
                </a:solidFill>
                <a:latin typeface="Arial"/>
              </a:rPr>
              <a:t>Secondo livello struttura</a:t>
            </a:r>
            <a:endParaRPr b="0" lang="it-IT" sz="1600" spc="-1" strike="noStrike">
              <a:solidFill>
                <a:srgbClr val="2d2e2d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2d2e2d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2d2e2d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2d2e2d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2d2e2d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143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9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60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65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166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71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6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77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82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183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4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5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6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7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88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93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PlaceHolder 53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Fare </a:t>
            </a: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clic per </a:t>
            </a: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modific</a:t>
            </a: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are lo </a:t>
            </a: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stile del </a:t>
            </a: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titolo </a:t>
            </a: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dello </a:t>
            </a: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schema</a:t>
            </a:r>
            <a:endParaRPr b="0" lang="it-IT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95" name="PlaceHolder 54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Fare clic per modificare gli stili del testo dello schema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1800" spc="-1" strike="noStrike">
                <a:solidFill>
                  <a:srgbClr val="2d2e2d"/>
                </a:solidFill>
                <a:latin typeface="Arial"/>
              </a:rPr>
              <a:t>Secondo livello</a:t>
            </a:r>
            <a:endParaRPr b="0" lang="it-IT" sz="1800" spc="-1" strike="noStrike">
              <a:solidFill>
                <a:srgbClr val="2d2e2d"/>
              </a:solidFill>
              <a:latin typeface="Arial"/>
            </a:endParaRPr>
          </a:p>
          <a:p>
            <a:pPr lvl="2" marL="685800" indent="-17892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1600" spc="-1" strike="noStrike">
                <a:solidFill>
                  <a:srgbClr val="2d2e2d"/>
                </a:solidFill>
                <a:latin typeface="Arial"/>
              </a:rPr>
              <a:t>Terzo livello</a:t>
            </a:r>
            <a:endParaRPr b="0" lang="it-IT" sz="1600" spc="-1" strike="noStrike">
              <a:solidFill>
                <a:srgbClr val="2d2e2d"/>
              </a:solidFill>
              <a:latin typeface="Arial"/>
            </a:endParaRPr>
          </a:p>
          <a:p>
            <a:pPr lvl="3" marL="914400" indent="-18252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1400" spc="-1" strike="noStrike">
                <a:solidFill>
                  <a:srgbClr val="2d2e2d"/>
                </a:solidFill>
                <a:latin typeface="Arial"/>
              </a:rPr>
              <a:t>Quarto livello</a:t>
            </a:r>
            <a:endParaRPr b="0" lang="it-IT" sz="1400" spc="-1" strike="noStrike">
              <a:solidFill>
                <a:srgbClr val="2d2e2d"/>
              </a:solidFill>
              <a:latin typeface="Arial"/>
            </a:endParaRPr>
          </a:p>
          <a:p>
            <a:pPr lvl="4" marL="1143000" indent="-178920">
              <a:lnSpc>
                <a:spcPct val="90000"/>
              </a:lnSpc>
              <a:spcBef>
                <a:spcPts val="601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1400" spc="-1" strike="noStrike">
                <a:solidFill>
                  <a:srgbClr val="2d2e2d"/>
                </a:solidFill>
                <a:latin typeface="Arial"/>
              </a:rPr>
              <a:t>Quinto livello</a:t>
            </a:r>
            <a:endParaRPr b="0" lang="it-IT" sz="14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96" name="PlaceHolder 55"/>
          <p:cNvSpPr>
            <a:spLocks noGrp="1"/>
          </p:cNvSpPr>
          <p:nvPr>
            <p:ph type="ftr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424342"/>
                </a:solidFill>
                <a:latin typeface="Arial"/>
              </a:rPr>
              <a:t>Aggiungere un piè di pagina</a:t>
            </a:r>
            <a:endParaRPr b="0" lang="it-IT" sz="1100" spc="-1" strike="noStrike">
              <a:latin typeface="Times New Roman"/>
            </a:endParaRPr>
          </a:p>
        </p:txBody>
      </p:sp>
      <p:sp>
        <p:nvSpPr>
          <p:cNvPr id="197" name="PlaceHolder 56"/>
          <p:cNvSpPr>
            <a:spLocks noGrp="1"/>
          </p:cNvSpPr>
          <p:nvPr>
            <p:ph type="dt"/>
          </p:nvPr>
        </p:nvSpPr>
        <p:spPr>
          <a:xfrm>
            <a:off x="9294120" y="6289560"/>
            <a:ext cx="965520" cy="222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7B18B6-25F9-456B-BC08-4D63FED38E02}" type="datetime1">
              <a:rPr b="0" lang="it-IT" sz="1100" spc="-1" strike="noStrike">
                <a:solidFill>
                  <a:srgbClr val="424342"/>
                </a:solidFill>
                <a:latin typeface="Arial"/>
              </a:rPr>
              <a:t>10/09/2019</a:t>
            </a:fld>
            <a:endParaRPr b="0" lang="it-IT" sz="1100" spc="-1" strike="noStrike">
              <a:latin typeface="Times New Roman"/>
            </a:endParaRPr>
          </a:p>
        </p:txBody>
      </p:sp>
      <p:sp>
        <p:nvSpPr>
          <p:cNvPr id="198" name="PlaceHolder 57"/>
          <p:cNvSpPr>
            <a:spLocks noGrp="1"/>
          </p:cNvSpPr>
          <p:nvPr>
            <p:ph type="sldNum"/>
          </p:nvPr>
        </p:nvSpPr>
        <p:spPr>
          <a:xfrm>
            <a:off x="10665360" y="6289560"/>
            <a:ext cx="918360" cy="222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436B8B-FD54-45CE-8F6B-12343F7AADE4}" type="slidenum">
              <a:rPr b="0" lang="it-IT" sz="1100" spc="-1" strike="noStrike">
                <a:solidFill>
                  <a:srgbClr val="424342"/>
                </a:solidFill>
                <a:latin typeface="Arial"/>
              </a:rPr>
              <a:t>1</a:t>
            </a:fld>
            <a:endParaRPr b="0" lang="it-IT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236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2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253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8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259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0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1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2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3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64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5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6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69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270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1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75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276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7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8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9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0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81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86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7" name="Group 53"/>
          <p:cNvGrpSpPr/>
          <p:nvPr/>
        </p:nvGrpSpPr>
        <p:grpSpPr>
          <a:xfrm>
            <a:off x="0" y="0"/>
            <a:ext cx="12191760" cy="6858000"/>
            <a:chOff x="0" y="0"/>
            <a:chExt cx="12191760" cy="6858000"/>
          </a:xfrm>
        </p:grpSpPr>
        <p:sp>
          <p:nvSpPr>
            <p:cNvPr id="288" name="Line 54"/>
            <p:cNvSpPr/>
            <p:nvPr/>
          </p:nvSpPr>
          <p:spPr>
            <a:xfrm>
              <a:off x="60984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Line 55"/>
            <p:cNvSpPr/>
            <p:nvPr/>
          </p:nvSpPr>
          <p:spPr>
            <a:xfrm>
              <a:off x="1829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Line 56"/>
            <p:cNvSpPr/>
            <p:nvPr/>
          </p:nvSpPr>
          <p:spPr>
            <a:xfrm>
              <a:off x="304812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Line 57"/>
            <p:cNvSpPr/>
            <p:nvPr/>
          </p:nvSpPr>
          <p:spPr>
            <a:xfrm>
              <a:off x="426744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Line 58"/>
            <p:cNvSpPr/>
            <p:nvPr/>
          </p:nvSpPr>
          <p:spPr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Line 59"/>
            <p:cNvSpPr/>
            <p:nvPr/>
          </p:nvSpPr>
          <p:spPr>
            <a:xfrm>
              <a:off x="670572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Line 60"/>
            <p:cNvSpPr/>
            <p:nvPr/>
          </p:nvSpPr>
          <p:spPr>
            <a:xfrm>
              <a:off x="792468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Line 61"/>
            <p:cNvSpPr/>
            <p:nvPr/>
          </p:nv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Line 62"/>
            <p:cNvSpPr/>
            <p:nvPr/>
          </p:nvSpPr>
          <p:spPr>
            <a:xfrm>
              <a:off x="103629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Line 63"/>
            <p:cNvSpPr/>
            <p:nvPr/>
          </p:nvSpPr>
          <p:spPr>
            <a:xfrm>
              <a:off x="1158228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Line 64"/>
            <p:cNvSpPr/>
            <p:nvPr/>
          </p:nvSpPr>
          <p:spPr>
            <a:xfrm>
              <a:off x="2520" y="38628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Line 65"/>
            <p:cNvSpPr/>
            <p:nvPr/>
          </p:nvSpPr>
          <p:spPr>
            <a:xfrm>
              <a:off x="2520" y="161100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Line 66"/>
            <p:cNvSpPr/>
            <p:nvPr/>
          </p:nvSpPr>
          <p:spPr>
            <a:xfrm>
              <a:off x="2520" y="283572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Line 67"/>
            <p:cNvSpPr/>
            <p:nvPr/>
          </p:nvSpPr>
          <p:spPr>
            <a:xfrm>
              <a:off x="2520" y="406044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Line 68"/>
            <p:cNvSpPr/>
            <p:nvPr/>
          </p:nvSpPr>
          <p:spPr>
            <a:xfrm>
              <a:off x="2520" y="528516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Line 69"/>
            <p:cNvSpPr/>
            <p:nvPr/>
          </p:nvSpPr>
          <p:spPr>
            <a:xfrm>
              <a:off x="2520" y="650988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04" name="Group 70"/>
            <p:cNvGrpSpPr/>
            <p:nvPr/>
          </p:nvGrpSpPr>
          <p:grpSpPr>
            <a:xfrm>
              <a:off x="0" y="0"/>
              <a:ext cx="12191760" cy="6858000"/>
              <a:chOff x="0" y="0"/>
              <a:chExt cx="12191760" cy="6858000"/>
            </a:xfrm>
          </p:grpSpPr>
          <p:sp>
            <p:nvSpPr>
              <p:cNvPr id="305" name="Line 71"/>
              <p:cNvSpPr/>
              <p:nvPr/>
            </p:nvSpPr>
            <p:spPr>
              <a:xfrm>
                <a:off x="225360" y="0"/>
                <a:ext cx="681588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Line 72"/>
              <p:cNvSpPr/>
              <p:nvPr/>
            </p:nvSpPr>
            <p:spPr>
              <a:xfrm>
                <a:off x="1449000" y="0"/>
                <a:ext cx="681588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Line 73"/>
              <p:cNvSpPr/>
              <p:nvPr/>
            </p:nvSpPr>
            <p:spPr>
              <a:xfrm>
                <a:off x="2665800" y="0"/>
                <a:ext cx="681588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Line 74"/>
              <p:cNvSpPr/>
              <p:nvPr/>
            </p:nvSpPr>
            <p:spPr>
              <a:xfrm>
                <a:off x="3884760" y="0"/>
                <a:ext cx="681624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Line 75"/>
              <p:cNvSpPr/>
              <p:nvPr/>
            </p:nvSpPr>
            <p:spPr>
              <a:xfrm>
                <a:off x="5106240" y="0"/>
                <a:ext cx="681588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10" name="Group 76"/>
              <p:cNvGrpSpPr/>
              <p:nvPr/>
            </p:nvGrpSpPr>
            <p:grpSpPr>
              <a:xfrm>
                <a:off x="6327720" y="0"/>
                <a:ext cx="5864040" cy="5898600"/>
                <a:chOff x="6327720" y="0"/>
                <a:chExt cx="5864040" cy="5898600"/>
              </a:xfrm>
            </p:grpSpPr>
            <p:sp>
              <p:nvSpPr>
                <p:cNvPr id="311" name="Line 77"/>
                <p:cNvSpPr/>
                <p:nvPr/>
              </p:nvSpPr>
              <p:spPr>
                <a:xfrm>
                  <a:off x="632772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2" name="Line 78"/>
                <p:cNvSpPr/>
                <p:nvPr/>
              </p:nvSpPr>
              <p:spPr>
                <a:xfrm>
                  <a:off x="754920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3" name="Line 79"/>
                <p:cNvSpPr/>
                <p:nvPr/>
              </p:nvSpPr>
              <p:spPr>
                <a:xfrm>
                  <a:off x="877284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4" name="Line 80"/>
                <p:cNvSpPr/>
                <p:nvPr/>
              </p:nvSpPr>
              <p:spPr>
                <a:xfrm>
                  <a:off x="998208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5" name="Line 81"/>
                <p:cNvSpPr/>
                <p:nvPr/>
              </p:nvSpPr>
              <p:spPr>
                <a:xfrm>
                  <a:off x="1119888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16" name="Line 82"/>
              <p:cNvSpPr/>
              <p:nvPr/>
            </p:nvSpPr>
            <p:spPr>
              <a:xfrm flipH="1" flipV="1">
                <a:off x="0" y="1011960"/>
                <a:ext cx="5828760" cy="584568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Line 83"/>
              <p:cNvSpPr/>
              <p:nvPr/>
            </p:nvSpPr>
            <p:spPr>
              <a:xfrm flipH="1" flipV="1">
                <a:off x="0" y="2227320"/>
                <a:ext cx="4614480" cy="463032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Line 84"/>
              <p:cNvSpPr/>
              <p:nvPr/>
            </p:nvSpPr>
            <p:spPr>
              <a:xfrm flipH="1" flipV="1">
                <a:off x="0" y="3431880"/>
                <a:ext cx="3398400" cy="342576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Line 85"/>
              <p:cNvSpPr/>
              <p:nvPr/>
            </p:nvSpPr>
            <p:spPr>
              <a:xfrm flipH="1" flipV="1">
                <a:off x="0" y="4651200"/>
                <a:ext cx="2196360" cy="22064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Line 86"/>
              <p:cNvSpPr/>
              <p:nvPr/>
            </p:nvSpPr>
            <p:spPr>
              <a:xfrm flipH="1" flipV="1">
                <a:off x="0" y="5864400"/>
                <a:ext cx="986760" cy="9932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1" name="Group 87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322" name="Line 88"/>
              <p:cNvSpPr/>
              <p:nvPr/>
            </p:nvSpPr>
            <p:spPr>
              <a:xfrm flipH="1">
                <a:off x="515052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Line 89"/>
              <p:cNvSpPr/>
              <p:nvPr/>
            </p:nvSpPr>
            <p:spPr>
              <a:xfrm flipH="1">
                <a:off x="392688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Line 90"/>
              <p:cNvSpPr/>
              <p:nvPr/>
            </p:nvSpPr>
            <p:spPr>
              <a:xfrm flipH="1">
                <a:off x="271008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Line 91"/>
              <p:cNvSpPr/>
              <p:nvPr/>
            </p:nvSpPr>
            <p:spPr>
              <a:xfrm flipH="1">
                <a:off x="149076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Line 92"/>
              <p:cNvSpPr/>
              <p:nvPr/>
            </p:nvSpPr>
            <p:spPr>
              <a:xfrm flipH="1">
                <a:off x="22536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27" name="Group 93"/>
              <p:cNvGrpSpPr/>
              <p:nvPr/>
            </p:nvGrpSpPr>
            <p:grpSpPr>
              <a:xfrm>
                <a:off x="0" y="0"/>
                <a:ext cx="5864040" cy="5898600"/>
                <a:chOff x="0" y="0"/>
                <a:chExt cx="5864040" cy="5898600"/>
              </a:xfrm>
            </p:grpSpPr>
            <p:sp>
              <p:nvSpPr>
                <p:cNvPr id="328" name="Line 94"/>
                <p:cNvSpPr/>
                <p:nvPr/>
              </p:nvSpPr>
              <p:spPr>
                <a:xfrm flipH="1">
                  <a:off x="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9" name="Line 95"/>
                <p:cNvSpPr/>
                <p:nvPr/>
              </p:nvSpPr>
              <p:spPr>
                <a:xfrm flipH="1">
                  <a:off x="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0" name="Line 96"/>
                <p:cNvSpPr/>
                <p:nvPr/>
              </p:nvSpPr>
              <p:spPr>
                <a:xfrm flipH="1">
                  <a:off x="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1" name="Line 97"/>
                <p:cNvSpPr/>
                <p:nvPr/>
              </p:nvSpPr>
              <p:spPr>
                <a:xfrm flipH="1">
                  <a:off x="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2" name="Line 98"/>
                <p:cNvSpPr/>
                <p:nvPr/>
              </p:nvSpPr>
              <p:spPr>
                <a:xfrm flipH="1">
                  <a:off x="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33" name="Line 99"/>
              <p:cNvSpPr/>
              <p:nvPr/>
            </p:nvSpPr>
            <p:spPr>
              <a:xfrm flipV="1">
                <a:off x="6363000" y="1011960"/>
                <a:ext cx="5828760" cy="584568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4" name="Line 100"/>
              <p:cNvSpPr/>
              <p:nvPr/>
            </p:nvSpPr>
            <p:spPr>
              <a:xfrm flipV="1">
                <a:off x="7576920" y="2227320"/>
                <a:ext cx="4614840" cy="463032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5" name="Line 101"/>
              <p:cNvSpPr/>
              <p:nvPr/>
            </p:nvSpPr>
            <p:spPr>
              <a:xfrm flipV="1">
                <a:off x="8793360" y="3431880"/>
                <a:ext cx="3398400" cy="342576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6" name="Line 102"/>
              <p:cNvSpPr/>
              <p:nvPr/>
            </p:nvSpPr>
            <p:spPr>
              <a:xfrm flipV="1">
                <a:off x="9995400" y="4651200"/>
                <a:ext cx="2196360" cy="22064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7" name="Line 103"/>
              <p:cNvSpPr/>
              <p:nvPr/>
            </p:nvSpPr>
            <p:spPr>
              <a:xfrm flipV="1">
                <a:off x="11204640" y="5864400"/>
                <a:ext cx="987120" cy="9932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38" name="PlaceHolder 104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1" lang="it-IT" sz="6000" spc="-1" strike="noStrike">
                <a:solidFill>
                  <a:srgbClr val="ffffff"/>
                </a:solidFill>
                <a:latin typeface="Arial"/>
              </a:rPr>
              <a:t>Fare clic per modificare lo stile del titolo dello schema</a:t>
            </a:r>
            <a:endParaRPr b="0" lang="it-IT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105"/>
          <p:cNvSpPr>
            <a:spLocks noGrp="1"/>
          </p:cNvSpPr>
          <p:nvPr>
            <p:ph type="body"/>
          </p:nvPr>
        </p:nvSpPr>
        <p:spPr>
          <a:xfrm>
            <a:off x="1295280" y="5431680"/>
            <a:ext cx="9600840" cy="4568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it-IT" sz="2000" spc="-1" strike="noStrike">
                <a:solidFill>
                  <a:srgbClr val="ffffff"/>
                </a:solidFill>
                <a:latin typeface="Arial"/>
              </a:rPr>
              <a:t>Fare clic per modificare gli stili del testo dello schema</a:t>
            </a:r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Line 106"/>
          <p:cNvSpPr/>
          <p:nvPr/>
        </p:nvSpPr>
        <p:spPr>
          <a:xfrm>
            <a:off x="1295280" y="5294160"/>
            <a:ext cx="96012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1293840" y="1296000"/>
            <a:ext cx="9604080" cy="3996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76000"/>
              </a:lnSpc>
            </a:pPr>
            <a:r>
              <a:rPr b="1" lang="it-IT" sz="4800" spc="-1" strike="noStrike">
                <a:solidFill>
                  <a:srgbClr val="2d2e2d"/>
                </a:solidFill>
                <a:latin typeface="Arial"/>
              </a:rPr>
              <a:t>High Performance Computing</a:t>
            </a:r>
            <a:br/>
            <a:r>
              <a:rPr b="0" i="1" lang="it-IT" sz="2800" spc="-1" strike="noStrike">
                <a:solidFill>
                  <a:srgbClr val="2d2e2d"/>
                </a:solidFill>
                <a:latin typeface="Arial"/>
              </a:rPr>
              <a:t>Birds eye projection</a:t>
            </a:r>
            <a:endParaRPr b="0" lang="it-IT" sz="2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1293840" y="5432400"/>
            <a:ext cx="9604080" cy="71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it-IT" sz="2000" spc="-1" strike="noStrike">
                <a:solidFill>
                  <a:srgbClr val="a43f27"/>
                </a:solidFill>
                <a:latin typeface="Arial"/>
              </a:rPr>
              <a:t>Di Blasi Fabrizio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it-IT" sz="2000" spc="-1" strike="noStrike">
                <a:solidFill>
                  <a:srgbClr val="a43f27"/>
                </a:solidFill>
                <a:latin typeface="Arial"/>
              </a:rPr>
              <a:t>a.a 2018/2019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Introduzione</a:t>
            </a:r>
            <a:endParaRPr b="0" lang="it-IT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Proiettare un frame di un video secondo un angolo differente da quello dell’inquadratura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Parallelizzare il calcolo utilizzando CUDA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Confrontare le tempistiche tra codice parallelizzato codice sequenziale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Capacità di analizzare sia uno stream video preesistente che un stream proveniente da webcam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Librerie utilizzate</a:t>
            </a:r>
            <a:endParaRPr b="0" lang="it-IT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1295280" y="180900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OpenCV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CUDA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FFmpeg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</p:txBody>
      </p:sp>
      <p:pic>
        <p:nvPicPr>
          <p:cNvPr id="389" name="Picture 2" descr="https://www.macupdate.com/images/icons256/27014.png"/>
          <p:cNvPicPr/>
          <p:nvPr/>
        </p:nvPicPr>
        <p:blipFill>
          <a:blip r:embed="rId1"/>
          <a:stretch/>
        </p:blipFill>
        <p:spPr>
          <a:xfrm>
            <a:off x="8612640" y="1073520"/>
            <a:ext cx="2437920" cy="2437920"/>
          </a:xfrm>
          <a:prstGeom prst="rect">
            <a:avLst/>
          </a:prstGeom>
          <a:ln>
            <a:noFill/>
          </a:ln>
        </p:spPr>
      </p:pic>
      <p:pic>
        <p:nvPicPr>
          <p:cNvPr id="390" name="Picture 4" descr="https://content.hdroidblog.net/2015/08/OpenCV_Logo.png"/>
          <p:cNvPicPr/>
          <p:nvPr/>
        </p:nvPicPr>
        <p:blipFill>
          <a:blip r:embed="rId2"/>
          <a:stretch/>
        </p:blipFill>
        <p:spPr>
          <a:xfrm>
            <a:off x="5697360" y="1073520"/>
            <a:ext cx="2760480" cy="2437920"/>
          </a:xfrm>
          <a:prstGeom prst="rect">
            <a:avLst/>
          </a:prstGeom>
          <a:ln>
            <a:noFill/>
          </a:ln>
        </p:spPr>
      </p:pic>
      <p:pic>
        <p:nvPicPr>
          <p:cNvPr id="391" name="Picture 8" descr="https://miro.medium.com/max/2560/1*mgCxTQSqrTvKsmDRmuRa7w.jpeg"/>
          <p:cNvPicPr/>
          <p:nvPr/>
        </p:nvPicPr>
        <p:blipFill>
          <a:blip r:embed="rId3"/>
          <a:stretch/>
        </p:blipFill>
        <p:spPr>
          <a:xfrm>
            <a:off x="6095880" y="3674880"/>
            <a:ext cx="4704120" cy="229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Cenni teorici</a:t>
            </a:r>
            <a:endParaRPr b="0" lang="it-IT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La birds eye view è una tecnica matematica in cui le coordinate di un sistema vengono trasformate da una prospettiva all’altra.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Lo scopo è avere una proiezione</a:t>
            </a:r>
            <a:br/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dei pixel diversa dall’angolo</a:t>
            </a:r>
            <a:br/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dell’inquadratura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</p:txBody>
      </p:sp>
      <p:pic>
        <p:nvPicPr>
          <p:cNvPr id="394" name="Immagine 3" descr=""/>
          <p:cNvPicPr/>
          <p:nvPr/>
        </p:nvPicPr>
        <p:blipFill>
          <a:blip r:embed="rId1"/>
          <a:stretch/>
        </p:blipFill>
        <p:spPr>
          <a:xfrm>
            <a:off x="5466240" y="2862360"/>
            <a:ext cx="6131880" cy="326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Schema a blocchi</a:t>
            </a:r>
            <a:endParaRPr b="0" lang="it-IT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Vi sono due flussi selezionabili</a:t>
            </a:r>
            <a:br/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da linea di comando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Parallelizzato con CUDA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Sfruttando solo direttive OpenCV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</p:txBody>
      </p:sp>
      <p:pic>
        <p:nvPicPr>
          <p:cNvPr id="397" name="Immagine 11" descr=""/>
          <p:cNvPicPr/>
          <p:nvPr/>
        </p:nvPicPr>
        <p:blipFill>
          <a:blip r:embed="rId1"/>
          <a:stretch/>
        </p:blipFill>
        <p:spPr>
          <a:xfrm>
            <a:off x="7079760" y="0"/>
            <a:ext cx="51120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CUDA</a:t>
            </a:r>
            <a:endParaRPr b="0" lang="it-IT" sz="3200" spc="-1" strike="noStrike">
              <a:solidFill>
                <a:srgbClr val="2d2e2d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194315841"/>
              </p:ext>
            </p:extLst>
          </p:nvPr>
        </p:nvGraphicFramePr>
        <p:xfrm>
          <a:off x="1295280" y="1981080"/>
          <a:ext cx="9600840" cy="380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Interfaccia Utente</a:t>
            </a:r>
            <a:endParaRPr b="0" lang="it-IT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L’utente ha a disposizione dei</a:t>
            </a:r>
            <a:br/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parametri di regolazione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In questo modo è possibile cambiare a piacere </a:t>
            </a:r>
            <a:br/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l’angolazione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Il frame video viene scalato alla dimensione:</a:t>
            </a:r>
            <a:br/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640x480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</p:txBody>
      </p:sp>
      <p:pic>
        <p:nvPicPr>
          <p:cNvPr id="401" name="Immagine 3" descr=""/>
          <p:cNvPicPr/>
          <p:nvPr/>
        </p:nvPicPr>
        <p:blipFill>
          <a:blip r:embed="rId1"/>
          <a:stretch/>
        </p:blipFill>
        <p:spPr>
          <a:xfrm>
            <a:off x="7381800" y="822960"/>
            <a:ext cx="4182480" cy="521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3200" spc="-1" strike="noStrike">
                <a:solidFill>
                  <a:srgbClr val="a43f27"/>
                </a:solidFill>
                <a:latin typeface="Arial"/>
              </a:rPr>
              <a:t>Conclusioni e sviluppi futuri</a:t>
            </a:r>
            <a:endParaRPr b="0" lang="it-IT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Dai tempi di esecuzione misurati per i due diverse tipologie di manipolazione del frame emerge che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L’hardware, il CPU e RAM in particolare, genera un collo di bottiglia.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Con un hardware recente non si apprezza una grande differenza nei tempi di esecuzione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it-IT" sz="2000" spc="-1" strike="noStrike">
                <a:solidFill>
                  <a:srgbClr val="2d2e2d"/>
                </a:solidFill>
                <a:latin typeface="Arial"/>
              </a:rPr>
              <a:t>Usando hardware con basse potenzialità, la parallelizzazione in CUDA inizia a produrre dei risultati migliori rispetto alla versione non parallelizzata</a:t>
            </a:r>
            <a:endParaRPr b="0" lang="it-IT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1295280" y="2541600"/>
            <a:ext cx="9600840" cy="274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it-IT" sz="6000" spc="-1" strike="noStrike">
                <a:solidFill>
                  <a:srgbClr val="ffffff"/>
                </a:solidFill>
                <a:latin typeface="Arial"/>
              </a:rPr>
              <a:t>Grazie per l’attenzione</a:t>
            </a:r>
            <a:endParaRPr b="0" lang="it-IT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1295280" y="5431680"/>
            <a:ext cx="96008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it-IT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griglia romboidale (widescreen)</Template>
  <TotalTime>188</TotalTime>
  <Application>LibreOffice/6.3.0.4$Linux_X86_64 LibreOffice_project/714e3e990d6aa57321bebab01999254e7bc38485</Application>
  <Words>201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2019-09-09T13:31:28Z</dcterms:created>
  <dc:creator>fabrizio di blasi</dc:creator>
  <dc:description/>
  <dc:language>it-IT</dc:language>
  <cp:lastModifiedBy/>
  <dcterms:modified xsi:type="dcterms:W3CDTF">2019-09-10T09:11:48Z</dcterms:modified>
  <cp:revision>10</cp:revision>
  <dc:subject/>
  <dc:title>Layout titolo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0x010100AA3F7D94069FF64A86F7DFF56D60E3BE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4</vt:i4>
  </property>
  <property fmtid="{D5CDD505-2E9C-101B-9397-08002B2CF9AE}" pid="13" name="PresentationFormat">
    <vt:lpwstr>Widescreen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9</vt:i4>
  </property>
</Properties>
</file>