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6" r:id="rId5"/>
    <p:sldId id="268" r:id="rId6"/>
    <p:sldId id="269" r:id="rId7"/>
    <p:sldId id="270" r:id="rId8"/>
    <p:sldId id="274" r:id="rId9"/>
    <p:sldId id="267" r:id="rId10"/>
    <p:sldId id="271" r:id="rId11"/>
    <p:sldId id="272" r:id="rId12"/>
    <p:sldId id="273" r:id="rId13"/>
    <p:sldId id="26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9CACC-1C38-41D1-95DA-9B331B943FBC}" type="datetime1">
              <a:rPr lang="it-IT" smtClean="0"/>
              <a:t>09/07/2019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24DE-8C22-4DD0-B00D-D2F34D07F374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1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7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4BEF41-437E-44AD-96F2-AA6321C74C9E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3B66FF-33B7-49ED-8C4C-3A439535B7E7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032A6-EBA4-4103-BD10-79955652D284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12D4B8-69ED-416E-86C5-1F8A8E952773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6F7F1C-7A90-4330-9C10-94F917056A8D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6FFFEF-82E3-467B-B2B6-92D86A69C217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C928A1-9E1E-48FD-AB3C-09DD25247290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1644F3-824F-48A5-8157-2BE66488F879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0EC1DB59-15F9-41A6-B135-7FC3368466C4}" type="datetime1">
              <a:rPr lang="it-IT" smtClean="0"/>
              <a:pPr/>
              <a:t>09/07/2019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it-IT" sz="4800" dirty="0"/>
              <a:t>Informatica Industriale ed IoT</a:t>
            </a:r>
            <a:br>
              <a:rPr lang="it-IT" sz="4800" dirty="0"/>
            </a:br>
            <a:r>
              <a:rPr lang="it-IT" sz="2400" b="0" i="1" dirty="0"/>
              <a:t>centralina per il rilevamento fughe di gas e chiusura del condotto</a:t>
            </a: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Di Blasi Fabrizio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1ABC3-2290-4D4F-8949-26229FEB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Software del BRIDGE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04BBB-F85D-4355-8678-E81DC906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bridge viene simulato da un notebook che esegue lo script python del BOT</a:t>
            </a:r>
          </a:p>
          <a:p>
            <a:r>
              <a:rPr lang="it-IT" dirty="0"/>
              <a:t>Comandi principali:</a:t>
            </a:r>
          </a:p>
          <a:p>
            <a:pPr lvl="1"/>
            <a:r>
              <a:rPr lang="it-IT" dirty="0"/>
              <a:t>/help - Lista comandi disponibili</a:t>
            </a:r>
          </a:p>
          <a:p>
            <a:pPr lvl="1"/>
            <a:r>
              <a:rPr lang="it-IT" dirty="0"/>
              <a:t>/start - Avvio monitoraggio del sistema</a:t>
            </a:r>
          </a:p>
          <a:p>
            <a:pPr lvl="1"/>
            <a:r>
              <a:rPr lang="it-IT" dirty="0"/>
              <a:t>/chiudi - Chiude la valvola</a:t>
            </a:r>
          </a:p>
          <a:p>
            <a:pPr lvl="1"/>
            <a:r>
              <a:rPr lang="it-IT" dirty="0"/>
              <a:t>/apri - Apre la valvola</a:t>
            </a:r>
          </a:p>
          <a:p>
            <a:pPr lvl="1"/>
            <a:r>
              <a:rPr lang="it-IT" dirty="0"/>
              <a:t>/ignora - Ignora il messaggio di emergenza</a:t>
            </a:r>
          </a:p>
          <a:p>
            <a:pPr lvl="1"/>
            <a:r>
              <a:rPr lang="it-IT" dirty="0"/>
              <a:t>/istogramma - Istogramma delle misurazioni effettuate</a:t>
            </a:r>
          </a:p>
          <a:p>
            <a:r>
              <a:rPr lang="it-IT" dirty="0"/>
              <a:t>Fault </a:t>
            </a:r>
            <a:r>
              <a:rPr lang="it-IT" dirty="0" err="1"/>
              <a:t>analisys</a:t>
            </a:r>
            <a:r>
              <a:rPr lang="it-IT" dirty="0"/>
              <a:t> tramite una gaussiana</a:t>
            </a:r>
          </a:p>
        </p:txBody>
      </p:sp>
    </p:spTree>
    <p:extLst>
      <p:ext uri="{BB962C8B-B14F-4D97-AF65-F5344CB8AC3E}">
        <p14:creationId xmlns:p14="http://schemas.microsoft.com/office/powerpoint/2010/main" val="40047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51008FB-C688-4033-A8BB-BED92133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50" y="159376"/>
            <a:ext cx="10357700" cy="6698624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9DF2E6A5-37B9-4D22-8E75-0F335BD4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50" y="159376"/>
            <a:ext cx="9372600" cy="953886"/>
          </a:xfrm>
        </p:spPr>
        <p:txBody>
          <a:bodyPr/>
          <a:lstStyle/>
          <a:p>
            <a:r>
              <a:rPr lang="it-IT" dirty="0"/>
              <a:t>Funzionamento comando « /start »	</a:t>
            </a:r>
          </a:p>
        </p:txBody>
      </p:sp>
    </p:spTree>
    <p:extLst>
      <p:ext uri="{BB962C8B-B14F-4D97-AF65-F5344CB8AC3E}">
        <p14:creationId xmlns:p14="http://schemas.microsoft.com/office/powerpoint/2010/main" val="41302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C7274-8FBD-427C-9A38-38EB3A41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955F0-81B8-4C4E-A6F0-49B13740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prototipo non rispetta ancora tutti gli stringenti standard di sicurezza, perciò non è vendibile</a:t>
            </a:r>
          </a:p>
          <a:p>
            <a:r>
              <a:rPr lang="it-IT" dirty="0"/>
              <a:t>Le connessioni tra sensore ed Arduino e tra Arduino ed il Bridge possono essere sostituite con un sistema wireless</a:t>
            </a:r>
          </a:p>
          <a:p>
            <a:r>
              <a:rPr lang="it-IT" dirty="0"/>
              <a:t>Tramite l’adozione di ESP 8266 si potrebbe inviare e ricevere direttamente da </a:t>
            </a:r>
            <a:r>
              <a:rPr lang="it-IT" dirty="0" err="1"/>
              <a:t>arduino</a:t>
            </a:r>
            <a:r>
              <a:rPr lang="it-IT" dirty="0"/>
              <a:t> i comandi provenienti dal BOT ed effettuare il delivery dello script nei server </a:t>
            </a:r>
            <a:r>
              <a:rPr lang="it-IT" dirty="0" err="1"/>
              <a:t>telegram</a:t>
            </a:r>
            <a:r>
              <a:rPr lang="it-IT" dirty="0"/>
              <a:t>.</a:t>
            </a:r>
          </a:p>
          <a:p>
            <a:r>
              <a:rPr lang="it-IT" dirty="0"/>
              <a:t>Il bridge può essere sostituito da un componente avente una discreta capacità computazionale come un </a:t>
            </a:r>
            <a:r>
              <a:rPr lang="it-IT" dirty="0" err="1"/>
              <a:t>Raspberry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7" name="Immagine 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7A93FBB-0C1C-49DA-B117-C412820A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11282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Simulazione di un distributore GPL</a:t>
            </a:r>
            <a:br>
              <a:rPr lang="it-IT" dirty="0"/>
            </a:br>
            <a:r>
              <a:rPr lang="it-IT" dirty="0"/>
              <a:t>della rete stradale</a:t>
            </a:r>
          </a:p>
          <a:p>
            <a:pPr rtl="0"/>
            <a:r>
              <a:rPr lang="it-IT" dirty="0"/>
              <a:t>Sistema «smart» di rilevamento gas naturale</a:t>
            </a:r>
          </a:p>
          <a:p>
            <a:pPr rtl="0"/>
            <a:r>
              <a:rPr lang="it-IT" dirty="0"/>
              <a:t>In caso di problemi può </a:t>
            </a:r>
            <a:r>
              <a:rPr lang="it-IT"/>
              <a:t>agire autonomamente</a:t>
            </a:r>
            <a:endParaRPr lang="it-IT" dirty="0"/>
          </a:p>
          <a:p>
            <a:pPr rtl="0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E87C40-6925-41FF-9DC0-FAFC8970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74" y="793958"/>
            <a:ext cx="4741778" cy="52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Componenti adottati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C3A2050-FBD0-487C-9478-8BE2B88A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Arduino UNO R3</a:t>
            </a:r>
          </a:p>
          <a:p>
            <a:r>
              <a:rPr lang="it-IT" dirty="0"/>
              <a:t>Sensore di gas MQ5</a:t>
            </a:r>
          </a:p>
          <a:p>
            <a:r>
              <a:rPr lang="it-IT" dirty="0"/>
              <a:t>Servomotore</a:t>
            </a:r>
          </a:p>
          <a:p>
            <a:r>
              <a:rPr lang="it-IT" dirty="0" err="1"/>
              <a:t>Microswitch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3934429-C474-4C88-A8CC-AA7FF27E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34" y="1637704"/>
            <a:ext cx="2155627" cy="1549614"/>
          </a:xfrm>
          <a:prstGeom prst="rect">
            <a:avLst/>
          </a:prstGeom>
        </p:spPr>
      </p:pic>
      <p:pic>
        <p:nvPicPr>
          <p:cNvPr id="15" name="Immagine 1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4FAE5DBF-8EB1-4310-9A84-3F993E2D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61" y="1438476"/>
            <a:ext cx="2597426" cy="194807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5E83564-6178-4A39-AFAF-A8432F3C3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734" y="3522281"/>
            <a:ext cx="2155627" cy="216225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6AF24C2-0C45-4C1D-8092-FFB22982E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1176" y="3429000"/>
            <a:ext cx="1925424" cy="22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C13AD-F243-413A-99EC-3EE724D5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Interfacciamento dei componenti con Arduino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F79BF2-E535-4620-BDBE-0E903490F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69" y="1646238"/>
            <a:ext cx="10321882" cy="4449762"/>
          </a:xfrm>
        </p:spPr>
      </p:pic>
    </p:spTree>
    <p:extLst>
      <p:ext uri="{BB962C8B-B14F-4D97-AF65-F5344CB8AC3E}">
        <p14:creationId xmlns:p14="http://schemas.microsoft.com/office/powerpoint/2010/main" val="42545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A5800-DC23-4DF0-A31A-CD8ED4C9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Col Sensore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96E7F-F419-4D6E-892F-CE06004A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sensore comunica con due segnali:</a:t>
            </a:r>
          </a:p>
          <a:p>
            <a:r>
              <a:rPr lang="it-IT" dirty="0"/>
              <a:t>Digitale TTL</a:t>
            </a:r>
          </a:p>
          <a:p>
            <a:pPr lvl="1"/>
            <a:r>
              <a:rPr lang="it-IT" dirty="0"/>
              <a:t>Segnale basso se rileva GAS</a:t>
            </a:r>
          </a:p>
          <a:p>
            <a:pPr lvl="1"/>
            <a:r>
              <a:rPr lang="it-IT" dirty="0"/>
              <a:t>Segnale alto se non c’è rilevamento</a:t>
            </a:r>
          </a:p>
          <a:p>
            <a:r>
              <a:rPr lang="it-IT" dirty="0"/>
              <a:t>Uscita Analogica</a:t>
            </a:r>
          </a:p>
          <a:p>
            <a:pPr lvl="1"/>
            <a:r>
              <a:rPr lang="it-IT" dirty="0"/>
              <a:t>Misurazione del livello di gas</a:t>
            </a:r>
          </a:p>
          <a:p>
            <a:pPr lvl="1"/>
            <a:r>
              <a:rPr lang="it-IT" dirty="0"/>
              <a:t>È possibile ottenerla anche quando l’uscita TTL non è nulla</a:t>
            </a:r>
          </a:p>
          <a:p>
            <a:r>
              <a:rPr lang="it-IT" dirty="0"/>
              <a:t>In base al segnale TTL si invia una specifica keyword al BRIDGE 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AED9884-B4C7-4113-9C23-DABEEB95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1"/>
            <a:ext cx="5734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1D0B4-115B-498A-AEA4-3D2E6A2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software di Arduino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4F8F9-A2A5-4FF5-90E6-14C496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caratteristiche principali:</a:t>
            </a:r>
          </a:p>
          <a:p>
            <a:pPr lvl="1"/>
            <a:r>
              <a:rPr lang="it-IT" dirty="0"/>
              <a:t>Invio del rilevamento del Gas</a:t>
            </a:r>
            <a:br>
              <a:rPr lang="it-IT" dirty="0"/>
            </a:br>
            <a:r>
              <a:rPr lang="it-IT" dirty="0"/>
              <a:t>con una particolare keyword anteposta </a:t>
            </a:r>
            <a:br>
              <a:rPr lang="it-IT" dirty="0"/>
            </a:br>
            <a:r>
              <a:rPr lang="it-IT" dirty="0"/>
              <a:t>al valore della misura</a:t>
            </a:r>
          </a:p>
          <a:p>
            <a:pPr lvl="1"/>
            <a:r>
              <a:rPr lang="it-IT" dirty="0"/>
              <a:t>Ricezione, elaborazione ed attuazione</a:t>
            </a:r>
            <a:br>
              <a:rPr lang="it-IT" dirty="0"/>
            </a:br>
            <a:r>
              <a:rPr lang="it-IT" dirty="0"/>
              <a:t>dei messaggi provenienti dell’utente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03FA45-945C-48DA-A16A-D75B71FE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646238"/>
            <a:ext cx="4381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A32E4-C67D-4645-ADBD-494D8179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Attuazione del comando dell’utente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18750-2D71-41B2-B895-AF499069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Ricezione del comando:</a:t>
            </a:r>
          </a:p>
          <a:p>
            <a:pPr lvl="1"/>
            <a:r>
              <a:rPr lang="it-IT" dirty="0"/>
              <a:t>Avvia la fase di azionamento </a:t>
            </a:r>
          </a:p>
          <a:p>
            <a:pPr lvl="1"/>
            <a:r>
              <a:rPr lang="it-IT" dirty="0"/>
              <a:t>Interroga i sensori per controllare la corretta</a:t>
            </a:r>
            <a:br>
              <a:rPr lang="it-IT" dirty="0"/>
            </a:br>
            <a:r>
              <a:rPr lang="it-IT" dirty="0"/>
              <a:t>esecuzione</a:t>
            </a:r>
          </a:p>
          <a:p>
            <a:r>
              <a:rPr lang="it-IT" dirty="0"/>
              <a:t>Invio del feedback al 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2BC31E-377E-4BBE-81CD-89062AF1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33" y="1646238"/>
            <a:ext cx="4683543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3DC60-0973-4855-BDF6-3A551A26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Seriale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5B0460-1095-4564-9CE7-CADC376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Baud rate fissata a 9600</a:t>
            </a:r>
          </a:p>
          <a:p>
            <a:r>
              <a:rPr lang="it-IT" dirty="0"/>
              <a:t>Non c’è bisogno dell’invio del</a:t>
            </a:r>
            <a:br>
              <a:rPr lang="it-IT" dirty="0"/>
            </a:br>
            <a:r>
              <a:rPr lang="it-IT" dirty="0"/>
              <a:t>clock</a:t>
            </a:r>
          </a:p>
          <a:p>
            <a:r>
              <a:rPr lang="it-IT" dirty="0"/>
              <a:t>Pacchetti di 9 bit</a:t>
            </a:r>
          </a:p>
          <a:p>
            <a:pPr lvl="1"/>
            <a:r>
              <a:rPr lang="it-IT" dirty="0"/>
              <a:t>8 di dato</a:t>
            </a:r>
          </a:p>
          <a:p>
            <a:pPr lvl="1"/>
            <a:r>
              <a:rPr lang="it-IT" dirty="0"/>
              <a:t>1 di controllo (opzionale)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8FE095-B75F-4BC6-955B-4B1E276B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52" y="1673906"/>
            <a:ext cx="6418648" cy="35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28B4-FAF4-4041-8A55-D19D22E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Bridge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A0B110B-DE4A-4B34-A726-17DC4367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bridge comunica con Arduino</a:t>
            </a:r>
            <a:br>
              <a:rPr lang="it-IT" dirty="0"/>
            </a:br>
            <a:r>
              <a:rPr lang="it-IT" dirty="0"/>
              <a:t>tramite interfaccia seriale</a:t>
            </a:r>
          </a:p>
          <a:p>
            <a:r>
              <a:rPr lang="it-IT" dirty="0"/>
              <a:t>L’utente ha a disposizione un BOT</a:t>
            </a:r>
            <a:br>
              <a:rPr lang="it-IT" dirty="0"/>
            </a:br>
            <a:r>
              <a:rPr lang="it-IT" dirty="0" err="1"/>
              <a:t>Telegram</a:t>
            </a:r>
            <a:r>
              <a:rPr lang="it-IT" dirty="0"/>
              <a:t> per fornire comandi</a:t>
            </a:r>
            <a:br>
              <a:rPr lang="it-IT" dirty="0"/>
            </a:br>
            <a:r>
              <a:rPr lang="it-IT" dirty="0"/>
              <a:t>e ricevere informazioni</a:t>
            </a:r>
          </a:p>
          <a:p>
            <a:r>
              <a:rPr lang="it-IT" dirty="0"/>
              <a:t>La comunicazione seriale può essere</a:t>
            </a:r>
            <a:br>
              <a:rPr lang="it-IT" dirty="0"/>
            </a:br>
            <a:r>
              <a:rPr lang="it-IT" dirty="0"/>
              <a:t>sostituita da una comunicazione</a:t>
            </a:r>
            <a:br>
              <a:rPr lang="it-IT" dirty="0"/>
            </a:br>
            <a:r>
              <a:rPr lang="it-IT" dirty="0"/>
              <a:t>wireless come quella Bluetooth</a:t>
            </a:r>
          </a:p>
          <a:p>
            <a:endParaRPr lang="it-IT" dirty="0"/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442156D7-2E20-4B69-A026-274CB656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7" y="1646238"/>
            <a:ext cx="5976730" cy="40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glia a diamante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3_TF03031015.potx" id="{D1CE47EB-10BF-4E12-B73A-2056D8C372D1}" vid="{D9009262-9072-4F00-9526-6416F75E2260}"/>
    </a:ext>
  </a:extLst>
</a:theme>
</file>

<file path=ppt/theme/theme2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griglia romboidale (widescreen)</Template>
  <TotalTime>107</TotalTime>
  <Words>298</Words>
  <Application>Microsoft Office PowerPoint</Application>
  <PresentationFormat>Widescreen</PresentationFormat>
  <Paragraphs>61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Arial</vt:lpstr>
      <vt:lpstr>Griglia a diamante 16x9</vt:lpstr>
      <vt:lpstr>Informatica Industriale ed IoT centralina per il rilevamento fughe di gas e chiusura del condotto</vt:lpstr>
      <vt:lpstr>Introduzione</vt:lpstr>
      <vt:lpstr>Componenti adottati</vt:lpstr>
      <vt:lpstr>Interfacciamento dei componenti con Arduino</vt:lpstr>
      <vt:lpstr>Comunicazione Col Sensore </vt:lpstr>
      <vt:lpstr>Funzionamento del software di Arduino</vt:lpstr>
      <vt:lpstr>Attuazione del comando dell’utente </vt:lpstr>
      <vt:lpstr>Protocollo Seriale</vt:lpstr>
      <vt:lpstr>Funzionamento del Bridge</vt:lpstr>
      <vt:lpstr>Funzionamento del Software del BRIDGE </vt:lpstr>
      <vt:lpstr>Funzionamento comando « /start » </vt:lpstr>
      <vt:lpstr>Conclusioni e sviluppi futuri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Industriale ed IoT centralina per il rilevamento fughe di gas e chiusura del condotto</dc:title>
  <dc:creator>fabrizio di blasi</dc:creator>
  <cp:lastModifiedBy>fabrizio di blasi</cp:lastModifiedBy>
  <cp:revision>15</cp:revision>
  <dcterms:created xsi:type="dcterms:W3CDTF">2019-07-07T16:15:00Z</dcterms:created>
  <dcterms:modified xsi:type="dcterms:W3CDTF">2019-07-09T15:31:07Z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