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1" r:id="rId2"/>
    <p:sldId id="257" r:id="rId3"/>
    <p:sldId id="272" r:id="rId4"/>
    <p:sldId id="275" r:id="rId5"/>
    <p:sldId id="263" r:id="rId6"/>
    <p:sldId id="274" r:id="rId7"/>
    <p:sldId id="276" r:id="rId8"/>
    <p:sldId id="277" r:id="rId9"/>
    <p:sldId id="264" r:id="rId10"/>
    <p:sldId id="280" r:id="rId11"/>
    <p:sldId id="284" r:id="rId12"/>
    <p:sldId id="282" r:id="rId13"/>
    <p:sldId id="283" r:id="rId14"/>
    <p:sldId id="278" r:id="rId15"/>
    <p:sldId id="279" r:id="rId16"/>
    <p:sldId id="281" r:id="rId17"/>
    <p:sldId id="265" r:id="rId1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706"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rtlCol="0"/>
        <a:lstStyle/>
        <a:p>
          <a:pPr rtl="0"/>
          <a:endParaRPr lang="en-US"/>
        </a:p>
      </dgm:t>
    </dgm:pt>
    <dgm:pt modelId="{A6406C01-7E83-4650-8EF5-394419DCB348}">
      <dgm:prSet phldrT="[Text]"/>
      <dgm:spPr/>
      <dgm:t>
        <a:bodyPr rtlCol="0"/>
        <a:lstStyle/>
        <a:p>
          <a:pPr rtl="0"/>
          <a:r>
            <a:rPr lang="it-IT" noProof="0" dirty="0"/>
            <a:t>Fase 1</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rtlCol="0"/>
        <a:lstStyle/>
        <a:p>
          <a:pPr rtl="0"/>
          <a:endParaRPr lang="en-US"/>
        </a:p>
      </dgm:t>
    </dgm:pt>
    <dgm:pt modelId="{7C5B61F0-A4F6-4FCA-B552-36151F31051E}" type="sibTrans" cxnId="{4D956F8D-5727-488A-93AF-F33602655A44}">
      <dgm:prSet/>
      <dgm:spPr/>
      <dgm:t>
        <a:bodyPr rtlCol="0"/>
        <a:lstStyle/>
        <a:p>
          <a:pPr rtl="0"/>
          <a:endParaRPr lang="en-US"/>
        </a:p>
      </dgm:t>
    </dgm:pt>
    <dgm:pt modelId="{E4E9F0D0-FF23-4B59-9B97-973BCBE5DC65}">
      <dgm:prSet phldrT="[Text]"/>
      <dgm:spPr/>
      <dgm:t>
        <a:bodyPr rtlCol="0"/>
        <a:lstStyle/>
        <a:p>
          <a:pPr algn="l" rtl="0"/>
          <a:r>
            <a:rPr lang="it-IT" noProof="0" dirty="0"/>
            <a:t>L’agente </a:t>
          </a:r>
          <a:r>
            <a:rPr lang="it-IT" i="1" noProof="0" dirty="0" err="1"/>
            <a:t>Input_Agent</a:t>
          </a:r>
          <a:endParaRPr lang="it-IT" i="0" noProof="0" dirty="0"/>
        </a:p>
        <a:p>
          <a:pPr algn="l" rtl="0"/>
          <a:r>
            <a:rPr lang="it-IT" i="0" noProof="0" dirty="0"/>
            <a:t>inserisce la </a:t>
          </a:r>
          <a:br>
            <a:rPr lang="it-IT" i="0" noProof="0" dirty="0"/>
          </a:br>
          <a:r>
            <a:rPr lang="it-IT" i="0" noProof="0" dirty="0"/>
            <a:t>misura</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rtlCol="0"/>
        <a:lstStyle/>
        <a:p>
          <a:pPr rtl="0"/>
          <a:endParaRPr lang="en-US"/>
        </a:p>
      </dgm:t>
    </dgm:pt>
    <dgm:pt modelId="{D32B195A-7CAD-474B-B79C-BE4BB171E742}" type="sibTrans" cxnId="{37A3A996-9723-4BDB-8959-9D9B7799BD9A}">
      <dgm:prSet/>
      <dgm:spPr/>
      <dgm:t>
        <a:bodyPr rtlCol="0"/>
        <a:lstStyle/>
        <a:p>
          <a:pPr rtl="0"/>
          <a:endParaRPr lang="en-US"/>
        </a:p>
      </dgm:t>
    </dgm:pt>
    <dgm:pt modelId="{5D952622-A79E-41E4-BBC2-6212DEFFA91C}">
      <dgm:prSet phldrT="[Text]"/>
      <dgm:spPr/>
      <dgm:t>
        <a:bodyPr rtlCol="0"/>
        <a:lstStyle/>
        <a:p>
          <a:pPr rtl="0"/>
          <a:r>
            <a:rPr lang="it-IT" noProof="0" dirty="0"/>
            <a:t>Fase 2</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rtlCol="0"/>
        <a:lstStyle/>
        <a:p>
          <a:pPr rtl="0"/>
          <a:endParaRPr lang="en-US"/>
        </a:p>
      </dgm:t>
    </dgm:pt>
    <dgm:pt modelId="{092BAEF3-D9F2-476B-9A0B-6F14CC814529}" type="sibTrans" cxnId="{A22BDB9A-90BB-4DA2-8850-00D4F1D3B898}">
      <dgm:prSet/>
      <dgm:spPr/>
      <dgm:t>
        <a:bodyPr rtlCol="0"/>
        <a:lstStyle/>
        <a:p>
          <a:pPr rtl="0"/>
          <a:endParaRPr lang="en-US"/>
        </a:p>
      </dgm:t>
    </dgm:pt>
    <dgm:pt modelId="{5248D9DA-6444-46F6-8D28-C8BB2253AAD1}">
      <dgm:prSet phldrT="[Text]"/>
      <dgm:spPr/>
      <dgm:t>
        <a:bodyPr rtlCol="0"/>
        <a:lstStyle/>
        <a:p>
          <a:pPr algn="l" rtl="0"/>
          <a:r>
            <a:rPr lang="it-IT" noProof="0" dirty="0"/>
            <a:t>L’agente </a:t>
          </a:r>
          <a:r>
            <a:rPr lang="it-IT" i="1" noProof="0" dirty="0"/>
            <a:t>Tuple Space Admin</a:t>
          </a:r>
          <a:br>
            <a:rPr lang="it-IT" i="1" noProof="0" dirty="0"/>
          </a:br>
          <a:r>
            <a:rPr lang="it-IT" i="0" noProof="0" dirty="0"/>
            <a:t>controlla i valori, prende le decisioni e scrive la tupla di comando</a:t>
          </a:r>
          <a:endParaRPr lang="it-IT" noProof="0" dirty="0"/>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rtlCol="0"/>
        <a:lstStyle/>
        <a:p>
          <a:pPr rtl="0"/>
          <a:endParaRPr lang="en-US"/>
        </a:p>
      </dgm:t>
    </dgm:pt>
    <dgm:pt modelId="{011B552E-515A-4C41-B810-0D2552861422}" type="sibTrans" cxnId="{35AF286C-A401-4C08-B8A3-F38B03322BD8}">
      <dgm:prSet/>
      <dgm:spPr/>
      <dgm:t>
        <a:bodyPr rtlCol="0"/>
        <a:lstStyle/>
        <a:p>
          <a:pPr rtl="0"/>
          <a:endParaRPr lang="en-US"/>
        </a:p>
      </dgm:t>
    </dgm:pt>
    <dgm:pt modelId="{50706FFE-8A00-485D-9FF7-8D310692C602}">
      <dgm:prSet phldrT="[Text]"/>
      <dgm:spPr/>
      <dgm:t>
        <a:bodyPr rtlCol="0"/>
        <a:lstStyle/>
        <a:p>
          <a:pPr rtl="0"/>
          <a:r>
            <a:rPr lang="it-IT" noProof="0" dirty="0"/>
            <a:t>Fase 3</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rtlCol="0"/>
        <a:lstStyle/>
        <a:p>
          <a:pPr rtl="0"/>
          <a:endParaRPr lang="en-US"/>
        </a:p>
      </dgm:t>
    </dgm:pt>
    <dgm:pt modelId="{CD03DFF4-D962-46D6-AFFA-2A87FD08403E}" type="sibTrans" cxnId="{7599CECE-5293-4C57-A979-D096C99254C7}">
      <dgm:prSet/>
      <dgm:spPr/>
      <dgm:t>
        <a:bodyPr rtlCol="0"/>
        <a:lstStyle/>
        <a:p>
          <a:pPr rtl="0"/>
          <a:endParaRPr lang="en-US"/>
        </a:p>
      </dgm:t>
    </dgm:pt>
    <dgm:pt modelId="{3A9B5D84-CB00-4BC9-ADB2-5CF832F36763}">
      <dgm:prSet phldrT="[Text]"/>
      <dgm:spPr/>
      <dgm:t>
        <a:bodyPr rtlCol="0"/>
        <a:lstStyle/>
        <a:p>
          <a:pPr algn="l" rtl="0"/>
          <a:r>
            <a:rPr lang="it-IT" noProof="0" dirty="0"/>
            <a:t>L’agente </a:t>
          </a:r>
          <a:r>
            <a:rPr lang="it-IT" i="1" noProof="0" dirty="0" err="1"/>
            <a:t>output_master</a:t>
          </a:r>
          <a:endParaRPr lang="it-IT" i="1" noProof="0" dirty="0"/>
        </a:p>
        <a:p>
          <a:pPr algn="l" rtl="0"/>
          <a:r>
            <a:rPr lang="it-IT" i="0" noProof="0" dirty="0"/>
            <a:t>Legge le tuple ed inoltra i comandi al microcontrollore</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rtlCol="0"/>
        <a:lstStyle/>
        <a:p>
          <a:pPr rtl="0"/>
          <a:endParaRPr lang="en-US"/>
        </a:p>
      </dgm:t>
    </dgm:pt>
    <dgm:pt modelId="{98E878CF-4A49-4E76-BD23-AE7C5290BAFD}" type="sibTrans" cxnId="{11A0AF47-4BCA-470E-92BF-7B388FFB0DE8}">
      <dgm:prSet/>
      <dgm:spPr/>
      <dgm:t>
        <a:bodyPr rtlCol="0"/>
        <a:lstStyle/>
        <a:p>
          <a:pPr rtl="0"/>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23515"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rtlCol="0" anchor="ctr" anchorCtr="0">
          <a:noAutofit/>
        </a:bodyPr>
        <a:lstStyle/>
        <a:p>
          <a:pPr marL="0" lvl="0" indent="0" algn="l" defTabSz="533400" rtl="0">
            <a:lnSpc>
              <a:spcPct val="90000"/>
            </a:lnSpc>
            <a:spcBef>
              <a:spcPct val="0"/>
            </a:spcBef>
            <a:spcAft>
              <a:spcPct val="35000"/>
            </a:spcAft>
            <a:buNone/>
          </a:pPr>
          <a:r>
            <a:rPr lang="it-IT" sz="1200" kern="1200" noProof="0" dirty="0"/>
            <a:t>L’agente </a:t>
          </a:r>
          <a:r>
            <a:rPr lang="it-IT" sz="1200" i="1" kern="1200" noProof="0" dirty="0" err="1"/>
            <a:t>Input_Agent</a:t>
          </a:r>
          <a:endParaRPr lang="it-IT" sz="1200" i="0" kern="1200" noProof="0" dirty="0"/>
        </a:p>
        <a:p>
          <a:pPr marL="0" lvl="0" indent="0" algn="l" defTabSz="533400" rtl="0">
            <a:lnSpc>
              <a:spcPct val="90000"/>
            </a:lnSpc>
            <a:spcBef>
              <a:spcPct val="0"/>
            </a:spcBef>
            <a:spcAft>
              <a:spcPct val="35000"/>
            </a:spcAft>
            <a:buNone/>
          </a:pPr>
          <a:r>
            <a:rPr lang="it-IT" sz="1200" i="0" kern="1200" noProof="0" dirty="0"/>
            <a:t>inserisce la </a:t>
          </a:r>
          <a:br>
            <a:rPr lang="it-IT" sz="1200" i="0" kern="1200" noProof="0" dirty="0"/>
          </a:br>
          <a:r>
            <a:rPr lang="it-IT" sz="1200" i="0" kern="1200" noProof="0" dirty="0"/>
            <a:t>misura</a:t>
          </a:r>
        </a:p>
      </dsp:txBody>
      <dsp:txXfrm>
        <a:off x="1242342" y="1147694"/>
        <a:ext cx="1206713" cy="1514611"/>
      </dsp:txXfrm>
    </dsp:sp>
    <dsp:sp modelId="{47DA5750-48DC-4E4F-815D-0B05DBC30DAB}">
      <dsp:nvSpPr>
        <dsp:cNvPr id="0" name=""/>
        <dsp:cNvSpPr/>
      </dsp:nvSpPr>
      <dsp:spPr>
        <a:xfrm>
          <a:off x="4688"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rtlCol="0" anchor="ctr" anchorCtr="0">
          <a:noAutofit/>
        </a:bodyPr>
        <a:lstStyle/>
        <a:p>
          <a:pPr marL="0" lvl="0" indent="0" algn="ctr" defTabSz="1289050" rtl="0">
            <a:lnSpc>
              <a:spcPct val="90000"/>
            </a:lnSpc>
            <a:spcBef>
              <a:spcPct val="0"/>
            </a:spcBef>
            <a:spcAft>
              <a:spcPct val="35000"/>
            </a:spcAft>
            <a:buNone/>
          </a:pPr>
          <a:r>
            <a:rPr lang="it-IT" sz="2900" kern="1200" noProof="0" dirty="0"/>
            <a:t>Fase 1</a:t>
          </a:r>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rtlCol="0" anchor="ctr" anchorCtr="0">
          <a:noAutofit/>
        </a:bodyPr>
        <a:lstStyle/>
        <a:p>
          <a:pPr marL="0" lvl="0" indent="0" algn="l" defTabSz="533400" rtl="0">
            <a:lnSpc>
              <a:spcPct val="90000"/>
            </a:lnSpc>
            <a:spcBef>
              <a:spcPct val="0"/>
            </a:spcBef>
            <a:spcAft>
              <a:spcPct val="35000"/>
            </a:spcAft>
            <a:buNone/>
          </a:pPr>
          <a:r>
            <a:rPr lang="it-IT" sz="1200" kern="1200" noProof="0" dirty="0"/>
            <a:t>L’agente </a:t>
          </a:r>
          <a:r>
            <a:rPr lang="it-IT" sz="1200" i="1" kern="1200" noProof="0" dirty="0"/>
            <a:t>Tuple Space Admin</a:t>
          </a:r>
          <a:br>
            <a:rPr lang="it-IT" sz="1200" i="1" kern="1200" noProof="0" dirty="0"/>
          </a:br>
          <a:r>
            <a:rPr lang="it-IT" sz="1200" i="0" kern="1200" noProof="0" dirty="0"/>
            <a:t>controlla i valori, prende le decisioni e scrive la tupla di comando</a:t>
          </a:r>
          <a:endParaRPr lang="it-IT" sz="1200" kern="1200" noProof="0" dirty="0"/>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rtlCol="0" anchor="ctr" anchorCtr="0">
          <a:noAutofit/>
        </a:bodyPr>
        <a:lstStyle/>
        <a:p>
          <a:pPr marL="0" lvl="0" indent="0" algn="ctr" defTabSz="1289050" rtl="0">
            <a:lnSpc>
              <a:spcPct val="90000"/>
            </a:lnSpc>
            <a:spcBef>
              <a:spcPct val="0"/>
            </a:spcBef>
            <a:spcAft>
              <a:spcPct val="35000"/>
            </a:spcAft>
            <a:buNone/>
          </a:pPr>
          <a:r>
            <a:rPr lang="it-IT" sz="2900" kern="1200" noProof="0" dirty="0"/>
            <a:t>Fase 2</a:t>
          </a:r>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rtlCol="0" anchor="ctr" anchorCtr="0">
          <a:noAutofit/>
        </a:bodyPr>
        <a:lstStyle/>
        <a:p>
          <a:pPr marL="0" lvl="0" indent="0" algn="l" defTabSz="533400" rtl="0">
            <a:lnSpc>
              <a:spcPct val="90000"/>
            </a:lnSpc>
            <a:spcBef>
              <a:spcPct val="0"/>
            </a:spcBef>
            <a:spcAft>
              <a:spcPct val="35000"/>
            </a:spcAft>
            <a:buNone/>
          </a:pPr>
          <a:r>
            <a:rPr lang="it-IT" sz="1200" kern="1200" noProof="0" dirty="0"/>
            <a:t>L’agente </a:t>
          </a:r>
          <a:r>
            <a:rPr lang="it-IT" sz="1200" i="1" kern="1200" noProof="0" dirty="0" err="1"/>
            <a:t>output_master</a:t>
          </a:r>
          <a:endParaRPr lang="it-IT" sz="1200" i="1" kern="1200" noProof="0" dirty="0"/>
        </a:p>
        <a:p>
          <a:pPr marL="0" lvl="0" indent="0" algn="l" defTabSz="533400" rtl="0">
            <a:lnSpc>
              <a:spcPct val="90000"/>
            </a:lnSpc>
            <a:spcBef>
              <a:spcPct val="0"/>
            </a:spcBef>
            <a:spcAft>
              <a:spcPct val="35000"/>
            </a:spcAft>
            <a:buNone/>
          </a:pPr>
          <a:r>
            <a:rPr lang="it-IT" sz="1200" i="0" kern="1200" noProof="0" dirty="0"/>
            <a:t>Legge le tuple ed inoltra i comandi al microcontrollore</a:t>
          </a:r>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rtlCol="0" anchor="ctr" anchorCtr="0">
          <a:noAutofit/>
        </a:bodyPr>
        <a:lstStyle/>
        <a:p>
          <a:pPr marL="0" lvl="0" indent="0" algn="ctr" defTabSz="1289050" rtl="0">
            <a:lnSpc>
              <a:spcPct val="90000"/>
            </a:lnSpc>
            <a:spcBef>
              <a:spcPct val="0"/>
            </a:spcBef>
            <a:spcAft>
              <a:spcPct val="35000"/>
            </a:spcAft>
            <a:buNone/>
          </a:pPr>
          <a:r>
            <a:rPr lang="it-IT" sz="2900" kern="1200" noProof="0" dirty="0"/>
            <a:t>Fase 3</a:t>
          </a:r>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029CACC-1C38-41D1-95DA-9B331B943FBC}" type="datetime1">
              <a:rPr lang="it-IT" smtClean="0"/>
              <a:t>11/01/2020</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it-IT" smtClean="0"/>
              <a:t>‹N›</a:t>
            </a:fld>
            <a:endParaRPr lang="it-I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724DE-8C22-4DD0-B00D-D2F34D07F374}" type="datetime1">
              <a:rPr lang="it-IT" smtClean="0"/>
              <a:pPr/>
              <a:t>11/01/2020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it-IT" smtClean="0"/>
              <a:t>‹N›</a:t>
            </a:fld>
            <a:endParaRPr lang="it-IT"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a:t>
            </a:fld>
            <a:endParaRPr lang="it-IT" dirty="0"/>
          </a:p>
        </p:txBody>
      </p:sp>
    </p:spTree>
    <p:extLst>
      <p:ext uri="{BB962C8B-B14F-4D97-AF65-F5344CB8AC3E}">
        <p14:creationId xmlns:p14="http://schemas.microsoft.com/office/powerpoint/2010/main" val="366661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a:t>
            </a:fld>
            <a:endParaRPr lang="it-IT"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3</a:t>
            </a:fld>
            <a:endParaRPr lang="it-IT" dirty="0"/>
          </a:p>
        </p:txBody>
      </p:sp>
    </p:spTree>
    <p:extLst>
      <p:ext uri="{BB962C8B-B14F-4D97-AF65-F5344CB8AC3E}">
        <p14:creationId xmlns:p14="http://schemas.microsoft.com/office/powerpoint/2010/main" val="136077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5</a:t>
            </a:fld>
            <a:endParaRPr lang="it-IT" dirty="0"/>
          </a:p>
        </p:txBody>
      </p:sp>
    </p:spTree>
    <p:extLst>
      <p:ext uri="{BB962C8B-B14F-4D97-AF65-F5344CB8AC3E}">
        <p14:creationId xmlns:p14="http://schemas.microsoft.com/office/powerpoint/2010/main" val="2166483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9</a:t>
            </a:fld>
            <a:endParaRPr lang="it-IT" dirty="0"/>
          </a:p>
        </p:txBody>
      </p:sp>
    </p:spTree>
    <p:extLst>
      <p:ext uri="{BB962C8B-B14F-4D97-AF65-F5344CB8AC3E}">
        <p14:creationId xmlns:p14="http://schemas.microsoft.com/office/powerpoint/2010/main" val="409692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17</a:t>
            </a:fld>
            <a:endParaRPr lang="it-IT" dirty="0"/>
          </a:p>
        </p:txBody>
      </p:sp>
    </p:spTree>
    <p:extLst>
      <p:ext uri="{BB962C8B-B14F-4D97-AF65-F5344CB8AC3E}">
        <p14:creationId xmlns:p14="http://schemas.microsoft.com/office/powerpoint/2010/main" val="306674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uppo 4"/>
          <p:cNvGrpSpPr/>
          <p:nvPr userDrawn="1"/>
        </p:nvGrpSpPr>
        <p:grpSpPr bwMode="hidden">
          <a:xfrm>
            <a:off x="-1" y="0"/>
            <a:ext cx="12192002" cy="6858000"/>
            <a:chOff x="-1" y="0"/>
            <a:chExt cx="12192002" cy="6858000"/>
          </a:xfrm>
        </p:grpSpPr>
        <p:cxnSp>
          <p:nvCxnSpPr>
            <p:cNvPr id="6" name="Connettore dirit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ttore dirit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po 22"/>
            <p:cNvGrpSpPr/>
            <p:nvPr userDrawn="1"/>
          </p:nvGrpSpPr>
          <p:grpSpPr bwMode="hidden">
            <a:xfrm>
              <a:off x="-1" y="0"/>
              <a:ext cx="12192001" cy="6858000"/>
              <a:chOff x="-1" y="0"/>
              <a:chExt cx="12192001" cy="6858000"/>
            </a:xfrm>
          </p:grpSpPr>
          <p:cxnSp>
            <p:nvCxnSpPr>
              <p:cNvPr id="41" name="Connettore dirit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po 45"/>
              <p:cNvGrpSpPr/>
              <p:nvPr/>
            </p:nvGrpSpPr>
            <p:grpSpPr bwMode="hidden">
              <a:xfrm>
                <a:off x="6327885" y="0"/>
                <a:ext cx="5864115" cy="5898673"/>
                <a:chOff x="6327885" y="0"/>
                <a:chExt cx="5864115" cy="5898673"/>
              </a:xfrm>
            </p:grpSpPr>
            <p:cxnSp>
              <p:nvCxnSpPr>
                <p:cNvPr id="52" name="Connettore dirit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ttore dirit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po 23"/>
            <p:cNvGrpSpPr/>
            <p:nvPr userDrawn="1"/>
          </p:nvGrpSpPr>
          <p:grpSpPr bwMode="hidden">
            <a:xfrm flipH="1">
              <a:off x="0" y="0"/>
              <a:ext cx="12192001" cy="6858000"/>
              <a:chOff x="-1" y="0"/>
              <a:chExt cx="12192001" cy="6858000"/>
            </a:xfrm>
          </p:grpSpPr>
          <p:cxnSp>
            <p:nvCxnSpPr>
              <p:cNvPr id="25" name="Connettore dirit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dirit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po 29"/>
              <p:cNvGrpSpPr/>
              <p:nvPr/>
            </p:nvGrpSpPr>
            <p:grpSpPr bwMode="hidden">
              <a:xfrm>
                <a:off x="6327885" y="0"/>
                <a:ext cx="5864115" cy="5898673"/>
                <a:chOff x="6327885" y="0"/>
                <a:chExt cx="5864115" cy="5898673"/>
              </a:xfrm>
            </p:grpSpPr>
            <p:cxnSp>
              <p:nvCxnSpPr>
                <p:cNvPr id="36" name="Connettore dirit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ttore dirit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ctrTitle"/>
          </p:nvPr>
        </p:nvSpPr>
        <p:spPr>
          <a:xfrm>
            <a:off x="1293845" y="1296063"/>
            <a:ext cx="9604310" cy="3996563"/>
          </a:xfrm>
        </p:spPr>
        <p:txBody>
          <a:bodyPr rtlCol="0" anchor="b">
            <a:normAutofit/>
          </a:bodyPr>
          <a:lstStyle>
            <a:lvl1pPr algn="l">
              <a:lnSpc>
                <a:spcPct val="76000"/>
              </a:lnSpc>
              <a:defRPr sz="8000" cap="none" baseline="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cxnSp>
        <p:nvCxnSpPr>
          <p:cNvPr id="58" name="Connettore diritto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924BEF41-437E-44AD-96F2-AA6321C74C9E}" type="datetime1">
              <a:rPr lang="it-IT" smtClean="0"/>
              <a:pPr/>
              <a:t>11/01/2020</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209314" y="489856"/>
            <a:ext cx="1687286" cy="530134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95399" y="489856"/>
            <a:ext cx="7587344" cy="5301343"/>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EF3B66FF-33B7-49ED-8C4C-3A439535B7E7}" type="datetime1">
              <a:rPr lang="it-IT" smtClean="0"/>
              <a:pPr/>
              <a:t>11/01/2020</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9F4032A6-EBA4-4103-BD10-79955652D284}" type="datetime1">
              <a:rPr lang="it-IT" smtClean="0"/>
              <a:pPr/>
              <a:t>11/01/2020</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po 6"/>
          <p:cNvGrpSpPr/>
          <p:nvPr userDrawn="1"/>
        </p:nvGrpSpPr>
        <p:grpSpPr bwMode="hidden">
          <a:xfrm>
            <a:off x="-1" y="0"/>
            <a:ext cx="12192002" cy="6858000"/>
            <a:chOff x="-1" y="0"/>
            <a:chExt cx="12192002" cy="6858000"/>
          </a:xfrm>
        </p:grpSpPr>
        <p:cxnSp>
          <p:nvCxnSpPr>
            <p:cNvPr id="8" name="Connettore dirit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po 23"/>
            <p:cNvGrpSpPr/>
            <p:nvPr userDrawn="1"/>
          </p:nvGrpSpPr>
          <p:grpSpPr bwMode="hidden">
            <a:xfrm>
              <a:off x="-1" y="0"/>
              <a:ext cx="12192001" cy="6858000"/>
              <a:chOff x="-1" y="0"/>
              <a:chExt cx="12192001" cy="6858000"/>
            </a:xfrm>
          </p:grpSpPr>
          <p:cxnSp>
            <p:nvCxnSpPr>
              <p:cNvPr id="42" name="Connettore dirit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po 46"/>
              <p:cNvGrpSpPr/>
              <p:nvPr/>
            </p:nvGrpSpPr>
            <p:grpSpPr bwMode="hidden">
              <a:xfrm>
                <a:off x="6327885" y="0"/>
                <a:ext cx="5864115" cy="5898673"/>
                <a:chOff x="6327885" y="0"/>
                <a:chExt cx="5864115" cy="5898673"/>
              </a:xfrm>
            </p:grpSpPr>
            <p:cxnSp>
              <p:nvCxnSpPr>
                <p:cNvPr id="53" name="Connettore dirit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ttore dirit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po 24"/>
            <p:cNvGrpSpPr/>
            <p:nvPr userDrawn="1"/>
          </p:nvGrpSpPr>
          <p:grpSpPr bwMode="hidden">
            <a:xfrm flipH="1">
              <a:off x="0" y="0"/>
              <a:ext cx="12192001" cy="6858000"/>
              <a:chOff x="-1" y="0"/>
              <a:chExt cx="12192001" cy="6858000"/>
            </a:xfrm>
          </p:grpSpPr>
          <p:cxnSp>
            <p:nvCxnSpPr>
              <p:cNvPr id="26" name="Connettore dirit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po 30"/>
              <p:cNvGrpSpPr/>
              <p:nvPr/>
            </p:nvGrpSpPr>
            <p:grpSpPr bwMode="hidden">
              <a:xfrm>
                <a:off x="6327885" y="0"/>
                <a:ext cx="5864115" cy="5898673"/>
                <a:chOff x="6327885" y="0"/>
                <a:chExt cx="5864115" cy="5898673"/>
              </a:xfrm>
            </p:grpSpPr>
            <p:cxnSp>
              <p:nvCxnSpPr>
                <p:cNvPr id="37" name="Connettore dirit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ttore dirit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it-IT"/>
              <a:t>Fare clic per modificare gli stili del testo dello schema</a:t>
            </a:r>
          </a:p>
        </p:txBody>
      </p:sp>
      <p:cxnSp>
        <p:nvCxnSpPr>
          <p:cNvPr id="58" name="Connettore diritto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5F12D4B8-69ED-416E-86C5-1F8A8E952773}" type="datetime1">
              <a:rPr lang="it-IT" smtClean="0"/>
              <a:pPr/>
              <a:t>11/01/2020</a:t>
            </a:fld>
            <a:endParaRPr lang="it-IT"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1F6F7F1C-7A90-4330-9C10-94F917056A8D}" type="datetime1">
              <a:rPr lang="it-IT" smtClean="0"/>
              <a:pPr/>
              <a:t>11/01/2020</a:t>
            </a:fld>
            <a:endParaRPr lang="it-IT"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366FFFEF-82E3-467B-B2B6-92D86A69C217}" type="datetime1">
              <a:rPr lang="it-IT" smtClean="0"/>
              <a:pPr/>
              <a:t>11/01/2020</a:t>
            </a:fld>
            <a:endParaRPr lang="it-IT"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grpSp>
        <p:nvGrpSpPr>
          <p:cNvPr id="161" name="Gruppo 160"/>
          <p:cNvGrpSpPr/>
          <p:nvPr userDrawn="1"/>
        </p:nvGrpSpPr>
        <p:grpSpPr bwMode="hidden">
          <a:xfrm>
            <a:off x="-1" y="0"/>
            <a:ext cx="12192002" cy="6858000"/>
            <a:chOff x="-1" y="0"/>
            <a:chExt cx="12192002" cy="6858000"/>
          </a:xfrm>
        </p:grpSpPr>
        <p:cxnSp>
          <p:nvCxnSpPr>
            <p:cNvPr id="162" name="Connettore dirit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ttore dirit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ttore dirit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ttore dirit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ttore dirit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ttore dirit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ttore dirit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ttore dirit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ttore dirit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ttore dirit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ttore dirit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ttore dirit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ttore dirit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ttore dirit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ttore dirit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ttore dirit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po 177"/>
            <p:cNvGrpSpPr/>
            <p:nvPr userDrawn="1"/>
          </p:nvGrpSpPr>
          <p:grpSpPr bwMode="hidden">
            <a:xfrm>
              <a:off x="-1" y="0"/>
              <a:ext cx="12192001" cy="6858000"/>
              <a:chOff x="-1" y="0"/>
              <a:chExt cx="12192001" cy="6858000"/>
            </a:xfrm>
          </p:grpSpPr>
          <p:cxnSp>
            <p:nvCxnSpPr>
              <p:cNvPr id="196" name="Connettore dirit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ttore dirit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ttore dirit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ttore dirit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ttore dirit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po 200"/>
              <p:cNvGrpSpPr/>
              <p:nvPr/>
            </p:nvGrpSpPr>
            <p:grpSpPr bwMode="hidden">
              <a:xfrm>
                <a:off x="6327885" y="0"/>
                <a:ext cx="5864115" cy="5898673"/>
                <a:chOff x="6327885" y="0"/>
                <a:chExt cx="5864115" cy="5898673"/>
              </a:xfrm>
            </p:grpSpPr>
            <p:cxnSp>
              <p:nvCxnSpPr>
                <p:cNvPr id="207" name="Connettore dirit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ttore dirit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ttore dirit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ttore dirit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ttore dirit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ttore dirit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ttore dirit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ttore dirit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ttore dirit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ttore dirit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po 178"/>
            <p:cNvGrpSpPr/>
            <p:nvPr userDrawn="1"/>
          </p:nvGrpSpPr>
          <p:grpSpPr bwMode="hidden">
            <a:xfrm flipH="1">
              <a:off x="0" y="0"/>
              <a:ext cx="12192001" cy="6858000"/>
              <a:chOff x="-1" y="0"/>
              <a:chExt cx="12192001" cy="6858000"/>
            </a:xfrm>
          </p:grpSpPr>
          <p:cxnSp>
            <p:nvCxnSpPr>
              <p:cNvPr id="180" name="Connettore dirit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ttore dirit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ttore dirit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ttore dirit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ttore dirit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po 184"/>
              <p:cNvGrpSpPr/>
              <p:nvPr/>
            </p:nvGrpSpPr>
            <p:grpSpPr bwMode="hidden">
              <a:xfrm>
                <a:off x="6327885" y="0"/>
                <a:ext cx="5864115" cy="5898673"/>
                <a:chOff x="6327885" y="0"/>
                <a:chExt cx="5864115" cy="5898673"/>
              </a:xfrm>
            </p:grpSpPr>
            <p:cxnSp>
              <p:nvCxnSpPr>
                <p:cNvPr id="191" name="Connettore dirit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ttore dirit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ttore dirit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ttore dirit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ttore dirit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ttore dirit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ttore dirit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ttore dirit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ttore dirit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ttore dirit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Segnaposto piè di pagina 212"/>
          <p:cNvSpPr>
            <a:spLocks noGrp="1"/>
          </p:cNvSpPr>
          <p:nvPr>
            <p:ph type="ftr" sz="quarter" idx="11"/>
          </p:nvPr>
        </p:nvSpPr>
        <p:spPr/>
        <p:txBody>
          <a:bodyPr rtlCol="0"/>
          <a:lstStyle/>
          <a:p>
            <a:pPr rtl="0"/>
            <a:r>
              <a:rPr lang="it-IT" dirty="0"/>
              <a:t>Aggiungere un piè di pagina</a:t>
            </a:r>
          </a:p>
        </p:txBody>
      </p:sp>
      <p:sp>
        <p:nvSpPr>
          <p:cNvPr id="212" name="Segnaposto data 211"/>
          <p:cNvSpPr>
            <a:spLocks noGrp="1"/>
          </p:cNvSpPr>
          <p:nvPr>
            <p:ph type="dt" sz="half" idx="10"/>
          </p:nvPr>
        </p:nvSpPr>
        <p:spPr/>
        <p:txBody>
          <a:bodyPr rtlCol="0"/>
          <a:lstStyle>
            <a:lvl1pPr>
              <a:defRPr/>
            </a:lvl1pPr>
          </a:lstStyle>
          <a:p>
            <a:fld id="{DFC928A1-9E1E-48FD-AB3C-09DD25247290}" type="datetime1">
              <a:rPr lang="it-IT" smtClean="0"/>
              <a:pPr/>
              <a:t>11/01/2020</a:t>
            </a:fld>
            <a:endParaRPr lang="it-IT" dirty="0"/>
          </a:p>
        </p:txBody>
      </p:sp>
      <p:sp>
        <p:nvSpPr>
          <p:cNvPr id="214" name="Segnaposto numero diapositiva 213"/>
          <p:cNvSpPr>
            <a:spLocks noGrp="1"/>
          </p:cNvSpPr>
          <p:nvPr>
            <p:ph type="sldNum" sz="quarter" idx="12"/>
          </p:nvPr>
        </p:nvSpPr>
        <p:spPr/>
        <p:txBody>
          <a:bodyPr rtlCol="0"/>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po 8"/>
          <p:cNvGrpSpPr/>
          <p:nvPr userDrawn="1"/>
        </p:nvGrpSpPr>
        <p:grpSpPr bwMode="hidden">
          <a:xfrm>
            <a:off x="-1" y="0"/>
            <a:ext cx="12192002" cy="6858000"/>
            <a:chOff x="-1" y="0"/>
            <a:chExt cx="12192002" cy="6858000"/>
          </a:xfrm>
        </p:grpSpPr>
        <p:cxnSp>
          <p:nvCxnSpPr>
            <p:cNvPr id="10" name="Connettore dirit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ttore dirit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po 25"/>
            <p:cNvGrpSpPr/>
            <p:nvPr userDrawn="1"/>
          </p:nvGrpSpPr>
          <p:grpSpPr bwMode="hidden">
            <a:xfrm>
              <a:off x="-1" y="0"/>
              <a:ext cx="12192001" cy="6858000"/>
              <a:chOff x="-1" y="0"/>
              <a:chExt cx="12192001" cy="6858000"/>
            </a:xfrm>
          </p:grpSpPr>
          <p:cxnSp>
            <p:nvCxnSpPr>
              <p:cNvPr id="44" name="Connettore dirit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po 48"/>
              <p:cNvGrpSpPr/>
              <p:nvPr/>
            </p:nvGrpSpPr>
            <p:grpSpPr bwMode="hidden">
              <a:xfrm>
                <a:off x="6327885" y="0"/>
                <a:ext cx="5864115" cy="5898673"/>
                <a:chOff x="6327885" y="0"/>
                <a:chExt cx="5864115" cy="5898673"/>
              </a:xfrm>
            </p:grpSpPr>
            <p:cxnSp>
              <p:nvCxnSpPr>
                <p:cNvPr id="55" name="Connettore dirit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ttore dirit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ttore dirit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po 26"/>
            <p:cNvGrpSpPr/>
            <p:nvPr userDrawn="1"/>
          </p:nvGrpSpPr>
          <p:grpSpPr bwMode="hidden">
            <a:xfrm flipH="1">
              <a:off x="0" y="0"/>
              <a:ext cx="12192001" cy="6858000"/>
              <a:chOff x="-1" y="0"/>
              <a:chExt cx="12192001" cy="6858000"/>
            </a:xfrm>
          </p:grpSpPr>
          <p:cxnSp>
            <p:nvCxnSpPr>
              <p:cNvPr id="28" name="Connettore dirit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po 32"/>
              <p:cNvGrpSpPr/>
              <p:nvPr/>
            </p:nvGrpSpPr>
            <p:grpSpPr bwMode="hidden">
              <a:xfrm>
                <a:off x="6327885" y="0"/>
                <a:ext cx="5864115" cy="5898673"/>
                <a:chOff x="6327885" y="0"/>
                <a:chExt cx="5864115" cy="5898673"/>
              </a:xfrm>
            </p:grpSpPr>
            <p:cxnSp>
              <p:nvCxnSpPr>
                <p:cNvPr id="39" name="Connettore dirit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ttore dirit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tango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cxnSp>
        <p:nvCxnSpPr>
          <p:cNvPr id="60" name="Connettore diritto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solidFill>
                  <a:schemeClr val="bg1"/>
                </a:solidFill>
              </a:defRPr>
            </a:lvl1pPr>
          </a:lstStyle>
          <a:p>
            <a:fld id="{9F1644F3-824F-48A5-8157-2BE66488F879}" type="datetime1">
              <a:rPr lang="it-IT" smtClean="0"/>
              <a:pPr/>
              <a:t>11/01/2020</a:t>
            </a:fld>
            <a:endParaRPr lang="it-IT" dirty="0"/>
          </a:p>
        </p:txBody>
      </p:sp>
      <p:sp>
        <p:nvSpPr>
          <p:cNvPr id="8" name="Segnaposto numero diapositiva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po 7"/>
          <p:cNvGrpSpPr/>
          <p:nvPr/>
        </p:nvGrpSpPr>
        <p:grpSpPr bwMode="hidden">
          <a:xfrm>
            <a:off x="-1" y="0"/>
            <a:ext cx="12192002" cy="6858000"/>
            <a:chOff x="-1" y="0"/>
            <a:chExt cx="12192002" cy="6858000"/>
          </a:xfrm>
        </p:grpSpPr>
        <p:cxnSp>
          <p:nvCxnSpPr>
            <p:cNvPr id="9" name="Connettore dirit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po 24"/>
            <p:cNvGrpSpPr/>
            <p:nvPr/>
          </p:nvGrpSpPr>
          <p:grpSpPr bwMode="hidden">
            <a:xfrm>
              <a:off x="-1" y="0"/>
              <a:ext cx="12192001" cy="6858000"/>
              <a:chOff x="-1" y="0"/>
              <a:chExt cx="12192001" cy="6858000"/>
            </a:xfrm>
          </p:grpSpPr>
          <p:cxnSp>
            <p:nvCxnSpPr>
              <p:cNvPr id="43" name="Connettore dirit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po 47"/>
              <p:cNvGrpSpPr/>
              <p:nvPr/>
            </p:nvGrpSpPr>
            <p:grpSpPr bwMode="hidden">
              <a:xfrm>
                <a:off x="6327885" y="0"/>
                <a:ext cx="5864115" cy="5898673"/>
                <a:chOff x="6327885" y="0"/>
                <a:chExt cx="5864115" cy="5898673"/>
              </a:xfrm>
            </p:grpSpPr>
            <p:cxnSp>
              <p:nvCxnSpPr>
                <p:cNvPr id="54" name="Connettore dirit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ttore dirit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bwMode="hidden">
            <a:xfrm flipH="1">
              <a:off x="0" y="0"/>
              <a:ext cx="12192001" cy="6858000"/>
              <a:chOff x="-1" y="0"/>
              <a:chExt cx="12192001" cy="6858000"/>
            </a:xfrm>
          </p:grpSpPr>
          <p:cxnSp>
            <p:nvCxnSpPr>
              <p:cNvPr id="27" name="Connettore dirit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po 31"/>
              <p:cNvGrpSpPr/>
              <p:nvPr/>
            </p:nvGrpSpPr>
            <p:grpSpPr bwMode="hidden">
              <a:xfrm>
                <a:off x="6327885" y="0"/>
                <a:ext cx="5864115" cy="5898673"/>
                <a:chOff x="6327885" y="0"/>
                <a:chExt cx="5864115" cy="5898673"/>
              </a:xfrm>
            </p:grpSpPr>
            <p:cxnSp>
              <p:nvCxnSpPr>
                <p:cNvPr id="38" name="Connettore dirit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ttore dirit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tango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cxnSp>
        <p:nvCxnSpPr>
          <p:cNvPr id="59" name="Connettore dirit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o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po 95"/>
          <p:cNvGrpSpPr/>
          <p:nvPr userDrawn="1"/>
        </p:nvGrpSpPr>
        <p:grpSpPr bwMode="hidden">
          <a:xfrm>
            <a:off x="-1" y="-195943"/>
            <a:ext cx="12192002" cy="6858000"/>
            <a:chOff x="-1" y="0"/>
            <a:chExt cx="12192002" cy="6858000"/>
          </a:xfrm>
        </p:grpSpPr>
        <p:cxnSp>
          <p:nvCxnSpPr>
            <p:cNvPr id="97" name="Connettore dirit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ttore dirit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ttore dirit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ttore dirit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ttore dirit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ttore dirit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ttore dirit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ttore dirit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ttore dirit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ttore dirit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ttore dirit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ttore dirit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ttore dirit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ttore dirit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po 112"/>
            <p:cNvGrpSpPr/>
            <p:nvPr userDrawn="1"/>
          </p:nvGrpSpPr>
          <p:grpSpPr bwMode="hidden">
            <a:xfrm>
              <a:off x="-1" y="0"/>
              <a:ext cx="12192001" cy="6858000"/>
              <a:chOff x="-1" y="0"/>
              <a:chExt cx="12192001" cy="6858000"/>
            </a:xfrm>
          </p:grpSpPr>
          <p:cxnSp>
            <p:nvCxnSpPr>
              <p:cNvPr id="131" name="Connettore dirit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ttore dirit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ttore dirit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ttore dirit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ttore dirit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po 135"/>
              <p:cNvGrpSpPr/>
              <p:nvPr/>
            </p:nvGrpSpPr>
            <p:grpSpPr bwMode="hidden">
              <a:xfrm>
                <a:off x="6327885" y="0"/>
                <a:ext cx="5864115" cy="5898673"/>
                <a:chOff x="6327885" y="0"/>
                <a:chExt cx="5864115" cy="5898673"/>
              </a:xfrm>
            </p:grpSpPr>
            <p:cxnSp>
              <p:nvCxnSpPr>
                <p:cNvPr id="142" name="Connettore dirit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ttore dirit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ttore dirit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ttore dirit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ttore dirit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ttore dirit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ttore dirit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ttore dirit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ttore dirit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ttore dirit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po 113"/>
            <p:cNvGrpSpPr/>
            <p:nvPr userDrawn="1"/>
          </p:nvGrpSpPr>
          <p:grpSpPr bwMode="hidden">
            <a:xfrm flipH="1">
              <a:off x="0" y="0"/>
              <a:ext cx="12192001" cy="6858000"/>
              <a:chOff x="-1" y="0"/>
              <a:chExt cx="12192001" cy="6858000"/>
            </a:xfrm>
          </p:grpSpPr>
          <p:cxnSp>
            <p:nvCxnSpPr>
              <p:cNvPr id="115" name="Connettore dirit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ttore dirit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ttore dirit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ttore dirit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ttore dirit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po 119"/>
              <p:cNvGrpSpPr/>
              <p:nvPr/>
            </p:nvGrpSpPr>
            <p:grpSpPr bwMode="hidden">
              <a:xfrm>
                <a:off x="6327885" y="0"/>
                <a:ext cx="5864115" cy="5898673"/>
                <a:chOff x="6327885" y="0"/>
                <a:chExt cx="5864115" cy="5898673"/>
              </a:xfrm>
            </p:grpSpPr>
            <p:cxnSp>
              <p:nvCxnSpPr>
                <p:cNvPr id="126" name="Connettore dirit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ttore dirit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ttore dirit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ttore dirit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ttore dirit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ttore dirit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ttore dirit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ttore dirit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ttore dirit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ttore dirit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Segnaposto tito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cxnSp>
        <p:nvCxnSpPr>
          <p:cNvPr id="148" name="Connettore diritto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piè di pagina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it-IT" dirty="0"/>
              <a:t>Aggiungere un piè di pagina</a:t>
            </a:r>
          </a:p>
        </p:txBody>
      </p:sp>
      <p:sp>
        <p:nvSpPr>
          <p:cNvPr id="4" name="Segnaposto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0EC1DB59-15F9-41A6-B135-7FC3368466C4}" type="datetime1">
              <a:rPr lang="it-IT" smtClean="0"/>
              <a:pPr/>
              <a:t>11/01/2020</a:t>
            </a:fld>
            <a:endParaRPr lang="it-IT" dirty="0"/>
          </a:p>
        </p:txBody>
      </p:sp>
      <p:sp>
        <p:nvSpPr>
          <p:cNvPr id="6" name="Segnaposto numero diapositiva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normAutofit/>
          </a:bodyPr>
          <a:lstStyle/>
          <a:p>
            <a:r>
              <a:rPr lang="it-IT" sz="4800" dirty="0"/>
              <a:t>Sistemi distribuiti e intelligenza artificiale distribuita</a:t>
            </a:r>
            <a:br>
              <a:rPr lang="it-IT" sz="4800" dirty="0"/>
            </a:br>
            <a:r>
              <a:rPr lang="it-IT" sz="1800" b="0" i="1" dirty="0"/>
              <a:t>Modellazione e prototipazione di una centralina per il rilevamento di gas naturale, gestito da agenti autonomi Java, interfacciati su uno spazio di tuple</a:t>
            </a:r>
          </a:p>
        </p:txBody>
      </p:sp>
      <p:sp>
        <p:nvSpPr>
          <p:cNvPr id="3" name="Sottotitolo 2"/>
          <p:cNvSpPr>
            <a:spLocks noGrp="1"/>
          </p:cNvSpPr>
          <p:nvPr>
            <p:ph type="subTitle" idx="1"/>
          </p:nvPr>
        </p:nvSpPr>
        <p:spPr/>
        <p:txBody>
          <a:bodyPr rtlCol="0"/>
          <a:lstStyle/>
          <a:p>
            <a:pPr rtl="0"/>
            <a:r>
              <a:rPr lang="it-IT" dirty="0"/>
              <a:t>Di Blasi Fabrizio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52BE29-D23F-450F-B6DE-E4397527ED43}"/>
              </a:ext>
            </a:extLst>
          </p:cNvPr>
          <p:cNvSpPr>
            <a:spLocks noGrp="1"/>
          </p:cNvSpPr>
          <p:nvPr>
            <p:ph type="title"/>
          </p:nvPr>
        </p:nvSpPr>
        <p:spPr/>
        <p:txBody>
          <a:bodyPr/>
          <a:lstStyle/>
          <a:p>
            <a:r>
              <a:rPr lang="it-IT" dirty="0"/>
              <a:t>Tipi di tuple scambiate nello spazio</a:t>
            </a:r>
          </a:p>
        </p:txBody>
      </p:sp>
      <p:sp>
        <p:nvSpPr>
          <p:cNvPr id="3" name="Segnaposto contenuto 2">
            <a:extLst>
              <a:ext uri="{FF2B5EF4-FFF2-40B4-BE49-F238E27FC236}">
                <a16:creationId xmlns:a16="http://schemas.microsoft.com/office/drawing/2014/main" id="{10506B42-758D-415D-A53C-CCDEFF74CF90}"/>
              </a:ext>
            </a:extLst>
          </p:cNvPr>
          <p:cNvSpPr>
            <a:spLocks noGrp="1"/>
          </p:cNvSpPr>
          <p:nvPr>
            <p:ph idx="1"/>
          </p:nvPr>
        </p:nvSpPr>
        <p:spPr/>
        <p:txBody>
          <a:bodyPr/>
          <a:lstStyle/>
          <a:p>
            <a:r>
              <a:rPr lang="it-IT" i="1" dirty="0"/>
              <a:t>Input Agent :</a:t>
            </a:r>
          </a:p>
          <a:p>
            <a:pPr lvl="1"/>
            <a:r>
              <a:rPr lang="it-IT" dirty="0"/>
              <a:t>Preleva i valori da linea seriale e scrive le tuple che contengono le misurazioni di GAS, che sono così strutturate</a:t>
            </a:r>
            <a:br>
              <a:rPr lang="it-IT" dirty="0"/>
            </a:br>
            <a:r>
              <a:rPr lang="it-IT" dirty="0"/>
              <a:t>		           </a:t>
            </a:r>
            <a:r>
              <a:rPr lang="it-IT" dirty="0">
                <a:effectLst>
                  <a:outerShdw blurRad="38100" dist="38100" dir="2700000" algn="tl">
                    <a:srgbClr val="000000">
                      <a:alpha val="43137"/>
                    </a:srgbClr>
                  </a:outerShdw>
                </a:effectLst>
              </a:rPr>
              <a:t>&lt; id sensore [‘S’ / ‘D’] (</a:t>
            </a:r>
            <a:r>
              <a:rPr lang="it-IT" dirty="0" err="1">
                <a:effectLst>
                  <a:outerShdw blurRad="38100" dist="38100" dir="2700000" algn="tl">
                    <a:srgbClr val="000000">
                      <a:alpha val="43137"/>
                    </a:srgbClr>
                  </a:outerShdw>
                </a:effectLst>
              </a:rPr>
              <a:t>char</a:t>
            </a:r>
            <a:r>
              <a:rPr lang="it-IT" dirty="0">
                <a:effectLst>
                  <a:outerShdw blurRad="38100" dist="38100" dir="2700000" algn="tl">
                    <a:srgbClr val="000000">
                      <a:alpha val="43137"/>
                    </a:srgbClr>
                  </a:outerShdw>
                </a:effectLst>
              </a:rPr>
              <a:t>), valore misura (</a:t>
            </a:r>
            <a:r>
              <a:rPr lang="it-IT" dirty="0" err="1">
                <a:effectLst>
                  <a:outerShdw blurRad="38100" dist="38100" dir="2700000" algn="tl">
                    <a:srgbClr val="000000">
                      <a:alpha val="43137"/>
                    </a:srgbClr>
                  </a:outerShdw>
                </a:effectLst>
              </a:rPr>
              <a:t>int</a:t>
            </a:r>
            <a:r>
              <a:rPr lang="it-IT" dirty="0">
                <a:effectLst>
                  <a:outerShdw blurRad="38100" dist="38100" dir="2700000" algn="tl">
                    <a:srgbClr val="000000">
                      <a:alpha val="43137"/>
                    </a:srgbClr>
                  </a:outerShdw>
                </a:effectLst>
              </a:rPr>
              <a:t>) &gt;</a:t>
            </a:r>
            <a:endParaRPr lang="it-IT" i="1" dirty="0">
              <a:effectLst>
                <a:outerShdw blurRad="38100" dist="38100" dir="2700000" algn="tl">
                  <a:srgbClr val="000000">
                    <a:alpha val="43137"/>
                  </a:srgbClr>
                </a:outerShdw>
              </a:effectLst>
            </a:endParaRPr>
          </a:p>
          <a:p>
            <a:r>
              <a:rPr lang="it-IT" i="1" dirty="0"/>
              <a:t>Tuple Space Agent:</a:t>
            </a:r>
          </a:p>
          <a:p>
            <a:pPr lvl="1"/>
            <a:r>
              <a:rPr lang="it-IT" dirty="0"/>
              <a:t>Nel momento in cui rileva un valore di gas non idoneo, inserisce una tupla  così fatta:</a:t>
            </a:r>
            <a:br>
              <a:rPr lang="it-IT" dirty="0"/>
            </a:br>
            <a:r>
              <a:rPr lang="it-IT" dirty="0"/>
              <a:t>		      </a:t>
            </a:r>
            <a:r>
              <a:rPr lang="it-IT" dirty="0">
                <a:effectLst>
                  <a:outerShdw blurRad="38100" dist="38100" dir="2700000" algn="tl">
                    <a:srgbClr val="000000">
                      <a:alpha val="43137"/>
                    </a:srgbClr>
                  </a:outerShdw>
                </a:effectLst>
              </a:rPr>
              <a:t>&lt; id sensore [‘S’ / ‘D’] (</a:t>
            </a:r>
            <a:r>
              <a:rPr lang="it-IT" dirty="0" err="1">
                <a:effectLst>
                  <a:outerShdw blurRad="38100" dist="38100" dir="2700000" algn="tl">
                    <a:srgbClr val="000000">
                      <a:alpha val="43137"/>
                    </a:srgbClr>
                  </a:outerShdw>
                </a:effectLst>
              </a:rPr>
              <a:t>char</a:t>
            </a:r>
            <a:r>
              <a:rPr lang="it-IT" dirty="0">
                <a:effectLst>
                  <a:outerShdw blurRad="38100" dist="38100" dir="2700000" algn="tl">
                    <a:srgbClr val="000000">
                      <a:alpha val="43137"/>
                    </a:srgbClr>
                  </a:outerShdw>
                </a:effectLst>
              </a:rPr>
              <a:t>), comando [‘C’ / ‘O’] (</a:t>
            </a:r>
            <a:r>
              <a:rPr lang="it-IT" dirty="0" err="1">
                <a:effectLst>
                  <a:outerShdw blurRad="38100" dist="38100" dir="2700000" algn="tl">
                    <a:srgbClr val="000000">
                      <a:alpha val="43137"/>
                    </a:srgbClr>
                  </a:outerShdw>
                </a:effectLst>
              </a:rPr>
              <a:t>char</a:t>
            </a:r>
            <a:r>
              <a:rPr lang="it-IT" dirty="0">
                <a:effectLst>
                  <a:outerShdw blurRad="38100" dist="38100" dir="2700000" algn="tl">
                    <a:srgbClr val="000000">
                      <a:alpha val="43137"/>
                    </a:srgbClr>
                  </a:outerShdw>
                </a:effectLst>
              </a:rPr>
              <a:t>) &gt;</a:t>
            </a:r>
          </a:p>
          <a:p>
            <a:r>
              <a:rPr lang="it-IT" i="1" dirty="0"/>
              <a:t>Output Agent:</a:t>
            </a:r>
          </a:p>
          <a:p>
            <a:pPr lvl="1"/>
            <a:r>
              <a:rPr lang="it-IT" dirty="0"/>
              <a:t>Si mette in ascolto di tuple aventi entrambi i campi di tipo </a:t>
            </a:r>
            <a:r>
              <a:rPr lang="it-IT" i="1" dirty="0" err="1">
                <a:effectLst>
                  <a:outerShdw blurRad="38100" dist="38100" dir="2700000" algn="tl">
                    <a:srgbClr val="000000">
                      <a:alpha val="43137"/>
                    </a:srgbClr>
                  </a:outerShdw>
                </a:effectLst>
              </a:rPr>
              <a:t>char</a:t>
            </a:r>
            <a:r>
              <a:rPr lang="it-IT" i="1" dirty="0">
                <a:effectLst>
                  <a:outerShdw blurRad="38100" dist="38100" dir="2700000" algn="tl">
                    <a:srgbClr val="000000">
                      <a:alpha val="43137"/>
                    </a:srgbClr>
                  </a:outerShdw>
                </a:effectLst>
              </a:rPr>
              <a:t> </a:t>
            </a:r>
            <a:r>
              <a:rPr lang="it-IT" i="1" dirty="0"/>
              <a:t>(quelle inserite da Tuple </a:t>
            </a:r>
            <a:r>
              <a:rPr lang="it-IT" i="1" dirty="0" err="1"/>
              <a:t>space</a:t>
            </a:r>
            <a:r>
              <a:rPr lang="it-IT" i="1" dirty="0"/>
              <a:t> agent)</a:t>
            </a:r>
            <a:r>
              <a:rPr lang="it-IT" dirty="0"/>
              <a:t> ed inoltrerà tali comandi su linea seriale al microcontrollore che comanda gli attuatori </a:t>
            </a:r>
            <a:endParaRPr lang="it-IT" dirty="0">
              <a:effectLst>
                <a:outerShdw blurRad="38100" dist="38100" dir="2700000" algn="tl">
                  <a:srgbClr val="000000">
                    <a:alpha val="43137"/>
                  </a:srgbClr>
                </a:outerShdw>
              </a:effectLst>
            </a:endParaRPr>
          </a:p>
          <a:p>
            <a:endParaRPr lang="it-IT" dirty="0"/>
          </a:p>
        </p:txBody>
      </p:sp>
    </p:spTree>
    <p:extLst>
      <p:ext uri="{BB962C8B-B14F-4D97-AF65-F5344CB8AC3E}">
        <p14:creationId xmlns:p14="http://schemas.microsoft.com/office/powerpoint/2010/main" val="7030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60699C-6B7C-48F6-85CB-0DDE2289CEC3}"/>
              </a:ext>
            </a:extLst>
          </p:cNvPr>
          <p:cNvSpPr>
            <a:spLocks noGrp="1"/>
          </p:cNvSpPr>
          <p:nvPr>
            <p:ph type="title"/>
          </p:nvPr>
        </p:nvSpPr>
        <p:spPr/>
        <p:txBody>
          <a:bodyPr/>
          <a:lstStyle/>
          <a:p>
            <a:r>
              <a:rPr lang="it-IT" dirty="0"/>
              <a:t>Input Agent</a:t>
            </a:r>
          </a:p>
        </p:txBody>
      </p:sp>
      <p:sp>
        <p:nvSpPr>
          <p:cNvPr id="3" name="Segnaposto contenuto 2">
            <a:extLst>
              <a:ext uri="{FF2B5EF4-FFF2-40B4-BE49-F238E27FC236}">
                <a16:creationId xmlns:a16="http://schemas.microsoft.com/office/drawing/2014/main" id="{4FC54DBE-7587-4B95-AF09-38869AE2E719}"/>
              </a:ext>
            </a:extLst>
          </p:cNvPr>
          <p:cNvSpPr>
            <a:spLocks noGrp="1"/>
          </p:cNvSpPr>
          <p:nvPr>
            <p:ph idx="1"/>
          </p:nvPr>
        </p:nvSpPr>
        <p:spPr>
          <a:xfrm>
            <a:off x="1295400" y="1981201"/>
            <a:ext cx="5511248" cy="3809999"/>
          </a:xfrm>
        </p:spPr>
        <p:txBody>
          <a:bodyPr>
            <a:normAutofit fontScale="92500" lnSpcReduction="10000"/>
          </a:bodyPr>
          <a:lstStyle/>
          <a:p>
            <a:r>
              <a:rPr lang="it-IT" dirty="0"/>
              <a:t>Tale agente preleva le misurazioni dal microcontrollore</a:t>
            </a:r>
          </a:p>
          <a:p>
            <a:r>
              <a:rPr lang="it-IT" dirty="0"/>
              <a:t>Nel momento che arriva un byte, controlla se il dato coincide con </a:t>
            </a:r>
            <a:r>
              <a:rPr lang="it-IT" i="1" dirty="0"/>
              <a:t>l’id </a:t>
            </a:r>
            <a:r>
              <a:rPr lang="it-IT" dirty="0"/>
              <a:t>e lo memorizza</a:t>
            </a:r>
          </a:p>
          <a:p>
            <a:r>
              <a:rPr lang="it-IT" dirty="0"/>
              <a:t>Finché non legge il terminatore di messaggio codificato con il carattere ‘_’ continuerà a prelevare la misura</a:t>
            </a:r>
          </a:p>
          <a:p>
            <a:r>
              <a:rPr lang="it-IT" dirty="0"/>
              <a:t>Finita la ricostruzione del messaggio scrive la tupla :</a:t>
            </a:r>
            <a:br>
              <a:rPr lang="it-IT" dirty="0"/>
            </a:br>
            <a:r>
              <a:rPr lang="it-IT" sz="1800" dirty="0">
                <a:effectLst>
                  <a:outerShdw blurRad="38100" dist="38100" dir="2700000" algn="tl">
                    <a:srgbClr val="000000">
                      <a:alpha val="43137"/>
                    </a:srgbClr>
                  </a:outerShdw>
                </a:effectLst>
              </a:rPr>
              <a:t>&lt; id sensore [‘S’ / ‘D’] (</a:t>
            </a:r>
            <a:r>
              <a:rPr lang="it-IT" sz="1800" dirty="0" err="1">
                <a:effectLst>
                  <a:outerShdw blurRad="38100" dist="38100" dir="2700000" algn="tl">
                    <a:srgbClr val="000000">
                      <a:alpha val="43137"/>
                    </a:srgbClr>
                  </a:outerShdw>
                </a:effectLst>
              </a:rPr>
              <a:t>char</a:t>
            </a:r>
            <a:r>
              <a:rPr lang="it-IT" sz="1800" dirty="0">
                <a:effectLst>
                  <a:outerShdw blurRad="38100" dist="38100" dir="2700000" algn="tl">
                    <a:srgbClr val="000000">
                      <a:alpha val="43137"/>
                    </a:srgbClr>
                  </a:outerShdw>
                </a:effectLst>
              </a:rPr>
              <a:t>), valore misura (</a:t>
            </a:r>
            <a:r>
              <a:rPr lang="it-IT" sz="1800" dirty="0" err="1">
                <a:effectLst>
                  <a:outerShdw blurRad="38100" dist="38100" dir="2700000" algn="tl">
                    <a:srgbClr val="000000">
                      <a:alpha val="43137"/>
                    </a:srgbClr>
                  </a:outerShdw>
                </a:effectLst>
              </a:rPr>
              <a:t>int</a:t>
            </a:r>
            <a:r>
              <a:rPr lang="it-IT" sz="1800" dirty="0">
                <a:effectLst>
                  <a:outerShdw blurRad="38100" dist="38100" dir="2700000" algn="tl">
                    <a:srgbClr val="000000">
                      <a:alpha val="43137"/>
                    </a:srgbClr>
                  </a:outerShdw>
                </a:effectLst>
              </a:rPr>
              <a:t>) &gt;</a:t>
            </a:r>
          </a:p>
          <a:p>
            <a:r>
              <a:rPr lang="it-IT" sz="1800" dirty="0"/>
              <a:t>Poi si mette in attesa di un nuovo byte in arrivo dalla linea seriale</a:t>
            </a:r>
          </a:p>
          <a:p>
            <a:endParaRPr lang="it-IT" dirty="0"/>
          </a:p>
        </p:txBody>
      </p:sp>
      <p:pic>
        <p:nvPicPr>
          <p:cNvPr id="7" name="Immagine 6">
            <a:extLst>
              <a:ext uri="{FF2B5EF4-FFF2-40B4-BE49-F238E27FC236}">
                <a16:creationId xmlns:a16="http://schemas.microsoft.com/office/drawing/2014/main" id="{EB4880D3-AA99-4B22-BEE4-4A435576C503}"/>
              </a:ext>
            </a:extLst>
          </p:cNvPr>
          <p:cNvPicPr>
            <a:picLocks noChangeAspect="1"/>
          </p:cNvPicPr>
          <p:nvPr/>
        </p:nvPicPr>
        <p:blipFill>
          <a:blip r:embed="rId2"/>
          <a:stretch>
            <a:fillRect/>
          </a:stretch>
        </p:blipFill>
        <p:spPr>
          <a:xfrm>
            <a:off x="6806648" y="133350"/>
            <a:ext cx="5257800" cy="6042163"/>
          </a:xfrm>
          <a:prstGeom prst="rect">
            <a:avLst/>
          </a:prstGeom>
        </p:spPr>
      </p:pic>
    </p:spTree>
    <p:extLst>
      <p:ext uri="{BB962C8B-B14F-4D97-AF65-F5344CB8AC3E}">
        <p14:creationId xmlns:p14="http://schemas.microsoft.com/office/powerpoint/2010/main" val="294940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E1C5AE-69CF-4F54-95A1-0A22207D42BB}"/>
              </a:ext>
            </a:extLst>
          </p:cNvPr>
          <p:cNvSpPr>
            <a:spLocks noGrp="1"/>
          </p:cNvSpPr>
          <p:nvPr>
            <p:ph type="title"/>
          </p:nvPr>
        </p:nvSpPr>
        <p:spPr/>
        <p:txBody>
          <a:bodyPr/>
          <a:lstStyle/>
          <a:p>
            <a:r>
              <a:rPr lang="it-IT" i="1" dirty="0"/>
              <a:t>Tuple Space Agent</a:t>
            </a:r>
          </a:p>
        </p:txBody>
      </p:sp>
      <p:sp>
        <p:nvSpPr>
          <p:cNvPr id="3" name="Segnaposto contenuto 2">
            <a:extLst>
              <a:ext uri="{FF2B5EF4-FFF2-40B4-BE49-F238E27FC236}">
                <a16:creationId xmlns:a16="http://schemas.microsoft.com/office/drawing/2014/main" id="{D625BE61-6A4C-4AA6-8C7F-F200E4152B6B}"/>
              </a:ext>
            </a:extLst>
          </p:cNvPr>
          <p:cNvSpPr>
            <a:spLocks noGrp="1"/>
          </p:cNvSpPr>
          <p:nvPr>
            <p:ph idx="1"/>
          </p:nvPr>
        </p:nvSpPr>
        <p:spPr>
          <a:xfrm>
            <a:off x="1295400" y="1981201"/>
            <a:ext cx="3538899" cy="3809999"/>
          </a:xfrm>
        </p:spPr>
        <p:txBody>
          <a:bodyPr>
            <a:normAutofit fontScale="85000" lnSpcReduction="10000"/>
          </a:bodyPr>
          <a:lstStyle/>
          <a:p>
            <a:r>
              <a:rPr lang="it-IT" dirty="0"/>
              <a:t>È l’agente più importante, ha il compito di amministrare lo spazio di tuple.</a:t>
            </a:r>
          </a:p>
          <a:p>
            <a:r>
              <a:rPr lang="it-IT" dirty="0"/>
              <a:t>Ha una logica interna a stati</a:t>
            </a:r>
          </a:p>
          <a:p>
            <a:r>
              <a:rPr lang="it-IT" dirty="0"/>
              <a:t>Nell’istante iniziale tutti i sistemi sono funzionanti correttamente</a:t>
            </a:r>
          </a:p>
          <a:p>
            <a:r>
              <a:rPr lang="it-IT" dirty="0"/>
              <a:t>Quando legge un valore sopra alla soglia cambia lo stato</a:t>
            </a:r>
          </a:p>
          <a:p>
            <a:r>
              <a:rPr lang="it-IT" dirty="0"/>
              <a:t>Lo stato è diverso in base a quale sensore ha dato l’allarme</a:t>
            </a:r>
          </a:p>
          <a:p>
            <a:r>
              <a:rPr lang="it-IT" dirty="0"/>
              <a:t>in ogni stato il sistema andrà a scrivere la tupla &lt;id, misura&gt;</a:t>
            </a:r>
          </a:p>
        </p:txBody>
      </p:sp>
      <p:pic>
        <p:nvPicPr>
          <p:cNvPr id="15" name="Immagine 14" descr="Immagine che contiene dispositivo&#10;&#10;Descrizione generata automaticamente">
            <a:extLst>
              <a:ext uri="{FF2B5EF4-FFF2-40B4-BE49-F238E27FC236}">
                <a16:creationId xmlns:a16="http://schemas.microsoft.com/office/drawing/2014/main" id="{C08AB208-7875-4636-87F1-DBA8DF2E42F1}"/>
              </a:ext>
            </a:extLst>
          </p:cNvPr>
          <p:cNvPicPr>
            <a:picLocks noChangeAspect="1"/>
          </p:cNvPicPr>
          <p:nvPr/>
        </p:nvPicPr>
        <p:blipFill>
          <a:blip r:embed="rId2"/>
          <a:stretch>
            <a:fillRect/>
          </a:stretch>
        </p:blipFill>
        <p:spPr>
          <a:xfrm>
            <a:off x="4834299" y="1981201"/>
            <a:ext cx="6874825" cy="3809999"/>
          </a:xfrm>
          <a:prstGeom prst="rect">
            <a:avLst/>
          </a:prstGeom>
        </p:spPr>
      </p:pic>
    </p:spTree>
    <p:extLst>
      <p:ext uri="{BB962C8B-B14F-4D97-AF65-F5344CB8AC3E}">
        <p14:creationId xmlns:p14="http://schemas.microsoft.com/office/powerpoint/2010/main" val="207694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FF8BE5-70D8-4B64-AD89-FAA6D63A7C9F}"/>
              </a:ext>
            </a:extLst>
          </p:cNvPr>
          <p:cNvSpPr>
            <a:spLocks noGrp="1"/>
          </p:cNvSpPr>
          <p:nvPr>
            <p:ph type="title"/>
          </p:nvPr>
        </p:nvSpPr>
        <p:spPr/>
        <p:txBody>
          <a:bodyPr/>
          <a:lstStyle/>
          <a:p>
            <a:r>
              <a:rPr lang="it-IT" dirty="0"/>
              <a:t>Output Agent</a:t>
            </a:r>
          </a:p>
        </p:txBody>
      </p:sp>
      <p:sp>
        <p:nvSpPr>
          <p:cNvPr id="3" name="Segnaposto contenuto 2">
            <a:extLst>
              <a:ext uri="{FF2B5EF4-FFF2-40B4-BE49-F238E27FC236}">
                <a16:creationId xmlns:a16="http://schemas.microsoft.com/office/drawing/2014/main" id="{7683179C-CE41-48BA-873E-4F9346236775}"/>
              </a:ext>
            </a:extLst>
          </p:cNvPr>
          <p:cNvSpPr>
            <a:spLocks noGrp="1"/>
          </p:cNvSpPr>
          <p:nvPr>
            <p:ph idx="1"/>
          </p:nvPr>
        </p:nvSpPr>
        <p:spPr>
          <a:xfrm>
            <a:off x="1295400" y="1981201"/>
            <a:ext cx="6178826" cy="3809999"/>
          </a:xfrm>
        </p:spPr>
        <p:txBody>
          <a:bodyPr/>
          <a:lstStyle/>
          <a:p>
            <a:r>
              <a:rPr lang="it-IT" dirty="0"/>
              <a:t>Tale agente tiene in memoria lo stato della conduttura</a:t>
            </a:r>
          </a:p>
          <a:p>
            <a:r>
              <a:rPr lang="it-IT" dirty="0"/>
              <a:t>Si mette in ascolto sullo spazio delle tuple e sottoscrive il suo interesse a tutte quelle così formate : </a:t>
            </a:r>
            <a:br>
              <a:rPr lang="it-IT" dirty="0"/>
            </a:br>
            <a:r>
              <a:rPr lang="it-IT" sz="1700" dirty="0">
                <a:effectLst>
                  <a:outerShdw blurRad="38100" dist="38100" dir="2700000" algn="tl">
                    <a:srgbClr val="000000">
                      <a:alpha val="43137"/>
                    </a:srgbClr>
                  </a:outerShdw>
                </a:effectLst>
              </a:rPr>
              <a:t>&lt; id sensore [‘S’ / ‘D’] (</a:t>
            </a:r>
            <a:r>
              <a:rPr lang="it-IT" sz="1700" dirty="0" err="1">
                <a:effectLst>
                  <a:outerShdw blurRad="38100" dist="38100" dir="2700000" algn="tl">
                    <a:srgbClr val="000000">
                      <a:alpha val="43137"/>
                    </a:srgbClr>
                  </a:outerShdw>
                </a:effectLst>
              </a:rPr>
              <a:t>char</a:t>
            </a:r>
            <a:r>
              <a:rPr lang="it-IT" sz="1700" dirty="0">
                <a:effectLst>
                  <a:outerShdw blurRad="38100" dist="38100" dir="2700000" algn="tl">
                    <a:srgbClr val="000000">
                      <a:alpha val="43137"/>
                    </a:srgbClr>
                  </a:outerShdw>
                </a:effectLst>
              </a:rPr>
              <a:t>), comando [‘C’ / ‘O’] (</a:t>
            </a:r>
            <a:r>
              <a:rPr lang="it-IT" sz="1700" dirty="0" err="1">
                <a:effectLst>
                  <a:outerShdw blurRad="38100" dist="38100" dir="2700000" algn="tl">
                    <a:srgbClr val="000000">
                      <a:alpha val="43137"/>
                    </a:srgbClr>
                  </a:outerShdw>
                </a:effectLst>
              </a:rPr>
              <a:t>char</a:t>
            </a:r>
            <a:r>
              <a:rPr lang="it-IT" sz="1700" dirty="0">
                <a:effectLst>
                  <a:outerShdw blurRad="38100" dist="38100" dir="2700000" algn="tl">
                    <a:srgbClr val="000000">
                      <a:alpha val="43137"/>
                    </a:srgbClr>
                  </a:outerShdw>
                </a:effectLst>
              </a:rPr>
              <a:t>) &gt;</a:t>
            </a:r>
          </a:p>
          <a:p>
            <a:r>
              <a:rPr lang="it-IT" dirty="0"/>
              <a:t>Andrà ad inoltrare il messaggio al microcontrollore solamente se leggerà un comando in contraddizione con lo stato attualmente in memoria</a:t>
            </a:r>
          </a:p>
        </p:txBody>
      </p:sp>
      <p:pic>
        <p:nvPicPr>
          <p:cNvPr id="5" name="Immagine 4">
            <a:extLst>
              <a:ext uri="{FF2B5EF4-FFF2-40B4-BE49-F238E27FC236}">
                <a16:creationId xmlns:a16="http://schemas.microsoft.com/office/drawing/2014/main" id="{44772EC8-DDDD-482C-8266-37056ED88B44}"/>
              </a:ext>
            </a:extLst>
          </p:cNvPr>
          <p:cNvPicPr>
            <a:picLocks noChangeAspect="1"/>
          </p:cNvPicPr>
          <p:nvPr/>
        </p:nvPicPr>
        <p:blipFill>
          <a:blip r:embed="rId2"/>
          <a:stretch>
            <a:fillRect/>
          </a:stretch>
        </p:blipFill>
        <p:spPr>
          <a:xfrm>
            <a:off x="7474226" y="461579"/>
            <a:ext cx="4717774" cy="5358196"/>
          </a:xfrm>
          <a:prstGeom prst="rect">
            <a:avLst/>
          </a:prstGeom>
        </p:spPr>
      </p:pic>
    </p:spTree>
    <p:extLst>
      <p:ext uri="{BB962C8B-B14F-4D97-AF65-F5344CB8AC3E}">
        <p14:creationId xmlns:p14="http://schemas.microsoft.com/office/powerpoint/2010/main" val="166409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B1D0B4-115B-498A-AEA4-3D2E6A29F24F}"/>
              </a:ext>
            </a:extLst>
          </p:cNvPr>
          <p:cNvSpPr>
            <a:spLocks noGrp="1"/>
          </p:cNvSpPr>
          <p:nvPr>
            <p:ph type="title"/>
          </p:nvPr>
        </p:nvSpPr>
        <p:spPr/>
        <p:txBody>
          <a:bodyPr>
            <a:normAutofit/>
          </a:bodyPr>
          <a:lstStyle/>
          <a:p>
            <a:r>
              <a:rPr lang="it-IT" sz="2800" dirty="0"/>
              <a:t>Funzionamento del software per il rilevamento del gas</a:t>
            </a:r>
          </a:p>
        </p:txBody>
      </p:sp>
      <p:sp>
        <p:nvSpPr>
          <p:cNvPr id="3" name="Segnaposto contenuto 2">
            <a:extLst>
              <a:ext uri="{FF2B5EF4-FFF2-40B4-BE49-F238E27FC236}">
                <a16:creationId xmlns:a16="http://schemas.microsoft.com/office/drawing/2014/main" id="{8144F8F9-A2A5-4FF5-90E6-14C496C8465F}"/>
              </a:ext>
            </a:extLst>
          </p:cNvPr>
          <p:cNvSpPr>
            <a:spLocks noGrp="1"/>
          </p:cNvSpPr>
          <p:nvPr>
            <p:ph idx="1"/>
          </p:nvPr>
        </p:nvSpPr>
        <p:spPr/>
        <p:txBody>
          <a:bodyPr/>
          <a:lstStyle/>
          <a:p>
            <a:r>
              <a:rPr lang="it-IT" dirty="0"/>
              <a:t>Due caratteristiche principali:</a:t>
            </a:r>
          </a:p>
          <a:p>
            <a:pPr lvl="1"/>
            <a:r>
              <a:rPr lang="it-IT" dirty="0"/>
              <a:t>Invio del rilevamento del Gas</a:t>
            </a:r>
            <a:br>
              <a:rPr lang="it-IT" dirty="0"/>
            </a:br>
            <a:r>
              <a:rPr lang="it-IT" dirty="0"/>
              <a:t>con una particolare keyword anteposta </a:t>
            </a:r>
            <a:br>
              <a:rPr lang="it-IT" dirty="0"/>
            </a:br>
            <a:r>
              <a:rPr lang="it-IT" dirty="0"/>
              <a:t>al valore della misura che può essere:</a:t>
            </a:r>
          </a:p>
          <a:p>
            <a:pPr lvl="2"/>
            <a:r>
              <a:rPr lang="it-IT" dirty="0"/>
              <a:t>S</a:t>
            </a:r>
          </a:p>
          <a:p>
            <a:pPr lvl="2"/>
            <a:r>
              <a:rPr lang="it-IT" dirty="0"/>
              <a:t>D</a:t>
            </a:r>
          </a:p>
          <a:p>
            <a:pPr lvl="1"/>
            <a:r>
              <a:rPr lang="it-IT" dirty="0"/>
              <a:t>In condizioni normali invia una misura nulla</a:t>
            </a:r>
          </a:p>
          <a:p>
            <a:pPr lvl="1"/>
            <a:r>
              <a:rPr lang="it-IT" dirty="0"/>
              <a:t>Se capta del GAS arriva un interrupt che</a:t>
            </a:r>
            <a:br>
              <a:rPr lang="it-IT" dirty="0"/>
            </a:br>
            <a:r>
              <a:rPr lang="it-IT" dirty="0"/>
              <a:t>invia istantaneamente il valore della misura</a:t>
            </a:r>
          </a:p>
        </p:txBody>
      </p:sp>
      <p:pic>
        <p:nvPicPr>
          <p:cNvPr id="6" name="Immagine 5" descr="Immagine che contiene segnale, nero, schermo, orologio&#10;&#10;Descrizione generata automaticamente">
            <a:extLst>
              <a:ext uri="{FF2B5EF4-FFF2-40B4-BE49-F238E27FC236}">
                <a16:creationId xmlns:a16="http://schemas.microsoft.com/office/drawing/2014/main" id="{698C8175-9EC9-4042-BDD8-0D96D7B11282}"/>
              </a:ext>
            </a:extLst>
          </p:cNvPr>
          <p:cNvPicPr>
            <a:picLocks noChangeAspect="1"/>
          </p:cNvPicPr>
          <p:nvPr/>
        </p:nvPicPr>
        <p:blipFill>
          <a:blip r:embed="rId2"/>
          <a:stretch>
            <a:fillRect/>
          </a:stretch>
        </p:blipFill>
        <p:spPr>
          <a:xfrm>
            <a:off x="6096000" y="1646238"/>
            <a:ext cx="5473148" cy="4545092"/>
          </a:xfrm>
          <a:prstGeom prst="rect">
            <a:avLst/>
          </a:prstGeom>
        </p:spPr>
      </p:pic>
    </p:spTree>
    <p:extLst>
      <p:ext uri="{BB962C8B-B14F-4D97-AF65-F5344CB8AC3E}">
        <p14:creationId xmlns:p14="http://schemas.microsoft.com/office/powerpoint/2010/main" val="102019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C2F9CA-8D3E-440B-B13B-1EAB58F5CA03}"/>
              </a:ext>
            </a:extLst>
          </p:cNvPr>
          <p:cNvSpPr>
            <a:spLocks noGrp="1"/>
          </p:cNvSpPr>
          <p:nvPr>
            <p:ph type="title"/>
          </p:nvPr>
        </p:nvSpPr>
        <p:spPr/>
        <p:txBody>
          <a:bodyPr/>
          <a:lstStyle/>
          <a:p>
            <a:r>
              <a:rPr lang="it-IT" dirty="0"/>
              <a:t>Funzionamento del software per gli attuatori</a:t>
            </a:r>
          </a:p>
        </p:txBody>
      </p:sp>
      <p:sp>
        <p:nvSpPr>
          <p:cNvPr id="3" name="Segnaposto contenuto 2">
            <a:extLst>
              <a:ext uri="{FF2B5EF4-FFF2-40B4-BE49-F238E27FC236}">
                <a16:creationId xmlns:a16="http://schemas.microsoft.com/office/drawing/2014/main" id="{CBAD4C57-BECC-41CD-ADF8-1DDC1DED24B1}"/>
              </a:ext>
            </a:extLst>
          </p:cNvPr>
          <p:cNvSpPr>
            <a:spLocks noGrp="1"/>
          </p:cNvSpPr>
          <p:nvPr>
            <p:ph idx="1"/>
          </p:nvPr>
        </p:nvSpPr>
        <p:spPr>
          <a:xfrm>
            <a:off x="1295400" y="1981201"/>
            <a:ext cx="4346713" cy="3809999"/>
          </a:xfrm>
        </p:spPr>
        <p:txBody>
          <a:bodyPr>
            <a:normAutofit fontScale="92500" lnSpcReduction="10000"/>
          </a:bodyPr>
          <a:lstStyle/>
          <a:p>
            <a:r>
              <a:rPr lang="it-IT" dirty="0"/>
              <a:t>Inizialmente tutti i sistemi sono aperti e funzionanti, privi di interruzioni</a:t>
            </a:r>
          </a:p>
          <a:p>
            <a:r>
              <a:rPr lang="it-IT" dirty="0"/>
              <a:t>Il microcontrollore resta in attesa di un comando proveniente dall’agente </a:t>
            </a:r>
            <a:r>
              <a:rPr lang="it-IT" i="1" dirty="0"/>
              <a:t>output agent</a:t>
            </a:r>
          </a:p>
          <a:p>
            <a:r>
              <a:rPr lang="it-IT" dirty="0"/>
              <a:t>Se arriva un comando va lo analizza e lo esegue. Nel mentre, il microcontrollore tiene traccia dello stato delle paratie in una variabile</a:t>
            </a:r>
          </a:p>
          <a:p>
            <a:r>
              <a:rPr lang="it-IT" dirty="0"/>
              <a:t>La paratia centrale si va ad aprire solamente se entrambi i lati hanno il led </a:t>
            </a:r>
            <a:r>
              <a:rPr lang="it-IT" i="1" dirty="0"/>
              <a:t>verde </a:t>
            </a:r>
            <a:r>
              <a:rPr lang="it-IT" dirty="0"/>
              <a:t>acceso</a:t>
            </a:r>
          </a:p>
          <a:p>
            <a:endParaRPr lang="it-IT" dirty="0"/>
          </a:p>
        </p:txBody>
      </p:sp>
      <p:pic>
        <p:nvPicPr>
          <p:cNvPr id="5" name="Immagine 4" descr="Immagine che contiene orologio, schermo, segnale&#10;&#10;Descrizione generata automaticamente">
            <a:extLst>
              <a:ext uri="{FF2B5EF4-FFF2-40B4-BE49-F238E27FC236}">
                <a16:creationId xmlns:a16="http://schemas.microsoft.com/office/drawing/2014/main" id="{B780778A-6128-4964-9A20-1A18A516BE81}"/>
              </a:ext>
            </a:extLst>
          </p:cNvPr>
          <p:cNvPicPr>
            <a:picLocks noChangeAspect="1"/>
          </p:cNvPicPr>
          <p:nvPr/>
        </p:nvPicPr>
        <p:blipFill>
          <a:blip r:embed="rId2"/>
          <a:stretch>
            <a:fillRect/>
          </a:stretch>
        </p:blipFill>
        <p:spPr>
          <a:xfrm>
            <a:off x="5642113" y="1616421"/>
            <a:ext cx="6549887" cy="4650420"/>
          </a:xfrm>
          <a:prstGeom prst="rect">
            <a:avLst/>
          </a:prstGeom>
        </p:spPr>
      </p:pic>
    </p:spTree>
    <p:extLst>
      <p:ext uri="{BB962C8B-B14F-4D97-AF65-F5344CB8AC3E}">
        <p14:creationId xmlns:p14="http://schemas.microsoft.com/office/powerpoint/2010/main" val="53455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71EE33-DDAA-48CE-884F-DC6BD3E0EF09}"/>
              </a:ext>
            </a:extLst>
          </p:cNvPr>
          <p:cNvSpPr>
            <a:spLocks noGrp="1"/>
          </p:cNvSpPr>
          <p:nvPr>
            <p:ph type="title"/>
          </p:nvPr>
        </p:nvSpPr>
        <p:spPr/>
        <p:txBody>
          <a:bodyPr/>
          <a:lstStyle/>
          <a:p>
            <a:r>
              <a:rPr lang="it-IT" dirty="0"/>
              <a:t>Conclusioni </a:t>
            </a:r>
          </a:p>
        </p:txBody>
      </p:sp>
      <p:sp>
        <p:nvSpPr>
          <p:cNvPr id="3" name="Segnaposto contenuto 2">
            <a:extLst>
              <a:ext uri="{FF2B5EF4-FFF2-40B4-BE49-F238E27FC236}">
                <a16:creationId xmlns:a16="http://schemas.microsoft.com/office/drawing/2014/main" id="{1F9F8403-D6C3-4DAC-AE5D-3958005C6134}"/>
              </a:ext>
            </a:extLst>
          </p:cNvPr>
          <p:cNvSpPr>
            <a:spLocks noGrp="1"/>
          </p:cNvSpPr>
          <p:nvPr>
            <p:ph idx="1"/>
          </p:nvPr>
        </p:nvSpPr>
        <p:spPr/>
        <p:txBody>
          <a:bodyPr>
            <a:normAutofit fontScale="77500" lnSpcReduction="20000"/>
          </a:bodyPr>
          <a:lstStyle/>
          <a:p>
            <a:r>
              <a:rPr lang="it-IT" dirty="0"/>
              <a:t>Grazie all’uso dello spazio di tuple è possibile disaccoppiare gli agenti dal loro compito, inoltre non è necessario che gli agenti si conoscano a vicenda. </a:t>
            </a:r>
          </a:p>
          <a:p>
            <a:r>
              <a:rPr lang="it-IT" dirty="0"/>
              <a:t>Gli agenti devono solamente conoscere ed avere il riferimento all’oggetto dello spazio di tuple e sapere la logica con il quale vengono scritte le tuple. </a:t>
            </a:r>
          </a:p>
          <a:p>
            <a:r>
              <a:rPr lang="it-IT" dirty="0"/>
              <a:t>In questo modo gli agenti possono essere dislocati nella rete.</a:t>
            </a:r>
          </a:p>
          <a:p>
            <a:r>
              <a:rPr lang="it-IT" dirty="0"/>
              <a:t>La nomenclatura degli </a:t>
            </a:r>
            <a:r>
              <a:rPr lang="it-IT" i="1" dirty="0"/>
              <a:t>ID </a:t>
            </a:r>
            <a:r>
              <a:rPr lang="it-IT" dirty="0"/>
              <a:t>utilizzata nel progetto non è propriamente flessibile ma basterebbe modificarlo con un </a:t>
            </a:r>
            <a:r>
              <a:rPr lang="it-IT" i="1" dirty="0"/>
              <a:t>ID</a:t>
            </a:r>
            <a:r>
              <a:rPr lang="it-IT" dirty="0"/>
              <a:t> numerico in modo da rendere più dinamico il tutto</a:t>
            </a:r>
          </a:p>
          <a:p>
            <a:r>
              <a:rPr lang="it-IT" dirty="0"/>
              <a:t>Utilizzando un ID numerico, però, si avrebbe la necessità di avere un microcontrollore per ogni dispositivo, che sia attuatore o sensore. In questo modo si migliora la gestione</a:t>
            </a:r>
          </a:p>
          <a:p>
            <a:r>
              <a:rPr lang="it-IT" dirty="0"/>
              <a:t>Gli agenti lavorano sulla stessa macchina perciò non è stato implementato un servizio di naming per l’oggetto che gestisce lo spazio di tuple</a:t>
            </a:r>
          </a:p>
          <a:p>
            <a:r>
              <a:rPr lang="it-IT" dirty="0"/>
              <a:t>Andando verso un ottica più distribuita di questa presentata, tale servizio assume un’importanza vitale</a:t>
            </a:r>
          </a:p>
          <a:p>
            <a:endParaRPr lang="it-IT" dirty="0"/>
          </a:p>
        </p:txBody>
      </p:sp>
    </p:spTree>
    <p:extLst>
      <p:ext uri="{BB962C8B-B14F-4D97-AF65-F5344CB8AC3E}">
        <p14:creationId xmlns:p14="http://schemas.microsoft.com/office/powerpoint/2010/main" val="30934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Grazie per l’attenzione</a:t>
            </a:r>
          </a:p>
        </p:txBody>
      </p:sp>
      <p:sp>
        <p:nvSpPr>
          <p:cNvPr id="3" name="Segnaposto testo 2"/>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Introduzione</a:t>
            </a:r>
          </a:p>
        </p:txBody>
      </p:sp>
      <p:sp>
        <p:nvSpPr>
          <p:cNvPr id="3" name="Segnaposto contenuto 2"/>
          <p:cNvSpPr>
            <a:spLocks noGrp="1"/>
          </p:cNvSpPr>
          <p:nvPr>
            <p:ph idx="1"/>
          </p:nvPr>
        </p:nvSpPr>
        <p:spPr/>
        <p:txBody>
          <a:bodyPr rtlCol="0"/>
          <a:lstStyle/>
          <a:p>
            <a:pPr rtl="0"/>
            <a:r>
              <a:rPr lang="it-IT" dirty="0"/>
              <a:t>Il progetto presentato riproduce in piccola scala una possibile porzione di una conduttura per il trasporto di gas GPL/propano</a:t>
            </a:r>
          </a:p>
          <a:p>
            <a:pPr rtl="0"/>
            <a:r>
              <a:rPr lang="it-IT" dirty="0"/>
              <a:t>Il modellino è provvisto di tre paratie di chiusura, due simulate da due coppie di LED verdi e rossi ed una comandata da un servomotore, e due sensori di GAS posti sulla sommità della conduttura.</a:t>
            </a:r>
          </a:p>
          <a:p>
            <a:pPr rtl="0"/>
            <a:r>
              <a:rPr lang="it-IT" dirty="0"/>
              <a:t>I sensori e gli attuatori sono comandati da due schede Arduino Uno R3.</a:t>
            </a:r>
          </a:p>
          <a:p>
            <a:pPr rtl="0"/>
            <a:endParaRPr lang="it-IT" u="sng"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Componenti adottati</a:t>
            </a:r>
          </a:p>
        </p:txBody>
      </p:sp>
      <p:sp>
        <p:nvSpPr>
          <p:cNvPr id="10" name="Segnaposto contenuto 9">
            <a:extLst>
              <a:ext uri="{FF2B5EF4-FFF2-40B4-BE49-F238E27FC236}">
                <a16:creationId xmlns:a16="http://schemas.microsoft.com/office/drawing/2014/main" id="{FC3A2050-FBD0-487C-9478-8BE2B88AEBB3}"/>
              </a:ext>
            </a:extLst>
          </p:cNvPr>
          <p:cNvSpPr>
            <a:spLocks noGrp="1"/>
          </p:cNvSpPr>
          <p:nvPr>
            <p:ph idx="1"/>
          </p:nvPr>
        </p:nvSpPr>
        <p:spPr/>
        <p:txBody>
          <a:bodyPr/>
          <a:lstStyle/>
          <a:p>
            <a:r>
              <a:rPr lang="it-IT" dirty="0"/>
              <a:t>Arduino UNO R3</a:t>
            </a:r>
          </a:p>
          <a:p>
            <a:r>
              <a:rPr lang="it-IT" dirty="0"/>
              <a:t>Sensore di gas MQ5</a:t>
            </a:r>
          </a:p>
          <a:p>
            <a:r>
              <a:rPr lang="it-IT" dirty="0"/>
              <a:t>Servomotore</a:t>
            </a:r>
          </a:p>
          <a:p>
            <a:r>
              <a:rPr lang="it-IT" dirty="0"/>
              <a:t>LED (rosso e verde)</a:t>
            </a:r>
          </a:p>
          <a:p>
            <a:endParaRPr lang="it-IT" dirty="0"/>
          </a:p>
        </p:txBody>
      </p:sp>
      <p:pic>
        <p:nvPicPr>
          <p:cNvPr id="11" name="Immagine 10">
            <a:extLst>
              <a:ext uri="{FF2B5EF4-FFF2-40B4-BE49-F238E27FC236}">
                <a16:creationId xmlns:a16="http://schemas.microsoft.com/office/drawing/2014/main" id="{33934429-C474-4C88-A8CC-AA7FF27EB198}"/>
              </a:ext>
            </a:extLst>
          </p:cNvPr>
          <p:cNvPicPr>
            <a:picLocks noChangeAspect="1"/>
          </p:cNvPicPr>
          <p:nvPr/>
        </p:nvPicPr>
        <p:blipFill>
          <a:blip r:embed="rId3"/>
          <a:stretch>
            <a:fillRect/>
          </a:stretch>
        </p:blipFill>
        <p:spPr>
          <a:xfrm>
            <a:off x="6330734" y="1637704"/>
            <a:ext cx="2155627" cy="1549614"/>
          </a:xfrm>
          <a:prstGeom prst="rect">
            <a:avLst/>
          </a:prstGeom>
        </p:spPr>
      </p:pic>
      <p:pic>
        <p:nvPicPr>
          <p:cNvPr id="15" name="Immagine 14" descr="Immagine che contiene elettronico, circuito&#10;&#10;Descrizione generata automaticamente">
            <a:extLst>
              <a:ext uri="{FF2B5EF4-FFF2-40B4-BE49-F238E27FC236}">
                <a16:creationId xmlns:a16="http://schemas.microsoft.com/office/drawing/2014/main" id="{4FAE5DBF-8EB1-4310-9A84-3F993E2D67A5}"/>
              </a:ext>
            </a:extLst>
          </p:cNvPr>
          <p:cNvPicPr>
            <a:picLocks noChangeAspect="1"/>
          </p:cNvPicPr>
          <p:nvPr/>
        </p:nvPicPr>
        <p:blipFill>
          <a:blip r:embed="rId4"/>
          <a:stretch>
            <a:fillRect/>
          </a:stretch>
        </p:blipFill>
        <p:spPr>
          <a:xfrm>
            <a:off x="8486361" y="1438476"/>
            <a:ext cx="2597426" cy="1948070"/>
          </a:xfrm>
          <a:prstGeom prst="rect">
            <a:avLst/>
          </a:prstGeom>
        </p:spPr>
      </p:pic>
      <p:pic>
        <p:nvPicPr>
          <p:cNvPr id="16" name="Immagine 15">
            <a:extLst>
              <a:ext uri="{FF2B5EF4-FFF2-40B4-BE49-F238E27FC236}">
                <a16:creationId xmlns:a16="http://schemas.microsoft.com/office/drawing/2014/main" id="{E5E83564-6178-4A39-AFAF-A8432F3C3533}"/>
              </a:ext>
            </a:extLst>
          </p:cNvPr>
          <p:cNvPicPr>
            <a:picLocks noChangeAspect="1"/>
          </p:cNvPicPr>
          <p:nvPr/>
        </p:nvPicPr>
        <p:blipFill>
          <a:blip r:embed="rId5"/>
          <a:stretch>
            <a:fillRect/>
          </a:stretch>
        </p:blipFill>
        <p:spPr>
          <a:xfrm>
            <a:off x="6330733" y="3507747"/>
            <a:ext cx="2155627" cy="2162252"/>
          </a:xfrm>
          <a:prstGeom prst="rect">
            <a:avLst/>
          </a:prstGeom>
        </p:spPr>
      </p:pic>
      <p:pic>
        <p:nvPicPr>
          <p:cNvPr id="1026" name="Picture 2" descr="Risultati immagini per led">
            <a:extLst>
              <a:ext uri="{FF2B5EF4-FFF2-40B4-BE49-F238E27FC236}">
                <a16:creationId xmlns:a16="http://schemas.microsoft.com/office/drawing/2014/main" id="{3C689934-FBB6-4DB2-8551-D7781C5C1F2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4247"/>
          <a:stretch/>
        </p:blipFill>
        <p:spPr bwMode="auto">
          <a:xfrm>
            <a:off x="9029700" y="3582632"/>
            <a:ext cx="1510747" cy="220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4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7A5800-DC23-4DF0-A31A-CD8ED4C92989}"/>
              </a:ext>
            </a:extLst>
          </p:cNvPr>
          <p:cNvSpPr>
            <a:spLocks noGrp="1"/>
          </p:cNvSpPr>
          <p:nvPr>
            <p:ph type="title"/>
          </p:nvPr>
        </p:nvSpPr>
        <p:spPr/>
        <p:txBody>
          <a:bodyPr/>
          <a:lstStyle/>
          <a:p>
            <a:r>
              <a:rPr lang="it-IT" dirty="0"/>
              <a:t>Sensore Mq5</a:t>
            </a:r>
          </a:p>
        </p:txBody>
      </p:sp>
      <p:sp>
        <p:nvSpPr>
          <p:cNvPr id="3" name="Segnaposto contenuto 2">
            <a:extLst>
              <a:ext uri="{FF2B5EF4-FFF2-40B4-BE49-F238E27FC236}">
                <a16:creationId xmlns:a16="http://schemas.microsoft.com/office/drawing/2014/main" id="{B6396E7F-F419-4D6E-892F-CE06004AA366}"/>
              </a:ext>
            </a:extLst>
          </p:cNvPr>
          <p:cNvSpPr>
            <a:spLocks noGrp="1"/>
          </p:cNvSpPr>
          <p:nvPr>
            <p:ph idx="1"/>
          </p:nvPr>
        </p:nvSpPr>
        <p:spPr/>
        <p:txBody>
          <a:bodyPr/>
          <a:lstStyle/>
          <a:p>
            <a:r>
              <a:rPr lang="it-IT" dirty="0"/>
              <a:t>Il sensore comunica con due segnali:</a:t>
            </a:r>
          </a:p>
          <a:p>
            <a:r>
              <a:rPr lang="it-IT" dirty="0"/>
              <a:t>Digitale TTL</a:t>
            </a:r>
          </a:p>
          <a:p>
            <a:pPr lvl="1"/>
            <a:r>
              <a:rPr lang="it-IT" dirty="0"/>
              <a:t>Segnale basso se rileva GAS</a:t>
            </a:r>
          </a:p>
          <a:p>
            <a:pPr lvl="1"/>
            <a:r>
              <a:rPr lang="it-IT" dirty="0"/>
              <a:t>Segnale alto se non c’è rilevamento</a:t>
            </a:r>
          </a:p>
          <a:p>
            <a:r>
              <a:rPr lang="it-IT" dirty="0"/>
              <a:t>Uscita Analogica</a:t>
            </a:r>
          </a:p>
          <a:p>
            <a:pPr lvl="1"/>
            <a:r>
              <a:rPr lang="it-IT" dirty="0"/>
              <a:t>Misurazione del livello di gas</a:t>
            </a:r>
          </a:p>
          <a:p>
            <a:pPr lvl="1"/>
            <a:r>
              <a:rPr lang="it-IT" dirty="0"/>
              <a:t>È possibile ottenerla anche quando l’uscita TTL non è nulla</a:t>
            </a:r>
          </a:p>
          <a:p>
            <a:r>
              <a:rPr lang="it-IT" dirty="0"/>
              <a:t>In base al segnale TTL si invia una specifica keyword al BRIDGE </a:t>
            </a:r>
          </a:p>
        </p:txBody>
      </p:sp>
      <p:pic>
        <p:nvPicPr>
          <p:cNvPr id="7" name="Immagine 6" descr="Immagine che contiene screenshot&#10;&#10;Descrizione generata automaticamente">
            <a:extLst>
              <a:ext uri="{FF2B5EF4-FFF2-40B4-BE49-F238E27FC236}">
                <a16:creationId xmlns:a16="http://schemas.microsoft.com/office/drawing/2014/main" id="{CAED9884-B4C7-4113-9C23-DABEEB95EB11}"/>
              </a:ext>
            </a:extLst>
          </p:cNvPr>
          <p:cNvPicPr>
            <a:picLocks noChangeAspect="1"/>
          </p:cNvPicPr>
          <p:nvPr/>
        </p:nvPicPr>
        <p:blipFill>
          <a:blip r:embed="rId2"/>
          <a:stretch>
            <a:fillRect/>
          </a:stretch>
        </p:blipFill>
        <p:spPr>
          <a:xfrm>
            <a:off x="6096000" y="1981201"/>
            <a:ext cx="5734050" cy="1571625"/>
          </a:xfrm>
          <a:prstGeom prst="rect">
            <a:avLst/>
          </a:prstGeom>
        </p:spPr>
      </p:pic>
    </p:spTree>
    <p:extLst>
      <p:ext uri="{BB962C8B-B14F-4D97-AF65-F5344CB8AC3E}">
        <p14:creationId xmlns:p14="http://schemas.microsoft.com/office/powerpoint/2010/main" val="273873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Schema a Blocchi complessivo</a:t>
            </a:r>
          </a:p>
        </p:txBody>
      </p:sp>
      <p:pic>
        <p:nvPicPr>
          <p:cNvPr id="8" name="Immagine 7" descr="Immagine che contiene testo, orologio&#10;&#10;Descrizione generata automaticamente">
            <a:extLst>
              <a:ext uri="{FF2B5EF4-FFF2-40B4-BE49-F238E27FC236}">
                <a16:creationId xmlns:a16="http://schemas.microsoft.com/office/drawing/2014/main" id="{BE4FD560-48F6-44D5-8CE2-77CA98A5E150}"/>
              </a:ext>
            </a:extLst>
          </p:cNvPr>
          <p:cNvPicPr>
            <a:picLocks noChangeAspect="1"/>
          </p:cNvPicPr>
          <p:nvPr/>
        </p:nvPicPr>
        <p:blipFill>
          <a:blip r:embed="rId3"/>
          <a:stretch>
            <a:fillRect/>
          </a:stretch>
        </p:blipFill>
        <p:spPr>
          <a:xfrm>
            <a:off x="605044" y="1646237"/>
            <a:ext cx="11238806" cy="4290737"/>
          </a:xfrm>
          <a:prstGeom prst="rect">
            <a:avLst/>
          </a:prstGeo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A21E16-5BB7-4200-B258-CEBA3592AA27}"/>
              </a:ext>
            </a:extLst>
          </p:cNvPr>
          <p:cNvSpPr>
            <a:spLocks noGrp="1"/>
          </p:cNvSpPr>
          <p:nvPr>
            <p:ph type="title"/>
          </p:nvPr>
        </p:nvSpPr>
        <p:spPr/>
        <p:txBody>
          <a:bodyPr/>
          <a:lstStyle/>
          <a:p>
            <a:r>
              <a:rPr lang="it-IT" dirty="0"/>
              <a:t>Descrizione dello schema a blocchi</a:t>
            </a:r>
          </a:p>
        </p:txBody>
      </p:sp>
      <p:sp>
        <p:nvSpPr>
          <p:cNvPr id="3" name="Segnaposto contenuto 2">
            <a:extLst>
              <a:ext uri="{FF2B5EF4-FFF2-40B4-BE49-F238E27FC236}">
                <a16:creationId xmlns:a16="http://schemas.microsoft.com/office/drawing/2014/main" id="{DEB87F0A-E51E-4382-8876-4D157EEC1F2F}"/>
              </a:ext>
            </a:extLst>
          </p:cNvPr>
          <p:cNvSpPr>
            <a:spLocks noGrp="1"/>
          </p:cNvSpPr>
          <p:nvPr>
            <p:ph sz="half" idx="1"/>
          </p:nvPr>
        </p:nvSpPr>
        <p:spPr>
          <a:xfrm>
            <a:off x="1295400" y="1981199"/>
            <a:ext cx="9601200" cy="3810001"/>
          </a:xfrm>
        </p:spPr>
        <p:txBody>
          <a:bodyPr/>
          <a:lstStyle/>
          <a:p>
            <a:r>
              <a:rPr lang="it-IT" dirty="0"/>
              <a:t>Il programma JAVA si interfaccia con i due microcontrollori attraverso il protocollo seriale</a:t>
            </a:r>
          </a:p>
          <a:p>
            <a:r>
              <a:rPr lang="it-IT" dirty="0"/>
              <a:t>Il microcontrollore ha il compito di misurare la presenza, o meno, di gas, esso effettua una comunicazione monodirezionale con il programma di controllo JAVA, il quale, in base all’andamento dei valori delle misurazioni, sceglierà quale comando fornire al secondo microcontrollore che azionerà gli attuatori.</a:t>
            </a:r>
          </a:p>
          <a:p>
            <a:endParaRPr lang="it-IT" dirty="0"/>
          </a:p>
          <a:p>
            <a:endParaRPr lang="it-IT" dirty="0"/>
          </a:p>
        </p:txBody>
      </p:sp>
    </p:spTree>
    <p:extLst>
      <p:ext uri="{BB962C8B-B14F-4D97-AF65-F5344CB8AC3E}">
        <p14:creationId xmlns:p14="http://schemas.microsoft.com/office/powerpoint/2010/main" val="6073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23DC60-0973-4855-BDF6-3A551A26890A}"/>
              </a:ext>
            </a:extLst>
          </p:cNvPr>
          <p:cNvSpPr>
            <a:spLocks noGrp="1"/>
          </p:cNvSpPr>
          <p:nvPr>
            <p:ph type="title"/>
          </p:nvPr>
        </p:nvSpPr>
        <p:spPr>
          <a:xfrm>
            <a:off x="1295400" y="503853"/>
            <a:ext cx="9601200" cy="1142385"/>
          </a:xfrm>
        </p:spPr>
        <p:txBody>
          <a:bodyPr/>
          <a:lstStyle/>
          <a:p>
            <a:r>
              <a:rPr lang="it-IT" dirty="0"/>
              <a:t>Protocollo Seriale</a:t>
            </a:r>
          </a:p>
        </p:txBody>
      </p:sp>
      <p:sp>
        <p:nvSpPr>
          <p:cNvPr id="3" name="Segnaposto contenuto 2">
            <a:extLst>
              <a:ext uri="{FF2B5EF4-FFF2-40B4-BE49-F238E27FC236}">
                <a16:creationId xmlns:a16="http://schemas.microsoft.com/office/drawing/2014/main" id="{1F5B0460-1095-4564-9CE7-CADC3767F343}"/>
              </a:ext>
            </a:extLst>
          </p:cNvPr>
          <p:cNvSpPr>
            <a:spLocks noGrp="1"/>
          </p:cNvSpPr>
          <p:nvPr>
            <p:ph idx="1"/>
          </p:nvPr>
        </p:nvSpPr>
        <p:spPr/>
        <p:txBody>
          <a:bodyPr/>
          <a:lstStyle/>
          <a:p>
            <a:r>
              <a:rPr lang="it-IT" dirty="0"/>
              <a:t>Baud rate fissata a 9600</a:t>
            </a:r>
          </a:p>
          <a:p>
            <a:r>
              <a:rPr lang="it-IT" dirty="0"/>
              <a:t>Non c’è bisogno dell’invio del</a:t>
            </a:r>
            <a:br>
              <a:rPr lang="it-IT" dirty="0"/>
            </a:br>
            <a:r>
              <a:rPr lang="it-IT" dirty="0"/>
              <a:t>clock</a:t>
            </a:r>
          </a:p>
          <a:p>
            <a:r>
              <a:rPr lang="it-IT" dirty="0"/>
              <a:t>Pacchetti di 9 bit</a:t>
            </a:r>
          </a:p>
          <a:p>
            <a:pPr lvl="1"/>
            <a:r>
              <a:rPr lang="it-IT" dirty="0"/>
              <a:t>8 di dato</a:t>
            </a:r>
          </a:p>
          <a:p>
            <a:pPr lvl="1"/>
            <a:r>
              <a:rPr lang="it-IT" dirty="0"/>
              <a:t>1 di controllo (opzionale)</a:t>
            </a:r>
          </a:p>
        </p:txBody>
      </p:sp>
      <p:pic>
        <p:nvPicPr>
          <p:cNvPr id="4" name="Immagine 3">
            <a:extLst>
              <a:ext uri="{FF2B5EF4-FFF2-40B4-BE49-F238E27FC236}">
                <a16:creationId xmlns:a16="http://schemas.microsoft.com/office/drawing/2014/main" id="{D58FE095-B75F-4BC6-955B-4B1E276BC407}"/>
              </a:ext>
            </a:extLst>
          </p:cNvPr>
          <p:cNvPicPr>
            <a:picLocks noChangeAspect="1"/>
          </p:cNvPicPr>
          <p:nvPr/>
        </p:nvPicPr>
        <p:blipFill>
          <a:blip r:embed="rId2"/>
          <a:stretch>
            <a:fillRect/>
          </a:stretch>
        </p:blipFill>
        <p:spPr>
          <a:xfrm>
            <a:off x="5773352" y="1673906"/>
            <a:ext cx="6418648" cy="3510188"/>
          </a:xfrm>
          <a:prstGeom prst="rect">
            <a:avLst/>
          </a:prstGeom>
        </p:spPr>
      </p:pic>
    </p:spTree>
    <p:extLst>
      <p:ext uri="{BB962C8B-B14F-4D97-AF65-F5344CB8AC3E}">
        <p14:creationId xmlns:p14="http://schemas.microsoft.com/office/powerpoint/2010/main" val="421384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23222-C594-4A89-A245-C1C4C9517C4C}"/>
              </a:ext>
            </a:extLst>
          </p:cNvPr>
          <p:cNvSpPr>
            <a:spLocks noGrp="1"/>
          </p:cNvSpPr>
          <p:nvPr>
            <p:ph type="title"/>
          </p:nvPr>
        </p:nvSpPr>
        <p:spPr/>
        <p:txBody>
          <a:bodyPr/>
          <a:lstStyle/>
          <a:p>
            <a:r>
              <a:rPr lang="it-IT" dirty="0"/>
              <a:t>Struttura del programma Java</a:t>
            </a:r>
          </a:p>
        </p:txBody>
      </p:sp>
      <p:pic>
        <p:nvPicPr>
          <p:cNvPr id="5" name="Segnaposto contenuto 4" descr="Immagine che contiene segnale, metro, sedendo, nero&#10;&#10;Descrizione generata automaticamente">
            <a:extLst>
              <a:ext uri="{FF2B5EF4-FFF2-40B4-BE49-F238E27FC236}">
                <a16:creationId xmlns:a16="http://schemas.microsoft.com/office/drawing/2014/main" id="{6BFC0811-2DD2-495C-BE3F-0D5933A09096}"/>
              </a:ext>
            </a:extLst>
          </p:cNvPr>
          <p:cNvPicPr>
            <a:picLocks noGrp="1" noChangeAspect="1"/>
          </p:cNvPicPr>
          <p:nvPr>
            <p:ph idx="1"/>
          </p:nvPr>
        </p:nvPicPr>
        <p:blipFill>
          <a:blip r:embed="rId2"/>
          <a:stretch>
            <a:fillRect/>
          </a:stretch>
        </p:blipFill>
        <p:spPr>
          <a:xfrm>
            <a:off x="585953" y="2411897"/>
            <a:ext cx="11020093" cy="2743199"/>
          </a:xfrm>
        </p:spPr>
      </p:pic>
    </p:spTree>
    <p:extLst>
      <p:ext uri="{BB962C8B-B14F-4D97-AF65-F5344CB8AC3E}">
        <p14:creationId xmlns:p14="http://schemas.microsoft.com/office/powerpoint/2010/main" val="222258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Funzionamento del software Java</a:t>
            </a:r>
          </a:p>
        </p:txBody>
      </p:sp>
      <p:graphicFrame>
        <p:nvGraphicFramePr>
          <p:cNvPr id="4" name="Segnaposto contenuto 3" descr="Diagramma Processo frecce che mostra 3 passaggi disposti da sinistra a destra con le descrizioni delle attività per ogni gruppo"/>
          <p:cNvGraphicFramePr>
            <a:graphicFrameLocks noGrp="1"/>
          </p:cNvGraphicFramePr>
          <p:nvPr>
            <p:ph idx="1"/>
            <p:extLst>
              <p:ext uri="{D42A27DB-BD31-4B8C-83A1-F6EECF244321}">
                <p14:modId xmlns:p14="http://schemas.microsoft.com/office/powerpoint/2010/main" val="528212533"/>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glia a diamante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3_TF03031015.potx" id="{D1CE47EB-10BF-4E12-B73A-2056D8C372D1}" vid="{D9009262-9072-4F00-9526-6416F75E2260}"/>
    </a:ext>
  </a:extLst>
</a:theme>
</file>

<file path=ppt/theme/theme2.xml><?xml version="1.0" encoding="utf-8"?>
<a:theme xmlns:a="http://schemas.openxmlformats.org/drawingml/2006/main" name="Tema di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professionale con griglia romboidale (widescreen)</Template>
  <TotalTime>240</TotalTime>
  <Words>999</Words>
  <Application>Microsoft Office PowerPoint</Application>
  <PresentationFormat>Widescreen</PresentationFormat>
  <Paragraphs>91</Paragraphs>
  <Slides>17</Slides>
  <Notes>6</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17</vt:i4>
      </vt:variant>
    </vt:vector>
  </HeadingPairs>
  <TitlesOfParts>
    <vt:vector size="19" baseType="lpstr">
      <vt:lpstr>Arial</vt:lpstr>
      <vt:lpstr>Griglia a diamante 16x9</vt:lpstr>
      <vt:lpstr>Sistemi distribuiti e intelligenza artificiale distribuita Modellazione e prototipazione di una centralina per il rilevamento di gas naturale, gestito da agenti autonomi Java, interfacciati su uno spazio di tuple</vt:lpstr>
      <vt:lpstr>Introduzione</vt:lpstr>
      <vt:lpstr>Componenti adottati</vt:lpstr>
      <vt:lpstr>Sensore Mq5</vt:lpstr>
      <vt:lpstr>Schema a Blocchi complessivo</vt:lpstr>
      <vt:lpstr>Descrizione dello schema a blocchi</vt:lpstr>
      <vt:lpstr>Protocollo Seriale</vt:lpstr>
      <vt:lpstr>Struttura del programma Java</vt:lpstr>
      <vt:lpstr>Funzionamento del software Java</vt:lpstr>
      <vt:lpstr>Tipi di tuple scambiate nello spazio</vt:lpstr>
      <vt:lpstr>Input Agent</vt:lpstr>
      <vt:lpstr>Tuple Space Agent</vt:lpstr>
      <vt:lpstr>Output Agent</vt:lpstr>
      <vt:lpstr>Funzionamento del software per il rilevamento del gas</vt:lpstr>
      <vt:lpstr>Funzionamento del software per gli attuatori</vt:lpstr>
      <vt:lpstr>Conclusioni </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FABRIZIO DI BLASI</dc:creator>
  <cp:lastModifiedBy>FABRIZIO DI BLASI</cp:lastModifiedBy>
  <cp:revision>24</cp:revision>
  <dcterms:created xsi:type="dcterms:W3CDTF">2020-01-10T16:46:21Z</dcterms:created>
  <dcterms:modified xsi:type="dcterms:W3CDTF">2020-01-11T10:25:27Z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