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9"/>
  </p:notesMasterIdLst>
  <p:handoutMasterIdLst>
    <p:handoutMasterId r:id="rId10"/>
  </p:handoutMasterIdLst>
  <p:sldIdLst>
    <p:sldId id="277" r:id="rId2"/>
    <p:sldId id="419" r:id="rId3"/>
    <p:sldId id="417" r:id="rId4"/>
    <p:sldId id="413" r:id="rId5"/>
    <p:sldId id="415" r:id="rId6"/>
    <p:sldId id="418" r:id="rId7"/>
    <p:sldId id="414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FFCCFF"/>
    <a:srgbClr val="990099"/>
    <a:srgbClr val="996633"/>
    <a:srgbClr val="FF00FF"/>
    <a:srgbClr val="FF9900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47" autoAdjust="0"/>
    <p:restoredTop sz="80421" autoAdjust="0"/>
  </p:normalViewPr>
  <p:slideViewPr>
    <p:cSldViewPr>
      <p:cViewPr>
        <p:scale>
          <a:sx n="90" d="100"/>
          <a:sy n="90" d="100"/>
        </p:scale>
        <p:origin x="-186" y="-72"/>
      </p:cViewPr>
      <p:guideLst>
        <p:guide orient="horz" pos="1152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2160" y="16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C9B4463C-E686-4691-8D44-30B0C036836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02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CE021501-827A-4DCB-8D22-9259F23FAF5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904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88EDE741-C77B-45BA-B812-A92975D58223}" type="slidenum">
              <a:rPr lang="en-US" smtClean="0">
                <a:latin typeface="Times New Roman" pitchFamily="18" charset="0"/>
              </a:rPr>
              <a:pPr>
                <a:defRPr/>
              </a:pPr>
              <a:t>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smtClean="0"/>
              <a:t>Olá, boa noite a todos!</a:t>
            </a:r>
          </a:p>
          <a:p>
            <a:r>
              <a:rPr lang="pt-BR" smtClean="0"/>
              <a:t>Esta é a disciplina de gestão de projetos e processos</a:t>
            </a:r>
          </a:p>
          <a:p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76F0C19A-AD46-4EC5-AB06-1D0176DEA827}" type="slidenum">
              <a:rPr lang="en-US" smtClean="0">
                <a:latin typeface="Times New Roman" pitchFamily="18" charset="0"/>
              </a:rPr>
              <a:pPr>
                <a:defRPr/>
              </a:pPr>
              <a:t>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smtClean="0"/>
              <a:t>Vou iniciar me apresentando para vocês:</a:t>
            </a:r>
          </a:p>
          <a:p>
            <a:r>
              <a:rPr lang="pt-BR" smtClean="0"/>
              <a:t>Meu nome é Luciano Santos</a:t>
            </a:r>
          </a:p>
          <a:p>
            <a:r>
              <a:rPr lang="pt-BR" smtClean="0"/>
              <a:t>Atuo na área de TI a mais de 10 anos</a:t>
            </a:r>
          </a:p>
          <a:p>
            <a:r>
              <a:rPr lang="pt-BR" smtClean="0"/>
              <a:t>Dentre eles 4 como gerente de projetos</a:t>
            </a:r>
          </a:p>
          <a:p>
            <a:r>
              <a:rPr lang="pt-BR" smtClean="0"/>
              <a:t>Além disso, ministrei palestras e cursos. Atualmente além de ministrar palestras e cursos e dar aula aqui na Unirriter eu trabalho na Dell Computadores</a:t>
            </a:r>
          </a:p>
          <a:p>
            <a:r>
              <a:rPr lang="pt-BR" smtClean="0"/>
              <a:t>Funções – Testador, Programador, Analista de sistemas e gerente de projetos.</a:t>
            </a:r>
          </a:p>
          <a:p>
            <a:r>
              <a:rPr lang="pt-BR" smtClean="0"/>
              <a:t>Me certifiquei em PMP - Project Management Professional pelo PMI em 09/05</a:t>
            </a:r>
          </a:p>
          <a:p>
            <a:r>
              <a:rPr lang="pt-BR" smtClean="0"/>
              <a:t>Meu objetivo com a disciplina é: difundir...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BF1D4FAC-D6CC-4188-84BD-074C3FB434A9}" type="slidenum">
              <a:rPr lang="en-US" smtClean="0">
                <a:latin typeface="Times New Roman" pitchFamily="18" charset="0"/>
              </a:rPr>
              <a:pPr>
                <a:defRPr/>
              </a:pPr>
              <a:t>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smtClean="0"/>
              <a:t>A Pensilvânia é um dos 50 Estados dos Estados Unidos da América, localizado na Região Centro-Atlântico do país.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59D1ECC9-1C24-42C6-889F-F321A44F7276}" type="slidenum">
              <a:rPr lang="en-US" smtClean="0">
                <a:latin typeface="Times New Roman" pitchFamily="18" charset="0"/>
              </a:rPr>
              <a:pPr>
                <a:defRPr/>
              </a:pPr>
              <a:t>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smtClean="0"/>
              <a:t>Vou acompanhar vocês desde hoje até o final de agosto. </a:t>
            </a:r>
          </a:p>
          <a:p>
            <a:r>
              <a:rPr lang="pt-BR" smtClean="0"/>
              <a:t>Este é o programa da disciplina, mas é claro que algo pode ser ajustado de acordo com o andamento da turma.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Apresentação – Slide </a:t>
            </a:r>
            <a:fld id="{AC6B24C8-8943-4204-9882-3DB78370F9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44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Apresentação – Slide </a:t>
            </a:r>
            <a:fld id="{1BE2466E-872F-4394-82E7-7DBA48107B3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87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609600"/>
            <a:ext cx="17526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7800" y="609600"/>
            <a:ext cx="5105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Apresentação – Slide </a:t>
            </a:r>
            <a:fld id="{610778F2-F708-4690-B86C-9F314B7D4E1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017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09600"/>
            <a:ext cx="7010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447800" y="1981200"/>
            <a:ext cx="7010400" cy="4038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Apresentação – Slide </a:t>
            </a:r>
            <a:fld id="{262558FD-DEFA-4FF5-840B-5B3A9B9E76A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39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Apresentação – Slide </a:t>
            </a:r>
            <a:fld id="{53A23B06-A652-4A6F-B10B-6FFD73B9D0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37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Apresentação – Slide </a:t>
            </a:r>
            <a:fld id="{51515477-423C-47C2-8C85-F6AB571AE6C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82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1981200"/>
            <a:ext cx="3429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3429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Apresentação – Slide </a:t>
            </a:r>
            <a:fld id="{421E91A7-444A-4638-AD15-8188D5D6B22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039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Apresentação – Slide </a:t>
            </a:r>
            <a:fld id="{79312CDD-5E5F-4082-8A2A-2A41501EE03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73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Apresentação – Slide </a:t>
            </a:r>
            <a:fld id="{04891891-16D9-46F7-9713-BFE1F72EEA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06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Apresentação – Slide </a:t>
            </a:r>
            <a:fld id="{AD914A45-A934-46D9-A8B6-0E951B4BB44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34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Apresentação – Slide </a:t>
            </a:r>
            <a:fld id="{54D882CA-4E91-4F23-8488-63C17FC6341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42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Apresentação – Slide </a:t>
            </a:r>
            <a:fld id="{BB347609-D2DB-4D91-B815-0B1EF3FC61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06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609600"/>
            <a:ext cx="7010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1981200"/>
            <a:ext cx="7010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351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11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pt-BR" sz="2400">
              <a:latin typeface="Tahoma" pitchFamily="34" charset="0"/>
            </a:endParaRPr>
          </a:p>
        </p:txBody>
      </p:sp>
      <p:sp>
        <p:nvSpPr>
          <p:cNvPr id="351244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67400" y="6245225"/>
            <a:ext cx="2819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pt-BR"/>
              <a:t>Apresentação – Slide </a:t>
            </a:r>
            <a:fld id="{89C9A108-FC50-48B6-97E5-026F5202591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31" name="Rectangle 19"/>
          <p:cNvSpPr>
            <a:spLocks noChangeArrowheads="1"/>
          </p:cNvSpPr>
          <p:nvPr userDrawn="1"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pt-BR" sz="2400">
              <a:latin typeface="Tahoma" pitchFamily="34" charset="0"/>
            </a:endParaRPr>
          </a:p>
        </p:txBody>
      </p:sp>
      <p:pic>
        <p:nvPicPr>
          <p:cNvPr id="1032" name="Picture 21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66775"/>
            <a:ext cx="9144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4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6248400"/>
            <a:ext cx="395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Zurich Ex BT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Zurich Ex BT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Zurich Ex BT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Zurich Ex BT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Zurich Ex BT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Zurich Ex BT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Zurich Ex BT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Zurich Ex B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90600" y="2819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t-BR" sz="3600" b="0" i="1" dirty="0" smtClean="0"/>
              <a:t>Projeto de Software </a:t>
            </a:r>
            <a:br>
              <a:rPr lang="pt-BR" sz="3600" b="0" i="1" dirty="0" smtClean="0"/>
            </a:br>
            <a:r>
              <a:rPr lang="pt-BR" sz="3600" b="0" i="1" dirty="0" smtClean="0"/>
              <a:t>Orientado a Objetos</a:t>
            </a:r>
            <a:endParaRPr lang="pt-BR" sz="3600" b="0" i="1" dirty="0"/>
          </a:p>
        </p:txBody>
      </p:sp>
      <p:sp>
        <p:nvSpPr>
          <p:cNvPr id="83975" name="Rectangle 1031"/>
          <p:cNvSpPr>
            <a:spLocks noChangeArrowheads="1"/>
          </p:cNvSpPr>
          <p:nvPr/>
        </p:nvSpPr>
        <p:spPr bwMode="auto">
          <a:xfrm>
            <a:off x="1447800" y="609600"/>
            <a:ext cx="7010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pt-BR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Zurich Ex BT" pitchFamily="34" charset="0"/>
                <a:cs typeface="+mn-cs"/>
              </a:rPr>
              <a:t>Curso de Pós-Graduação em Informática</a:t>
            </a:r>
            <a:br>
              <a:rPr lang="pt-BR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Zurich Ex BT" pitchFamily="34" charset="0"/>
                <a:cs typeface="+mn-cs"/>
              </a:rPr>
            </a:br>
            <a:r>
              <a:rPr lang="pt-BR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Zurich Ex BT" pitchFamily="34" charset="0"/>
                <a:cs typeface="+mn-cs"/>
              </a:rPr>
              <a:t>Tecnologias Aplicadas a Sistemas de Informação com Métodos Ágeis</a:t>
            </a:r>
            <a:endParaRPr lang="en-US" sz="16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Zurich Ex BT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Apresentação – Slide </a:t>
            </a:r>
            <a:fld id="{EF3159F5-B419-4579-82A5-43B60354DAA2}" type="slidenum">
              <a:rPr lang="pt-BR" smtClean="0">
                <a:latin typeface="Times New Roman" pitchFamily="18" charset="0"/>
              </a:rPr>
              <a:pPr>
                <a:defRPr/>
              </a:pPr>
              <a:t>2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Apresentação</a:t>
            </a:r>
            <a:endParaRPr lang="en-US" dirty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75438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 smtClean="0"/>
              <a:t>Nome: </a:t>
            </a:r>
            <a:r>
              <a:rPr lang="pt-BR" sz="2800" dirty="0" smtClean="0"/>
              <a:t>Luciano Antonio Cruz dos Santos</a:t>
            </a:r>
          </a:p>
          <a:p>
            <a:pPr eaLnBrk="1" hangingPunct="1">
              <a:lnSpc>
                <a:spcPct val="90000"/>
              </a:lnSpc>
            </a:pPr>
            <a:endParaRPr lang="pt-BR" dirty="0" smtClean="0"/>
          </a:p>
          <a:p>
            <a:pPr eaLnBrk="1" hangingPunct="1">
              <a:lnSpc>
                <a:spcPct val="90000"/>
              </a:lnSpc>
            </a:pPr>
            <a:r>
              <a:rPr lang="pt-BR" dirty="0" smtClean="0"/>
              <a:t>Objetivos: 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400" dirty="0" smtClean="0"/>
              <a:t>Difundir as práticas de projeto de software orientado a objetos utilizando UML como linguagem / ferramenta de apoio.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400" dirty="0" smtClean="0"/>
              <a:t>Apresentar a disciplina de projeto de software num contexto ágil (baseado em Scrum) efetuando comparações com a metodologia tradicional.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Apresentação – Slide </a:t>
            </a:r>
            <a:fld id="{EB5DFE48-7E67-4BE8-A8FF-354F4FDB46DF}" type="slidenum">
              <a:rPr lang="pt-BR" smtClean="0">
                <a:latin typeface="Times New Roman" pitchFamily="18" charset="0"/>
              </a:rPr>
              <a:pPr>
                <a:defRPr/>
              </a:pPr>
              <a:t>3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Apresentação</a:t>
            </a:r>
            <a:r>
              <a:rPr lang="en-US"/>
              <a:t> da Disciplina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mtClean="0"/>
              <a:t>Projeto de Software OO (</a:t>
            </a:r>
            <a:r>
              <a:rPr lang="pt-BR" i="1" smtClean="0"/>
              <a:t>Design</a:t>
            </a:r>
            <a:r>
              <a:rPr lang="pt-BR" smtClean="0"/>
              <a:t>)</a:t>
            </a:r>
            <a:endParaRPr lang="pt-BR" sz="3600" smtClean="0"/>
          </a:p>
          <a:p>
            <a:pPr lvl="1" eaLnBrk="1" hangingPunct="1">
              <a:lnSpc>
                <a:spcPct val="90000"/>
              </a:lnSpc>
            </a:pPr>
            <a:endParaRPr lang="pt-BR" smtClean="0"/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Atividade entre Análise e Codificação</a:t>
            </a:r>
          </a:p>
          <a:p>
            <a:pPr lvl="1" eaLnBrk="1" hangingPunct="1">
              <a:lnSpc>
                <a:spcPct val="90000"/>
              </a:lnSpc>
            </a:pPr>
            <a:endParaRPr lang="pt-BR" smtClean="0"/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Líder técnicos / Arquitetos</a:t>
            </a:r>
          </a:p>
          <a:p>
            <a:pPr lvl="1" eaLnBrk="1" hangingPunct="1">
              <a:lnSpc>
                <a:spcPct val="90000"/>
              </a:lnSpc>
            </a:pPr>
            <a:endParaRPr lang="pt-BR" smtClean="0"/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Visa definir a tecnologia apropriada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Apresentação – Slide </a:t>
            </a:r>
            <a:fld id="{0D49A0B6-7676-42AB-8698-7A2E22B04CB6}" type="slidenum">
              <a:rPr lang="pt-BR" smtClean="0">
                <a:latin typeface="Times New Roman" pitchFamily="18" charset="0"/>
              </a:rPr>
              <a:pPr>
                <a:defRPr/>
              </a:pPr>
              <a:t>4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Apresentação da Disciplina</a:t>
            </a:r>
          </a:p>
        </p:txBody>
      </p:sp>
      <p:graphicFrame>
        <p:nvGraphicFramePr>
          <p:cNvPr id="358438" name="Group 1062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714945293"/>
              </p:ext>
            </p:extLst>
          </p:nvPr>
        </p:nvGraphicFramePr>
        <p:xfrm>
          <a:off x="508000" y="2276475"/>
          <a:ext cx="8107363" cy="2925936"/>
        </p:xfrm>
        <a:graphic>
          <a:graphicData uri="http://schemas.openxmlformats.org/drawingml/2006/table">
            <a:tbl>
              <a:tblPr/>
              <a:tblGrid>
                <a:gridCol w="4429316"/>
                <a:gridCol w="1039448"/>
                <a:gridCol w="879533"/>
                <a:gridCol w="1759066"/>
              </a:tblGrid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Conteúdo</a:t>
                      </a:r>
                      <a:endParaRPr kumimoji="0" lang="pt-B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Hrs/Aula</a:t>
                      </a:r>
                      <a:endParaRPr kumimoji="0" lang="pt-B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Aula</a:t>
                      </a:r>
                      <a:endParaRPr kumimoji="0" lang="pt-B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Dias</a:t>
                      </a:r>
                      <a:endParaRPr kumimoji="0" lang="pt-B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Apresentação da Disciplina</a:t>
                      </a:r>
                      <a:endParaRPr kumimoji="0" lang="pt-B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h/a</a:t>
                      </a:r>
                      <a:endParaRPr kumimoji="0" lang="pt-B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pt-B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21/jun</a:t>
                      </a:r>
                      <a:endParaRPr kumimoji="0" lang="pt-B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1- Processo de Projeto</a:t>
                      </a:r>
                      <a:endParaRPr kumimoji="0" lang="pt-B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 h/a</a:t>
                      </a:r>
                      <a:endParaRPr kumimoji="0" lang="pt-B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pt-B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21/jun</a:t>
                      </a:r>
                      <a:endParaRPr kumimoji="0" lang="pt-B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2- Projeto de Arquitetura</a:t>
                      </a:r>
                      <a:endParaRPr kumimoji="0" lang="pt-B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h/a</a:t>
                      </a:r>
                      <a:endParaRPr kumimoji="0" lang="pt-B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02</a:t>
                      </a:r>
                      <a:endParaRPr kumimoji="0" lang="pt-B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22/jun</a:t>
                      </a:r>
                      <a:endParaRPr kumimoji="0" lang="pt-B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3- Projeto de Software</a:t>
                      </a:r>
                      <a:endParaRPr kumimoji="0" lang="pt-B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 h/a</a:t>
                      </a:r>
                      <a:endParaRPr kumimoji="0" lang="pt-B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03 e 04</a:t>
                      </a:r>
                      <a:endParaRPr kumimoji="0" lang="pt-B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05/jul e 06/jul</a:t>
                      </a: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4- Padrões e Anti-Padrões de Projeto</a:t>
                      </a:r>
                      <a:endParaRPr kumimoji="0" lang="pt-B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h/a</a:t>
                      </a:r>
                      <a:endParaRPr kumimoji="0" lang="pt-B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04 e 05</a:t>
                      </a:r>
                      <a:endParaRPr kumimoji="0" lang="pt-B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06/jul e 12/jul</a:t>
                      </a: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5- Aplicação e Melhores Práticas</a:t>
                      </a:r>
                      <a:endParaRPr kumimoji="0" lang="pt-B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h/a</a:t>
                      </a:r>
                      <a:endParaRPr kumimoji="0" lang="pt-B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05</a:t>
                      </a:r>
                      <a:endParaRPr kumimoji="0" lang="pt-B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12/jul</a:t>
                      </a:r>
                      <a:endParaRPr kumimoji="0" lang="pt-B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6- Apresentação dos Trabalhos Finais</a:t>
                      </a:r>
                      <a:endParaRPr kumimoji="0" lang="pt-B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h/a</a:t>
                      </a:r>
                      <a:endParaRPr kumimoji="0" lang="pt-B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06</a:t>
                      </a:r>
                      <a:endParaRPr kumimoji="0" lang="pt-B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13/jul</a:t>
                      </a:r>
                      <a:endParaRPr kumimoji="0" lang="pt-B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Apresentação – Slide </a:t>
            </a:r>
            <a:fld id="{3614452E-3131-4E16-B1DD-45830BAB50EE}" type="slidenum">
              <a:rPr lang="pt-BR" smtClean="0">
                <a:latin typeface="Times New Roman" pitchFamily="18" charset="0"/>
              </a:rPr>
              <a:pPr>
                <a:defRPr/>
              </a:pPr>
              <a:t>5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Apresentação da Disciplina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800" b="1" dirty="0" smtClean="0"/>
              <a:t>Critérios de Avaliação:</a:t>
            </a:r>
            <a:r>
              <a:rPr lang="pt-BR" sz="2400" b="1" dirty="0" smtClean="0"/>
              <a:t> </a:t>
            </a:r>
            <a:endParaRPr lang="pt-BR" sz="2400" dirty="0" smtClean="0"/>
          </a:p>
          <a:p>
            <a:pPr eaLnBrk="1" hangingPunct="1">
              <a:lnSpc>
                <a:spcPct val="80000"/>
              </a:lnSpc>
            </a:pPr>
            <a:r>
              <a:rPr lang="pt-BR" sz="2400" dirty="0" smtClean="0"/>
              <a:t>10% participação em aula;</a:t>
            </a:r>
          </a:p>
          <a:p>
            <a:pPr eaLnBrk="1" hangingPunct="1">
              <a:lnSpc>
                <a:spcPct val="80000"/>
              </a:lnSpc>
            </a:pPr>
            <a:r>
              <a:rPr lang="pt-BR" sz="2400" dirty="0" smtClean="0"/>
              <a:t>50% atividades complementares;</a:t>
            </a:r>
          </a:p>
          <a:p>
            <a:pPr eaLnBrk="1" hangingPunct="1">
              <a:lnSpc>
                <a:spcPct val="80000"/>
              </a:lnSpc>
            </a:pPr>
            <a:r>
              <a:rPr lang="pt-BR" sz="2400" dirty="0" smtClean="0"/>
              <a:t>40% trabalho final (5 grupos de 3 pessoas)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2000" b="1" dirty="0" smtClean="0"/>
              <a:t>Entrega e apresentação: 13/julho</a:t>
            </a:r>
          </a:p>
          <a:p>
            <a:pPr lvl="1" eaLnBrk="1" hangingPunct="1">
              <a:lnSpc>
                <a:spcPct val="80000"/>
              </a:lnSpc>
            </a:pPr>
            <a:endParaRPr lang="pt-BR" sz="16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800" b="1" dirty="0" smtClean="0"/>
              <a:t>Ferramentas:</a:t>
            </a:r>
            <a:endParaRPr lang="pt-BR" sz="2800" dirty="0" smtClean="0"/>
          </a:p>
          <a:p>
            <a:pPr eaLnBrk="1" hangingPunct="1">
              <a:lnSpc>
                <a:spcPct val="80000"/>
              </a:lnSpc>
            </a:pPr>
            <a:r>
              <a:rPr lang="pt-BR" sz="2000" dirty="0" smtClean="0"/>
              <a:t>MS Word / PDF</a:t>
            </a:r>
          </a:p>
          <a:p>
            <a:pPr eaLnBrk="1" hangingPunct="1">
              <a:lnSpc>
                <a:spcPct val="80000"/>
              </a:lnSpc>
            </a:pPr>
            <a:r>
              <a:rPr lang="pt-BR" sz="2000" dirty="0" smtClean="0"/>
              <a:t>MS PowerPoint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Apresentação – Slide </a:t>
            </a:r>
            <a:fld id="{90A3026E-6579-43F6-A2FA-53B077611EC6}" type="slidenum">
              <a:rPr lang="pt-BR" smtClean="0">
                <a:latin typeface="Times New Roman" pitchFamily="18" charset="0"/>
              </a:rPr>
              <a:pPr>
                <a:defRPr/>
              </a:pPr>
              <a:t>6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Apresentação da Disciplina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828800"/>
            <a:ext cx="73152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800" b="1" dirty="0" smtClean="0"/>
              <a:t>Bibliografia Básica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t-BR" sz="1000" dirty="0" smtClean="0"/>
          </a:p>
          <a:p>
            <a:pPr eaLnBrk="1" hangingPunct="1"/>
            <a:r>
              <a:rPr lang="pt-BR" sz="1700" dirty="0"/>
              <a:t>Freeman, E., Freeman, E., </a:t>
            </a:r>
            <a:r>
              <a:rPr lang="pt-BR" sz="1700" b="1" dirty="0"/>
              <a:t>Use a Cabeça Padrões de Projetos</a:t>
            </a:r>
            <a:r>
              <a:rPr lang="pt-BR" sz="1700" dirty="0"/>
              <a:t>, 2ªed., Altabooks,  2007</a:t>
            </a:r>
            <a:endParaRPr lang="pt-BR" sz="1700" dirty="0" smtClean="0"/>
          </a:p>
          <a:p>
            <a:pPr eaLnBrk="1" hangingPunct="1"/>
            <a:r>
              <a:rPr lang="pt-BR" sz="1700" dirty="0" smtClean="0"/>
              <a:t>Ambler, Scott W.</a:t>
            </a:r>
            <a:r>
              <a:rPr lang="pt-BR" sz="1700" b="1" dirty="0" smtClean="0"/>
              <a:t> Modelagem ágil: práticas eficazes para a Programação eXtrema e o Processo Unificado</a:t>
            </a:r>
            <a:r>
              <a:rPr lang="pt-BR" sz="1700" dirty="0" smtClean="0"/>
              <a:t>. Porto Alegre:  Bookman,  2004.</a:t>
            </a:r>
          </a:p>
          <a:p>
            <a:pPr eaLnBrk="1" hangingPunct="1"/>
            <a:r>
              <a:rPr lang="pt-BR" sz="1700" dirty="0" smtClean="0"/>
              <a:t>Freeman, Eric; Freeman, Elisabeth. </a:t>
            </a:r>
            <a:r>
              <a:rPr lang="pt-BR" sz="1700" b="1" dirty="0" smtClean="0"/>
              <a:t>Padrões de projetos (design patterns). </a:t>
            </a:r>
            <a:r>
              <a:rPr lang="pt-BR" sz="1700" dirty="0" smtClean="0"/>
              <a:t>Rio de Janeiro: Alta Books, 2005.</a:t>
            </a:r>
          </a:p>
          <a:p>
            <a:pPr eaLnBrk="1" hangingPunct="1"/>
            <a:r>
              <a:rPr lang="pt-BR" sz="1700" dirty="0" smtClean="0"/>
              <a:t>Larman, Graig. </a:t>
            </a:r>
            <a:r>
              <a:rPr lang="pt-BR" sz="1700" b="1" dirty="0" smtClean="0"/>
              <a:t>Utilizando UML e Padrões, </a:t>
            </a:r>
            <a:r>
              <a:rPr lang="pt-BR" sz="1700" dirty="0" smtClean="0"/>
              <a:t>2ª Ed</a:t>
            </a:r>
            <a:r>
              <a:rPr lang="pt-BR" sz="1700" b="1" dirty="0" smtClean="0"/>
              <a:t>, </a:t>
            </a:r>
            <a:r>
              <a:rPr lang="pt-BR" sz="1700" dirty="0" smtClean="0"/>
              <a:t>Bookman, 2004.</a:t>
            </a:r>
            <a:endParaRPr lang="en-US" sz="1700" dirty="0" smtClean="0"/>
          </a:p>
          <a:p>
            <a:pPr eaLnBrk="1" hangingPunct="1"/>
            <a:r>
              <a:rPr lang="en-US" sz="1700" dirty="0" smtClean="0"/>
              <a:t>Fowler, Martin, </a:t>
            </a:r>
            <a:r>
              <a:rPr lang="en-US" sz="1700" b="1" dirty="0" smtClean="0"/>
              <a:t>UML </a:t>
            </a:r>
            <a:r>
              <a:rPr lang="en-US" sz="1700" b="1" dirty="0" err="1" smtClean="0"/>
              <a:t>Essencial</a:t>
            </a:r>
            <a:r>
              <a:rPr lang="en-US" sz="1700" b="1" dirty="0" smtClean="0"/>
              <a:t>, 3ª Ed., </a:t>
            </a:r>
            <a:r>
              <a:rPr lang="en-US" sz="1700" dirty="0" smtClean="0"/>
              <a:t>Bookman, 2004.</a:t>
            </a:r>
            <a:endParaRPr lang="pt-BR" sz="1700" dirty="0" smtClean="0"/>
          </a:p>
          <a:p>
            <a:pPr eaLnBrk="1" hangingPunct="1"/>
            <a:r>
              <a:rPr lang="pt-BR" sz="1700" dirty="0" smtClean="0"/>
              <a:t>Malks, Dan; Alur, Deepak; Crupi, John </a:t>
            </a:r>
            <a:r>
              <a:rPr lang="pt-BR" sz="1700" b="1" dirty="0" smtClean="0"/>
              <a:t>Core J2EE Patterns: As Melhores Práticas e Estratégias de Design, </a:t>
            </a:r>
            <a:r>
              <a:rPr lang="pt-BR" sz="1700" dirty="0" smtClean="0"/>
              <a:t>2ª</a:t>
            </a:r>
            <a:r>
              <a:rPr lang="pt-BR" sz="1700" b="1" dirty="0" smtClean="0"/>
              <a:t> </a:t>
            </a:r>
            <a:r>
              <a:rPr lang="pt-BR" sz="1700" dirty="0" smtClean="0"/>
              <a:t>Ed., Campus, 2004.</a:t>
            </a:r>
          </a:p>
          <a:p>
            <a:pPr eaLnBrk="1" hangingPunct="1"/>
            <a:r>
              <a:rPr lang="en-US" sz="1700" dirty="0"/>
              <a:t>Johnson, Rod, </a:t>
            </a:r>
            <a:r>
              <a:rPr lang="en-US" sz="1700" b="1" dirty="0"/>
              <a:t>Expert One-on-One J2EE Design and Development, </a:t>
            </a:r>
            <a:r>
              <a:rPr lang="en-US" sz="1700" dirty="0"/>
              <a:t>John Wiley &amp; Sons, 2002</a:t>
            </a:r>
            <a:endParaRPr lang="en-US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Apresentação – Slide </a:t>
            </a:r>
            <a:fld id="{462E4B9B-47E6-4776-A134-254FF9588EA9}" type="slidenum">
              <a:rPr lang="pt-BR" smtClean="0">
                <a:latin typeface="Times New Roman" pitchFamily="18" charset="0"/>
              </a:rPr>
              <a:pPr>
                <a:defRPr/>
              </a:pPr>
              <a:t>7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Apresentação da Disciplina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981200"/>
            <a:ext cx="73152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800" b="1" dirty="0" smtClean="0"/>
              <a:t>Bibliografia Complementar</a:t>
            </a:r>
          </a:p>
          <a:p>
            <a:pPr marL="0" indent="0" eaLnBrk="1" hangingPunct="1">
              <a:buNone/>
            </a:pPr>
            <a:endParaRPr lang="pt-BR" sz="2000" dirty="0" smtClean="0"/>
          </a:p>
          <a:p>
            <a:pPr eaLnBrk="1" hangingPunct="1"/>
            <a:r>
              <a:rPr lang="pt-BR" sz="2000" dirty="0" smtClean="0"/>
              <a:t>Wazlawick , Raul Sidnei, </a:t>
            </a:r>
            <a:r>
              <a:rPr lang="pt-BR" sz="2000" b="1" dirty="0" smtClean="0"/>
              <a:t>Análise e Projeto de Sistemas de Informação Orientados a Objetos, </a:t>
            </a:r>
            <a:r>
              <a:rPr lang="pt-BR" sz="2000" dirty="0" smtClean="0"/>
              <a:t>Campus, 2004.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Gamma, Erich, </a:t>
            </a:r>
            <a:r>
              <a:rPr lang="en-US" sz="2000" b="1" dirty="0" smtClean="0"/>
              <a:t>Design Patterns : Elements of Reusable Object-Oriented Software, </a:t>
            </a:r>
            <a:r>
              <a:rPr lang="en-US" sz="2000" dirty="0" smtClean="0"/>
              <a:t>Pearson, 1994.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ciano Santos - Uniritter">
  <a:themeElements>
    <a:clrScheme name="T@rgettrust_model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@rgettrust_modelo">
      <a:majorFont>
        <a:latin typeface="Zurich Ex BT"/>
        <a:ea typeface=""/>
        <a:cs typeface=""/>
      </a:majorFont>
      <a:minorFont>
        <a:latin typeface="Geometr415 Lt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@rgettrust_model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@rgettrust_model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@rgettrust_model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@rgettrust_model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@rgettrust_model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@rgettrust_model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@rgettrust_model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3352</TotalTime>
  <Words>582</Words>
  <Application>Microsoft Office PowerPoint</Application>
  <PresentationFormat>Apresentação na tela (4:3)</PresentationFormat>
  <Paragraphs>97</Paragraphs>
  <Slides>7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Luciano Santos - Uniritter</vt:lpstr>
      <vt:lpstr>Projeto de Software  Orientado a Objetos</vt:lpstr>
      <vt:lpstr>Apresentação</vt:lpstr>
      <vt:lpstr>Apresentação da Disciplina</vt:lpstr>
      <vt:lpstr>Apresentação da Disciplina</vt:lpstr>
      <vt:lpstr>Apresentação da Disciplina</vt:lpstr>
      <vt:lpstr>Apresentação da Disciplina</vt:lpstr>
      <vt:lpstr>Apresentação da Disciplina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Preparação para a PMP</dc:title>
  <dc:creator>Luciano Santos</dc:creator>
  <cp:lastModifiedBy>Luciano Antonio Cruz dos Santos</cp:lastModifiedBy>
  <cp:revision>302</cp:revision>
  <cp:lastPrinted>2000-10-06T14:05:16Z</cp:lastPrinted>
  <dcterms:created xsi:type="dcterms:W3CDTF">2000-07-25T17:27:45Z</dcterms:created>
  <dcterms:modified xsi:type="dcterms:W3CDTF">2013-06-22T13:34:47Z</dcterms:modified>
</cp:coreProperties>
</file>