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508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582" r:id="rId12"/>
    <p:sldId id="614" r:id="rId13"/>
    <p:sldId id="613" r:id="rId14"/>
    <p:sldId id="637" r:id="rId15"/>
    <p:sldId id="638" r:id="rId16"/>
    <p:sldId id="583" r:id="rId17"/>
    <p:sldId id="612" r:id="rId18"/>
    <p:sldId id="584" r:id="rId19"/>
    <p:sldId id="588" r:id="rId20"/>
    <p:sldId id="587" r:id="rId21"/>
    <p:sldId id="624" r:id="rId22"/>
    <p:sldId id="625" r:id="rId23"/>
    <p:sldId id="626" r:id="rId24"/>
    <p:sldId id="632" r:id="rId25"/>
    <p:sldId id="627" r:id="rId26"/>
    <p:sldId id="628" r:id="rId27"/>
    <p:sldId id="633" r:id="rId28"/>
    <p:sldId id="631" r:id="rId29"/>
    <p:sldId id="629" r:id="rId30"/>
    <p:sldId id="630" r:id="rId31"/>
    <p:sldId id="634" r:id="rId32"/>
    <p:sldId id="635" r:id="rId33"/>
    <p:sldId id="636" r:id="rId34"/>
    <p:sldId id="615" r:id="rId35"/>
    <p:sldId id="616" r:id="rId36"/>
    <p:sldId id="608" r:id="rId37"/>
    <p:sldId id="609" r:id="rId38"/>
    <p:sldId id="61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CCFF"/>
    <a:srgbClr val="990099"/>
    <a:srgbClr val="996633"/>
    <a:srgbClr val="FF00FF"/>
    <a:srgbClr val="FF9900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7" autoAdjust="0"/>
    <p:restoredTop sz="80297" autoAdjust="0"/>
  </p:normalViewPr>
  <p:slideViewPr>
    <p:cSldViewPr>
      <p:cViewPr>
        <p:scale>
          <a:sx n="100" d="100"/>
          <a:sy n="100" d="100"/>
        </p:scale>
        <p:origin x="-1470" y="222"/>
      </p:cViewPr>
      <p:guideLst>
        <p:guide orient="horz" pos="115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60" y="7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842CCA5E-AB21-481C-BA3D-345DB1FE4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2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19B09BB-1272-4772-BE41-9F777D1CC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5AAB3660-980A-44DA-B596-472FF8E76D76}" type="slidenum">
              <a:rPr lang="en-US" smtClean="0">
                <a:latin typeface="Times New Roman" pitchFamily="18" charset="0"/>
              </a:rPr>
              <a:pPr>
                <a:defRPr/>
              </a:pPr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51068F68-9D4E-4AD6-A4D7-594DA4BED42B}" type="slidenum">
              <a:rPr lang="en-US" smtClean="0">
                <a:latin typeface="Times New Roman" pitchFamily="18" charset="0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44100F8F-4CA7-47CF-81AE-BBAE4FA7016C}" type="slidenum">
              <a:rPr lang="en-US" smtClean="0">
                <a:latin typeface="Times New Roman" pitchFamily="18" charset="0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O projeto de software encontra-se no núcleo técnico do processo de engenharia de software e é aplicado independentemente do paradigma de desenvolvimento usado. Iniciando-se tão logo os requisitos de software tenham sido analisados e especificados, o projeto é a primeira dentre as três atividades técnicas - projeto, codificação e teste - que são exigidas para se construir e verificar um software. </a:t>
            </a:r>
          </a:p>
          <a:p>
            <a:r>
              <a:rPr lang="pt-BR" smtClean="0"/>
              <a:t>A importância do projeto de software pode ser estabelecida com uma única palavra - </a:t>
            </a:r>
            <a:r>
              <a:rPr lang="pt-BR" i="1" smtClean="0"/>
              <a:t>qualidade</a:t>
            </a:r>
            <a:r>
              <a:rPr lang="pt-BR" smtClean="0"/>
              <a:t>. O projeto é o lugar onde a qualidade é aprimorada, refinada, durante o processo de desenvolvimento.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5AE6021-ADCA-4BA1-857F-EA1F92AC04E6}" type="slidenum">
              <a:rPr lang="en-US" smtClean="0">
                <a:latin typeface="Times New Roman" pitchFamily="18" charset="0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smtClean="0">
                <a:solidFill>
                  <a:schemeClr val="tx2"/>
                </a:solidFill>
              </a:rPr>
              <a:t>Modelo Cascata:</a:t>
            </a:r>
            <a:r>
              <a:rPr lang="pt-PT" smtClean="0"/>
              <a:t> fases distintas e separadas de especificação e desenvolvimento. O projeto do sistema é realizado atomicamente, isto é, só retornam se ocorreu algum erro de especificação ou há um novo requisito a ser especificado.</a:t>
            </a:r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027E7B45-3520-4755-B659-F6D8DA05A982}" type="slidenum">
              <a:rPr lang="en-US" smtClean="0">
                <a:latin typeface="Times New Roman" pitchFamily="18" charset="0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lang="pt-PT" smtClean="0"/>
              <a:t>Modelo Iterativo e Incremental: Os </a:t>
            </a:r>
            <a:r>
              <a:rPr lang="pt-PT" smtClean="0">
                <a:solidFill>
                  <a:srgbClr val="FF9933"/>
                </a:solidFill>
              </a:rPr>
              <a:t>requisitos do sistema evoluem</a:t>
            </a:r>
            <a:r>
              <a:rPr lang="pt-PT" smtClean="0">
                <a:solidFill>
                  <a:schemeClr val="bg2"/>
                </a:solidFill>
              </a:rPr>
              <a:t> </a:t>
            </a:r>
            <a:r>
              <a:rPr lang="pt-PT" smtClean="0"/>
              <a:t>à medida que o projeto evolui. Uma iteração integra-se a outra formando um processo de desenvolvimento de grandes sistemas. </a:t>
            </a:r>
          </a:p>
          <a:p>
            <a:r>
              <a:rPr lang="pt-PT" smtClean="0"/>
              <a:t>É incremental pois ao invés de disponibilizar o sistema numa única entrega, a entrega é efetuada por liberações. Cada liberação disponibiliza de forma incremental mais uma parte das funcionalidades requeridas.</a:t>
            </a:r>
          </a:p>
          <a:p>
            <a:r>
              <a:rPr lang="pt-PT" smtClean="0"/>
              <a:t>Neste modelo a análise de requisitos e de sistemas estão em evolução constante, o que requer uma integração entre especificações e uma validação mais criteriosa.</a:t>
            </a:r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109F4E6-DF18-4B46-B3B8-304A18E2877E}" type="slidenum">
              <a:rPr lang="en-US" smtClean="0">
                <a:latin typeface="Times New Roman" pitchFamily="18" charset="0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lang="pt-PT" smtClean="0"/>
              <a:t>Modelo Iterativo e Incremental: Os </a:t>
            </a:r>
            <a:r>
              <a:rPr lang="pt-PT" smtClean="0">
                <a:solidFill>
                  <a:srgbClr val="FF9933"/>
                </a:solidFill>
              </a:rPr>
              <a:t>requisitos do sistema evoluem</a:t>
            </a:r>
            <a:r>
              <a:rPr lang="pt-PT" smtClean="0">
                <a:solidFill>
                  <a:schemeClr val="bg2"/>
                </a:solidFill>
              </a:rPr>
              <a:t> </a:t>
            </a:r>
            <a:r>
              <a:rPr lang="pt-PT" smtClean="0"/>
              <a:t>à medida que o projeto evolui. Uma iteração integra-se a outra formando um processo de desenvolvimento de grandes sistemas. </a:t>
            </a:r>
          </a:p>
          <a:p>
            <a:r>
              <a:rPr lang="pt-PT" smtClean="0"/>
              <a:t>É incremental pois ao invés de disponibilizar o sistema numa única entrega, a entrega é efetuada por liberações. Cada liberação disponibiliza de forma incremental mais uma parte das funcionalidades requeridas.</a:t>
            </a:r>
          </a:p>
          <a:p>
            <a:r>
              <a:rPr lang="pt-PT" smtClean="0"/>
              <a:t>Neste modelo a análise de requisitos e de sistemas estão em evolução constante, o que requer uma integração entre especificações e uma validação mais criteriosa.</a:t>
            </a:r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8C0FF60-2C98-4639-AE36-9C516ABD29DB}" type="slidenum">
              <a:rPr lang="en-US" smtClean="0">
                <a:latin typeface="Times New Roman" pitchFamily="18" charset="0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lang="pt-PT" smtClean="0"/>
              <a:t>Modelo Iterativo e Incremental: Os </a:t>
            </a:r>
            <a:r>
              <a:rPr lang="pt-PT" smtClean="0">
                <a:solidFill>
                  <a:srgbClr val="FF9933"/>
                </a:solidFill>
              </a:rPr>
              <a:t>requisitos do sistema evoluem</a:t>
            </a:r>
            <a:r>
              <a:rPr lang="pt-PT" smtClean="0">
                <a:solidFill>
                  <a:schemeClr val="bg2"/>
                </a:solidFill>
              </a:rPr>
              <a:t> </a:t>
            </a:r>
            <a:r>
              <a:rPr lang="pt-PT" smtClean="0"/>
              <a:t>à medida que o projeto evolui. Uma iteração integra-se a outra formando um processo de desenvolvimento de grandes sistemas. </a:t>
            </a:r>
          </a:p>
          <a:p>
            <a:r>
              <a:rPr lang="pt-PT" smtClean="0"/>
              <a:t>É incremental pois ao invés de disponibilizar o sistema numa única entrega, a entrega é efetuada por liberações. Cada liberação disponibiliza de forma incremental mais uma parte das funcionalidades requeridas.</a:t>
            </a:r>
          </a:p>
          <a:p>
            <a:r>
              <a:rPr lang="pt-PT" smtClean="0"/>
              <a:t>Neste modelo a análise de requisitos e de sistemas estão em evolução constante, o que requer uma integração entre especificações e uma validação mais criteriosa.</a:t>
            </a:r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FF088A2F-5CDD-4FE7-8434-64019EF92EAA}" type="slidenum">
              <a:rPr lang="en-US" smtClean="0">
                <a:latin typeface="Times New Roman" pitchFamily="18" charset="0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pt-BR" smtClean="0"/>
              <a:t>Qualidade de software</a:t>
            </a:r>
          </a:p>
          <a:p>
            <a:pPr marL="914400" lvl="2" indent="0"/>
            <a:r>
              <a:rPr lang="pt-BR" b="1" smtClean="0"/>
              <a:t>Projeto guia a implementação: </a:t>
            </a:r>
            <a:r>
              <a:rPr lang="pt-BR" smtClean="0"/>
              <a:t>As decisões de projeto são importantes na fase de implementação. A </a:t>
            </a:r>
            <a:r>
              <a:rPr lang="pt-BR" b="1" smtClean="0"/>
              <a:t>arquitetura e a tecnologia a serem utilizadas são decisões de projeto</a:t>
            </a:r>
            <a:r>
              <a:rPr lang="pt-BR" smtClean="0"/>
              <a:t>. Sua forma de utilização deve ser apresentada na fase de projeto.</a:t>
            </a:r>
            <a:endParaRPr lang="pt-BR" b="1" smtClean="0"/>
          </a:p>
          <a:p>
            <a:pPr marL="914400" lvl="2" indent="0"/>
            <a:r>
              <a:rPr lang="pt-BR" smtClean="0"/>
              <a:t>		</a:t>
            </a:r>
          </a:p>
          <a:p>
            <a:pPr marL="914400" lvl="2" indent="0"/>
            <a:r>
              <a:rPr lang="pt-BR" b="1" smtClean="0"/>
              <a:t>Facilita a manutenção: </a:t>
            </a:r>
            <a:r>
              <a:rPr lang="pt-BR" sz="1600" smtClean="0"/>
              <a:t>No projeto tem-se uma visão ampla do que será implementado, e com isso pode-se criar sistemas </a:t>
            </a:r>
            <a:r>
              <a:rPr lang="pt-BR" sz="1600" b="1" smtClean="0"/>
              <a:t>modularizados </a:t>
            </a:r>
            <a:r>
              <a:rPr lang="pt-BR" sz="1600" smtClean="0"/>
              <a:t>que permitam uma posterior </a:t>
            </a:r>
            <a:r>
              <a:rPr lang="pt-BR" sz="1600" b="1" smtClean="0"/>
              <a:t>extensão.</a:t>
            </a:r>
            <a:endParaRPr lang="pt-BR" b="1" smtClean="0"/>
          </a:p>
          <a:p>
            <a:pPr marL="914400" lvl="2" indent="0"/>
            <a:endParaRPr lang="pt-BR" smtClean="0"/>
          </a:p>
          <a:p>
            <a:pPr marL="914400" lvl="2" indent="0"/>
            <a:r>
              <a:rPr lang="pt-BR" b="1" smtClean="0"/>
              <a:t>Proporciona uma visão geral a solução:</a:t>
            </a:r>
            <a:r>
              <a:rPr lang="pt-BR" smtClean="0"/>
              <a:t> Cria-se nesta fase uma </a:t>
            </a:r>
            <a:r>
              <a:rPr lang="pt-BR" b="1" smtClean="0"/>
              <a:t>arquitetura</a:t>
            </a:r>
            <a:r>
              <a:rPr lang="pt-BR" smtClean="0"/>
              <a:t> de sistema, bem como módulos que podem ser reaproveitados no mesmo sistema (</a:t>
            </a:r>
            <a:r>
              <a:rPr lang="pt-BR" b="1" smtClean="0"/>
              <a:t>reuso por encapsulamento</a:t>
            </a:r>
            <a:r>
              <a:rPr lang="pt-BR" smtClean="0"/>
              <a:t>) ou em novos sistemas </a:t>
            </a:r>
            <a:r>
              <a:rPr lang="pt-BR" b="1" smtClean="0"/>
              <a:t>(adaptabilidade).</a:t>
            </a:r>
          </a:p>
          <a:p>
            <a:pPr marL="914400" lvl="2" indent="0"/>
            <a:endParaRPr lang="pt-BR" b="1" smtClean="0"/>
          </a:p>
          <a:p>
            <a:pPr marL="914400" lvl="2" indent="0"/>
            <a:r>
              <a:rPr lang="pt-BR" b="1" smtClean="0"/>
              <a:t>Documenta a implementação:</a:t>
            </a:r>
            <a:r>
              <a:rPr lang="pt-BR" smtClean="0"/>
              <a:t> O projeto modela a solução e é utilizado para garantir que todos os envolvidos no desenvolvimento tenham um entendimento comum sobre como deve ser a implementação. Também pode ser utilizado por futuros desenvolvedores para entender o sistema fornecendo manutenção e suporte.</a:t>
            </a:r>
            <a:endParaRPr lang="pt-BR" i="1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862863C-ED65-4344-B0CA-48D8C34250AE}" type="slidenum">
              <a:rPr lang="en-US" smtClean="0">
                <a:latin typeface="Times New Roman" pitchFamily="18" charset="0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pt-BR" i="1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C05262BD-A683-43CF-AD0E-A9BAE36DE6DD}" type="slidenum">
              <a:rPr lang="en-US" smtClean="0">
                <a:latin typeface="Times New Roman" pitchFamily="18" charset="0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Análise modela o problema e consiste as atividades necessárias para entender o domínio do problema (</a:t>
            </a:r>
            <a:r>
              <a:rPr lang="pt-BR" b="1" smtClean="0"/>
              <a:t>o que deve ser feito</a:t>
            </a:r>
            <a:r>
              <a:rPr lang="pt-BR" smtClean="0"/>
              <a:t>). É uma atividade de </a:t>
            </a:r>
            <a:r>
              <a:rPr lang="pt-BR" i="1" smtClean="0"/>
              <a:t>investigação</a:t>
            </a:r>
            <a:r>
              <a:rPr lang="pt-BR" smtClean="0"/>
              <a:t>. </a:t>
            </a:r>
          </a:p>
          <a:p>
            <a:r>
              <a:rPr lang="pt-BR" smtClean="0"/>
              <a:t>O projeto modela a solução para o problema definido pela análise. É uma atividade de </a:t>
            </a:r>
            <a:r>
              <a:rPr lang="pt-BR" i="1" smtClean="0"/>
              <a:t>criação</a:t>
            </a:r>
            <a:r>
              <a:rPr lang="pt-BR" smtClean="0"/>
              <a:t> (</a:t>
            </a:r>
            <a:r>
              <a:rPr lang="pt-BR" b="1" smtClean="0"/>
              <a:t>como pode ser feito</a:t>
            </a:r>
            <a:r>
              <a:rPr lang="pt-BR" smtClean="0"/>
              <a:t>).</a:t>
            </a:r>
          </a:p>
          <a:p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4C729616-DF24-4A01-85AB-7D2434A731BA}" type="slidenum">
              <a:rPr lang="en-US" smtClean="0">
                <a:latin typeface="Times New Roman" pitchFamily="18" charset="0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PT" sz="1300" smtClean="0"/>
              <a:t>Análise:</a:t>
            </a:r>
          </a:p>
          <a:p>
            <a:pPr marL="457200" lvl="1" indent="0">
              <a:lnSpc>
                <a:spcPct val="110000"/>
              </a:lnSpc>
              <a:buFontTx/>
              <a:buChar char="•"/>
            </a:pPr>
            <a:r>
              <a:rPr lang="pt-PT" smtClean="0"/>
              <a:t>Modelos de classes e objetos ideais, para uma melhor compreensão dos requisitos.</a:t>
            </a:r>
          </a:p>
          <a:p>
            <a:pPr marL="457200" lvl="1" indent="0">
              <a:lnSpc>
                <a:spcPct val="110000"/>
              </a:lnSpc>
              <a:buFontTx/>
              <a:buChar char="•"/>
            </a:pPr>
            <a:r>
              <a:rPr lang="pt-PT" smtClean="0"/>
              <a:t>Principal resultado é o </a:t>
            </a:r>
            <a:r>
              <a:rPr lang="pt-PT" b="1" smtClean="0"/>
              <a:t>modelo de análise</a:t>
            </a:r>
            <a:r>
              <a:rPr lang="pt-PT" smtClean="0"/>
              <a:t>:</a:t>
            </a:r>
          </a:p>
          <a:p>
            <a:pPr marL="914400" lvl="2" indent="0">
              <a:lnSpc>
                <a:spcPct val="110000"/>
              </a:lnSpc>
              <a:buFontTx/>
              <a:buChar char="•"/>
            </a:pPr>
            <a:r>
              <a:rPr lang="pt-PT" smtClean="0"/>
              <a:t>classes ideais</a:t>
            </a:r>
          </a:p>
          <a:p>
            <a:pPr marL="914400" lvl="2" indent="0">
              <a:lnSpc>
                <a:spcPct val="110000"/>
              </a:lnSpc>
              <a:buFontTx/>
              <a:buChar char="•"/>
            </a:pPr>
            <a:r>
              <a:rPr lang="pt-PT" smtClean="0"/>
              <a:t>colaborações ideais</a:t>
            </a:r>
            <a:endParaRPr lang="pt-PT" b="1" smtClean="0"/>
          </a:p>
          <a:p>
            <a:pPr>
              <a:lnSpc>
                <a:spcPct val="110000"/>
              </a:lnSpc>
            </a:pPr>
            <a:r>
              <a:rPr lang="pt-PT" sz="1300" smtClean="0"/>
              <a:t>Projeto:</a:t>
            </a:r>
          </a:p>
          <a:p>
            <a:pPr marL="457200" lvl="1" indent="0">
              <a:lnSpc>
                <a:spcPct val="110000"/>
              </a:lnSpc>
              <a:buFontTx/>
              <a:buChar char="-"/>
            </a:pPr>
            <a:r>
              <a:rPr lang="pt-PT" smtClean="0"/>
              <a:t>Seu objetivo é mostrar como o sistema será construído de forma a satisfazer todos os requisitos, tarefas e funções descritas nos modelos de casos de uso.</a:t>
            </a:r>
          </a:p>
          <a:p>
            <a:pPr marL="457200" lvl="1" indent="0">
              <a:lnSpc>
                <a:spcPct val="110000"/>
              </a:lnSpc>
              <a:buFontTx/>
              <a:buChar char="-"/>
            </a:pPr>
            <a:r>
              <a:rPr lang="pt-PT" smtClean="0"/>
              <a:t>O sistema deve ser projetado de modo a que possua uma arquitetura robusta e facilmente adaptável a mudanças de requisitos.</a:t>
            </a:r>
          </a:p>
          <a:p>
            <a:pPr marL="457200" lvl="1" indent="0">
              <a:lnSpc>
                <a:spcPct val="110000"/>
              </a:lnSpc>
              <a:buFontTx/>
              <a:buChar char="•"/>
            </a:pPr>
            <a:r>
              <a:rPr lang="pt-PT" smtClean="0"/>
              <a:t>Seu principal produto é o </a:t>
            </a:r>
            <a:r>
              <a:rPr lang="pt-PT" b="1" smtClean="0"/>
              <a:t>modelo de projeto (</a:t>
            </a:r>
            <a:r>
              <a:rPr lang="pt-PT" b="1" i="1" smtClean="0"/>
              <a:t>design</a:t>
            </a:r>
            <a:r>
              <a:rPr lang="pt-PT" b="1" smtClean="0"/>
              <a:t>)</a:t>
            </a:r>
            <a:r>
              <a:rPr lang="pt-PT" smtClean="0"/>
              <a:t>:</a:t>
            </a:r>
          </a:p>
          <a:p>
            <a:pPr marL="914400" lvl="2" indent="0">
              <a:lnSpc>
                <a:spcPct val="110000"/>
              </a:lnSpc>
              <a:buFontTx/>
              <a:buChar char="•"/>
            </a:pPr>
            <a:r>
              <a:rPr lang="pt-PT" smtClean="0"/>
              <a:t>classes (da implementação) agrupadas em sub-sistema</a:t>
            </a:r>
          </a:p>
          <a:p>
            <a:pPr marL="914400" lvl="2" indent="0">
              <a:lnSpc>
                <a:spcPct val="110000"/>
              </a:lnSpc>
              <a:buFontTx/>
              <a:buChar char="•"/>
            </a:pPr>
            <a:r>
              <a:rPr lang="pt-PT" smtClean="0"/>
              <a:t>colaborações necessárias para realizar os casos de uso</a:t>
            </a:r>
          </a:p>
          <a:p>
            <a:pPr marL="457200" lvl="1" indent="0">
              <a:lnSpc>
                <a:spcPct val="110000"/>
              </a:lnSpc>
              <a:buFontTx/>
              <a:buChar char="•"/>
            </a:pPr>
            <a:r>
              <a:rPr lang="pt-PT" smtClean="0"/>
              <a:t>Há também o </a:t>
            </a:r>
            <a:r>
              <a:rPr lang="pt-PT" b="1" smtClean="0"/>
              <a:t>modelo de distribuição (</a:t>
            </a:r>
            <a:r>
              <a:rPr lang="pt-PT" b="1" i="1" smtClean="0"/>
              <a:t>deployment</a:t>
            </a:r>
            <a:r>
              <a:rPr lang="pt-PT" b="1" smtClean="0"/>
              <a:t>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6335A3E8-35BD-40DF-ADCA-528E94023E56}" type="slidenum">
              <a:rPr lang="en-US" smtClean="0">
                <a:latin typeface="Times New Roman" pitchFamily="18" charset="0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CDBFE5F8-399A-4A55-8E05-9B978CCAF2FC}" type="slidenum">
              <a:rPr lang="en-US" smtClean="0">
                <a:latin typeface="Times New Roman" pitchFamily="18" charset="0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C7A3893C-173C-42ED-9829-78AB19F3AE93}" type="slidenum">
              <a:rPr lang="en-US" smtClean="0">
                <a:latin typeface="Times New Roman" pitchFamily="18" charset="0"/>
              </a:rPr>
              <a:pPr>
                <a:defRPr/>
              </a:pPr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EC46C9B9-5690-468F-9604-33E21C6BA35F}" type="slidenum">
              <a:rPr lang="en-US" smtClean="0">
                <a:latin typeface="Times New Roman" pitchFamily="18" charset="0"/>
              </a:rPr>
              <a:pPr>
                <a:defRPr/>
              </a:pPr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6C9DDC52-7F33-4509-8B93-3223FB76B352}" type="slidenum">
              <a:rPr lang="en-US" smtClean="0">
                <a:latin typeface="Times New Roman" pitchFamily="18" charset="0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ED5C430-9778-4F9C-8CC9-C63CDA611341}" type="slidenum">
              <a:rPr lang="en-US" smtClean="0">
                <a:latin typeface="Times New Roman" pitchFamily="18" charset="0"/>
              </a:rPr>
              <a:pPr>
                <a:defRPr/>
              </a:pPr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366DA91-CBD1-4096-9F9A-6DD05A90F977}" type="slidenum">
              <a:rPr lang="en-US" smtClean="0">
                <a:latin typeface="Times New Roman" pitchFamily="18" charset="0"/>
              </a:rPr>
              <a:pPr>
                <a:defRPr/>
              </a:pPr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BC2789DE-4122-4D80-BA37-277787A03840}" type="slidenum">
              <a:rPr lang="en-US" smtClean="0">
                <a:latin typeface="Times New Roman" pitchFamily="18" charset="0"/>
              </a:rPr>
              <a:pPr>
                <a:defRPr/>
              </a:pPr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2A9D6EF6-7151-4B34-B59D-58B7E34754F4}" type="slidenum">
              <a:rPr lang="en-US" smtClean="0">
                <a:latin typeface="Times New Roman" pitchFamily="18" charset="0"/>
              </a:rPr>
              <a:pPr>
                <a:defRPr/>
              </a:pPr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E3E3E269-EAD5-427D-85D5-0D822D2B6535}" type="slidenum">
              <a:rPr lang="en-US" smtClean="0">
                <a:latin typeface="Times New Roman" pitchFamily="18" charset="0"/>
              </a:rPr>
              <a:pPr>
                <a:defRPr/>
              </a:pPr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9DAA6EE-BF6B-45CD-B994-8CE45CC9E998}" type="slidenum">
              <a:rPr lang="en-US" smtClean="0">
                <a:latin typeface="Times New Roman" pitchFamily="18" charset="0"/>
              </a:rPr>
              <a:pPr>
                <a:defRPr/>
              </a:pPr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71DEC792-F9AE-4316-8DCB-208834B77807}" type="slidenum">
              <a:rPr lang="en-US" smtClean="0">
                <a:latin typeface="Times New Roman" pitchFamily="18" charset="0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59B19EC-0A89-4FE7-B50D-23C1B3647724}" type="slidenum">
              <a:rPr lang="en-US" smtClean="0">
                <a:latin typeface="Times New Roman" pitchFamily="18" charset="0"/>
              </a:rPr>
              <a:pPr>
                <a:defRPr/>
              </a:pPr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888B2A5C-409E-4642-9B66-81F9280EB33D}" type="slidenum">
              <a:rPr lang="en-US" smtClean="0">
                <a:latin typeface="Times New Roman" pitchFamily="18" charset="0"/>
              </a:rPr>
              <a:pPr>
                <a:defRPr/>
              </a:pPr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1C21AF80-6403-4C06-88F7-B61D598B4EDD}" type="slidenum">
              <a:rPr lang="en-US" smtClean="0">
                <a:latin typeface="Times New Roman" pitchFamily="18" charset="0"/>
              </a:rPr>
              <a:pPr>
                <a:defRPr/>
              </a:pPr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smtClean="0"/>
              <a:t>No projeto orientado a objetos emprega-se uma perspectiva de </a:t>
            </a:r>
            <a:r>
              <a:rPr lang="pt-BR" b="1" smtClean="0"/>
              <a:t>objetos </a:t>
            </a:r>
            <a:r>
              <a:rPr lang="pt-BR" smtClean="0"/>
              <a:t>(coisas, conceitos ou entidades)</a:t>
            </a:r>
            <a:r>
              <a:rPr lang="pt-BR" b="1" smtClean="0"/>
              <a:t> </a:t>
            </a:r>
          </a:p>
          <a:p>
            <a:r>
              <a:rPr lang="pt-BR" smtClean="0"/>
              <a:t>Durante o projeto OO, a ênfase é especificar (detalhar) objetos (ou conceitos) levando em consideração a arquitetura e tecnologia a serem empregadas na construção do sistema. O detalhamento deve ficar bem próximo da codificação, como o apresentado no exemplo.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A20A078-B9BE-48FE-9566-70F17B4D6BA2}" type="slidenum">
              <a:rPr lang="en-US" smtClean="0">
                <a:latin typeface="Times New Roman" pitchFamily="18" charset="0"/>
              </a:rPr>
              <a:pPr>
                <a:defRPr/>
              </a:pPr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B51AB10-8536-4D3C-AEFA-69E4C951F4F5}" type="slidenum">
              <a:rPr lang="en-US" smtClean="0">
                <a:latin typeface="Times New Roman" pitchFamily="18" charset="0"/>
              </a:rPr>
              <a:pPr>
                <a:defRPr/>
              </a:pPr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4AFE0ACB-5985-4253-BCB8-B3310A02FA47}" type="slidenum">
              <a:rPr lang="en-US" smtClean="0">
                <a:latin typeface="Times New Roman" pitchFamily="18" charset="0"/>
              </a:rPr>
              <a:pPr>
                <a:defRPr/>
              </a:pPr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233CC43-A01E-4899-BA1F-2A3ABD0018BA}" type="slidenum">
              <a:rPr lang="en-US" smtClean="0">
                <a:latin typeface="Times New Roman" pitchFamily="18" charset="0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3ADC190-8FE4-4619-99FE-09368AF52696}" type="slidenum">
              <a:rPr lang="en-US" smtClean="0">
                <a:latin typeface="Times New Roman" pitchFamily="18" charset="0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03FD071F-331D-47F5-8925-29ED01367862}" type="slidenum">
              <a:rPr lang="en-US" smtClean="0">
                <a:latin typeface="Times New Roman" pitchFamily="18" charset="0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D26FF205-F2E0-4CEC-9A6F-517B6A195023}" type="slidenum">
              <a:rPr lang="en-US" smtClean="0">
                <a:latin typeface="Times New Roman" pitchFamily="18" charset="0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BF837B19-F586-423A-B106-31B645C538EA}" type="slidenum">
              <a:rPr lang="en-US" smtClean="0">
                <a:latin typeface="Times New Roman" pitchFamily="18" charset="0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1D93B318-1E3E-4B17-90D4-1B2B29E9FC3C}" type="slidenum">
              <a:rPr lang="en-US" smtClean="0">
                <a:latin typeface="Times New Roman" pitchFamily="18" charset="0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32803D57-EE20-49EF-951E-D6663C7A094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3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58A22CA1-9BA0-4793-BDD4-C11F9EEBA12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85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609600"/>
            <a:ext cx="17526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609600"/>
            <a:ext cx="5105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0582BAB2-7834-4EA2-BC99-5B27C2E7B39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4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010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981200"/>
            <a:ext cx="3429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429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76700"/>
            <a:ext cx="3429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85A056C7-1AD6-420A-8B65-F053D77693C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2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25024344-6B70-4CCD-8AFF-27C0D119FBD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6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EA4A211B-E7B9-4329-9FB3-5C4296EEFC8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14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429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020DB231-A874-4FAA-860F-D615730C1D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7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59529EF6-9D54-490F-87D2-4320EF46EB8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7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26042C4E-30B1-4133-BB18-A9C06A5441C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E1D10D6F-D9E2-479D-B92C-B3F4A05E41D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809DE0AA-FD1A-4602-A15B-C73323E38C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9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4A50F8DE-6B16-47B5-B3E9-6E9D6A3903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6096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981200"/>
            <a:ext cx="7010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11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sp>
        <p:nvSpPr>
          <p:cNvPr id="351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pt-BR"/>
              <a:t>Processo de Projeto – Slide </a:t>
            </a:r>
            <a:fld id="{BB1095C7-8C9C-4CA9-BD8C-8F8DC1EDC59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1031" name="Rectangle 19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pic>
        <p:nvPicPr>
          <p:cNvPr id="1032" name="Picture 2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775"/>
            <a:ext cx="9144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6248400"/>
            <a:ext cx="395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Zurich Ex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ibm.com/software/awdtools/developer/rose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ude.change-vision.com/jude-web/index.html" TargetMode="External"/><Relationship Id="rId4" Type="http://schemas.openxmlformats.org/officeDocument/2006/relationships/hyperlink" Target="http://www.sparxsystems.com.a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ChangeArrowheads="1"/>
          </p:cNvSpPr>
          <p:nvPr/>
        </p:nvSpPr>
        <p:spPr bwMode="auto">
          <a:xfrm>
            <a:off x="1219200" y="2819400"/>
            <a:ext cx="67056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pt-BR" sz="6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  <a:cs typeface="+mn-cs"/>
              </a:rPr>
              <a:t>1</a:t>
            </a:r>
          </a:p>
          <a:p>
            <a:pPr algn="ctr" eaLnBrk="0" hangingPunct="0">
              <a:defRPr/>
            </a:pPr>
            <a:r>
              <a:rPr lang="pt-BR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Zurich Ex BT" pitchFamily="34" charset="0"/>
                <a:cs typeface="+mn-cs"/>
              </a:rPr>
              <a:t>Processo de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2918AC53-23ED-4E03-923E-DAC197C2D5C8}" type="slidenum">
              <a:rPr lang="pt-BR" smtClean="0">
                <a:latin typeface="Times New Roman" pitchFamily="18" charset="0"/>
              </a:rPr>
              <a:pPr>
                <a:defRPr/>
              </a:pPr>
              <a:t>10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40386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Gerência de Configuração e Mudanças</a:t>
            </a:r>
          </a:p>
          <a:p>
            <a:pPr lvl="1" eaLnBrk="1" hangingPunct="1"/>
            <a:r>
              <a:rPr lang="pt-BR" smtClean="0"/>
              <a:t>Gerencia as variáveis de um sistema, controla versões e a geração de </a:t>
            </a:r>
            <a:r>
              <a:rPr lang="pt-BR" i="1" smtClean="0"/>
              <a:t>releases </a:t>
            </a:r>
            <a:r>
              <a:rPr lang="pt-BR" smtClean="0"/>
              <a:t>do sistema</a:t>
            </a:r>
          </a:p>
          <a:p>
            <a:pPr lvl="1" eaLnBrk="1" hangingPunct="1"/>
            <a:r>
              <a:rPr lang="pt-BR" smtClean="0"/>
              <a:t>Controla as requisições de mudanças, a definição de diretrizes para reportar defeitos do sistema e controle do seu ciclo de vida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63B2A8E5-7667-4A8D-BC85-23DE2E63700A}" type="slidenum">
              <a:rPr lang="pt-BR" smtClean="0">
                <a:latin typeface="Times New Roman" pitchFamily="18" charset="0"/>
              </a:rPr>
              <a:pPr>
                <a:defRPr/>
              </a:pPr>
              <a:t>11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Processo do Projeto - Conceito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81200"/>
            <a:ext cx="7010400" cy="3959225"/>
          </a:xfrm>
        </p:spPr>
        <p:txBody>
          <a:bodyPr/>
          <a:lstStyle/>
          <a:p>
            <a:pPr eaLnBrk="1" hangingPunct="1"/>
            <a:r>
              <a:rPr lang="pt-BR" i="1" smtClean="0"/>
              <a:t>".. o processo de se aplicar várias técnicas e princípios ao propósito de se definir um dispositivo, um processo ou um sistema com detalhes suficientes para permitir sua realização física"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8AD3A3F6-812E-4102-9DB9-DFC29D720C60}" type="slidenum">
              <a:rPr lang="pt-BR" smtClean="0">
                <a:latin typeface="Times New Roman" pitchFamily="18" charset="0"/>
              </a:rPr>
              <a:pPr>
                <a:defRPr/>
              </a:pPr>
              <a:t>12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Ciclo Cascata</a:t>
            </a:r>
          </a:p>
        </p:txBody>
      </p:sp>
      <p:pic>
        <p:nvPicPr>
          <p:cNvPr id="13316" name="Picture 2" descr="C:\Luciano\Particular\UniRitter\2009\Projeto OO\Working\Web\Waterfall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566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0C12F5A1-4FAE-4798-B741-CB5C0F219B66}" type="slidenum">
              <a:rPr lang="pt-BR" smtClean="0">
                <a:latin typeface="Times New Roman" pitchFamily="18" charset="0"/>
              </a:rPr>
              <a:pPr>
                <a:defRPr/>
              </a:pPr>
              <a:t>13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Ciclo Iterativo - Incremental</a:t>
            </a:r>
          </a:p>
        </p:txBody>
      </p:sp>
      <p:pic>
        <p:nvPicPr>
          <p:cNvPr id="14340" name="Picture 21" descr="Iterativo_e_increment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057400"/>
            <a:ext cx="90678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47078FC6-4FEA-4C29-B0AB-D51A72A79921}" type="slidenum">
              <a:rPr lang="pt-BR" smtClean="0">
                <a:latin typeface="Times New Roman" pitchFamily="18" charset="0"/>
              </a:rPr>
              <a:pPr>
                <a:defRPr/>
              </a:pPr>
              <a:t>14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Processo do Scrum</a:t>
            </a:r>
            <a:endParaRPr lang="pt-BR" dirty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181225"/>
            <a:ext cx="77438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9EDCC6A1-0F15-455E-8E3D-E749A3A1D702}" type="slidenum">
              <a:rPr lang="pt-BR" smtClean="0">
                <a:latin typeface="Times New Roman" pitchFamily="18" charset="0"/>
              </a:rPr>
              <a:pPr>
                <a:defRPr/>
              </a:pPr>
              <a:t>15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Ciclo do </a:t>
            </a:r>
            <a:r>
              <a:rPr lang="pt-BR" dirty="0"/>
              <a:t>Scrum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4676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B9AC481E-1D61-4A99-96F3-4215A6B76248}" type="slidenum">
              <a:rPr lang="pt-BR" smtClean="0">
                <a:latin typeface="Times New Roman" pitchFamily="18" charset="0"/>
              </a:rPr>
              <a:pPr>
                <a:defRPr/>
              </a:pPr>
              <a:t>16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Objetivos do Projeto de Software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14513"/>
            <a:ext cx="7848600" cy="4433887"/>
          </a:xfrm>
        </p:spPr>
        <p:txBody>
          <a:bodyPr/>
          <a:lstStyle/>
          <a:p>
            <a:pPr eaLnBrk="1" hangingPunct="1"/>
            <a:r>
              <a:rPr lang="pt-BR" smtClean="0"/>
              <a:t>Qualidade de software</a:t>
            </a:r>
          </a:p>
          <a:p>
            <a:pPr lvl="2" eaLnBrk="1" hangingPunct="1"/>
            <a:r>
              <a:rPr lang="pt-BR" smtClean="0"/>
              <a:t>Projeto guia a implementação</a:t>
            </a:r>
          </a:p>
          <a:p>
            <a:pPr lvl="2" eaLnBrk="1" hangingPunct="1"/>
            <a:r>
              <a:rPr lang="pt-BR" smtClean="0"/>
              <a:t>Facilita a manutenção</a:t>
            </a:r>
          </a:p>
          <a:p>
            <a:pPr lvl="3" eaLnBrk="1" hangingPunct="1"/>
            <a:r>
              <a:rPr lang="pt-BR" sz="2400" smtClean="0"/>
              <a:t>Modularidade</a:t>
            </a:r>
          </a:p>
          <a:p>
            <a:pPr lvl="3" eaLnBrk="1" hangingPunct="1"/>
            <a:r>
              <a:rPr lang="pt-BR" sz="2400" smtClean="0"/>
              <a:t>Extensibilidade</a:t>
            </a:r>
          </a:p>
          <a:p>
            <a:pPr lvl="2" eaLnBrk="1" hangingPunct="1"/>
            <a:r>
              <a:rPr lang="pt-BR" smtClean="0"/>
              <a:t>Proporciona uma visão geral da solução</a:t>
            </a:r>
          </a:p>
          <a:p>
            <a:pPr lvl="3" eaLnBrk="1" hangingPunct="1"/>
            <a:r>
              <a:rPr lang="pt-BR" sz="2400" smtClean="0"/>
              <a:t>Reuso</a:t>
            </a:r>
          </a:p>
          <a:p>
            <a:pPr lvl="3" eaLnBrk="1" hangingPunct="1"/>
            <a:r>
              <a:rPr lang="pt-BR" sz="2400" smtClean="0"/>
              <a:t>Adaptabilidade</a:t>
            </a:r>
          </a:p>
          <a:p>
            <a:pPr lvl="2" eaLnBrk="1" hangingPunct="1"/>
            <a:r>
              <a:rPr lang="pt-BR" smtClean="0"/>
              <a:t>Documenta a implementação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1E39BC69-D53B-4430-A14C-6E79AF2F253E}" type="slidenum">
              <a:rPr lang="pt-BR" smtClean="0">
                <a:latin typeface="Times New Roman" pitchFamily="18" charset="0"/>
              </a:rPr>
              <a:pPr>
                <a:defRPr/>
              </a:pPr>
              <a:t>17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Objetivos do Projeto de Software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14513"/>
            <a:ext cx="7848600" cy="4357687"/>
          </a:xfrm>
        </p:spPr>
        <p:txBody>
          <a:bodyPr/>
          <a:lstStyle/>
          <a:p>
            <a:pPr eaLnBrk="1" hangingPunct="1"/>
            <a:r>
              <a:rPr lang="pt-BR" smtClean="0"/>
              <a:t>Descreve os componentes necessários para o desenvolvimento do software</a:t>
            </a:r>
          </a:p>
          <a:p>
            <a:pPr eaLnBrk="1" hangingPunct="1"/>
            <a:r>
              <a:rPr lang="pt-BR" smtClean="0"/>
              <a:t>Identifica e define:</a:t>
            </a:r>
          </a:p>
          <a:p>
            <a:pPr lvl="2" eaLnBrk="1" hangingPunct="1"/>
            <a:r>
              <a:rPr lang="pt-BR" smtClean="0"/>
              <a:t>Configuração de hardware</a:t>
            </a:r>
          </a:p>
          <a:p>
            <a:pPr lvl="2" eaLnBrk="1" hangingPunct="1"/>
            <a:r>
              <a:rPr lang="pt-BR" smtClean="0"/>
              <a:t>Arquitetura de rede</a:t>
            </a:r>
          </a:p>
          <a:p>
            <a:pPr lvl="2" eaLnBrk="1" hangingPunct="1"/>
            <a:r>
              <a:rPr lang="pt-BR" smtClean="0"/>
              <a:t>Componentes de software</a:t>
            </a:r>
          </a:p>
          <a:p>
            <a:pPr lvl="2" eaLnBrk="1" hangingPunct="1"/>
            <a:r>
              <a:rPr lang="pt-BR" smtClean="0"/>
              <a:t>Modelo e fluxo de dados</a:t>
            </a:r>
          </a:p>
          <a:p>
            <a:pPr lvl="2" eaLnBrk="1" hangingPunct="1"/>
            <a:r>
              <a:rPr lang="pt-BR" smtClean="0"/>
              <a:t>Manipulação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759FAAE0-34BE-4C36-A894-D53F594A36C9}" type="slidenum">
              <a:rPr lang="pt-BR" smtClean="0">
                <a:latin typeface="Times New Roman" pitchFamily="18" charset="0"/>
              </a:rPr>
              <a:pPr>
                <a:defRPr/>
              </a:pPr>
              <a:t>18</a:t>
            </a:fld>
            <a:endParaRPr lang="pt-BR" smtClean="0">
              <a:latin typeface="Times New Roman" pitchFamily="18" charset="0"/>
            </a:endParaRPr>
          </a:p>
        </p:txBody>
      </p:sp>
      <p:grpSp>
        <p:nvGrpSpPr>
          <p:cNvPr id="19459" name="Group 9"/>
          <p:cNvGrpSpPr>
            <a:grpSpLocks/>
          </p:cNvGrpSpPr>
          <p:nvPr/>
        </p:nvGrpSpPr>
        <p:grpSpPr bwMode="auto">
          <a:xfrm>
            <a:off x="1981200" y="2133600"/>
            <a:ext cx="5049838" cy="3673475"/>
            <a:chOff x="1536" y="1026"/>
            <a:chExt cx="3181" cy="2314"/>
          </a:xfrm>
        </p:grpSpPr>
        <p:sp>
          <p:nvSpPr>
            <p:cNvPr id="19461" name="Rectangle 4"/>
            <p:cNvSpPr>
              <a:spLocks noChangeArrowheads="1"/>
            </p:cNvSpPr>
            <p:nvPr/>
          </p:nvSpPr>
          <p:spPr bwMode="auto">
            <a:xfrm>
              <a:off x="1536" y="1026"/>
              <a:ext cx="3181" cy="231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19462" name="Rectangle 5"/>
            <p:cNvSpPr>
              <a:spLocks noChangeArrowheads="1"/>
            </p:cNvSpPr>
            <p:nvPr/>
          </p:nvSpPr>
          <p:spPr bwMode="auto">
            <a:xfrm>
              <a:off x="1536" y="1026"/>
              <a:ext cx="1590" cy="90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Análise – “O QUÊ”</a:t>
              </a:r>
            </a:p>
            <a:p>
              <a:pPr algn="ctr">
                <a:spcBef>
                  <a:spcPct val="50000"/>
                </a:spcBef>
              </a:pPr>
              <a:r>
                <a:rPr lang="pt-BR" sz="1600">
                  <a:solidFill>
                    <a:schemeClr val="bg1"/>
                  </a:solidFill>
                </a:rPr>
                <a:t>Investigação do problema</a:t>
              </a:r>
            </a:p>
            <a:p>
              <a:pPr algn="ctr">
                <a:spcBef>
                  <a:spcPct val="50000"/>
                </a:spcBef>
              </a:pPr>
              <a:r>
                <a:rPr lang="pt-BR" sz="1600">
                  <a:solidFill>
                    <a:schemeClr val="bg1"/>
                  </a:solidFill>
                </a:rPr>
                <a:t>e dos requisitos do sistema</a:t>
              </a:r>
            </a:p>
          </p:txBody>
        </p:sp>
        <p:sp>
          <p:nvSpPr>
            <p:cNvPr id="19463" name="Rectangle 6"/>
            <p:cNvSpPr>
              <a:spLocks noChangeArrowheads="1"/>
            </p:cNvSpPr>
            <p:nvPr/>
          </p:nvSpPr>
          <p:spPr bwMode="auto">
            <a:xfrm>
              <a:off x="3126" y="1026"/>
              <a:ext cx="1590" cy="90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Projeto – “COMO”</a:t>
              </a:r>
            </a:p>
            <a:p>
              <a:pPr algn="ctr">
                <a:spcBef>
                  <a:spcPct val="50000"/>
                </a:spcBef>
              </a:pPr>
              <a:r>
                <a:rPr lang="pt-BR" sz="1600">
                  <a:solidFill>
                    <a:schemeClr val="bg1"/>
                  </a:solidFill>
                </a:rPr>
                <a:t>Descrição da solução </a:t>
              </a:r>
            </a:p>
            <a:p>
              <a:pPr algn="ctr">
                <a:spcBef>
                  <a:spcPct val="50000"/>
                </a:spcBef>
              </a:pPr>
              <a:r>
                <a:rPr lang="pt-BR" sz="1600">
                  <a:solidFill>
                    <a:schemeClr val="bg1"/>
                  </a:solidFill>
                </a:rPr>
                <a:t>do sistema</a:t>
              </a:r>
            </a:p>
          </p:txBody>
        </p:sp>
        <p:sp>
          <p:nvSpPr>
            <p:cNvPr id="19464" name="Rectangle 7"/>
            <p:cNvSpPr>
              <a:spLocks noChangeArrowheads="1"/>
            </p:cNvSpPr>
            <p:nvPr/>
          </p:nvSpPr>
          <p:spPr bwMode="auto">
            <a:xfrm>
              <a:off x="3126" y="1933"/>
              <a:ext cx="1591" cy="140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Objetos</a:t>
              </a:r>
            </a:p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Arquitetura</a:t>
              </a:r>
            </a:p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Deployment</a:t>
              </a:r>
            </a:p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Interface Gráfica</a:t>
              </a:r>
              <a:r>
                <a:rPr lang="pt-BR" sz="20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9465" name="Rectangle 8"/>
            <p:cNvSpPr>
              <a:spLocks noChangeArrowheads="1"/>
            </p:cNvSpPr>
            <p:nvPr/>
          </p:nvSpPr>
          <p:spPr bwMode="auto">
            <a:xfrm>
              <a:off x="1536" y="1933"/>
              <a:ext cx="1591" cy="140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Requisitos </a:t>
              </a:r>
            </a:p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Casos de Uso</a:t>
              </a:r>
            </a:p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Regras</a:t>
              </a:r>
            </a:p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chemeClr val="bg1"/>
                  </a:solidFill>
                </a:rPr>
                <a:t>Vocabulário</a:t>
              </a:r>
            </a:p>
          </p:txBody>
        </p:sp>
      </p:grp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6096000" cy="1143000"/>
          </a:xfrm>
        </p:spPr>
        <p:txBody>
          <a:bodyPr/>
          <a:lstStyle/>
          <a:p>
            <a:pPr>
              <a:defRPr/>
            </a:pPr>
            <a:r>
              <a:rPr lang="pt-BR"/>
              <a:t>Análise vs Projeto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59DD177F-BD62-46AD-B68B-952D37FA63F3}" type="slidenum">
              <a:rPr lang="pt-BR" smtClean="0">
                <a:latin typeface="Times New Roman" pitchFamily="18" charset="0"/>
              </a:rPr>
              <a:pPr>
                <a:defRPr/>
              </a:pPr>
              <a:t>19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9314" name="Rectangle 2"/>
          <p:cNvSpPr>
            <a:spLocks noChangeArrowheads="1"/>
          </p:cNvSpPr>
          <p:nvPr/>
        </p:nvSpPr>
        <p:spPr bwMode="auto">
          <a:xfrm>
            <a:off x="715963" y="260350"/>
            <a:ext cx="6742112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lIns="83300" tIns="41651" rIns="83300" bIns="41651"/>
          <a:lstStyle/>
          <a:p>
            <a:pPr algn="ctr" eaLnBrk="0" hangingPunct="0">
              <a:defRPr/>
            </a:pPr>
            <a:endParaRPr lang="pt-PT" sz="3200" b="1" i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Zurich Ex BT" pitchFamily="34" charset="0"/>
              <a:cs typeface="+mn-cs"/>
            </a:endParaRPr>
          </a:p>
        </p:txBody>
      </p:sp>
      <p:sp>
        <p:nvSpPr>
          <p:cNvPr id="910157" name="Rectangle 8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Modelos</a:t>
            </a:r>
            <a:endParaRPr lang="pt-BR" i="1"/>
          </a:p>
        </p:txBody>
      </p:sp>
      <p:grpSp>
        <p:nvGrpSpPr>
          <p:cNvPr id="20485" name="Group 851"/>
          <p:cNvGrpSpPr>
            <a:grpSpLocks/>
          </p:cNvGrpSpPr>
          <p:nvPr/>
        </p:nvGrpSpPr>
        <p:grpSpPr bwMode="auto">
          <a:xfrm>
            <a:off x="1479550" y="1676400"/>
            <a:ext cx="6597650" cy="4846638"/>
            <a:chOff x="624" y="931"/>
            <a:chExt cx="4156" cy="3053"/>
          </a:xfrm>
        </p:grpSpPr>
        <p:grpSp>
          <p:nvGrpSpPr>
            <p:cNvPr id="20486" name="Group 850"/>
            <p:cNvGrpSpPr>
              <a:grpSpLocks/>
            </p:cNvGrpSpPr>
            <p:nvPr/>
          </p:nvGrpSpPr>
          <p:grpSpPr bwMode="auto">
            <a:xfrm>
              <a:off x="624" y="931"/>
              <a:ext cx="4156" cy="2861"/>
              <a:chOff x="623" y="1058"/>
              <a:chExt cx="4156" cy="2861"/>
            </a:xfrm>
          </p:grpSpPr>
          <p:sp>
            <p:nvSpPr>
              <p:cNvPr id="20488" name="Rectangle 3"/>
              <p:cNvSpPr>
                <a:spLocks noChangeArrowheads="1"/>
              </p:cNvSpPr>
              <p:nvPr/>
            </p:nvSpPr>
            <p:spPr bwMode="auto">
              <a:xfrm>
                <a:off x="623" y="1058"/>
                <a:ext cx="4156" cy="2846"/>
              </a:xfrm>
              <a:prstGeom prst="rect">
                <a:avLst/>
              </a:prstGeom>
              <a:solidFill>
                <a:schemeClr val="folHlink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folHlink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eaLnBrk="0" hangingPunct="0"/>
                <a:endParaRPr lang="pt-BR"/>
              </a:p>
            </p:txBody>
          </p:sp>
          <p:grpSp>
            <p:nvGrpSpPr>
              <p:cNvPr id="20489" name="Group 849"/>
              <p:cNvGrpSpPr>
                <a:grpSpLocks/>
              </p:cNvGrpSpPr>
              <p:nvPr/>
            </p:nvGrpSpPr>
            <p:grpSpPr bwMode="auto">
              <a:xfrm>
                <a:off x="628" y="1152"/>
                <a:ext cx="4142" cy="2767"/>
                <a:chOff x="612" y="1087"/>
                <a:chExt cx="4142" cy="2767"/>
              </a:xfrm>
            </p:grpSpPr>
            <p:sp>
              <p:nvSpPr>
                <p:cNvPr id="20490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438" y="1301"/>
                  <a:ext cx="662" cy="2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lnSpc>
                      <a:spcPct val="89000"/>
                    </a:lnSpc>
                  </a:pPr>
                  <a:r>
                    <a:rPr lang="pt-PT" sz="1600" b="1">
                      <a:solidFill>
                        <a:srgbClr val="000000"/>
                      </a:solidFill>
                      <a:latin typeface="Trebuchet MS" pitchFamily="34" charset="0"/>
                    </a:rPr>
                    <a:t>Captura de Requisitos</a:t>
                  </a:r>
                  <a:endParaRPr lang="en-GB" sz="1600" b="1">
                    <a:solidFill>
                      <a:srgbClr val="000000"/>
                    </a:solidFill>
                    <a:latin typeface="Trebuchet MS" pitchFamily="34" charset="0"/>
                  </a:endParaRPr>
                </a:p>
              </p:txBody>
            </p:sp>
            <p:sp>
              <p:nvSpPr>
                <p:cNvPr id="20491" name="Rectangle 6"/>
                <p:cNvSpPr>
                  <a:spLocks noChangeArrowheads="1"/>
                </p:cNvSpPr>
                <p:nvPr/>
              </p:nvSpPr>
              <p:spPr bwMode="auto">
                <a:xfrm>
                  <a:off x="1190" y="1849"/>
                  <a:ext cx="3364" cy="1819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492" name="Freeform 7"/>
                <p:cNvSpPr>
                  <a:spLocks/>
                </p:cNvSpPr>
                <p:nvPr/>
              </p:nvSpPr>
              <p:spPr bwMode="auto">
                <a:xfrm>
                  <a:off x="2058" y="2272"/>
                  <a:ext cx="2331" cy="643"/>
                </a:xfrm>
                <a:custGeom>
                  <a:avLst/>
                  <a:gdLst>
                    <a:gd name="T0" fmla="*/ 0 w 2525"/>
                    <a:gd name="T1" fmla="*/ 0 h 643"/>
                    <a:gd name="T2" fmla="*/ 1987 w 2525"/>
                    <a:gd name="T3" fmla="*/ 0 h 643"/>
                    <a:gd name="T4" fmla="*/ 1987 w 2525"/>
                    <a:gd name="T5" fmla="*/ 643 h 64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525" h="643">
                      <a:moveTo>
                        <a:pt x="0" y="0"/>
                      </a:moveTo>
                      <a:lnTo>
                        <a:pt x="2525" y="0"/>
                      </a:lnTo>
                      <a:lnTo>
                        <a:pt x="2525" y="64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93" name="Freeform 8"/>
                <p:cNvSpPr>
                  <a:spLocks/>
                </p:cNvSpPr>
                <p:nvPr/>
              </p:nvSpPr>
              <p:spPr bwMode="auto">
                <a:xfrm>
                  <a:off x="2071" y="2415"/>
                  <a:ext cx="1425" cy="599"/>
                </a:xfrm>
                <a:custGeom>
                  <a:avLst/>
                  <a:gdLst>
                    <a:gd name="T0" fmla="*/ 0 w 1543"/>
                    <a:gd name="T1" fmla="*/ 0 h 599"/>
                    <a:gd name="T2" fmla="*/ 1215 w 1543"/>
                    <a:gd name="T3" fmla="*/ 0 h 599"/>
                    <a:gd name="T4" fmla="*/ 1215 w 1543"/>
                    <a:gd name="T5" fmla="*/ 599 h 59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543" h="599">
                      <a:moveTo>
                        <a:pt x="0" y="0"/>
                      </a:moveTo>
                      <a:lnTo>
                        <a:pt x="1543" y="0"/>
                      </a:lnTo>
                      <a:lnTo>
                        <a:pt x="1543" y="59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94" name="Freeform 9"/>
                <p:cNvSpPr>
                  <a:spLocks/>
                </p:cNvSpPr>
                <p:nvPr/>
              </p:nvSpPr>
              <p:spPr bwMode="auto">
                <a:xfrm>
                  <a:off x="2077" y="2599"/>
                  <a:ext cx="573" cy="347"/>
                </a:xfrm>
                <a:custGeom>
                  <a:avLst/>
                  <a:gdLst>
                    <a:gd name="T0" fmla="*/ 0 w 621"/>
                    <a:gd name="T1" fmla="*/ 0 h 347"/>
                    <a:gd name="T2" fmla="*/ 488 w 621"/>
                    <a:gd name="T3" fmla="*/ 0 h 347"/>
                    <a:gd name="T4" fmla="*/ 488 w 621"/>
                    <a:gd name="T5" fmla="*/ 347 h 34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1" h="347">
                      <a:moveTo>
                        <a:pt x="0" y="0"/>
                      </a:moveTo>
                      <a:lnTo>
                        <a:pt x="621" y="0"/>
                      </a:lnTo>
                      <a:lnTo>
                        <a:pt x="621" y="34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95" name="Freeform 10"/>
                <p:cNvSpPr>
                  <a:spLocks/>
                </p:cNvSpPr>
                <p:nvPr/>
              </p:nvSpPr>
              <p:spPr bwMode="auto">
                <a:xfrm>
                  <a:off x="2595" y="2849"/>
                  <a:ext cx="103" cy="200"/>
                </a:xfrm>
                <a:custGeom>
                  <a:avLst/>
                  <a:gdLst>
                    <a:gd name="T0" fmla="*/ 0 w 112"/>
                    <a:gd name="T1" fmla="*/ 0 h 200"/>
                    <a:gd name="T2" fmla="*/ 42 w 112"/>
                    <a:gd name="T3" fmla="*/ 25 h 200"/>
                    <a:gd name="T4" fmla="*/ 87 w 112"/>
                    <a:gd name="T5" fmla="*/ 0 h 200"/>
                    <a:gd name="T6" fmla="*/ 42 w 112"/>
                    <a:gd name="T7" fmla="*/ 200 h 200"/>
                    <a:gd name="T8" fmla="*/ 0 w 112"/>
                    <a:gd name="T9" fmla="*/ 0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2" h="200">
                      <a:moveTo>
                        <a:pt x="0" y="0"/>
                      </a:moveTo>
                      <a:lnTo>
                        <a:pt x="54" y="25"/>
                      </a:lnTo>
                      <a:lnTo>
                        <a:pt x="112" y="0"/>
                      </a:lnTo>
                      <a:lnTo>
                        <a:pt x="54" y="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96" name="Rectangle 11"/>
                <p:cNvSpPr>
                  <a:spLocks noChangeArrowheads="1"/>
                </p:cNvSpPr>
                <p:nvPr/>
              </p:nvSpPr>
              <p:spPr bwMode="auto">
                <a:xfrm>
                  <a:off x="1493" y="2184"/>
                  <a:ext cx="680" cy="52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497" name="Rectangle 12"/>
                <p:cNvSpPr>
                  <a:spLocks noChangeArrowheads="1"/>
                </p:cNvSpPr>
                <p:nvPr/>
              </p:nvSpPr>
              <p:spPr bwMode="auto">
                <a:xfrm>
                  <a:off x="1482" y="2175"/>
                  <a:ext cx="680" cy="524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498" name="Rectangle 13"/>
                <p:cNvSpPr>
                  <a:spLocks noChangeArrowheads="1"/>
                </p:cNvSpPr>
                <p:nvPr/>
              </p:nvSpPr>
              <p:spPr bwMode="auto">
                <a:xfrm>
                  <a:off x="1482" y="2175"/>
                  <a:ext cx="680" cy="52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499" name="Freeform 14"/>
                <p:cNvSpPr>
                  <a:spLocks/>
                </p:cNvSpPr>
                <p:nvPr/>
              </p:nvSpPr>
              <p:spPr bwMode="auto">
                <a:xfrm>
                  <a:off x="1637" y="2381"/>
                  <a:ext cx="125" cy="72"/>
                </a:xfrm>
                <a:custGeom>
                  <a:avLst/>
                  <a:gdLst>
                    <a:gd name="T0" fmla="*/ 106 w 136"/>
                    <a:gd name="T1" fmla="*/ 37 h 72"/>
                    <a:gd name="T2" fmla="*/ 103 w 136"/>
                    <a:gd name="T3" fmla="*/ 44 h 72"/>
                    <a:gd name="T4" fmla="*/ 100 w 136"/>
                    <a:gd name="T5" fmla="*/ 50 h 72"/>
                    <a:gd name="T6" fmla="*/ 99 w 136"/>
                    <a:gd name="T7" fmla="*/ 53 h 72"/>
                    <a:gd name="T8" fmla="*/ 97 w 136"/>
                    <a:gd name="T9" fmla="*/ 56 h 72"/>
                    <a:gd name="T10" fmla="*/ 92 w 136"/>
                    <a:gd name="T11" fmla="*/ 59 h 72"/>
                    <a:gd name="T12" fmla="*/ 88 w 136"/>
                    <a:gd name="T13" fmla="*/ 62 h 72"/>
                    <a:gd name="T14" fmla="*/ 83 w 136"/>
                    <a:gd name="T15" fmla="*/ 66 h 72"/>
                    <a:gd name="T16" fmla="*/ 78 w 136"/>
                    <a:gd name="T17" fmla="*/ 66 h 72"/>
                    <a:gd name="T18" fmla="*/ 74 w 136"/>
                    <a:gd name="T19" fmla="*/ 69 h 72"/>
                    <a:gd name="T20" fmla="*/ 70 w 136"/>
                    <a:gd name="T21" fmla="*/ 69 h 72"/>
                    <a:gd name="T22" fmla="*/ 65 w 136"/>
                    <a:gd name="T23" fmla="*/ 69 h 72"/>
                    <a:gd name="T24" fmla="*/ 61 w 136"/>
                    <a:gd name="T25" fmla="*/ 72 h 72"/>
                    <a:gd name="T26" fmla="*/ 53 w 136"/>
                    <a:gd name="T27" fmla="*/ 72 h 72"/>
                    <a:gd name="T28" fmla="*/ 50 w 136"/>
                    <a:gd name="T29" fmla="*/ 72 h 72"/>
                    <a:gd name="T30" fmla="*/ 45 w 136"/>
                    <a:gd name="T31" fmla="*/ 72 h 72"/>
                    <a:gd name="T32" fmla="*/ 38 w 136"/>
                    <a:gd name="T33" fmla="*/ 69 h 72"/>
                    <a:gd name="T34" fmla="*/ 34 w 136"/>
                    <a:gd name="T35" fmla="*/ 69 h 72"/>
                    <a:gd name="T36" fmla="*/ 29 w 136"/>
                    <a:gd name="T37" fmla="*/ 69 h 72"/>
                    <a:gd name="T38" fmla="*/ 25 w 136"/>
                    <a:gd name="T39" fmla="*/ 66 h 72"/>
                    <a:gd name="T40" fmla="*/ 20 w 136"/>
                    <a:gd name="T41" fmla="*/ 66 h 72"/>
                    <a:gd name="T42" fmla="*/ 17 w 136"/>
                    <a:gd name="T43" fmla="*/ 62 h 72"/>
                    <a:gd name="T44" fmla="*/ 14 w 136"/>
                    <a:gd name="T45" fmla="*/ 59 h 72"/>
                    <a:gd name="T46" fmla="*/ 12 w 136"/>
                    <a:gd name="T47" fmla="*/ 56 h 72"/>
                    <a:gd name="T48" fmla="*/ 6 w 136"/>
                    <a:gd name="T49" fmla="*/ 53 h 72"/>
                    <a:gd name="T50" fmla="*/ 3 w 136"/>
                    <a:gd name="T51" fmla="*/ 47 h 72"/>
                    <a:gd name="T52" fmla="*/ 0 w 136"/>
                    <a:gd name="T53" fmla="*/ 41 h 72"/>
                    <a:gd name="T54" fmla="*/ 0 w 136"/>
                    <a:gd name="T55" fmla="*/ 34 h 72"/>
                    <a:gd name="T56" fmla="*/ 3 w 136"/>
                    <a:gd name="T57" fmla="*/ 28 h 72"/>
                    <a:gd name="T58" fmla="*/ 6 w 136"/>
                    <a:gd name="T59" fmla="*/ 22 h 72"/>
                    <a:gd name="T60" fmla="*/ 9 w 136"/>
                    <a:gd name="T61" fmla="*/ 16 h 72"/>
                    <a:gd name="T62" fmla="*/ 12 w 136"/>
                    <a:gd name="T63" fmla="*/ 13 h 72"/>
                    <a:gd name="T64" fmla="*/ 16 w 136"/>
                    <a:gd name="T65" fmla="*/ 9 h 72"/>
                    <a:gd name="T66" fmla="*/ 20 w 136"/>
                    <a:gd name="T67" fmla="*/ 9 h 72"/>
                    <a:gd name="T68" fmla="*/ 23 w 136"/>
                    <a:gd name="T69" fmla="*/ 6 h 72"/>
                    <a:gd name="T70" fmla="*/ 27 w 136"/>
                    <a:gd name="T71" fmla="*/ 6 h 72"/>
                    <a:gd name="T72" fmla="*/ 32 w 136"/>
                    <a:gd name="T73" fmla="*/ 3 h 72"/>
                    <a:gd name="T74" fmla="*/ 36 w 136"/>
                    <a:gd name="T75" fmla="*/ 3 h 72"/>
                    <a:gd name="T76" fmla="*/ 43 w 136"/>
                    <a:gd name="T77" fmla="*/ 0 h 72"/>
                    <a:gd name="T78" fmla="*/ 47 w 136"/>
                    <a:gd name="T79" fmla="*/ 0 h 72"/>
                    <a:gd name="T80" fmla="*/ 52 w 136"/>
                    <a:gd name="T81" fmla="*/ 0 h 72"/>
                    <a:gd name="T82" fmla="*/ 58 w 136"/>
                    <a:gd name="T83" fmla="*/ 0 h 72"/>
                    <a:gd name="T84" fmla="*/ 63 w 136"/>
                    <a:gd name="T85" fmla="*/ 0 h 72"/>
                    <a:gd name="T86" fmla="*/ 68 w 136"/>
                    <a:gd name="T87" fmla="*/ 3 h 72"/>
                    <a:gd name="T88" fmla="*/ 72 w 136"/>
                    <a:gd name="T89" fmla="*/ 3 h 72"/>
                    <a:gd name="T90" fmla="*/ 76 w 136"/>
                    <a:gd name="T91" fmla="*/ 6 h 72"/>
                    <a:gd name="T92" fmla="*/ 81 w 136"/>
                    <a:gd name="T93" fmla="*/ 6 h 72"/>
                    <a:gd name="T94" fmla="*/ 85 w 136"/>
                    <a:gd name="T95" fmla="*/ 9 h 72"/>
                    <a:gd name="T96" fmla="*/ 90 w 136"/>
                    <a:gd name="T97" fmla="*/ 9 h 72"/>
                    <a:gd name="T98" fmla="*/ 92 w 136"/>
                    <a:gd name="T99" fmla="*/ 13 h 72"/>
                    <a:gd name="T100" fmla="*/ 97 w 136"/>
                    <a:gd name="T101" fmla="*/ 16 h 72"/>
                    <a:gd name="T102" fmla="*/ 99 w 136"/>
                    <a:gd name="T103" fmla="*/ 19 h 72"/>
                    <a:gd name="T104" fmla="*/ 100 w 136"/>
                    <a:gd name="T105" fmla="*/ 22 h 72"/>
                    <a:gd name="T106" fmla="*/ 103 w 136"/>
                    <a:gd name="T107" fmla="*/ 28 h 72"/>
                    <a:gd name="T108" fmla="*/ 106 w 136"/>
                    <a:gd name="T109" fmla="*/ 34 h 7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136" h="72">
                      <a:moveTo>
                        <a:pt x="136" y="34"/>
                      </a:moveTo>
                      <a:lnTo>
                        <a:pt x="136" y="37"/>
                      </a:lnTo>
                      <a:lnTo>
                        <a:pt x="133" y="41"/>
                      </a:lnTo>
                      <a:lnTo>
                        <a:pt x="133" y="44"/>
                      </a:lnTo>
                      <a:lnTo>
                        <a:pt x="130" y="47"/>
                      </a:lnTo>
                      <a:lnTo>
                        <a:pt x="130" y="50"/>
                      </a:lnTo>
                      <a:lnTo>
                        <a:pt x="127" y="50"/>
                      </a:lnTo>
                      <a:lnTo>
                        <a:pt x="127" y="53"/>
                      </a:lnTo>
                      <a:lnTo>
                        <a:pt x="124" y="53"/>
                      </a:lnTo>
                      <a:lnTo>
                        <a:pt x="124" y="56"/>
                      </a:lnTo>
                      <a:lnTo>
                        <a:pt x="122" y="56"/>
                      </a:lnTo>
                      <a:lnTo>
                        <a:pt x="119" y="59"/>
                      </a:lnTo>
                      <a:lnTo>
                        <a:pt x="116" y="59"/>
                      </a:lnTo>
                      <a:lnTo>
                        <a:pt x="113" y="62"/>
                      </a:lnTo>
                      <a:lnTo>
                        <a:pt x="110" y="62"/>
                      </a:lnTo>
                      <a:lnTo>
                        <a:pt x="107" y="66"/>
                      </a:lnTo>
                      <a:lnTo>
                        <a:pt x="104" y="66"/>
                      </a:lnTo>
                      <a:lnTo>
                        <a:pt x="101" y="66"/>
                      </a:lnTo>
                      <a:lnTo>
                        <a:pt x="98" y="66"/>
                      </a:lnTo>
                      <a:lnTo>
                        <a:pt x="95" y="69"/>
                      </a:lnTo>
                      <a:lnTo>
                        <a:pt x="93" y="69"/>
                      </a:lnTo>
                      <a:lnTo>
                        <a:pt x="90" y="69"/>
                      </a:lnTo>
                      <a:lnTo>
                        <a:pt x="87" y="69"/>
                      </a:lnTo>
                      <a:lnTo>
                        <a:pt x="84" y="69"/>
                      </a:lnTo>
                      <a:lnTo>
                        <a:pt x="81" y="72"/>
                      </a:lnTo>
                      <a:lnTo>
                        <a:pt x="78" y="72"/>
                      </a:lnTo>
                      <a:lnTo>
                        <a:pt x="75" y="72"/>
                      </a:lnTo>
                      <a:lnTo>
                        <a:pt x="69" y="72"/>
                      </a:lnTo>
                      <a:lnTo>
                        <a:pt x="67" y="72"/>
                      </a:lnTo>
                      <a:lnTo>
                        <a:pt x="64" y="72"/>
                      </a:lnTo>
                      <a:lnTo>
                        <a:pt x="61" y="72"/>
                      </a:lnTo>
                      <a:lnTo>
                        <a:pt x="58" y="72"/>
                      </a:lnTo>
                      <a:lnTo>
                        <a:pt x="55" y="72"/>
                      </a:lnTo>
                      <a:lnTo>
                        <a:pt x="49" y="69"/>
                      </a:lnTo>
                      <a:lnTo>
                        <a:pt x="46" y="69"/>
                      </a:lnTo>
                      <a:lnTo>
                        <a:pt x="43" y="69"/>
                      </a:lnTo>
                      <a:lnTo>
                        <a:pt x="41" y="69"/>
                      </a:lnTo>
                      <a:lnTo>
                        <a:pt x="38" y="69"/>
                      </a:lnTo>
                      <a:lnTo>
                        <a:pt x="35" y="66"/>
                      </a:lnTo>
                      <a:lnTo>
                        <a:pt x="32" y="66"/>
                      </a:lnTo>
                      <a:lnTo>
                        <a:pt x="29" y="66"/>
                      </a:lnTo>
                      <a:lnTo>
                        <a:pt x="26" y="66"/>
                      </a:lnTo>
                      <a:lnTo>
                        <a:pt x="26" y="62"/>
                      </a:lnTo>
                      <a:lnTo>
                        <a:pt x="23" y="62"/>
                      </a:lnTo>
                      <a:lnTo>
                        <a:pt x="20" y="59"/>
                      </a:lnTo>
                      <a:lnTo>
                        <a:pt x="17" y="59"/>
                      </a:lnTo>
                      <a:lnTo>
                        <a:pt x="15" y="59"/>
                      </a:lnTo>
                      <a:lnTo>
                        <a:pt x="15" y="56"/>
                      </a:lnTo>
                      <a:lnTo>
                        <a:pt x="12" y="56"/>
                      </a:lnTo>
                      <a:lnTo>
                        <a:pt x="9" y="53"/>
                      </a:lnTo>
                      <a:lnTo>
                        <a:pt x="6" y="50"/>
                      </a:lnTo>
                      <a:lnTo>
                        <a:pt x="3" y="47"/>
                      </a:lnTo>
                      <a:lnTo>
                        <a:pt x="3" y="44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8"/>
                      </a:lnTo>
                      <a:lnTo>
                        <a:pt x="3" y="25"/>
                      </a:lnTo>
                      <a:lnTo>
                        <a:pt x="6" y="22"/>
                      </a:lnTo>
                      <a:lnTo>
                        <a:pt x="9" y="19"/>
                      </a:lnTo>
                      <a:lnTo>
                        <a:pt x="12" y="16"/>
                      </a:lnTo>
                      <a:lnTo>
                        <a:pt x="15" y="16"/>
                      </a:lnTo>
                      <a:lnTo>
                        <a:pt x="15" y="13"/>
                      </a:lnTo>
                      <a:lnTo>
                        <a:pt x="17" y="13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32" y="6"/>
                      </a:lnTo>
                      <a:lnTo>
                        <a:pt x="35" y="6"/>
                      </a:lnTo>
                      <a:lnTo>
                        <a:pt x="38" y="3"/>
                      </a:lnTo>
                      <a:lnTo>
                        <a:pt x="41" y="3"/>
                      </a:lnTo>
                      <a:lnTo>
                        <a:pt x="43" y="3"/>
                      </a:lnTo>
                      <a:lnTo>
                        <a:pt x="46" y="3"/>
                      </a:lnTo>
                      <a:lnTo>
                        <a:pt x="49" y="3"/>
                      </a:lnTo>
                      <a:lnTo>
                        <a:pt x="55" y="0"/>
                      </a:lnTo>
                      <a:lnTo>
                        <a:pt x="58" y="0"/>
                      </a:lnTo>
                      <a:lnTo>
                        <a:pt x="61" y="0"/>
                      </a:lnTo>
                      <a:lnTo>
                        <a:pt x="64" y="0"/>
                      </a:lnTo>
                      <a:lnTo>
                        <a:pt x="67" y="0"/>
                      </a:lnTo>
                      <a:lnTo>
                        <a:pt x="69" y="0"/>
                      </a:lnTo>
                      <a:lnTo>
                        <a:pt x="75" y="0"/>
                      </a:lnTo>
                      <a:lnTo>
                        <a:pt x="78" y="0"/>
                      </a:lnTo>
                      <a:lnTo>
                        <a:pt x="81" y="0"/>
                      </a:lnTo>
                      <a:lnTo>
                        <a:pt x="84" y="3"/>
                      </a:lnTo>
                      <a:lnTo>
                        <a:pt x="87" y="3"/>
                      </a:lnTo>
                      <a:lnTo>
                        <a:pt x="90" y="3"/>
                      </a:lnTo>
                      <a:lnTo>
                        <a:pt x="93" y="3"/>
                      </a:lnTo>
                      <a:lnTo>
                        <a:pt x="95" y="3"/>
                      </a:lnTo>
                      <a:lnTo>
                        <a:pt x="98" y="6"/>
                      </a:lnTo>
                      <a:lnTo>
                        <a:pt x="101" y="6"/>
                      </a:lnTo>
                      <a:lnTo>
                        <a:pt x="104" y="6"/>
                      </a:lnTo>
                      <a:lnTo>
                        <a:pt x="107" y="6"/>
                      </a:lnTo>
                      <a:lnTo>
                        <a:pt x="110" y="9"/>
                      </a:lnTo>
                      <a:lnTo>
                        <a:pt x="113" y="9"/>
                      </a:lnTo>
                      <a:lnTo>
                        <a:pt x="116" y="9"/>
                      </a:lnTo>
                      <a:lnTo>
                        <a:pt x="116" y="13"/>
                      </a:lnTo>
                      <a:lnTo>
                        <a:pt x="119" y="13"/>
                      </a:lnTo>
                      <a:lnTo>
                        <a:pt x="122" y="16"/>
                      </a:lnTo>
                      <a:lnTo>
                        <a:pt x="124" y="16"/>
                      </a:lnTo>
                      <a:lnTo>
                        <a:pt x="124" y="19"/>
                      </a:lnTo>
                      <a:lnTo>
                        <a:pt x="127" y="19"/>
                      </a:lnTo>
                      <a:lnTo>
                        <a:pt x="127" y="22"/>
                      </a:lnTo>
                      <a:lnTo>
                        <a:pt x="130" y="22"/>
                      </a:lnTo>
                      <a:lnTo>
                        <a:pt x="130" y="25"/>
                      </a:lnTo>
                      <a:lnTo>
                        <a:pt x="133" y="28"/>
                      </a:lnTo>
                      <a:lnTo>
                        <a:pt x="133" y="31"/>
                      </a:lnTo>
                      <a:lnTo>
                        <a:pt x="136" y="34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0" name="Freeform 15"/>
                <p:cNvSpPr>
                  <a:spLocks/>
                </p:cNvSpPr>
                <p:nvPr/>
              </p:nvSpPr>
              <p:spPr bwMode="auto">
                <a:xfrm>
                  <a:off x="1637" y="2381"/>
                  <a:ext cx="125" cy="72"/>
                </a:xfrm>
                <a:custGeom>
                  <a:avLst/>
                  <a:gdLst>
                    <a:gd name="T0" fmla="*/ 106 w 136"/>
                    <a:gd name="T1" fmla="*/ 34 h 72"/>
                    <a:gd name="T2" fmla="*/ 100 w 136"/>
                    <a:gd name="T3" fmla="*/ 50 h 72"/>
                    <a:gd name="T4" fmla="*/ 90 w 136"/>
                    <a:gd name="T5" fmla="*/ 59 h 72"/>
                    <a:gd name="T6" fmla="*/ 72 w 136"/>
                    <a:gd name="T7" fmla="*/ 69 h 72"/>
                    <a:gd name="T8" fmla="*/ 52 w 136"/>
                    <a:gd name="T9" fmla="*/ 72 h 72"/>
                    <a:gd name="T10" fmla="*/ 32 w 136"/>
                    <a:gd name="T11" fmla="*/ 69 h 72"/>
                    <a:gd name="T12" fmla="*/ 16 w 136"/>
                    <a:gd name="T13" fmla="*/ 59 h 72"/>
                    <a:gd name="T14" fmla="*/ 6 w 136"/>
                    <a:gd name="T15" fmla="*/ 50 h 72"/>
                    <a:gd name="T16" fmla="*/ 0 w 136"/>
                    <a:gd name="T17" fmla="*/ 34 h 72"/>
                    <a:gd name="T18" fmla="*/ 6 w 136"/>
                    <a:gd name="T19" fmla="*/ 22 h 72"/>
                    <a:gd name="T20" fmla="*/ 16 w 136"/>
                    <a:gd name="T21" fmla="*/ 9 h 72"/>
                    <a:gd name="T22" fmla="*/ 32 w 136"/>
                    <a:gd name="T23" fmla="*/ 3 h 72"/>
                    <a:gd name="T24" fmla="*/ 52 w 136"/>
                    <a:gd name="T25" fmla="*/ 0 h 72"/>
                    <a:gd name="T26" fmla="*/ 72 w 136"/>
                    <a:gd name="T27" fmla="*/ 3 h 72"/>
                    <a:gd name="T28" fmla="*/ 90 w 136"/>
                    <a:gd name="T29" fmla="*/ 9 h 72"/>
                    <a:gd name="T30" fmla="*/ 100 w 136"/>
                    <a:gd name="T31" fmla="*/ 22 h 72"/>
                    <a:gd name="T32" fmla="*/ 106 w 136"/>
                    <a:gd name="T33" fmla="*/ 34 h 7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72">
                      <a:moveTo>
                        <a:pt x="136" y="34"/>
                      </a:moveTo>
                      <a:lnTo>
                        <a:pt x="130" y="50"/>
                      </a:lnTo>
                      <a:lnTo>
                        <a:pt x="116" y="59"/>
                      </a:lnTo>
                      <a:lnTo>
                        <a:pt x="93" y="69"/>
                      </a:lnTo>
                      <a:lnTo>
                        <a:pt x="67" y="72"/>
                      </a:lnTo>
                      <a:lnTo>
                        <a:pt x="41" y="69"/>
                      </a:lnTo>
                      <a:lnTo>
                        <a:pt x="20" y="59"/>
                      </a:lnTo>
                      <a:lnTo>
                        <a:pt x="6" y="50"/>
                      </a:lnTo>
                      <a:lnTo>
                        <a:pt x="0" y="34"/>
                      </a:lnTo>
                      <a:lnTo>
                        <a:pt x="6" y="22"/>
                      </a:lnTo>
                      <a:lnTo>
                        <a:pt x="20" y="9"/>
                      </a:lnTo>
                      <a:lnTo>
                        <a:pt x="41" y="3"/>
                      </a:lnTo>
                      <a:lnTo>
                        <a:pt x="67" y="0"/>
                      </a:lnTo>
                      <a:lnTo>
                        <a:pt x="93" y="3"/>
                      </a:lnTo>
                      <a:lnTo>
                        <a:pt x="116" y="9"/>
                      </a:lnTo>
                      <a:lnTo>
                        <a:pt x="130" y="22"/>
                      </a:lnTo>
                      <a:lnTo>
                        <a:pt x="136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1" name="Freeform 16"/>
                <p:cNvSpPr>
                  <a:spLocks/>
                </p:cNvSpPr>
                <p:nvPr/>
              </p:nvSpPr>
              <p:spPr bwMode="auto">
                <a:xfrm>
                  <a:off x="1749" y="2231"/>
                  <a:ext cx="125" cy="72"/>
                </a:xfrm>
                <a:custGeom>
                  <a:avLst/>
                  <a:gdLst>
                    <a:gd name="T0" fmla="*/ 107 w 135"/>
                    <a:gd name="T1" fmla="*/ 41 h 72"/>
                    <a:gd name="T2" fmla="*/ 105 w 135"/>
                    <a:gd name="T3" fmla="*/ 44 h 72"/>
                    <a:gd name="T4" fmla="*/ 103 w 135"/>
                    <a:gd name="T5" fmla="*/ 50 h 72"/>
                    <a:gd name="T6" fmla="*/ 98 w 135"/>
                    <a:gd name="T7" fmla="*/ 56 h 72"/>
                    <a:gd name="T8" fmla="*/ 96 w 135"/>
                    <a:gd name="T9" fmla="*/ 60 h 72"/>
                    <a:gd name="T10" fmla="*/ 91 w 135"/>
                    <a:gd name="T11" fmla="*/ 63 h 72"/>
                    <a:gd name="T12" fmla="*/ 87 w 135"/>
                    <a:gd name="T13" fmla="*/ 66 h 72"/>
                    <a:gd name="T14" fmla="*/ 82 w 135"/>
                    <a:gd name="T15" fmla="*/ 66 h 72"/>
                    <a:gd name="T16" fmla="*/ 78 w 135"/>
                    <a:gd name="T17" fmla="*/ 69 h 72"/>
                    <a:gd name="T18" fmla="*/ 73 w 135"/>
                    <a:gd name="T19" fmla="*/ 69 h 72"/>
                    <a:gd name="T20" fmla="*/ 69 w 135"/>
                    <a:gd name="T21" fmla="*/ 72 h 72"/>
                    <a:gd name="T22" fmla="*/ 62 w 135"/>
                    <a:gd name="T23" fmla="*/ 72 h 72"/>
                    <a:gd name="T24" fmla="*/ 57 w 135"/>
                    <a:gd name="T25" fmla="*/ 72 h 72"/>
                    <a:gd name="T26" fmla="*/ 50 w 135"/>
                    <a:gd name="T27" fmla="*/ 72 h 72"/>
                    <a:gd name="T28" fmla="*/ 45 w 135"/>
                    <a:gd name="T29" fmla="*/ 72 h 72"/>
                    <a:gd name="T30" fmla="*/ 41 w 135"/>
                    <a:gd name="T31" fmla="*/ 72 h 72"/>
                    <a:gd name="T32" fmla="*/ 37 w 135"/>
                    <a:gd name="T33" fmla="*/ 69 h 72"/>
                    <a:gd name="T34" fmla="*/ 31 w 135"/>
                    <a:gd name="T35" fmla="*/ 69 h 72"/>
                    <a:gd name="T36" fmla="*/ 27 w 135"/>
                    <a:gd name="T37" fmla="*/ 66 h 72"/>
                    <a:gd name="T38" fmla="*/ 22 w 135"/>
                    <a:gd name="T39" fmla="*/ 66 h 72"/>
                    <a:gd name="T40" fmla="*/ 18 w 135"/>
                    <a:gd name="T41" fmla="*/ 63 h 72"/>
                    <a:gd name="T42" fmla="*/ 14 w 135"/>
                    <a:gd name="T43" fmla="*/ 60 h 72"/>
                    <a:gd name="T44" fmla="*/ 8 w 135"/>
                    <a:gd name="T45" fmla="*/ 56 h 72"/>
                    <a:gd name="T46" fmla="*/ 6 w 135"/>
                    <a:gd name="T47" fmla="*/ 53 h 72"/>
                    <a:gd name="T48" fmla="*/ 5 w 135"/>
                    <a:gd name="T49" fmla="*/ 50 h 72"/>
                    <a:gd name="T50" fmla="*/ 2 w 135"/>
                    <a:gd name="T51" fmla="*/ 47 h 72"/>
                    <a:gd name="T52" fmla="*/ 2 w 135"/>
                    <a:gd name="T53" fmla="*/ 41 h 72"/>
                    <a:gd name="T54" fmla="*/ 0 w 135"/>
                    <a:gd name="T55" fmla="*/ 38 h 72"/>
                    <a:gd name="T56" fmla="*/ 0 w 135"/>
                    <a:gd name="T57" fmla="*/ 31 h 72"/>
                    <a:gd name="T58" fmla="*/ 2 w 135"/>
                    <a:gd name="T59" fmla="*/ 28 h 72"/>
                    <a:gd name="T60" fmla="*/ 5 w 135"/>
                    <a:gd name="T61" fmla="*/ 25 h 72"/>
                    <a:gd name="T62" fmla="*/ 6 w 135"/>
                    <a:gd name="T63" fmla="*/ 22 h 72"/>
                    <a:gd name="T64" fmla="*/ 8 w 135"/>
                    <a:gd name="T65" fmla="*/ 19 h 72"/>
                    <a:gd name="T66" fmla="*/ 11 w 135"/>
                    <a:gd name="T67" fmla="*/ 16 h 72"/>
                    <a:gd name="T68" fmla="*/ 17 w 135"/>
                    <a:gd name="T69" fmla="*/ 13 h 72"/>
                    <a:gd name="T70" fmla="*/ 20 w 135"/>
                    <a:gd name="T71" fmla="*/ 10 h 72"/>
                    <a:gd name="T72" fmla="*/ 25 w 135"/>
                    <a:gd name="T73" fmla="*/ 7 h 72"/>
                    <a:gd name="T74" fmla="*/ 29 w 135"/>
                    <a:gd name="T75" fmla="*/ 7 h 72"/>
                    <a:gd name="T76" fmla="*/ 34 w 135"/>
                    <a:gd name="T77" fmla="*/ 3 h 72"/>
                    <a:gd name="T78" fmla="*/ 39 w 135"/>
                    <a:gd name="T79" fmla="*/ 3 h 72"/>
                    <a:gd name="T80" fmla="*/ 43 w 135"/>
                    <a:gd name="T81" fmla="*/ 3 h 72"/>
                    <a:gd name="T82" fmla="*/ 48 w 135"/>
                    <a:gd name="T83" fmla="*/ 0 h 72"/>
                    <a:gd name="T84" fmla="*/ 55 w 135"/>
                    <a:gd name="T85" fmla="*/ 0 h 72"/>
                    <a:gd name="T86" fmla="*/ 59 w 135"/>
                    <a:gd name="T87" fmla="*/ 0 h 72"/>
                    <a:gd name="T88" fmla="*/ 64 w 135"/>
                    <a:gd name="T89" fmla="*/ 3 h 72"/>
                    <a:gd name="T90" fmla="*/ 70 w 135"/>
                    <a:gd name="T91" fmla="*/ 3 h 72"/>
                    <a:gd name="T92" fmla="*/ 75 w 135"/>
                    <a:gd name="T93" fmla="*/ 3 h 72"/>
                    <a:gd name="T94" fmla="*/ 81 w 135"/>
                    <a:gd name="T95" fmla="*/ 7 h 72"/>
                    <a:gd name="T96" fmla="*/ 84 w 135"/>
                    <a:gd name="T97" fmla="*/ 7 h 72"/>
                    <a:gd name="T98" fmla="*/ 89 w 135"/>
                    <a:gd name="T99" fmla="*/ 10 h 72"/>
                    <a:gd name="T100" fmla="*/ 94 w 135"/>
                    <a:gd name="T101" fmla="*/ 13 h 72"/>
                    <a:gd name="T102" fmla="*/ 96 w 135"/>
                    <a:gd name="T103" fmla="*/ 16 h 72"/>
                    <a:gd name="T104" fmla="*/ 101 w 135"/>
                    <a:gd name="T105" fmla="*/ 19 h 72"/>
                    <a:gd name="T106" fmla="*/ 105 w 135"/>
                    <a:gd name="T107" fmla="*/ 25 h 72"/>
                    <a:gd name="T108" fmla="*/ 107 w 135"/>
                    <a:gd name="T109" fmla="*/ 28 h 72"/>
                    <a:gd name="T110" fmla="*/ 107 w 135"/>
                    <a:gd name="T111" fmla="*/ 35 h 7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35" h="72">
                      <a:moveTo>
                        <a:pt x="135" y="38"/>
                      </a:moveTo>
                      <a:lnTo>
                        <a:pt x="135" y="41"/>
                      </a:lnTo>
                      <a:lnTo>
                        <a:pt x="135" y="44"/>
                      </a:lnTo>
                      <a:lnTo>
                        <a:pt x="132" y="44"/>
                      </a:lnTo>
                      <a:lnTo>
                        <a:pt x="132" y="47"/>
                      </a:lnTo>
                      <a:lnTo>
                        <a:pt x="130" y="50"/>
                      </a:lnTo>
                      <a:lnTo>
                        <a:pt x="127" y="53"/>
                      </a:lnTo>
                      <a:lnTo>
                        <a:pt x="124" y="56"/>
                      </a:lnTo>
                      <a:lnTo>
                        <a:pt x="121" y="56"/>
                      </a:lnTo>
                      <a:lnTo>
                        <a:pt x="121" y="60"/>
                      </a:lnTo>
                      <a:lnTo>
                        <a:pt x="118" y="60"/>
                      </a:lnTo>
                      <a:lnTo>
                        <a:pt x="115" y="63"/>
                      </a:lnTo>
                      <a:lnTo>
                        <a:pt x="112" y="63"/>
                      </a:lnTo>
                      <a:lnTo>
                        <a:pt x="109" y="66"/>
                      </a:lnTo>
                      <a:lnTo>
                        <a:pt x="106" y="66"/>
                      </a:lnTo>
                      <a:lnTo>
                        <a:pt x="104" y="66"/>
                      </a:lnTo>
                      <a:lnTo>
                        <a:pt x="101" y="69"/>
                      </a:lnTo>
                      <a:lnTo>
                        <a:pt x="98" y="69"/>
                      </a:lnTo>
                      <a:lnTo>
                        <a:pt x="95" y="69"/>
                      </a:lnTo>
                      <a:lnTo>
                        <a:pt x="92" y="69"/>
                      </a:lnTo>
                      <a:lnTo>
                        <a:pt x="89" y="69"/>
                      </a:lnTo>
                      <a:lnTo>
                        <a:pt x="86" y="72"/>
                      </a:lnTo>
                      <a:lnTo>
                        <a:pt x="80" y="72"/>
                      </a:lnTo>
                      <a:lnTo>
                        <a:pt x="78" y="72"/>
                      </a:lnTo>
                      <a:lnTo>
                        <a:pt x="75" y="72"/>
                      </a:lnTo>
                      <a:lnTo>
                        <a:pt x="72" y="72"/>
                      </a:lnTo>
                      <a:lnTo>
                        <a:pt x="69" y="72"/>
                      </a:lnTo>
                      <a:lnTo>
                        <a:pt x="63" y="72"/>
                      </a:lnTo>
                      <a:lnTo>
                        <a:pt x="60" y="72"/>
                      </a:lnTo>
                      <a:lnTo>
                        <a:pt x="57" y="72"/>
                      </a:lnTo>
                      <a:lnTo>
                        <a:pt x="54" y="72"/>
                      </a:lnTo>
                      <a:lnTo>
                        <a:pt x="52" y="72"/>
                      </a:lnTo>
                      <a:lnTo>
                        <a:pt x="49" y="69"/>
                      </a:lnTo>
                      <a:lnTo>
                        <a:pt x="46" y="69"/>
                      </a:lnTo>
                      <a:lnTo>
                        <a:pt x="43" y="69"/>
                      </a:lnTo>
                      <a:lnTo>
                        <a:pt x="40" y="69"/>
                      </a:lnTo>
                      <a:lnTo>
                        <a:pt x="37" y="69"/>
                      </a:lnTo>
                      <a:lnTo>
                        <a:pt x="34" y="66"/>
                      </a:lnTo>
                      <a:lnTo>
                        <a:pt x="31" y="66"/>
                      </a:lnTo>
                      <a:lnTo>
                        <a:pt x="28" y="66"/>
                      </a:lnTo>
                      <a:lnTo>
                        <a:pt x="26" y="63"/>
                      </a:lnTo>
                      <a:lnTo>
                        <a:pt x="23" y="63"/>
                      </a:lnTo>
                      <a:lnTo>
                        <a:pt x="20" y="63"/>
                      </a:lnTo>
                      <a:lnTo>
                        <a:pt x="17" y="60"/>
                      </a:lnTo>
                      <a:lnTo>
                        <a:pt x="14" y="56"/>
                      </a:lnTo>
                      <a:lnTo>
                        <a:pt x="11" y="56"/>
                      </a:lnTo>
                      <a:lnTo>
                        <a:pt x="11" y="53"/>
                      </a:lnTo>
                      <a:lnTo>
                        <a:pt x="8" y="53"/>
                      </a:lnTo>
                      <a:lnTo>
                        <a:pt x="8" y="50"/>
                      </a:lnTo>
                      <a:lnTo>
                        <a:pt x="5" y="50"/>
                      </a:lnTo>
                      <a:lnTo>
                        <a:pt x="5" y="47"/>
                      </a:lnTo>
                      <a:lnTo>
                        <a:pt x="2" y="47"/>
                      </a:lnTo>
                      <a:lnTo>
                        <a:pt x="2" y="44"/>
                      </a:lnTo>
                      <a:lnTo>
                        <a:pt x="2" y="41"/>
                      </a:lnTo>
                      <a:lnTo>
                        <a:pt x="0" y="41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2" y="31"/>
                      </a:lnTo>
                      <a:lnTo>
                        <a:pt x="2" y="28"/>
                      </a:lnTo>
                      <a:lnTo>
                        <a:pt x="2" y="25"/>
                      </a:lnTo>
                      <a:lnTo>
                        <a:pt x="5" y="25"/>
                      </a:lnTo>
                      <a:lnTo>
                        <a:pt x="5" y="22"/>
                      </a:lnTo>
                      <a:lnTo>
                        <a:pt x="8" y="22"/>
                      </a:lnTo>
                      <a:lnTo>
                        <a:pt x="8" y="19"/>
                      </a:lnTo>
                      <a:lnTo>
                        <a:pt x="11" y="19"/>
                      </a:lnTo>
                      <a:lnTo>
                        <a:pt x="11" y="16"/>
                      </a:lnTo>
                      <a:lnTo>
                        <a:pt x="14" y="16"/>
                      </a:lnTo>
                      <a:lnTo>
                        <a:pt x="17" y="13"/>
                      </a:lnTo>
                      <a:lnTo>
                        <a:pt x="20" y="13"/>
                      </a:lnTo>
                      <a:lnTo>
                        <a:pt x="23" y="10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1" y="7"/>
                      </a:lnTo>
                      <a:lnTo>
                        <a:pt x="34" y="7"/>
                      </a:lnTo>
                      <a:lnTo>
                        <a:pt x="37" y="7"/>
                      </a:lnTo>
                      <a:lnTo>
                        <a:pt x="40" y="3"/>
                      </a:lnTo>
                      <a:lnTo>
                        <a:pt x="43" y="3"/>
                      </a:lnTo>
                      <a:lnTo>
                        <a:pt x="46" y="3"/>
                      </a:lnTo>
                      <a:lnTo>
                        <a:pt x="49" y="3"/>
                      </a:lnTo>
                      <a:lnTo>
                        <a:pt x="52" y="3"/>
                      </a:lnTo>
                      <a:lnTo>
                        <a:pt x="54" y="3"/>
                      </a:lnTo>
                      <a:lnTo>
                        <a:pt x="57" y="0"/>
                      </a:lnTo>
                      <a:lnTo>
                        <a:pt x="60" y="0"/>
                      </a:lnTo>
                      <a:lnTo>
                        <a:pt x="63" y="0"/>
                      </a:lnTo>
                      <a:lnTo>
                        <a:pt x="69" y="0"/>
                      </a:lnTo>
                      <a:lnTo>
                        <a:pt x="72" y="0"/>
                      </a:lnTo>
                      <a:lnTo>
                        <a:pt x="75" y="0"/>
                      </a:lnTo>
                      <a:lnTo>
                        <a:pt x="78" y="0"/>
                      </a:lnTo>
                      <a:lnTo>
                        <a:pt x="80" y="3"/>
                      </a:lnTo>
                      <a:lnTo>
                        <a:pt x="86" y="3"/>
                      </a:lnTo>
                      <a:lnTo>
                        <a:pt x="89" y="3"/>
                      </a:lnTo>
                      <a:lnTo>
                        <a:pt x="92" y="3"/>
                      </a:lnTo>
                      <a:lnTo>
                        <a:pt x="95" y="3"/>
                      </a:lnTo>
                      <a:lnTo>
                        <a:pt x="98" y="3"/>
                      </a:lnTo>
                      <a:lnTo>
                        <a:pt x="101" y="7"/>
                      </a:lnTo>
                      <a:lnTo>
                        <a:pt x="104" y="7"/>
                      </a:lnTo>
                      <a:lnTo>
                        <a:pt x="106" y="7"/>
                      </a:lnTo>
                      <a:lnTo>
                        <a:pt x="109" y="10"/>
                      </a:lnTo>
                      <a:lnTo>
                        <a:pt x="112" y="10"/>
                      </a:lnTo>
                      <a:lnTo>
                        <a:pt x="115" y="13"/>
                      </a:lnTo>
                      <a:lnTo>
                        <a:pt x="118" y="13"/>
                      </a:lnTo>
                      <a:lnTo>
                        <a:pt x="121" y="13"/>
                      </a:lnTo>
                      <a:lnTo>
                        <a:pt x="121" y="16"/>
                      </a:lnTo>
                      <a:lnTo>
                        <a:pt x="124" y="16"/>
                      </a:lnTo>
                      <a:lnTo>
                        <a:pt x="127" y="19"/>
                      </a:lnTo>
                      <a:lnTo>
                        <a:pt x="130" y="22"/>
                      </a:lnTo>
                      <a:lnTo>
                        <a:pt x="132" y="25"/>
                      </a:lnTo>
                      <a:lnTo>
                        <a:pt x="132" y="28"/>
                      </a:lnTo>
                      <a:lnTo>
                        <a:pt x="135" y="28"/>
                      </a:lnTo>
                      <a:lnTo>
                        <a:pt x="135" y="31"/>
                      </a:lnTo>
                      <a:lnTo>
                        <a:pt x="135" y="35"/>
                      </a:lnTo>
                      <a:lnTo>
                        <a:pt x="135" y="38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2" name="Freeform 17"/>
                <p:cNvSpPr>
                  <a:spLocks/>
                </p:cNvSpPr>
                <p:nvPr/>
              </p:nvSpPr>
              <p:spPr bwMode="auto">
                <a:xfrm>
                  <a:off x="1749" y="2231"/>
                  <a:ext cx="125" cy="72"/>
                </a:xfrm>
                <a:custGeom>
                  <a:avLst/>
                  <a:gdLst>
                    <a:gd name="T0" fmla="*/ 107 w 135"/>
                    <a:gd name="T1" fmla="*/ 38 h 72"/>
                    <a:gd name="T2" fmla="*/ 103 w 135"/>
                    <a:gd name="T3" fmla="*/ 50 h 72"/>
                    <a:gd name="T4" fmla="*/ 91 w 135"/>
                    <a:gd name="T5" fmla="*/ 63 h 72"/>
                    <a:gd name="T6" fmla="*/ 75 w 135"/>
                    <a:gd name="T7" fmla="*/ 69 h 72"/>
                    <a:gd name="T8" fmla="*/ 55 w 135"/>
                    <a:gd name="T9" fmla="*/ 72 h 72"/>
                    <a:gd name="T10" fmla="*/ 34 w 135"/>
                    <a:gd name="T11" fmla="*/ 69 h 72"/>
                    <a:gd name="T12" fmla="*/ 17 w 135"/>
                    <a:gd name="T13" fmla="*/ 63 h 72"/>
                    <a:gd name="T14" fmla="*/ 5 w 135"/>
                    <a:gd name="T15" fmla="*/ 50 h 72"/>
                    <a:gd name="T16" fmla="*/ 0 w 135"/>
                    <a:gd name="T17" fmla="*/ 38 h 72"/>
                    <a:gd name="T18" fmla="*/ 5 w 135"/>
                    <a:gd name="T19" fmla="*/ 22 h 72"/>
                    <a:gd name="T20" fmla="*/ 17 w 135"/>
                    <a:gd name="T21" fmla="*/ 13 h 72"/>
                    <a:gd name="T22" fmla="*/ 34 w 135"/>
                    <a:gd name="T23" fmla="*/ 3 h 72"/>
                    <a:gd name="T24" fmla="*/ 55 w 135"/>
                    <a:gd name="T25" fmla="*/ 0 h 72"/>
                    <a:gd name="T26" fmla="*/ 75 w 135"/>
                    <a:gd name="T27" fmla="*/ 3 h 72"/>
                    <a:gd name="T28" fmla="*/ 91 w 135"/>
                    <a:gd name="T29" fmla="*/ 13 h 72"/>
                    <a:gd name="T30" fmla="*/ 103 w 135"/>
                    <a:gd name="T31" fmla="*/ 22 h 72"/>
                    <a:gd name="T32" fmla="*/ 107 w 135"/>
                    <a:gd name="T33" fmla="*/ 38 h 7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5" h="72">
                      <a:moveTo>
                        <a:pt x="135" y="38"/>
                      </a:moveTo>
                      <a:lnTo>
                        <a:pt x="130" y="50"/>
                      </a:lnTo>
                      <a:lnTo>
                        <a:pt x="115" y="63"/>
                      </a:lnTo>
                      <a:lnTo>
                        <a:pt x="95" y="69"/>
                      </a:lnTo>
                      <a:lnTo>
                        <a:pt x="69" y="72"/>
                      </a:lnTo>
                      <a:lnTo>
                        <a:pt x="43" y="69"/>
                      </a:lnTo>
                      <a:lnTo>
                        <a:pt x="20" y="63"/>
                      </a:lnTo>
                      <a:lnTo>
                        <a:pt x="5" y="50"/>
                      </a:lnTo>
                      <a:lnTo>
                        <a:pt x="0" y="38"/>
                      </a:lnTo>
                      <a:lnTo>
                        <a:pt x="5" y="22"/>
                      </a:lnTo>
                      <a:lnTo>
                        <a:pt x="20" y="13"/>
                      </a:lnTo>
                      <a:lnTo>
                        <a:pt x="43" y="3"/>
                      </a:lnTo>
                      <a:lnTo>
                        <a:pt x="69" y="0"/>
                      </a:lnTo>
                      <a:lnTo>
                        <a:pt x="95" y="3"/>
                      </a:lnTo>
                      <a:lnTo>
                        <a:pt x="115" y="13"/>
                      </a:lnTo>
                      <a:lnTo>
                        <a:pt x="130" y="22"/>
                      </a:lnTo>
                      <a:lnTo>
                        <a:pt x="135" y="3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3" name="Freeform 18"/>
                <p:cNvSpPr>
                  <a:spLocks/>
                </p:cNvSpPr>
                <p:nvPr/>
              </p:nvSpPr>
              <p:spPr bwMode="auto">
                <a:xfrm>
                  <a:off x="1869" y="2381"/>
                  <a:ext cx="122" cy="72"/>
                </a:xfrm>
                <a:custGeom>
                  <a:avLst/>
                  <a:gdLst>
                    <a:gd name="T0" fmla="*/ 104 w 132"/>
                    <a:gd name="T1" fmla="*/ 37 h 72"/>
                    <a:gd name="T2" fmla="*/ 104 w 132"/>
                    <a:gd name="T3" fmla="*/ 44 h 72"/>
                    <a:gd name="T4" fmla="*/ 103 w 132"/>
                    <a:gd name="T5" fmla="*/ 50 h 72"/>
                    <a:gd name="T6" fmla="*/ 100 w 132"/>
                    <a:gd name="T7" fmla="*/ 53 h 72"/>
                    <a:gd name="T8" fmla="*/ 96 w 132"/>
                    <a:gd name="T9" fmla="*/ 56 h 72"/>
                    <a:gd name="T10" fmla="*/ 91 w 132"/>
                    <a:gd name="T11" fmla="*/ 59 h 72"/>
                    <a:gd name="T12" fmla="*/ 86 w 132"/>
                    <a:gd name="T13" fmla="*/ 62 h 72"/>
                    <a:gd name="T14" fmla="*/ 82 w 132"/>
                    <a:gd name="T15" fmla="*/ 66 h 72"/>
                    <a:gd name="T16" fmla="*/ 78 w 132"/>
                    <a:gd name="T17" fmla="*/ 66 h 72"/>
                    <a:gd name="T18" fmla="*/ 73 w 132"/>
                    <a:gd name="T19" fmla="*/ 69 h 72"/>
                    <a:gd name="T20" fmla="*/ 67 w 132"/>
                    <a:gd name="T21" fmla="*/ 69 h 72"/>
                    <a:gd name="T22" fmla="*/ 63 w 132"/>
                    <a:gd name="T23" fmla="*/ 72 h 72"/>
                    <a:gd name="T24" fmla="*/ 57 w 132"/>
                    <a:gd name="T25" fmla="*/ 72 h 72"/>
                    <a:gd name="T26" fmla="*/ 52 w 132"/>
                    <a:gd name="T27" fmla="*/ 72 h 72"/>
                    <a:gd name="T28" fmla="*/ 47 w 132"/>
                    <a:gd name="T29" fmla="*/ 72 h 72"/>
                    <a:gd name="T30" fmla="*/ 41 w 132"/>
                    <a:gd name="T31" fmla="*/ 72 h 72"/>
                    <a:gd name="T32" fmla="*/ 37 w 132"/>
                    <a:gd name="T33" fmla="*/ 69 h 72"/>
                    <a:gd name="T34" fmla="*/ 31 w 132"/>
                    <a:gd name="T35" fmla="*/ 69 h 72"/>
                    <a:gd name="T36" fmla="*/ 27 w 132"/>
                    <a:gd name="T37" fmla="*/ 66 h 72"/>
                    <a:gd name="T38" fmla="*/ 22 w 132"/>
                    <a:gd name="T39" fmla="*/ 66 h 72"/>
                    <a:gd name="T40" fmla="*/ 18 w 132"/>
                    <a:gd name="T41" fmla="*/ 62 h 72"/>
                    <a:gd name="T42" fmla="*/ 16 w 132"/>
                    <a:gd name="T43" fmla="*/ 59 h 72"/>
                    <a:gd name="T44" fmla="*/ 11 w 132"/>
                    <a:gd name="T45" fmla="*/ 59 h 72"/>
                    <a:gd name="T46" fmla="*/ 6 w 132"/>
                    <a:gd name="T47" fmla="*/ 53 h 72"/>
                    <a:gd name="T48" fmla="*/ 2 w 132"/>
                    <a:gd name="T49" fmla="*/ 47 h 72"/>
                    <a:gd name="T50" fmla="*/ 0 w 132"/>
                    <a:gd name="T51" fmla="*/ 41 h 72"/>
                    <a:gd name="T52" fmla="*/ 0 w 132"/>
                    <a:gd name="T53" fmla="*/ 34 h 72"/>
                    <a:gd name="T54" fmla="*/ 0 w 132"/>
                    <a:gd name="T55" fmla="*/ 28 h 72"/>
                    <a:gd name="T56" fmla="*/ 5 w 132"/>
                    <a:gd name="T57" fmla="*/ 22 h 72"/>
                    <a:gd name="T58" fmla="*/ 8 w 132"/>
                    <a:gd name="T59" fmla="*/ 16 h 72"/>
                    <a:gd name="T60" fmla="*/ 14 w 132"/>
                    <a:gd name="T61" fmla="*/ 13 h 72"/>
                    <a:gd name="T62" fmla="*/ 18 w 132"/>
                    <a:gd name="T63" fmla="*/ 9 h 72"/>
                    <a:gd name="T64" fmla="*/ 22 w 132"/>
                    <a:gd name="T65" fmla="*/ 6 h 72"/>
                    <a:gd name="T66" fmla="*/ 27 w 132"/>
                    <a:gd name="T67" fmla="*/ 6 h 72"/>
                    <a:gd name="T68" fmla="*/ 31 w 132"/>
                    <a:gd name="T69" fmla="*/ 3 h 72"/>
                    <a:gd name="T70" fmla="*/ 37 w 132"/>
                    <a:gd name="T71" fmla="*/ 3 h 72"/>
                    <a:gd name="T72" fmla="*/ 41 w 132"/>
                    <a:gd name="T73" fmla="*/ 0 h 72"/>
                    <a:gd name="T74" fmla="*/ 47 w 132"/>
                    <a:gd name="T75" fmla="*/ 0 h 72"/>
                    <a:gd name="T76" fmla="*/ 52 w 132"/>
                    <a:gd name="T77" fmla="*/ 0 h 72"/>
                    <a:gd name="T78" fmla="*/ 57 w 132"/>
                    <a:gd name="T79" fmla="*/ 0 h 72"/>
                    <a:gd name="T80" fmla="*/ 63 w 132"/>
                    <a:gd name="T81" fmla="*/ 0 h 72"/>
                    <a:gd name="T82" fmla="*/ 67 w 132"/>
                    <a:gd name="T83" fmla="*/ 3 h 72"/>
                    <a:gd name="T84" fmla="*/ 73 w 132"/>
                    <a:gd name="T85" fmla="*/ 3 h 72"/>
                    <a:gd name="T86" fmla="*/ 78 w 132"/>
                    <a:gd name="T87" fmla="*/ 6 h 72"/>
                    <a:gd name="T88" fmla="*/ 82 w 132"/>
                    <a:gd name="T89" fmla="*/ 6 h 72"/>
                    <a:gd name="T90" fmla="*/ 86 w 132"/>
                    <a:gd name="T91" fmla="*/ 9 h 72"/>
                    <a:gd name="T92" fmla="*/ 91 w 132"/>
                    <a:gd name="T93" fmla="*/ 9 h 72"/>
                    <a:gd name="T94" fmla="*/ 93 w 132"/>
                    <a:gd name="T95" fmla="*/ 13 h 72"/>
                    <a:gd name="T96" fmla="*/ 98 w 132"/>
                    <a:gd name="T97" fmla="*/ 19 h 72"/>
                    <a:gd name="T98" fmla="*/ 100 w 132"/>
                    <a:gd name="T99" fmla="*/ 22 h 72"/>
                    <a:gd name="T100" fmla="*/ 103 w 132"/>
                    <a:gd name="T101" fmla="*/ 25 h 72"/>
                    <a:gd name="T102" fmla="*/ 104 w 132"/>
                    <a:gd name="T103" fmla="*/ 31 h 7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132" h="72">
                      <a:moveTo>
                        <a:pt x="132" y="34"/>
                      </a:moveTo>
                      <a:lnTo>
                        <a:pt x="132" y="37"/>
                      </a:lnTo>
                      <a:lnTo>
                        <a:pt x="132" y="41"/>
                      </a:lnTo>
                      <a:lnTo>
                        <a:pt x="132" y="44"/>
                      </a:lnTo>
                      <a:lnTo>
                        <a:pt x="130" y="47"/>
                      </a:lnTo>
                      <a:lnTo>
                        <a:pt x="130" y="50"/>
                      </a:lnTo>
                      <a:lnTo>
                        <a:pt x="127" y="50"/>
                      </a:lnTo>
                      <a:lnTo>
                        <a:pt x="127" y="53"/>
                      </a:lnTo>
                      <a:lnTo>
                        <a:pt x="124" y="53"/>
                      </a:lnTo>
                      <a:lnTo>
                        <a:pt x="121" y="56"/>
                      </a:lnTo>
                      <a:lnTo>
                        <a:pt x="118" y="59"/>
                      </a:lnTo>
                      <a:lnTo>
                        <a:pt x="115" y="59"/>
                      </a:lnTo>
                      <a:lnTo>
                        <a:pt x="112" y="62"/>
                      </a:lnTo>
                      <a:lnTo>
                        <a:pt x="109" y="62"/>
                      </a:lnTo>
                      <a:lnTo>
                        <a:pt x="106" y="66"/>
                      </a:lnTo>
                      <a:lnTo>
                        <a:pt x="104" y="66"/>
                      </a:lnTo>
                      <a:lnTo>
                        <a:pt x="101" y="66"/>
                      </a:lnTo>
                      <a:lnTo>
                        <a:pt x="98" y="66"/>
                      </a:lnTo>
                      <a:lnTo>
                        <a:pt x="95" y="69"/>
                      </a:lnTo>
                      <a:lnTo>
                        <a:pt x="92" y="69"/>
                      </a:lnTo>
                      <a:lnTo>
                        <a:pt x="89" y="69"/>
                      </a:lnTo>
                      <a:lnTo>
                        <a:pt x="86" y="69"/>
                      </a:lnTo>
                      <a:lnTo>
                        <a:pt x="83" y="69"/>
                      </a:lnTo>
                      <a:lnTo>
                        <a:pt x="80" y="72"/>
                      </a:lnTo>
                      <a:lnTo>
                        <a:pt x="78" y="72"/>
                      </a:lnTo>
                      <a:lnTo>
                        <a:pt x="72" y="72"/>
                      </a:lnTo>
                      <a:lnTo>
                        <a:pt x="69" y="72"/>
                      </a:lnTo>
                      <a:lnTo>
                        <a:pt x="66" y="72"/>
                      </a:lnTo>
                      <a:lnTo>
                        <a:pt x="63" y="72"/>
                      </a:lnTo>
                      <a:lnTo>
                        <a:pt x="60" y="72"/>
                      </a:lnTo>
                      <a:lnTo>
                        <a:pt x="57" y="72"/>
                      </a:lnTo>
                      <a:lnTo>
                        <a:pt x="52" y="72"/>
                      </a:lnTo>
                      <a:lnTo>
                        <a:pt x="49" y="69"/>
                      </a:lnTo>
                      <a:lnTo>
                        <a:pt x="46" y="69"/>
                      </a:lnTo>
                      <a:lnTo>
                        <a:pt x="43" y="69"/>
                      </a:lnTo>
                      <a:lnTo>
                        <a:pt x="40" y="69"/>
                      </a:lnTo>
                      <a:lnTo>
                        <a:pt x="37" y="69"/>
                      </a:lnTo>
                      <a:lnTo>
                        <a:pt x="34" y="66"/>
                      </a:lnTo>
                      <a:lnTo>
                        <a:pt x="31" y="66"/>
                      </a:lnTo>
                      <a:lnTo>
                        <a:pt x="28" y="66"/>
                      </a:lnTo>
                      <a:lnTo>
                        <a:pt x="26" y="66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20" y="59"/>
                      </a:lnTo>
                      <a:lnTo>
                        <a:pt x="17" y="59"/>
                      </a:lnTo>
                      <a:lnTo>
                        <a:pt x="14" y="59"/>
                      </a:lnTo>
                      <a:lnTo>
                        <a:pt x="11" y="56"/>
                      </a:lnTo>
                      <a:lnTo>
                        <a:pt x="8" y="53"/>
                      </a:lnTo>
                      <a:lnTo>
                        <a:pt x="5" y="50"/>
                      </a:lnTo>
                      <a:lnTo>
                        <a:pt x="2" y="47"/>
                      </a:lnTo>
                      <a:lnTo>
                        <a:pt x="0" y="44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2" y="25"/>
                      </a:lnTo>
                      <a:lnTo>
                        <a:pt x="5" y="22"/>
                      </a:lnTo>
                      <a:lnTo>
                        <a:pt x="8" y="19"/>
                      </a:lnTo>
                      <a:lnTo>
                        <a:pt x="11" y="16"/>
                      </a:lnTo>
                      <a:lnTo>
                        <a:pt x="14" y="13"/>
                      </a:lnTo>
                      <a:lnTo>
                        <a:pt x="17" y="13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1" y="6"/>
                      </a:lnTo>
                      <a:lnTo>
                        <a:pt x="34" y="6"/>
                      </a:lnTo>
                      <a:lnTo>
                        <a:pt x="37" y="3"/>
                      </a:lnTo>
                      <a:lnTo>
                        <a:pt x="40" y="3"/>
                      </a:lnTo>
                      <a:lnTo>
                        <a:pt x="43" y="3"/>
                      </a:lnTo>
                      <a:lnTo>
                        <a:pt x="46" y="3"/>
                      </a:lnTo>
                      <a:lnTo>
                        <a:pt x="49" y="3"/>
                      </a:lnTo>
                      <a:lnTo>
                        <a:pt x="52" y="0"/>
                      </a:lnTo>
                      <a:lnTo>
                        <a:pt x="57" y="0"/>
                      </a:lnTo>
                      <a:lnTo>
                        <a:pt x="60" y="0"/>
                      </a:lnTo>
                      <a:lnTo>
                        <a:pt x="63" y="0"/>
                      </a:lnTo>
                      <a:lnTo>
                        <a:pt x="66" y="0"/>
                      </a:lnTo>
                      <a:lnTo>
                        <a:pt x="69" y="0"/>
                      </a:lnTo>
                      <a:lnTo>
                        <a:pt x="72" y="0"/>
                      </a:lnTo>
                      <a:lnTo>
                        <a:pt x="78" y="0"/>
                      </a:lnTo>
                      <a:lnTo>
                        <a:pt x="80" y="0"/>
                      </a:lnTo>
                      <a:lnTo>
                        <a:pt x="83" y="3"/>
                      </a:lnTo>
                      <a:lnTo>
                        <a:pt x="86" y="3"/>
                      </a:lnTo>
                      <a:lnTo>
                        <a:pt x="89" y="3"/>
                      </a:lnTo>
                      <a:lnTo>
                        <a:pt x="92" y="3"/>
                      </a:lnTo>
                      <a:lnTo>
                        <a:pt x="95" y="3"/>
                      </a:lnTo>
                      <a:lnTo>
                        <a:pt x="98" y="6"/>
                      </a:lnTo>
                      <a:lnTo>
                        <a:pt x="101" y="6"/>
                      </a:lnTo>
                      <a:lnTo>
                        <a:pt x="104" y="6"/>
                      </a:lnTo>
                      <a:lnTo>
                        <a:pt x="106" y="6"/>
                      </a:lnTo>
                      <a:lnTo>
                        <a:pt x="109" y="9"/>
                      </a:lnTo>
                      <a:lnTo>
                        <a:pt x="112" y="9"/>
                      </a:lnTo>
                      <a:lnTo>
                        <a:pt x="115" y="9"/>
                      </a:lnTo>
                      <a:lnTo>
                        <a:pt x="115" y="13"/>
                      </a:lnTo>
                      <a:lnTo>
                        <a:pt x="118" y="13"/>
                      </a:lnTo>
                      <a:lnTo>
                        <a:pt x="121" y="16"/>
                      </a:lnTo>
                      <a:lnTo>
                        <a:pt x="124" y="19"/>
                      </a:lnTo>
                      <a:lnTo>
                        <a:pt x="127" y="19"/>
                      </a:lnTo>
                      <a:lnTo>
                        <a:pt x="127" y="22"/>
                      </a:lnTo>
                      <a:lnTo>
                        <a:pt x="130" y="22"/>
                      </a:lnTo>
                      <a:lnTo>
                        <a:pt x="130" y="25"/>
                      </a:lnTo>
                      <a:lnTo>
                        <a:pt x="132" y="28"/>
                      </a:lnTo>
                      <a:lnTo>
                        <a:pt x="132" y="31"/>
                      </a:lnTo>
                      <a:lnTo>
                        <a:pt x="132" y="34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4" name="Freeform 19"/>
                <p:cNvSpPr>
                  <a:spLocks/>
                </p:cNvSpPr>
                <p:nvPr/>
              </p:nvSpPr>
              <p:spPr bwMode="auto">
                <a:xfrm>
                  <a:off x="1869" y="2381"/>
                  <a:ext cx="122" cy="72"/>
                </a:xfrm>
                <a:custGeom>
                  <a:avLst/>
                  <a:gdLst>
                    <a:gd name="T0" fmla="*/ 104 w 132"/>
                    <a:gd name="T1" fmla="*/ 34 h 72"/>
                    <a:gd name="T2" fmla="*/ 103 w 132"/>
                    <a:gd name="T3" fmla="*/ 50 h 72"/>
                    <a:gd name="T4" fmla="*/ 91 w 132"/>
                    <a:gd name="T5" fmla="*/ 59 h 72"/>
                    <a:gd name="T6" fmla="*/ 73 w 132"/>
                    <a:gd name="T7" fmla="*/ 69 h 72"/>
                    <a:gd name="T8" fmla="*/ 52 w 132"/>
                    <a:gd name="T9" fmla="*/ 72 h 72"/>
                    <a:gd name="T10" fmla="*/ 31 w 132"/>
                    <a:gd name="T11" fmla="*/ 69 h 72"/>
                    <a:gd name="T12" fmla="*/ 16 w 132"/>
                    <a:gd name="T13" fmla="*/ 59 h 72"/>
                    <a:gd name="T14" fmla="*/ 5 w 132"/>
                    <a:gd name="T15" fmla="*/ 50 h 72"/>
                    <a:gd name="T16" fmla="*/ 0 w 132"/>
                    <a:gd name="T17" fmla="*/ 34 h 72"/>
                    <a:gd name="T18" fmla="*/ 5 w 132"/>
                    <a:gd name="T19" fmla="*/ 22 h 72"/>
                    <a:gd name="T20" fmla="*/ 16 w 132"/>
                    <a:gd name="T21" fmla="*/ 9 h 72"/>
                    <a:gd name="T22" fmla="*/ 31 w 132"/>
                    <a:gd name="T23" fmla="*/ 3 h 72"/>
                    <a:gd name="T24" fmla="*/ 52 w 132"/>
                    <a:gd name="T25" fmla="*/ 0 h 72"/>
                    <a:gd name="T26" fmla="*/ 73 w 132"/>
                    <a:gd name="T27" fmla="*/ 3 h 72"/>
                    <a:gd name="T28" fmla="*/ 91 w 132"/>
                    <a:gd name="T29" fmla="*/ 9 h 72"/>
                    <a:gd name="T30" fmla="*/ 103 w 132"/>
                    <a:gd name="T31" fmla="*/ 22 h 72"/>
                    <a:gd name="T32" fmla="*/ 104 w 132"/>
                    <a:gd name="T33" fmla="*/ 34 h 7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2" h="72">
                      <a:moveTo>
                        <a:pt x="132" y="34"/>
                      </a:moveTo>
                      <a:lnTo>
                        <a:pt x="130" y="50"/>
                      </a:lnTo>
                      <a:lnTo>
                        <a:pt x="115" y="59"/>
                      </a:lnTo>
                      <a:lnTo>
                        <a:pt x="92" y="69"/>
                      </a:lnTo>
                      <a:lnTo>
                        <a:pt x="66" y="72"/>
                      </a:lnTo>
                      <a:lnTo>
                        <a:pt x="40" y="69"/>
                      </a:lnTo>
                      <a:lnTo>
                        <a:pt x="20" y="59"/>
                      </a:lnTo>
                      <a:lnTo>
                        <a:pt x="5" y="50"/>
                      </a:lnTo>
                      <a:lnTo>
                        <a:pt x="0" y="34"/>
                      </a:lnTo>
                      <a:lnTo>
                        <a:pt x="5" y="22"/>
                      </a:lnTo>
                      <a:lnTo>
                        <a:pt x="20" y="9"/>
                      </a:lnTo>
                      <a:lnTo>
                        <a:pt x="40" y="3"/>
                      </a:lnTo>
                      <a:lnTo>
                        <a:pt x="66" y="0"/>
                      </a:lnTo>
                      <a:lnTo>
                        <a:pt x="92" y="3"/>
                      </a:lnTo>
                      <a:lnTo>
                        <a:pt x="115" y="9"/>
                      </a:lnTo>
                      <a:lnTo>
                        <a:pt x="130" y="22"/>
                      </a:lnTo>
                      <a:lnTo>
                        <a:pt x="132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5" name="Freeform 20"/>
                <p:cNvSpPr>
                  <a:spLocks/>
                </p:cNvSpPr>
                <p:nvPr/>
              </p:nvSpPr>
              <p:spPr bwMode="auto">
                <a:xfrm>
                  <a:off x="1637" y="2559"/>
                  <a:ext cx="125" cy="72"/>
                </a:xfrm>
                <a:custGeom>
                  <a:avLst/>
                  <a:gdLst>
                    <a:gd name="T0" fmla="*/ 106 w 136"/>
                    <a:gd name="T1" fmla="*/ 37 h 72"/>
                    <a:gd name="T2" fmla="*/ 103 w 136"/>
                    <a:gd name="T3" fmla="*/ 40 h 72"/>
                    <a:gd name="T4" fmla="*/ 100 w 136"/>
                    <a:gd name="T5" fmla="*/ 47 h 72"/>
                    <a:gd name="T6" fmla="*/ 99 w 136"/>
                    <a:gd name="T7" fmla="*/ 50 h 72"/>
                    <a:gd name="T8" fmla="*/ 97 w 136"/>
                    <a:gd name="T9" fmla="*/ 53 h 72"/>
                    <a:gd name="T10" fmla="*/ 95 w 136"/>
                    <a:gd name="T11" fmla="*/ 56 h 72"/>
                    <a:gd name="T12" fmla="*/ 90 w 136"/>
                    <a:gd name="T13" fmla="*/ 59 h 72"/>
                    <a:gd name="T14" fmla="*/ 85 w 136"/>
                    <a:gd name="T15" fmla="*/ 62 h 72"/>
                    <a:gd name="T16" fmla="*/ 81 w 136"/>
                    <a:gd name="T17" fmla="*/ 65 h 72"/>
                    <a:gd name="T18" fmla="*/ 76 w 136"/>
                    <a:gd name="T19" fmla="*/ 65 h 72"/>
                    <a:gd name="T20" fmla="*/ 72 w 136"/>
                    <a:gd name="T21" fmla="*/ 69 h 72"/>
                    <a:gd name="T22" fmla="*/ 68 w 136"/>
                    <a:gd name="T23" fmla="*/ 69 h 72"/>
                    <a:gd name="T24" fmla="*/ 63 w 136"/>
                    <a:gd name="T25" fmla="*/ 69 h 72"/>
                    <a:gd name="T26" fmla="*/ 58 w 136"/>
                    <a:gd name="T27" fmla="*/ 69 h 72"/>
                    <a:gd name="T28" fmla="*/ 52 w 136"/>
                    <a:gd name="T29" fmla="*/ 72 h 72"/>
                    <a:gd name="T30" fmla="*/ 47 w 136"/>
                    <a:gd name="T31" fmla="*/ 69 h 72"/>
                    <a:gd name="T32" fmla="*/ 43 w 136"/>
                    <a:gd name="T33" fmla="*/ 69 h 72"/>
                    <a:gd name="T34" fmla="*/ 36 w 136"/>
                    <a:gd name="T35" fmla="*/ 69 h 72"/>
                    <a:gd name="T36" fmla="*/ 32 w 136"/>
                    <a:gd name="T37" fmla="*/ 69 h 72"/>
                    <a:gd name="T38" fmla="*/ 27 w 136"/>
                    <a:gd name="T39" fmla="*/ 65 h 72"/>
                    <a:gd name="T40" fmla="*/ 23 w 136"/>
                    <a:gd name="T41" fmla="*/ 65 h 72"/>
                    <a:gd name="T42" fmla="*/ 17 w 136"/>
                    <a:gd name="T43" fmla="*/ 62 h 72"/>
                    <a:gd name="T44" fmla="*/ 14 w 136"/>
                    <a:gd name="T45" fmla="*/ 59 h 72"/>
                    <a:gd name="T46" fmla="*/ 9 w 136"/>
                    <a:gd name="T47" fmla="*/ 56 h 72"/>
                    <a:gd name="T48" fmla="*/ 6 w 136"/>
                    <a:gd name="T49" fmla="*/ 50 h 72"/>
                    <a:gd name="T50" fmla="*/ 3 w 136"/>
                    <a:gd name="T51" fmla="*/ 44 h 72"/>
                    <a:gd name="T52" fmla="*/ 0 w 136"/>
                    <a:gd name="T53" fmla="*/ 37 h 72"/>
                    <a:gd name="T54" fmla="*/ 0 w 136"/>
                    <a:gd name="T55" fmla="*/ 31 h 72"/>
                    <a:gd name="T56" fmla="*/ 3 w 136"/>
                    <a:gd name="T57" fmla="*/ 25 h 72"/>
                    <a:gd name="T58" fmla="*/ 6 w 136"/>
                    <a:gd name="T59" fmla="*/ 22 h 72"/>
                    <a:gd name="T60" fmla="*/ 6 w 136"/>
                    <a:gd name="T61" fmla="*/ 19 h 72"/>
                    <a:gd name="T62" fmla="*/ 9 w 136"/>
                    <a:gd name="T63" fmla="*/ 16 h 72"/>
                    <a:gd name="T64" fmla="*/ 14 w 136"/>
                    <a:gd name="T65" fmla="*/ 12 h 72"/>
                    <a:gd name="T66" fmla="*/ 17 w 136"/>
                    <a:gd name="T67" fmla="*/ 9 h 72"/>
                    <a:gd name="T68" fmla="*/ 20 w 136"/>
                    <a:gd name="T69" fmla="*/ 6 h 72"/>
                    <a:gd name="T70" fmla="*/ 25 w 136"/>
                    <a:gd name="T71" fmla="*/ 6 h 72"/>
                    <a:gd name="T72" fmla="*/ 29 w 136"/>
                    <a:gd name="T73" fmla="*/ 3 h 72"/>
                    <a:gd name="T74" fmla="*/ 34 w 136"/>
                    <a:gd name="T75" fmla="*/ 3 h 72"/>
                    <a:gd name="T76" fmla="*/ 38 w 136"/>
                    <a:gd name="T77" fmla="*/ 0 h 72"/>
                    <a:gd name="T78" fmla="*/ 45 w 136"/>
                    <a:gd name="T79" fmla="*/ 0 h 72"/>
                    <a:gd name="T80" fmla="*/ 50 w 136"/>
                    <a:gd name="T81" fmla="*/ 0 h 72"/>
                    <a:gd name="T82" fmla="*/ 53 w 136"/>
                    <a:gd name="T83" fmla="*/ 0 h 72"/>
                    <a:gd name="T84" fmla="*/ 61 w 136"/>
                    <a:gd name="T85" fmla="*/ 0 h 72"/>
                    <a:gd name="T86" fmla="*/ 65 w 136"/>
                    <a:gd name="T87" fmla="*/ 0 h 72"/>
                    <a:gd name="T88" fmla="*/ 70 w 136"/>
                    <a:gd name="T89" fmla="*/ 3 h 72"/>
                    <a:gd name="T90" fmla="*/ 74 w 136"/>
                    <a:gd name="T91" fmla="*/ 3 h 72"/>
                    <a:gd name="T92" fmla="*/ 78 w 136"/>
                    <a:gd name="T93" fmla="*/ 6 h 72"/>
                    <a:gd name="T94" fmla="*/ 83 w 136"/>
                    <a:gd name="T95" fmla="*/ 6 h 72"/>
                    <a:gd name="T96" fmla="*/ 88 w 136"/>
                    <a:gd name="T97" fmla="*/ 9 h 72"/>
                    <a:gd name="T98" fmla="*/ 90 w 136"/>
                    <a:gd name="T99" fmla="*/ 12 h 72"/>
                    <a:gd name="T100" fmla="*/ 95 w 136"/>
                    <a:gd name="T101" fmla="*/ 12 h 72"/>
                    <a:gd name="T102" fmla="*/ 99 w 136"/>
                    <a:gd name="T103" fmla="*/ 19 h 72"/>
                    <a:gd name="T104" fmla="*/ 100 w 136"/>
                    <a:gd name="T105" fmla="*/ 25 h 72"/>
                    <a:gd name="T106" fmla="*/ 103 w 136"/>
                    <a:gd name="T107" fmla="*/ 28 h 72"/>
                    <a:gd name="T108" fmla="*/ 106 w 136"/>
                    <a:gd name="T109" fmla="*/ 34 h 7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136" h="72">
                      <a:moveTo>
                        <a:pt x="136" y="34"/>
                      </a:moveTo>
                      <a:lnTo>
                        <a:pt x="136" y="37"/>
                      </a:lnTo>
                      <a:lnTo>
                        <a:pt x="133" y="37"/>
                      </a:lnTo>
                      <a:lnTo>
                        <a:pt x="133" y="40"/>
                      </a:lnTo>
                      <a:lnTo>
                        <a:pt x="133" y="44"/>
                      </a:lnTo>
                      <a:lnTo>
                        <a:pt x="130" y="47"/>
                      </a:lnTo>
                      <a:lnTo>
                        <a:pt x="130" y="50"/>
                      </a:lnTo>
                      <a:lnTo>
                        <a:pt x="127" y="50"/>
                      </a:lnTo>
                      <a:lnTo>
                        <a:pt x="127" y="53"/>
                      </a:lnTo>
                      <a:lnTo>
                        <a:pt x="124" y="53"/>
                      </a:lnTo>
                      <a:lnTo>
                        <a:pt x="124" y="56"/>
                      </a:lnTo>
                      <a:lnTo>
                        <a:pt x="122" y="56"/>
                      </a:lnTo>
                      <a:lnTo>
                        <a:pt x="119" y="56"/>
                      </a:lnTo>
                      <a:lnTo>
                        <a:pt x="116" y="59"/>
                      </a:lnTo>
                      <a:lnTo>
                        <a:pt x="113" y="62"/>
                      </a:lnTo>
                      <a:lnTo>
                        <a:pt x="110" y="62"/>
                      </a:lnTo>
                      <a:lnTo>
                        <a:pt x="107" y="62"/>
                      </a:lnTo>
                      <a:lnTo>
                        <a:pt x="104" y="65"/>
                      </a:lnTo>
                      <a:lnTo>
                        <a:pt x="101" y="65"/>
                      </a:lnTo>
                      <a:lnTo>
                        <a:pt x="98" y="65"/>
                      </a:lnTo>
                      <a:lnTo>
                        <a:pt x="95" y="65"/>
                      </a:lnTo>
                      <a:lnTo>
                        <a:pt x="93" y="69"/>
                      </a:lnTo>
                      <a:lnTo>
                        <a:pt x="90" y="69"/>
                      </a:lnTo>
                      <a:lnTo>
                        <a:pt x="87" y="69"/>
                      </a:lnTo>
                      <a:lnTo>
                        <a:pt x="84" y="69"/>
                      </a:lnTo>
                      <a:lnTo>
                        <a:pt x="81" y="69"/>
                      </a:lnTo>
                      <a:lnTo>
                        <a:pt x="78" y="69"/>
                      </a:lnTo>
                      <a:lnTo>
                        <a:pt x="75" y="69"/>
                      </a:lnTo>
                      <a:lnTo>
                        <a:pt x="69" y="72"/>
                      </a:lnTo>
                      <a:lnTo>
                        <a:pt x="67" y="72"/>
                      </a:lnTo>
                      <a:lnTo>
                        <a:pt x="64" y="72"/>
                      </a:lnTo>
                      <a:lnTo>
                        <a:pt x="61" y="69"/>
                      </a:lnTo>
                      <a:lnTo>
                        <a:pt x="58" y="69"/>
                      </a:lnTo>
                      <a:lnTo>
                        <a:pt x="55" y="69"/>
                      </a:lnTo>
                      <a:lnTo>
                        <a:pt x="49" y="69"/>
                      </a:lnTo>
                      <a:lnTo>
                        <a:pt x="46" y="69"/>
                      </a:lnTo>
                      <a:lnTo>
                        <a:pt x="43" y="69"/>
                      </a:lnTo>
                      <a:lnTo>
                        <a:pt x="41" y="69"/>
                      </a:lnTo>
                      <a:lnTo>
                        <a:pt x="38" y="65"/>
                      </a:lnTo>
                      <a:lnTo>
                        <a:pt x="35" y="65"/>
                      </a:lnTo>
                      <a:lnTo>
                        <a:pt x="32" y="65"/>
                      </a:lnTo>
                      <a:lnTo>
                        <a:pt x="29" y="65"/>
                      </a:lnTo>
                      <a:lnTo>
                        <a:pt x="26" y="62"/>
                      </a:lnTo>
                      <a:lnTo>
                        <a:pt x="23" y="62"/>
                      </a:lnTo>
                      <a:lnTo>
                        <a:pt x="20" y="59"/>
                      </a:lnTo>
                      <a:lnTo>
                        <a:pt x="17" y="59"/>
                      </a:lnTo>
                      <a:lnTo>
                        <a:pt x="15" y="56"/>
                      </a:lnTo>
                      <a:lnTo>
                        <a:pt x="12" y="56"/>
                      </a:lnTo>
                      <a:lnTo>
                        <a:pt x="9" y="53"/>
                      </a:lnTo>
                      <a:lnTo>
                        <a:pt x="6" y="50"/>
                      </a:lnTo>
                      <a:lnTo>
                        <a:pt x="3" y="47"/>
                      </a:lnTo>
                      <a:lnTo>
                        <a:pt x="3" y="44"/>
                      </a:lnTo>
                      <a:lnTo>
                        <a:pt x="0" y="40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8"/>
                      </a:lnTo>
                      <a:lnTo>
                        <a:pt x="3" y="25"/>
                      </a:lnTo>
                      <a:lnTo>
                        <a:pt x="3" y="22"/>
                      </a:lnTo>
                      <a:lnTo>
                        <a:pt x="6" y="22"/>
                      </a:lnTo>
                      <a:lnTo>
                        <a:pt x="6" y="19"/>
                      </a:lnTo>
                      <a:lnTo>
                        <a:pt x="9" y="19"/>
                      </a:lnTo>
                      <a:lnTo>
                        <a:pt x="9" y="16"/>
                      </a:lnTo>
                      <a:lnTo>
                        <a:pt x="12" y="16"/>
                      </a:lnTo>
                      <a:lnTo>
                        <a:pt x="15" y="12"/>
                      </a:lnTo>
                      <a:lnTo>
                        <a:pt x="17" y="12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6" y="6"/>
                      </a:lnTo>
                      <a:lnTo>
                        <a:pt x="29" y="6"/>
                      </a:lnTo>
                      <a:lnTo>
                        <a:pt x="32" y="6"/>
                      </a:lnTo>
                      <a:lnTo>
                        <a:pt x="35" y="3"/>
                      </a:lnTo>
                      <a:lnTo>
                        <a:pt x="38" y="3"/>
                      </a:lnTo>
                      <a:lnTo>
                        <a:pt x="41" y="3"/>
                      </a:lnTo>
                      <a:lnTo>
                        <a:pt x="43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5" y="0"/>
                      </a:lnTo>
                      <a:lnTo>
                        <a:pt x="58" y="0"/>
                      </a:lnTo>
                      <a:lnTo>
                        <a:pt x="61" y="0"/>
                      </a:lnTo>
                      <a:lnTo>
                        <a:pt x="64" y="0"/>
                      </a:lnTo>
                      <a:lnTo>
                        <a:pt x="67" y="0"/>
                      </a:lnTo>
                      <a:lnTo>
                        <a:pt x="69" y="0"/>
                      </a:lnTo>
                      <a:lnTo>
                        <a:pt x="75" y="0"/>
                      </a:lnTo>
                      <a:lnTo>
                        <a:pt x="78" y="0"/>
                      </a:lnTo>
                      <a:lnTo>
                        <a:pt x="81" y="0"/>
                      </a:lnTo>
                      <a:lnTo>
                        <a:pt x="84" y="0"/>
                      </a:lnTo>
                      <a:lnTo>
                        <a:pt x="87" y="0"/>
                      </a:lnTo>
                      <a:lnTo>
                        <a:pt x="90" y="3"/>
                      </a:lnTo>
                      <a:lnTo>
                        <a:pt x="93" y="3"/>
                      </a:lnTo>
                      <a:lnTo>
                        <a:pt x="95" y="3"/>
                      </a:lnTo>
                      <a:lnTo>
                        <a:pt x="98" y="3"/>
                      </a:lnTo>
                      <a:lnTo>
                        <a:pt x="101" y="6"/>
                      </a:lnTo>
                      <a:lnTo>
                        <a:pt x="104" y="6"/>
                      </a:lnTo>
                      <a:lnTo>
                        <a:pt x="107" y="6"/>
                      </a:lnTo>
                      <a:lnTo>
                        <a:pt x="110" y="9"/>
                      </a:lnTo>
                      <a:lnTo>
                        <a:pt x="113" y="9"/>
                      </a:lnTo>
                      <a:lnTo>
                        <a:pt x="116" y="9"/>
                      </a:lnTo>
                      <a:lnTo>
                        <a:pt x="116" y="12"/>
                      </a:lnTo>
                      <a:lnTo>
                        <a:pt x="119" y="12"/>
                      </a:lnTo>
                      <a:lnTo>
                        <a:pt x="122" y="12"/>
                      </a:lnTo>
                      <a:lnTo>
                        <a:pt x="124" y="16"/>
                      </a:lnTo>
                      <a:lnTo>
                        <a:pt x="127" y="19"/>
                      </a:lnTo>
                      <a:lnTo>
                        <a:pt x="130" y="22"/>
                      </a:lnTo>
                      <a:lnTo>
                        <a:pt x="130" y="25"/>
                      </a:lnTo>
                      <a:lnTo>
                        <a:pt x="133" y="25"/>
                      </a:lnTo>
                      <a:lnTo>
                        <a:pt x="133" y="28"/>
                      </a:lnTo>
                      <a:lnTo>
                        <a:pt x="133" y="31"/>
                      </a:lnTo>
                      <a:lnTo>
                        <a:pt x="136" y="34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6" name="Freeform 21"/>
                <p:cNvSpPr>
                  <a:spLocks/>
                </p:cNvSpPr>
                <p:nvPr/>
              </p:nvSpPr>
              <p:spPr bwMode="auto">
                <a:xfrm>
                  <a:off x="1637" y="2559"/>
                  <a:ext cx="125" cy="72"/>
                </a:xfrm>
                <a:custGeom>
                  <a:avLst/>
                  <a:gdLst>
                    <a:gd name="T0" fmla="*/ 106 w 136"/>
                    <a:gd name="T1" fmla="*/ 34 h 72"/>
                    <a:gd name="T2" fmla="*/ 100 w 136"/>
                    <a:gd name="T3" fmla="*/ 50 h 72"/>
                    <a:gd name="T4" fmla="*/ 90 w 136"/>
                    <a:gd name="T5" fmla="*/ 59 h 72"/>
                    <a:gd name="T6" fmla="*/ 72 w 136"/>
                    <a:gd name="T7" fmla="*/ 69 h 72"/>
                    <a:gd name="T8" fmla="*/ 52 w 136"/>
                    <a:gd name="T9" fmla="*/ 72 h 72"/>
                    <a:gd name="T10" fmla="*/ 32 w 136"/>
                    <a:gd name="T11" fmla="*/ 69 h 72"/>
                    <a:gd name="T12" fmla="*/ 16 w 136"/>
                    <a:gd name="T13" fmla="*/ 59 h 72"/>
                    <a:gd name="T14" fmla="*/ 6 w 136"/>
                    <a:gd name="T15" fmla="*/ 50 h 72"/>
                    <a:gd name="T16" fmla="*/ 0 w 136"/>
                    <a:gd name="T17" fmla="*/ 34 h 72"/>
                    <a:gd name="T18" fmla="*/ 6 w 136"/>
                    <a:gd name="T19" fmla="*/ 22 h 72"/>
                    <a:gd name="T20" fmla="*/ 16 w 136"/>
                    <a:gd name="T21" fmla="*/ 9 h 72"/>
                    <a:gd name="T22" fmla="*/ 32 w 136"/>
                    <a:gd name="T23" fmla="*/ 3 h 72"/>
                    <a:gd name="T24" fmla="*/ 52 w 136"/>
                    <a:gd name="T25" fmla="*/ 0 h 72"/>
                    <a:gd name="T26" fmla="*/ 72 w 136"/>
                    <a:gd name="T27" fmla="*/ 3 h 72"/>
                    <a:gd name="T28" fmla="*/ 90 w 136"/>
                    <a:gd name="T29" fmla="*/ 9 h 72"/>
                    <a:gd name="T30" fmla="*/ 100 w 136"/>
                    <a:gd name="T31" fmla="*/ 22 h 72"/>
                    <a:gd name="T32" fmla="*/ 106 w 136"/>
                    <a:gd name="T33" fmla="*/ 34 h 7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72">
                      <a:moveTo>
                        <a:pt x="136" y="34"/>
                      </a:moveTo>
                      <a:lnTo>
                        <a:pt x="130" y="50"/>
                      </a:lnTo>
                      <a:lnTo>
                        <a:pt x="116" y="59"/>
                      </a:lnTo>
                      <a:lnTo>
                        <a:pt x="93" y="69"/>
                      </a:lnTo>
                      <a:lnTo>
                        <a:pt x="67" y="72"/>
                      </a:lnTo>
                      <a:lnTo>
                        <a:pt x="41" y="69"/>
                      </a:lnTo>
                      <a:lnTo>
                        <a:pt x="20" y="59"/>
                      </a:lnTo>
                      <a:lnTo>
                        <a:pt x="6" y="50"/>
                      </a:lnTo>
                      <a:lnTo>
                        <a:pt x="0" y="34"/>
                      </a:lnTo>
                      <a:lnTo>
                        <a:pt x="6" y="22"/>
                      </a:lnTo>
                      <a:lnTo>
                        <a:pt x="20" y="9"/>
                      </a:lnTo>
                      <a:lnTo>
                        <a:pt x="41" y="3"/>
                      </a:lnTo>
                      <a:lnTo>
                        <a:pt x="67" y="0"/>
                      </a:lnTo>
                      <a:lnTo>
                        <a:pt x="93" y="3"/>
                      </a:lnTo>
                      <a:lnTo>
                        <a:pt x="116" y="9"/>
                      </a:lnTo>
                      <a:lnTo>
                        <a:pt x="130" y="22"/>
                      </a:lnTo>
                      <a:lnTo>
                        <a:pt x="136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7" name="Freeform 22"/>
                <p:cNvSpPr>
                  <a:spLocks/>
                </p:cNvSpPr>
                <p:nvPr/>
              </p:nvSpPr>
              <p:spPr bwMode="auto">
                <a:xfrm>
                  <a:off x="1869" y="2512"/>
                  <a:ext cx="122" cy="72"/>
                </a:xfrm>
                <a:custGeom>
                  <a:avLst/>
                  <a:gdLst>
                    <a:gd name="T0" fmla="*/ 104 w 132"/>
                    <a:gd name="T1" fmla="*/ 38 h 72"/>
                    <a:gd name="T2" fmla="*/ 104 w 132"/>
                    <a:gd name="T3" fmla="*/ 44 h 72"/>
                    <a:gd name="T4" fmla="*/ 103 w 132"/>
                    <a:gd name="T5" fmla="*/ 50 h 72"/>
                    <a:gd name="T6" fmla="*/ 100 w 132"/>
                    <a:gd name="T7" fmla="*/ 53 h 72"/>
                    <a:gd name="T8" fmla="*/ 96 w 132"/>
                    <a:gd name="T9" fmla="*/ 56 h 72"/>
                    <a:gd name="T10" fmla="*/ 91 w 132"/>
                    <a:gd name="T11" fmla="*/ 59 h 72"/>
                    <a:gd name="T12" fmla="*/ 86 w 132"/>
                    <a:gd name="T13" fmla="*/ 63 h 72"/>
                    <a:gd name="T14" fmla="*/ 82 w 132"/>
                    <a:gd name="T15" fmla="*/ 66 h 72"/>
                    <a:gd name="T16" fmla="*/ 78 w 132"/>
                    <a:gd name="T17" fmla="*/ 66 h 72"/>
                    <a:gd name="T18" fmla="*/ 73 w 132"/>
                    <a:gd name="T19" fmla="*/ 69 h 72"/>
                    <a:gd name="T20" fmla="*/ 67 w 132"/>
                    <a:gd name="T21" fmla="*/ 69 h 72"/>
                    <a:gd name="T22" fmla="*/ 63 w 132"/>
                    <a:gd name="T23" fmla="*/ 69 h 72"/>
                    <a:gd name="T24" fmla="*/ 57 w 132"/>
                    <a:gd name="T25" fmla="*/ 72 h 72"/>
                    <a:gd name="T26" fmla="*/ 52 w 132"/>
                    <a:gd name="T27" fmla="*/ 72 h 72"/>
                    <a:gd name="T28" fmla="*/ 47 w 132"/>
                    <a:gd name="T29" fmla="*/ 72 h 72"/>
                    <a:gd name="T30" fmla="*/ 41 w 132"/>
                    <a:gd name="T31" fmla="*/ 69 h 72"/>
                    <a:gd name="T32" fmla="*/ 37 w 132"/>
                    <a:gd name="T33" fmla="*/ 69 h 72"/>
                    <a:gd name="T34" fmla="*/ 31 w 132"/>
                    <a:gd name="T35" fmla="*/ 69 h 72"/>
                    <a:gd name="T36" fmla="*/ 27 w 132"/>
                    <a:gd name="T37" fmla="*/ 66 h 72"/>
                    <a:gd name="T38" fmla="*/ 22 w 132"/>
                    <a:gd name="T39" fmla="*/ 66 h 72"/>
                    <a:gd name="T40" fmla="*/ 18 w 132"/>
                    <a:gd name="T41" fmla="*/ 63 h 72"/>
                    <a:gd name="T42" fmla="*/ 16 w 132"/>
                    <a:gd name="T43" fmla="*/ 59 h 72"/>
                    <a:gd name="T44" fmla="*/ 11 w 132"/>
                    <a:gd name="T45" fmla="*/ 56 h 72"/>
                    <a:gd name="T46" fmla="*/ 6 w 132"/>
                    <a:gd name="T47" fmla="*/ 53 h 72"/>
                    <a:gd name="T48" fmla="*/ 2 w 132"/>
                    <a:gd name="T49" fmla="*/ 47 h 72"/>
                    <a:gd name="T50" fmla="*/ 0 w 132"/>
                    <a:gd name="T51" fmla="*/ 41 h 72"/>
                    <a:gd name="T52" fmla="*/ 0 w 132"/>
                    <a:gd name="T53" fmla="*/ 34 h 72"/>
                    <a:gd name="T54" fmla="*/ 0 w 132"/>
                    <a:gd name="T55" fmla="*/ 28 h 72"/>
                    <a:gd name="T56" fmla="*/ 2 w 132"/>
                    <a:gd name="T57" fmla="*/ 22 h 72"/>
                    <a:gd name="T58" fmla="*/ 5 w 132"/>
                    <a:gd name="T59" fmla="*/ 19 h 72"/>
                    <a:gd name="T60" fmla="*/ 6 w 132"/>
                    <a:gd name="T61" fmla="*/ 16 h 72"/>
                    <a:gd name="T62" fmla="*/ 11 w 132"/>
                    <a:gd name="T63" fmla="*/ 13 h 72"/>
                    <a:gd name="T64" fmla="*/ 16 w 132"/>
                    <a:gd name="T65" fmla="*/ 9 h 72"/>
                    <a:gd name="T66" fmla="*/ 20 w 132"/>
                    <a:gd name="T67" fmla="*/ 6 h 72"/>
                    <a:gd name="T68" fmla="*/ 25 w 132"/>
                    <a:gd name="T69" fmla="*/ 6 h 72"/>
                    <a:gd name="T70" fmla="*/ 29 w 132"/>
                    <a:gd name="T71" fmla="*/ 3 h 72"/>
                    <a:gd name="T72" fmla="*/ 34 w 132"/>
                    <a:gd name="T73" fmla="*/ 3 h 72"/>
                    <a:gd name="T74" fmla="*/ 39 w 132"/>
                    <a:gd name="T75" fmla="*/ 0 h 72"/>
                    <a:gd name="T76" fmla="*/ 45 w 132"/>
                    <a:gd name="T77" fmla="*/ 0 h 72"/>
                    <a:gd name="T78" fmla="*/ 50 w 132"/>
                    <a:gd name="T79" fmla="*/ 0 h 72"/>
                    <a:gd name="T80" fmla="*/ 55 w 132"/>
                    <a:gd name="T81" fmla="*/ 0 h 72"/>
                    <a:gd name="T82" fmla="*/ 62 w 132"/>
                    <a:gd name="T83" fmla="*/ 0 h 72"/>
                    <a:gd name="T84" fmla="*/ 66 w 132"/>
                    <a:gd name="T85" fmla="*/ 0 h 72"/>
                    <a:gd name="T86" fmla="*/ 70 w 132"/>
                    <a:gd name="T87" fmla="*/ 3 h 72"/>
                    <a:gd name="T88" fmla="*/ 75 w 132"/>
                    <a:gd name="T89" fmla="*/ 3 h 72"/>
                    <a:gd name="T90" fmla="*/ 79 w 132"/>
                    <a:gd name="T91" fmla="*/ 6 h 72"/>
                    <a:gd name="T92" fmla="*/ 84 w 132"/>
                    <a:gd name="T93" fmla="*/ 6 h 72"/>
                    <a:gd name="T94" fmla="*/ 89 w 132"/>
                    <a:gd name="T95" fmla="*/ 9 h 72"/>
                    <a:gd name="T96" fmla="*/ 91 w 132"/>
                    <a:gd name="T97" fmla="*/ 13 h 72"/>
                    <a:gd name="T98" fmla="*/ 96 w 132"/>
                    <a:gd name="T99" fmla="*/ 16 h 72"/>
                    <a:gd name="T100" fmla="*/ 100 w 132"/>
                    <a:gd name="T101" fmla="*/ 19 h 72"/>
                    <a:gd name="T102" fmla="*/ 103 w 132"/>
                    <a:gd name="T103" fmla="*/ 25 h 72"/>
                    <a:gd name="T104" fmla="*/ 104 w 132"/>
                    <a:gd name="T105" fmla="*/ 31 h 7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" h="72">
                      <a:moveTo>
                        <a:pt x="132" y="34"/>
                      </a:moveTo>
                      <a:lnTo>
                        <a:pt x="132" y="38"/>
                      </a:lnTo>
                      <a:lnTo>
                        <a:pt x="132" y="41"/>
                      </a:lnTo>
                      <a:lnTo>
                        <a:pt x="132" y="44"/>
                      </a:lnTo>
                      <a:lnTo>
                        <a:pt x="130" y="47"/>
                      </a:lnTo>
                      <a:lnTo>
                        <a:pt x="130" y="50"/>
                      </a:lnTo>
                      <a:lnTo>
                        <a:pt x="127" y="50"/>
                      </a:lnTo>
                      <a:lnTo>
                        <a:pt x="127" y="53"/>
                      </a:lnTo>
                      <a:lnTo>
                        <a:pt x="124" y="53"/>
                      </a:lnTo>
                      <a:lnTo>
                        <a:pt x="121" y="56"/>
                      </a:lnTo>
                      <a:lnTo>
                        <a:pt x="118" y="56"/>
                      </a:lnTo>
                      <a:lnTo>
                        <a:pt x="115" y="59"/>
                      </a:lnTo>
                      <a:lnTo>
                        <a:pt x="112" y="63"/>
                      </a:lnTo>
                      <a:lnTo>
                        <a:pt x="109" y="63"/>
                      </a:lnTo>
                      <a:lnTo>
                        <a:pt x="106" y="63"/>
                      </a:lnTo>
                      <a:lnTo>
                        <a:pt x="104" y="66"/>
                      </a:lnTo>
                      <a:lnTo>
                        <a:pt x="101" y="66"/>
                      </a:lnTo>
                      <a:lnTo>
                        <a:pt x="98" y="66"/>
                      </a:lnTo>
                      <a:lnTo>
                        <a:pt x="95" y="66"/>
                      </a:lnTo>
                      <a:lnTo>
                        <a:pt x="92" y="69"/>
                      </a:lnTo>
                      <a:lnTo>
                        <a:pt x="89" y="69"/>
                      </a:lnTo>
                      <a:lnTo>
                        <a:pt x="86" y="69"/>
                      </a:lnTo>
                      <a:lnTo>
                        <a:pt x="83" y="69"/>
                      </a:lnTo>
                      <a:lnTo>
                        <a:pt x="80" y="69"/>
                      </a:lnTo>
                      <a:lnTo>
                        <a:pt x="78" y="69"/>
                      </a:lnTo>
                      <a:lnTo>
                        <a:pt x="72" y="72"/>
                      </a:lnTo>
                      <a:lnTo>
                        <a:pt x="69" y="72"/>
                      </a:lnTo>
                      <a:lnTo>
                        <a:pt x="66" y="72"/>
                      </a:lnTo>
                      <a:lnTo>
                        <a:pt x="63" y="72"/>
                      </a:lnTo>
                      <a:lnTo>
                        <a:pt x="60" y="72"/>
                      </a:lnTo>
                      <a:lnTo>
                        <a:pt x="57" y="69"/>
                      </a:lnTo>
                      <a:lnTo>
                        <a:pt x="52" y="69"/>
                      </a:lnTo>
                      <a:lnTo>
                        <a:pt x="49" y="69"/>
                      </a:lnTo>
                      <a:lnTo>
                        <a:pt x="46" y="69"/>
                      </a:lnTo>
                      <a:lnTo>
                        <a:pt x="43" y="69"/>
                      </a:lnTo>
                      <a:lnTo>
                        <a:pt x="40" y="69"/>
                      </a:lnTo>
                      <a:lnTo>
                        <a:pt x="37" y="66"/>
                      </a:lnTo>
                      <a:lnTo>
                        <a:pt x="34" y="66"/>
                      </a:lnTo>
                      <a:lnTo>
                        <a:pt x="31" y="66"/>
                      </a:lnTo>
                      <a:lnTo>
                        <a:pt x="28" y="66"/>
                      </a:lnTo>
                      <a:lnTo>
                        <a:pt x="26" y="63"/>
                      </a:lnTo>
                      <a:lnTo>
                        <a:pt x="23" y="63"/>
                      </a:lnTo>
                      <a:lnTo>
                        <a:pt x="20" y="63"/>
                      </a:lnTo>
                      <a:lnTo>
                        <a:pt x="20" y="59"/>
                      </a:lnTo>
                      <a:lnTo>
                        <a:pt x="17" y="59"/>
                      </a:lnTo>
                      <a:lnTo>
                        <a:pt x="14" y="56"/>
                      </a:lnTo>
                      <a:lnTo>
                        <a:pt x="11" y="56"/>
                      </a:lnTo>
                      <a:lnTo>
                        <a:pt x="8" y="53"/>
                      </a:lnTo>
                      <a:lnTo>
                        <a:pt x="5" y="50"/>
                      </a:lnTo>
                      <a:lnTo>
                        <a:pt x="2" y="47"/>
                      </a:lnTo>
                      <a:lnTo>
                        <a:pt x="0" y="44"/>
                      </a:lnTo>
                      <a:lnTo>
                        <a:pt x="0" y="41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2" y="25"/>
                      </a:lnTo>
                      <a:lnTo>
                        <a:pt x="2" y="22"/>
                      </a:lnTo>
                      <a:lnTo>
                        <a:pt x="5" y="22"/>
                      </a:lnTo>
                      <a:lnTo>
                        <a:pt x="5" y="19"/>
                      </a:lnTo>
                      <a:lnTo>
                        <a:pt x="8" y="19"/>
                      </a:lnTo>
                      <a:lnTo>
                        <a:pt x="8" y="16"/>
                      </a:lnTo>
                      <a:lnTo>
                        <a:pt x="11" y="16"/>
                      </a:lnTo>
                      <a:lnTo>
                        <a:pt x="14" y="13"/>
                      </a:lnTo>
                      <a:lnTo>
                        <a:pt x="17" y="13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1" y="6"/>
                      </a:lnTo>
                      <a:lnTo>
                        <a:pt x="34" y="3"/>
                      </a:lnTo>
                      <a:lnTo>
                        <a:pt x="37" y="3"/>
                      </a:lnTo>
                      <a:lnTo>
                        <a:pt x="40" y="3"/>
                      </a:lnTo>
                      <a:lnTo>
                        <a:pt x="43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2" y="0"/>
                      </a:lnTo>
                      <a:lnTo>
                        <a:pt x="57" y="0"/>
                      </a:lnTo>
                      <a:lnTo>
                        <a:pt x="60" y="0"/>
                      </a:lnTo>
                      <a:lnTo>
                        <a:pt x="63" y="0"/>
                      </a:lnTo>
                      <a:lnTo>
                        <a:pt x="66" y="0"/>
                      </a:lnTo>
                      <a:lnTo>
                        <a:pt x="69" y="0"/>
                      </a:lnTo>
                      <a:lnTo>
                        <a:pt x="72" y="0"/>
                      </a:lnTo>
                      <a:lnTo>
                        <a:pt x="78" y="0"/>
                      </a:lnTo>
                      <a:lnTo>
                        <a:pt x="80" y="0"/>
                      </a:lnTo>
                      <a:lnTo>
                        <a:pt x="83" y="0"/>
                      </a:lnTo>
                      <a:lnTo>
                        <a:pt x="86" y="0"/>
                      </a:lnTo>
                      <a:lnTo>
                        <a:pt x="89" y="3"/>
                      </a:lnTo>
                      <a:lnTo>
                        <a:pt x="92" y="3"/>
                      </a:lnTo>
                      <a:lnTo>
                        <a:pt x="95" y="3"/>
                      </a:lnTo>
                      <a:lnTo>
                        <a:pt x="98" y="3"/>
                      </a:lnTo>
                      <a:lnTo>
                        <a:pt x="101" y="6"/>
                      </a:lnTo>
                      <a:lnTo>
                        <a:pt x="104" y="6"/>
                      </a:lnTo>
                      <a:lnTo>
                        <a:pt x="106" y="6"/>
                      </a:lnTo>
                      <a:lnTo>
                        <a:pt x="109" y="9"/>
                      </a:lnTo>
                      <a:lnTo>
                        <a:pt x="112" y="9"/>
                      </a:lnTo>
                      <a:lnTo>
                        <a:pt x="115" y="9"/>
                      </a:lnTo>
                      <a:lnTo>
                        <a:pt x="115" y="13"/>
                      </a:lnTo>
                      <a:lnTo>
                        <a:pt x="118" y="13"/>
                      </a:lnTo>
                      <a:lnTo>
                        <a:pt x="121" y="16"/>
                      </a:lnTo>
                      <a:lnTo>
                        <a:pt x="124" y="16"/>
                      </a:lnTo>
                      <a:lnTo>
                        <a:pt x="127" y="19"/>
                      </a:lnTo>
                      <a:lnTo>
                        <a:pt x="130" y="22"/>
                      </a:lnTo>
                      <a:lnTo>
                        <a:pt x="130" y="25"/>
                      </a:lnTo>
                      <a:lnTo>
                        <a:pt x="132" y="28"/>
                      </a:lnTo>
                      <a:lnTo>
                        <a:pt x="132" y="31"/>
                      </a:lnTo>
                      <a:lnTo>
                        <a:pt x="132" y="34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8" name="Freeform 23"/>
                <p:cNvSpPr>
                  <a:spLocks/>
                </p:cNvSpPr>
                <p:nvPr/>
              </p:nvSpPr>
              <p:spPr bwMode="auto">
                <a:xfrm>
                  <a:off x="1869" y="2512"/>
                  <a:ext cx="122" cy="72"/>
                </a:xfrm>
                <a:custGeom>
                  <a:avLst/>
                  <a:gdLst>
                    <a:gd name="T0" fmla="*/ 104 w 132"/>
                    <a:gd name="T1" fmla="*/ 34 h 72"/>
                    <a:gd name="T2" fmla="*/ 103 w 132"/>
                    <a:gd name="T3" fmla="*/ 50 h 72"/>
                    <a:gd name="T4" fmla="*/ 91 w 132"/>
                    <a:gd name="T5" fmla="*/ 59 h 72"/>
                    <a:gd name="T6" fmla="*/ 73 w 132"/>
                    <a:gd name="T7" fmla="*/ 69 h 72"/>
                    <a:gd name="T8" fmla="*/ 52 w 132"/>
                    <a:gd name="T9" fmla="*/ 72 h 72"/>
                    <a:gd name="T10" fmla="*/ 31 w 132"/>
                    <a:gd name="T11" fmla="*/ 69 h 72"/>
                    <a:gd name="T12" fmla="*/ 16 w 132"/>
                    <a:gd name="T13" fmla="*/ 59 h 72"/>
                    <a:gd name="T14" fmla="*/ 5 w 132"/>
                    <a:gd name="T15" fmla="*/ 50 h 72"/>
                    <a:gd name="T16" fmla="*/ 0 w 132"/>
                    <a:gd name="T17" fmla="*/ 34 h 72"/>
                    <a:gd name="T18" fmla="*/ 5 w 132"/>
                    <a:gd name="T19" fmla="*/ 22 h 72"/>
                    <a:gd name="T20" fmla="*/ 16 w 132"/>
                    <a:gd name="T21" fmla="*/ 9 h 72"/>
                    <a:gd name="T22" fmla="*/ 31 w 132"/>
                    <a:gd name="T23" fmla="*/ 3 h 72"/>
                    <a:gd name="T24" fmla="*/ 52 w 132"/>
                    <a:gd name="T25" fmla="*/ 0 h 72"/>
                    <a:gd name="T26" fmla="*/ 73 w 132"/>
                    <a:gd name="T27" fmla="*/ 3 h 72"/>
                    <a:gd name="T28" fmla="*/ 91 w 132"/>
                    <a:gd name="T29" fmla="*/ 9 h 72"/>
                    <a:gd name="T30" fmla="*/ 103 w 132"/>
                    <a:gd name="T31" fmla="*/ 22 h 72"/>
                    <a:gd name="T32" fmla="*/ 104 w 132"/>
                    <a:gd name="T33" fmla="*/ 34 h 7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2" h="72">
                      <a:moveTo>
                        <a:pt x="132" y="34"/>
                      </a:moveTo>
                      <a:lnTo>
                        <a:pt x="130" y="50"/>
                      </a:lnTo>
                      <a:lnTo>
                        <a:pt x="115" y="59"/>
                      </a:lnTo>
                      <a:lnTo>
                        <a:pt x="92" y="69"/>
                      </a:lnTo>
                      <a:lnTo>
                        <a:pt x="66" y="72"/>
                      </a:lnTo>
                      <a:lnTo>
                        <a:pt x="40" y="69"/>
                      </a:lnTo>
                      <a:lnTo>
                        <a:pt x="20" y="59"/>
                      </a:lnTo>
                      <a:lnTo>
                        <a:pt x="5" y="50"/>
                      </a:lnTo>
                      <a:lnTo>
                        <a:pt x="0" y="34"/>
                      </a:lnTo>
                      <a:lnTo>
                        <a:pt x="5" y="22"/>
                      </a:lnTo>
                      <a:lnTo>
                        <a:pt x="20" y="9"/>
                      </a:lnTo>
                      <a:lnTo>
                        <a:pt x="40" y="3"/>
                      </a:lnTo>
                      <a:lnTo>
                        <a:pt x="66" y="0"/>
                      </a:lnTo>
                      <a:lnTo>
                        <a:pt x="92" y="3"/>
                      </a:lnTo>
                      <a:lnTo>
                        <a:pt x="115" y="9"/>
                      </a:lnTo>
                      <a:lnTo>
                        <a:pt x="130" y="22"/>
                      </a:lnTo>
                      <a:lnTo>
                        <a:pt x="132" y="3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09" name="Freeform 24"/>
                <p:cNvSpPr>
                  <a:spLocks/>
                </p:cNvSpPr>
                <p:nvPr/>
              </p:nvSpPr>
              <p:spPr bwMode="auto">
                <a:xfrm>
                  <a:off x="1517" y="2353"/>
                  <a:ext cx="24" cy="28"/>
                </a:xfrm>
                <a:custGeom>
                  <a:avLst/>
                  <a:gdLst>
                    <a:gd name="T0" fmla="*/ 20 w 26"/>
                    <a:gd name="T1" fmla="*/ 16 h 28"/>
                    <a:gd name="T2" fmla="*/ 20 w 26"/>
                    <a:gd name="T3" fmla="*/ 19 h 28"/>
                    <a:gd name="T4" fmla="*/ 20 w 26"/>
                    <a:gd name="T5" fmla="*/ 22 h 28"/>
                    <a:gd name="T6" fmla="*/ 18 w 26"/>
                    <a:gd name="T7" fmla="*/ 22 h 28"/>
                    <a:gd name="T8" fmla="*/ 18 w 26"/>
                    <a:gd name="T9" fmla="*/ 25 h 28"/>
                    <a:gd name="T10" fmla="*/ 16 w 26"/>
                    <a:gd name="T11" fmla="*/ 25 h 28"/>
                    <a:gd name="T12" fmla="*/ 16 w 26"/>
                    <a:gd name="T13" fmla="*/ 28 h 28"/>
                    <a:gd name="T14" fmla="*/ 14 w 26"/>
                    <a:gd name="T15" fmla="*/ 28 h 28"/>
                    <a:gd name="T16" fmla="*/ 12 w 26"/>
                    <a:gd name="T17" fmla="*/ 28 h 28"/>
                    <a:gd name="T18" fmla="*/ 9 w 26"/>
                    <a:gd name="T19" fmla="*/ 28 h 28"/>
                    <a:gd name="T20" fmla="*/ 6 w 26"/>
                    <a:gd name="T21" fmla="*/ 28 h 28"/>
                    <a:gd name="T22" fmla="*/ 6 w 26"/>
                    <a:gd name="T23" fmla="*/ 28 h 28"/>
                    <a:gd name="T24" fmla="*/ 3 w 26"/>
                    <a:gd name="T25" fmla="*/ 25 h 28"/>
                    <a:gd name="T26" fmla="*/ 0 w 26"/>
                    <a:gd name="T27" fmla="*/ 25 h 28"/>
                    <a:gd name="T28" fmla="*/ 0 w 26"/>
                    <a:gd name="T29" fmla="*/ 22 h 28"/>
                    <a:gd name="T30" fmla="*/ 0 w 26"/>
                    <a:gd name="T31" fmla="*/ 19 h 28"/>
                    <a:gd name="T32" fmla="*/ 0 w 26"/>
                    <a:gd name="T33" fmla="*/ 16 h 28"/>
                    <a:gd name="T34" fmla="*/ 0 w 26"/>
                    <a:gd name="T35" fmla="*/ 12 h 28"/>
                    <a:gd name="T36" fmla="*/ 0 w 26"/>
                    <a:gd name="T37" fmla="*/ 9 h 28"/>
                    <a:gd name="T38" fmla="*/ 0 w 26"/>
                    <a:gd name="T39" fmla="*/ 6 h 28"/>
                    <a:gd name="T40" fmla="*/ 3 w 26"/>
                    <a:gd name="T41" fmla="*/ 6 h 28"/>
                    <a:gd name="T42" fmla="*/ 3 w 26"/>
                    <a:gd name="T43" fmla="*/ 3 h 28"/>
                    <a:gd name="T44" fmla="*/ 6 w 26"/>
                    <a:gd name="T45" fmla="*/ 3 h 28"/>
                    <a:gd name="T46" fmla="*/ 6 w 26"/>
                    <a:gd name="T47" fmla="*/ 3 h 28"/>
                    <a:gd name="T48" fmla="*/ 6 w 26"/>
                    <a:gd name="T49" fmla="*/ 0 h 28"/>
                    <a:gd name="T50" fmla="*/ 9 w 26"/>
                    <a:gd name="T51" fmla="*/ 0 h 28"/>
                    <a:gd name="T52" fmla="*/ 12 w 26"/>
                    <a:gd name="T53" fmla="*/ 0 h 28"/>
                    <a:gd name="T54" fmla="*/ 14 w 26"/>
                    <a:gd name="T55" fmla="*/ 0 h 28"/>
                    <a:gd name="T56" fmla="*/ 14 w 26"/>
                    <a:gd name="T57" fmla="*/ 3 h 28"/>
                    <a:gd name="T58" fmla="*/ 16 w 26"/>
                    <a:gd name="T59" fmla="*/ 3 h 28"/>
                    <a:gd name="T60" fmla="*/ 18 w 26"/>
                    <a:gd name="T61" fmla="*/ 3 h 28"/>
                    <a:gd name="T62" fmla="*/ 18 w 26"/>
                    <a:gd name="T63" fmla="*/ 6 h 28"/>
                    <a:gd name="T64" fmla="*/ 20 w 26"/>
                    <a:gd name="T65" fmla="*/ 9 h 28"/>
                    <a:gd name="T66" fmla="*/ 20 w 26"/>
                    <a:gd name="T67" fmla="*/ 12 h 28"/>
                    <a:gd name="T68" fmla="*/ 20 w 26"/>
                    <a:gd name="T69" fmla="*/ 16 h 2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6" h="28">
                      <a:moveTo>
                        <a:pt x="26" y="16"/>
                      </a:moveTo>
                      <a:lnTo>
                        <a:pt x="26" y="19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3" y="25"/>
                      </a:lnTo>
                      <a:lnTo>
                        <a:pt x="20" y="25"/>
                      </a:lnTo>
                      <a:lnTo>
                        <a:pt x="20" y="28"/>
                      </a:lnTo>
                      <a:lnTo>
                        <a:pt x="17" y="28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3" y="25"/>
                      </a:ln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3" y="6"/>
                      </a:lnTo>
                      <a:lnTo>
                        <a:pt x="3" y="3"/>
                      </a:lnTo>
                      <a:lnTo>
                        <a:pt x="6" y="3"/>
                      </a:lnTo>
                      <a:lnTo>
                        <a:pt x="9" y="3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5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20" y="3"/>
                      </a:lnTo>
                      <a:lnTo>
                        <a:pt x="23" y="3"/>
                      </a:lnTo>
                      <a:lnTo>
                        <a:pt x="23" y="6"/>
                      </a:lnTo>
                      <a:lnTo>
                        <a:pt x="26" y="9"/>
                      </a:lnTo>
                      <a:lnTo>
                        <a:pt x="26" y="12"/>
                      </a:lnTo>
                      <a:lnTo>
                        <a:pt x="26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0" name="Freeform 25"/>
                <p:cNvSpPr>
                  <a:spLocks/>
                </p:cNvSpPr>
                <p:nvPr/>
              </p:nvSpPr>
              <p:spPr bwMode="auto">
                <a:xfrm>
                  <a:off x="1517" y="2353"/>
                  <a:ext cx="24" cy="28"/>
                </a:xfrm>
                <a:custGeom>
                  <a:avLst/>
                  <a:gdLst>
                    <a:gd name="T0" fmla="*/ 20 w 26"/>
                    <a:gd name="T1" fmla="*/ 16 h 28"/>
                    <a:gd name="T2" fmla="*/ 20 w 26"/>
                    <a:gd name="T3" fmla="*/ 22 h 28"/>
                    <a:gd name="T4" fmla="*/ 18 w 26"/>
                    <a:gd name="T5" fmla="*/ 25 h 28"/>
                    <a:gd name="T6" fmla="*/ 14 w 26"/>
                    <a:gd name="T7" fmla="*/ 28 h 28"/>
                    <a:gd name="T8" fmla="*/ 9 w 26"/>
                    <a:gd name="T9" fmla="*/ 28 h 28"/>
                    <a:gd name="T10" fmla="*/ 6 w 26"/>
                    <a:gd name="T11" fmla="*/ 28 h 28"/>
                    <a:gd name="T12" fmla="*/ 3 w 26"/>
                    <a:gd name="T13" fmla="*/ 25 h 28"/>
                    <a:gd name="T14" fmla="*/ 0 w 26"/>
                    <a:gd name="T15" fmla="*/ 22 h 28"/>
                    <a:gd name="T16" fmla="*/ 0 w 26"/>
                    <a:gd name="T17" fmla="*/ 16 h 28"/>
                    <a:gd name="T18" fmla="*/ 0 w 26"/>
                    <a:gd name="T19" fmla="*/ 9 h 28"/>
                    <a:gd name="T20" fmla="*/ 3 w 26"/>
                    <a:gd name="T21" fmla="*/ 6 h 28"/>
                    <a:gd name="T22" fmla="*/ 6 w 26"/>
                    <a:gd name="T23" fmla="*/ 3 h 28"/>
                    <a:gd name="T24" fmla="*/ 9 w 26"/>
                    <a:gd name="T25" fmla="*/ 0 h 28"/>
                    <a:gd name="T26" fmla="*/ 14 w 26"/>
                    <a:gd name="T27" fmla="*/ 3 h 28"/>
                    <a:gd name="T28" fmla="*/ 18 w 26"/>
                    <a:gd name="T29" fmla="*/ 6 h 28"/>
                    <a:gd name="T30" fmla="*/ 20 w 26"/>
                    <a:gd name="T31" fmla="*/ 9 h 28"/>
                    <a:gd name="T32" fmla="*/ 20 w 26"/>
                    <a:gd name="T33" fmla="*/ 16 h 2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6" h="28">
                      <a:moveTo>
                        <a:pt x="26" y="16"/>
                      </a:moveTo>
                      <a:lnTo>
                        <a:pt x="26" y="22"/>
                      </a:lnTo>
                      <a:lnTo>
                        <a:pt x="23" y="25"/>
                      </a:lnTo>
                      <a:lnTo>
                        <a:pt x="17" y="28"/>
                      </a:lnTo>
                      <a:lnTo>
                        <a:pt x="12" y="28"/>
                      </a:lnTo>
                      <a:lnTo>
                        <a:pt x="6" y="28"/>
                      </a:lnTo>
                      <a:lnTo>
                        <a:pt x="3" y="25"/>
                      </a:lnTo>
                      <a:lnTo>
                        <a:pt x="0" y="22"/>
                      </a:lnTo>
                      <a:lnTo>
                        <a:pt x="0" y="16"/>
                      </a:lnTo>
                      <a:lnTo>
                        <a:pt x="0" y="9"/>
                      </a:lnTo>
                      <a:lnTo>
                        <a:pt x="3" y="6"/>
                      </a:lnTo>
                      <a:lnTo>
                        <a:pt x="6" y="3"/>
                      </a:lnTo>
                      <a:lnTo>
                        <a:pt x="12" y="0"/>
                      </a:lnTo>
                      <a:lnTo>
                        <a:pt x="17" y="3"/>
                      </a:lnTo>
                      <a:lnTo>
                        <a:pt x="23" y="6"/>
                      </a:lnTo>
                      <a:lnTo>
                        <a:pt x="26" y="9"/>
                      </a:lnTo>
                      <a:lnTo>
                        <a:pt x="26" y="1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1" name="Line 26"/>
                <p:cNvSpPr>
                  <a:spLocks noChangeShapeType="1"/>
                </p:cNvSpPr>
                <p:nvPr/>
              </p:nvSpPr>
              <p:spPr bwMode="auto">
                <a:xfrm>
                  <a:off x="1528" y="2381"/>
                  <a:ext cx="1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04" y="2425"/>
                  <a:ext cx="24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3" name="Line 28"/>
                <p:cNvSpPr>
                  <a:spLocks noChangeShapeType="1"/>
                </p:cNvSpPr>
                <p:nvPr/>
              </p:nvSpPr>
              <p:spPr bwMode="auto">
                <a:xfrm>
                  <a:off x="1528" y="2425"/>
                  <a:ext cx="26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4" name="Line 29"/>
                <p:cNvSpPr>
                  <a:spLocks noChangeShapeType="1"/>
                </p:cNvSpPr>
                <p:nvPr/>
              </p:nvSpPr>
              <p:spPr bwMode="auto">
                <a:xfrm>
                  <a:off x="1504" y="2397"/>
                  <a:ext cx="5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5" name="Line 30"/>
                <p:cNvSpPr>
                  <a:spLocks noChangeShapeType="1"/>
                </p:cNvSpPr>
                <p:nvPr/>
              </p:nvSpPr>
              <p:spPr bwMode="auto">
                <a:xfrm>
                  <a:off x="1556" y="2415"/>
                  <a:ext cx="5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6" name="Freeform 31"/>
                <p:cNvSpPr>
                  <a:spLocks/>
                </p:cNvSpPr>
                <p:nvPr/>
              </p:nvSpPr>
              <p:spPr bwMode="auto">
                <a:xfrm>
                  <a:off x="1613" y="2400"/>
                  <a:ext cx="11" cy="28"/>
                </a:xfrm>
                <a:custGeom>
                  <a:avLst/>
                  <a:gdLst>
                    <a:gd name="T0" fmla="*/ 0 w 12"/>
                    <a:gd name="T1" fmla="*/ 0 h 28"/>
                    <a:gd name="T2" fmla="*/ 0 w 12"/>
                    <a:gd name="T3" fmla="*/ 28 h 28"/>
                    <a:gd name="T4" fmla="*/ 9 w 12"/>
                    <a:gd name="T5" fmla="*/ 15 h 28"/>
                    <a:gd name="T6" fmla="*/ 0 w 12"/>
                    <a:gd name="T7" fmla="*/ 0 h 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7" name="Freeform 32"/>
                <p:cNvSpPr>
                  <a:spLocks/>
                </p:cNvSpPr>
                <p:nvPr/>
              </p:nvSpPr>
              <p:spPr bwMode="auto">
                <a:xfrm>
                  <a:off x="1613" y="2400"/>
                  <a:ext cx="11" cy="28"/>
                </a:xfrm>
                <a:custGeom>
                  <a:avLst/>
                  <a:gdLst>
                    <a:gd name="T0" fmla="*/ 0 w 12"/>
                    <a:gd name="T1" fmla="*/ 0 h 28"/>
                    <a:gd name="T2" fmla="*/ 0 w 12"/>
                    <a:gd name="T3" fmla="*/ 28 h 28"/>
                    <a:gd name="T4" fmla="*/ 9 w 12"/>
                    <a:gd name="T5" fmla="*/ 15 h 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" y="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8" name="Freeform 33"/>
                <p:cNvSpPr>
                  <a:spLocks/>
                </p:cNvSpPr>
                <p:nvPr/>
              </p:nvSpPr>
              <p:spPr bwMode="auto">
                <a:xfrm>
                  <a:off x="1517" y="2528"/>
                  <a:ext cx="24" cy="28"/>
                </a:xfrm>
                <a:custGeom>
                  <a:avLst/>
                  <a:gdLst>
                    <a:gd name="T0" fmla="*/ 20 w 26"/>
                    <a:gd name="T1" fmla="*/ 15 h 28"/>
                    <a:gd name="T2" fmla="*/ 20 w 26"/>
                    <a:gd name="T3" fmla="*/ 18 h 28"/>
                    <a:gd name="T4" fmla="*/ 20 w 26"/>
                    <a:gd name="T5" fmla="*/ 22 h 28"/>
                    <a:gd name="T6" fmla="*/ 18 w 26"/>
                    <a:gd name="T7" fmla="*/ 22 h 28"/>
                    <a:gd name="T8" fmla="*/ 18 w 26"/>
                    <a:gd name="T9" fmla="*/ 25 h 28"/>
                    <a:gd name="T10" fmla="*/ 16 w 26"/>
                    <a:gd name="T11" fmla="*/ 25 h 28"/>
                    <a:gd name="T12" fmla="*/ 14 w 26"/>
                    <a:gd name="T13" fmla="*/ 25 h 28"/>
                    <a:gd name="T14" fmla="*/ 14 w 26"/>
                    <a:gd name="T15" fmla="*/ 28 h 28"/>
                    <a:gd name="T16" fmla="*/ 12 w 26"/>
                    <a:gd name="T17" fmla="*/ 28 h 28"/>
                    <a:gd name="T18" fmla="*/ 9 w 26"/>
                    <a:gd name="T19" fmla="*/ 28 h 28"/>
                    <a:gd name="T20" fmla="*/ 6 w 26"/>
                    <a:gd name="T21" fmla="*/ 28 h 28"/>
                    <a:gd name="T22" fmla="*/ 6 w 26"/>
                    <a:gd name="T23" fmla="*/ 28 h 28"/>
                    <a:gd name="T24" fmla="*/ 6 w 26"/>
                    <a:gd name="T25" fmla="*/ 25 h 28"/>
                    <a:gd name="T26" fmla="*/ 3 w 26"/>
                    <a:gd name="T27" fmla="*/ 25 h 28"/>
                    <a:gd name="T28" fmla="*/ 3 w 26"/>
                    <a:gd name="T29" fmla="*/ 22 h 28"/>
                    <a:gd name="T30" fmla="*/ 0 w 26"/>
                    <a:gd name="T31" fmla="*/ 22 h 28"/>
                    <a:gd name="T32" fmla="*/ 0 w 26"/>
                    <a:gd name="T33" fmla="*/ 18 h 28"/>
                    <a:gd name="T34" fmla="*/ 0 w 26"/>
                    <a:gd name="T35" fmla="*/ 15 h 28"/>
                    <a:gd name="T36" fmla="*/ 0 w 26"/>
                    <a:gd name="T37" fmla="*/ 12 h 28"/>
                    <a:gd name="T38" fmla="*/ 0 w 26"/>
                    <a:gd name="T39" fmla="*/ 9 h 28"/>
                    <a:gd name="T40" fmla="*/ 0 w 26"/>
                    <a:gd name="T41" fmla="*/ 6 h 28"/>
                    <a:gd name="T42" fmla="*/ 3 w 26"/>
                    <a:gd name="T43" fmla="*/ 6 h 28"/>
                    <a:gd name="T44" fmla="*/ 3 w 26"/>
                    <a:gd name="T45" fmla="*/ 3 h 28"/>
                    <a:gd name="T46" fmla="*/ 6 w 26"/>
                    <a:gd name="T47" fmla="*/ 3 h 28"/>
                    <a:gd name="T48" fmla="*/ 6 w 26"/>
                    <a:gd name="T49" fmla="*/ 0 h 28"/>
                    <a:gd name="T50" fmla="*/ 6 w 26"/>
                    <a:gd name="T51" fmla="*/ 0 h 28"/>
                    <a:gd name="T52" fmla="*/ 9 w 26"/>
                    <a:gd name="T53" fmla="*/ 0 h 28"/>
                    <a:gd name="T54" fmla="*/ 12 w 26"/>
                    <a:gd name="T55" fmla="*/ 0 h 28"/>
                    <a:gd name="T56" fmla="*/ 14 w 26"/>
                    <a:gd name="T57" fmla="*/ 0 h 28"/>
                    <a:gd name="T58" fmla="*/ 16 w 26"/>
                    <a:gd name="T59" fmla="*/ 0 h 28"/>
                    <a:gd name="T60" fmla="*/ 16 w 26"/>
                    <a:gd name="T61" fmla="*/ 3 h 28"/>
                    <a:gd name="T62" fmla="*/ 18 w 26"/>
                    <a:gd name="T63" fmla="*/ 3 h 28"/>
                    <a:gd name="T64" fmla="*/ 18 w 26"/>
                    <a:gd name="T65" fmla="*/ 6 h 28"/>
                    <a:gd name="T66" fmla="*/ 20 w 26"/>
                    <a:gd name="T67" fmla="*/ 6 h 28"/>
                    <a:gd name="T68" fmla="*/ 20 w 26"/>
                    <a:gd name="T69" fmla="*/ 9 h 28"/>
                    <a:gd name="T70" fmla="*/ 20 w 26"/>
                    <a:gd name="T71" fmla="*/ 12 h 28"/>
                    <a:gd name="T72" fmla="*/ 20 w 26"/>
                    <a:gd name="T73" fmla="*/ 15 h 2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" h="28">
                      <a:moveTo>
                        <a:pt x="26" y="15"/>
                      </a:moveTo>
                      <a:lnTo>
                        <a:pt x="26" y="18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3" y="25"/>
                      </a:lnTo>
                      <a:lnTo>
                        <a:pt x="20" y="25"/>
                      </a:lnTo>
                      <a:lnTo>
                        <a:pt x="17" y="25"/>
                      </a:lnTo>
                      <a:lnTo>
                        <a:pt x="17" y="28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3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3" y="6"/>
                      </a:lnTo>
                      <a:lnTo>
                        <a:pt x="3" y="3"/>
                      </a:lnTo>
                      <a:lnTo>
                        <a:pt x="6" y="3"/>
                      </a:ln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5" y="0"/>
                      </a:lnTo>
                      <a:lnTo>
                        <a:pt x="17" y="0"/>
                      </a:lnTo>
                      <a:lnTo>
                        <a:pt x="20" y="0"/>
                      </a:lnTo>
                      <a:lnTo>
                        <a:pt x="20" y="3"/>
                      </a:lnTo>
                      <a:lnTo>
                        <a:pt x="23" y="3"/>
                      </a:lnTo>
                      <a:lnTo>
                        <a:pt x="23" y="6"/>
                      </a:lnTo>
                      <a:lnTo>
                        <a:pt x="26" y="6"/>
                      </a:lnTo>
                      <a:lnTo>
                        <a:pt x="26" y="9"/>
                      </a:lnTo>
                      <a:lnTo>
                        <a:pt x="26" y="12"/>
                      </a:lnTo>
                      <a:lnTo>
                        <a:pt x="26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19" name="Freeform 34"/>
                <p:cNvSpPr>
                  <a:spLocks/>
                </p:cNvSpPr>
                <p:nvPr/>
              </p:nvSpPr>
              <p:spPr bwMode="auto">
                <a:xfrm>
                  <a:off x="1517" y="2528"/>
                  <a:ext cx="24" cy="28"/>
                </a:xfrm>
                <a:custGeom>
                  <a:avLst/>
                  <a:gdLst>
                    <a:gd name="T0" fmla="*/ 20 w 26"/>
                    <a:gd name="T1" fmla="*/ 15 h 28"/>
                    <a:gd name="T2" fmla="*/ 20 w 26"/>
                    <a:gd name="T3" fmla="*/ 18 h 28"/>
                    <a:gd name="T4" fmla="*/ 18 w 26"/>
                    <a:gd name="T5" fmla="*/ 25 h 28"/>
                    <a:gd name="T6" fmla="*/ 14 w 26"/>
                    <a:gd name="T7" fmla="*/ 28 h 28"/>
                    <a:gd name="T8" fmla="*/ 9 w 26"/>
                    <a:gd name="T9" fmla="*/ 28 h 28"/>
                    <a:gd name="T10" fmla="*/ 6 w 26"/>
                    <a:gd name="T11" fmla="*/ 28 h 28"/>
                    <a:gd name="T12" fmla="*/ 3 w 26"/>
                    <a:gd name="T13" fmla="*/ 25 h 28"/>
                    <a:gd name="T14" fmla="*/ 0 w 26"/>
                    <a:gd name="T15" fmla="*/ 18 h 28"/>
                    <a:gd name="T16" fmla="*/ 0 w 26"/>
                    <a:gd name="T17" fmla="*/ 15 h 28"/>
                    <a:gd name="T18" fmla="*/ 0 w 26"/>
                    <a:gd name="T19" fmla="*/ 9 h 28"/>
                    <a:gd name="T20" fmla="*/ 3 w 26"/>
                    <a:gd name="T21" fmla="*/ 3 h 28"/>
                    <a:gd name="T22" fmla="*/ 6 w 26"/>
                    <a:gd name="T23" fmla="*/ 0 h 28"/>
                    <a:gd name="T24" fmla="*/ 9 w 26"/>
                    <a:gd name="T25" fmla="*/ 0 h 28"/>
                    <a:gd name="T26" fmla="*/ 14 w 26"/>
                    <a:gd name="T27" fmla="*/ 0 h 28"/>
                    <a:gd name="T28" fmla="*/ 18 w 26"/>
                    <a:gd name="T29" fmla="*/ 3 h 28"/>
                    <a:gd name="T30" fmla="*/ 20 w 26"/>
                    <a:gd name="T31" fmla="*/ 9 h 28"/>
                    <a:gd name="T32" fmla="*/ 20 w 26"/>
                    <a:gd name="T33" fmla="*/ 15 h 2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6" h="28">
                      <a:moveTo>
                        <a:pt x="26" y="15"/>
                      </a:moveTo>
                      <a:lnTo>
                        <a:pt x="26" y="18"/>
                      </a:lnTo>
                      <a:lnTo>
                        <a:pt x="23" y="25"/>
                      </a:lnTo>
                      <a:lnTo>
                        <a:pt x="17" y="28"/>
                      </a:lnTo>
                      <a:lnTo>
                        <a:pt x="12" y="28"/>
                      </a:lnTo>
                      <a:lnTo>
                        <a:pt x="6" y="28"/>
                      </a:lnTo>
                      <a:lnTo>
                        <a:pt x="3" y="25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0" y="9"/>
                      </a:lnTo>
                      <a:lnTo>
                        <a:pt x="3" y="3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17" y="0"/>
                      </a:lnTo>
                      <a:lnTo>
                        <a:pt x="23" y="3"/>
                      </a:lnTo>
                      <a:lnTo>
                        <a:pt x="26" y="9"/>
                      </a:lnTo>
                      <a:lnTo>
                        <a:pt x="26" y="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0" name="Line 35"/>
                <p:cNvSpPr>
                  <a:spLocks noChangeShapeType="1"/>
                </p:cNvSpPr>
                <p:nvPr/>
              </p:nvSpPr>
              <p:spPr bwMode="auto">
                <a:xfrm>
                  <a:off x="1528" y="2553"/>
                  <a:ext cx="1" cy="4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504" y="2596"/>
                  <a:ext cx="24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2" name="Line 37"/>
                <p:cNvSpPr>
                  <a:spLocks noChangeShapeType="1"/>
                </p:cNvSpPr>
                <p:nvPr/>
              </p:nvSpPr>
              <p:spPr bwMode="auto">
                <a:xfrm>
                  <a:off x="1528" y="2596"/>
                  <a:ext cx="26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3" name="Line 38"/>
                <p:cNvSpPr>
                  <a:spLocks noChangeShapeType="1"/>
                </p:cNvSpPr>
                <p:nvPr/>
              </p:nvSpPr>
              <p:spPr bwMode="auto">
                <a:xfrm>
                  <a:off x="1504" y="2568"/>
                  <a:ext cx="5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4" name="Line 39"/>
                <p:cNvSpPr>
                  <a:spLocks noChangeShapeType="1"/>
                </p:cNvSpPr>
                <p:nvPr/>
              </p:nvSpPr>
              <p:spPr bwMode="auto">
                <a:xfrm>
                  <a:off x="1556" y="2590"/>
                  <a:ext cx="57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5" name="Freeform 40"/>
                <p:cNvSpPr>
                  <a:spLocks/>
                </p:cNvSpPr>
                <p:nvPr/>
              </p:nvSpPr>
              <p:spPr bwMode="auto">
                <a:xfrm>
                  <a:off x="1613" y="2578"/>
                  <a:ext cx="11" cy="28"/>
                </a:xfrm>
                <a:custGeom>
                  <a:avLst/>
                  <a:gdLst>
                    <a:gd name="T0" fmla="*/ 0 w 12"/>
                    <a:gd name="T1" fmla="*/ 0 h 28"/>
                    <a:gd name="T2" fmla="*/ 0 w 12"/>
                    <a:gd name="T3" fmla="*/ 28 h 28"/>
                    <a:gd name="T4" fmla="*/ 9 w 12"/>
                    <a:gd name="T5" fmla="*/ 12 h 28"/>
                    <a:gd name="T6" fmla="*/ 0 w 12"/>
                    <a:gd name="T7" fmla="*/ 0 h 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6" name="Freeform 41"/>
                <p:cNvSpPr>
                  <a:spLocks/>
                </p:cNvSpPr>
                <p:nvPr/>
              </p:nvSpPr>
              <p:spPr bwMode="auto">
                <a:xfrm>
                  <a:off x="1613" y="2578"/>
                  <a:ext cx="11" cy="28"/>
                </a:xfrm>
                <a:custGeom>
                  <a:avLst/>
                  <a:gdLst>
                    <a:gd name="T0" fmla="*/ 0 w 12"/>
                    <a:gd name="T1" fmla="*/ 0 h 28"/>
                    <a:gd name="T2" fmla="*/ 0 w 12"/>
                    <a:gd name="T3" fmla="*/ 28 h 28"/>
                    <a:gd name="T4" fmla="*/ 9 w 12"/>
                    <a:gd name="T5" fmla="*/ 12 h 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2" h="28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12" y="12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7" name="Freeform 42"/>
                <p:cNvSpPr>
                  <a:spLocks/>
                </p:cNvSpPr>
                <p:nvPr/>
              </p:nvSpPr>
              <p:spPr bwMode="auto">
                <a:xfrm>
                  <a:off x="2093" y="2356"/>
                  <a:ext cx="24" cy="28"/>
                </a:xfrm>
                <a:custGeom>
                  <a:avLst/>
                  <a:gdLst>
                    <a:gd name="T0" fmla="*/ 20 w 26"/>
                    <a:gd name="T1" fmla="*/ 16 h 28"/>
                    <a:gd name="T2" fmla="*/ 20 w 26"/>
                    <a:gd name="T3" fmla="*/ 19 h 28"/>
                    <a:gd name="T4" fmla="*/ 20 w 26"/>
                    <a:gd name="T5" fmla="*/ 22 h 28"/>
                    <a:gd name="T6" fmla="*/ 18 w 26"/>
                    <a:gd name="T7" fmla="*/ 22 h 28"/>
                    <a:gd name="T8" fmla="*/ 18 w 26"/>
                    <a:gd name="T9" fmla="*/ 25 h 28"/>
                    <a:gd name="T10" fmla="*/ 17 w 26"/>
                    <a:gd name="T11" fmla="*/ 25 h 28"/>
                    <a:gd name="T12" fmla="*/ 17 w 26"/>
                    <a:gd name="T13" fmla="*/ 28 h 28"/>
                    <a:gd name="T14" fmla="*/ 15 w 26"/>
                    <a:gd name="T15" fmla="*/ 28 h 28"/>
                    <a:gd name="T16" fmla="*/ 12 w 26"/>
                    <a:gd name="T17" fmla="*/ 28 h 28"/>
                    <a:gd name="T18" fmla="*/ 9 w 26"/>
                    <a:gd name="T19" fmla="*/ 28 h 28"/>
                    <a:gd name="T20" fmla="*/ 6 w 26"/>
                    <a:gd name="T21" fmla="*/ 28 h 28"/>
                    <a:gd name="T22" fmla="*/ 6 w 26"/>
                    <a:gd name="T23" fmla="*/ 28 h 28"/>
                    <a:gd name="T24" fmla="*/ 3 w 26"/>
                    <a:gd name="T25" fmla="*/ 25 h 28"/>
                    <a:gd name="T26" fmla="*/ 0 w 26"/>
                    <a:gd name="T27" fmla="*/ 22 h 28"/>
                    <a:gd name="T28" fmla="*/ 0 w 26"/>
                    <a:gd name="T29" fmla="*/ 19 h 28"/>
                    <a:gd name="T30" fmla="*/ 0 w 26"/>
                    <a:gd name="T31" fmla="*/ 16 h 28"/>
                    <a:gd name="T32" fmla="*/ 0 w 26"/>
                    <a:gd name="T33" fmla="*/ 13 h 28"/>
                    <a:gd name="T34" fmla="*/ 0 w 26"/>
                    <a:gd name="T35" fmla="*/ 9 h 28"/>
                    <a:gd name="T36" fmla="*/ 0 w 26"/>
                    <a:gd name="T37" fmla="*/ 6 h 28"/>
                    <a:gd name="T38" fmla="*/ 3 w 26"/>
                    <a:gd name="T39" fmla="*/ 6 h 28"/>
                    <a:gd name="T40" fmla="*/ 3 w 26"/>
                    <a:gd name="T41" fmla="*/ 3 h 28"/>
                    <a:gd name="T42" fmla="*/ 6 w 26"/>
                    <a:gd name="T43" fmla="*/ 3 h 28"/>
                    <a:gd name="T44" fmla="*/ 6 w 26"/>
                    <a:gd name="T45" fmla="*/ 3 h 28"/>
                    <a:gd name="T46" fmla="*/ 6 w 26"/>
                    <a:gd name="T47" fmla="*/ 0 h 28"/>
                    <a:gd name="T48" fmla="*/ 9 w 26"/>
                    <a:gd name="T49" fmla="*/ 0 h 28"/>
                    <a:gd name="T50" fmla="*/ 12 w 26"/>
                    <a:gd name="T51" fmla="*/ 0 h 28"/>
                    <a:gd name="T52" fmla="*/ 15 w 26"/>
                    <a:gd name="T53" fmla="*/ 0 h 28"/>
                    <a:gd name="T54" fmla="*/ 15 w 26"/>
                    <a:gd name="T55" fmla="*/ 3 h 28"/>
                    <a:gd name="T56" fmla="*/ 17 w 26"/>
                    <a:gd name="T57" fmla="*/ 3 h 28"/>
                    <a:gd name="T58" fmla="*/ 18 w 26"/>
                    <a:gd name="T59" fmla="*/ 3 h 28"/>
                    <a:gd name="T60" fmla="*/ 18 w 26"/>
                    <a:gd name="T61" fmla="*/ 6 h 28"/>
                    <a:gd name="T62" fmla="*/ 20 w 26"/>
                    <a:gd name="T63" fmla="*/ 9 h 28"/>
                    <a:gd name="T64" fmla="*/ 20 w 26"/>
                    <a:gd name="T65" fmla="*/ 13 h 28"/>
                    <a:gd name="T66" fmla="*/ 20 w 26"/>
                    <a:gd name="T67" fmla="*/ 16 h 28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26" h="28">
                      <a:moveTo>
                        <a:pt x="26" y="16"/>
                      </a:moveTo>
                      <a:lnTo>
                        <a:pt x="26" y="19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3" y="25"/>
                      </a:lnTo>
                      <a:lnTo>
                        <a:pt x="21" y="25"/>
                      </a:lnTo>
                      <a:lnTo>
                        <a:pt x="21" y="28"/>
                      </a:lnTo>
                      <a:lnTo>
                        <a:pt x="18" y="28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3" y="25"/>
                      </a:lnTo>
                      <a:lnTo>
                        <a:pt x="0" y="22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3" y="6"/>
                      </a:lnTo>
                      <a:lnTo>
                        <a:pt x="3" y="3"/>
                      </a:lnTo>
                      <a:lnTo>
                        <a:pt x="6" y="3"/>
                      </a:lnTo>
                      <a:lnTo>
                        <a:pt x="9" y="3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5" y="0"/>
                      </a:lnTo>
                      <a:lnTo>
                        <a:pt x="18" y="0"/>
                      </a:lnTo>
                      <a:lnTo>
                        <a:pt x="18" y="3"/>
                      </a:lnTo>
                      <a:lnTo>
                        <a:pt x="21" y="3"/>
                      </a:lnTo>
                      <a:lnTo>
                        <a:pt x="23" y="3"/>
                      </a:lnTo>
                      <a:lnTo>
                        <a:pt x="23" y="6"/>
                      </a:lnTo>
                      <a:lnTo>
                        <a:pt x="26" y="9"/>
                      </a:lnTo>
                      <a:lnTo>
                        <a:pt x="26" y="13"/>
                      </a:lnTo>
                      <a:lnTo>
                        <a:pt x="26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8" name="Freeform 43"/>
                <p:cNvSpPr>
                  <a:spLocks/>
                </p:cNvSpPr>
                <p:nvPr/>
              </p:nvSpPr>
              <p:spPr bwMode="auto">
                <a:xfrm>
                  <a:off x="2093" y="2356"/>
                  <a:ext cx="24" cy="28"/>
                </a:xfrm>
                <a:custGeom>
                  <a:avLst/>
                  <a:gdLst>
                    <a:gd name="T0" fmla="*/ 20 w 26"/>
                    <a:gd name="T1" fmla="*/ 16 h 28"/>
                    <a:gd name="T2" fmla="*/ 20 w 26"/>
                    <a:gd name="T3" fmla="*/ 19 h 28"/>
                    <a:gd name="T4" fmla="*/ 18 w 26"/>
                    <a:gd name="T5" fmla="*/ 25 h 28"/>
                    <a:gd name="T6" fmla="*/ 15 w 26"/>
                    <a:gd name="T7" fmla="*/ 28 h 28"/>
                    <a:gd name="T8" fmla="*/ 9 w 26"/>
                    <a:gd name="T9" fmla="*/ 28 h 28"/>
                    <a:gd name="T10" fmla="*/ 6 w 26"/>
                    <a:gd name="T11" fmla="*/ 28 h 28"/>
                    <a:gd name="T12" fmla="*/ 3 w 26"/>
                    <a:gd name="T13" fmla="*/ 25 h 28"/>
                    <a:gd name="T14" fmla="*/ 0 w 26"/>
                    <a:gd name="T15" fmla="*/ 19 h 28"/>
                    <a:gd name="T16" fmla="*/ 0 w 26"/>
                    <a:gd name="T17" fmla="*/ 16 h 28"/>
                    <a:gd name="T18" fmla="*/ 0 w 26"/>
                    <a:gd name="T19" fmla="*/ 9 h 28"/>
                    <a:gd name="T20" fmla="*/ 3 w 26"/>
                    <a:gd name="T21" fmla="*/ 6 h 28"/>
                    <a:gd name="T22" fmla="*/ 6 w 26"/>
                    <a:gd name="T23" fmla="*/ 3 h 28"/>
                    <a:gd name="T24" fmla="*/ 9 w 26"/>
                    <a:gd name="T25" fmla="*/ 0 h 28"/>
                    <a:gd name="T26" fmla="*/ 15 w 26"/>
                    <a:gd name="T27" fmla="*/ 3 h 28"/>
                    <a:gd name="T28" fmla="*/ 18 w 26"/>
                    <a:gd name="T29" fmla="*/ 6 h 28"/>
                    <a:gd name="T30" fmla="*/ 20 w 26"/>
                    <a:gd name="T31" fmla="*/ 9 h 28"/>
                    <a:gd name="T32" fmla="*/ 20 w 26"/>
                    <a:gd name="T33" fmla="*/ 16 h 2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6" h="28">
                      <a:moveTo>
                        <a:pt x="26" y="16"/>
                      </a:moveTo>
                      <a:lnTo>
                        <a:pt x="26" y="19"/>
                      </a:lnTo>
                      <a:lnTo>
                        <a:pt x="23" y="25"/>
                      </a:lnTo>
                      <a:lnTo>
                        <a:pt x="18" y="28"/>
                      </a:lnTo>
                      <a:lnTo>
                        <a:pt x="12" y="28"/>
                      </a:lnTo>
                      <a:lnTo>
                        <a:pt x="6" y="28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6"/>
                      </a:lnTo>
                      <a:lnTo>
                        <a:pt x="0" y="9"/>
                      </a:lnTo>
                      <a:lnTo>
                        <a:pt x="3" y="6"/>
                      </a:lnTo>
                      <a:lnTo>
                        <a:pt x="6" y="3"/>
                      </a:lnTo>
                      <a:lnTo>
                        <a:pt x="12" y="0"/>
                      </a:lnTo>
                      <a:lnTo>
                        <a:pt x="18" y="3"/>
                      </a:lnTo>
                      <a:lnTo>
                        <a:pt x="23" y="6"/>
                      </a:lnTo>
                      <a:lnTo>
                        <a:pt x="26" y="9"/>
                      </a:lnTo>
                      <a:lnTo>
                        <a:pt x="26" y="1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29" name="Line 44"/>
                <p:cNvSpPr>
                  <a:spLocks noChangeShapeType="1"/>
                </p:cNvSpPr>
                <p:nvPr/>
              </p:nvSpPr>
              <p:spPr bwMode="auto">
                <a:xfrm>
                  <a:off x="2104" y="2384"/>
                  <a:ext cx="1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0" name="Line 45"/>
                <p:cNvSpPr>
                  <a:spLocks noChangeShapeType="1"/>
                </p:cNvSpPr>
                <p:nvPr/>
              </p:nvSpPr>
              <p:spPr bwMode="auto">
                <a:xfrm>
                  <a:off x="2104" y="2428"/>
                  <a:ext cx="24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080" y="2428"/>
                  <a:ext cx="24" cy="2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077" y="2400"/>
                  <a:ext cx="53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015" y="2415"/>
                  <a:ext cx="59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4" name="Freeform 49"/>
                <p:cNvSpPr>
                  <a:spLocks/>
                </p:cNvSpPr>
                <p:nvPr/>
              </p:nvSpPr>
              <p:spPr bwMode="auto">
                <a:xfrm>
                  <a:off x="2005" y="2400"/>
                  <a:ext cx="13" cy="28"/>
                </a:xfrm>
                <a:custGeom>
                  <a:avLst/>
                  <a:gdLst>
                    <a:gd name="T0" fmla="*/ 11 w 14"/>
                    <a:gd name="T1" fmla="*/ 0 h 28"/>
                    <a:gd name="T2" fmla="*/ 11 w 14"/>
                    <a:gd name="T3" fmla="*/ 28 h 28"/>
                    <a:gd name="T4" fmla="*/ 0 w 14"/>
                    <a:gd name="T5" fmla="*/ 15 h 28"/>
                    <a:gd name="T6" fmla="*/ 11 w 14"/>
                    <a:gd name="T7" fmla="*/ 0 h 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28">
                      <a:moveTo>
                        <a:pt x="14" y="0"/>
                      </a:moveTo>
                      <a:lnTo>
                        <a:pt x="14" y="28"/>
                      </a:lnTo>
                      <a:lnTo>
                        <a:pt x="0" y="15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5" name="Freeform 50"/>
                <p:cNvSpPr>
                  <a:spLocks/>
                </p:cNvSpPr>
                <p:nvPr/>
              </p:nvSpPr>
              <p:spPr bwMode="auto">
                <a:xfrm>
                  <a:off x="2005" y="2400"/>
                  <a:ext cx="13" cy="28"/>
                </a:xfrm>
                <a:custGeom>
                  <a:avLst/>
                  <a:gdLst>
                    <a:gd name="T0" fmla="*/ 11 w 14"/>
                    <a:gd name="T1" fmla="*/ 0 h 28"/>
                    <a:gd name="T2" fmla="*/ 11 w 14"/>
                    <a:gd name="T3" fmla="*/ 28 h 28"/>
                    <a:gd name="T4" fmla="*/ 0 w 14"/>
                    <a:gd name="T5" fmla="*/ 15 h 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4" h="28">
                      <a:moveTo>
                        <a:pt x="14" y="0"/>
                      </a:moveTo>
                      <a:lnTo>
                        <a:pt x="14" y="28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727" y="2328"/>
                  <a:ext cx="32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7" name="Freeform 52"/>
                <p:cNvSpPr>
                  <a:spLocks/>
                </p:cNvSpPr>
                <p:nvPr/>
              </p:nvSpPr>
              <p:spPr bwMode="auto">
                <a:xfrm>
                  <a:off x="1746" y="2306"/>
                  <a:ext cx="24" cy="28"/>
                </a:xfrm>
                <a:custGeom>
                  <a:avLst/>
                  <a:gdLst>
                    <a:gd name="T0" fmla="*/ 0 w 26"/>
                    <a:gd name="T1" fmla="*/ 6 h 28"/>
                    <a:gd name="T2" fmla="*/ 16 w 26"/>
                    <a:gd name="T3" fmla="*/ 28 h 28"/>
                    <a:gd name="T4" fmla="*/ 20 w 26"/>
                    <a:gd name="T5" fmla="*/ 0 h 28"/>
                    <a:gd name="T6" fmla="*/ 0 w 26"/>
                    <a:gd name="T7" fmla="*/ 6 h 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8">
                      <a:moveTo>
                        <a:pt x="0" y="6"/>
                      </a:moveTo>
                      <a:lnTo>
                        <a:pt x="20" y="28"/>
                      </a:lnTo>
                      <a:lnTo>
                        <a:pt x="26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8" name="Freeform 53"/>
                <p:cNvSpPr>
                  <a:spLocks/>
                </p:cNvSpPr>
                <p:nvPr/>
              </p:nvSpPr>
              <p:spPr bwMode="auto">
                <a:xfrm>
                  <a:off x="1746" y="2306"/>
                  <a:ext cx="24" cy="28"/>
                </a:xfrm>
                <a:custGeom>
                  <a:avLst/>
                  <a:gdLst>
                    <a:gd name="T0" fmla="*/ 0 w 26"/>
                    <a:gd name="T1" fmla="*/ 6 h 28"/>
                    <a:gd name="T2" fmla="*/ 16 w 26"/>
                    <a:gd name="T3" fmla="*/ 28 h 28"/>
                    <a:gd name="T4" fmla="*/ 20 w 26"/>
                    <a:gd name="T5" fmla="*/ 0 h 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6" h="28">
                      <a:moveTo>
                        <a:pt x="0" y="6"/>
                      </a:moveTo>
                      <a:lnTo>
                        <a:pt x="20" y="28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39" name="Line 54"/>
                <p:cNvSpPr>
                  <a:spLocks noChangeShapeType="1"/>
                </p:cNvSpPr>
                <p:nvPr/>
              </p:nvSpPr>
              <p:spPr bwMode="auto">
                <a:xfrm flipH="1" flipV="1">
                  <a:off x="1861" y="2328"/>
                  <a:ext cx="32" cy="4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40" name="Freeform 55"/>
                <p:cNvSpPr>
                  <a:spLocks/>
                </p:cNvSpPr>
                <p:nvPr/>
              </p:nvSpPr>
              <p:spPr bwMode="auto">
                <a:xfrm>
                  <a:off x="1850" y="2306"/>
                  <a:ext cx="21" cy="28"/>
                </a:xfrm>
                <a:custGeom>
                  <a:avLst/>
                  <a:gdLst>
                    <a:gd name="T0" fmla="*/ 17 w 23"/>
                    <a:gd name="T1" fmla="*/ 6 h 28"/>
                    <a:gd name="T2" fmla="*/ 3 w 23"/>
                    <a:gd name="T3" fmla="*/ 28 h 28"/>
                    <a:gd name="T4" fmla="*/ 0 w 23"/>
                    <a:gd name="T5" fmla="*/ 0 h 28"/>
                    <a:gd name="T6" fmla="*/ 17 w 23"/>
                    <a:gd name="T7" fmla="*/ 6 h 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3" h="28">
                      <a:moveTo>
                        <a:pt x="23" y="6"/>
                      </a:moveTo>
                      <a:lnTo>
                        <a:pt x="3" y="28"/>
                      </a:lnTo>
                      <a:lnTo>
                        <a:pt x="0" y="0"/>
                      </a:lnTo>
                      <a:lnTo>
                        <a:pt x="2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41" name="Freeform 56"/>
                <p:cNvSpPr>
                  <a:spLocks/>
                </p:cNvSpPr>
                <p:nvPr/>
              </p:nvSpPr>
              <p:spPr bwMode="auto">
                <a:xfrm>
                  <a:off x="1850" y="2306"/>
                  <a:ext cx="21" cy="28"/>
                </a:xfrm>
                <a:custGeom>
                  <a:avLst/>
                  <a:gdLst>
                    <a:gd name="T0" fmla="*/ 17 w 23"/>
                    <a:gd name="T1" fmla="*/ 6 h 28"/>
                    <a:gd name="T2" fmla="*/ 3 w 23"/>
                    <a:gd name="T3" fmla="*/ 28 h 28"/>
                    <a:gd name="T4" fmla="*/ 0 w 23"/>
                    <a:gd name="T5" fmla="*/ 0 h 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3" h="28">
                      <a:moveTo>
                        <a:pt x="23" y="6"/>
                      </a:moveTo>
                      <a:lnTo>
                        <a:pt x="3" y="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4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933" y="2465"/>
                  <a:ext cx="1" cy="4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43" name="Freeform 58"/>
                <p:cNvSpPr>
                  <a:spLocks/>
                </p:cNvSpPr>
                <p:nvPr/>
              </p:nvSpPr>
              <p:spPr bwMode="auto">
                <a:xfrm>
                  <a:off x="1919" y="2456"/>
                  <a:ext cx="24" cy="12"/>
                </a:xfrm>
                <a:custGeom>
                  <a:avLst/>
                  <a:gdLst>
                    <a:gd name="T0" fmla="*/ 0 w 26"/>
                    <a:gd name="T1" fmla="*/ 12 h 12"/>
                    <a:gd name="T2" fmla="*/ 20 w 26"/>
                    <a:gd name="T3" fmla="*/ 12 h 12"/>
                    <a:gd name="T4" fmla="*/ 12 w 26"/>
                    <a:gd name="T5" fmla="*/ 0 h 12"/>
                    <a:gd name="T6" fmla="*/ 0 w 26"/>
                    <a:gd name="T7" fmla="*/ 12 h 1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lnTo>
                        <a:pt x="26" y="12"/>
                      </a:lnTo>
                      <a:lnTo>
                        <a:pt x="15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44" name="Freeform 59"/>
                <p:cNvSpPr>
                  <a:spLocks/>
                </p:cNvSpPr>
                <p:nvPr/>
              </p:nvSpPr>
              <p:spPr bwMode="auto">
                <a:xfrm>
                  <a:off x="1919" y="2456"/>
                  <a:ext cx="24" cy="12"/>
                </a:xfrm>
                <a:custGeom>
                  <a:avLst/>
                  <a:gdLst>
                    <a:gd name="T0" fmla="*/ 0 w 26"/>
                    <a:gd name="T1" fmla="*/ 12 h 12"/>
                    <a:gd name="T2" fmla="*/ 20 w 26"/>
                    <a:gd name="T3" fmla="*/ 12 h 12"/>
                    <a:gd name="T4" fmla="*/ 12 w 26"/>
                    <a:gd name="T5" fmla="*/ 0 h 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lnTo>
                        <a:pt x="26" y="12"/>
                      </a:lnTo>
                      <a:lnTo>
                        <a:pt x="1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45" name="Rectangle 60"/>
                <p:cNvSpPr>
                  <a:spLocks noChangeArrowheads="1"/>
                </p:cNvSpPr>
                <p:nvPr/>
              </p:nvSpPr>
              <p:spPr bwMode="auto">
                <a:xfrm>
                  <a:off x="2189" y="2072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46" name="Rectangle 61"/>
                <p:cNvSpPr>
                  <a:spLocks noChangeArrowheads="1"/>
                </p:cNvSpPr>
                <p:nvPr/>
              </p:nvSpPr>
              <p:spPr bwMode="auto">
                <a:xfrm>
                  <a:off x="2189" y="2097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47" name="Rectangle 62"/>
                <p:cNvSpPr>
                  <a:spLocks noChangeArrowheads="1"/>
                </p:cNvSpPr>
                <p:nvPr/>
              </p:nvSpPr>
              <p:spPr bwMode="auto">
                <a:xfrm>
                  <a:off x="2189" y="2119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48" name="Rectangle 63"/>
                <p:cNvSpPr>
                  <a:spLocks noChangeArrowheads="1"/>
                </p:cNvSpPr>
                <p:nvPr/>
              </p:nvSpPr>
              <p:spPr bwMode="auto">
                <a:xfrm>
                  <a:off x="2189" y="2144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49" name="Rectangle 64"/>
                <p:cNvSpPr>
                  <a:spLocks noChangeArrowheads="1"/>
                </p:cNvSpPr>
                <p:nvPr/>
              </p:nvSpPr>
              <p:spPr bwMode="auto">
                <a:xfrm>
                  <a:off x="2189" y="2166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0" name="Rectangle 65"/>
                <p:cNvSpPr>
                  <a:spLocks noChangeArrowheads="1"/>
                </p:cNvSpPr>
                <p:nvPr/>
              </p:nvSpPr>
              <p:spPr bwMode="auto">
                <a:xfrm>
                  <a:off x="2189" y="2191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1" name="Rectangle 66"/>
                <p:cNvSpPr>
                  <a:spLocks noChangeArrowheads="1"/>
                </p:cNvSpPr>
                <p:nvPr/>
              </p:nvSpPr>
              <p:spPr bwMode="auto">
                <a:xfrm>
                  <a:off x="2189" y="2238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2" name="Rectangle 67"/>
                <p:cNvSpPr>
                  <a:spLocks noChangeArrowheads="1"/>
                </p:cNvSpPr>
                <p:nvPr/>
              </p:nvSpPr>
              <p:spPr bwMode="auto">
                <a:xfrm>
                  <a:off x="2189" y="2422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3" name="Rectangle 68"/>
                <p:cNvSpPr>
                  <a:spLocks noChangeArrowheads="1"/>
                </p:cNvSpPr>
                <p:nvPr/>
              </p:nvSpPr>
              <p:spPr bwMode="auto">
                <a:xfrm>
                  <a:off x="2189" y="2447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4" name="Rectangle 69"/>
                <p:cNvSpPr>
                  <a:spLocks noChangeArrowheads="1"/>
                </p:cNvSpPr>
                <p:nvPr/>
              </p:nvSpPr>
              <p:spPr bwMode="auto">
                <a:xfrm>
                  <a:off x="2189" y="2468"/>
                  <a:ext cx="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5" name="Rectangle 70"/>
                <p:cNvSpPr>
                  <a:spLocks noChangeArrowheads="1"/>
                </p:cNvSpPr>
                <p:nvPr/>
              </p:nvSpPr>
              <p:spPr bwMode="auto">
                <a:xfrm>
                  <a:off x="2189" y="2493"/>
                  <a:ext cx="5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6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9" y="2515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7" name="Rectangle 72"/>
                <p:cNvSpPr>
                  <a:spLocks noChangeArrowheads="1"/>
                </p:cNvSpPr>
                <p:nvPr/>
              </p:nvSpPr>
              <p:spPr bwMode="auto">
                <a:xfrm>
                  <a:off x="2189" y="2540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8" name="Rectangle 73"/>
                <p:cNvSpPr>
                  <a:spLocks noChangeArrowheads="1"/>
                </p:cNvSpPr>
                <p:nvPr/>
              </p:nvSpPr>
              <p:spPr bwMode="auto">
                <a:xfrm>
                  <a:off x="2189" y="2562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59" name="Rectangle 74"/>
                <p:cNvSpPr>
                  <a:spLocks noChangeArrowheads="1"/>
                </p:cNvSpPr>
                <p:nvPr/>
              </p:nvSpPr>
              <p:spPr bwMode="auto">
                <a:xfrm>
                  <a:off x="2189" y="2587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0" name="Rectangle 75"/>
                <p:cNvSpPr>
                  <a:spLocks noChangeArrowheads="1"/>
                </p:cNvSpPr>
                <p:nvPr/>
              </p:nvSpPr>
              <p:spPr bwMode="auto">
                <a:xfrm>
                  <a:off x="2189" y="2634"/>
                  <a:ext cx="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1" name="Rectangle 76"/>
                <p:cNvSpPr>
                  <a:spLocks noChangeArrowheads="1"/>
                </p:cNvSpPr>
                <p:nvPr/>
              </p:nvSpPr>
              <p:spPr bwMode="auto">
                <a:xfrm>
                  <a:off x="2365" y="3083"/>
                  <a:ext cx="659" cy="4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2" name="Rectangle 77"/>
                <p:cNvSpPr>
                  <a:spLocks noChangeArrowheads="1"/>
                </p:cNvSpPr>
                <p:nvPr/>
              </p:nvSpPr>
              <p:spPr bwMode="auto">
                <a:xfrm>
                  <a:off x="2354" y="3067"/>
                  <a:ext cx="656" cy="459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3" name="Rectangle 78"/>
                <p:cNvSpPr>
                  <a:spLocks noChangeArrowheads="1"/>
                </p:cNvSpPr>
                <p:nvPr/>
              </p:nvSpPr>
              <p:spPr bwMode="auto">
                <a:xfrm>
                  <a:off x="2354" y="3067"/>
                  <a:ext cx="656" cy="459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4" name="Rectangle 79"/>
                <p:cNvSpPr>
                  <a:spLocks noChangeArrowheads="1"/>
                </p:cNvSpPr>
                <p:nvPr/>
              </p:nvSpPr>
              <p:spPr bwMode="auto">
                <a:xfrm>
                  <a:off x="2392" y="3121"/>
                  <a:ext cx="61" cy="84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5" name="Rectangle 80"/>
                <p:cNvSpPr>
                  <a:spLocks noChangeArrowheads="1"/>
                </p:cNvSpPr>
                <p:nvPr/>
              </p:nvSpPr>
              <p:spPr bwMode="auto">
                <a:xfrm>
                  <a:off x="2392" y="3121"/>
                  <a:ext cx="61" cy="8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6" name="Rectangle 81"/>
                <p:cNvSpPr>
                  <a:spLocks noChangeArrowheads="1"/>
                </p:cNvSpPr>
                <p:nvPr/>
              </p:nvSpPr>
              <p:spPr bwMode="auto">
                <a:xfrm>
                  <a:off x="2386" y="3367"/>
                  <a:ext cx="59" cy="84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7" name="Rectangle 82"/>
                <p:cNvSpPr>
                  <a:spLocks noChangeArrowheads="1"/>
                </p:cNvSpPr>
                <p:nvPr/>
              </p:nvSpPr>
              <p:spPr bwMode="auto">
                <a:xfrm>
                  <a:off x="2386" y="3367"/>
                  <a:ext cx="59" cy="8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8" name="Rectangle 83"/>
                <p:cNvSpPr>
                  <a:spLocks noChangeArrowheads="1"/>
                </p:cNvSpPr>
                <p:nvPr/>
              </p:nvSpPr>
              <p:spPr bwMode="auto">
                <a:xfrm>
                  <a:off x="2893" y="3121"/>
                  <a:ext cx="62" cy="84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69" name="Rectangle 84"/>
                <p:cNvSpPr>
                  <a:spLocks noChangeArrowheads="1"/>
                </p:cNvSpPr>
                <p:nvPr/>
              </p:nvSpPr>
              <p:spPr bwMode="auto">
                <a:xfrm>
                  <a:off x="2893" y="3121"/>
                  <a:ext cx="62" cy="8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0" name="Rectangle 85"/>
                <p:cNvSpPr>
                  <a:spLocks noChangeArrowheads="1"/>
                </p:cNvSpPr>
                <p:nvPr/>
              </p:nvSpPr>
              <p:spPr bwMode="auto">
                <a:xfrm>
                  <a:off x="2571" y="3239"/>
                  <a:ext cx="61" cy="84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1" name="Rectangle 86"/>
                <p:cNvSpPr>
                  <a:spLocks noChangeArrowheads="1"/>
                </p:cNvSpPr>
                <p:nvPr/>
              </p:nvSpPr>
              <p:spPr bwMode="auto">
                <a:xfrm>
                  <a:off x="2571" y="3239"/>
                  <a:ext cx="61" cy="8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2" name="Rectangle 87"/>
                <p:cNvSpPr>
                  <a:spLocks noChangeArrowheads="1"/>
                </p:cNvSpPr>
                <p:nvPr/>
              </p:nvSpPr>
              <p:spPr bwMode="auto">
                <a:xfrm>
                  <a:off x="2802" y="3248"/>
                  <a:ext cx="61" cy="85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3" name="Rectangle 88"/>
                <p:cNvSpPr>
                  <a:spLocks noChangeArrowheads="1"/>
                </p:cNvSpPr>
                <p:nvPr/>
              </p:nvSpPr>
              <p:spPr bwMode="auto">
                <a:xfrm>
                  <a:off x="2802" y="3248"/>
                  <a:ext cx="61" cy="85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4" name="Rectangle 89"/>
                <p:cNvSpPr>
                  <a:spLocks noChangeArrowheads="1"/>
                </p:cNvSpPr>
                <p:nvPr/>
              </p:nvSpPr>
              <p:spPr bwMode="auto">
                <a:xfrm>
                  <a:off x="2725" y="3401"/>
                  <a:ext cx="62" cy="85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5" name="Rectangle 90"/>
                <p:cNvSpPr>
                  <a:spLocks noChangeArrowheads="1"/>
                </p:cNvSpPr>
                <p:nvPr/>
              </p:nvSpPr>
              <p:spPr bwMode="auto">
                <a:xfrm>
                  <a:off x="2725" y="3401"/>
                  <a:ext cx="62" cy="85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6" name="Rectangle 91"/>
                <p:cNvSpPr>
                  <a:spLocks noChangeArrowheads="1"/>
                </p:cNvSpPr>
                <p:nvPr/>
              </p:nvSpPr>
              <p:spPr bwMode="auto">
                <a:xfrm>
                  <a:off x="2898" y="3401"/>
                  <a:ext cx="60" cy="85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7" name="Rectangle 92"/>
                <p:cNvSpPr>
                  <a:spLocks noChangeArrowheads="1"/>
                </p:cNvSpPr>
                <p:nvPr/>
              </p:nvSpPr>
              <p:spPr bwMode="auto">
                <a:xfrm>
                  <a:off x="2898" y="3401"/>
                  <a:ext cx="60" cy="85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578" name="Line 93"/>
                <p:cNvSpPr>
                  <a:spLocks noChangeShapeType="1"/>
                </p:cNvSpPr>
                <p:nvPr/>
              </p:nvSpPr>
              <p:spPr bwMode="auto">
                <a:xfrm>
                  <a:off x="2472" y="3170"/>
                  <a:ext cx="402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79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479" y="3320"/>
                  <a:ext cx="89" cy="5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0" name="Freeform 95"/>
                <p:cNvSpPr>
                  <a:spLocks/>
                </p:cNvSpPr>
                <p:nvPr/>
              </p:nvSpPr>
              <p:spPr bwMode="auto">
                <a:xfrm>
                  <a:off x="2538" y="3311"/>
                  <a:ext cx="24" cy="44"/>
                </a:xfrm>
                <a:custGeom>
                  <a:avLst/>
                  <a:gdLst>
                    <a:gd name="T0" fmla="*/ 0 w 26"/>
                    <a:gd name="T1" fmla="*/ 0 h 44"/>
                    <a:gd name="T2" fmla="*/ 11 w 26"/>
                    <a:gd name="T3" fmla="*/ 44 h 44"/>
                    <a:gd name="T4" fmla="*/ 20 w 26"/>
                    <a:gd name="T5" fmla="*/ 0 h 44"/>
                    <a:gd name="T6" fmla="*/ 0 w 26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44">
                      <a:moveTo>
                        <a:pt x="0" y="0"/>
                      </a:moveTo>
                      <a:lnTo>
                        <a:pt x="14" y="44"/>
                      </a:lnTo>
                      <a:lnTo>
                        <a:pt x="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1" name="Freeform 96"/>
                <p:cNvSpPr>
                  <a:spLocks/>
                </p:cNvSpPr>
                <p:nvPr/>
              </p:nvSpPr>
              <p:spPr bwMode="auto">
                <a:xfrm>
                  <a:off x="2538" y="3311"/>
                  <a:ext cx="24" cy="44"/>
                </a:xfrm>
                <a:custGeom>
                  <a:avLst/>
                  <a:gdLst>
                    <a:gd name="T0" fmla="*/ 0 w 26"/>
                    <a:gd name="T1" fmla="*/ 0 h 44"/>
                    <a:gd name="T2" fmla="*/ 11 w 26"/>
                    <a:gd name="T3" fmla="*/ 44 h 44"/>
                    <a:gd name="T4" fmla="*/ 20 w 26"/>
                    <a:gd name="T5" fmla="*/ 0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6" h="44">
                      <a:moveTo>
                        <a:pt x="0" y="0"/>
                      </a:moveTo>
                      <a:lnTo>
                        <a:pt x="14" y="44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2" name="Freeform 97"/>
                <p:cNvSpPr>
                  <a:spLocks/>
                </p:cNvSpPr>
                <p:nvPr/>
              </p:nvSpPr>
              <p:spPr bwMode="auto">
                <a:xfrm>
                  <a:off x="2455" y="3364"/>
                  <a:ext cx="24" cy="40"/>
                </a:xfrm>
                <a:custGeom>
                  <a:avLst/>
                  <a:gdLst>
                    <a:gd name="T0" fmla="*/ 0 w 26"/>
                    <a:gd name="T1" fmla="*/ 40 h 40"/>
                    <a:gd name="T2" fmla="*/ 9 w 26"/>
                    <a:gd name="T3" fmla="*/ 0 h 40"/>
                    <a:gd name="T4" fmla="*/ 20 w 26"/>
                    <a:gd name="T5" fmla="*/ 40 h 40"/>
                    <a:gd name="T6" fmla="*/ 0 w 26"/>
                    <a:gd name="T7" fmla="*/ 40 h 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40">
                      <a:moveTo>
                        <a:pt x="0" y="40"/>
                      </a:moveTo>
                      <a:lnTo>
                        <a:pt x="12" y="0"/>
                      </a:lnTo>
                      <a:lnTo>
                        <a:pt x="26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3" name="Freeform 98"/>
                <p:cNvSpPr>
                  <a:spLocks/>
                </p:cNvSpPr>
                <p:nvPr/>
              </p:nvSpPr>
              <p:spPr bwMode="auto">
                <a:xfrm>
                  <a:off x="2455" y="3364"/>
                  <a:ext cx="24" cy="40"/>
                </a:xfrm>
                <a:custGeom>
                  <a:avLst/>
                  <a:gdLst>
                    <a:gd name="T0" fmla="*/ 0 w 26"/>
                    <a:gd name="T1" fmla="*/ 40 h 40"/>
                    <a:gd name="T2" fmla="*/ 9 w 26"/>
                    <a:gd name="T3" fmla="*/ 0 h 40"/>
                    <a:gd name="T4" fmla="*/ 20 w 26"/>
                    <a:gd name="T5" fmla="*/ 40 h 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6" h="40">
                      <a:moveTo>
                        <a:pt x="0" y="40"/>
                      </a:moveTo>
                      <a:lnTo>
                        <a:pt x="12" y="0"/>
                      </a:lnTo>
                      <a:lnTo>
                        <a:pt x="26" y="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4" name="Line 99"/>
                <p:cNvSpPr>
                  <a:spLocks noChangeShapeType="1"/>
                </p:cNvSpPr>
                <p:nvPr/>
              </p:nvSpPr>
              <p:spPr bwMode="auto">
                <a:xfrm>
                  <a:off x="2629" y="3330"/>
                  <a:ext cx="89" cy="59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5" name="Freeform 100"/>
                <p:cNvSpPr>
                  <a:spLocks/>
                </p:cNvSpPr>
                <p:nvPr/>
              </p:nvSpPr>
              <p:spPr bwMode="auto">
                <a:xfrm>
                  <a:off x="2688" y="3355"/>
                  <a:ext cx="24" cy="40"/>
                </a:xfrm>
                <a:custGeom>
                  <a:avLst/>
                  <a:gdLst>
                    <a:gd name="T0" fmla="*/ 0 w 26"/>
                    <a:gd name="T1" fmla="*/ 40 h 40"/>
                    <a:gd name="T2" fmla="*/ 11 w 26"/>
                    <a:gd name="T3" fmla="*/ 0 h 40"/>
                    <a:gd name="T4" fmla="*/ 20 w 26"/>
                    <a:gd name="T5" fmla="*/ 40 h 40"/>
                    <a:gd name="T6" fmla="*/ 0 w 26"/>
                    <a:gd name="T7" fmla="*/ 40 h 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40">
                      <a:moveTo>
                        <a:pt x="0" y="40"/>
                      </a:moveTo>
                      <a:lnTo>
                        <a:pt x="14" y="0"/>
                      </a:lnTo>
                      <a:lnTo>
                        <a:pt x="26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6" name="Freeform 101"/>
                <p:cNvSpPr>
                  <a:spLocks/>
                </p:cNvSpPr>
                <p:nvPr/>
              </p:nvSpPr>
              <p:spPr bwMode="auto">
                <a:xfrm>
                  <a:off x="2688" y="3355"/>
                  <a:ext cx="24" cy="40"/>
                </a:xfrm>
                <a:custGeom>
                  <a:avLst/>
                  <a:gdLst>
                    <a:gd name="T0" fmla="*/ 0 w 26"/>
                    <a:gd name="T1" fmla="*/ 40 h 40"/>
                    <a:gd name="T2" fmla="*/ 11 w 26"/>
                    <a:gd name="T3" fmla="*/ 0 h 40"/>
                    <a:gd name="T4" fmla="*/ 20 w 26"/>
                    <a:gd name="T5" fmla="*/ 40 h 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6" h="40">
                      <a:moveTo>
                        <a:pt x="0" y="40"/>
                      </a:moveTo>
                      <a:lnTo>
                        <a:pt x="14" y="0"/>
                      </a:lnTo>
                      <a:lnTo>
                        <a:pt x="26" y="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7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2784" y="3336"/>
                  <a:ext cx="42" cy="5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8" name="Line 103"/>
                <p:cNvSpPr>
                  <a:spLocks noChangeShapeType="1"/>
                </p:cNvSpPr>
                <p:nvPr/>
              </p:nvSpPr>
              <p:spPr bwMode="auto">
                <a:xfrm>
                  <a:off x="2862" y="3330"/>
                  <a:ext cx="42" cy="7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89" name="Freeform 104"/>
                <p:cNvSpPr>
                  <a:spLocks/>
                </p:cNvSpPr>
                <p:nvPr/>
              </p:nvSpPr>
              <p:spPr bwMode="auto">
                <a:xfrm>
                  <a:off x="2859" y="3139"/>
                  <a:ext cx="21" cy="56"/>
                </a:xfrm>
                <a:custGeom>
                  <a:avLst/>
                  <a:gdLst>
                    <a:gd name="T0" fmla="*/ 0 w 23"/>
                    <a:gd name="T1" fmla="*/ 0 h 56"/>
                    <a:gd name="T2" fmla="*/ 0 w 23"/>
                    <a:gd name="T3" fmla="*/ 56 h 56"/>
                    <a:gd name="T4" fmla="*/ 17 w 23"/>
                    <a:gd name="T5" fmla="*/ 28 h 56"/>
                    <a:gd name="T6" fmla="*/ 0 w 23"/>
                    <a:gd name="T7" fmla="*/ 0 h 5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3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23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0" name="Freeform 105"/>
                <p:cNvSpPr>
                  <a:spLocks/>
                </p:cNvSpPr>
                <p:nvPr/>
              </p:nvSpPr>
              <p:spPr bwMode="auto">
                <a:xfrm>
                  <a:off x="2859" y="3139"/>
                  <a:ext cx="21" cy="56"/>
                </a:xfrm>
                <a:custGeom>
                  <a:avLst/>
                  <a:gdLst>
                    <a:gd name="T0" fmla="*/ 0 w 23"/>
                    <a:gd name="T1" fmla="*/ 0 h 56"/>
                    <a:gd name="T2" fmla="*/ 0 w 23"/>
                    <a:gd name="T3" fmla="*/ 56 h 56"/>
                    <a:gd name="T4" fmla="*/ 17 w 23"/>
                    <a:gd name="T5" fmla="*/ 28 h 5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3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23" y="2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1" name="Freeform 106"/>
                <p:cNvSpPr>
                  <a:spLocks/>
                </p:cNvSpPr>
                <p:nvPr/>
              </p:nvSpPr>
              <p:spPr bwMode="auto">
                <a:xfrm>
                  <a:off x="2472" y="3139"/>
                  <a:ext cx="18" cy="56"/>
                </a:xfrm>
                <a:custGeom>
                  <a:avLst/>
                  <a:gdLst>
                    <a:gd name="T0" fmla="*/ 14 w 20"/>
                    <a:gd name="T1" fmla="*/ 0 h 56"/>
                    <a:gd name="T2" fmla="*/ 14 w 20"/>
                    <a:gd name="T3" fmla="*/ 56 h 56"/>
                    <a:gd name="T4" fmla="*/ 0 w 20"/>
                    <a:gd name="T5" fmla="*/ 28 h 56"/>
                    <a:gd name="T6" fmla="*/ 14 w 20"/>
                    <a:gd name="T7" fmla="*/ 0 h 5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56">
                      <a:moveTo>
                        <a:pt x="20" y="0"/>
                      </a:moveTo>
                      <a:lnTo>
                        <a:pt x="20" y="56"/>
                      </a:lnTo>
                      <a:lnTo>
                        <a:pt x="0" y="2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2" name="Freeform 107"/>
                <p:cNvSpPr>
                  <a:spLocks/>
                </p:cNvSpPr>
                <p:nvPr/>
              </p:nvSpPr>
              <p:spPr bwMode="auto">
                <a:xfrm>
                  <a:off x="2472" y="3139"/>
                  <a:ext cx="18" cy="56"/>
                </a:xfrm>
                <a:custGeom>
                  <a:avLst/>
                  <a:gdLst>
                    <a:gd name="T0" fmla="*/ 14 w 20"/>
                    <a:gd name="T1" fmla="*/ 0 h 56"/>
                    <a:gd name="T2" fmla="*/ 14 w 20"/>
                    <a:gd name="T3" fmla="*/ 56 h 56"/>
                    <a:gd name="T4" fmla="*/ 0 w 20"/>
                    <a:gd name="T5" fmla="*/ 28 h 5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56">
                      <a:moveTo>
                        <a:pt x="20" y="0"/>
                      </a:moveTo>
                      <a:lnTo>
                        <a:pt x="20" y="56"/>
                      </a:lnTo>
                      <a:lnTo>
                        <a:pt x="0" y="2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3" name="Freeform 108"/>
                <p:cNvSpPr>
                  <a:spLocks/>
                </p:cNvSpPr>
                <p:nvPr/>
              </p:nvSpPr>
              <p:spPr bwMode="auto">
                <a:xfrm>
                  <a:off x="2877" y="3370"/>
                  <a:ext cx="27" cy="44"/>
                </a:xfrm>
                <a:custGeom>
                  <a:avLst/>
                  <a:gdLst>
                    <a:gd name="T0" fmla="*/ 0 w 29"/>
                    <a:gd name="T1" fmla="*/ 38 h 44"/>
                    <a:gd name="T2" fmla="*/ 23 w 29"/>
                    <a:gd name="T3" fmla="*/ 0 h 44"/>
                    <a:gd name="T4" fmla="*/ 17 w 29"/>
                    <a:gd name="T5" fmla="*/ 44 h 44"/>
                    <a:gd name="T6" fmla="*/ 0 w 29"/>
                    <a:gd name="T7" fmla="*/ 38 h 4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9" h="44">
                      <a:moveTo>
                        <a:pt x="0" y="38"/>
                      </a:moveTo>
                      <a:lnTo>
                        <a:pt x="29" y="0"/>
                      </a:lnTo>
                      <a:lnTo>
                        <a:pt x="20" y="44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4" name="Freeform 109"/>
                <p:cNvSpPr>
                  <a:spLocks/>
                </p:cNvSpPr>
                <p:nvPr/>
              </p:nvSpPr>
              <p:spPr bwMode="auto">
                <a:xfrm>
                  <a:off x="2877" y="3370"/>
                  <a:ext cx="27" cy="44"/>
                </a:xfrm>
                <a:custGeom>
                  <a:avLst/>
                  <a:gdLst>
                    <a:gd name="T0" fmla="*/ 0 w 29"/>
                    <a:gd name="T1" fmla="*/ 38 h 44"/>
                    <a:gd name="T2" fmla="*/ 23 w 29"/>
                    <a:gd name="T3" fmla="*/ 0 h 44"/>
                    <a:gd name="T4" fmla="*/ 17 w 29"/>
                    <a:gd name="T5" fmla="*/ 44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9" h="44">
                      <a:moveTo>
                        <a:pt x="0" y="38"/>
                      </a:moveTo>
                      <a:lnTo>
                        <a:pt x="29" y="0"/>
                      </a:lnTo>
                      <a:lnTo>
                        <a:pt x="20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5" name="Freeform 110"/>
                <p:cNvSpPr>
                  <a:spLocks/>
                </p:cNvSpPr>
                <p:nvPr/>
              </p:nvSpPr>
              <p:spPr bwMode="auto">
                <a:xfrm>
                  <a:off x="2776" y="3364"/>
                  <a:ext cx="24" cy="40"/>
                </a:xfrm>
                <a:custGeom>
                  <a:avLst/>
                  <a:gdLst>
                    <a:gd name="T0" fmla="*/ 20 w 26"/>
                    <a:gd name="T1" fmla="*/ 34 h 40"/>
                    <a:gd name="T2" fmla="*/ 0 w 26"/>
                    <a:gd name="T3" fmla="*/ 0 h 40"/>
                    <a:gd name="T4" fmla="*/ 6 w 26"/>
                    <a:gd name="T5" fmla="*/ 40 h 40"/>
                    <a:gd name="T6" fmla="*/ 20 w 26"/>
                    <a:gd name="T7" fmla="*/ 34 h 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40">
                      <a:moveTo>
                        <a:pt x="26" y="34"/>
                      </a:moveTo>
                      <a:lnTo>
                        <a:pt x="0" y="0"/>
                      </a:lnTo>
                      <a:lnTo>
                        <a:pt x="9" y="40"/>
                      </a:lnTo>
                      <a:lnTo>
                        <a:pt x="26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6" name="Freeform 111"/>
                <p:cNvSpPr>
                  <a:spLocks/>
                </p:cNvSpPr>
                <p:nvPr/>
              </p:nvSpPr>
              <p:spPr bwMode="auto">
                <a:xfrm>
                  <a:off x="2776" y="3364"/>
                  <a:ext cx="24" cy="40"/>
                </a:xfrm>
                <a:custGeom>
                  <a:avLst/>
                  <a:gdLst>
                    <a:gd name="T0" fmla="*/ 20 w 26"/>
                    <a:gd name="T1" fmla="*/ 34 h 40"/>
                    <a:gd name="T2" fmla="*/ 0 w 26"/>
                    <a:gd name="T3" fmla="*/ 0 h 40"/>
                    <a:gd name="T4" fmla="*/ 6 w 26"/>
                    <a:gd name="T5" fmla="*/ 40 h 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6" h="40">
                      <a:moveTo>
                        <a:pt x="26" y="34"/>
                      </a:moveTo>
                      <a:lnTo>
                        <a:pt x="0" y="0"/>
                      </a:lnTo>
                      <a:lnTo>
                        <a:pt x="9" y="4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7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2877" y="3211"/>
                  <a:ext cx="43" cy="5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8" name="Freeform 113"/>
                <p:cNvSpPr>
                  <a:spLocks/>
                </p:cNvSpPr>
                <p:nvPr/>
              </p:nvSpPr>
              <p:spPr bwMode="auto">
                <a:xfrm>
                  <a:off x="2872" y="3236"/>
                  <a:ext cx="24" cy="44"/>
                </a:xfrm>
                <a:custGeom>
                  <a:avLst/>
                  <a:gdLst>
                    <a:gd name="T0" fmla="*/ 20 w 26"/>
                    <a:gd name="T1" fmla="*/ 34 h 44"/>
                    <a:gd name="T2" fmla="*/ 0 w 26"/>
                    <a:gd name="T3" fmla="*/ 0 h 44"/>
                    <a:gd name="T4" fmla="*/ 6 w 26"/>
                    <a:gd name="T5" fmla="*/ 44 h 44"/>
                    <a:gd name="T6" fmla="*/ 20 w 26"/>
                    <a:gd name="T7" fmla="*/ 34 h 4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44">
                      <a:moveTo>
                        <a:pt x="26" y="34"/>
                      </a:moveTo>
                      <a:lnTo>
                        <a:pt x="0" y="0"/>
                      </a:lnTo>
                      <a:lnTo>
                        <a:pt x="9" y="44"/>
                      </a:lnTo>
                      <a:lnTo>
                        <a:pt x="26" y="34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99" name="Freeform 114"/>
                <p:cNvSpPr>
                  <a:spLocks/>
                </p:cNvSpPr>
                <p:nvPr/>
              </p:nvSpPr>
              <p:spPr bwMode="auto">
                <a:xfrm>
                  <a:off x="2872" y="3236"/>
                  <a:ext cx="24" cy="44"/>
                </a:xfrm>
                <a:custGeom>
                  <a:avLst/>
                  <a:gdLst>
                    <a:gd name="T0" fmla="*/ 20 w 26"/>
                    <a:gd name="T1" fmla="*/ 34 h 44"/>
                    <a:gd name="T2" fmla="*/ 0 w 26"/>
                    <a:gd name="T3" fmla="*/ 0 h 44"/>
                    <a:gd name="T4" fmla="*/ 6 w 26"/>
                    <a:gd name="T5" fmla="*/ 44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6" h="44">
                      <a:moveTo>
                        <a:pt x="26" y="34"/>
                      </a:moveTo>
                      <a:lnTo>
                        <a:pt x="0" y="0"/>
                      </a:lnTo>
                      <a:lnTo>
                        <a:pt x="9" y="4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0" name="Freeform 115"/>
                <p:cNvSpPr>
                  <a:spLocks/>
                </p:cNvSpPr>
                <p:nvPr/>
              </p:nvSpPr>
              <p:spPr bwMode="auto">
                <a:xfrm>
                  <a:off x="3445" y="2855"/>
                  <a:ext cx="107" cy="197"/>
                </a:xfrm>
                <a:custGeom>
                  <a:avLst/>
                  <a:gdLst>
                    <a:gd name="T0" fmla="*/ 0 w 116"/>
                    <a:gd name="T1" fmla="*/ 0 h 197"/>
                    <a:gd name="T2" fmla="*/ 46 w 116"/>
                    <a:gd name="T3" fmla="*/ 25 h 197"/>
                    <a:gd name="T4" fmla="*/ 91 w 116"/>
                    <a:gd name="T5" fmla="*/ 0 h 197"/>
                    <a:gd name="T6" fmla="*/ 46 w 116"/>
                    <a:gd name="T7" fmla="*/ 197 h 197"/>
                    <a:gd name="T8" fmla="*/ 0 w 116"/>
                    <a:gd name="T9" fmla="*/ 0 h 1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6" h="197">
                      <a:moveTo>
                        <a:pt x="0" y="0"/>
                      </a:moveTo>
                      <a:lnTo>
                        <a:pt x="58" y="25"/>
                      </a:lnTo>
                      <a:lnTo>
                        <a:pt x="116" y="0"/>
                      </a:lnTo>
                      <a:lnTo>
                        <a:pt x="58" y="1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1" name="Freeform 116"/>
                <p:cNvSpPr>
                  <a:spLocks/>
                </p:cNvSpPr>
                <p:nvPr/>
              </p:nvSpPr>
              <p:spPr bwMode="auto">
                <a:xfrm>
                  <a:off x="4337" y="2849"/>
                  <a:ext cx="106" cy="197"/>
                </a:xfrm>
                <a:custGeom>
                  <a:avLst/>
                  <a:gdLst>
                    <a:gd name="T0" fmla="*/ 0 w 115"/>
                    <a:gd name="T1" fmla="*/ 0 h 197"/>
                    <a:gd name="T2" fmla="*/ 45 w 115"/>
                    <a:gd name="T3" fmla="*/ 25 h 197"/>
                    <a:gd name="T4" fmla="*/ 90 w 115"/>
                    <a:gd name="T5" fmla="*/ 0 h 197"/>
                    <a:gd name="T6" fmla="*/ 45 w 115"/>
                    <a:gd name="T7" fmla="*/ 197 h 197"/>
                    <a:gd name="T8" fmla="*/ 0 w 115"/>
                    <a:gd name="T9" fmla="*/ 0 h 1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5" h="197">
                      <a:moveTo>
                        <a:pt x="0" y="0"/>
                      </a:moveTo>
                      <a:lnTo>
                        <a:pt x="57" y="25"/>
                      </a:lnTo>
                      <a:lnTo>
                        <a:pt x="115" y="0"/>
                      </a:lnTo>
                      <a:lnTo>
                        <a:pt x="57" y="1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2" name="Line 117"/>
                <p:cNvSpPr>
                  <a:spLocks noChangeShapeType="1"/>
                </p:cNvSpPr>
                <p:nvPr/>
              </p:nvSpPr>
              <p:spPr bwMode="auto">
                <a:xfrm>
                  <a:off x="2210" y="111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3" name="Line 118"/>
                <p:cNvSpPr>
                  <a:spLocks noChangeShapeType="1"/>
                </p:cNvSpPr>
                <p:nvPr/>
              </p:nvSpPr>
              <p:spPr bwMode="auto">
                <a:xfrm>
                  <a:off x="2210" y="113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4" name="Line 119"/>
                <p:cNvSpPr>
                  <a:spLocks noChangeShapeType="1"/>
                </p:cNvSpPr>
                <p:nvPr/>
              </p:nvSpPr>
              <p:spPr bwMode="auto">
                <a:xfrm>
                  <a:off x="2210" y="1145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5" name="Line 120"/>
                <p:cNvSpPr>
                  <a:spLocks noChangeShapeType="1"/>
                </p:cNvSpPr>
                <p:nvPr/>
              </p:nvSpPr>
              <p:spPr bwMode="auto">
                <a:xfrm>
                  <a:off x="2210" y="115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6" name="Line 121"/>
                <p:cNvSpPr>
                  <a:spLocks noChangeShapeType="1"/>
                </p:cNvSpPr>
                <p:nvPr/>
              </p:nvSpPr>
              <p:spPr bwMode="auto">
                <a:xfrm>
                  <a:off x="2210" y="117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7" name="Line 122"/>
                <p:cNvSpPr>
                  <a:spLocks noChangeShapeType="1"/>
                </p:cNvSpPr>
                <p:nvPr/>
              </p:nvSpPr>
              <p:spPr bwMode="auto">
                <a:xfrm>
                  <a:off x="2210" y="118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8" name="Line 123"/>
                <p:cNvSpPr>
                  <a:spLocks noChangeShapeType="1"/>
                </p:cNvSpPr>
                <p:nvPr/>
              </p:nvSpPr>
              <p:spPr bwMode="auto">
                <a:xfrm>
                  <a:off x="2210" y="120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09" name="Line 124"/>
                <p:cNvSpPr>
                  <a:spLocks noChangeShapeType="1"/>
                </p:cNvSpPr>
                <p:nvPr/>
              </p:nvSpPr>
              <p:spPr bwMode="auto">
                <a:xfrm>
                  <a:off x="2210" y="121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0" name="Line 125"/>
                <p:cNvSpPr>
                  <a:spLocks noChangeShapeType="1"/>
                </p:cNvSpPr>
                <p:nvPr/>
              </p:nvSpPr>
              <p:spPr bwMode="auto">
                <a:xfrm>
                  <a:off x="2210" y="123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1" name="Line 126"/>
                <p:cNvSpPr>
                  <a:spLocks noChangeShapeType="1"/>
                </p:cNvSpPr>
                <p:nvPr/>
              </p:nvSpPr>
              <p:spPr bwMode="auto">
                <a:xfrm>
                  <a:off x="2210" y="124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2" name="Line 127"/>
                <p:cNvSpPr>
                  <a:spLocks noChangeShapeType="1"/>
                </p:cNvSpPr>
                <p:nvPr/>
              </p:nvSpPr>
              <p:spPr bwMode="auto">
                <a:xfrm>
                  <a:off x="2210" y="125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3" name="Line 128"/>
                <p:cNvSpPr>
                  <a:spLocks noChangeShapeType="1"/>
                </p:cNvSpPr>
                <p:nvPr/>
              </p:nvSpPr>
              <p:spPr bwMode="auto">
                <a:xfrm>
                  <a:off x="2210" y="1270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4" name="Line 129"/>
                <p:cNvSpPr>
                  <a:spLocks noChangeShapeType="1"/>
                </p:cNvSpPr>
                <p:nvPr/>
              </p:nvSpPr>
              <p:spPr bwMode="auto">
                <a:xfrm>
                  <a:off x="2210" y="128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5" name="Line 130"/>
                <p:cNvSpPr>
                  <a:spLocks noChangeShapeType="1"/>
                </p:cNvSpPr>
                <p:nvPr/>
              </p:nvSpPr>
              <p:spPr bwMode="auto">
                <a:xfrm>
                  <a:off x="2210" y="1298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6" name="Line 131"/>
                <p:cNvSpPr>
                  <a:spLocks noChangeShapeType="1"/>
                </p:cNvSpPr>
                <p:nvPr/>
              </p:nvSpPr>
              <p:spPr bwMode="auto">
                <a:xfrm>
                  <a:off x="2210" y="131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7" name="Line 132"/>
                <p:cNvSpPr>
                  <a:spLocks noChangeShapeType="1"/>
                </p:cNvSpPr>
                <p:nvPr/>
              </p:nvSpPr>
              <p:spPr bwMode="auto">
                <a:xfrm>
                  <a:off x="2210" y="1326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8" name="Line 133"/>
                <p:cNvSpPr>
                  <a:spLocks noChangeShapeType="1"/>
                </p:cNvSpPr>
                <p:nvPr/>
              </p:nvSpPr>
              <p:spPr bwMode="auto">
                <a:xfrm>
                  <a:off x="2210" y="134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19" name="Line 134"/>
                <p:cNvSpPr>
                  <a:spLocks noChangeShapeType="1"/>
                </p:cNvSpPr>
                <p:nvPr/>
              </p:nvSpPr>
              <p:spPr bwMode="auto">
                <a:xfrm>
                  <a:off x="2210" y="135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0" name="Line 135"/>
                <p:cNvSpPr>
                  <a:spLocks noChangeShapeType="1"/>
                </p:cNvSpPr>
                <p:nvPr/>
              </p:nvSpPr>
              <p:spPr bwMode="auto">
                <a:xfrm>
                  <a:off x="2210" y="137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1" name="Line 136"/>
                <p:cNvSpPr>
                  <a:spLocks noChangeShapeType="1"/>
                </p:cNvSpPr>
                <p:nvPr/>
              </p:nvSpPr>
              <p:spPr bwMode="auto">
                <a:xfrm>
                  <a:off x="2210" y="138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2" name="Line 137"/>
                <p:cNvSpPr>
                  <a:spLocks noChangeShapeType="1"/>
                </p:cNvSpPr>
                <p:nvPr/>
              </p:nvSpPr>
              <p:spPr bwMode="auto">
                <a:xfrm>
                  <a:off x="2210" y="139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3" name="Line 138"/>
                <p:cNvSpPr>
                  <a:spLocks noChangeShapeType="1"/>
                </p:cNvSpPr>
                <p:nvPr/>
              </p:nvSpPr>
              <p:spPr bwMode="auto">
                <a:xfrm>
                  <a:off x="2210" y="141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4" name="Line 139"/>
                <p:cNvSpPr>
                  <a:spLocks noChangeShapeType="1"/>
                </p:cNvSpPr>
                <p:nvPr/>
              </p:nvSpPr>
              <p:spPr bwMode="auto">
                <a:xfrm>
                  <a:off x="2210" y="1426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5" name="Line 140"/>
                <p:cNvSpPr>
                  <a:spLocks noChangeShapeType="1"/>
                </p:cNvSpPr>
                <p:nvPr/>
              </p:nvSpPr>
              <p:spPr bwMode="auto">
                <a:xfrm>
                  <a:off x="2210" y="143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6" name="Line 141"/>
                <p:cNvSpPr>
                  <a:spLocks noChangeShapeType="1"/>
                </p:cNvSpPr>
                <p:nvPr/>
              </p:nvSpPr>
              <p:spPr bwMode="auto">
                <a:xfrm>
                  <a:off x="2210" y="1454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7" name="Line 142"/>
                <p:cNvSpPr>
                  <a:spLocks noChangeShapeType="1"/>
                </p:cNvSpPr>
                <p:nvPr/>
              </p:nvSpPr>
              <p:spPr bwMode="auto">
                <a:xfrm>
                  <a:off x="2210" y="146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8" name="Line 143"/>
                <p:cNvSpPr>
                  <a:spLocks noChangeShapeType="1"/>
                </p:cNvSpPr>
                <p:nvPr/>
              </p:nvSpPr>
              <p:spPr bwMode="auto">
                <a:xfrm>
                  <a:off x="2210" y="1482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29" name="Line 144"/>
                <p:cNvSpPr>
                  <a:spLocks noChangeShapeType="1"/>
                </p:cNvSpPr>
                <p:nvPr/>
              </p:nvSpPr>
              <p:spPr bwMode="auto">
                <a:xfrm>
                  <a:off x="2210" y="149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0" name="Line 145"/>
                <p:cNvSpPr>
                  <a:spLocks noChangeShapeType="1"/>
                </p:cNvSpPr>
                <p:nvPr/>
              </p:nvSpPr>
              <p:spPr bwMode="auto">
                <a:xfrm>
                  <a:off x="2210" y="151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1" name="Line 146"/>
                <p:cNvSpPr>
                  <a:spLocks noChangeShapeType="1"/>
                </p:cNvSpPr>
                <p:nvPr/>
              </p:nvSpPr>
              <p:spPr bwMode="auto">
                <a:xfrm>
                  <a:off x="2210" y="152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2" name="Line 147"/>
                <p:cNvSpPr>
                  <a:spLocks noChangeShapeType="1"/>
                </p:cNvSpPr>
                <p:nvPr/>
              </p:nvSpPr>
              <p:spPr bwMode="auto">
                <a:xfrm>
                  <a:off x="2210" y="153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3" name="Line 148"/>
                <p:cNvSpPr>
                  <a:spLocks noChangeShapeType="1"/>
                </p:cNvSpPr>
                <p:nvPr/>
              </p:nvSpPr>
              <p:spPr bwMode="auto">
                <a:xfrm>
                  <a:off x="2210" y="155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4" name="Line 149"/>
                <p:cNvSpPr>
                  <a:spLocks noChangeShapeType="1"/>
                </p:cNvSpPr>
                <p:nvPr/>
              </p:nvSpPr>
              <p:spPr bwMode="auto">
                <a:xfrm>
                  <a:off x="2210" y="156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5" name="Line 150"/>
                <p:cNvSpPr>
                  <a:spLocks noChangeShapeType="1"/>
                </p:cNvSpPr>
                <p:nvPr/>
              </p:nvSpPr>
              <p:spPr bwMode="auto">
                <a:xfrm>
                  <a:off x="2210" y="157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6" name="Line 151"/>
                <p:cNvSpPr>
                  <a:spLocks noChangeShapeType="1"/>
                </p:cNvSpPr>
                <p:nvPr/>
              </p:nvSpPr>
              <p:spPr bwMode="auto">
                <a:xfrm>
                  <a:off x="2210" y="159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7" name="Line 152"/>
                <p:cNvSpPr>
                  <a:spLocks noChangeShapeType="1"/>
                </p:cNvSpPr>
                <p:nvPr/>
              </p:nvSpPr>
              <p:spPr bwMode="auto">
                <a:xfrm>
                  <a:off x="2210" y="160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8" name="Line 153"/>
                <p:cNvSpPr>
                  <a:spLocks noChangeShapeType="1"/>
                </p:cNvSpPr>
                <p:nvPr/>
              </p:nvSpPr>
              <p:spPr bwMode="auto">
                <a:xfrm>
                  <a:off x="2210" y="162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39" name="Line 154"/>
                <p:cNvSpPr>
                  <a:spLocks noChangeShapeType="1"/>
                </p:cNvSpPr>
                <p:nvPr/>
              </p:nvSpPr>
              <p:spPr bwMode="auto">
                <a:xfrm>
                  <a:off x="2210" y="1635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0" name="Line 155"/>
                <p:cNvSpPr>
                  <a:spLocks noChangeShapeType="1"/>
                </p:cNvSpPr>
                <p:nvPr/>
              </p:nvSpPr>
              <p:spPr bwMode="auto">
                <a:xfrm>
                  <a:off x="2210" y="165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1" name="Line 156"/>
                <p:cNvSpPr>
                  <a:spLocks noChangeShapeType="1"/>
                </p:cNvSpPr>
                <p:nvPr/>
              </p:nvSpPr>
              <p:spPr bwMode="auto">
                <a:xfrm>
                  <a:off x="2210" y="1663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2" name="Line 157"/>
                <p:cNvSpPr>
                  <a:spLocks noChangeShapeType="1"/>
                </p:cNvSpPr>
                <p:nvPr/>
              </p:nvSpPr>
              <p:spPr bwMode="auto">
                <a:xfrm>
                  <a:off x="2210" y="167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3" name="Line 158"/>
                <p:cNvSpPr>
                  <a:spLocks noChangeShapeType="1"/>
                </p:cNvSpPr>
                <p:nvPr/>
              </p:nvSpPr>
              <p:spPr bwMode="auto">
                <a:xfrm>
                  <a:off x="2210" y="169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4" name="Line 159"/>
                <p:cNvSpPr>
                  <a:spLocks noChangeShapeType="1"/>
                </p:cNvSpPr>
                <p:nvPr/>
              </p:nvSpPr>
              <p:spPr bwMode="auto">
                <a:xfrm>
                  <a:off x="2210" y="170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5" name="Line 160"/>
                <p:cNvSpPr>
                  <a:spLocks noChangeShapeType="1"/>
                </p:cNvSpPr>
                <p:nvPr/>
              </p:nvSpPr>
              <p:spPr bwMode="auto">
                <a:xfrm>
                  <a:off x="2210" y="172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6" name="Line 161"/>
                <p:cNvSpPr>
                  <a:spLocks noChangeShapeType="1"/>
                </p:cNvSpPr>
                <p:nvPr/>
              </p:nvSpPr>
              <p:spPr bwMode="auto">
                <a:xfrm>
                  <a:off x="2210" y="173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7" name="Line 162"/>
                <p:cNvSpPr>
                  <a:spLocks noChangeShapeType="1"/>
                </p:cNvSpPr>
                <p:nvPr/>
              </p:nvSpPr>
              <p:spPr bwMode="auto">
                <a:xfrm>
                  <a:off x="2210" y="174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8" name="Line 163"/>
                <p:cNvSpPr>
                  <a:spLocks noChangeShapeType="1"/>
                </p:cNvSpPr>
                <p:nvPr/>
              </p:nvSpPr>
              <p:spPr bwMode="auto">
                <a:xfrm>
                  <a:off x="2210" y="1763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49" name="Line 164"/>
                <p:cNvSpPr>
                  <a:spLocks noChangeShapeType="1"/>
                </p:cNvSpPr>
                <p:nvPr/>
              </p:nvSpPr>
              <p:spPr bwMode="auto">
                <a:xfrm>
                  <a:off x="2210" y="177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0" name="Line 165"/>
                <p:cNvSpPr>
                  <a:spLocks noChangeShapeType="1"/>
                </p:cNvSpPr>
                <p:nvPr/>
              </p:nvSpPr>
              <p:spPr bwMode="auto">
                <a:xfrm>
                  <a:off x="2210" y="179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1" name="Line 166"/>
                <p:cNvSpPr>
                  <a:spLocks noChangeShapeType="1"/>
                </p:cNvSpPr>
                <p:nvPr/>
              </p:nvSpPr>
              <p:spPr bwMode="auto">
                <a:xfrm>
                  <a:off x="2210" y="180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2" name="Line 167"/>
                <p:cNvSpPr>
                  <a:spLocks noChangeShapeType="1"/>
                </p:cNvSpPr>
                <p:nvPr/>
              </p:nvSpPr>
              <p:spPr bwMode="auto">
                <a:xfrm>
                  <a:off x="2210" y="181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3" name="Line 168"/>
                <p:cNvSpPr>
                  <a:spLocks noChangeShapeType="1"/>
                </p:cNvSpPr>
                <p:nvPr/>
              </p:nvSpPr>
              <p:spPr bwMode="auto">
                <a:xfrm>
                  <a:off x="2210" y="183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4" name="Line 169"/>
                <p:cNvSpPr>
                  <a:spLocks noChangeShapeType="1"/>
                </p:cNvSpPr>
                <p:nvPr/>
              </p:nvSpPr>
              <p:spPr bwMode="auto">
                <a:xfrm>
                  <a:off x="2210" y="184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5" name="Line 170"/>
                <p:cNvSpPr>
                  <a:spLocks noChangeShapeType="1"/>
                </p:cNvSpPr>
                <p:nvPr/>
              </p:nvSpPr>
              <p:spPr bwMode="auto">
                <a:xfrm>
                  <a:off x="2210" y="186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6" name="Line 171"/>
                <p:cNvSpPr>
                  <a:spLocks noChangeShapeType="1"/>
                </p:cNvSpPr>
                <p:nvPr/>
              </p:nvSpPr>
              <p:spPr bwMode="auto">
                <a:xfrm>
                  <a:off x="2210" y="187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7" name="Line 172"/>
                <p:cNvSpPr>
                  <a:spLocks noChangeShapeType="1"/>
                </p:cNvSpPr>
                <p:nvPr/>
              </p:nvSpPr>
              <p:spPr bwMode="auto">
                <a:xfrm>
                  <a:off x="2210" y="188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8" name="Line 173"/>
                <p:cNvSpPr>
                  <a:spLocks noChangeShapeType="1"/>
                </p:cNvSpPr>
                <p:nvPr/>
              </p:nvSpPr>
              <p:spPr bwMode="auto">
                <a:xfrm>
                  <a:off x="2210" y="190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59" name="Line 174"/>
                <p:cNvSpPr>
                  <a:spLocks noChangeShapeType="1"/>
                </p:cNvSpPr>
                <p:nvPr/>
              </p:nvSpPr>
              <p:spPr bwMode="auto">
                <a:xfrm>
                  <a:off x="2210" y="191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0" name="Line 175"/>
                <p:cNvSpPr>
                  <a:spLocks noChangeShapeType="1"/>
                </p:cNvSpPr>
                <p:nvPr/>
              </p:nvSpPr>
              <p:spPr bwMode="auto">
                <a:xfrm>
                  <a:off x="2210" y="193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1" name="Line 176"/>
                <p:cNvSpPr>
                  <a:spLocks noChangeShapeType="1"/>
                </p:cNvSpPr>
                <p:nvPr/>
              </p:nvSpPr>
              <p:spPr bwMode="auto">
                <a:xfrm>
                  <a:off x="2210" y="194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2" name="Line 177"/>
                <p:cNvSpPr>
                  <a:spLocks noChangeShapeType="1"/>
                </p:cNvSpPr>
                <p:nvPr/>
              </p:nvSpPr>
              <p:spPr bwMode="auto">
                <a:xfrm>
                  <a:off x="2210" y="196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3" name="Line 178"/>
                <p:cNvSpPr>
                  <a:spLocks noChangeShapeType="1"/>
                </p:cNvSpPr>
                <p:nvPr/>
              </p:nvSpPr>
              <p:spPr bwMode="auto">
                <a:xfrm>
                  <a:off x="2210" y="1972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4" name="Line 179"/>
                <p:cNvSpPr>
                  <a:spLocks noChangeShapeType="1"/>
                </p:cNvSpPr>
                <p:nvPr/>
              </p:nvSpPr>
              <p:spPr bwMode="auto">
                <a:xfrm>
                  <a:off x="2210" y="198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5" name="Line 180"/>
                <p:cNvSpPr>
                  <a:spLocks noChangeShapeType="1"/>
                </p:cNvSpPr>
                <p:nvPr/>
              </p:nvSpPr>
              <p:spPr bwMode="auto">
                <a:xfrm>
                  <a:off x="2210" y="2000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6" name="Line 181"/>
                <p:cNvSpPr>
                  <a:spLocks noChangeShapeType="1"/>
                </p:cNvSpPr>
                <p:nvPr/>
              </p:nvSpPr>
              <p:spPr bwMode="auto">
                <a:xfrm>
                  <a:off x="2210" y="201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7" name="Line 182"/>
                <p:cNvSpPr>
                  <a:spLocks noChangeShapeType="1"/>
                </p:cNvSpPr>
                <p:nvPr/>
              </p:nvSpPr>
              <p:spPr bwMode="auto">
                <a:xfrm>
                  <a:off x="2210" y="2028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8" name="Line 183"/>
                <p:cNvSpPr>
                  <a:spLocks noChangeShapeType="1"/>
                </p:cNvSpPr>
                <p:nvPr/>
              </p:nvSpPr>
              <p:spPr bwMode="auto">
                <a:xfrm>
                  <a:off x="2210" y="204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69" name="Line 184"/>
                <p:cNvSpPr>
                  <a:spLocks noChangeShapeType="1"/>
                </p:cNvSpPr>
                <p:nvPr/>
              </p:nvSpPr>
              <p:spPr bwMode="auto">
                <a:xfrm>
                  <a:off x="2210" y="205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0" name="Line 185"/>
                <p:cNvSpPr>
                  <a:spLocks noChangeShapeType="1"/>
                </p:cNvSpPr>
                <p:nvPr/>
              </p:nvSpPr>
              <p:spPr bwMode="auto">
                <a:xfrm>
                  <a:off x="2210" y="207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1" name="Line 186"/>
                <p:cNvSpPr>
                  <a:spLocks noChangeShapeType="1"/>
                </p:cNvSpPr>
                <p:nvPr/>
              </p:nvSpPr>
              <p:spPr bwMode="auto">
                <a:xfrm>
                  <a:off x="2210" y="208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2" name="Line 187"/>
                <p:cNvSpPr>
                  <a:spLocks noChangeShapeType="1"/>
                </p:cNvSpPr>
                <p:nvPr/>
              </p:nvSpPr>
              <p:spPr bwMode="auto">
                <a:xfrm>
                  <a:off x="2210" y="210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20673" name="Group 188"/>
                <p:cNvGrpSpPr>
                  <a:grpSpLocks/>
                </p:cNvGrpSpPr>
                <p:nvPr/>
              </p:nvGrpSpPr>
              <p:grpSpPr bwMode="auto">
                <a:xfrm>
                  <a:off x="2212" y="1133"/>
                  <a:ext cx="863" cy="2697"/>
                  <a:chOff x="2375" y="1125"/>
                  <a:chExt cx="935" cy="2697"/>
                </a:xfrm>
              </p:grpSpPr>
              <p:sp>
                <p:nvSpPr>
                  <p:cNvPr id="21132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12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3" name="Line 19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13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4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14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5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164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6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17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7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192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8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20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9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22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0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23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1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24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2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26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3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27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4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29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5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30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6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320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7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33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8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348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49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36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0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37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1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38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2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40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3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41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4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43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5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44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6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46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7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47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8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48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59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50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0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51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1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529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2" name="Line 21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54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3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55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4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57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5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58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6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0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7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1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8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2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69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4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0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57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1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7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2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85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3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69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4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71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5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72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6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74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7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75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8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77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79" name="Line 23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78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0" name="Line 23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79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1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81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2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82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3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83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4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85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5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86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6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88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7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89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8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91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89" name="Line 24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92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0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93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1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95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2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96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3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97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4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299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5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00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6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022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7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03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8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05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99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06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0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07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1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09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2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10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3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11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4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13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5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14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6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16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7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175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8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19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09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20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0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21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1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23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2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24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3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26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4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27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5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28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6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30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7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31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8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33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19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34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0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359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1" name="Line 27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37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2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387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3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40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4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41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5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42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6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44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7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45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8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47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29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48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0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0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1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12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2" name="Line 28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2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3" name="Line 29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4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4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5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5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6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6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8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7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59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8" name="Line 29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61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39" name="Line 29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62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0" name="Line 29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64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1" name="Line 29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65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2" name="Line 29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66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3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68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4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696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5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70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6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724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7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73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8" name="Line 305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75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49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76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0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78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1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79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2" name="Line 309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80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3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2375" y="3821"/>
                    <a:ext cx="1" cy="1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4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125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5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13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6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15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7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16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8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18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59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19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0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21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1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22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2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23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3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25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4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26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5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27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6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29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7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30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8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32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69" name="Line 32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334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0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35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1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36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2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37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3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39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4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40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5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41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6" name="Line 33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434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7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44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8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462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79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47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0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49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1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50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2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51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3" name="Line 34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53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4" name="Line 34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54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5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55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6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57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7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58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8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60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89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615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0" name="Line 34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63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1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64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2" name="Line 34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65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3" name="Line 35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67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4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68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5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0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6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1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7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2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8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4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299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5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0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7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1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8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2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799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3" name="Line 36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81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4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827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5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84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6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85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7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86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8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88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09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89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0" name="Line 36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91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1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92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2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94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3" name="Line 37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95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4" name="Line 37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96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5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98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6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199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7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00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8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02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19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03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0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05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1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06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2" name="Line 37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08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3" name="Line 38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09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4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10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5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12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6" name="Line 38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13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7" name="Line 38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14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8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164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29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17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30" name="Line 38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192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331" name="Line 38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20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0674" name="Group 389"/>
                <p:cNvGrpSpPr>
                  <a:grpSpLocks/>
                </p:cNvGrpSpPr>
                <p:nvPr/>
              </p:nvGrpSpPr>
              <p:grpSpPr bwMode="auto">
                <a:xfrm>
                  <a:off x="3074" y="1133"/>
                  <a:ext cx="855" cy="2674"/>
                  <a:chOff x="3309" y="1125"/>
                  <a:chExt cx="926" cy="2674"/>
                </a:xfrm>
              </p:grpSpPr>
              <p:sp>
                <p:nvSpPr>
                  <p:cNvPr id="20932" name="Line 39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22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33" name="Line 39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23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34" name="Line 39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24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35" name="Line 39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26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36" name="Line 39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27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37" name="Line 39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29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38" name="Line 39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0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39" name="Line 39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20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0" name="Line 39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3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1" name="Line 39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48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2" name="Line 40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6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3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7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4" name="Line 40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38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5" name="Line 40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40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6" name="Line 40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41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7" name="Line 40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43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8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44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49" name="Line 40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46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0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47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1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48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2" name="Line 41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50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3" name="Line 41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51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4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529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5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54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6" name="Line 41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55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7" name="Line 41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57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8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58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59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0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0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1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1" name="Line 41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2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2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4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3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57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4" name="Line 42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7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5" name="Line 42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85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6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69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7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1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8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2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69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4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0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5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1" name="Line 42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7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2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8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3" name="Line 43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79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4" name="Line 43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81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5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82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6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83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7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85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8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86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79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88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0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89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1" name="Line 43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91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2" name="Line 44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92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3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93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4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95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5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96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6" name="Line 44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97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7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299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8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00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89" name="Line 44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022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0" name="Line 44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03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1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05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2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06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3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07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4" name="Line 45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09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5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10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6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11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7" name="Line 45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13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8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14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999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16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0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175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1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19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2" name="Line 46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20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3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219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4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23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5" name="Line 46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247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6" name="Line 46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26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7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275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8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28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09" name="Line 46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30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0" name="Line 46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31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1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33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2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34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3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359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4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37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5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387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6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40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7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41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8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42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19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44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0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45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1" name="Line 47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47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2" name="Line 48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48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3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0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4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12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5" name="Line 48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2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6" name="Line 48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4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7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5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8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6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29" name="Line 48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8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0" name="Line 48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59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1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61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2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62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3" name="Line 49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640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4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65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5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668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6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68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7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696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8" name="Line 496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70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39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724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0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73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1" name="Line 499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753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2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76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3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781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4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3309" y="379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5" name="Line 50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125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6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13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7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15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8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16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49" name="Line 50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18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0" name="Line 50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19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1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21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2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22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3" name="Line 51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23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4" name="Line 51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25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5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26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6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27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7" name="Line 51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29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8" name="Line 51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30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59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32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0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334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1" name="Line 51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35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2" name="Line 52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36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3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37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4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39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5" name="Line 52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40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6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41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7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434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8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44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69" name="Line 52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462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0" name="Line 52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47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1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49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2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50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3" name="Line 53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51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4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53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5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54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6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55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7" name="Line 53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57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8" name="Line 53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58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79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60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0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615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1" name="Line 53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63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2" name="Line 54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643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3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65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4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67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5" name="Line 54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68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6" name="Line 54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0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7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1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8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2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89" name="Line 54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4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0" name="Line 54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5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1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71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2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8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3" name="Line 55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799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4" name="Line 55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1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5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27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6" name="Line 55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4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7" name="Line 55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5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8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6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099" name="Line 55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8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0" name="Line 55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89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1" name="Line 55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91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2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92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3" name="Line 56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94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4" name="Line 56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95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5" name="Line 56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96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6" name="Line 56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980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7" name="Line 56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1996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8" name="Line 56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008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09" name="Line 56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024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0" name="Line 56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03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1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052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2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06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3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080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4" name="Line 57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09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5" name="Line 57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108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6" name="Line 57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12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7" name="Line 57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136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8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14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19" name="Line 57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164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0" name="Line 57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17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1" name="Line 57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192"/>
                    <a:ext cx="1" cy="7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2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20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221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4" name="Line 582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236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5" name="Line 583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249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6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264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7" name="Line 585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277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8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292"/>
                    <a:ext cx="1" cy="3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29" name="Line 587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305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0" name="Line 588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320"/>
                    <a:ext cx="1" cy="4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1131" name="Line 589"/>
                  <p:cNvSpPr>
                    <a:spLocks noChangeShapeType="1"/>
                  </p:cNvSpPr>
                  <p:nvPr/>
                </p:nvSpPr>
                <p:spPr bwMode="auto">
                  <a:xfrm>
                    <a:off x="4234" y="2333"/>
                    <a:ext cx="1" cy="6"/>
                  </a:xfrm>
                  <a:prstGeom prst="line">
                    <a:avLst/>
                  </a:prstGeom>
                  <a:noFill/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0675" name="Line 590"/>
                <p:cNvSpPr>
                  <a:spLocks noChangeShapeType="1"/>
                </p:cNvSpPr>
                <p:nvPr/>
              </p:nvSpPr>
              <p:spPr bwMode="auto">
                <a:xfrm>
                  <a:off x="3928" y="2356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6" name="Line 591"/>
                <p:cNvSpPr>
                  <a:spLocks noChangeShapeType="1"/>
                </p:cNvSpPr>
                <p:nvPr/>
              </p:nvSpPr>
              <p:spPr bwMode="auto">
                <a:xfrm>
                  <a:off x="3928" y="236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7" name="Line 592"/>
                <p:cNvSpPr>
                  <a:spLocks noChangeShapeType="1"/>
                </p:cNvSpPr>
                <p:nvPr/>
              </p:nvSpPr>
              <p:spPr bwMode="auto">
                <a:xfrm>
                  <a:off x="3928" y="2385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8" name="Line 593"/>
                <p:cNvSpPr>
                  <a:spLocks noChangeShapeType="1"/>
                </p:cNvSpPr>
                <p:nvPr/>
              </p:nvSpPr>
              <p:spPr bwMode="auto">
                <a:xfrm>
                  <a:off x="3928" y="239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79" name="Line 594"/>
                <p:cNvSpPr>
                  <a:spLocks noChangeShapeType="1"/>
                </p:cNvSpPr>
                <p:nvPr/>
              </p:nvSpPr>
              <p:spPr bwMode="auto">
                <a:xfrm>
                  <a:off x="3928" y="2413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0" name="Line 595"/>
                <p:cNvSpPr>
                  <a:spLocks noChangeShapeType="1"/>
                </p:cNvSpPr>
                <p:nvPr/>
              </p:nvSpPr>
              <p:spPr bwMode="auto">
                <a:xfrm>
                  <a:off x="3928" y="242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1" name="Line 596"/>
                <p:cNvSpPr>
                  <a:spLocks noChangeShapeType="1"/>
                </p:cNvSpPr>
                <p:nvPr/>
              </p:nvSpPr>
              <p:spPr bwMode="auto">
                <a:xfrm>
                  <a:off x="3928" y="244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2" name="Line 597"/>
                <p:cNvSpPr>
                  <a:spLocks noChangeShapeType="1"/>
                </p:cNvSpPr>
                <p:nvPr/>
              </p:nvSpPr>
              <p:spPr bwMode="auto">
                <a:xfrm>
                  <a:off x="3928" y="245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3" name="Line 598"/>
                <p:cNvSpPr>
                  <a:spLocks noChangeShapeType="1"/>
                </p:cNvSpPr>
                <p:nvPr/>
              </p:nvSpPr>
              <p:spPr bwMode="auto">
                <a:xfrm>
                  <a:off x="3928" y="246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4" name="Line 599"/>
                <p:cNvSpPr>
                  <a:spLocks noChangeShapeType="1"/>
                </p:cNvSpPr>
                <p:nvPr/>
              </p:nvSpPr>
              <p:spPr bwMode="auto">
                <a:xfrm>
                  <a:off x="3928" y="248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5" name="Line 600"/>
                <p:cNvSpPr>
                  <a:spLocks noChangeShapeType="1"/>
                </p:cNvSpPr>
                <p:nvPr/>
              </p:nvSpPr>
              <p:spPr bwMode="auto">
                <a:xfrm>
                  <a:off x="3928" y="249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6" name="Line 601"/>
                <p:cNvSpPr>
                  <a:spLocks noChangeShapeType="1"/>
                </p:cNvSpPr>
                <p:nvPr/>
              </p:nvSpPr>
              <p:spPr bwMode="auto">
                <a:xfrm>
                  <a:off x="3928" y="250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7" name="Line 602"/>
                <p:cNvSpPr>
                  <a:spLocks noChangeShapeType="1"/>
                </p:cNvSpPr>
                <p:nvPr/>
              </p:nvSpPr>
              <p:spPr bwMode="auto">
                <a:xfrm>
                  <a:off x="3928" y="2525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8" name="Line 603"/>
                <p:cNvSpPr>
                  <a:spLocks noChangeShapeType="1"/>
                </p:cNvSpPr>
                <p:nvPr/>
              </p:nvSpPr>
              <p:spPr bwMode="auto">
                <a:xfrm>
                  <a:off x="3928" y="2537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89" name="Line 604"/>
                <p:cNvSpPr>
                  <a:spLocks noChangeShapeType="1"/>
                </p:cNvSpPr>
                <p:nvPr/>
              </p:nvSpPr>
              <p:spPr bwMode="auto">
                <a:xfrm>
                  <a:off x="3928" y="2553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0" name="Line 605"/>
                <p:cNvSpPr>
                  <a:spLocks noChangeShapeType="1"/>
                </p:cNvSpPr>
                <p:nvPr/>
              </p:nvSpPr>
              <p:spPr bwMode="auto">
                <a:xfrm>
                  <a:off x="3928" y="256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1" name="Line 606"/>
                <p:cNvSpPr>
                  <a:spLocks noChangeShapeType="1"/>
                </p:cNvSpPr>
                <p:nvPr/>
              </p:nvSpPr>
              <p:spPr bwMode="auto">
                <a:xfrm>
                  <a:off x="3928" y="258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2" name="Line 607"/>
                <p:cNvSpPr>
                  <a:spLocks noChangeShapeType="1"/>
                </p:cNvSpPr>
                <p:nvPr/>
              </p:nvSpPr>
              <p:spPr bwMode="auto">
                <a:xfrm>
                  <a:off x="3928" y="259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3" name="Line 608"/>
                <p:cNvSpPr>
                  <a:spLocks noChangeShapeType="1"/>
                </p:cNvSpPr>
                <p:nvPr/>
              </p:nvSpPr>
              <p:spPr bwMode="auto">
                <a:xfrm>
                  <a:off x="3928" y="260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4" name="Line 609"/>
                <p:cNvSpPr>
                  <a:spLocks noChangeShapeType="1"/>
                </p:cNvSpPr>
                <p:nvPr/>
              </p:nvSpPr>
              <p:spPr bwMode="auto">
                <a:xfrm>
                  <a:off x="3928" y="262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5" name="Line 610"/>
                <p:cNvSpPr>
                  <a:spLocks noChangeShapeType="1"/>
                </p:cNvSpPr>
                <p:nvPr/>
              </p:nvSpPr>
              <p:spPr bwMode="auto">
                <a:xfrm>
                  <a:off x="3928" y="263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6" name="Line 611"/>
                <p:cNvSpPr>
                  <a:spLocks noChangeShapeType="1"/>
                </p:cNvSpPr>
                <p:nvPr/>
              </p:nvSpPr>
              <p:spPr bwMode="auto">
                <a:xfrm>
                  <a:off x="3928" y="265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7" name="Line 612"/>
                <p:cNvSpPr>
                  <a:spLocks noChangeShapeType="1"/>
                </p:cNvSpPr>
                <p:nvPr/>
              </p:nvSpPr>
              <p:spPr bwMode="auto">
                <a:xfrm>
                  <a:off x="3928" y="2665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8" name="Line 613"/>
                <p:cNvSpPr>
                  <a:spLocks noChangeShapeType="1"/>
                </p:cNvSpPr>
                <p:nvPr/>
              </p:nvSpPr>
              <p:spPr bwMode="auto">
                <a:xfrm>
                  <a:off x="3928" y="267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99" name="Line 614"/>
                <p:cNvSpPr>
                  <a:spLocks noChangeShapeType="1"/>
                </p:cNvSpPr>
                <p:nvPr/>
              </p:nvSpPr>
              <p:spPr bwMode="auto">
                <a:xfrm>
                  <a:off x="3928" y="2693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0" name="Line 615"/>
                <p:cNvSpPr>
                  <a:spLocks noChangeShapeType="1"/>
                </p:cNvSpPr>
                <p:nvPr/>
              </p:nvSpPr>
              <p:spPr bwMode="auto">
                <a:xfrm>
                  <a:off x="3928" y="270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1" name="Line 616"/>
                <p:cNvSpPr>
                  <a:spLocks noChangeShapeType="1"/>
                </p:cNvSpPr>
                <p:nvPr/>
              </p:nvSpPr>
              <p:spPr bwMode="auto">
                <a:xfrm>
                  <a:off x="3928" y="2722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2" name="Line 617"/>
                <p:cNvSpPr>
                  <a:spLocks noChangeShapeType="1"/>
                </p:cNvSpPr>
                <p:nvPr/>
              </p:nvSpPr>
              <p:spPr bwMode="auto">
                <a:xfrm>
                  <a:off x="3928" y="273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3" name="Line 618"/>
                <p:cNvSpPr>
                  <a:spLocks noChangeShapeType="1"/>
                </p:cNvSpPr>
                <p:nvPr/>
              </p:nvSpPr>
              <p:spPr bwMode="auto">
                <a:xfrm>
                  <a:off x="3928" y="2750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4" name="Line 619"/>
                <p:cNvSpPr>
                  <a:spLocks noChangeShapeType="1"/>
                </p:cNvSpPr>
                <p:nvPr/>
              </p:nvSpPr>
              <p:spPr bwMode="auto">
                <a:xfrm>
                  <a:off x="3928" y="276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5" name="Line 620"/>
                <p:cNvSpPr>
                  <a:spLocks noChangeShapeType="1"/>
                </p:cNvSpPr>
                <p:nvPr/>
              </p:nvSpPr>
              <p:spPr bwMode="auto">
                <a:xfrm>
                  <a:off x="3928" y="2778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6" name="Line 621"/>
                <p:cNvSpPr>
                  <a:spLocks noChangeShapeType="1"/>
                </p:cNvSpPr>
                <p:nvPr/>
              </p:nvSpPr>
              <p:spPr bwMode="auto">
                <a:xfrm>
                  <a:off x="3928" y="279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7" name="Line 622"/>
                <p:cNvSpPr>
                  <a:spLocks noChangeShapeType="1"/>
                </p:cNvSpPr>
                <p:nvPr/>
              </p:nvSpPr>
              <p:spPr bwMode="auto">
                <a:xfrm>
                  <a:off x="3928" y="2806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8" name="Line 623"/>
                <p:cNvSpPr>
                  <a:spLocks noChangeShapeType="1"/>
                </p:cNvSpPr>
                <p:nvPr/>
              </p:nvSpPr>
              <p:spPr bwMode="auto">
                <a:xfrm>
                  <a:off x="3928" y="2818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09" name="Line 624"/>
                <p:cNvSpPr>
                  <a:spLocks noChangeShapeType="1"/>
                </p:cNvSpPr>
                <p:nvPr/>
              </p:nvSpPr>
              <p:spPr bwMode="auto">
                <a:xfrm>
                  <a:off x="3928" y="2834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0" name="Line 625"/>
                <p:cNvSpPr>
                  <a:spLocks noChangeShapeType="1"/>
                </p:cNvSpPr>
                <p:nvPr/>
              </p:nvSpPr>
              <p:spPr bwMode="auto">
                <a:xfrm>
                  <a:off x="3928" y="2846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1" name="Line 626"/>
                <p:cNvSpPr>
                  <a:spLocks noChangeShapeType="1"/>
                </p:cNvSpPr>
                <p:nvPr/>
              </p:nvSpPr>
              <p:spPr bwMode="auto">
                <a:xfrm>
                  <a:off x="3928" y="2862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2" name="Line 627"/>
                <p:cNvSpPr>
                  <a:spLocks noChangeShapeType="1"/>
                </p:cNvSpPr>
                <p:nvPr/>
              </p:nvSpPr>
              <p:spPr bwMode="auto">
                <a:xfrm>
                  <a:off x="3928" y="2874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3" name="Line 628"/>
                <p:cNvSpPr>
                  <a:spLocks noChangeShapeType="1"/>
                </p:cNvSpPr>
                <p:nvPr/>
              </p:nvSpPr>
              <p:spPr bwMode="auto">
                <a:xfrm>
                  <a:off x="3928" y="2890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4" name="Line 629"/>
                <p:cNvSpPr>
                  <a:spLocks noChangeShapeType="1"/>
                </p:cNvSpPr>
                <p:nvPr/>
              </p:nvSpPr>
              <p:spPr bwMode="auto">
                <a:xfrm>
                  <a:off x="3928" y="290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5" name="Line 630"/>
                <p:cNvSpPr>
                  <a:spLocks noChangeShapeType="1"/>
                </p:cNvSpPr>
                <p:nvPr/>
              </p:nvSpPr>
              <p:spPr bwMode="auto">
                <a:xfrm>
                  <a:off x="3928" y="2918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6" name="Line 631"/>
                <p:cNvSpPr>
                  <a:spLocks noChangeShapeType="1"/>
                </p:cNvSpPr>
                <p:nvPr/>
              </p:nvSpPr>
              <p:spPr bwMode="auto">
                <a:xfrm>
                  <a:off x="3928" y="293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7" name="Line 632"/>
                <p:cNvSpPr>
                  <a:spLocks noChangeShapeType="1"/>
                </p:cNvSpPr>
                <p:nvPr/>
              </p:nvSpPr>
              <p:spPr bwMode="auto">
                <a:xfrm>
                  <a:off x="3928" y="2946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8" name="Line 633"/>
                <p:cNvSpPr>
                  <a:spLocks noChangeShapeType="1"/>
                </p:cNvSpPr>
                <p:nvPr/>
              </p:nvSpPr>
              <p:spPr bwMode="auto">
                <a:xfrm>
                  <a:off x="3928" y="295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19" name="Line 634"/>
                <p:cNvSpPr>
                  <a:spLocks noChangeShapeType="1"/>
                </p:cNvSpPr>
                <p:nvPr/>
              </p:nvSpPr>
              <p:spPr bwMode="auto">
                <a:xfrm>
                  <a:off x="3928" y="2974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0" name="Line 635"/>
                <p:cNvSpPr>
                  <a:spLocks noChangeShapeType="1"/>
                </p:cNvSpPr>
                <p:nvPr/>
              </p:nvSpPr>
              <p:spPr bwMode="auto">
                <a:xfrm>
                  <a:off x="3928" y="298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1" name="Line 636"/>
                <p:cNvSpPr>
                  <a:spLocks noChangeShapeType="1"/>
                </p:cNvSpPr>
                <p:nvPr/>
              </p:nvSpPr>
              <p:spPr bwMode="auto">
                <a:xfrm>
                  <a:off x="3928" y="3002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2" name="Line 637"/>
                <p:cNvSpPr>
                  <a:spLocks noChangeShapeType="1"/>
                </p:cNvSpPr>
                <p:nvPr/>
              </p:nvSpPr>
              <p:spPr bwMode="auto">
                <a:xfrm>
                  <a:off x="3928" y="301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3" name="Line 638"/>
                <p:cNvSpPr>
                  <a:spLocks noChangeShapeType="1"/>
                </p:cNvSpPr>
                <p:nvPr/>
              </p:nvSpPr>
              <p:spPr bwMode="auto">
                <a:xfrm>
                  <a:off x="3928" y="3030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4" name="Line 639"/>
                <p:cNvSpPr>
                  <a:spLocks noChangeShapeType="1"/>
                </p:cNvSpPr>
                <p:nvPr/>
              </p:nvSpPr>
              <p:spPr bwMode="auto">
                <a:xfrm>
                  <a:off x="3928" y="304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5" name="Line 640"/>
                <p:cNvSpPr>
                  <a:spLocks noChangeShapeType="1"/>
                </p:cNvSpPr>
                <p:nvPr/>
              </p:nvSpPr>
              <p:spPr bwMode="auto">
                <a:xfrm>
                  <a:off x="3928" y="305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6" name="Line 641"/>
                <p:cNvSpPr>
                  <a:spLocks noChangeShapeType="1"/>
                </p:cNvSpPr>
                <p:nvPr/>
              </p:nvSpPr>
              <p:spPr bwMode="auto">
                <a:xfrm>
                  <a:off x="3928" y="307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7" name="Line 642"/>
                <p:cNvSpPr>
                  <a:spLocks noChangeShapeType="1"/>
                </p:cNvSpPr>
                <p:nvPr/>
              </p:nvSpPr>
              <p:spPr bwMode="auto">
                <a:xfrm>
                  <a:off x="3928" y="308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8" name="Line 643"/>
                <p:cNvSpPr>
                  <a:spLocks noChangeShapeType="1"/>
                </p:cNvSpPr>
                <p:nvPr/>
              </p:nvSpPr>
              <p:spPr bwMode="auto">
                <a:xfrm>
                  <a:off x="3928" y="309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29" name="Line 644"/>
                <p:cNvSpPr>
                  <a:spLocks noChangeShapeType="1"/>
                </p:cNvSpPr>
                <p:nvPr/>
              </p:nvSpPr>
              <p:spPr bwMode="auto">
                <a:xfrm>
                  <a:off x="3928" y="3115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0" name="Line 645"/>
                <p:cNvSpPr>
                  <a:spLocks noChangeShapeType="1"/>
                </p:cNvSpPr>
                <p:nvPr/>
              </p:nvSpPr>
              <p:spPr bwMode="auto">
                <a:xfrm>
                  <a:off x="3928" y="312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1" name="Line 646"/>
                <p:cNvSpPr>
                  <a:spLocks noChangeShapeType="1"/>
                </p:cNvSpPr>
                <p:nvPr/>
              </p:nvSpPr>
              <p:spPr bwMode="auto">
                <a:xfrm>
                  <a:off x="3928" y="3143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2" name="Line 647"/>
                <p:cNvSpPr>
                  <a:spLocks noChangeShapeType="1"/>
                </p:cNvSpPr>
                <p:nvPr/>
              </p:nvSpPr>
              <p:spPr bwMode="auto">
                <a:xfrm>
                  <a:off x="3928" y="315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3" name="Line 648"/>
                <p:cNvSpPr>
                  <a:spLocks noChangeShapeType="1"/>
                </p:cNvSpPr>
                <p:nvPr/>
              </p:nvSpPr>
              <p:spPr bwMode="auto">
                <a:xfrm>
                  <a:off x="3928" y="317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4" name="Line 649"/>
                <p:cNvSpPr>
                  <a:spLocks noChangeShapeType="1"/>
                </p:cNvSpPr>
                <p:nvPr/>
              </p:nvSpPr>
              <p:spPr bwMode="auto">
                <a:xfrm>
                  <a:off x="3928" y="3183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5" name="Line 650"/>
                <p:cNvSpPr>
                  <a:spLocks noChangeShapeType="1"/>
                </p:cNvSpPr>
                <p:nvPr/>
              </p:nvSpPr>
              <p:spPr bwMode="auto">
                <a:xfrm>
                  <a:off x="3928" y="319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6" name="Line 651"/>
                <p:cNvSpPr>
                  <a:spLocks noChangeShapeType="1"/>
                </p:cNvSpPr>
                <p:nvPr/>
              </p:nvSpPr>
              <p:spPr bwMode="auto">
                <a:xfrm>
                  <a:off x="3928" y="3211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7" name="Line 652"/>
                <p:cNvSpPr>
                  <a:spLocks noChangeShapeType="1"/>
                </p:cNvSpPr>
                <p:nvPr/>
              </p:nvSpPr>
              <p:spPr bwMode="auto">
                <a:xfrm>
                  <a:off x="3928" y="322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8" name="Line 653"/>
                <p:cNvSpPr>
                  <a:spLocks noChangeShapeType="1"/>
                </p:cNvSpPr>
                <p:nvPr/>
              </p:nvSpPr>
              <p:spPr bwMode="auto">
                <a:xfrm>
                  <a:off x="3928" y="3239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39" name="Line 654"/>
                <p:cNvSpPr>
                  <a:spLocks noChangeShapeType="1"/>
                </p:cNvSpPr>
                <p:nvPr/>
              </p:nvSpPr>
              <p:spPr bwMode="auto">
                <a:xfrm>
                  <a:off x="3928" y="3255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0" name="Line 655"/>
                <p:cNvSpPr>
                  <a:spLocks noChangeShapeType="1"/>
                </p:cNvSpPr>
                <p:nvPr/>
              </p:nvSpPr>
              <p:spPr bwMode="auto">
                <a:xfrm>
                  <a:off x="3928" y="326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1" name="Line 656"/>
                <p:cNvSpPr>
                  <a:spLocks noChangeShapeType="1"/>
                </p:cNvSpPr>
                <p:nvPr/>
              </p:nvSpPr>
              <p:spPr bwMode="auto">
                <a:xfrm>
                  <a:off x="3928" y="3283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2" name="Line 657"/>
                <p:cNvSpPr>
                  <a:spLocks noChangeShapeType="1"/>
                </p:cNvSpPr>
                <p:nvPr/>
              </p:nvSpPr>
              <p:spPr bwMode="auto">
                <a:xfrm>
                  <a:off x="3928" y="329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3" name="Line 658"/>
                <p:cNvSpPr>
                  <a:spLocks noChangeShapeType="1"/>
                </p:cNvSpPr>
                <p:nvPr/>
              </p:nvSpPr>
              <p:spPr bwMode="auto">
                <a:xfrm>
                  <a:off x="3928" y="331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4" name="Line 659"/>
                <p:cNvSpPr>
                  <a:spLocks noChangeShapeType="1"/>
                </p:cNvSpPr>
                <p:nvPr/>
              </p:nvSpPr>
              <p:spPr bwMode="auto">
                <a:xfrm>
                  <a:off x="3928" y="332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5" name="Line 660"/>
                <p:cNvSpPr>
                  <a:spLocks noChangeShapeType="1"/>
                </p:cNvSpPr>
                <p:nvPr/>
              </p:nvSpPr>
              <p:spPr bwMode="auto">
                <a:xfrm>
                  <a:off x="3928" y="333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6" name="Line 661"/>
                <p:cNvSpPr>
                  <a:spLocks noChangeShapeType="1"/>
                </p:cNvSpPr>
                <p:nvPr/>
              </p:nvSpPr>
              <p:spPr bwMode="auto">
                <a:xfrm>
                  <a:off x="3928" y="335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7" name="Line 662"/>
                <p:cNvSpPr>
                  <a:spLocks noChangeShapeType="1"/>
                </p:cNvSpPr>
                <p:nvPr/>
              </p:nvSpPr>
              <p:spPr bwMode="auto">
                <a:xfrm>
                  <a:off x="3928" y="3367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8" name="Line 663"/>
                <p:cNvSpPr>
                  <a:spLocks noChangeShapeType="1"/>
                </p:cNvSpPr>
                <p:nvPr/>
              </p:nvSpPr>
              <p:spPr bwMode="auto">
                <a:xfrm>
                  <a:off x="3928" y="3380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49" name="Line 664"/>
                <p:cNvSpPr>
                  <a:spLocks noChangeShapeType="1"/>
                </p:cNvSpPr>
                <p:nvPr/>
              </p:nvSpPr>
              <p:spPr bwMode="auto">
                <a:xfrm>
                  <a:off x="3928" y="3395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0" name="Line 665"/>
                <p:cNvSpPr>
                  <a:spLocks noChangeShapeType="1"/>
                </p:cNvSpPr>
                <p:nvPr/>
              </p:nvSpPr>
              <p:spPr bwMode="auto">
                <a:xfrm>
                  <a:off x="3928" y="3408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1" name="Line 666"/>
                <p:cNvSpPr>
                  <a:spLocks noChangeShapeType="1"/>
                </p:cNvSpPr>
                <p:nvPr/>
              </p:nvSpPr>
              <p:spPr bwMode="auto">
                <a:xfrm>
                  <a:off x="3928" y="3424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2" name="Line 667"/>
                <p:cNvSpPr>
                  <a:spLocks noChangeShapeType="1"/>
                </p:cNvSpPr>
                <p:nvPr/>
              </p:nvSpPr>
              <p:spPr bwMode="auto">
                <a:xfrm>
                  <a:off x="3928" y="3436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3" name="Line 668"/>
                <p:cNvSpPr>
                  <a:spLocks noChangeShapeType="1"/>
                </p:cNvSpPr>
                <p:nvPr/>
              </p:nvSpPr>
              <p:spPr bwMode="auto">
                <a:xfrm>
                  <a:off x="3928" y="3452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4" name="Line 669"/>
                <p:cNvSpPr>
                  <a:spLocks noChangeShapeType="1"/>
                </p:cNvSpPr>
                <p:nvPr/>
              </p:nvSpPr>
              <p:spPr bwMode="auto">
                <a:xfrm>
                  <a:off x="3928" y="3464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5" name="Line 670"/>
                <p:cNvSpPr>
                  <a:spLocks noChangeShapeType="1"/>
                </p:cNvSpPr>
                <p:nvPr/>
              </p:nvSpPr>
              <p:spPr bwMode="auto">
                <a:xfrm>
                  <a:off x="3928" y="3480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6" name="Line 671"/>
                <p:cNvSpPr>
                  <a:spLocks noChangeShapeType="1"/>
                </p:cNvSpPr>
                <p:nvPr/>
              </p:nvSpPr>
              <p:spPr bwMode="auto">
                <a:xfrm>
                  <a:off x="3928" y="3492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7" name="Line 672"/>
                <p:cNvSpPr>
                  <a:spLocks noChangeShapeType="1"/>
                </p:cNvSpPr>
                <p:nvPr/>
              </p:nvSpPr>
              <p:spPr bwMode="auto">
                <a:xfrm>
                  <a:off x="3928" y="3508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8" name="Line 673"/>
                <p:cNvSpPr>
                  <a:spLocks noChangeShapeType="1"/>
                </p:cNvSpPr>
                <p:nvPr/>
              </p:nvSpPr>
              <p:spPr bwMode="auto">
                <a:xfrm>
                  <a:off x="3928" y="3520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59" name="Line 674"/>
                <p:cNvSpPr>
                  <a:spLocks noChangeShapeType="1"/>
                </p:cNvSpPr>
                <p:nvPr/>
              </p:nvSpPr>
              <p:spPr bwMode="auto">
                <a:xfrm>
                  <a:off x="3928" y="3536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0" name="Line 675"/>
                <p:cNvSpPr>
                  <a:spLocks noChangeShapeType="1"/>
                </p:cNvSpPr>
                <p:nvPr/>
              </p:nvSpPr>
              <p:spPr bwMode="auto">
                <a:xfrm>
                  <a:off x="3928" y="3548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1" name="Line 676"/>
                <p:cNvSpPr>
                  <a:spLocks noChangeShapeType="1"/>
                </p:cNvSpPr>
                <p:nvPr/>
              </p:nvSpPr>
              <p:spPr bwMode="auto">
                <a:xfrm>
                  <a:off x="3928" y="3564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2" name="Line 677"/>
                <p:cNvSpPr>
                  <a:spLocks noChangeShapeType="1"/>
                </p:cNvSpPr>
                <p:nvPr/>
              </p:nvSpPr>
              <p:spPr bwMode="auto">
                <a:xfrm>
                  <a:off x="3928" y="3576"/>
                  <a:ext cx="1" cy="7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3" name="Line 678"/>
                <p:cNvSpPr>
                  <a:spLocks noChangeShapeType="1"/>
                </p:cNvSpPr>
                <p:nvPr/>
              </p:nvSpPr>
              <p:spPr bwMode="auto">
                <a:xfrm>
                  <a:off x="3928" y="3592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4" name="Line 679"/>
                <p:cNvSpPr>
                  <a:spLocks noChangeShapeType="1"/>
                </p:cNvSpPr>
                <p:nvPr/>
              </p:nvSpPr>
              <p:spPr bwMode="auto">
                <a:xfrm>
                  <a:off x="3928" y="360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5" name="Line 680"/>
                <p:cNvSpPr>
                  <a:spLocks noChangeShapeType="1"/>
                </p:cNvSpPr>
                <p:nvPr/>
              </p:nvSpPr>
              <p:spPr bwMode="auto">
                <a:xfrm>
                  <a:off x="3928" y="3620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6" name="Line 681"/>
                <p:cNvSpPr>
                  <a:spLocks noChangeShapeType="1"/>
                </p:cNvSpPr>
                <p:nvPr/>
              </p:nvSpPr>
              <p:spPr bwMode="auto">
                <a:xfrm>
                  <a:off x="3928" y="363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7" name="Line 682"/>
                <p:cNvSpPr>
                  <a:spLocks noChangeShapeType="1"/>
                </p:cNvSpPr>
                <p:nvPr/>
              </p:nvSpPr>
              <p:spPr bwMode="auto">
                <a:xfrm>
                  <a:off x="3928" y="3648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8" name="Line 683"/>
                <p:cNvSpPr>
                  <a:spLocks noChangeShapeType="1"/>
                </p:cNvSpPr>
                <p:nvPr/>
              </p:nvSpPr>
              <p:spPr bwMode="auto">
                <a:xfrm>
                  <a:off x="3928" y="366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69" name="Line 684"/>
                <p:cNvSpPr>
                  <a:spLocks noChangeShapeType="1"/>
                </p:cNvSpPr>
                <p:nvPr/>
              </p:nvSpPr>
              <p:spPr bwMode="auto">
                <a:xfrm>
                  <a:off x="3928" y="3676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0" name="Line 685"/>
                <p:cNvSpPr>
                  <a:spLocks noChangeShapeType="1"/>
                </p:cNvSpPr>
                <p:nvPr/>
              </p:nvSpPr>
              <p:spPr bwMode="auto">
                <a:xfrm>
                  <a:off x="3928" y="3689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1" name="Line 686"/>
                <p:cNvSpPr>
                  <a:spLocks noChangeShapeType="1"/>
                </p:cNvSpPr>
                <p:nvPr/>
              </p:nvSpPr>
              <p:spPr bwMode="auto">
                <a:xfrm>
                  <a:off x="3928" y="3704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2" name="Line 687"/>
                <p:cNvSpPr>
                  <a:spLocks noChangeShapeType="1"/>
                </p:cNvSpPr>
                <p:nvPr/>
              </p:nvSpPr>
              <p:spPr bwMode="auto">
                <a:xfrm>
                  <a:off x="3928" y="3717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3" name="Line 688"/>
                <p:cNvSpPr>
                  <a:spLocks noChangeShapeType="1"/>
                </p:cNvSpPr>
                <p:nvPr/>
              </p:nvSpPr>
              <p:spPr bwMode="auto">
                <a:xfrm>
                  <a:off x="3928" y="3732"/>
                  <a:ext cx="1" cy="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4" name="Line 689"/>
                <p:cNvSpPr>
                  <a:spLocks noChangeShapeType="1"/>
                </p:cNvSpPr>
                <p:nvPr/>
              </p:nvSpPr>
              <p:spPr bwMode="auto">
                <a:xfrm>
                  <a:off x="3928" y="3745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5" name="Line 690"/>
                <p:cNvSpPr>
                  <a:spLocks noChangeShapeType="1"/>
                </p:cNvSpPr>
                <p:nvPr/>
              </p:nvSpPr>
              <p:spPr bwMode="auto">
                <a:xfrm>
                  <a:off x="3928" y="3761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6" name="Line 691"/>
                <p:cNvSpPr>
                  <a:spLocks noChangeShapeType="1"/>
                </p:cNvSpPr>
                <p:nvPr/>
              </p:nvSpPr>
              <p:spPr bwMode="auto">
                <a:xfrm>
                  <a:off x="3928" y="3773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7" name="Line 692"/>
                <p:cNvSpPr>
                  <a:spLocks noChangeShapeType="1"/>
                </p:cNvSpPr>
                <p:nvPr/>
              </p:nvSpPr>
              <p:spPr bwMode="auto">
                <a:xfrm>
                  <a:off x="3928" y="3789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8" name="Line 693"/>
                <p:cNvSpPr>
                  <a:spLocks noChangeShapeType="1"/>
                </p:cNvSpPr>
                <p:nvPr/>
              </p:nvSpPr>
              <p:spPr bwMode="auto">
                <a:xfrm>
                  <a:off x="3928" y="3801"/>
                  <a:ext cx="1" cy="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79" name="Line 694"/>
                <p:cNvSpPr>
                  <a:spLocks noChangeShapeType="1"/>
                </p:cNvSpPr>
                <p:nvPr/>
              </p:nvSpPr>
              <p:spPr bwMode="auto">
                <a:xfrm>
                  <a:off x="3928" y="3817"/>
                  <a:ext cx="1" cy="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80" name="Rectangle 695"/>
                <p:cNvSpPr>
                  <a:spLocks noChangeArrowheads="1"/>
                </p:cNvSpPr>
                <p:nvPr/>
              </p:nvSpPr>
              <p:spPr bwMode="auto">
                <a:xfrm>
                  <a:off x="1404" y="1087"/>
                  <a:ext cx="3350" cy="78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81" name="Rectangle 696"/>
                <p:cNvSpPr>
                  <a:spLocks noChangeArrowheads="1"/>
                </p:cNvSpPr>
                <p:nvPr/>
              </p:nvSpPr>
              <p:spPr bwMode="auto">
                <a:xfrm>
                  <a:off x="4010" y="1205"/>
                  <a:ext cx="718" cy="49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82" name="Rectangle 697"/>
                <p:cNvSpPr>
                  <a:spLocks noChangeArrowheads="1"/>
                </p:cNvSpPr>
                <p:nvPr/>
              </p:nvSpPr>
              <p:spPr bwMode="auto">
                <a:xfrm>
                  <a:off x="3994" y="1190"/>
                  <a:ext cx="715" cy="486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>
                      <a:solidFill>
                        <a:srgbClr val="000000"/>
                      </a:solidFill>
                    </a:rPr>
                    <a:t>Teste</a:t>
                  </a:r>
                </a:p>
              </p:txBody>
            </p:sp>
            <p:sp>
              <p:nvSpPr>
                <p:cNvPr id="20783" name="Rectangle 698"/>
                <p:cNvSpPr>
                  <a:spLocks noChangeArrowheads="1"/>
                </p:cNvSpPr>
                <p:nvPr/>
              </p:nvSpPr>
              <p:spPr bwMode="auto">
                <a:xfrm>
                  <a:off x="3994" y="1190"/>
                  <a:ext cx="715" cy="48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84" name="Rectangle 702"/>
                <p:cNvSpPr>
                  <a:spLocks noChangeArrowheads="1"/>
                </p:cNvSpPr>
                <p:nvPr/>
              </p:nvSpPr>
              <p:spPr bwMode="auto">
                <a:xfrm>
                  <a:off x="2292" y="1205"/>
                  <a:ext cx="718" cy="49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85" name="Rectangle 703"/>
                <p:cNvSpPr>
                  <a:spLocks noChangeArrowheads="1"/>
                </p:cNvSpPr>
                <p:nvPr/>
              </p:nvSpPr>
              <p:spPr bwMode="auto">
                <a:xfrm>
                  <a:off x="2276" y="1190"/>
                  <a:ext cx="715" cy="486"/>
                </a:xfrm>
                <a:prstGeom prst="rect">
                  <a:avLst/>
                </a:prstGeom>
                <a:solidFill>
                  <a:srgbClr val="EB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/>
                    <a:t>Análise e Projeto</a:t>
                  </a:r>
                </a:p>
              </p:txBody>
            </p:sp>
            <p:sp>
              <p:nvSpPr>
                <p:cNvPr id="20786" name="Rectangle 704"/>
                <p:cNvSpPr>
                  <a:spLocks noChangeArrowheads="1"/>
                </p:cNvSpPr>
                <p:nvPr/>
              </p:nvSpPr>
              <p:spPr bwMode="auto">
                <a:xfrm>
                  <a:off x="2276" y="1190"/>
                  <a:ext cx="715" cy="48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87" name="Rectangle 705"/>
                <p:cNvSpPr>
                  <a:spLocks noChangeArrowheads="1"/>
                </p:cNvSpPr>
                <p:nvPr/>
              </p:nvSpPr>
              <p:spPr bwMode="auto">
                <a:xfrm>
                  <a:off x="1452" y="1205"/>
                  <a:ext cx="714" cy="49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88" name="Rectangle 706"/>
                <p:cNvSpPr>
                  <a:spLocks noChangeArrowheads="1"/>
                </p:cNvSpPr>
                <p:nvPr/>
              </p:nvSpPr>
              <p:spPr bwMode="auto">
                <a:xfrm>
                  <a:off x="1434" y="1190"/>
                  <a:ext cx="714" cy="486"/>
                </a:xfrm>
                <a:prstGeom prst="rect">
                  <a:avLst/>
                </a:prstGeom>
                <a:solidFill>
                  <a:srgbClr val="EB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pt-BR" sz="1600"/>
                    <a:t>Captura dos Requisitos</a:t>
                  </a:r>
                </a:p>
              </p:txBody>
            </p:sp>
            <p:sp>
              <p:nvSpPr>
                <p:cNvPr id="20789" name="Rectangle 707"/>
                <p:cNvSpPr>
                  <a:spLocks noChangeArrowheads="1"/>
                </p:cNvSpPr>
                <p:nvPr/>
              </p:nvSpPr>
              <p:spPr bwMode="auto">
                <a:xfrm>
                  <a:off x="1434" y="1190"/>
                  <a:ext cx="714" cy="48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90" name="Freeform 708"/>
                <p:cNvSpPr>
                  <a:spLocks/>
                </p:cNvSpPr>
                <p:nvPr/>
              </p:nvSpPr>
              <p:spPr bwMode="auto">
                <a:xfrm>
                  <a:off x="1580" y="2834"/>
                  <a:ext cx="67" cy="84"/>
                </a:xfrm>
                <a:custGeom>
                  <a:avLst/>
                  <a:gdLst>
                    <a:gd name="T0" fmla="*/ 58 w 72"/>
                    <a:gd name="T1" fmla="*/ 84 h 84"/>
                    <a:gd name="T2" fmla="*/ 58 w 72"/>
                    <a:gd name="T3" fmla="*/ 0 h 84"/>
                    <a:gd name="T4" fmla="*/ 46 w 72"/>
                    <a:gd name="T5" fmla="*/ 0 h 84"/>
                    <a:gd name="T6" fmla="*/ 28 w 72"/>
                    <a:gd name="T7" fmla="*/ 69 h 84"/>
                    <a:gd name="T8" fmla="*/ 11 w 72"/>
                    <a:gd name="T9" fmla="*/ 0 h 84"/>
                    <a:gd name="T10" fmla="*/ 0 w 72"/>
                    <a:gd name="T11" fmla="*/ 0 h 84"/>
                    <a:gd name="T12" fmla="*/ 0 w 72"/>
                    <a:gd name="T13" fmla="*/ 84 h 84"/>
                    <a:gd name="T14" fmla="*/ 7 w 72"/>
                    <a:gd name="T15" fmla="*/ 84 h 84"/>
                    <a:gd name="T16" fmla="*/ 7 w 72"/>
                    <a:gd name="T17" fmla="*/ 34 h 84"/>
                    <a:gd name="T18" fmla="*/ 7 w 72"/>
                    <a:gd name="T19" fmla="*/ 31 h 84"/>
                    <a:gd name="T20" fmla="*/ 7 w 72"/>
                    <a:gd name="T21" fmla="*/ 28 h 84"/>
                    <a:gd name="T22" fmla="*/ 7 w 72"/>
                    <a:gd name="T23" fmla="*/ 25 h 84"/>
                    <a:gd name="T24" fmla="*/ 7 w 72"/>
                    <a:gd name="T25" fmla="*/ 22 h 84"/>
                    <a:gd name="T26" fmla="*/ 7 w 72"/>
                    <a:gd name="T27" fmla="*/ 19 h 84"/>
                    <a:gd name="T28" fmla="*/ 7 w 72"/>
                    <a:gd name="T29" fmla="*/ 15 h 84"/>
                    <a:gd name="T30" fmla="*/ 7 w 72"/>
                    <a:gd name="T31" fmla="*/ 12 h 84"/>
                    <a:gd name="T32" fmla="*/ 25 w 72"/>
                    <a:gd name="T33" fmla="*/ 84 h 84"/>
                    <a:gd name="T34" fmla="*/ 32 w 72"/>
                    <a:gd name="T35" fmla="*/ 84 h 84"/>
                    <a:gd name="T36" fmla="*/ 51 w 72"/>
                    <a:gd name="T37" fmla="*/ 12 h 84"/>
                    <a:gd name="T38" fmla="*/ 51 w 72"/>
                    <a:gd name="T39" fmla="*/ 15 h 84"/>
                    <a:gd name="T40" fmla="*/ 51 w 72"/>
                    <a:gd name="T41" fmla="*/ 19 h 84"/>
                    <a:gd name="T42" fmla="*/ 51 w 72"/>
                    <a:gd name="T43" fmla="*/ 22 h 84"/>
                    <a:gd name="T44" fmla="*/ 51 w 72"/>
                    <a:gd name="T45" fmla="*/ 25 h 84"/>
                    <a:gd name="T46" fmla="*/ 51 w 72"/>
                    <a:gd name="T47" fmla="*/ 28 h 84"/>
                    <a:gd name="T48" fmla="*/ 51 w 72"/>
                    <a:gd name="T49" fmla="*/ 31 h 84"/>
                    <a:gd name="T50" fmla="*/ 51 w 72"/>
                    <a:gd name="T51" fmla="*/ 34 h 84"/>
                    <a:gd name="T52" fmla="*/ 51 w 72"/>
                    <a:gd name="T53" fmla="*/ 84 h 84"/>
                    <a:gd name="T54" fmla="*/ 58 w 72"/>
                    <a:gd name="T55" fmla="*/ 84 h 8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72" h="84">
                      <a:moveTo>
                        <a:pt x="72" y="84"/>
                      </a:moveTo>
                      <a:lnTo>
                        <a:pt x="72" y="0"/>
                      </a:lnTo>
                      <a:lnTo>
                        <a:pt x="57" y="0"/>
                      </a:lnTo>
                      <a:lnTo>
                        <a:pt x="34" y="69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84"/>
                      </a:lnTo>
                      <a:lnTo>
                        <a:pt x="8" y="84"/>
                      </a:lnTo>
                      <a:lnTo>
                        <a:pt x="8" y="34"/>
                      </a:lnTo>
                      <a:lnTo>
                        <a:pt x="8" y="31"/>
                      </a:lnTo>
                      <a:lnTo>
                        <a:pt x="8" y="28"/>
                      </a:lnTo>
                      <a:lnTo>
                        <a:pt x="8" y="25"/>
                      </a:lnTo>
                      <a:lnTo>
                        <a:pt x="8" y="22"/>
                      </a:lnTo>
                      <a:lnTo>
                        <a:pt x="8" y="19"/>
                      </a:lnTo>
                      <a:lnTo>
                        <a:pt x="8" y="15"/>
                      </a:lnTo>
                      <a:lnTo>
                        <a:pt x="8" y="12"/>
                      </a:lnTo>
                      <a:lnTo>
                        <a:pt x="31" y="84"/>
                      </a:lnTo>
                      <a:lnTo>
                        <a:pt x="40" y="84"/>
                      </a:lnTo>
                      <a:lnTo>
                        <a:pt x="63" y="12"/>
                      </a:lnTo>
                      <a:lnTo>
                        <a:pt x="63" y="15"/>
                      </a:lnTo>
                      <a:lnTo>
                        <a:pt x="63" y="19"/>
                      </a:lnTo>
                      <a:lnTo>
                        <a:pt x="63" y="22"/>
                      </a:lnTo>
                      <a:lnTo>
                        <a:pt x="63" y="25"/>
                      </a:lnTo>
                      <a:lnTo>
                        <a:pt x="63" y="28"/>
                      </a:lnTo>
                      <a:lnTo>
                        <a:pt x="63" y="31"/>
                      </a:lnTo>
                      <a:lnTo>
                        <a:pt x="63" y="34"/>
                      </a:lnTo>
                      <a:lnTo>
                        <a:pt x="63" y="84"/>
                      </a:lnTo>
                      <a:lnTo>
                        <a:pt x="72" y="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1" name="Freeform 709"/>
                <p:cNvSpPr>
                  <a:spLocks noEditPoints="1"/>
                </p:cNvSpPr>
                <p:nvPr/>
              </p:nvSpPr>
              <p:spPr bwMode="auto">
                <a:xfrm>
                  <a:off x="1657" y="2853"/>
                  <a:ext cx="51" cy="65"/>
                </a:xfrm>
                <a:custGeom>
                  <a:avLst/>
                  <a:gdLst>
                    <a:gd name="T0" fmla="*/ 0 w 55"/>
                    <a:gd name="T1" fmla="*/ 37 h 65"/>
                    <a:gd name="T2" fmla="*/ 3 w 55"/>
                    <a:gd name="T3" fmla="*/ 40 h 65"/>
                    <a:gd name="T4" fmla="*/ 3 w 55"/>
                    <a:gd name="T5" fmla="*/ 46 h 65"/>
                    <a:gd name="T6" fmla="*/ 6 w 55"/>
                    <a:gd name="T7" fmla="*/ 50 h 65"/>
                    <a:gd name="T8" fmla="*/ 6 w 55"/>
                    <a:gd name="T9" fmla="*/ 56 h 65"/>
                    <a:gd name="T10" fmla="*/ 6 w 55"/>
                    <a:gd name="T11" fmla="*/ 59 h 65"/>
                    <a:gd name="T12" fmla="*/ 9 w 55"/>
                    <a:gd name="T13" fmla="*/ 62 h 65"/>
                    <a:gd name="T14" fmla="*/ 15 w 55"/>
                    <a:gd name="T15" fmla="*/ 62 h 65"/>
                    <a:gd name="T16" fmla="*/ 17 w 55"/>
                    <a:gd name="T17" fmla="*/ 65 h 65"/>
                    <a:gd name="T18" fmla="*/ 20 w 55"/>
                    <a:gd name="T19" fmla="*/ 65 h 65"/>
                    <a:gd name="T20" fmla="*/ 26 w 55"/>
                    <a:gd name="T21" fmla="*/ 65 h 65"/>
                    <a:gd name="T22" fmla="*/ 30 w 55"/>
                    <a:gd name="T23" fmla="*/ 65 h 65"/>
                    <a:gd name="T24" fmla="*/ 32 w 55"/>
                    <a:gd name="T25" fmla="*/ 62 h 65"/>
                    <a:gd name="T26" fmla="*/ 35 w 55"/>
                    <a:gd name="T27" fmla="*/ 59 h 65"/>
                    <a:gd name="T28" fmla="*/ 38 w 55"/>
                    <a:gd name="T29" fmla="*/ 56 h 65"/>
                    <a:gd name="T30" fmla="*/ 39 w 55"/>
                    <a:gd name="T31" fmla="*/ 53 h 65"/>
                    <a:gd name="T32" fmla="*/ 42 w 55"/>
                    <a:gd name="T33" fmla="*/ 50 h 65"/>
                    <a:gd name="T34" fmla="*/ 42 w 55"/>
                    <a:gd name="T35" fmla="*/ 43 h 65"/>
                    <a:gd name="T36" fmla="*/ 42 w 55"/>
                    <a:gd name="T37" fmla="*/ 37 h 65"/>
                    <a:gd name="T38" fmla="*/ 44 w 55"/>
                    <a:gd name="T39" fmla="*/ 34 h 65"/>
                    <a:gd name="T40" fmla="*/ 42 w 55"/>
                    <a:gd name="T41" fmla="*/ 28 h 65"/>
                    <a:gd name="T42" fmla="*/ 42 w 55"/>
                    <a:gd name="T43" fmla="*/ 21 h 65"/>
                    <a:gd name="T44" fmla="*/ 39 w 55"/>
                    <a:gd name="T45" fmla="*/ 15 h 65"/>
                    <a:gd name="T46" fmla="*/ 38 w 55"/>
                    <a:gd name="T47" fmla="*/ 12 h 65"/>
                    <a:gd name="T48" fmla="*/ 35 w 55"/>
                    <a:gd name="T49" fmla="*/ 9 h 65"/>
                    <a:gd name="T50" fmla="*/ 32 w 55"/>
                    <a:gd name="T51" fmla="*/ 6 h 65"/>
                    <a:gd name="T52" fmla="*/ 30 w 55"/>
                    <a:gd name="T53" fmla="*/ 3 h 65"/>
                    <a:gd name="T54" fmla="*/ 26 w 55"/>
                    <a:gd name="T55" fmla="*/ 3 h 65"/>
                    <a:gd name="T56" fmla="*/ 20 w 55"/>
                    <a:gd name="T57" fmla="*/ 0 h 65"/>
                    <a:gd name="T58" fmla="*/ 17 w 55"/>
                    <a:gd name="T59" fmla="*/ 3 h 65"/>
                    <a:gd name="T60" fmla="*/ 12 w 55"/>
                    <a:gd name="T61" fmla="*/ 3 h 65"/>
                    <a:gd name="T62" fmla="*/ 9 w 55"/>
                    <a:gd name="T63" fmla="*/ 6 h 65"/>
                    <a:gd name="T64" fmla="*/ 6 w 55"/>
                    <a:gd name="T65" fmla="*/ 12 h 65"/>
                    <a:gd name="T66" fmla="*/ 6 w 55"/>
                    <a:gd name="T67" fmla="*/ 15 h 65"/>
                    <a:gd name="T68" fmla="*/ 3 w 55"/>
                    <a:gd name="T69" fmla="*/ 21 h 65"/>
                    <a:gd name="T70" fmla="*/ 0 w 55"/>
                    <a:gd name="T71" fmla="*/ 28 h 65"/>
                    <a:gd name="T72" fmla="*/ 0 w 55"/>
                    <a:gd name="T73" fmla="*/ 34 h 65"/>
                    <a:gd name="T74" fmla="*/ 9 w 55"/>
                    <a:gd name="T75" fmla="*/ 31 h 65"/>
                    <a:gd name="T76" fmla="*/ 9 w 55"/>
                    <a:gd name="T77" fmla="*/ 25 h 65"/>
                    <a:gd name="T78" fmla="*/ 12 w 55"/>
                    <a:gd name="T79" fmla="*/ 21 h 65"/>
                    <a:gd name="T80" fmla="*/ 12 w 55"/>
                    <a:gd name="T81" fmla="*/ 15 h 65"/>
                    <a:gd name="T82" fmla="*/ 15 w 55"/>
                    <a:gd name="T83" fmla="*/ 12 h 65"/>
                    <a:gd name="T84" fmla="*/ 18 w 55"/>
                    <a:gd name="T85" fmla="*/ 12 h 65"/>
                    <a:gd name="T86" fmla="*/ 20 w 55"/>
                    <a:gd name="T87" fmla="*/ 9 h 65"/>
                    <a:gd name="T88" fmla="*/ 26 w 55"/>
                    <a:gd name="T89" fmla="*/ 9 h 65"/>
                    <a:gd name="T90" fmla="*/ 28 w 55"/>
                    <a:gd name="T91" fmla="*/ 12 h 65"/>
                    <a:gd name="T92" fmla="*/ 30 w 55"/>
                    <a:gd name="T93" fmla="*/ 15 h 65"/>
                    <a:gd name="T94" fmla="*/ 32 w 55"/>
                    <a:gd name="T95" fmla="*/ 18 h 65"/>
                    <a:gd name="T96" fmla="*/ 35 w 55"/>
                    <a:gd name="T97" fmla="*/ 21 h 65"/>
                    <a:gd name="T98" fmla="*/ 35 w 55"/>
                    <a:gd name="T99" fmla="*/ 28 h 65"/>
                    <a:gd name="T100" fmla="*/ 35 w 55"/>
                    <a:gd name="T101" fmla="*/ 34 h 65"/>
                    <a:gd name="T102" fmla="*/ 35 w 55"/>
                    <a:gd name="T103" fmla="*/ 40 h 65"/>
                    <a:gd name="T104" fmla="*/ 32 w 55"/>
                    <a:gd name="T105" fmla="*/ 46 h 65"/>
                    <a:gd name="T106" fmla="*/ 30 w 55"/>
                    <a:gd name="T107" fmla="*/ 53 h 65"/>
                    <a:gd name="T108" fmla="*/ 28 w 55"/>
                    <a:gd name="T109" fmla="*/ 56 h 65"/>
                    <a:gd name="T110" fmla="*/ 23 w 55"/>
                    <a:gd name="T111" fmla="*/ 56 h 65"/>
                    <a:gd name="T112" fmla="*/ 18 w 55"/>
                    <a:gd name="T113" fmla="*/ 56 h 65"/>
                    <a:gd name="T114" fmla="*/ 17 w 55"/>
                    <a:gd name="T115" fmla="*/ 53 h 65"/>
                    <a:gd name="T116" fmla="*/ 12 w 55"/>
                    <a:gd name="T117" fmla="*/ 50 h 65"/>
                    <a:gd name="T118" fmla="*/ 9 w 55"/>
                    <a:gd name="T119" fmla="*/ 46 h 65"/>
                    <a:gd name="T120" fmla="*/ 9 w 55"/>
                    <a:gd name="T121" fmla="*/ 40 h 65"/>
                    <a:gd name="T122" fmla="*/ 9 w 55"/>
                    <a:gd name="T123" fmla="*/ 34 h 65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55" h="65">
                      <a:moveTo>
                        <a:pt x="0" y="34"/>
                      </a:move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3" y="40"/>
                      </a:lnTo>
                      <a:lnTo>
                        <a:pt x="3" y="43"/>
                      </a:lnTo>
                      <a:lnTo>
                        <a:pt x="3" y="46"/>
                      </a:lnTo>
                      <a:lnTo>
                        <a:pt x="3" y="50"/>
                      </a:lnTo>
                      <a:lnTo>
                        <a:pt x="6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18" y="65"/>
                      </a:lnTo>
                      <a:lnTo>
                        <a:pt x="21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5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4" y="59"/>
                      </a:lnTo>
                      <a:lnTo>
                        <a:pt x="47" y="59"/>
                      </a:lnTo>
                      <a:lnTo>
                        <a:pt x="47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9" y="50"/>
                      </a:lnTo>
                      <a:lnTo>
                        <a:pt x="52" y="50"/>
                      </a:lnTo>
                      <a:lnTo>
                        <a:pt x="52" y="46"/>
                      </a:lnTo>
                      <a:lnTo>
                        <a:pt x="52" y="43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5" y="37"/>
                      </a:lnTo>
                      <a:lnTo>
                        <a:pt x="55" y="34"/>
                      </a:lnTo>
                      <a:lnTo>
                        <a:pt x="55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1"/>
                      </a:lnTo>
                      <a:lnTo>
                        <a:pt x="52" y="18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7" y="12"/>
                      </a:lnTo>
                      <a:lnTo>
                        <a:pt x="47" y="9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2" y="3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3"/>
                      </a:lnTo>
                      <a:lnTo>
                        <a:pt x="21" y="3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5" y="6"/>
                      </a:lnTo>
                      <a:lnTo>
                        <a:pt x="12" y="6"/>
                      </a:lnTo>
                      <a:lnTo>
                        <a:pt x="9" y="9"/>
                      </a:lnTo>
                      <a:lnTo>
                        <a:pt x="9" y="12"/>
                      </a:lnTo>
                      <a:lnTo>
                        <a:pt x="6" y="12"/>
                      </a:lnTo>
                      <a:lnTo>
                        <a:pt x="6" y="15"/>
                      </a:lnTo>
                      <a:lnTo>
                        <a:pt x="3" y="18"/>
                      </a:lnTo>
                      <a:lnTo>
                        <a:pt x="3" y="21"/>
                      </a:lnTo>
                      <a:lnTo>
                        <a:pt x="3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close/>
                      <a:moveTo>
                        <a:pt x="12" y="34"/>
                      </a:moveTo>
                      <a:lnTo>
                        <a:pt x="12" y="31"/>
                      </a:lnTo>
                      <a:lnTo>
                        <a:pt x="12" y="28"/>
                      </a:lnTo>
                      <a:lnTo>
                        <a:pt x="12" y="25"/>
                      </a:lnTo>
                      <a:lnTo>
                        <a:pt x="12" y="21"/>
                      </a:lnTo>
                      <a:lnTo>
                        <a:pt x="15" y="21"/>
                      </a:lnTo>
                      <a:lnTo>
                        <a:pt x="15" y="18"/>
                      </a:lnTo>
                      <a:lnTo>
                        <a:pt x="15" y="15"/>
                      </a:lnTo>
                      <a:lnTo>
                        <a:pt x="18" y="15"/>
                      </a:lnTo>
                      <a:lnTo>
                        <a:pt x="18" y="12"/>
                      </a:lnTo>
                      <a:lnTo>
                        <a:pt x="21" y="12"/>
                      </a:lnTo>
                      <a:lnTo>
                        <a:pt x="23" y="12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2" y="12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1" y="15"/>
                      </a:lnTo>
                      <a:lnTo>
                        <a:pt x="41" y="18"/>
                      </a:lnTo>
                      <a:lnTo>
                        <a:pt x="41" y="21"/>
                      </a:lnTo>
                      <a:lnTo>
                        <a:pt x="44" y="21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lnTo>
                        <a:pt x="44" y="34"/>
                      </a:lnTo>
                      <a:lnTo>
                        <a:pt x="44" y="37"/>
                      </a:lnTo>
                      <a:lnTo>
                        <a:pt x="44" y="40"/>
                      </a:lnTo>
                      <a:lnTo>
                        <a:pt x="44" y="43"/>
                      </a:lnTo>
                      <a:lnTo>
                        <a:pt x="41" y="46"/>
                      </a:lnTo>
                      <a:lnTo>
                        <a:pt x="41" y="50"/>
                      </a:lnTo>
                      <a:lnTo>
                        <a:pt x="38" y="53"/>
                      </a:lnTo>
                      <a:lnTo>
                        <a:pt x="35" y="53"/>
                      </a:lnTo>
                      <a:lnTo>
                        <a:pt x="35" y="56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1" y="56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5" y="46"/>
                      </a:lnTo>
                      <a:lnTo>
                        <a:pt x="12" y="46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2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2" name="Freeform 710"/>
                <p:cNvSpPr>
                  <a:spLocks noEditPoints="1"/>
                </p:cNvSpPr>
                <p:nvPr/>
              </p:nvSpPr>
              <p:spPr bwMode="auto">
                <a:xfrm>
                  <a:off x="1713" y="2834"/>
                  <a:ext cx="48" cy="84"/>
                </a:xfrm>
                <a:custGeom>
                  <a:avLst/>
                  <a:gdLst>
                    <a:gd name="T0" fmla="*/ 32 w 52"/>
                    <a:gd name="T1" fmla="*/ 0 h 84"/>
                    <a:gd name="T2" fmla="*/ 32 w 52"/>
                    <a:gd name="T3" fmla="*/ 28 h 84"/>
                    <a:gd name="T4" fmla="*/ 30 w 52"/>
                    <a:gd name="T5" fmla="*/ 25 h 84"/>
                    <a:gd name="T6" fmla="*/ 28 w 52"/>
                    <a:gd name="T7" fmla="*/ 22 h 84"/>
                    <a:gd name="T8" fmla="*/ 23 w 52"/>
                    <a:gd name="T9" fmla="*/ 22 h 84"/>
                    <a:gd name="T10" fmla="*/ 20 w 52"/>
                    <a:gd name="T11" fmla="*/ 19 h 84"/>
                    <a:gd name="T12" fmla="*/ 16 w 52"/>
                    <a:gd name="T13" fmla="*/ 19 h 84"/>
                    <a:gd name="T14" fmla="*/ 14 w 52"/>
                    <a:gd name="T15" fmla="*/ 22 h 84"/>
                    <a:gd name="T16" fmla="*/ 9 w 52"/>
                    <a:gd name="T17" fmla="*/ 25 h 84"/>
                    <a:gd name="T18" fmla="*/ 6 w 52"/>
                    <a:gd name="T19" fmla="*/ 28 h 84"/>
                    <a:gd name="T20" fmla="*/ 6 w 52"/>
                    <a:gd name="T21" fmla="*/ 31 h 84"/>
                    <a:gd name="T22" fmla="*/ 3 w 52"/>
                    <a:gd name="T23" fmla="*/ 37 h 84"/>
                    <a:gd name="T24" fmla="*/ 0 w 52"/>
                    <a:gd name="T25" fmla="*/ 44 h 84"/>
                    <a:gd name="T26" fmla="*/ 0 w 52"/>
                    <a:gd name="T27" fmla="*/ 50 h 84"/>
                    <a:gd name="T28" fmla="*/ 0 w 52"/>
                    <a:gd name="T29" fmla="*/ 56 h 84"/>
                    <a:gd name="T30" fmla="*/ 3 w 52"/>
                    <a:gd name="T31" fmla="*/ 59 h 84"/>
                    <a:gd name="T32" fmla="*/ 3 w 52"/>
                    <a:gd name="T33" fmla="*/ 65 h 84"/>
                    <a:gd name="T34" fmla="*/ 6 w 52"/>
                    <a:gd name="T35" fmla="*/ 72 h 84"/>
                    <a:gd name="T36" fmla="*/ 6 w 52"/>
                    <a:gd name="T37" fmla="*/ 75 h 84"/>
                    <a:gd name="T38" fmla="*/ 9 w 52"/>
                    <a:gd name="T39" fmla="*/ 81 h 84"/>
                    <a:gd name="T40" fmla="*/ 14 w 52"/>
                    <a:gd name="T41" fmla="*/ 84 h 84"/>
                    <a:gd name="T42" fmla="*/ 18 w 52"/>
                    <a:gd name="T43" fmla="*/ 84 h 84"/>
                    <a:gd name="T44" fmla="*/ 23 w 52"/>
                    <a:gd name="T45" fmla="*/ 84 h 84"/>
                    <a:gd name="T46" fmla="*/ 28 w 52"/>
                    <a:gd name="T47" fmla="*/ 84 h 84"/>
                    <a:gd name="T48" fmla="*/ 30 w 52"/>
                    <a:gd name="T49" fmla="*/ 81 h 84"/>
                    <a:gd name="T50" fmla="*/ 32 w 52"/>
                    <a:gd name="T51" fmla="*/ 78 h 84"/>
                    <a:gd name="T52" fmla="*/ 32 w 52"/>
                    <a:gd name="T53" fmla="*/ 84 h 84"/>
                    <a:gd name="T54" fmla="*/ 41 w 52"/>
                    <a:gd name="T55" fmla="*/ 0 h 84"/>
                    <a:gd name="T56" fmla="*/ 9 w 52"/>
                    <a:gd name="T57" fmla="*/ 50 h 84"/>
                    <a:gd name="T58" fmla="*/ 9 w 52"/>
                    <a:gd name="T59" fmla="*/ 44 h 84"/>
                    <a:gd name="T60" fmla="*/ 9 w 52"/>
                    <a:gd name="T61" fmla="*/ 37 h 84"/>
                    <a:gd name="T62" fmla="*/ 11 w 52"/>
                    <a:gd name="T63" fmla="*/ 34 h 84"/>
                    <a:gd name="T64" fmla="*/ 16 w 52"/>
                    <a:gd name="T65" fmla="*/ 31 h 84"/>
                    <a:gd name="T66" fmla="*/ 18 w 52"/>
                    <a:gd name="T67" fmla="*/ 28 h 84"/>
                    <a:gd name="T68" fmla="*/ 23 w 52"/>
                    <a:gd name="T69" fmla="*/ 28 h 84"/>
                    <a:gd name="T70" fmla="*/ 26 w 52"/>
                    <a:gd name="T71" fmla="*/ 31 h 84"/>
                    <a:gd name="T72" fmla="*/ 28 w 52"/>
                    <a:gd name="T73" fmla="*/ 34 h 84"/>
                    <a:gd name="T74" fmla="*/ 30 w 52"/>
                    <a:gd name="T75" fmla="*/ 37 h 84"/>
                    <a:gd name="T76" fmla="*/ 32 w 52"/>
                    <a:gd name="T77" fmla="*/ 44 h 84"/>
                    <a:gd name="T78" fmla="*/ 32 w 52"/>
                    <a:gd name="T79" fmla="*/ 50 h 84"/>
                    <a:gd name="T80" fmla="*/ 32 w 52"/>
                    <a:gd name="T81" fmla="*/ 56 h 84"/>
                    <a:gd name="T82" fmla="*/ 32 w 52"/>
                    <a:gd name="T83" fmla="*/ 62 h 84"/>
                    <a:gd name="T84" fmla="*/ 30 w 52"/>
                    <a:gd name="T85" fmla="*/ 69 h 84"/>
                    <a:gd name="T86" fmla="*/ 28 w 52"/>
                    <a:gd name="T87" fmla="*/ 72 h 84"/>
                    <a:gd name="T88" fmla="*/ 26 w 52"/>
                    <a:gd name="T89" fmla="*/ 75 h 84"/>
                    <a:gd name="T90" fmla="*/ 20 w 52"/>
                    <a:gd name="T91" fmla="*/ 75 h 84"/>
                    <a:gd name="T92" fmla="*/ 16 w 52"/>
                    <a:gd name="T93" fmla="*/ 75 h 84"/>
                    <a:gd name="T94" fmla="*/ 14 w 52"/>
                    <a:gd name="T95" fmla="*/ 72 h 84"/>
                    <a:gd name="T96" fmla="*/ 11 w 52"/>
                    <a:gd name="T97" fmla="*/ 69 h 84"/>
                    <a:gd name="T98" fmla="*/ 9 w 52"/>
                    <a:gd name="T99" fmla="*/ 62 h 84"/>
                    <a:gd name="T100" fmla="*/ 9 w 52"/>
                    <a:gd name="T101" fmla="*/ 56 h 84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2" h="84">
                      <a:moveTo>
                        <a:pt x="52" y="0"/>
                      </a:moveTo>
                      <a:lnTo>
                        <a:pt x="41" y="0"/>
                      </a:lnTo>
                      <a:lnTo>
                        <a:pt x="41" y="31"/>
                      </a:lnTo>
                      <a:lnTo>
                        <a:pt x="41" y="28"/>
                      </a:lnTo>
                      <a:lnTo>
                        <a:pt x="38" y="28"/>
                      </a:lnTo>
                      <a:lnTo>
                        <a:pt x="38" y="25"/>
                      </a:lnTo>
                      <a:lnTo>
                        <a:pt x="35" y="25"/>
                      </a:lnTo>
                      <a:lnTo>
                        <a:pt x="35" y="22"/>
                      </a:lnTo>
                      <a:lnTo>
                        <a:pt x="32" y="22"/>
                      </a:lnTo>
                      <a:lnTo>
                        <a:pt x="29" y="22"/>
                      </a:lnTo>
                      <a:lnTo>
                        <a:pt x="26" y="22"/>
                      </a:lnTo>
                      <a:lnTo>
                        <a:pt x="26" y="19"/>
                      </a:lnTo>
                      <a:lnTo>
                        <a:pt x="23" y="19"/>
                      </a:lnTo>
                      <a:lnTo>
                        <a:pt x="20" y="19"/>
                      </a:lnTo>
                      <a:lnTo>
                        <a:pt x="20" y="22"/>
                      </a:lnTo>
                      <a:lnTo>
                        <a:pt x="17" y="22"/>
                      </a:lnTo>
                      <a:lnTo>
                        <a:pt x="14" y="22"/>
                      </a:lnTo>
                      <a:lnTo>
                        <a:pt x="12" y="25"/>
                      </a:lnTo>
                      <a:lnTo>
                        <a:pt x="9" y="25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6" y="31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3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3" y="59"/>
                      </a:lnTo>
                      <a:lnTo>
                        <a:pt x="3" y="62"/>
                      </a:lnTo>
                      <a:lnTo>
                        <a:pt x="3" y="65"/>
                      </a:lnTo>
                      <a:lnTo>
                        <a:pt x="3" y="69"/>
                      </a:lnTo>
                      <a:lnTo>
                        <a:pt x="6" y="72"/>
                      </a:lnTo>
                      <a:lnTo>
                        <a:pt x="6" y="75"/>
                      </a:lnTo>
                      <a:lnTo>
                        <a:pt x="9" y="75"/>
                      </a:lnTo>
                      <a:lnTo>
                        <a:pt x="9" y="78"/>
                      </a:lnTo>
                      <a:lnTo>
                        <a:pt x="12" y="81"/>
                      </a:lnTo>
                      <a:lnTo>
                        <a:pt x="14" y="81"/>
                      </a:lnTo>
                      <a:lnTo>
                        <a:pt x="17" y="84"/>
                      </a:lnTo>
                      <a:lnTo>
                        <a:pt x="20" y="84"/>
                      </a:lnTo>
                      <a:lnTo>
                        <a:pt x="23" y="84"/>
                      </a:lnTo>
                      <a:lnTo>
                        <a:pt x="26" y="84"/>
                      </a:lnTo>
                      <a:lnTo>
                        <a:pt x="29" y="84"/>
                      </a:lnTo>
                      <a:lnTo>
                        <a:pt x="32" y="84"/>
                      </a:lnTo>
                      <a:lnTo>
                        <a:pt x="35" y="84"/>
                      </a:lnTo>
                      <a:lnTo>
                        <a:pt x="35" y="81"/>
                      </a:lnTo>
                      <a:lnTo>
                        <a:pt x="38" y="81"/>
                      </a:lnTo>
                      <a:lnTo>
                        <a:pt x="38" y="78"/>
                      </a:lnTo>
                      <a:lnTo>
                        <a:pt x="41" y="78"/>
                      </a:lnTo>
                      <a:lnTo>
                        <a:pt x="41" y="75"/>
                      </a:lnTo>
                      <a:lnTo>
                        <a:pt x="41" y="84"/>
                      </a:lnTo>
                      <a:lnTo>
                        <a:pt x="52" y="84"/>
                      </a:lnTo>
                      <a:lnTo>
                        <a:pt x="52" y="0"/>
                      </a:lnTo>
                      <a:close/>
                      <a:moveTo>
                        <a:pt x="12" y="53"/>
                      </a:moveTo>
                      <a:lnTo>
                        <a:pt x="12" y="50"/>
                      </a:lnTo>
                      <a:lnTo>
                        <a:pt x="12" y="47"/>
                      </a:lnTo>
                      <a:lnTo>
                        <a:pt x="12" y="44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4" y="37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20" y="31"/>
                      </a:lnTo>
                      <a:lnTo>
                        <a:pt x="23" y="31"/>
                      </a:lnTo>
                      <a:lnTo>
                        <a:pt x="23" y="28"/>
                      </a:lnTo>
                      <a:lnTo>
                        <a:pt x="26" y="28"/>
                      </a:lnTo>
                      <a:lnTo>
                        <a:pt x="29" y="28"/>
                      </a:lnTo>
                      <a:lnTo>
                        <a:pt x="29" y="31"/>
                      </a:lnTo>
                      <a:lnTo>
                        <a:pt x="32" y="31"/>
                      </a:lnTo>
                      <a:lnTo>
                        <a:pt x="35" y="31"/>
                      </a:lnTo>
                      <a:lnTo>
                        <a:pt x="35" y="34"/>
                      </a:lnTo>
                      <a:lnTo>
                        <a:pt x="38" y="34"/>
                      </a:lnTo>
                      <a:lnTo>
                        <a:pt x="38" y="37"/>
                      </a:lnTo>
                      <a:lnTo>
                        <a:pt x="41" y="40"/>
                      </a:lnTo>
                      <a:lnTo>
                        <a:pt x="41" y="44"/>
                      </a:lnTo>
                      <a:lnTo>
                        <a:pt x="41" y="47"/>
                      </a:lnTo>
                      <a:lnTo>
                        <a:pt x="41" y="50"/>
                      </a:lnTo>
                      <a:lnTo>
                        <a:pt x="41" y="53"/>
                      </a:lnTo>
                      <a:lnTo>
                        <a:pt x="41" y="56"/>
                      </a:lnTo>
                      <a:lnTo>
                        <a:pt x="41" y="59"/>
                      </a:lnTo>
                      <a:lnTo>
                        <a:pt x="41" y="62"/>
                      </a:lnTo>
                      <a:lnTo>
                        <a:pt x="41" y="65"/>
                      </a:lnTo>
                      <a:lnTo>
                        <a:pt x="38" y="69"/>
                      </a:lnTo>
                      <a:lnTo>
                        <a:pt x="38" y="72"/>
                      </a:lnTo>
                      <a:lnTo>
                        <a:pt x="35" y="72"/>
                      </a:lnTo>
                      <a:lnTo>
                        <a:pt x="35" y="75"/>
                      </a:lnTo>
                      <a:lnTo>
                        <a:pt x="32" y="75"/>
                      </a:lnTo>
                      <a:lnTo>
                        <a:pt x="29" y="75"/>
                      </a:lnTo>
                      <a:lnTo>
                        <a:pt x="26" y="75"/>
                      </a:lnTo>
                      <a:lnTo>
                        <a:pt x="23" y="75"/>
                      </a:lnTo>
                      <a:lnTo>
                        <a:pt x="20" y="75"/>
                      </a:lnTo>
                      <a:lnTo>
                        <a:pt x="17" y="75"/>
                      </a:lnTo>
                      <a:lnTo>
                        <a:pt x="17" y="72"/>
                      </a:lnTo>
                      <a:lnTo>
                        <a:pt x="14" y="72"/>
                      </a:lnTo>
                      <a:lnTo>
                        <a:pt x="14" y="69"/>
                      </a:lnTo>
                      <a:lnTo>
                        <a:pt x="12" y="65"/>
                      </a:lnTo>
                      <a:lnTo>
                        <a:pt x="12" y="62"/>
                      </a:lnTo>
                      <a:lnTo>
                        <a:pt x="12" y="59"/>
                      </a:lnTo>
                      <a:lnTo>
                        <a:pt x="12" y="56"/>
                      </a:lnTo>
                      <a:lnTo>
                        <a:pt x="12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3" name="Freeform 711"/>
                <p:cNvSpPr>
                  <a:spLocks noEditPoints="1"/>
                </p:cNvSpPr>
                <p:nvPr/>
              </p:nvSpPr>
              <p:spPr bwMode="auto">
                <a:xfrm>
                  <a:off x="1770" y="2853"/>
                  <a:ext cx="48" cy="65"/>
                </a:xfrm>
                <a:custGeom>
                  <a:avLst/>
                  <a:gdLst>
                    <a:gd name="T0" fmla="*/ 34 w 52"/>
                    <a:gd name="T1" fmla="*/ 46 h 65"/>
                    <a:gd name="T2" fmla="*/ 31 w 52"/>
                    <a:gd name="T3" fmla="*/ 50 h 65"/>
                    <a:gd name="T4" fmla="*/ 29 w 52"/>
                    <a:gd name="T5" fmla="*/ 53 h 65"/>
                    <a:gd name="T6" fmla="*/ 26 w 52"/>
                    <a:gd name="T7" fmla="*/ 56 h 65"/>
                    <a:gd name="T8" fmla="*/ 20 w 52"/>
                    <a:gd name="T9" fmla="*/ 56 h 65"/>
                    <a:gd name="T10" fmla="*/ 16 w 52"/>
                    <a:gd name="T11" fmla="*/ 56 h 65"/>
                    <a:gd name="T12" fmla="*/ 14 w 52"/>
                    <a:gd name="T13" fmla="*/ 53 h 65"/>
                    <a:gd name="T14" fmla="*/ 11 w 52"/>
                    <a:gd name="T15" fmla="*/ 50 h 65"/>
                    <a:gd name="T16" fmla="*/ 8 w 52"/>
                    <a:gd name="T17" fmla="*/ 43 h 65"/>
                    <a:gd name="T18" fmla="*/ 8 w 52"/>
                    <a:gd name="T19" fmla="*/ 37 h 65"/>
                    <a:gd name="T20" fmla="*/ 41 w 52"/>
                    <a:gd name="T21" fmla="*/ 34 h 65"/>
                    <a:gd name="T22" fmla="*/ 41 w 52"/>
                    <a:gd name="T23" fmla="*/ 28 h 65"/>
                    <a:gd name="T24" fmla="*/ 41 w 52"/>
                    <a:gd name="T25" fmla="*/ 21 h 65"/>
                    <a:gd name="T26" fmla="*/ 39 w 52"/>
                    <a:gd name="T27" fmla="*/ 18 h 65"/>
                    <a:gd name="T28" fmla="*/ 36 w 52"/>
                    <a:gd name="T29" fmla="*/ 12 h 65"/>
                    <a:gd name="T30" fmla="*/ 34 w 52"/>
                    <a:gd name="T31" fmla="*/ 9 h 65"/>
                    <a:gd name="T32" fmla="*/ 31 w 52"/>
                    <a:gd name="T33" fmla="*/ 6 h 65"/>
                    <a:gd name="T34" fmla="*/ 29 w 52"/>
                    <a:gd name="T35" fmla="*/ 3 h 65"/>
                    <a:gd name="T36" fmla="*/ 26 w 52"/>
                    <a:gd name="T37" fmla="*/ 3 h 65"/>
                    <a:gd name="T38" fmla="*/ 20 w 52"/>
                    <a:gd name="T39" fmla="*/ 0 h 65"/>
                    <a:gd name="T40" fmla="*/ 16 w 52"/>
                    <a:gd name="T41" fmla="*/ 3 h 65"/>
                    <a:gd name="T42" fmla="*/ 11 w 52"/>
                    <a:gd name="T43" fmla="*/ 3 h 65"/>
                    <a:gd name="T44" fmla="*/ 8 w 52"/>
                    <a:gd name="T45" fmla="*/ 6 h 65"/>
                    <a:gd name="T46" fmla="*/ 6 w 52"/>
                    <a:gd name="T47" fmla="*/ 12 h 65"/>
                    <a:gd name="T48" fmla="*/ 6 w 52"/>
                    <a:gd name="T49" fmla="*/ 15 h 65"/>
                    <a:gd name="T50" fmla="*/ 3 w 52"/>
                    <a:gd name="T51" fmla="*/ 21 h 65"/>
                    <a:gd name="T52" fmla="*/ 0 w 52"/>
                    <a:gd name="T53" fmla="*/ 28 h 65"/>
                    <a:gd name="T54" fmla="*/ 0 w 52"/>
                    <a:gd name="T55" fmla="*/ 34 h 65"/>
                    <a:gd name="T56" fmla="*/ 0 w 52"/>
                    <a:gd name="T57" fmla="*/ 40 h 65"/>
                    <a:gd name="T58" fmla="*/ 3 w 52"/>
                    <a:gd name="T59" fmla="*/ 43 h 65"/>
                    <a:gd name="T60" fmla="*/ 3 w 52"/>
                    <a:gd name="T61" fmla="*/ 50 h 65"/>
                    <a:gd name="T62" fmla="*/ 6 w 52"/>
                    <a:gd name="T63" fmla="*/ 53 h 65"/>
                    <a:gd name="T64" fmla="*/ 6 w 52"/>
                    <a:gd name="T65" fmla="*/ 56 h 65"/>
                    <a:gd name="T66" fmla="*/ 8 w 52"/>
                    <a:gd name="T67" fmla="*/ 62 h 65"/>
                    <a:gd name="T68" fmla="*/ 14 w 52"/>
                    <a:gd name="T69" fmla="*/ 65 h 65"/>
                    <a:gd name="T70" fmla="*/ 18 w 52"/>
                    <a:gd name="T71" fmla="*/ 65 h 65"/>
                    <a:gd name="T72" fmla="*/ 23 w 52"/>
                    <a:gd name="T73" fmla="*/ 65 h 65"/>
                    <a:gd name="T74" fmla="*/ 27 w 52"/>
                    <a:gd name="T75" fmla="*/ 65 h 65"/>
                    <a:gd name="T76" fmla="*/ 29 w 52"/>
                    <a:gd name="T77" fmla="*/ 62 h 65"/>
                    <a:gd name="T78" fmla="*/ 34 w 52"/>
                    <a:gd name="T79" fmla="*/ 62 h 65"/>
                    <a:gd name="T80" fmla="*/ 36 w 52"/>
                    <a:gd name="T81" fmla="*/ 59 h 65"/>
                    <a:gd name="T82" fmla="*/ 39 w 52"/>
                    <a:gd name="T83" fmla="*/ 56 h 65"/>
                    <a:gd name="T84" fmla="*/ 39 w 52"/>
                    <a:gd name="T85" fmla="*/ 50 h 65"/>
                    <a:gd name="T86" fmla="*/ 41 w 52"/>
                    <a:gd name="T87" fmla="*/ 46 h 65"/>
                    <a:gd name="T88" fmla="*/ 34 w 52"/>
                    <a:gd name="T89" fmla="*/ 43 h 65"/>
                    <a:gd name="T90" fmla="*/ 8 w 52"/>
                    <a:gd name="T91" fmla="*/ 25 h 65"/>
                    <a:gd name="T92" fmla="*/ 11 w 52"/>
                    <a:gd name="T93" fmla="*/ 18 h 65"/>
                    <a:gd name="T94" fmla="*/ 14 w 52"/>
                    <a:gd name="T95" fmla="*/ 15 h 65"/>
                    <a:gd name="T96" fmla="*/ 16 w 52"/>
                    <a:gd name="T97" fmla="*/ 12 h 65"/>
                    <a:gd name="T98" fmla="*/ 18 w 52"/>
                    <a:gd name="T99" fmla="*/ 9 h 65"/>
                    <a:gd name="T100" fmla="*/ 23 w 52"/>
                    <a:gd name="T101" fmla="*/ 9 h 65"/>
                    <a:gd name="T102" fmla="*/ 27 w 52"/>
                    <a:gd name="T103" fmla="*/ 12 h 65"/>
                    <a:gd name="T104" fmla="*/ 29 w 52"/>
                    <a:gd name="T105" fmla="*/ 15 h 65"/>
                    <a:gd name="T106" fmla="*/ 31 w 52"/>
                    <a:gd name="T107" fmla="*/ 18 h 65"/>
                    <a:gd name="T108" fmla="*/ 31 w 52"/>
                    <a:gd name="T109" fmla="*/ 25 h 65"/>
                    <a:gd name="T110" fmla="*/ 34 w 52"/>
                    <a:gd name="T111" fmla="*/ 28 h 65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52" h="65">
                      <a:moveTo>
                        <a:pt x="43" y="43"/>
                      </a:moveTo>
                      <a:lnTo>
                        <a:pt x="43" y="46"/>
                      </a:lnTo>
                      <a:lnTo>
                        <a:pt x="40" y="46"/>
                      </a:lnTo>
                      <a:lnTo>
                        <a:pt x="40" y="50"/>
                      </a:lnTo>
                      <a:lnTo>
                        <a:pt x="40" y="53"/>
                      </a:lnTo>
                      <a:lnTo>
                        <a:pt x="37" y="53"/>
                      </a:lnTo>
                      <a:lnTo>
                        <a:pt x="34" y="56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1" y="46"/>
                      </a:lnTo>
                      <a:lnTo>
                        <a:pt x="11" y="43"/>
                      </a:lnTo>
                      <a:lnTo>
                        <a:pt x="11" y="40"/>
                      </a:lnTo>
                      <a:lnTo>
                        <a:pt x="11" y="37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1"/>
                      </a:lnTo>
                      <a:lnTo>
                        <a:pt x="49" y="21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2" y="3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9"/>
                      </a:lnTo>
                      <a:lnTo>
                        <a:pt x="8" y="12"/>
                      </a:lnTo>
                      <a:lnTo>
                        <a:pt x="6" y="12"/>
                      </a:lnTo>
                      <a:lnTo>
                        <a:pt x="6" y="15"/>
                      </a:lnTo>
                      <a:lnTo>
                        <a:pt x="3" y="18"/>
                      </a:lnTo>
                      <a:lnTo>
                        <a:pt x="3" y="21"/>
                      </a:lnTo>
                      <a:lnTo>
                        <a:pt x="3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3" y="43"/>
                      </a:lnTo>
                      <a:lnTo>
                        <a:pt x="3" y="46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8" y="56"/>
                      </a:lnTo>
                      <a:lnTo>
                        <a:pt x="8" y="59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4" y="65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3" y="59"/>
                      </a:lnTo>
                      <a:lnTo>
                        <a:pt x="46" y="59"/>
                      </a:lnTo>
                      <a:lnTo>
                        <a:pt x="46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9" y="50"/>
                      </a:lnTo>
                      <a:lnTo>
                        <a:pt x="52" y="50"/>
                      </a:lnTo>
                      <a:lnTo>
                        <a:pt x="52" y="46"/>
                      </a:lnTo>
                      <a:lnTo>
                        <a:pt x="52" y="43"/>
                      </a:lnTo>
                      <a:lnTo>
                        <a:pt x="43" y="43"/>
                      </a:lnTo>
                      <a:close/>
                      <a:moveTo>
                        <a:pt x="11" y="28"/>
                      </a:moveTo>
                      <a:lnTo>
                        <a:pt x="11" y="25"/>
                      </a:lnTo>
                      <a:lnTo>
                        <a:pt x="11" y="21"/>
                      </a:lnTo>
                      <a:lnTo>
                        <a:pt x="14" y="18"/>
                      </a:lnTo>
                      <a:lnTo>
                        <a:pt x="14" y="15"/>
                      </a:lnTo>
                      <a:lnTo>
                        <a:pt x="17" y="15"/>
                      </a:lnTo>
                      <a:lnTo>
                        <a:pt x="17" y="12"/>
                      </a:lnTo>
                      <a:lnTo>
                        <a:pt x="20" y="12"/>
                      </a:lnTo>
                      <a:lnTo>
                        <a:pt x="23" y="12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12"/>
                      </a:lnTo>
                      <a:lnTo>
                        <a:pt x="34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40" y="15"/>
                      </a:lnTo>
                      <a:lnTo>
                        <a:pt x="40" y="18"/>
                      </a:lnTo>
                      <a:lnTo>
                        <a:pt x="40" y="21"/>
                      </a:lnTo>
                      <a:lnTo>
                        <a:pt x="40" y="25"/>
                      </a:lnTo>
                      <a:lnTo>
                        <a:pt x="43" y="25"/>
                      </a:lnTo>
                      <a:lnTo>
                        <a:pt x="43" y="28"/>
                      </a:lnTo>
                      <a:lnTo>
                        <a:pt x="11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4" name="Rectangle 712"/>
                <p:cNvSpPr>
                  <a:spLocks noChangeArrowheads="1"/>
                </p:cNvSpPr>
                <p:nvPr/>
              </p:nvSpPr>
              <p:spPr bwMode="auto">
                <a:xfrm>
                  <a:off x="1828" y="2834"/>
                  <a:ext cx="8" cy="8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795" name="Freeform 713"/>
                <p:cNvSpPr>
                  <a:spLocks noEditPoints="1"/>
                </p:cNvSpPr>
                <p:nvPr/>
              </p:nvSpPr>
              <p:spPr bwMode="auto">
                <a:xfrm>
                  <a:off x="1847" y="2853"/>
                  <a:ext cx="48" cy="65"/>
                </a:xfrm>
                <a:custGeom>
                  <a:avLst/>
                  <a:gdLst>
                    <a:gd name="T0" fmla="*/ 0 w 52"/>
                    <a:gd name="T1" fmla="*/ 37 h 65"/>
                    <a:gd name="T2" fmla="*/ 2 w 52"/>
                    <a:gd name="T3" fmla="*/ 43 h 65"/>
                    <a:gd name="T4" fmla="*/ 2 w 52"/>
                    <a:gd name="T5" fmla="*/ 50 h 65"/>
                    <a:gd name="T6" fmla="*/ 5 w 52"/>
                    <a:gd name="T7" fmla="*/ 56 h 65"/>
                    <a:gd name="T8" fmla="*/ 6 w 52"/>
                    <a:gd name="T9" fmla="*/ 59 h 65"/>
                    <a:gd name="T10" fmla="*/ 8 w 52"/>
                    <a:gd name="T11" fmla="*/ 62 h 65"/>
                    <a:gd name="T12" fmla="*/ 14 w 52"/>
                    <a:gd name="T13" fmla="*/ 62 h 65"/>
                    <a:gd name="T14" fmla="*/ 16 w 52"/>
                    <a:gd name="T15" fmla="*/ 65 h 65"/>
                    <a:gd name="T16" fmla="*/ 20 w 52"/>
                    <a:gd name="T17" fmla="*/ 65 h 65"/>
                    <a:gd name="T18" fmla="*/ 25 w 52"/>
                    <a:gd name="T19" fmla="*/ 65 h 65"/>
                    <a:gd name="T20" fmla="*/ 29 w 52"/>
                    <a:gd name="T21" fmla="*/ 65 h 65"/>
                    <a:gd name="T22" fmla="*/ 31 w 52"/>
                    <a:gd name="T23" fmla="*/ 62 h 65"/>
                    <a:gd name="T24" fmla="*/ 34 w 52"/>
                    <a:gd name="T25" fmla="*/ 59 h 65"/>
                    <a:gd name="T26" fmla="*/ 36 w 52"/>
                    <a:gd name="T27" fmla="*/ 56 h 65"/>
                    <a:gd name="T28" fmla="*/ 39 w 52"/>
                    <a:gd name="T29" fmla="*/ 53 h 65"/>
                    <a:gd name="T30" fmla="*/ 41 w 52"/>
                    <a:gd name="T31" fmla="*/ 46 h 65"/>
                    <a:gd name="T32" fmla="*/ 41 w 52"/>
                    <a:gd name="T33" fmla="*/ 40 h 65"/>
                    <a:gd name="T34" fmla="*/ 41 w 52"/>
                    <a:gd name="T35" fmla="*/ 34 h 65"/>
                    <a:gd name="T36" fmla="*/ 41 w 52"/>
                    <a:gd name="T37" fmla="*/ 28 h 65"/>
                    <a:gd name="T38" fmla="*/ 41 w 52"/>
                    <a:gd name="T39" fmla="*/ 21 h 65"/>
                    <a:gd name="T40" fmla="*/ 39 w 52"/>
                    <a:gd name="T41" fmla="*/ 18 h 65"/>
                    <a:gd name="T42" fmla="*/ 39 w 52"/>
                    <a:gd name="T43" fmla="*/ 12 h 65"/>
                    <a:gd name="T44" fmla="*/ 36 w 52"/>
                    <a:gd name="T45" fmla="*/ 9 h 65"/>
                    <a:gd name="T46" fmla="*/ 34 w 52"/>
                    <a:gd name="T47" fmla="*/ 6 h 65"/>
                    <a:gd name="T48" fmla="*/ 29 w 52"/>
                    <a:gd name="T49" fmla="*/ 3 h 65"/>
                    <a:gd name="T50" fmla="*/ 25 w 52"/>
                    <a:gd name="T51" fmla="*/ 3 h 65"/>
                    <a:gd name="T52" fmla="*/ 22 w 52"/>
                    <a:gd name="T53" fmla="*/ 0 h 65"/>
                    <a:gd name="T54" fmla="*/ 18 w 52"/>
                    <a:gd name="T55" fmla="*/ 3 h 65"/>
                    <a:gd name="T56" fmla="*/ 14 w 52"/>
                    <a:gd name="T57" fmla="*/ 3 h 65"/>
                    <a:gd name="T58" fmla="*/ 11 w 52"/>
                    <a:gd name="T59" fmla="*/ 6 h 65"/>
                    <a:gd name="T60" fmla="*/ 6 w 52"/>
                    <a:gd name="T61" fmla="*/ 9 h 65"/>
                    <a:gd name="T62" fmla="*/ 5 w 52"/>
                    <a:gd name="T63" fmla="*/ 15 h 65"/>
                    <a:gd name="T64" fmla="*/ 2 w 52"/>
                    <a:gd name="T65" fmla="*/ 18 h 65"/>
                    <a:gd name="T66" fmla="*/ 2 w 52"/>
                    <a:gd name="T67" fmla="*/ 25 h 65"/>
                    <a:gd name="T68" fmla="*/ 0 w 52"/>
                    <a:gd name="T69" fmla="*/ 28 h 65"/>
                    <a:gd name="T70" fmla="*/ 0 w 52"/>
                    <a:gd name="T71" fmla="*/ 34 h 65"/>
                    <a:gd name="T72" fmla="*/ 8 w 52"/>
                    <a:gd name="T73" fmla="*/ 31 h 65"/>
                    <a:gd name="T74" fmla="*/ 8 w 52"/>
                    <a:gd name="T75" fmla="*/ 25 h 65"/>
                    <a:gd name="T76" fmla="*/ 11 w 52"/>
                    <a:gd name="T77" fmla="*/ 18 h 65"/>
                    <a:gd name="T78" fmla="*/ 14 w 52"/>
                    <a:gd name="T79" fmla="*/ 15 h 65"/>
                    <a:gd name="T80" fmla="*/ 16 w 52"/>
                    <a:gd name="T81" fmla="*/ 12 h 65"/>
                    <a:gd name="T82" fmla="*/ 18 w 52"/>
                    <a:gd name="T83" fmla="*/ 9 h 65"/>
                    <a:gd name="T84" fmla="*/ 22 w 52"/>
                    <a:gd name="T85" fmla="*/ 9 h 65"/>
                    <a:gd name="T86" fmla="*/ 25 w 52"/>
                    <a:gd name="T87" fmla="*/ 12 h 65"/>
                    <a:gd name="T88" fmla="*/ 29 w 52"/>
                    <a:gd name="T89" fmla="*/ 12 h 65"/>
                    <a:gd name="T90" fmla="*/ 31 w 52"/>
                    <a:gd name="T91" fmla="*/ 18 h 65"/>
                    <a:gd name="T92" fmla="*/ 34 w 52"/>
                    <a:gd name="T93" fmla="*/ 25 h 65"/>
                    <a:gd name="T94" fmla="*/ 34 w 52"/>
                    <a:gd name="T95" fmla="*/ 31 h 65"/>
                    <a:gd name="T96" fmla="*/ 34 w 52"/>
                    <a:gd name="T97" fmla="*/ 37 h 65"/>
                    <a:gd name="T98" fmla="*/ 34 w 52"/>
                    <a:gd name="T99" fmla="*/ 43 h 65"/>
                    <a:gd name="T100" fmla="*/ 31 w 52"/>
                    <a:gd name="T101" fmla="*/ 46 h 65"/>
                    <a:gd name="T102" fmla="*/ 29 w 52"/>
                    <a:gd name="T103" fmla="*/ 50 h 65"/>
                    <a:gd name="T104" fmla="*/ 27 w 52"/>
                    <a:gd name="T105" fmla="*/ 53 h 65"/>
                    <a:gd name="T106" fmla="*/ 25 w 52"/>
                    <a:gd name="T107" fmla="*/ 56 h 65"/>
                    <a:gd name="T108" fmla="*/ 20 w 52"/>
                    <a:gd name="T109" fmla="*/ 56 h 65"/>
                    <a:gd name="T110" fmla="*/ 16 w 52"/>
                    <a:gd name="T111" fmla="*/ 56 h 65"/>
                    <a:gd name="T112" fmla="*/ 11 w 52"/>
                    <a:gd name="T113" fmla="*/ 53 h 65"/>
                    <a:gd name="T114" fmla="*/ 11 w 52"/>
                    <a:gd name="T115" fmla="*/ 46 h 65"/>
                    <a:gd name="T116" fmla="*/ 8 w 52"/>
                    <a:gd name="T117" fmla="*/ 43 h 65"/>
                    <a:gd name="T118" fmla="*/ 8 w 52"/>
                    <a:gd name="T119" fmla="*/ 37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52" h="65">
                      <a:moveTo>
                        <a:pt x="0" y="34"/>
                      </a:move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2" y="43"/>
                      </a:lnTo>
                      <a:lnTo>
                        <a:pt x="2" y="46"/>
                      </a:lnTo>
                      <a:lnTo>
                        <a:pt x="2" y="50"/>
                      </a:lnTo>
                      <a:lnTo>
                        <a:pt x="5" y="53"/>
                      </a:lnTo>
                      <a:lnTo>
                        <a:pt x="5" y="56"/>
                      </a:lnTo>
                      <a:lnTo>
                        <a:pt x="8" y="56"/>
                      </a:lnTo>
                      <a:lnTo>
                        <a:pt x="8" y="59"/>
                      </a:lnTo>
                      <a:lnTo>
                        <a:pt x="11" y="59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8" y="65"/>
                      </a:lnTo>
                      <a:lnTo>
                        <a:pt x="31" y="65"/>
                      </a:lnTo>
                      <a:lnTo>
                        <a:pt x="34" y="65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3" y="59"/>
                      </a:lnTo>
                      <a:lnTo>
                        <a:pt x="46" y="59"/>
                      </a:lnTo>
                      <a:lnTo>
                        <a:pt x="46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9" y="50"/>
                      </a:lnTo>
                      <a:lnTo>
                        <a:pt x="52" y="46"/>
                      </a:lnTo>
                      <a:lnTo>
                        <a:pt x="52" y="43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1"/>
                      </a:lnTo>
                      <a:lnTo>
                        <a:pt x="52" y="18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1" y="3"/>
                      </a:lnTo>
                      <a:lnTo>
                        <a:pt x="28" y="3"/>
                      </a:lnTo>
                      <a:lnTo>
                        <a:pt x="28" y="0"/>
                      </a:lnTo>
                      <a:lnTo>
                        <a:pt x="26" y="0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9"/>
                      </a:lnTo>
                      <a:lnTo>
                        <a:pt x="5" y="12"/>
                      </a:lnTo>
                      <a:lnTo>
                        <a:pt x="5" y="15"/>
                      </a:lnTo>
                      <a:lnTo>
                        <a:pt x="2" y="15"/>
                      </a:lnTo>
                      <a:lnTo>
                        <a:pt x="2" y="18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close/>
                      <a:moveTo>
                        <a:pt x="11" y="34"/>
                      </a:moveTo>
                      <a:lnTo>
                        <a:pt x="11" y="31"/>
                      </a:lnTo>
                      <a:lnTo>
                        <a:pt x="11" y="28"/>
                      </a:lnTo>
                      <a:lnTo>
                        <a:pt x="11" y="25"/>
                      </a:lnTo>
                      <a:lnTo>
                        <a:pt x="11" y="21"/>
                      </a:lnTo>
                      <a:lnTo>
                        <a:pt x="14" y="18"/>
                      </a:lnTo>
                      <a:lnTo>
                        <a:pt x="14" y="15"/>
                      </a:lnTo>
                      <a:lnTo>
                        <a:pt x="17" y="15"/>
                      </a:lnTo>
                      <a:lnTo>
                        <a:pt x="17" y="12"/>
                      </a:lnTo>
                      <a:lnTo>
                        <a:pt x="20" y="12"/>
                      </a:lnTo>
                      <a:lnTo>
                        <a:pt x="23" y="12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8" y="9"/>
                      </a:lnTo>
                      <a:lnTo>
                        <a:pt x="31" y="9"/>
                      </a:lnTo>
                      <a:lnTo>
                        <a:pt x="31" y="12"/>
                      </a:lnTo>
                      <a:lnTo>
                        <a:pt x="34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40" y="18"/>
                      </a:lnTo>
                      <a:lnTo>
                        <a:pt x="40" y="21"/>
                      </a:lnTo>
                      <a:lnTo>
                        <a:pt x="43" y="25"/>
                      </a:lnTo>
                      <a:lnTo>
                        <a:pt x="43" y="28"/>
                      </a:lnTo>
                      <a:lnTo>
                        <a:pt x="43" y="31"/>
                      </a:lnTo>
                      <a:lnTo>
                        <a:pt x="43" y="34"/>
                      </a:lnTo>
                      <a:lnTo>
                        <a:pt x="43" y="37"/>
                      </a:lnTo>
                      <a:lnTo>
                        <a:pt x="43" y="40"/>
                      </a:lnTo>
                      <a:lnTo>
                        <a:pt x="43" y="43"/>
                      </a:lnTo>
                      <a:lnTo>
                        <a:pt x="40" y="43"/>
                      </a:lnTo>
                      <a:lnTo>
                        <a:pt x="40" y="46"/>
                      </a:lnTo>
                      <a:lnTo>
                        <a:pt x="40" y="50"/>
                      </a:lnTo>
                      <a:lnTo>
                        <a:pt x="37" y="50"/>
                      </a:lnTo>
                      <a:lnTo>
                        <a:pt x="37" y="53"/>
                      </a:lnTo>
                      <a:lnTo>
                        <a:pt x="34" y="53"/>
                      </a:lnTo>
                      <a:lnTo>
                        <a:pt x="34" y="56"/>
                      </a:lnTo>
                      <a:lnTo>
                        <a:pt x="31" y="56"/>
                      </a:lnTo>
                      <a:lnTo>
                        <a:pt x="28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4" y="46"/>
                      </a:lnTo>
                      <a:lnTo>
                        <a:pt x="11" y="46"/>
                      </a:lnTo>
                      <a:lnTo>
                        <a:pt x="11" y="43"/>
                      </a:lnTo>
                      <a:lnTo>
                        <a:pt x="11" y="40"/>
                      </a:lnTo>
                      <a:lnTo>
                        <a:pt x="11" y="37"/>
                      </a:lnTo>
                      <a:lnTo>
                        <a:pt x="11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6" name="Freeform 714"/>
                <p:cNvSpPr>
                  <a:spLocks noEditPoints="1"/>
                </p:cNvSpPr>
                <p:nvPr/>
              </p:nvSpPr>
              <p:spPr bwMode="auto">
                <a:xfrm>
                  <a:off x="1932" y="2834"/>
                  <a:ext cx="45" cy="84"/>
                </a:xfrm>
                <a:custGeom>
                  <a:avLst/>
                  <a:gdLst>
                    <a:gd name="T0" fmla="*/ 31 w 49"/>
                    <a:gd name="T1" fmla="*/ 0 h 84"/>
                    <a:gd name="T2" fmla="*/ 29 w 49"/>
                    <a:gd name="T3" fmla="*/ 31 h 84"/>
                    <a:gd name="T4" fmla="*/ 27 w 49"/>
                    <a:gd name="T5" fmla="*/ 25 h 84"/>
                    <a:gd name="T6" fmla="*/ 25 w 49"/>
                    <a:gd name="T7" fmla="*/ 22 h 84"/>
                    <a:gd name="T8" fmla="*/ 20 w 49"/>
                    <a:gd name="T9" fmla="*/ 22 h 84"/>
                    <a:gd name="T10" fmla="*/ 16 w 49"/>
                    <a:gd name="T11" fmla="*/ 19 h 84"/>
                    <a:gd name="T12" fmla="*/ 11 w 49"/>
                    <a:gd name="T13" fmla="*/ 22 h 84"/>
                    <a:gd name="T14" fmla="*/ 6 w 49"/>
                    <a:gd name="T15" fmla="*/ 25 h 84"/>
                    <a:gd name="T16" fmla="*/ 3 w 49"/>
                    <a:gd name="T17" fmla="*/ 31 h 84"/>
                    <a:gd name="T18" fmla="*/ 0 w 49"/>
                    <a:gd name="T19" fmla="*/ 37 h 84"/>
                    <a:gd name="T20" fmla="*/ 0 w 49"/>
                    <a:gd name="T21" fmla="*/ 44 h 84"/>
                    <a:gd name="T22" fmla="*/ 0 w 49"/>
                    <a:gd name="T23" fmla="*/ 50 h 84"/>
                    <a:gd name="T24" fmla="*/ 0 w 49"/>
                    <a:gd name="T25" fmla="*/ 56 h 84"/>
                    <a:gd name="T26" fmla="*/ 0 w 49"/>
                    <a:gd name="T27" fmla="*/ 62 h 84"/>
                    <a:gd name="T28" fmla="*/ 0 w 49"/>
                    <a:gd name="T29" fmla="*/ 69 h 84"/>
                    <a:gd name="T30" fmla="*/ 3 w 49"/>
                    <a:gd name="T31" fmla="*/ 72 h 84"/>
                    <a:gd name="T32" fmla="*/ 6 w 49"/>
                    <a:gd name="T33" fmla="*/ 78 h 84"/>
                    <a:gd name="T34" fmla="*/ 6 w 49"/>
                    <a:gd name="T35" fmla="*/ 81 h 84"/>
                    <a:gd name="T36" fmla="*/ 11 w 49"/>
                    <a:gd name="T37" fmla="*/ 84 h 84"/>
                    <a:gd name="T38" fmla="*/ 16 w 49"/>
                    <a:gd name="T39" fmla="*/ 84 h 84"/>
                    <a:gd name="T40" fmla="*/ 20 w 49"/>
                    <a:gd name="T41" fmla="*/ 84 h 84"/>
                    <a:gd name="T42" fmla="*/ 25 w 49"/>
                    <a:gd name="T43" fmla="*/ 84 h 84"/>
                    <a:gd name="T44" fmla="*/ 27 w 49"/>
                    <a:gd name="T45" fmla="*/ 81 h 84"/>
                    <a:gd name="T46" fmla="*/ 29 w 49"/>
                    <a:gd name="T47" fmla="*/ 78 h 84"/>
                    <a:gd name="T48" fmla="*/ 31 w 49"/>
                    <a:gd name="T49" fmla="*/ 75 h 84"/>
                    <a:gd name="T50" fmla="*/ 38 w 49"/>
                    <a:gd name="T51" fmla="*/ 84 h 84"/>
                    <a:gd name="T52" fmla="*/ 6 w 49"/>
                    <a:gd name="T53" fmla="*/ 53 h 84"/>
                    <a:gd name="T54" fmla="*/ 6 w 49"/>
                    <a:gd name="T55" fmla="*/ 47 h 84"/>
                    <a:gd name="T56" fmla="*/ 6 w 49"/>
                    <a:gd name="T57" fmla="*/ 40 h 84"/>
                    <a:gd name="T58" fmla="*/ 9 w 49"/>
                    <a:gd name="T59" fmla="*/ 34 h 84"/>
                    <a:gd name="T60" fmla="*/ 11 w 49"/>
                    <a:gd name="T61" fmla="*/ 31 h 84"/>
                    <a:gd name="T62" fmla="*/ 16 w 49"/>
                    <a:gd name="T63" fmla="*/ 31 h 84"/>
                    <a:gd name="T64" fmla="*/ 17 w 49"/>
                    <a:gd name="T65" fmla="*/ 28 h 84"/>
                    <a:gd name="T66" fmla="*/ 23 w 49"/>
                    <a:gd name="T67" fmla="*/ 31 h 84"/>
                    <a:gd name="T68" fmla="*/ 27 w 49"/>
                    <a:gd name="T69" fmla="*/ 34 h 84"/>
                    <a:gd name="T70" fmla="*/ 29 w 49"/>
                    <a:gd name="T71" fmla="*/ 37 h 84"/>
                    <a:gd name="T72" fmla="*/ 29 w 49"/>
                    <a:gd name="T73" fmla="*/ 44 h 84"/>
                    <a:gd name="T74" fmla="*/ 31 w 49"/>
                    <a:gd name="T75" fmla="*/ 50 h 84"/>
                    <a:gd name="T76" fmla="*/ 31 w 49"/>
                    <a:gd name="T77" fmla="*/ 56 h 84"/>
                    <a:gd name="T78" fmla="*/ 29 w 49"/>
                    <a:gd name="T79" fmla="*/ 62 h 84"/>
                    <a:gd name="T80" fmla="*/ 29 w 49"/>
                    <a:gd name="T81" fmla="*/ 69 h 84"/>
                    <a:gd name="T82" fmla="*/ 27 w 49"/>
                    <a:gd name="T83" fmla="*/ 72 h 84"/>
                    <a:gd name="T84" fmla="*/ 25 w 49"/>
                    <a:gd name="T85" fmla="*/ 75 h 84"/>
                    <a:gd name="T86" fmla="*/ 20 w 49"/>
                    <a:gd name="T87" fmla="*/ 75 h 84"/>
                    <a:gd name="T88" fmla="*/ 16 w 49"/>
                    <a:gd name="T89" fmla="*/ 75 h 84"/>
                    <a:gd name="T90" fmla="*/ 11 w 49"/>
                    <a:gd name="T91" fmla="*/ 72 h 84"/>
                    <a:gd name="T92" fmla="*/ 9 w 49"/>
                    <a:gd name="T93" fmla="*/ 65 h 84"/>
                    <a:gd name="T94" fmla="*/ 6 w 49"/>
                    <a:gd name="T95" fmla="*/ 59 h 84"/>
                    <a:gd name="T96" fmla="*/ 6 w 49"/>
                    <a:gd name="T97" fmla="*/ 53 h 8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49" h="84">
                      <a:moveTo>
                        <a:pt x="49" y="0"/>
                      </a:moveTo>
                      <a:lnTo>
                        <a:pt x="40" y="0"/>
                      </a:lnTo>
                      <a:lnTo>
                        <a:pt x="40" y="31"/>
                      </a:lnTo>
                      <a:lnTo>
                        <a:pt x="38" y="31"/>
                      </a:lnTo>
                      <a:lnTo>
                        <a:pt x="38" y="28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32" y="22"/>
                      </a:lnTo>
                      <a:lnTo>
                        <a:pt x="29" y="22"/>
                      </a:lnTo>
                      <a:lnTo>
                        <a:pt x="26" y="22"/>
                      </a:lnTo>
                      <a:lnTo>
                        <a:pt x="23" y="19"/>
                      </a:lnTo>
                      <a:lnTo>
                        <a:pt x="20" y="19"/>
                      </a:lnTo>
                      <a:lnTo>
                        <a:pt x="17" y="22"/>
                      </a:lnTo>
                      <a:lnTo>
                        <a:pt x="14" y="22"/>
                      </a:lnTo>
                      <a:lnTo>
                        <a:pt x="12" y="22"/>
                      </a:lnTo>
                      <a:lnTo>
                        <a:pt x="9" y="25"/>
                      </a:lnTo>
                      <a:lnTo>
                        <a:pt x="6" y="28"/>
                      </a:lnTo>
                      <a:lnTo>
                        <a:pt x="3" y="31"/>
                      </a:lnTo>
                      <a:lnTo>
                        <a:pt x="3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0" y="62"/>
                      </a:lnTo>
                      <a:lnTo>
                        <a:pt x="0" y="65"/>
                      </a:lnTo>
                      <a:lnTo>
                        <a:pt x="0" y="69"/>
                      </a:lnTo>
                      <a:lnTo>
                        <a:pt x="3" y="69"/>
                      </a:lnTo>
                      <a:lnTo>
                        <a:pt x="3" y="72"/>
                      </a:lnTo>
                      <a:lnTo>
                        <a:pt x="6" y="75"/>
                      </a:lnTo>
                      <a:lnTo>
                        <a:pt x="6" y="78"/>
                      </a:lnTo>
                      <a:lnTo>
                        <a:pt x="9" y="78"/>
                      </a:lnTo>
                      <a:lnTo>
                        <a:pt x="9" y="81"/>
                      </a:lnTo>
                      <a:lnTo>
                        <a:pt x="12" y="81"/>
                      </a:lnTo>
                      <a:lnTo>
                        <a:pt x="14" y="84"/>
                      </a:lnTo>
                      <a:lnTo>
                        <a:pt x="17" y="84"/>
                      </a:lnTo>
                      <a:lnTo>
                        <a:pt x="20" y="84"/>
                      </a:lnTo>
                      <a:lnTo>
                        <a:pt x="23" y="84"/>
                      </a:lnTo>
                      <a:lnTo>
                        <a:pt x="26" y="84"/>
                      </a:lnTo>
                      <a:lnTo>
                        <a:pt x="29" y="84"/>
                      </a:lnTo>
                      <a:lnTo>
                        <a:pt x="32" y="84"/>
                      </a:lnTo>
                      <a:lnTo>
                        <a:pt x="32" y="81"/>
                      </a:lnTo>
                      <a:lnTo>
                        <a:pt x="35" y="81"/>
                      </a:lnTo>
                      <a:lnTo>
                        <a:pt x="38" y="81"/>
                      </a:lnTo>
                      <a:lnTo>
                        <a:pt x="38" y="78"/>
                      </a:lnTo>
                      <a:lnTo>
                        <a:pt x="38" y="75"/>
                      </a:lnTo>
                      <a:lnTo>
                        <a:pt x="40" y="75"/>
                      </a:lnTo>
                      <a:lnTo>
                        <a:pt x="40" y="84"/>
                      </a:lnTo>
                      <a:lnTo>
                        <a:pt x="49" y="84"/>
                      </a:lnTo>
                      <a:lnTo>
                        <a:pt x="49" y="0"/>
                      </a:lnTo>
                      <a:close/>
                      <a:moveTo>
                        <a:pt x="9" y="53"/>
                      </a:moveTo>
                      <a:lnTo>
                        <a:pt x="9" y="50"/>
                      </a:lnTo>
                      <a:lnTo>
                        <a:pt x="9" y="47"/>
                      </a:lnTo>
                      <a:lnTo>
                        <a:pt x="9" y="44"/>
                      </a:lnTo>
                      <a:lnTo>
                        <a:pt x="9" y="40"/>
                      </a:lnTo>
                      <a:lnTo>
                        <a:pt x="12" y="37"/>
                      </a:lnTo>
                      <a:lnTo>
                        <a:pt x="12" y="34"/>
                      </a:lnTo>
                      <a:lnTo>
                        <a:pt x="14" y="34"/>
                      </a:lnTo>
                      <a:lnTo>
                        <a:pt x="14" y="31"/>
                      </a:lnTo>
                      <a:lnTo>
                        <a:pt x="17" y="31"/>
                      </a:lnTo>
                      <a:lnTo>
                        <a:pt x="20" y="31"/>
                      </a:lnTo>
                      <a:lnTo>
                        <a:pt x="20" y="28"/>
                      </a:lnTo>
                      <a:lnTo>
                        <a:pt x="23" y="28"/>
                      </a:lnTo>
                      <a:lnTo>
                        <a:pt x="26" y="28"/>
                      </a:lnTo>
                      <a:lnTo>
                        <a:pt x="29" y="31"/>
                      </a:lnTo>
                      <a:lnTo>
                        <a:pt x="32" y="31"/>
                      </a:lnTo>
                      <a:lnTo>
                        <a:pt x="35" y="34"/>
                      </a:lnTo>
                      <a:lnTo>
                        <a:pt x="35" y="37"/>
                      </a:lnTo>
                      <a:lnTo>
                        <a:pt x="38" y="37"/>
                      </a:lnTo>
                      <a:lnTo>
                        <a:pt x="38" y="40"/>
                      </a:ln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40" y="50"/>
                      </a:lnTo>
                      <a:lnTo>
                        <a:pt x="40" y="53"/>
                      </a:lnTo>
                      <a:lnTo>
                        <a:pt x="40" y="56"/>
                      </a:lnTo>
                      <a:lnTo>
                        <a:pt x="40" y="59"/>
                      </a:lnTo>
                      <a:lnTo>
                        <a:pt x="38" y="62"/>
                      </a:lnTo>
                      <a:lnTo>
                        <a:pt x="38" y="65"/>
                      </a:lnTo>
                      <a:lnTo>
                        <a:pt x="38" y="69"/>
                      </a:lnTo>
                      <a:lnTo>
                        <a:pt x="35" y="69"/>
                      </a:lnTo>
                      <a:lnTo>
                        <a:pt x="35" y="72"/>
                      </a:lnTo>
                      <a:lnTo>
                        <a:pt x="32" y="72"/>
                      </a:lnTo>
                      <a:lnTo>
                        <a:pt x="32" y="75"/>
                      </a:lnTo>
                      <a:lnTo>
                        <a:pt x="29" y="75"/>
                      </a:lnTo>
                      <a:lnTo>
                        <a:pt x="26" y="75"/>
                      </a:lnTo>
                      <a:lnTo>
                        <a:pt x="23" y="75"/>
                      </a:lnTo>
                      <a:lnTo>
                        <a:pt x="20" y="75"/>
                      </a:lnTo>
                      <a:lnTo>
                        <a:pt x="17" y="75"/>
                      </a:lnTo>
                      <a:lnTo>
                        <a:pt x="14" y="72"/>
                      </a:lnTo>
                      <a:lnTo>
                        <a:pt x="12" y="69"/>
                      </a:lnTo>
                      <a:lnTo>
                        <a:pt x="12" y="65"/>
                      </a:lnTo>
                      <a:lnTo>
                        <a:pt x="9" y="62"/>
                      </a:lnTo>
                      <a:lnTo>
                        <a:pt x="9" y="59"/>
                      </a:lnTo>
                      <a:lnTo>
                        <a:pt x="9" y="56"/>
                      </a:lnTo>
                      <a:lnTo>
                        <a:pt x="9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7" name="Freeform 715"/>
                <p:cNvSpPr>
                  <a:spLocks noEditPoints="1"/>
                </p:cNvSpPr>
                <p:nvPr/>
              </p:nvSpPr>
              <p:spPr bwMode="auto">
                <a:xfrm>
                  <a:off x="1988" y="2853"/>
                  <a:ext cx="46" cy="65"/>
                </a:xfrm>
                <a:custGeom>
                  <a:avLst/>
                  <a:gdLst>
                    <a:gd name="T0" fmla="*/ 34 w 49"/>
                    <a:gd name="T1" fmla="*/ 46 h 65"/>
                    <a:gd name="T2" fmla="*/ 31 w 49"/>
                    <a:gd name="T3" fmla="*/ 50 h 65"/>
                    <a:gd name="T4" fmla="*/ 28 w 49"/>
                    <a:gd name="T5" fmla="*/ 53 h 65"/>
                    <a:gd name="T6" fmla="*/ 25 w 49"/>
                    <a:gd name="T7" fmla="*/ 56 h 65"/>
                    <a:gd name="T8" fmla="*/ 22 w 49"/>
                    <a:gd name="T9" fmla="*/ 56 h 65"/>
                    <a:gd name="T10" fmla="*/ 17 w 49"/>
                    <a:gd name="T11" fmla="*/ 56 h 65"/>
                    <a:gd name="T12" fmla="*/ 11 w 49"/>
                    <a:gd name="T13" fmla="*/ 53 h 65"/>
                    <a:gd name="T14" fmla="*/ 8 w 49"/>
                    <a:gd name="T15" fmla="*/ 46 h 65"/>
                    <a:gd name="T16" fmla="*/ 8 w 49"/>
                    <a:gd name="T17" fmla="*/ 43 h 65"/>
                    <a:gd name="T18" fmla="*/ 8 w 49"/>
                    <a:gd name="T19" fmla="*/ 37 h 65"/>
                    <a:gd name="T20" fmla="*/ 40 w 49"/>
                    <a:gd name="T21" fmla="*/ 34 h 65"/>
                    <a:gd name="T22" fmla="*/ 40 w 49"/>
                    <a:gd name="T23" fmla="*/ 28 h 65"/>
                    <a:gd name="T24" fmla="*/ 40 w 49"/>
                    <a:gd name="T25" fmla="*/ 21 h 65"/>
                    <a:gd name="T26" fmla="*/ 38 w 49"/>
                    <a:gd name="T27" fmla="*/ 18 h 65"/>
                    <a:gd name="T28" fmla="*/ 38 w 49"/>
                    <a:gd name="T29" fmla="*/ 12 h 65"/>
                    <a:gd name="T30" fmla="*/ 36 w 49"/>
                    <a:gd name="T31" fmla="*/ 9 h 65"/>
                    <a:gd name="T32" fmla="*/ 34 w 49"/>
                    <a:gd name="T33" fmla="*/ 6 h 65"/>
                    <a:gd name="T34" fmla="*/ 31 w 49"/>
                    <a:gd name="T35" fmla="*/ 3 h 65"/>
                    <a:gd name="T36" fmla="*/ 25 w 49"/>
                    <a:gd name="T37" fmla="*/ 3 h 65"/>
                    <a:gd name="T38" fmla="*/ 23 w 49"/>
                    <a:gd name="T39" fmla="*/ 0 h 65"/>
                    <a:gd name="T40" fmla="*/ 20 w 49"/>
                    <a:gd name="T41" fmla="*/ 0 h 65"/>
                    <a:gd name="T42" fmla="*/ 17 w 49"/>
                    <a:gd name="T43" fmla="*/ 3 h 65"/>
                    <a:gd name="T44" fmla="*/ 11 w 49"/>
                    <a:gd name="T45" fmla="*/ 3 h 65"/>
                    <a:gd name="T46" fmla="*/ 8 w 49"/>
                    <a:gd name="T47" fmla="*/ 6 h 65"/>
                    <a:gd name="T48" fmla="*/ 5 w 49"/>
                    <a:gd name="T49" fmla="*/ 9 h 65"/>
                    <a:gd name="T50" fmla="*/ 3 w 49"/>
                    <a:gd name="T51" fmla="*/ 12 h 65"/>
                    <a:gd name="T52" fmla="*/ 3 w 49"/>
                    <a:gd name="T53" fmla="*/ 18 h 65"/>
                    <a:gd name="T54" fmla="*/ 0 w 49"/>
                    <a:gd name="T55" fmla="*/ 21 h 65"/>
                    <a:gd name="T56" fmla="*/ 0 w 49"/>
                    <a:gd name="T57" fmla="*/ 28 h 65"/>
                    <a:gd name="T58" fmla="*/ 0 w 49"/>
                    <a:gd name="T59" fmla="*/ 34 h 65"/>
                    <a:gd name="T60" fmla="*/ 0 w 49"/>
                    <a:gd name="T61" fmla="*/ 40 h 65"/>
                    <a:gd name="T62" fmla="*/ 0 w 49"/>
                    <a:gd name="T63" fmla="*/ 46 h 65"/>
                    <a:gd name="T64" fmla="*/ 3 w 49"/>
                    <a:gd name="T65" fmla="*/ 53 h 65"/>
                    <a:gd name="T66" fmla="*/ 5 w 49"/>
                    <a:gd name="T67" fmla="*/ 56 h 65"/>
                    <a:gd name="T68" fmla="*/ 8 w 49"/>
                    <a:gd name="T69" fmla="*/ 59 h 65"/>
                    <a:gd name="T70" fmla="*/ 8 w 49"/>
                    <a:gd name="T71" fmla="*/ 62 h 65"/>
                    <a:gd name="T72" fmla="*/ 11 w 49"/>
                    <a:gd name="T73" fmla="*/ 65 h 65"/>
                    <a:gd name="T74" fmla="*/ 17 w 49"/>
                    <a:gd name="T75" fmla="*/ 65 h 65"/>
                    <a:gd name="T76" fmla="*/ 22 w 49"/>
                    <a:gd name="T77" fmla="*/ 65 h 65"/>
                    <a:gd name="T78" fmla="*/ 25 w 49"/>
                    <a:gd name="T79" fmla="*/ 65 h 65"/>
                    <a:gd name="T80" fmla="*/ 31 w 49"/>
                    <a:gd name="T81" fmla="*/ 62 h 65"/>
                    <a:gd name="T82" fmla="*/ 34 w 49"/>
                    <a:gd name="T83" fmla="*/ 59 h 65"/>
                    <a:gd name="T84" fmla="*/ 36 w 49"/>
                    <a:gd name="T85" fmla="*/ 56 h 65"/>
                    <a:gd name="T86" fmla="*/ 38 w 49"/>
                    <a:gd name="T87" fmla="*/ 53 h 65"/>
                    <a:gd name="T88" fmla="*/ 40 w 49"/>
                    <a:gd name="T89" fmla="*/ 46 h 65"/>
                    <a:gd name="T90" fmla="*/ 34 w 49"/>
                    <a:gd name="T91" fmla="*/ 43 h 65"/>
                    <a:gd name="T92" fmla="*/ 8 w 49"/>
                    <a:gd name="T93" fmla="*/ 25 h 65"/>
                    <a:gd name="T94" fmla="*/ 8 w 49"/>
                    <a:gd name="T95" fmla="*/ 21 h 65"/>
                    <a:gd name="T96" fmla="*/ 8 w 49"/>
                    <a:gd name="T97" fmla="*/ 15 h 65"/>
                    <a:gd name="T98" fmla="*/ 11 w 49"/>
                    <a:gd name="T99" fmla="*/ 12 h 65"/>
                    <a:gd name="T100" fmla="*/ 17 w 49"/>
                    <a:gd name="T101" fmla="*/ 12 h 65"/>
                    <a:gd name="T102" fmla="*/ 22 w 49"/>
                    <a:gd name="T103" fmla="*/ 9 h 65"/>
                    <a:gd name="T104" fmla="*/ 23 w 49"/>
                    <a:gd name="T105" fmla="*/ 12 h 65"/>
                    <a:gd name="T106" fmla="*/ 28 w 49"/>
                    <a:gd name="T107" fmla="*/ 12 h 65"/>
                    <a:gd name="T108" fmla="*/ 31 w 49"/>
                    <a:gd name="T109" fmla="*/ 15 h 65"/>
                    <a:gd name="T110" fmla="*/ 31 w 49"/>
                    <a:gd name="T111" fmla="*/ 21 h 65"/>
                    <a:gd name="T112" fmla="*/ 34 w 49"/>
                    <a:gd name="T113" fmla="*/ 25 h 65"/>
                    <a:gd name="T114" fmla="*/ 8 w 49"/>
                    <a:gd name="T115" fmla="*/ 28 h 6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49" h="65">
                      <a:moveTo>
                        <a:pt x="40" y="43"/>
                      </a:moveTo>
                      <a:lnTo>
                        <a:pt x="40" y="46"/>
                      </a:lnTo>
                      <a:lnTo>
                        <a:pt x="40" y="50"/>
                      </a:lnTo>
                      <a:lnTo>
                        <a:pt x="37" y="50"/>
                      </a:lnTo>
                      <a:lnTo>
                        <a:pt x="37" y="53"/>
                      </a:lnTo>
                      <a:lnTo>
                        <a:pt x="34" y="53"/>
                      </a:lnTo>
                      <a:lnTo>
                        <a:pt x="34" y="56"/>
                      </a:lnTo>
                      <a:lnTo>
                        <a:pt x="31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4" y="53"/>
                      </a:lnTo>
                      <a:lnTo>
                        <a:pt x="11" y="50"/>
                      </a:lnTo>
                      <a:lnTo>
                        <a:pt x="11" y="46"/>
                      </a:lnTo>
                      <a:lnTo>
                        <a:pt x="8" y="46"/>
                      </a:lnTo>
                      <a:lnTo>
                        <a:pt x="8" y="43"/>
                      </a:lnTo>
                      <a:lnTo>
                        <a:pt x="8" y="40"/>
                      </a:lnTo>
                      <a:lnTo>
                        <a:pt x="8" y="37"/>
                      </a:lnTo>
                      <a:lnTo>
                        <a:pt x="49" y="37"/>
                      </a:lnTo>
                      <a:lnTo>
                        <a:pt x="49" y="34"/>
                      </a:lnTo>
                      <a:lnTo>
                        <a:pt x="49" y="31"/>
                      </a:lnTo>
                      <a:lnTo>
                        <a:pt x="49" y="28"/>
                      </a:lnTo>
                      <a:lnTo>
                        <a:pt x="49" y="25"/>
                      </a:lnTo>
                      <a:lnTo>
                        <a:pt x="49" y="21"/>
                      </a:lnTo>
                      <a:lnTo>
                        <a:pt x="49" y="18"/>
                      </a:lnTo>
                      <a:lnTo>
                        <a:pt x="46" y="18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3" y="12"/>
                      </a:lnTo>
                      <a:lnTo>
                        <a:pt x="43" y="9"/>
                      </a:lnTo>
                      <a:lnTo>
                        <a:pt x="40" y="9"/>
                      </a:lnTo>
                      <a:lnTo>
                        <a:pt x="40" y="6"/>
                      </a:lnTo>
                      <a:lnTo>
                        <a:pt x="37" y="6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1" y="3"/>
                      </a:lnTo>
                      <a:lnTo>
                        <a:pt x="29" y="3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1" y="6"/>
                      </a:lnTo>
                      <a:lnTo>
                        <a:pt x="8" y="6"/>
                      </a:lnTo>
                      <a:lnTo>
                        <a:pt x="8" y="9"/>
                      </a:lnTo>
                      <a:lnTo>
                        <a:pt x="5" y="9"/>
                      </a:lnTo>
                      <a:lnTo>
                        <a:pt x="5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0" y="18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6"/>
                      </a:lnTo>
                      <a:lnTo>
                        <a:pt x="0" y="50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5" y="56"/>
                      </a:lnTo>
                      <a:lnTo>
                        <a:pt x="5" y="59"/>
                      </a:lnTo>
                      <a:lnTo>
                        <a:pt x="8" y="59"/>
                      </a:lnTo>
                      <a:lnTo>
                        <a:pt x="8" y="62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4" y="65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1" y="65"/>
                      </a:lnTo>
                      <a:lnTo>
                        <a:pt x="34" y="65"/>
                      </a:lnTo>
                      <a:lnTo>
                        <a:pt x="37" y="62"/>
                      </a:lnTo>
                      <a:lnTo>
                        <a:pt x="40" y="62"/>
                      </a:lnTo>
                      <a:lnTo>
                        <a:pt x="40" y="59"/>
                      </a:lnTo>
                      <a:lnTo>
                        <a:pt x="43" y="59"/>
                      </a:lnTo>
                      <a:lnTo>
                        <a:pt x="43" y="56"/>
                      </a:lnTo>
                      <a:lnTo>
                        <a:pt x="46" y="56"/>
                      </a:lnTo>
                      <a:lnTo>
                        <a:pt x="46" y="53"/>
                      </a:lnTo>
                      <a:lnTo>
                        <a:pt x="49" y="50"/>
                      </a:lnTo>
                      <a:lnTo>
                        <a:pt x="49" y="46"/>
                      </a:lnTo>
                      <a:lnTo>
                        <a:pt x="49" y="43"/>
                      </a:lnTo>
                      <a:lnTo>
                        <a:pt x="40" y="43"/>
                      </a:lnTo>
                      <a:close/>
                      <a:moveTo>
                        <a:pt x="8" y="28"/>
                      </a:moveTo>
                      <a:lnTo>
                        <a:pt x="8" y="25"/>
                      </a:lnTo>
                      <a:lnTo>
                        <a:pt x="8" y="21"/>
                      </a:lnTo>
                      <a:lnTo>
                        <a:pt x="11" y="21"/>
                      </a:lnTo>
                      <a:lnTo>
                        <a:pt x="11" y="18"/>
                      </a:lnTo>
                      <a:lnTo>
                        <a:pt x="11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20" y="12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29" y="12"/>
                      </a:lnTo>
                      <a:lnTo>
                        <a:pt x="31" y="12"/>
                      </a:lnTo>
                      <a:lnTo>
                        <a:pt x="34" y="12"/>
                      </a:lnTo>
                      <a:lnTo>
                        <a:pt x="34" y="15"/>
                      </a:lnTo>
                      <a:lnTo>
                        <a:pt x="37" y="15"/>
                      </a:lnTo>
                      <a:lnTo>
                        <a:pt x="37" y="18"/>
                      </a:lnTo>
                      <a:lnTo>
                        <a:pt x="37" y="21"/>
                      </a:lnTo>
                      <a:lnTo>
                        <a:pt x="40" y="21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8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8" name="Freeform 716"/>
                <p:cNvSpPr>
                  <a:spLocks/>
                </p:cNvSpPr>
                <p:nvPr/>
              </p:nvSpPr>
              <p:spPr bwMode="auto">
                <a:xfrm>
                  <a:off x="1494" y="2965"/>
                  <a:ext cx="64" cy="90"/>
                </a:xfrm>
                <a:custGeom>
                  <a:avLst/>
                  <a:gdLst>
                    <a:gd name="T0" fmla="*/ 54 w 69"/>
                    <a:gd name="T1" fmla="*/ 22 h 90"/>
                    <a:gd name="T2" fmla="*/ 51 w 69"/>
                    <a:gd name="T3" fmla="*/ 16 h 90"/>
                    <a:gd name="T4" fmla="*/ 49 w 69"/>
                    <a:gd name="T5" fmla="*/ 9 h 90"/>
                    <a:gd name="T6" fmla="*/ 44 w 69"/>
                    <a:gd name="T7" fmla="*/ 6 h 90"/>
                    <a:gd name="T8" fmla="*/ 37 w 69"/>
                    <a:gd name="T9" fmla="*/ 3 h 90"/>
                    <a:gd name="T10" fmla="*/ 32 w 69"/>
                    <a:gd name="T11" fmla="*/ 0 h 90"/>
                    <a:gd name="T12" fmla="*/ 26 w 69"/>
                    <a:gd name="T13" fmla="*/ 0 h 90"/>
                    <a:gd name="T14" fmla="*/ 18 w 69"/>
                    <a:gd name="T15" fmla="*/ 3 h 90"/>
                    <a:gd name="T16" fmla="*/ 14 w 69"/>
                    <a:gd name="T17" fmla="*/ 6 h 90"/>
                    <a:gd name="T18" fmla="*/ 9 w 69"/>
                    <a:gd name="T19" fmla="*/ 12 h 90"/>
                    <a:gd name="T20" fmla="*/ 6 w 69"/>
                    <a:gd name="T21" fmla="*/ 22 h 90"/>
                    <a:gd name="T22" fmla="*/ 3 w 69"/>
                    <a:gd name="T23" fmla="*/ 31 h 90"/>
                    <a:gd name="T24" fmla="*/ 0 w 69"/>
                    <a:gd name="T25" fmla="*/ 37 h 90"/>
                    <a:gd name="T26" fmla="*/ 0 w 69"/>
                    <a:gd name="T27" fmla="*/ 47 h 90"/>
                    <a:gd name="T28" fmla="*/ 0 w 69"/>
                    <a:gd name="T29" fmla="*/ 56 h 90"/>
                    <a:gd name="T30" fmla="*/ 3 w 69"/>
                    <a:gd name="T31" fmla="*/ 65 h 90"/>
                    <a:gd name="T32" fmla="*/ 6 w 69"/>
                    <a:gd name="T33" fmla="*/ 72 h 90"/>
                    <a:gd name="T34" fmla="*/ 9 w 69"/>
                    <a:gd name="T35" fmla="*/ 81 h 90"/>
                    <a:gd name="T36" fmla="*/ 14 w 69"/>
                    <a:gd name="T37" fmla="*/ 84 h 90"/>
                    <a:gd name="T38" fmla="*/ 18 w 69"/>
                    <a:gd name="T39" fmla="*/ 87 h 90"/>
                    <a:gd name="T40" fmla="*/ 26 w 69"/>
                    <a:gd name="T41" fmla="*/ 90 h 90"/>
                    <a:gd name="T42" fmla="*/ 32 w 69"/>
                    <a:gd name="T43" fmla="*/ 90 h 90"/>
                    <a:gd name="T44" fmla="*/ 39 w 69"/>
                    <a:gd name="T45" fmla="*/ 87 h 90"/>
                    <a:gd name="T46" fmla="*/ 46 w 69"/>
                    <a:gd name="T47" fmla="*/ 81 h 90"/>
                    <a:gd name="T48" fmla="*/ 51 w 69"/>
                    <a:gd name="T49" fmla="*/ 75 h 90"/>
                    <a:gd name="T50" fmla="*/ 54 w 69"/>
                    <a:gd name="T51" fmla="*/ 69 h 90"/>
                    <a:gd name="T52" fmla="*/ 55 w 69"/>
                    <a:gd name="T53" fmla="*/ 62 h 90"/>
                    <a:gd name="T54" fmla="*/ 49 w 69"/>
                    <a:gd name="T55" fmla="*/ 56 h 90"/>
                    <a:gd name="T56" fmla="*/ 46 w 69"/>
                    <a:gd name="T57" fmla="*/ 65 h 90"/>
                    <a:gd name="T58" fmla="*/ 44 w 69"/>
                    <a:gd name="T59" fmla="*/ 72 h 90"/>
                    <a:gd name="T60" fmla="*/ 39 w 69"/>
                    <a:gd name="T61" fmla="*/ 75 h 90"/>
                    <a:gd name="T62" fmla="*/ 32 w 69"/>
                    <a:gd name="T63" fmla="*/ 78 h 90"/>
                    <a:gd name="T64" fmla="*/ 26 w 69"/>
                    <a:gd name="T65" fmla="*/ 78 h 90"/>
                    <a:gd name="T66" fmla="*/ 18 w 69"/>
                    <a:gd name="T67" fmla="*/ 75 h 90"/>
                    <a:gd name="T68" fmla="*/ 14 w 69"/>
                    <a:gd name="T69" fmla="*/ 72 h 90"/>
                    <a:gd name="T70" fmla="*/ 12 w 69"/>
                    <a:gd name="T71" fmla="*/ 62 h 90"/>
                    <a:gd name="T72" fmla="*/ 9 w 69"/>
                    <a:gd name="T73" fmla="*/ 56 h 90"/>
                    <a:gd name="T74" fmla="*/ 9 w 69"/>
                    <a:gd name="T75" fmla="*/ 47 h 90"/>
                    <a:gd name="T76" fmla="*/ 9 w 69"/>
                    <a:gd name="T77" fmla="*/ 37 h 90"/>
                    <a:gd name="T78" fmla="*/ 12 w 69"/>
                    <a:gd name="T79" fmla="*/ 31 h 90"/>
                    <a:gd name="T80" fmla="*/ 14 w 69"/>
                    <a:gd name="T81" fmla="*/ 22 h 90"/>
                    <a:gd name="T82" fmla="*/ 18 w 69"/>
                    <a:gd name="T83" fmla="*/ 16 h 90"/>
                    <a:gd name="T84" fmla="*/ 23 w 69"/>
                    <a:gd name="T85" fmla="*/ 12 h 90"/>
                    <a:gd name="T86" fmla="*/ 30 w 69"/>
                    <a:gd name="T87" fmla="*/ 12 h 90"/>
                    <a:gd name="T88" fmla="*/ 37 w 69"/>
                    <a:gd name="T89" fmla="*/ 12 h 90"/>
                    <a:gd name="T90" fmla="*/ 42 w 69"/>
                    <a:gd name="T91" fmla="*/ 16 h 90"/>
                    <a:gd name="T92" fmla="*/ 44 w 69"/>
                    <a:gd name="T93" fmla="*/ 22 h 90"/>
                    <a:gd name="T94" fmla="*/ 46 w 69"/>
                    <a:gd name="T95" fmla="*/ 28 h 9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69" h="90">
                      <a:moveTo>
                        <a:pt x="69" y="28"/>
                      </a:moveTo>
                      <a:lnTo>
                        <a:pt x="69" y="25"/>
                      </a:lnTo>
                      <a:lnTo>
                        <a:pt x="67" y="22"/>
                      </a:lnTo>
                      <a:lnTo>
                        <a:pt x="67" y="19"/>
                      </a:lnTo>
                      <a:lnTo>
                        <a:pt x="67" y="16"/>
                      </a:lnTo>
                      <a:lnTo>
                        <a:pt x="64" y="16"/>
                      </a:lnTo>
                      <a:lnTo>
                        <a:pt x="64" y="12"/>
                      </a:lnTo>
                      <a:lnTo>
                        <a:pt x="61" y="12"/>
                      </a:lnTo>
                      <a:lnTo>
                        <a:pt x="61" y="9"/>
                      </a:lnTo>
                      <a:lnTo>
                        <a:pt x="58" y="9"/>
                      </a:lnTo>
                      <a:lnTo>
                        <a:pt x="58" y="6"/>
                      </a:lnTo>
                      <a:lnTo>
                        <a:pt x="55" y="6"/>
                      </a:lnTo>
                      <a:lnTo>
                        <a:pt x="52" y="3"/>
                      </a:lnTo>
                      <a:lnTo>
                        <a:pt x="49" y="3"/>
                      </a:lnTo>
                      <a:lnTo>
                        <a:pt x="46" y="3"/>
                      </a:lnTo>
                      <a:lnTo>
                        <a:pt x="43" y="3"/>
                      </a:lnTo>
                      <a:lnTo>
                        <a:pt x="43" y="0"/>
                      </a:lnTo>
                      <a:lnTo>
                        <a:pt x="41" y="0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3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20" y="6"/>
                      </a:lnTo>
                      <a:lnTo>
                        <a:pt x="17" y="6"/>
                      </a:lnTo>
                      <a:lnTo>
                        <a:pt x="15" y="9"/>
                      </a:lnTo>
                      <a:lnTo>
                        <a:pt x="12" y="9"/>
                      </a:lnTo>
                      <a:lnTo>
                        <a:pt x="12" y="12"/>
                      </a:lnTo>
                      <a:lnTo>
                        <a:pt x="9" y="16"/>
                      </a:lnTo>
                      <a:lnTo>
                        <a:pt x="6" y="19"/>
                      </a:lnTo>
                      <a:lnTo>
                        <a:pt x="6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3" y="31"/>
                      </a:lnTo>
                      <a:lnTo>
                        <a:pt x="3" y="34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3" y="59"/>
                      </a:lnTo>
                      <a:lnTo>
                        <a:pt x="3" y="62"/>
                      </a:lnTo>
                      <a:lnTo>
                        <a:pt x="3" y="65"/>
                      </a:lnTo>
                      <a:lnTo>
                        <a:pt x="3" y="69"/>
                      </a:lnTo>
                      <a:lnTo>
                        <a:pt x="6" y="69"/>
                      </a:lnTo>
                      <a:lnTo>
                        <a:pt x="6" y="72"/>
                      </a:lnTo>
                      <a:lnTo>
                        <a:pt x="9" y="75"/>
                      </a:lnTo>
                      <a:lnTo>
                        <a:pt x="12" y="78"/>
                      </a:lnTo>
                      <a:lnTo>
                        <a:pt x="12" y="81"/>
                      </a:lnTo>
                      <a:lnTo>
                        <a:pt x="15" y="81"/>
                      </a:lnTo>
                      <a:lnTo>
                        <a:pt x="15" y="84"/>
                      </a:lnTo>
                      <a:lnTo>
                        <a:pt x="17" y="84"/>
                      </a:lnTo>
                      <a:lnTo>
                        <a:pt x="20" y="84"/>
                      </a:lnTo>
                      <a:lnTo>
                        <a:pt x="20" y="87"/>
                      </a:lnTo>
                      <a:lnTo>
                        <a:pt x="23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2" y="90"/>
                      </a:lnTo>
                      <a:lnTo>
                        <a:pt x="35" y="90"/>
                      </a:lnTo>
                      <a:lnTo>
                        <a:pt x="38" y="90"/>
                      </a:lnTo>
                      <a:lnTo>
                        <a:pt x="41" y="90"/>
                      </a:lnTo>
                      <a:lnTo>
                        <a:pt x="43" y="87"/>
                      </a:lnTo>
                      <a:lnTo>
                        <a:pt x="46" y="87"/>
                      </a:lnTo>
                      <a:lnTo>
                        <a:pt x="49" y="87"/>
                      </a:lnTo>
                      <a:lnTo>
                        <a:pt x="52" y="84"/>
                      </a:lnTo>
                      <a:lnTo>
                        <a:pt x="55" y="84"/>
                      </a:lnTo>
                      <a:lnTo>
                        <a:pt x="58" y="81"/>
                      </a:lnTo>
                      <a:lnTo>
                        <a:pt x="61" y="78"/>
                      </a:lnTo>
                      <a:lnTo>
                        <a:pt x="64" y="78"/>
                      </a:lnTo>
                      <a:lnTo>
                        <a:pt x="64" y="75"/>
                      </a:lnTo>
                      <a:lnTo>
                        <a:pt x="64" y="72"/>
                      </a:lnTo>
                      <a:lnTo>
                        <a:pt x="67" y="72"/>
                      </a:lnTo>
                      <a:lnTo>
                        <a:pt x="67" y="69"/>
                      </a:lnTo>
                      <a:lnTo>
                        <a:pt x="67" y="65"/>
                      </a:lnTo>
                      <a:lnTo>
                        <a:pt x="69" y="65"/>
                      </a:lnTo>
                      <a:lnTo>
                        <a:pt x="69" y="62"/>
                      </a:lnTo>
                      <a:lnTo>
                        <a:pt x="69" y="59"/>
                      </a:lnTo>
                      <a:lnTo>
                        <a:pt x="69" y="56"/>
                      </a:lnTo>
                      <a:lnTo>
                        <a:pt x="61" y="56"/>
                      </a:lnTo>
                      <a:lnTo>
                        <a:pt x="58" y="59"/>
                      </a:lnTo>
                      <a:lnTo>
                        <a:pt x="58" y="62"/>
                      </a:lnTo>
                      <a:lnTo>
                        <a:pt x="58" y="65"/>
                      </a:lnTo>
                      <a:lnTo>
                        <a:pt x="55" y="65"/>
                      </a:lnTo>
                      <a:lnTo>
                        <a:pt x="55" y="69"/>
                      </a:lnTo>
                      <a:lnTo>
                        <a:pt x="55" y="72"/>
                      </a:lnTo>
                      <a:lnTo>
                        <a:pt x="52" y="72"/>
                      </a:lnTo>
                      <a:lnTo>
                        <a:pt x="52" y="75"/>
                      </a:lnTo>
                      <a:lnTo>
                        <a:pt x="49" y="75"/>
                      </a:lnTo>
                      <a:lnTo>
                        <a:pt x="46" y="78"/>
                      </a:lnTo>
                      <a:lnTo>
                        <a:pt x="43" y="78"/>
                      </a:lnTo>
                      <a:lnTo>
                        <a:pt x="41" y="78"/>
                      </a:lnTo>
                      <a:lnTo>
                        <a:pt x="38" y="78"/>
                      </a:lnTo>
                      <a:lnTo>
                        <a:pt x="35" y="78"/>
                      </a:lnTo>
                      <a:lnTo>
                        <a:pt x="32" y="78"/>
                      </a:lnTo>
                      <a:lnTo>
                        <a:pt x="29" y="78"/>
                      </a:lnTo>
                      <a:lnTo>
                        <a:pt x="26" y="78"/>
                      </a:lnTo>
                      <a:lnTo>
                        <a:pt x="23" y="75"/>
                      </a:lnTo>
                      <a:lnTo>
                        <a:pt x="20" y="75"/>
                      </a:lnTo>
                      <a:lnTo>
                        <a:pt x="20" y="72"/>
                      </a:lnTo>
                      <a:lnTo>
                        <a:pt x="17" y="72"/>
                      </a:lnTo>
                      <a:lnTo>
                        <a:pt x="17" y="69"/>
                      </a:lnTo>
                      <a:lnTo>
                        <a:pt x="15" y="65"/>
                      </a:lnTo>
                      <a:lnTo>
                        <a:pt x="15" y="62"/>
                      </a:lnTo>
                      <a:lnTo>
                        <a:pt x="15" y="59"/>
                      </a:lnTo>
                      <a:lnTo>
                        <a:pt x="12" y="59"/>
                      </a:lnTo>
                      <a:lnTo>
                        <a:pt x="12" y="56"/>
                      </a:lnTo>
                      <a:lnTo>
                        <a:pt x="12" y="53"/>
                      </a:lnTo>
                      <a:lnTo>
                        <a:pt x="12" y="50"/>
                      </a:lnTo>
                      <a:lnTo>
                        <a:pt x="12" y="47"/>
                      </a:lnTo>
                      <a:lnTo>
                        <a:pt x="12" y="44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2" y="34"/>
                      </a:lnTo>
                      <a:lnTo>
                        <a:pt x="12" y="31"/>
                      </a:ln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5" y="25"/>
                      </a:lnTo>
                      <a:lnTo>
                        <a:pt x="17" y="22"/>
                      </a:lnTo>
                      <a:lnTo>
                        <a:pt x="20" y="19"/>
                      </a:lnTo>
                      <a:lnTo>
                        <a:pt x="20" y="16"/>
                      </a:lnTo>
                      <a:lnTo>
                        <a:pt x="23" y="16"/>
                      </a:lnTo>
                      <a:lnTo>
                        <a:pt x="26" y="16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2" y="12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41" y="12"/>
                      </a:lnTo>
                      <a:lnTo>
                        <a:pt x="43" y="12"/>
                      </a:lnTo>
                      <a:lnTo>
                        <a:pt x="46" y="12"/>
                      </a:lnTo>
                      <a:lnTo>
                        <a:pt x="49" y="12"/>
                      </a:lnTo>
                      <a:lnTo>
                        <a:pt x="49" y="16"/>
                      </a:lnTo>
                      <a:lnTo>
                        <a:pt x="52" y="16"/>
                      </a:lnTo>
                      <a:lnTo>
                        <a:pt x="52" y="19"/>
                      </a:lnTo>
                      <a:lnTo>
                        <a:pt x="55" y="19"/>
                      </a:lnTo>
                      <a:lnTo>
                        <a:pt x="55" y="22"/>
                      </a:lnTo>
                      <a:lnTo>
                        <a:pt x="58" y="22"/>
                      </a:lnTo>
                      <a:lnTo>
                        <a:pt x="58" y="25"/>
                      </a:lnTo>
                      <a:lnTo>
                        <a:pt x="58" y="28"/>
                      </a:lnTo>
                      <a:lnTo>
                        <a:pt x="69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99" name="Freeform 717"/>
                <p:cNvSpPr>
                  <a:spLocks noEditPoints="1"/>
                </p:cNvSpPr>
                <p:nvPr/>
              </p:nvSpPr>
              <p:spPr bwMode="auto">
                <a:xfrm>
                  <a:off x="1566" y="2990"/>
                  <a:ext cx="51" cy="65"/>
                </a:xfrm>
                <a:custGeom>
                  <a:avLst/>
                  <a:gdLst>
                    <a:gd name="T0" fmla="*/ 9 w 55"/>
                    <a:gd name="T1" fmla="*/ 15 h 65"/>
                    <a:gd name="T2" fmla="*/ 12 w 55"/>
                    <a:gd name="T3" fmla="*/ 9 h 65"/>
                    <a:gd name="T4" fmla="*/ 17 w 55"/>
                    <a:gd name="T5" fmla="*/ 9 h 65"/>
                    <a:gd name="T6" fmla="*/ 20 w 55"/>
                    <a:gd name="T7" fmla="*/ 9 h 65"/>
                    <a:gd name="T8" fmla="*/ 26 w 55"/>
                    <a:gd name="T9" fmla="*/ 9 h 65"/>
                    <a:gd name="T10" fmla="*/ 28 w 55"/>
                    <a:gd name="T11" fmla="*/ 12 h 65"/>
                    <a:gd name="T12" fmla="*/ 30 w 55"/>
                    <a:gd name="T13" fmla="*/ 15 h 65"/>
                    <a:gd name="T14" fmla="*/ 30 w 55"/>
                    <a:gd name="T15" fmla="*/ 22 h 65"/>
                    <a:gd name="T16" fmla="*/ 28 w 55"/>
                    <a:gd name="T17" fmla="*/ 25 h 65"/>
                    <a:gd name="T18" fmla="*/ 14 w 55"/>
                    <a:gd name="T19" fmla="*/ 28 h 65"/>
                    <a:gd name="T20" fmla="*/ 9 w 55"/>
                    <a:gd name="T21" fmla="*/ 28 h 65"/>
                    <a:gd name="T22" fmla="*/ 6 w 55"/>
                    <a:gd name="T23" fmla="*/ 31 h 65"/>
                    <a:gd name="T24" fmla="*/ 6 w 55"/>
                    <a:gd name="T25" fmla="*/ 34 h 65"/>
                    <a:gd name="T26" fmla="*/ 3 w 55"/>
                    <a:gd name="T27" fmla="*/ 37 h 65"/>
                    <a:gd name="T28" fmla="*/ 0 w 55"/>
                    <a:gd name="T29" fmla="*/ 40 h 65"/>
                    <a:gd name="T30" fmla="*/ 0 w 55"/>
                    <a:gd name="T31" fmla="*/ 47 h 65"/>
                    <a:gd name="T32" fmla="*/ 0 w 55"/>
                    <a:gd name="T33" fmla="*/ 53 h 65"/>
                    <a:gd name="T34" fmla="*/ 3 w 55"/>
                    <a:gd name="T35" fmla="*/ 56 h 65"/>
                    <a:gd name="T36" fmla="*/ 6 w 55"/>
                    <a:gd name="T37" fmla="*/ 59 h 65"/>
                    <a:gd name="T38" fmla="*/ 9 w 55"/>
                    <a:gd name="T39" fmla="*/ 62 h 65"/>
                    <a:gd name="T40" fmla="*/ 12 w 55"/>
                    <a:gd name="T41" fmla="*/ 65 h 65"/>
                    <a:gd name="T42" fmla="*/ 17 w 55"/>
                    <a:gd name="T43" fmla="*/ 65 h 65"/>
                    <a:gd name="T44" fmla="*/ 18 w 55"/>
                    <a:gd name="T45" fmla="*/ 62 h 65"/>
                    <a:gd name="T46" fmla="*/ 23 w 55"/>
                    <a:gd name="T47" fmla="*/ 62 h 65"/>
                    <a:gd name="T48" fmla="*/ 28 w 55"/>
                    <a:gd name="T49" fmla="*/ 59 h 65"/>
                    <a:gd name="T50" fmla="*/ 30 w 55"/>
                    <a:gd name="T51" fmla="*/ 56 h 65"/>
                    <a:gd name="T52" fmla="*/ 30 w 55"/>
                    <a:gd name="T53" fmla="*/ 56 h 65"/>
                    <a:gd name="T54" fmla="*/ 32 w 55"/>
                    <a:gd name="T55" fmla="*/ 59 h 65"/>
                    <a:gd name="T56" fmla="*/ 34 w 55"/>
                    <a:gd name="T57" fmla="*/ 62 h 65"/>
                    <a:gd name="T58" fmla="*/ 39 w 55"/>
                    <a:gd name="T59" fmla="*/ 62 h 65"/>
                    <a:gd name="T60" fmla="*/ 44 w 55"/>
                    <a:gd name="T61" fmla="*/ 62 h 65"/>
                    <a:gd name="T62" fmla="*/ 42 w 55"/>
                    <a:gd name="T63" fmla="*/ 56 h 65"/>
                    <a:gd name="T64" fmla="*/ 39 w 55"/>
                    <a:gd name="T65" fmla="*/ 53 h 65"/>
                    <a:gd name="T66" fmla="*/ 37 w 55"/>
                    <a:gd name="T67" fmla="*/ 15 h 65"/>
                    <a:gd name="T68" fmla="*/ 37 w 55"/>
                    <a:gd name="T69" fmla="*/ 9 h 65"/>
                    <a:gd name="T70" fmla="*/ 32 w 55"/>
                    <a:gd name="T71" fmla="*/ 3 h 65"/>
                    <a:gd name="T72" fmla="*/ 30 w 55"/>
                    <a:gd name="T73" fmla="*/ 0 h 65"/>
                    <a:gd name="T74" fmla="*/ 26 w 55"/>
                    <a:gd name="T75" fmla="*/ 0 h 65"/>
                    <a:gd name="T76" fmla="*/ 20 w 55"/>
                    <a:gd name="T77" fmla="*/ 0 h 65"/>
                    <a:gd name="T78" fmla="*/ 17 w 55"/>
                    <a:gd name="T79" fmla="*/ 0 h 65"/>
                    <a:gd name="T80" fmla="*/ 12 w 55"/>
                    <a:gd name="T81" fmla="*/ 0 h 65"/>
                    <a:gd name="T82" fmla="*/ 6 w 55"/>
                    <a:gd name="T83" fmla="*/ 3 h 65"/>
                    <a:gd name="T84" fmla="*/ 6 w 55"/>
                    <a:gd name="T85" fmla="*/ 6 h 65"/>
                    <a:gd name="T86" fmla="*/ 3 w 55"/>
                    <a:gd name="T87" fmla="*/ 12 h 65"/>
                    <a:gd name="T88" fmla="*/ 3 w 55"/>
                    <a:gd name="T89" fmla="*/ 19 h 65"/>
                    <a:gd name="T90" fmla="*/ 30 w 55"/>
                    <a:gd name="T91" fmla="*/ 40 h 65"/>
                    <a:gd name="T92" fmla="*/ 30 w 55"/>
                    <a:gd name="T93" fmla="*/ 47 h 65"/>
                    <a:gd name="T94" fmla="*/ 28 w 55"/>
                    <a:gd name="T95" fmla="*/ 50 h 65"/>
                    <a:gd name="T96" fmla="*/ 26 w 55"/>
                    <a:gd name="T97" fmla="*/ 53 h 65"/>
                    <a:gd name="T98" fmla="*/ 20 w 55"/>
                    <a:gd name="T99" fmla="*/ 53 h 65"/>
                    <a:gd name="T100" fmla="*/ 18 w 55"/>
                    <a:gd name="T101" fmla="*/ 56 h 65"/>
                    <a:gd name="T102" fmla="*/ 14 w 55"/>
                    <a:gd name="T103" fmla="*/ 56 h 65"/>
                    <a:gd name="T104" fmla="*/ 12 w 55"/>
                    <a:gd name="T105" fmla="*/ 53 h 65"/>
                    <a:gd name="T106" fmla="*/ 9 w 55"/>
                    <a:gd name="T107" fmla="*/ 50 h 65"/>
                    <a:gd name="T108" fmla="*/ 6 w 55"/>
                    <a:gd name="T109" fmla="*/ 47 h 65"/>
                    <a:gd name="T110" fmla="*/ 9 w 55"/>
                    <a:gd name="T111" fmla="*/ 44 h 65"/>
                    <a:gd name="T112" fmla="*/ 9 w 55"/>
                    <a:gd name="T113" fmla="*/ 37 h 65"/>
                    <a:gd name="T114" fmla="*/ 14 w 55"/>
                    <a:gd name="T115" fmla="*/ 37 h 65"/>
                    <a:gd name="T116" fmla="*/ 17 w 55"/>
                    <a:gd name="T117" fmla="*/ 34 h 65"/>
                    <a:gd name="T118" fmla="*/ 20 w 55"/>
                    <a:gd name="T119" fmla="*/ 34 h 65"/>
                    <a:gd name="T120" fmla="*/ 26 w 55"/>
                    <a:gd name="T121" fmla="*/ 34 h 65"/>
                    <a:gd name="T122" fmla="*/ 28 w 55"/>
                    <a:gd name="T123" fmla="*/ 31 h 65"/>
                    <a:gd name="T124" fmla="*/ 30 w 55"/>
                    <a:gd name="T125" fmla="*/ 40 h 6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5" h="65">
                      <a:moveTo>
                        <a:pt x="12" y="19"/>
                      </a:moveTo>
                      <a:lnTo>
                        <a:pt x="12" y="15"/>
                      </a:lnTo>
                      <a:lnTo>
                        <a:pt x="15" y="12"/>
                      </a:lnTo>
                      <a:lnTo>
                        <a:pt x="15" y="9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38" y="22"/>
                      </a:lnTo>
                      <a:lnTo>
                        <a:pt x="38" y="25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17" y="28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9" y="28"/>
                      </a:lnTo>
                      <a:lnTo>
                        <a:pt x="9" y="31"/>
                      </a:lnTo>
                      <a:lnTo>
                        <a:pt x="6" y="31"/>
                      </a:lnTo>
                      <a:lnTo>
                        <a:pt x="6" y="34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3" y="59"/>
                      </a:lnTo>
                      <a:lnTo>
                        <a:pt x="6" y="59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5" y="65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2" y="59"/>
                      </a:lnTo>
                      <a:lnTo>
                        <a:pt x="35" y="59"/>
                      </a:lnTo>
                      <a:lnTo>
                        <a:pt x="35" y="56"/>
                      </a:lnTo>
                      <a:lnTo>
                        <a:pt x="38" y="56"/>
                      </a:lnTo>
                      <a:lnTo>
                        <a:pt x="38" y="53"/>
                      </a:lnTo>
                      <a:lnTo>
                        <a:pt x="38" y="56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1" y="62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9" y="62"/>
                      </a:lnTo>
                      <a:lnTo>
                        <a:pt x="52" y="62"/>
                      </a:lnTo>
                      <a:lnTo>
                        <a:pt x="55" y="62"/>
                      </a:lnTo>
                      <a:lnTo>
                        <a:pt x="55" y="56"/>
                      </a:lnTo>
                      <a:lnTo>
                        <a:pt x="52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6" y="53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2" y="3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12" y="19"/>
                      </a:lnTo>
                      <a:close/>
                      <a:moveTo>
                        <a:pt x="38" y="40"/>
                      </a:move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35" y="47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5" y="56"/>
                      </a:lnTo>
                      <a:lnTo>
                        <a:pt x="15" y="53"/>
                      </a:lnTo>
                      <a:lnTo>
                        <a:pt x="12" y="53"/>
                      </a:lnTo>
                      <a:lnTo>
                        <a:pt x="12" y="50"/>
                      </a:lnTo>
                      <a:lnTo>
                        <a:pt x="12" y="47"/>
                      </a:lnTo>
                      <a:lnTo>
                        <a:pt x="9" y="47"/>
                      </a:lnTo>
                      <a:lnTo>
                        <a:pt x="9" y="44"/>
                      </a:lnTo>
                      <a:lnTo>
                        <a:pt x="12" y="44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5" y="37"/>
                      </a:lnTo>
                      <a:lnTo>
                        <a:pt x="17" y="37"/>
                      </a:lnTo>
                      <a:lnTo>
                        <a:pt x="17" y="34"/>
                      </a:lnTo>
                      <a:lnTo>
                        <a:pt x="20" y="34"/>
                      </a:lnTo>
                      <a:lnTo>
                        <a:pt x="23" y="34"/>
                      </a:lnTo>
                      <a:lnTo>
                        <a:pt x="26" y="34"/>
                      </a:lnTo>
                      <a:lnTo>
                        <a:pt x="29" y="34"/>
                      </a:lnTo>
                      <a:lnTo>
                        <a:pt x="32" y="34"/>
                      </a:lnTo>
                      <a:lnTo>
                        <a:pt x="35" y="34"/>
                      </a:lnTo>
                      <a:lnTo>
                        <a:pt x="35" y="31"/>
                      </a:lnTo>
                      <a:lnTo>
                        <a:pt x="38" y="31"/>
                      </a:lnTo>
                      <a:lnTo>
                        <a:pt x="38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0" name="Freeform 718"/>
                <p:cNvSpPr>
                  <a:spLocks/>
                </p:cNvSpPr>
                <p:nvPr/>
              </p:nvSpPr>
              <p:spPr bwMode="auto">
                <a:xfrm>
                  <a:off x="1623" y="2990"/>
                  <a:ext cx="42" cy="65"/>
                </a:xfrm>
                <a:custGeom>
                  <a:avLst/>
                  <a:gdLst>
                    <a:gd name="T0" fmla="*/ 33 w 46"/>
                    <a:gd name="T1" fmla="*/ 15 h 65"/>
                    <a:gd name="T2" fmla="*/ 33 w 46"/>
                    <a:gd name="T3" fmla="*/ 9 h 65"/>
                    <a:gd name="T4" fmla="*/ 31 w 46"/>
                    <a:gd name="T5" fmla="*/ 6 h 65"/>
                    <a:gd name="T6" fmla="*/ 28 w 46"/>
                    <a:gd name="T7" fmla="*/ 3 h 65"/>
                    <a:gd name="T8" fmla="*/ 24 w 46"/>
                    <a:gd name="T9" fmla="*/ 0 h 65"/>
                    <a:gd name="T10" fmla="*/ 20 w 46"/>
                    <a:gd name="T11" fmla="*/ 0 h 65"/>
                    <a:gd name="T12" fmla="*/ 15 w 46"/>
                    <a:gd name="T13" fmla="*/ 0 h 65"/>
                    <a:gd name="T14" fmla="*/ 11 w 46"/>
                    <a:gd name="T15" fmla="*/ 0 h 65"/>
                    <a:gd name="T16" fmla="*/ 8 w 46"/>
                    <a:gd name="T17" fmla="*/ 3 h 65"/>
                    <a:gd name="T18" fmla="*/ 5 w 46"/>
                    <a:gd name="T19" fmla="*/ 6 h 65"/>
                    <a:gd name="T20" fmla="*/ 3 w 46"/>
                    <a:gd name="T21" fmla="*/ 9 h 65"/>
                    <a:gd name="T22" fmla="*/ 0 w 46"/>
                    <a:gd name="T23" fmla="*/ 15 h 65"/>
                    <a:gd name="T24" fmla="*/ 0 w 46"/>
                    <a:gd name="T25" fmla="*/ 22 h 65"/>
                    <a:gd name="T26" fmla="*/ 3 w 46"/>
                    <a:gd name="T27" fmla="*/ 25 h 65"/>
                    <a:gd name="T28" fmla="*/ 5 w 46"/>
                    <a:gd name="T29" fmla="*/ 28 h 65"/>
                    <a:gd name="T30" fmla="*/ 5 w 46"/>
                    <a:gd name="T31" fmla="*/ 31 h 65"/>
                    <a:gd name="T32" fmla="*/ 8 w 46"/>
                    <a:gd name="T33" fmla="*/ 34 h 65"/>
                    <a:gd name="T34" fmla="*/ 20 w 46"/>
                    <a:gd name="T35" fmla="*/ 37 h 65"/>
                    <a:gd name="T36" fmla="*/ 24 w 46"/>
                    <a:gd name="T37" fmla="*/ 37 h 65"/>
                    <a:gd name="T38" fmla="*/ 26 w 46"/>
                    <a:gd name="T39" fmla="*/ 40 h 65"/>
                    <a:gd name="T40" fmla="*/ 28 w 46"/>
                    <a:gd name="T41" fmla="*/ 44 h 65"/>
                    <a:gd name="T42" fmla="*/ 26 w 46"/>
                    <a:gd name="T43" fmla="*/ 50 h 65"/>
                    <a:gd name="T44" fmla="*/ 24 w 46"/>
                    <a:gd name="T45" fmla="*/ 53 h 65"/>
                    <a:gd name="T46" fmla="*/ 22 w 46"/>
                    <a:gd name="T47" fmla="*/ 56 h 65"/>
                    <a:gd name="T48" fmla="*/ 17 w 46"/>
                    <a:gd name="T49" fmla="*/ 56 h 65"/>
                    <a:gd name="T50" fmla="*/ 14 w 46"/>
                    <a:gd name="T51" fmla="*/ 56 h 65"/>
                    <a:gd name="T52" fmla="*/ 11 w 46"/>
                    <a:gd name="T53" fmla="*/ 53 h 65"/>
                    <a:gd name="T54" fmla="*/ 8 w 46"/>
                    <a:gd name="T55" fmla="*/ 50 h 65"/>
                    <a:gd name="T56" fmla="*/ 5 w 46"/>
                    <a:gd name="T57" fmla="*/ 47 h 65"/>
                    <a:gd name="T58" fmla="*/ 0 w 46"/>
                    <a:gd name="T59" fmla="*/ 44 h 65"/>
                    <a:gd name="T60" fmla="*/ 0 w 46"/>
                    <a:gd name="T61" fmla="*/ 50 h 65"/>
                    <a:gd name="T62" fmla="*/ 3 w 46"/>
                    <a:gd name="T63" fmla="*/ 53 h 65"/>
                    <a:gd name="T64" fmla="*/ 5 w 46"/>
                    <a:gd name="T65" fmla="*/ 59 h 65"/>
                    <a:gd name="T66" fmla="*/ 5 w 46"/>
                    <a:gd name="T67" fmla="*/ 62 h 65"/>
                    <a:gd name="T68" fmla="*/ 11 w 46"/>
                    <a:gd name="T69" fmla="*/ 62 h 65"/>
                    <a:gd name="T70" fmla="*/ 15 w 46"/>
                    <a:gd name="T71" fmla="*/ 62 h 65"/>
                    <a:gd name="T72" fmla="*/ 17 w 46"/>
                    <a:gd name="T73" fmla="*/ 65 h 65"/>
                    <a:gd name="T74" fmla="*/ 20 w 46"/>
                    <a:gd name="T75" fmla="*/ 62 h 65"/>
                    <a:gd name="T76" fmla="*/ 24 w 46"/>
                    <a:gd name="T77" fmla="*/ 62 h 65"/>
                    <a:gd name="T78" fmla="*/ 28 w 46"/>
                    <a:gd name="T79" fmla="*/ 62 h 65"/>
                    <a:gd name="T80" fmla="*/ 31 w 46"/>
                    <a:gd name="T81" fmla="*/ 59 h 65"/>
                    <a:gd name="T82" fmla="*/ 33 w 46"/>
                    <a:gd name="T83" fmla="*/ 56 h 65"/>
                    <a:gd name="T84" fmla="*/ 33 w 46"/>
                    <a:gd name="T85" fmla="*/ 50 h 65"/>
                    <a:gd name="T86" fmla="*/ 35 w 46"/>
                    <a:gd name="T87" fmla="*/ 47 h 65"/>
                    <a:gd name="T88" fmla="*/ 35 w 46"/>
                    <a:gd name="T89" fmla="*/ 40 h 65"/>
                    <a:gd name="T90" fmla="*/ 33 w 46"/>
                    <a:gd name="T91" fmla="*/ 37 h 65"/>
                    <a:gd name="T92" fmla="*/ 31 w 46"/>
                    <a:gd name="T93" fmla="*/ 34 h 65"/>
                    <a:gd name="T94" fmla="*/ 28 w 46"/>
                    <a:gd name="T95" fmla="*/ 31 h 65"/>
                    <a:gd name="T96" fmla="*/ 26 w 46"/>
                    <a:gd name="T97" fmla="*/ 28 h 65"/>
                    <a:gd name="T98" fmla="*/ 22 w 46"/>
                    <a:gd name="T99" fmla="*/ 28 h 65"/>
                    <a:gd name="T100" fmla="*/ 14 w 46"/>
                    <a:gd name="T101" fmla="*/ 25 h 65"/>
                    <a:gd name="T102" fmla="*/ 11 w 46"/>
                    <a:gd name="T103" fmla="*/ 22 h 65"/>
                    <a:gd name="T104" fmla="*/ 8 w 46"/>
                    <a:gd name="T105" fmla="*/ 19 h 65"/>
                    <a:gd name="T106" fmla="*/ 8 w 46"/>
                    <a:gd name="T107" fmla="*/ 12 h 65"/>
                    <a:gd name="T108" fmla="*/ 11 w 46"/>
                    <a:gd name="T109" fmla="*/ 9 h 65"/>
                    <a:gd name="T110" fmla="*/ 15 w 46"/>
                    <a:gd name="T111" fmla="*/ 9 h 65"/>
                    <a:gd name="T112" fmla="*/ 20 w 46"/>
                    <a:gd name="T113" fmla="*/ 9 h 65"/>
                    <a:gd name="T114" fmla="*/ 24 w 46"/>
                    <a:gd name="T115" fmla="*/ 9 h 65"/>
                    <a:gd name="T116" fmla="*/ 26 w 46"/>
                    <a:gd name="T117" fmla="*/ 12 h 65"/>
                    <a:gd name="T118" fmla="*/ 26 w 46"/>
                    <a:gd name="T119" fmla="*/ 19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46" h="65">
                      <a:moveTo>
                        <a:pt x="43" y="19"/>
                      </a:moveTo>
                      <a:lnTo>
                        <a:pt x="43" y="15"/>
                      </a:lnTo>
                      <a:lnTo>
                        <a:pt x="43" y="12"/>
                      </a:lnTo>
                      <a:lnTo>
                        <a:pt x="43" y="9"/>
                      </a:lnTo>
                      <a:lnTo>
                        <a:pt x="40" y="9"/>
                      </a:lnTo>
                      <a:lnTo>
                        <a:pt x="40" y="6"/>
                      </a:lnTo>
                      <a:lnTo>
                        <a:pt x="37" y="6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11" y="0"/>
                      </a:lnTo>
                      <a:lnTo>
                        <a:pt x="11" y="3"/>
                      </a:lnTo>
                      <a:lnTo>
                        <a:pt x="8" y="3"/>
                      </a:lnTo>
                      <a:lnTo>
                        <a:pt x="6" y="6"/>
                      </a:lnTo>
                      <a:lnTo>
                        <a:pt x="3" y="6"/>
                      </a:lnTo>
                      <a:lnTo>
                        <a:pt x="3" y="9"/>
                      </a:lnTo>
                      <a:lnTo>
                        <a:pt x="3" y="12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6" y="28"/>
                      </a:lnTo>
                      <a:lnTo>
                        <a:pt x="6" y="31"/>
                      </a:lnTo>
                      <a:lnTo>
                        <a:pt x="8" y="31"/>
                      </a:lnTo>
                      <a:lnTo>
                        <a:pt x="11" y="31"/>
                      </a:lnTo>
                      <a:lnTo>
                        <a:pt x="11" y="34"/>
                      </a:lnTo>
                      <a:lnTo>
                        <a:pt x="14" y="34"/>
                      </a:lnTo>
                      <a:lnTo>
                        <a:pt x="26" y="37"/>
                      </a:lnTo>
                      <a:lnTo>
                        <a:pt x="29" y="37"/>
                      </a:lnTo>
                      <a:lnTo>
                        <a:pt x="32" y="37"/>
                      </a:lnTo>
                      <a:lnTo>
                        <a:pt x="32" y="40"/>
                      </a:lnTo>
                      <a:lnTo>
                        <a:pt x="34" y="40"/>
                      </a:lnTo>
                      <a:lnTo>
                        <a:pt x="34" y="44"/>
                      </a:lnTo>
                      <a:lnTo>
                        <a:pt x="37" y="44"/>
                      </a:lnTo>
                      <a:lnTo>
                        <a:pt x="37" y="47"/>
                      </a:lnTo>
                      <a:lnTo>
                        <a:pt x="34" y="50"/>
                      </a:lnTo>
                      <a:lnTo>
                        <a:pt x="34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1" y="53"/>
                      </a:lnTo>
                      <a:lnTo>
                        <a:pt x="11" y="50"/>
                      </a:lnTo>
                      <a:lnTo>
                        <a:pt x="8" y="50"/>
                      </a:lnTo>
                      <a:lnTo>
                        <a:pt x="8" y="47"/>
                      </a:lnTo>
                      <a:lnTo>
                        <a:pt x="8" y="44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6" y="59"/>
                      </a:lnTo>
                      <a:lnTo>
                        <a:pt x="8" y="59"/>
                      </a:lnTo>
                      <a:lnTo>
                        <a:pt x="8" y="62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4" y="62"/>
                      </a:lnTo>
                      <a:lnTo>
                        <a:pt x="37" y="62"/>
                      </a:lnTo>
                      <a:lnTo>
                        <a:pt x="37" y="59"/>
                      </a:lnTo>
                      <a:lnTo>
                        <a:pt x="40" y="59"/>
                      </a:lnTo>
                      <a:lnTo>
                        <a:pt x="40" y="56"/>
                      </a:lnTo>
                      <a:lnTo>
                        <a:pt x="43" y="56"/>
                      </a:lnTo>
                      <a:lnTo>
                        <a:pt x="43" y="53"/>
                      </a:lnTo>
                      <a:lnTo>
                        <a:pt x="43" y="50"/>
                      </a:lnTo>
                      <a:lnTo>
                        <a:pt x="46" y="50"/>
                      </a:lnTo>
                      <a:lnTo>
                        <a:pt x="46" y="47"/>
                      </a:lnTo>
                      <a:lnTo>
                        <a:pt x="46" y="44"/>
                      </a:lnTo>
                      <a:lnTo>
                        <a:pt x="46" y="40"/>
                      </a:lnTo>
                      <a:lnTo>
                        <a:pt x="46" y="37"/>
                      </a:lnTo>
                      <a:lnTo>
                        <a:pt x="43" y="37"/>
                      </a:lnTo>
                      <a:lnTo>
                        <a:pt x="43" y="34"/>
                      </a:lnTo>
                      <a:lnTo>
                        <a:pt x="40" y="34"/>
                      </a:lnTo>
                      <a:lnTo>
                        <a:pt x="40" y="31"/>
                      </a:lnTo>
                      <a:lnTo>
                        <a:pt x="37" y="31"/>
                      </a:lnTo>
                      <a:lnTo>
                        <a:pt x="34" y="31"/>
                      </a:lnTo>
                      <a:lnTo>
                        <a:pt x="34" y="28"/>
                      </a:lnTo>
                      <a:lnTo>
                        <a:pt x="32" y="28"/>
                      </a:lnTo>
                      <a:lnTo>
                        <a:pt x="29" y="28"/>
                      </a:lnTo>
                      <a:lnTo>
                        <a:pt x="20" y="25"/>
                      </a:lnTo>
                      <a:lnTo>
                        <a:pt x="17" y="25"/>
                      </a:lnTo>
                      <a:lnTo>
                        <a:pt x="14" y="25"/>
                      </a:lnTo>
                      <a:lnTo>
                        <a:pt x="14" y="22"/>
                      </a:lnTo>
                      <a:lnTo>
                        <a:pt x="11" y="22"/>
                      </a:lnTo>
                      <a:lnTo>
                        <a:pt x="11" y="19"/>
                      </a:lnTo>
                      <a:lnTo>
                        <a:pt x="11" y="15"/>
                      </a:lnTo>
                      <a:lnTo>
                        <a:pt x="11" y="12"/>
                      </a:lnTo>
                      <a:lnTo>
                        <a:pt x="11" y="9"/>
                      </a:lnTo>
                      <a:lnTo>
                        <a:pt x="14" y="9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2" y="12"/>
                      </a:lnTo>
                      <a:lnTo>
                        <a:pt x="34" y="12"/>
                      </a:lnTo>
                      <a:lnTo>
                        <a:pt x="34" y="15"/>
                      </a:lnTo>
                      <a:lnTo>
                        <a:pt x="34" y="19"/>
                      </a:lnTo>
                      <a:lnTo>
                        <a:pt x="43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1" name="Freeform 719"/>
                <p:cNvSpPr>
                  <a:spLocks noEditPoints="1"/>
                </p:cNvSpPr>
                <p:nvPr/>
              </p:nvSpPr>
              <p:spPr bwMode="auto">
                <a:xfrm>
                  <a:off x="1674" y="2990"/>
                  <a:ext cx="48" cy="65"/>
                </a:xfrm>
                <a:custGeom>
                  <a:avLst/>
                  <a:gdLst>
                    <a:gd name="T0" fmla="*/ 0 w 52"/>
                    <a:gd name="T1" fmla="*/ 34 h 65"/>
                    <a:gd name="T2" fmla="*/ 0 w 52"/>
                    <a:gd name="T3" fmla="*/ 40 h 65"/>
                    <a:gd name="T4" fmla="*/ 0 w 52"/>
                    <a:gd name="T5" fmla="*/ 47 h 65"/>
                    <a:gd name="T6" fmla="*/ 3 w 52"/>
                    <a:gd name="T7" fmla="*/ 50 h 65"/>
                    <a:gd name="T8" fmla="*/ 5 w 52"/>
                    <a:gd name="T9" fmla="*/ 56 h 65"/>
                    <a:gd name="T10" fmla="*/ 6 w 52"/>
                    <a:gd name="T11" fmla="*/ 59 h 65"/>
                    <a:gd name="T12" fmla="*/ 11 w 52"/>
                    <a:gd name="T13" fmla="*/ 62 h 65"/>
                    <a:gd name="T14" fmla="*/ 16 w 52"/>
                    <a:gd name="T15" fmla="*/ 62 h 65"/>
                    <a:gd name="T16" fmla="*/ 20 w 52"/>
                    <a:gd name="T17" fmla="*/ 65 h 65"/>
                    <a:gd name="T18" fmla="*/ 23 w 52"/>
                    <a:gd name="T19" fmla="*/ 62 h 65"/>
                    <a:gd name="T20" fmla="*/ 27 w 52"/>
                    <a:gd name="T21" fmla="*/ 62 h 65"/>
                    <a:gd name="T22" fmla="*/ 29 w 52"/>
                    <a:gd name="T23" fmla="*/ 59 h 65"/>
                    <a:gd name="T24" fmla="*/ 34 w 52"/>
                    <a:gd name="T25" fmla="*/ 56 h 65"/>
                    <a:gd name="T26" fmla="*/ 36 w 52"/>
                    <a:gd name="T27" fmla="*/ 50 h 65"/>
                    <a:gd name="T28" fmla="*/ 39 w 52"/>
                    <a:gd name="T29" fmla="*/ 47 h 65"/>
                    <a:gd name="T30" fmla="*/ 39 w 52"/>
                    <a:gd name="T31" fmla="*/ 40 h 65"/>
                    <a:gd name="T32" fmla="*/ 41 w 52"/>
                    <a:gd name="T33" fmla="*/ 37 h 65"/>
                    <a:gd name="T34" fmla="*/ 41 w 52"/>
                    <a:gd name="T35" fmla="*/ 31 h 65"/>
                    <a:gd name="T36" fmla="*/ 41 w 52"/>
                    <a:gd name="T37" fmla="*/ 25 h 65"/>
                    <a:gd name="T38" fmla="*/ 39 w 52"/>
                    <a:gd name="T39" fmla="*/ 19 h 65"/>
                    <a:gd name="T40" fmla="*/ 36 w 52"/>
                    <a:gd name="T41" fmla="*/ 12 h 65"/>
                    <a:gd name="T42" fmla="*/ 34 w 52"/>
                    <a:gd name="T43" fmla="*/ 9 h 65"/>
                    <a:gd name="T44" fmla="*/ 31 w 52"/>
                    <a:gd name="T45" fmla="*/ 6 h 65"/>
                    <a:gd name="T46" fmla="*/ 29 w 52"/>
                    <a:gd name="T47" fmla="*/ 3 h 65"/>
                    <a:gd name="T48" fmla="*/ 27 w 52"/>
                    <a:gd name="T49" fmla="*/ 0 h 65"/>
                    <a:gd name="T50" fmla="*/ 23 w 52"/>
                    <a:gd name="T51" fmla="*/ 0 h 65"/>
                    <a:gd name="T52" fmla="*/ 18 w 52"/>
                    <a:gd name="T53" fmla="*/ 0 h 65"/>
                    <a:gd name="T54" fmla="*/ 14 w 52"/>
                    <a:gd name="T55" fmla="*/ 0 h 65"/>
                    <a:gd name="T56" fmla="*/ 8 w 52"/>
                    <a:gd name="T57" fmla="*/ 3 h 65"/>
                    <a:gd name="T58" fmla="*/ 6 w 52"/>
                    <a:gd name="T59" fmla="*/ 6 h 65"/>
                    <a:gd name="T60" fmla="*/ 5 w 52"/>
                    <a:gd name="T61" fmla="*/ 9 h 65"/>
                    <a:gd name="T62" fmla="*/ 3 w 52"/>
                    <a:gd name="T63" fmla="*/ 15 h 65"/>
                    <a:gd name="T64" fmla="*/ 0 w 52"/>
                    <a:gd name="T65" fmla="*/ 22 h 65"/>
                    <a:gd name="T66" fmla="*/ 0 w 52"/>
                    <a:gd name="T67" fmla="*/ 28 h 65"/>
                    <a:gd name="T68" fmla="*/ 6 w 52"/>
                    <a:gd name="T69" fmla="*/ 31 h 65"/>
                    <a:gd name="T70" fmla="*/ 6 w 52"/>
                    <a:gd name="T71" fmla="*/ 25 h 65"/>
                    <a:gd name="T72" fmla="*/ 8 w 52"/>
                    <a:gd name="T73" fmla="*/ 22 h 65"/>
                    <a:gd name="T74" fmla="*/ 8 w 52"/>
                    <a:gd name="T75" fmla="*/ 15 h 65"/>
                    <a:gd name="T76" fmla="*/ 11 w 52"/>
                    <a:gd name="T77" fmla="*/ 12 h 65"/>
                    <a:gd name="T78" fmla="*/ 14 w 52"/>
                    <a:gd name="T79" fmla="*/ 9 h 65"/>
                    <a:gd name="T80" fmla="*/ 18 w 52"/>
                    <a:gd name="T81" fmla="*/ 9 h 65"/>
                    <a:gd name="T82" fmla="*/ 23 w 52"/>
                    <a:gd name="T83" fmla="*/ 9 h 65"/>
                    <a:gd name="T84" fmla="*/ 27 w 52"/>
                    <a:gd name="T85" fmla="*/ 9 h 65"/>
                    <a:gd name="T86" fmla="*/ 29 w 52"/>
                    <a:gd name="T87" fmla="*/ 12 h 65"/>
                    <a:gd name="T88" fmla="*/ 29 w 52"/>
                    <a:gd name="T89" fmla="*/ 19 h 65"/>
                    <a:gd name="T90" fmla="*/ 31 w 52"/>
                    <a:gd name="T91" fmla="*/ 22 h 65"/>
                    <a:gd name="T92" fmla="*/ 31 w 52"/>
                    <a:gd name="T93" fmla="*/ 28 h 65"/>
                    <a:gd name="T94" fmla="*/ 31 w 52"/>
                    <a:gd name="T95" fmla="*/ 34 h 65"/>
                    <a:gd name="T96" fmla="*/ 31 w 52"/>
                    <a:gd name="T97" fmla="*/ 40 h 65"/>
                    <a:gd name="T98" fmla="*/ 29 w 52"/>
                    <a:gd name="T99" fmla="*/ 47 h 65"/>
                    <a:gd name="T100" fmla="*/ 27 w 52"/>
                    <a:gd name="T101" fmla="*/ 50 h 65"/>
                    <a:gd name="T102" fmla="*/ 25 w 52"/>
                    <a:gd name="T103" fmla="*/ 53 h 65"/>
                    <a:gd name="T104" fmla="*/ 23 w 52"/>
                    <a:gd name="T105" fmla="*/ 56 h 65"/>
                    <a:gd name="T106" fmla="*/ 18 w 52"/>
                    <a:gd name="T107" fmla="*/ 56 h 65"/>
                    <a:gd name="T108" fmla="*/ 16 w 52"/>
                    <a:gd name="T109" fmla="*/ 53 h 65"/>
                    <a:gd name="T110" fmla="*/ 11 w 52"/>
                    <a:gd name="T111" fmla="*/ 50 h 65"/>
                    <a:gd name="T112" fmla="*/ 8 w 52"/>
                    <a:gd name="T113" fmla="*/ 44 h 65"/>
                    <a:gd name="T114" fmla="*/ 6 w 52"/>
                    <a:gd name="T115" fmla="*/ 37 h 65"/>
                    <a:gd name="T116" fmla="*/ 6 w 52"/>
                    <a:gd name="T117" fmla="*/ 31 h 6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2" h="65">
                      <a:moveTo>
                        <a:pt x="0" y="31"/>
                      </a:move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5" y="53"/>
                      </a:lnTo>
                      <a:lnTo>
                        <a:pt x="5" y="56"/>
                      </a:lnTo>
                      <a:lnTo>
                        <a:pt x="8" y="56"/>
                      </a:lnTo>
                      <a:lnTo>
                        <a:pt x="8" y="59"/>
                      </a:lnTo>
                      <a:lnTo>
                        <a:pt x="11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6" y="65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1" y="62"/>
                      </a:lnTo>
                      <a:lnTo>
                        <a:pt x="34" y="62"/>
                      </a:lnTo>
                      <a:lnTo>
                        <a:pt x="37" y="62"/>
                      </a:lnTo>
                      <a:lnTo>
                        <a:pt x="37" y="59"/>
                      </a:lnTo>
                      <a:lnTo>
                        <a:pt x="40" y="59"/>
                      </a:lnTo>
                      <a:lnTo>
                        <a:pt x="43" y="56"/>
                      </a:lnTo>
                      <a:lnTo>
                        <a:pt x="46" y="53"/>
                      </a:lnTo>
                      <a:lnTo>
                        <a:pt x="46" y="50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49" y="44"/>
                      </a:lnTo>
                      <a:lnTo>
                        <a:pt x="49" y="40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49" y="22"/>
                      </a:lnTo>
                      <a:lnTo>
                        <a:pt x="49" y="19"/>
                      </a:lnTo>
                      <a:lnTo>
                        <a:pt x="49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8" y="3"/>
                      </a:lnTo>
                      <a:lnTo>
                        <a:pt x="8" y="6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close/>
                      <a:moveTo>
                        <a:pt x="8" y="31"/>
                      </a:moveTo>
                      <a:lnTo>
                        <a:pt x="8" y="28"/>
                      </a:lnTo>
                      <a:lnTo>
                        <a:pt x="8" y="25"/>
                      </a:lnTo>
                      <a:lnTo>
                        <a:pt x="8" y="22"/>
                      </a:lnTo>
                      <a:lnTo>
                        <a:pt x="11" y="22"/>
                      </a:lnTo>
                      <a:lnTo>
                        <a:pt x="11" y="19"/>
                      </a:lnTo>
                      <a:lnTo>
                        <a:pt x="11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1" y="9"/>
                      </a:lnTo>
                      <a:lnTo>
                        <a:pt x="34" y="9"/>
                      </a:lnTo>
                      <a:lnTo>
                        <a:pt x="34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37" y="19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40" y="31"/>
                      </a:lnTo>
                      <a:lnTo>
                        <a:pt x="40" y="34"/>
                      </a:lnTo>
                      <a:lnTo>
                        <a:pt x="40" y="37"/>
                      </a:lnTo>
                      <a:lnTo>
                        <a:pt x="40" y="40"/>
                      </a:lnTo>
                      <a:lnTo>
                        <a:pt x="40" y="44"/>
                      </a:lnTo>
                      <a:lnTo>
                        <a:pt x="37" y="47"/>
                      </a:lnTo>
                      <a:lnTo>
                        <a:pt x="37" y="50"/>
                      </a:lnTo>
                      <a:lnTo>
                        <a:pt x="34" y="50"/>
                      </a:lnTo>
                      <a:lnTo>
                        <a:pt x="34" y="53"/>
                      </a:lnTo>
                      <a:lnTo>
                        <a:pt x="31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4" y="50"/>
                      </a:lnTo>
                      <a:lnTo>
                        <a:pt x="11" y="47"/>
                      </a:lnTo>
                      <a:lnTo>
                        <a:pt x="11" y="44"/>
                      </a:lnTo>
                      <a:lnTo>
                        <a:pt x="8" y="40"/>
                      </a:lnTo>
                      <a:lnTo>
                        <a:pt x="8" y="37"/>
                      </a:lnTo>
                      <a:lnTo>
                        <a:pt x="8" y="34"/>
                      </a:lnTo>
                      <a:lnTo>
                        <a:pt x="8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2" name="Freeform 720"/>
                <p:cNvSpPr>
                  <a:spLocks/>
                </p:cNvSpPr>
                <p:nvPr/>
              </p:nvSpPr>
              <p:spPr bwMode="auto">
                <a:xfrm>
                  <a:off x="1726" y="2990"/>
                  <a:ext cx="46" cy="65"/>
                </a:xfrm>
                <a:custGeom>
                  <a:avLst/>
                  <a:gdLst>
                    <a:gd name="T0" fmla="*/ 37 w 50"/>
                    <a:gd name="T1" fmla="*/ 15 h 65"/>
                    <a:gd name="T2" fmla="*/ 34 w 50"/>
                    <a:gd name="T3" fmla="*/ 12 h 65"/>
                    <a:gd name="T4" fmla="*/ 34 w 50"/>
                    <a:gd name="T5" fmla="*/ 6 h 65"/>
                    <a:gd name="T6" fmla="*/ 32 w 50"/>
                    <a:gd name="T7" fmla="*/ 3 h 65"/>
                    <a:gd name="T8" fmla="*/ 27 w 50"/>
                    <a:gd name="T9" fmla="*/ 0 h 65"/>
                    <a:gd name="T10" fmla="*/ 23 w 50"/>
                    <a:gd name="T11" fmla="*/ 0 h 65"/>
                    <a:gd name="T12" fmla="*/ 18 w 50"/>
                    <a:gd name="T13" fmla="*/ 0 h 65"/>
                    <a:gd name="T14" fmla="*/ 15 w 50"/>
                    <a:gd name="T15" fmla="*/ 0 h 65"/>
                    <a:gd name="T16" fmla="*/ 12 w 50"/>
                    <a:gd name="T17" fmla="*/ 3 h 65"/>
                    <a:gd name="T18" fmla="*/ 6 w 50"/>
                    <a:gd name="T19" fmla="*/ 3 h 65"/>
                    <a:gd name="T20" fmla="*/ 6 w 50"/>
                    <a:gd name="T21" fmla="*/ 6 h 65"/>
                    <a:gd name="T22" fmla="*/ 3 w 50"/>
                    <a:gd name="T23" fmla="*/ 12 h 65"/>
                    <a:gd name="T24" fmla="*/ 3 w 50"/>
                    <a:gd name="T25" fmla="*/ 19 h 65"/>
                    <a:gd name="T26" fmla="*/ 3 w 50"/>
                    <a:gd name="T27" fmla="*/ 25 h 65"/>
                    <a:gd name="T28" fmla="*/ 6 w 50"/>
                    <a:gd name="T29" fmla="*/ 28 h 65"/>
                    <a:gd name="T30" fmla="*/ 6 w 50"/>
                    <a:gd name="T31" fmla="*/ 31 h 65"/>
                    <a:gd name="T32" fmla="*/ 12 w 50"/>
                    <a:gd name="T33" fmla="*/ 34 h 65"/>
                    <a:gd name="T34" fmla="*/ 23 w 50"/>
                    <a:gd name="T35" fmla="*/ 37 h 65"/>
                    <a:gd name="T36" fmla="*/ 27 w 50"/>
                    <a:gd name="T37" fmla="*/ 37 h 65"/>
                    <a:gd name="T38" fmla="*/ 29 w 50"/>
                    <a:gd name="T39" fmla="*/ 40 h 65"/>
                    <a:gd name="T40" fmla="*/ 29 w 50"/>
                    <a:gd name="T41" fmla="*/ 47 h 65"/>
                    <a:gd name="T42" fmla="*/ 27 w 50"/>
                    <a:gd name="T43" fmla="*/ 53 h 65"/>
                    <a:gd name="T44" fmla="*/ 23 w 50"/>
                    <a:gd name="T45" fmla="*/ 56 h 65"/>
                    <a:gd name="T46" fmla="*/ 18 w 50"/>
                    <a:gd name="T47" fmla="*/ 56 h 65"/>
                    <a:gd name="T48" fmla="*/ 16 w 50"/>
                    <a:gd name="T49" fmla="*/ 53 h 65"/>
                    <a:gd name="T50" fmla="*/ 12 w 50"/>
                    <a:gd name="T51" fmla="*/ 53 h 65"/>
                    <a:gd name="T52" fmla="*/ 9 w 50"/>
                    <a:gd name="T53" fmla="*/ 50 h 65"/>
                    <a:gd name="T54" fmla="*/ 9 w 50"/>
                    <a:gd name="T55" fmla="*/ 44 h 65"/>
                    <a:gd name="T56" fmla="*/ 0 w 50"/>
                    <a:gd name="T57" fmla="*/ 47 h 65"/>
                    <a:gd name="T58" fmla="*/ 3 w 50"/>
                    <a:gd name="T59" fmla="*/ 50 h 65"/>
                    <a:gd name="T60" fmla="*/ 3 w 50"/>
                    <a:gd name="T61" fmla="*/ 56 h 65"/>
                    <a:gd name="T62" fmla="*/ 6 w 50"/>
                    <a:gd name="T63" fmla="*/ 59 h 65"/>
                    <a:gd name="T64" fmla="*/ 9 w 50"/>
                    <a:gd name="T65" fmla="*/ 62 h 65"/>
                    <a:gd name="T66" fmla="*/ 15 w 50"/>
                    <a:gd name="T67" fmla="*/ 62 h 65"/>
                    <a:gd name="T68" fmla="*/ 18 w 50"/>
                    <a:gd name="T69" fmla="*/ 65 h 65"/>
                    <a:gd name="T70" fmla="*/ 23 w 50"/>
                    <a:gd name="T71" fmla="*/ 65 h 65"/>
                    <a:gd name="T72" fmla="*/ 25 w 50"/>
                    <a:gd name="T73" fmla="*/ 62 h 65"/>
                    <a:gd name="T74" fmla="*/ 29 w 50"/>
                    <a:gd name="T75" fmla="*/ 62 h 65"/>
                    <a:gd name="T76" fmla="*/ 32 w 50"/>
                    <a:gd name="T77" fmla="*/ 59 h 65"/>
                    <a:gd name="T78" fmla="*/ 34 w 50"/>
                    <a:gd name="T79" fmla="*/ 56 h 65"/>
                    <a:gd name="T80" fmla="*/ 37 w 50"/>
                    <a:gd name="T81" fmla="*/ 50 h 65"/>
                    <a:gd name="T82" fmla="*/ 39 w 50"/>
                    <a:gd name="T83" fmla="*/ 44 h 65"/>
                    <a:gd name="T84" fmla="*/ 37 w 50"/>
                    <a:gd name="T85" fmla="*/ 37 h 65"/>
                    <a:gd name="T86" fmla="*/ 34 w 50"/>
                    <a:gd name="T87" fmla="*/ 34 h 65"/>
                    <a:gd name="T88" fmla="*/ 32 w 50"/>
                    <a:gd name="T89" fmla="*/ 31 h 65"/>
                    <a:gd name="T90" fmla="*/ 29 w 50"/>
                    <a:gd name="T91" fmla="*/ 28 h 65"/>
                    <a:gd name="T92" fmla="*/ 25 w 50"/>
                    <a:gd name="T93" fmla="*/ 28 h 65"/>
                    <a:gd name="T94" fmla="*/ 16 w 50"/>
                    <a:gd name="T95" fmla="*/ 25 h 65"/>
                    <a:gd name="T96" fmla="*/ 15 w 50"/>
                    <a:gd name="T97" fmla="*/ 22 h 65"/>
                    <a:gd name="T98" fmla="*/ 9 w 50"/>
                    <a:gd name="T99" fmla="*/ 22 h 65"/>
                    <a:gd name="T100" fmla="*/ 9 w 50"/>
                    <a:gd name="T101" fmla="*/ 15 h 65"/>
                    <a:gd name="T102" fmla="*/ 12 w 50"/>
                    <a:gd name="T103" fmla="*/ 12 h 65"/>
                    <a:gd name="T104" fmla="*/ 15 w 50"/>
                    <a:gd name="T105" fmla="*/ 9 h 65"/>
                    <a:gd name="T106" fmla="*/ 18 w 50"/>
                    <a:gd name="T107" fmla="*/ 9 h 65"/>
                    <a:gd name="T108" fmla="*/ 23 w 50"/>
                    <a:gd name="T109" fmla="*/ 9 h 65"/>
                    <a:gd name="T110" fmla="*/ 27 w 50"/>
                    <a:gd name="T111" fmla="*/ 12 h 65"/>
                    <a:gd name="T112" fmla="*/ 29 w 50"/>
                    <a:gd name="T113" fmla="*/ 15 h 65"/>
                    <a:gd name="T114" fmla="*/ 37 w 50"/>
                    <a:gd name="T115" fmla="*/ 19 h 6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0" h="65">
                      <a:moveTo>
                        <a:pt x="47" y="19"/>
                      </a:moveTo>
                      <a:lnTo>
                        <a:pt x="47" y="15"/>
                      </a:lnTo>
                      <a:lnTo>
                        <a:pt x="47" y="12"/>
                      </a:lnTo>
                      <a:lnTo>
                        <a:pt x="44" y="12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5" y="0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3" y="25"/>
                      </a:lnTo>
                      <a:lnTo>
                        <a:pt x="6" y="25"/>
                      </a:lnTo>
                      <a:lnTo>
                        <a:pt x="6" y="28"/>
                      </a:lnTo>
                      <a:lnTo>
                        <a:pt x="9" y="28"/>
                      </a:lnTo>
                      <a:lnTo>
                        <a:pt x="9" y="31"/>
                      </a:lnTo>
                      <a:lnTo>
                        <a:pt x="12" y="31"/>
                      </a:lnTo>
                      <a:lnTo>
                        <a:pt x="15" y="34"/>
                      </a:lnTo>
                      <a:lnTo>
                        <a:pt x="27" y="37"/>
                      </a:lnTo>
                      <a:lnTo>
                        <a:pt x="29" y="37"/>
                      </a:lnTo>
                      <a:lnTo>
                        <a:pt x="32" y="37"/>
                      </a:lnTo>
                      <a:lnTo>
                        <a:pt x="35" y="37"/>
                      </a:lnTo>
                      <a:lnTo>
                        <a:pt x="35" y="40"/>
                      </a:lnTo>
                      <a:lnTo>
                        <a:pt x="38" y="40"/>
                      </a:ln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6"/>
                      </a:lnTo>
                      <a:lnTo>
                        <a:pt x="27" y="56"/>
                      </a:lnTo>
                      <a:lnTo>
                        <a:pt x="24" y="56"/>
                      </a:lnTo>
                      <a:lnTo>
                        <a:pt x="21" y="56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3"/>
                      </a:lnTo>
                      <a:lnTo>
                        <a:pt x="15" y="50"/>
                      </a:lnTo>
                      <a:lnTo>
                        <a:pt x="12" y="50"/>
                      </a:lnTo>
                      <a:lnTo>
                        <a:pt x="12" y="47"/>
                      </a:lnTo>
                      <a:lnTo>
                        <a:pt x="12" y="44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6" y="56"/>
                      </a:lnTo>
                      <a:lnTo>
                        <a:pt x="6" y="59"/>
                      </a:lnTo>
                      <a:lnTo>
                        <a:pt x="9" y="59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4" y="65"/>
                      </a:lnTo>
                      <a:lnTo>
                        <a:pt x="27" y="65"/>
                      </a:lnTo>
                      <a:lnTo>
                        <a:pt x="29" y="65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4" y="59"/>
                      </a:lnTo>
                      <a:lnTo>
                        <a:pt x="44" y="56"/>
                      </a:lnTo>
                      <a:lnTo>
                        <a:pt x="47" y="53"/>
                      </a:lnTo>
                      <a:lnTo>
                        <a:pt x="47" y="50"/>
                      </a:lnTo>
                      <a:lnTo>
                        <a:pt x="47" y="47"/>
                      </a:lnTo>
                      <a:lnTo>
                        <a:pt x="50" y="44"/>
                      </a:lnTo>
                      <a:lnTo>
                        <a:pt x="47" y="40"/>
                      </a:lnTo>
                      <a:lnTo>
                        <a:pt x="47" y="37"/>
                      </a:lnTo>
                      <a:lnTo>
                        <a:pt x="47" y="34"/>
                      </a:lnTo>
                      <a:lnTo>
                        <a:pt x="44" y="34"/>
                      </a:lnTo>
                      <a:lnTo>
                        <a:pt x="44" y="31"/>
                      </a:lnTo>
                      <a:lnTo>
                        <a:pt x="41" y="31"/>
                      </a:lnTo>
                      <a:lnTo>
                        <a:pt x="38" y="31"/>
                      </a:lnTo>
                      <a:lnTo>
                        <a:pt x="38" y="28"/>
                      </a:lnTo>
                      <a:lnTo>
                        <a:pt x="35" y="28"/>
                      </a:lnTo>
                      <a:lnTo>
                        <a:pt x="32" y="28"/>
                      </a:lnTo>
                      <a:lnTo>
                        <a:pt x="24" y="25"/>
                      </a:lnTo>
                      <a:lnTo>
                        <a:pt x="21" y="25"/>
                      </a:lnTo>
                      <a:lnTo>
                        <a:pt x="18" y="25"/>
                      </a:lnTo>
                      <a:lnTo>
                        <a:pt x="18" y="22"/>
                      </a:lnTo>
                      <a:lnTo>
                        <a:pt x="15" y="22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2" y="12"/>
                      </a:lnTo>
                      <a:lnTo>
                        <a:pt x="15" y="12"/>
                      </a:lnTo>
                      <a:lnTo>
                        <a:pt x="15" y="9"/>
                      </a:lnTo>
                      <a:lnTo>
                        <a:pt x="18" y="9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7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12"/>
                      </a:lnTo>
                      <a:lnTo>
                        <a:pt x="35" y="15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47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3" name="Freeform 721"/>
                <p:cNvSpPr>
                  <a:spLocks noEditPoints="1"/>
                </p:cNvSpPr>
                <p:nvPr/>
              </p:nvSpPr>
              <p:spPr bwMode="auto">
                <a:xfrm>
                  <a:off x="1806" y="2968"/>
                  <a:ext cx="46" cy="87"/>
                </a:xfrm>
                <a:custGeom>
                  <a:avLst/>
                  <a:gdLst>
                    <a:gd name="T0" fmla="*/ 34 w 49"/>
                    <a:gd name="T1" fmla="*/ 0 h 87"/>
                    <a:gd name="T2" fmla="*/ 32 w 49"/>
                    <a:gd name="T3" fmla="*/ 31 h 87"/>
                    <a:gd name="T4" fmla="*/ 29 w 49"/>
                    <a:gd name="T5" fmla="*/ 28 h 87"/>
                    <a:gd name="T6" fmla="*/ 26 w 49"/>
                    <a:gd name="T7" fmla="*/ 25 h 87"/>
                    <a:gd name="T8" fmla="*/ 23 w 49"/>
                    <a:gd name="T9" fmla="*/ 22 h 87"/>
                    <a:gd name="T10" fmla="*/ 20 w 49"/>
                    <a:gd name="T11" fmla="*/ 22 h 87"/>
                    <a:gd name="T12" fmla="*/ 15 w 49"/>
                    <a:gd name="T13" fmla="*/ 22 h 87"/>
                    <a:gd name="T14" fmla="*/ 9 w 49"/>
                    <a:gd name="T15" fmla="*/ 25 h 87"/>
                    <a:gd name="T16" fmla="*/ 8 w 49"/>
                    <a:gd name="T17" fmla="*/ 28 h 87"/>
                    <a:gd name="T18" fmla="*/ 6 w 49"/>
                    <a:gd name="T19" fmla="*/ 31 h 87"/>
                    <a:gd name="T20" fmla="*/ 3 w 49"/>
                    <a:gd name="T21" fmla="*/ 34 h 87"/>
                    <a:gd name="T22" fmla="*/ 0 w 49"/>
                    <a:gd name="T23" fmla="*/ 41 h 87"/>
                    <a:gd name="T24" fmla="*/ 0 w 49"/>
                    <a:gd name="T25" fmla="*/ 47 h 87"/>
                    <a:gd name="T26" fmla="*/ 0 w 49"/>
                    <a:gd name="T27" fmla="*/ 53 h 87"/>
                    <a:gd name="T28" fmla="*/ 0 w 49"/>
                    <a:gd name="T29" fmla="*/ 59 h 87"/>
                    <a:gd name="T30" fmla="*/ 0 w 49"/>
                    <a:gd name="T31" fmla="*/ 66 h 87"/>
                    <a:gd name="T32" fmla="*/ 3 w 49"/>
                    <a:gd name="T33" fmla="*/ 69 h 87"/>
                    <a:gd name="T34" fmla="*/ 3 w 49"/>
                    <a:gd name="T35" fmla="*/ 75 h 87"/>
                    <a:gd name="T36" fmla="*/ 6 w 49"/>
                    <a:gd name="T37" fmla="*/ 78 h 87"/>
                    <a:gd name="T38" fmla="*/ 8 w 49"/>
                    <a:gd name="T39" fmla="*/ 81 h 87"/>
                    <a:gd name="T40" fmla="*/ 12 w 49"/>
                    <a:gd name="T41" fmla="*/ 84 h 87"/>
                    <a:gd name="T42" fmla="*/ 17 w 49"/>
                    <a:gd name="T43" fmla="*/ 84 h 87"/>
                    <a:gd name="T44" fmla="*/ 22 w 49"/>
                    <a:gd name="T45" fmla="*/ 87 h 87"/>
                    <a:gd name="T46" fmla="*/ 23 w 49"/>
                    <a:gd name="T47" fmla="*/ 84 h 87"/>
                    <a:gd name="T48" fmla="*/ 29 w 49"/>
                    <a:gd name="T49" fmla="*/ 84 h 87"/>
                    <a:gd name="T50" fmla="*/ 32 w 49"/>
                    <a:gd name="T51" fmla="*/ 81 h 87"/>
                    <a:gd name="T52" fmla="*/ 34 w 49"/>
                    <a:gd name="T53" fmla="*/ 78 h 87"/>
                    <a:gd name="T54" fmla="*/ 34 w 49"/>
                    <a:gd name="T55" fmla="*/ 84 h 87"/>
                    <a:gd name="T56" fmla="*/ 40 w 49"/>
                    <a:gd name="T57" fmla="*/ 0 h 87"/>
                    <a:gd name="T58" fmla="*/ 8 w 49"/>
                    <a:gd name="T59" fmla="*/ 50 h 87"/>
                    <a:gd name="T60" fmla="*/ 8 w 49"/>
                    <a:gd name="T61" fmla="*/ 44 h 87"/>
                    <a:gd name="T62" fmla="*/ 9 w 49"/>
                    <a:gd name="T63" fmla="*/ 41 h 87"/>
                    <a:gd name="T64" fmla="*/ 9 w 49"/>
                    <a:gd name="T65" fmla="*/ 34 h 87"/>
                    <a:gd name="T66" fmla="*/ 15 w 49"/>
                    <a:gd name="T67" fmla="*/ 31 h 87"/>
                    <a:gd name="T68" fmla="*/ 20 w 49"/>
                    <a:gd name="T69" fmla="*/ 31 h 87"/>
                    <a:gd name="T70" fmla="*/ 23 w 49"/>
                    <a:gd name="T71" fmla="*/ 31 h 87"/>
                    <a:gd name="T72" fmla="*/ 26 w 49"/>
                    <a:gd name="T73" fmla="*/ 34 h 87"/>
                    <a:gd name="T74" fmla="*/ 29 w 49"/>
                    <a:gd name="T75" fmla="*/ 37 h 87"/>
                    <a:gd name="T76" fmla="*/ 32 w 49"/>
                    <a:gd name="T77" fmla="*/ 41 h 87"/>
                    <a:gd name="T78" fmla="*/ 32 w 49"/>
                    <a:gd name="T79" fmla="*/ 47 h 87"/>
                    <a:gd name="T80" fmla="*/ 34 w 49"/>
                    <a:gd name="T81" fmla="*/ 50 h 87"/>
                    <a:gd name="T82" fmla="*/ 34 w 49"/>
                    <a:gd name="T83" fmla="*/ 56 h 87"/>
                    <a:gd name="T84" fmla="*/ 34 w 49"/>
                    <a:gd name="T85" fmla="*/ 62 h 87"/>
                    <a:gd name="T86" fmla="*/ 32 w 49"/>
                    <a:gd name="T87" fmla="*/ 66 h 87"/>
                    <a:gd name="T88" fmla="*/ 29 w 49"/>
                    <a:gd name="T89" fmla="*/ 72 h 87"/>
                    <a:gd name="T90" fmla="*/ 26 w 49"/>
                    <a:gd name="T91" fmla="*/ 75 h 87"/>
                    <a:gd name="T92" fmla="*/ 23 w 49"/>
                    <a:gd name="T93" fmla="*/ 78 h 87"/>
                    <a:gd name="T94" fmla="*/ 20 w 49"/>
                    <a:gd name="T95" fmla="*/ 78 h 87"/>
                    <a:gd name="T96" fmla="*/ 17 w 49"/>
                    <a:gd name="T97" fmla="*/ 75 h 87"/>
                    <a:gd name="T98" fmla="*/ 12 w 49"/>
                    <a:gd name="T99" fmla="*/ 75 h 87"/>
                    <a:gd name="T100" fmla="*/ 9 w 49"/>
                    <a:gd name="T101" fmla="*/ 72 h 87"/>
                    <a:gd name="T102" fmla="*/ 9 w 49"/>
                    <a:gd name="T103" fmla="*/ 66 h 87"/>
                    <a:gd name="T104" fmla="*/ 8 w 49"/>
                    <a:gd name="T105" fmla="*/ 59 h 87"/>
                    <a:gd name="T106" fmla="*/ 8 w 49"/>
                    <a:gd name="T107" fmla="*/ 53 h 8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9" h="87">
                      <a:moveTo>
                        <a:pt x="49" y="0"/>
                      </a:moveTo>
                      <a:lnTo>
                        <a:pt x="41" y="0"/>
                      </a:lnTo>
                      <a:lnTo>
                        <a:pt x="41" y="31"/>
                      </a:lnTo>
                      <a:lnTo>
                        <a:pt x="38" y="31"/>
                      </a:lnTo>
                      <a:lnTo>
                        <a:pt x="38" y="28"/>
                      </a:lnTo>
                      <a:lnTo>
                        <a:pt x="35" y="28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32" y="22"/>
                      </a:lnTo>
                      <a:lnTo>
                        <a:pt x="29" y="22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0" y="22"/>
                      </a:lnTo>
                      <a:lnTo>
                        <a:pt x="18" y="22"/>
                      </a:lnTo>
                      <a:lnTo>
                        <a:pt x="15" y="22"/>
                      </a:lnTo>
                      <a:lnTo>
                        <a:pt x="12" y="25"/>
                      </a:lnTo>
                      <a:lnTo>
                        <a:pt x="9" y="25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6" y="31"/>
                      </a:lnTo>
                      <a:lnTo>
                        <a:pt x="3" y="31"/>
                      </a:lnTo>
                      <a:lnTo>
                        <a:pt x="3" y="34"/>
                      </a:lnTo>
                      <a:lnTo>
                        <a:pt x="0" y="37"/>
                      </a:ln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0" y="62"/>
                      </a:lnTo>
                      <a:lnTo>
                        <a:pt x="0" y="66"/>
                      </a:lnTo>
                      <a:lnTo>
                        <a:pt x="0" y="69"/>
                      </a:lnTo>
                      <a:lnTo>
                        <a:pt x="3" y="69"/>
                      </a:lnTo>
                      <a:lnTo>
                        <a:pt x="3" y="72"/>
                      </a:lnTo>
                      <a:lnTo>
                        <a:pt x="3" y="75"/>
                      </a:lnTo>
                      <a:lnTo>
                        <a:pt x="6" y="75"/>
                      </a:lnTo>
                      <a:lnTo>
                        <a:pt x="6" y="78"/>
                      </a:lnTo>
                      <a:lnTo>
                        <a:pt x="9" y="78"/>
                      </a:lnTo>
                      <a:lnTo>
                        <a:pt x="9" y="81"/>
                      </a:lnTo>
                      <a:lnTo>
                        <a:pt x="12" y="81"/>
                      </a:lnTo>
                      <a:lnTo>
                        <a:pt x="15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3" y="87"/>
                      </a:lnTo>
                      <a:lnTo>
                        <a:pt x="26" y="87"/>
                      </a:lnTo>
                      <a:lnTo>
                        <a:pt x="26" y="84"/>
                      </a:lnTo>
                      <a:lnTo>
                        <a:pt x="29" y="84"/>
                      </a:lnTo>
                      <a:lnTo>
                        <a:pt x="32" y="84"/>
                      </a:lnTo>
                      <a:lnTo>
                        <a:pt x="35" y="84"/>
                      </a:lnTo>
                      <a:lnTo>
                        <a:pt x="35" y="81"/>
                      </a:lnTo>
                      <a:lnTo>
                        <a:pt x="38" y="81"/>
                      </a:lnTo>
                      <a:lnTo>
                        <a:pt x="38" y="78"/>
                      </a:lnTo>
                      <a:lnTo>
                        <a:pt x="41" y="78"/>
                      </a:lnTo>
                      <a:lnTo>
                        <a:pt x="41" y="75"/>
                      </a:lnTo>
                      <a:lnTo>
                        <a:pt x="41" y="84"/>
                      </a:lnTo>
                      <a:lnTo>
                        <a:pt x="49" y="84"/>
                      </a:lnTo>
                      <a:lnTo>
                        <a:pt x="49" y="0"/>
                      </a:lnTo>
                      <a:close/>
                      <a:moveTo>
                        <a:pt x="9" y="53"/>
                      </a:moveTo>
                      <a:lnTo>
                        <a:pt x="9" y="50"/>
                      </a:lnTo>
                      <a:lnTo>
                        <a:pt x="9" y="47"/>
                      </a:lnTo>
                      <a:lnTo>
                        <a:pt x="9" y="44"/>
                      </a:lnTo>
                      <a:lnTo>
                        <a:pt x="9" y="41"/>
                      </a:lnTo>
                      <a:lnTo>
                        <a:pt x="12" y="41"/>
                      </a:lnTo>
                      <a:lnTo>
                        <a:pt x="12" y="37"/>
                      </a:lnTo>
                      <a:lnTo>
                        <a:pt x="12" y="34"/>
                      </a:lnTo>
                      <a:lnTo>
                        <a:pt x="15" y="34"/>
                      </a:lnTo>
                      <a:lnTo>
                        <a:pt x="18" y="31"/>
                      </a:lnTo>
                      <a:lnTo>
                        <a:pt x="20" y="31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29" y="31"/>
                      </a:lnTo>
                      <a:lnTo>
                        <a:pt x="32" y="31"/>
                      </a:lnTo>
                      <a:lnTo>
                        <a:pt x="32" y="34"/>
                      </a:lnTo>
                      <a:lnTo>
                        <a:pt x="35" y="34"/>
                      </a:lnTo>
                      <a:lnTo>
                        <a:pt x="35" y="37"/>
                      </a:lnTo>
                      <a:lnTo>
                        <a:pt x="38" y="37"/>
                      </a:lnTo>
                      <a:lnTo>
                        <a:pt x="38" y="41"/>
                      </a:ln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41" y="47"/>
                      </a:lnTo>
                      <a:lnTo>
                        <a:pt x="41" y="50"/>
                      </a:lnTo>
                      <a:lnTo>
                        <a:pt x="41" y="53"/>
                      </a:lnTo>
                      <a:lnTo>
                        <a:pt x="41" y="56"/>
                      </a:lnTo>
                      <a:lnTo>
                        <a:pt x="41" y="59"/>
                      </a:lnTo>
                      <a:lnTo>
                        <a:pt x="41" y="62"/>
                      </a:lnTo>
                      <a:lnTo>
                        <a:pt x="38" y="62"/>
                      </a:lnTo>
                      <a:lnTo>
                        <a:pt x="38" y="66"/>
                      </a:lnTo>
                      <a:lnTo>
                        <a:pt x="38" y="69"/>
                      </a:lnTo>
                      <a:lnTo>
                        <a:pt x="35" y="72"/>
                      </a:lnTo>
                      <a:lnTo>
                        <a:pt x="35" y="75"/>
                      </a:lnTo>
                      <a:lnTo>
                        <a:pt x="32" y="75"/>
                      </a:lnTo>
                      <a:lnTo>
                        <a:pt x="29" y="75"/>
                      </a:lnTo>
                      <a:lnTo>
                        <a:pt x="29" y="78"/>
                      </a:lnTo>
                      <a:lnTo>
                        <a:pt x="26" y="78"/>
                      </a:lnTo>
                      <a:lnTo>
                        <a:pt x="23" y="78"/>
                      </a:lnTo>
                      <a:lnTo>
                        <a:pt x="20" y="78"/>
                      </a:lnTo>
                      <a:lnTo>
                        <a:pt x="20" y="75"/>
                      </a:lnTo>
                      <a:lnTo>
                        <a:pt x="18" y="75"/>
                      </a:lnTo>
                      <a:lnTo>
                        <a:pt x="15" y="75"/>
                      </a:lnTo>
                      <a:lnTo>
                        <a:pt x="15" y="72"/>
                      </a:lnTo>
                      <a:lnTo>
                        <a:pt x="12" y="72"/>
                      </a:lnTo>
                      <a:lnTo>
                        <a:pt x="12" y="69"/>
                      </a:lnTo>
                      <a:lnTo>
                        <a:pt x="12" y="66"/>
                      </a:lnTo>
                      <a:lnTo>
                        <a:pt x="9" y="62"/>
                      </a:lnTo>
                      <a:lnTo>
                        <a:pt x="9" y="59"/>
                      </a:lnTo>
                      <a:lnTo>
                        <a:pt x="9" y="56"/>
                      </a:lnTo>
                      <a:lnTo>
                        <a:pt x="9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4" name="Freeform 722"/>
                <p:cNvSpPr>
                  <a:spLocks noEditPoints="1"/>
                </p:cNvSpPr>
                <p:nvPr/>
              </p:nvSpPr>
              <p:spPr bwMode="auto">
                <a:xfrm>
                  <a:off x="1863" y="2990"/>
                  <a:ext cx="48" cy="65"/>
                </a:xfrm>
                <a:custGeom>
                  <a:avLst/>
                  <a:gdLst>
                    <a:gd name="T0" fmla="*/ 31 w 52"/>
                    <a:gd name="T1" fmla="*/ 47 h 65"/>
                    <a:gd name="T2" fmla="*/ 29 w 52"/>
                    <a:gd name="T3" fmla="*/ 50 h 65"/>
                    <a:gd name="T4" fmla="*/ 28 w 52"/>
                    <a:gd name="T5" fmla="*/ 53 h 65"/>
                    <a:gd name="T6" fmla="*/ 23 w 52"/>
                    <a:gd name="T7" fmla="*/ 53 h 65"/>
                    <a:gd name="T8" fmla="*/ 20 w 52"/>
                    <a:gd name="T9" fmla="*/ 56 h 65"/>
                    <a:gd name="T10" fmla="*/ 16 w 52"/>
                    <a:gd name="T11" fmla="*/ 56 h 65"/>
                    <a:gd name="T12" fmla="*/ 14 w 52"/>
                    <a:gd name="T13" fmla="*/ 53 h 65"/>
                    <a:gd name="T14" fmla="*/ 11 w 52"/>
                    <a:gd name="T15" fmla="*/ 50 h 65"/>
                    <a:gd name="T16" fmla="*/ 8 w 52"/>
                    <a:gd name="T17" fmla="*/ 47 h 65"/>
                    <a:gd name="T18" fmla="*/ 6 w 52"/>
                    <a:gd name="T19" fmla="*/ 44 h 65"/>
                    <a:gd name="T20" fmla="*/ 6 w 52"/>
                    <a:gd name="T21" fmla="*/ 37 h 65"/>
                    <a:gd name="T22" fmla="*/ 41 w 52"/>
                    <a:gd name="T23" fmla="*/ 34 h 65"/>
                    <a:gd name="T24" fmla="*/ 39 w 52"/>
                    <a:gd name="T25" fmla="*/ 28 h 65"/>
                    <a:gd name="T26" fmla="*/ 39 w 52"/>
                    <a:gd name="T27" fmla="*/ 22 h 65"/>
                    <a:gd name="T28" fmla="*/ 39 w 52"/>
                    <a:gd name="T29" fmla="*/ 15 h 65"/>
                    <a:gd name="T30" fmla="*/ 36 w 52"/>
                    <a:gd name="T31" fmla="*/ 12 h 65"/>
                    <a:gd name="T32" fmla="*/ 34 w 52"/>
                    <a:gd name="T33" fmla="*/ 9 h 65"/>
                    <a:gd name="T34" fmla="*/ 31 w 52"/>
                    <a:gd name="T35" fmla="*/ 6 h 65"/>
                    <a:gd name="T36" fmla="*/ 29 w 52"/>
                    <a:gd name="T37" fmla="*/ 3 h 65"/>
                    <a:gd name="T38" fmla="*/ 26 w 52"/>
                    <a:gd name="T39" fmla="*/ 0 h 65"/>
                    <a:gd name="T40" fmla="*/ 20 w 52"/>
                    <a:gd name="T41" fmla="*/ 0 h 65"/>
                    <a:gd name="T42" fmla="*/ 16 w 52"/>
                    <a:gd name="T43" fmla="*/ 0 h 65"/>
                    <a:gd name="T44" fmla="*/ 11 w 52"/>
                    <a:gd name="T45" fmla="*/ 0 h 65"/>
                    <a:gd name="T46" fmla="*/ 8 w 52"/>
                    <a:gd name="T47" fmla="*/ 3 h 65"/>
                    <a:gd name="T48" fmla="*/ 6 w 52"/>
                    <a:gd name="T49" fmla="*/ 9 h 65"/>
                    <a:gd name="T50" fmla="*/ 3 w 52"/>
                    <a:gd name="T51" fmla="*/ 15 h 65"/>
                    <a:gd name="T52" fmla="*/ 0 w 52"/>
                    <a:gd name="T53" fmla="*/ 22 h 65"/>
                    <a:gd name="T54" fmla="*/ 0 w 52"/>
                    <a:gd name="T55" fmla="*/ 28 h 65"/>
                    <a:gd name="T56" fmla="*/ 0 w 52"/>
                    <a:gd name="T57" fmla="*/ 34 h 65"/>
                    <a:gd name="T58" fmla="*/ 0 w 52"/>
                    <a:gd name="T59" fmla="*/ 40 h 65"/>
                    <a:gd name="T60" fmla="*/ 0 w 52"/>
                    <a:gd name="T61" fmla="*/ 47 h 65"/>
                    <a:gd name="T62" fmla="*/ 3 w 52"/>
                    <a:gd name="T63" fmla="*/ 53 h 65"/>
                    <a:gd name="T64" fmla="*/ 6 w 52"/>
                    <a:gd name="T65" fmla="*/ 56 h 65"/>
                    <a:gd name="T66" fmla="*/ 6 w 52"/>
                    <a:gd name="T67" fmla="*/ 59 h 65"/>
                    <a:gd name="T68" fmla="*/ 8 w 52"/>
                    <a:gd name="T69" fmla="*/ 62 h 65"/>
                    <a:gd name="T70" fmla="*/ 14 w 52"/>
                    <a:gd name="T71" fmla="*/ 62 h 65"/>
                    <a:gd name="T72" fmla="*/ 18 w 52"/>
                    <a:gd name="T73" fmla="*/ 65 h 65"/>
                    <a:gd name="T74" fmla="*/ 23 w 52"/>
                    <a:gd name="T75" fmla="*/ 65 h 65"/>
                    <a:gd name="T76" fmla="*/ 26 w 52"/>
                    <a:gd name="T77" fmla="*/ 62 h 65"/>
                    <a:gd name="T78" fmla="*/ 29 w 52"/>
                    <a:gd name="T79" fmla="*/ 62 h 65"/>
                    <a:gd name="T80" fmla="*/ 31 w 52"/>
                    <a:gd name="T81" fmla="*/ 59 h 65"/>
                    <a:gd name="T82" fmla="*/ 34 w 52"/>
                    <a:gd name="T83" fmla="*/ 56 h 65"/>
                    <a:gd name="T84" fmla="*/ 36 w 52"/>
                    <a:gd name="T85" fmla="*/ 50 h 65"/>
                    <a:gd name="T86" fmla="*/ 39 w 52"/>
                    <a:gd name="T87" fmla="*/ 47 h 65"/>
                    <a:gd name="T88" fmla="*/ 31 w 52"/>
                    <a:gd name="T89" fmla="*/ 44 h 65"/>
                    <a:gd name="T90" fmla="*/ 6 w 52"/>
                    <a:gd name="T91" fmla="*/ 25 h 65"/>
                    <a:gd name="T92" fmla="*/ 8 w 52"/>
                    <a:gd name="T93" fmla="*/ 22 h 65"/>
                    <a:gd name="T94" fmla="*/ 8 w 52"/>
                    <a:gd name="T95" fmla="*/ 15 h 65"/>
                    <a:gd name="T96" fmla="*/ 11 w 52"/>
                    <a:gd name="T97" fmla="*/ 12 h 65"/>
                    <a:gd name="T98" fmla="*/ 14 w 52"/>
                    <a:gd name="T99" fmla="*/ 9 h 65"/>
                    <a:gd name="T100" fmla="*/ 18 w 52"/>
                    <a:gd name="T101" fmla="*/ 9 h 65"/>
                    <a:gd name="T102" fmla="*/ 23 w 52"/>
                    <a:gd name="T103" fmla="*/ 9 h 65"/>
                    <a:gd name="T104" fmla="*/ 28 w 52"/>
                    <a:gd name="T105" fmla="*/ 12 h 65"/>
                    <a:gd name="T106" fmla="*/ 29 w 52"/>
                    <a:gd name="T107" fmla="*/ 15 h 65"/>
                    <a:gd name="T108" fmla="*/ 31 w 52"/>
                    <a:gd name="T109" fmla="*/ 19 h 65"/>
                    <a:gd name="T110" fmla="*/ 31 w 52"/>
                    <a:gd name="T111" fmla="*/ 25 h 65"/>
                    <a:gd name="T112" fmla="*/ 6 w 52"/>
                    <a:gd name="T113" fmla="*/ 28 h 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52" h="65">
                      <a:moveTo>
                        <a:pt x="40" y="44"/>
                      </a:moveTo>
                      <a:lnTo>
                        <a:pt x="40" y="47"/>
                      </a:lnTo>
                      <a:lnTo>
                        <a:pt x="37" y="47"/>
                      </a:lnTo>
                      <a:lnTo>
                        <a:pt x="37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1" y="50"/>
                      </a:lnTo>
                      <a:lnTo>
                        <a:pt x="11" y="47"/>
                      </a:lnTo>
                      <a:lnTo>
                        <a:pt x="11" y="44"/>
                      </a:lnTo>
                      <a:lnTo>
                        <a:pt x="9" y="44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52" y="34"/>
                      </a:lnTo>
                      <a:lnTo>
                        <a:pt x="49" y="31"/>
                      </a:lnTo>
                      <a:lnTo>
                        <a:pt x="49" y="28"/>
                      </a:lnTo>
                      <a:lnTo>
                        <a:pt x="49" y="25"/>
                      </a:lnTo>
                      <a:lnTo>
                        <a:pt x="49" y="22"/>
                      </a:lnTo>
                      <a:lnTo>
                        <a:pt x="49" y="19"/>
                      </a:lnTo>
                      <a:lnTo>
                        <a:pt x="49" y="15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1" y="59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7" y="62"/>
                      </a:lnTo>
                      <a:lnTo>
                        <a:pt x="37" y="59"/>
                      </a:lnTo>
                      <a:lnTo>
                        <a:pt x="40" y="59"/>
                      </a:lnTo>
                      <a:lnTo>
                        <a:pt x="43" y="59"/>
                      </a:lnTo>
                      <a:lnTo>
                        <a:pt x="43" y="56"/>
                      </a:lnTo>
                      <a:lnTo>
                        <a:pt x="46" y="53"/>
                      </a:lnTo>
                      <a:lnTo>
                        <a:pt x="46" y="50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49" y="44"/>
                      </a:lnTo>
                      <a:lnTo>
                        <a:pt x="40" y="44"/>
                      </a:lnTo>
                      <a:close/>
                      <a:moveTo>
                        <a:pt x="9" y="28"/>
                      </a:move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1" y="22"/>
                      </a:lnTo>
                      <a:lnTo>
                        <a:pt x="11" y="19"/>
                      </a:lnTo>
                      <a:lnTo>
                        <a:pt x="11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37" y="19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9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5" name="Freeform 723"/>
                <p:cNvSpPr>
                  <a:spLocks/>
                </p:cNvSpPr>
                <p:nvPr/>
              </p:nvSpPr>
              <p:spPr bwMode="auto">
                <a:xfrm>
                  <a:off x="1948" y="2968"/>
                  <a:ext cx="59" cy="87"/>
                </a:xfrm>
                <a:custGeom>
                  <a:avLst/>
                  <a:gdLst>
                    <a:gd name="T0" fmla="*/ 41 w 64"/>
                    <a:gd name="T1" fmla="*/ 53 h 87"/>
                    <a:gd name="T2" fmla="*/ 41 w 64"/>
                    <a:gd name="T3" fmla="*/ 59 h 87"/>
                    <a:gd name="T4" fmla="*/ 38 w 64"/>
                    <a:gd name="T5" fmla="*/ 62 h 87"/>
                    <a:gd name="T6" fmla="*/ 38 w 64"/>
                    <a:gd name="T7" fmla="*/ 69 h 87"/>
                    <a:gd name="T8" fmla="*/ 37 w 64"/>
                    <a:gd name="T9" fmla="*/ 72 h 87"/>
                    <a:gd name="T10" fmla="*/ 35 w 64"/>
                    <a:gd name="T11" fmla="*/ 75 h 87"/>
                    <a:gd name="T12" fmla="*/ 30 w 64"/>
                    <a:gd name="T13" fmla="*/ 75 h 87"/>
                    <a:gd name="T14" fmla="*/ 26 w 64"/>
                    <a:gd name="T15" fmla="*/ 75 h 87"/>
                    <a:gd name="T16" fmla="*/ 20 w 64"/>
                    <a:gd name="T17" fmla="*/ 75 h 87"/>
                    <a:gd name="T18" fmla="*/ 17 w 64"/>
                    <a:gd name="T19" fmla="*/ 75 h 87"/>
                    <a:gd name="T20" fmla="*/ 15 w 64"/>
                    <a:gd name="T21" fmla="*/ 72 h 87"/>
                    <a:gd name="T22" fmla="*/ 12 w 64"/>
                    <a:gd name="T23" fmla="*/ 69 h 87"/>
                    <a:gd name="T24" fmla="*/ 12 w 64"/>
                    <a:gd name="T25" fmla="*/ 62 h 87"/>
                    <a:gd name="T26" fmla="*/ 9 w 64"/>
                    <a:gd name="T27" fmla="*/ 59 h 87"/>
                    <a:gd name="T28" fmla="*/ 9 w 64"/>
                    <a:gd name="T29" fmla="*/ 53 h 87"/>
                    <a:gd name="T30" fmla="*/ 0 w 64"/>
                    <a:gd name="T31" fmla="*/ 0 h 87"/>
                    <a:gd name="T32" fmla="*/ 0 w 64"/>
                    <a:gd name="T33" fmla="*/ 59 h 87"/>
                    <a:gd name="T34" fmla="*/ 3 w 64"/>
                    <a:gd name="T35" fmla="*/ 66 h 87"/>
                    <a:gd name="T36" fmla="*/ 6 w 64"/>
                    <a:gd name="T37" fmla="*/ 72 h 87"/>
                    <a:gd name="T38" fmla="*/ 6 w 64"/>
                    <a:gd name="T39" fmla="*/ 75 h 87"/>
                    <a:gd name="T40" fmla="*/ 9 w 64"/>
                    <a:gd name="T41" fmla="*/ 78 h 87"/>
                    <a:gd name="T42" fmla="*/ 12 w 64"/>
                    <a:gd name="T43" fmla="*/ 81 h 87"/>
                    <a:gd name="T44" fmla="*/ 17 w 64"/>
                    <a:gd name="T45" fmla="*/ 84 h 87"/>
                    <a:gd name="T46" fmla="*/ 20 w 64"/>
                    <a:gd name="T47" fmla="*/ 87 h 87"/>
                    <a:gd name="T48" fmla="*/ 26 w 64"/>
                    <a:gd name="T49" fmla="*/ 87 h 87"/>
                    <a:gd name="T50" fmla="*/ 30 w 64"/>
                    <a:gd name="T51" fmla="*/ 87 h 87"/>
                    <a:gd name="T52" fmla="*/ 32 w 64"/>
                    <a:gd name="T53" fmla="*/ 84 h 87"/>
                    <a:gd name="T54" fmla="*/ 37 w 64"/>
                    <a:gd name="T55" fmla="*/ 84 h 87"/>
                    <a:gd name="T56" fmla="*/ 41 w 64"/>
                    <a:gd name="T57" fmla="*/ 81 h 87"/>
                    <a:gd name="T58" fmla="*/ 43 w 64"/>
                    <a:gd name="T59" fmla="*/ 78 h 87"/>
                    <a:gd name="T60" fmla="*/ 45 w 64"/>
                    <a:gd name="T61" fmla="*/ 75 h 87"/>
                    <a:gd name="T62" fmla="*/ 48 w 64"/>
                    <a:gd name="T63" fmla="*/ 69 h 87"/>
                    <a:gd name="T64" fmla="*/ 48 w 64"/>
                    <a:gd name="T65" fmla="*/ 62 h 87"/>
                    <a:gd name="T66" fmla="*/ 50 w 64"/>
                    <a:gd name="T67" fmla="*/ 56 h 87"/>
                    <a:gd name="T68" fmla="*/ 41 w 64"/>
                    <a:gd name="T69" fmla="*/ 0 h 8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64" h="87">
                      <a:moveTo>
                        <a:pt x="52" y="0"/>
                      </a:moveTo>
                      <a:lnTo>
                        <a:pt x="52" y="53"/>
                      </a:lnTo>
                      <a:lnTo>
                        <a:pt x="52" y="56"/>
                      </a:lnTo>
                      <a:lnTo>
                        <a:pt x="52" y="59"/>
                      </a:lnTo>
                      <a:lnTo>
                        <a:pt x="52" y="62"/>
                      </a:lnTo>
                      <a:lnTo>
                        <a:pt x="49" y="62"/>
                      </a:lnTo>
                      <a:lnTo>
                        <a:pt x="49" y="66"/>
                      </a:lnTo>
                      <a:lnTo>
                        <a:pt x="49" y="69"/>
                      </a:lnTo>
                      <a:lnTo>
                        <a:pt x="47" y="69"/>
                      </a:lnTo>
                      <a:lnTo>
                        <a:pt x="47" y="72"/>
                      </a:lnTo>
                      <a:lnTo>
                        <a:pt x="44" y="72"/>
                      </a:lnTo>
                      <a:lnTo>
                        <a:pt x="44" y="75"/>
                      </a:lnTo>
                      <a:lnTo>
                        <a:pt x="41" y="75"/>
                      </a:lnTo>
                      <a:lnTo>
                        <a:pt x="38" y="75"/>
                      </a:lnTo>
                      <a:lnTo>
                        <a:pt x="35" y="75"/>
                      </a:lnTo>
                      <a:lnTo>
                        <a:pt x="32" y="75"/>
                      </a:lnTo>
                      <a:lnTo>
                        <a:pt x="29" y="75"/>
                      </a:lnTo>
                      <a:lnTo>
                        <a:pt x="26" y="75"/>
                      </a:lnTo>
                      <a:lnTo>
                        <a:pt x="23" y="75"/>
                      </a:lnTo>
                      <a:lnTo>
                        <a:pt x="21" y="75"/>
                      </a:lnTo>
                      <a:lnTo>
                        <a:pt x="21" y="72"/>
                      </a:lnTo>
                      <a:lnTo>
                        <a:pt x="18" y="72"/>
                      </a:lnTo>
                      <a:lnTo>
                        <a:pt x="18" y="69"/>
                      </a:lnTo>
                      <a:lnTo>
                        <a:pt x="15" y="69"/>
                      </a:lnTo>
                      <a:lnTo>
                        <a:pt x="15" y="66"/>
                      </a:lnTo>
                      <a:lnTo>
                        <a:pt x="15" y="62"/>
                      </a:lnTo>
                      <a:lnTo>
                        <a:pt x="12" y="62"/>
                      </a:lnTo>
                      <a:lnTo>
                        <a:pt x="12" y="59"/>
                      </a:lnTo>
                      <a:lnTo>
                        <a:pt x="12" y="56"/>
                      </a:lnTo>
                      <a:lnTo>
                        <a:pt x="12" y="53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3" y="62"/>
                      </a:lnTo>
                      <a:lnTo>
                        <a:pt x="3" y="66"/>
                      </a:lnTo>
                      <a:lnTo>
                        <a:pt x="3" y="69"/>
                      </a:lnTo>
                      <a:lnTo>
                        <a:pt x="6" y="72"/>
                      </a:lnTo>
                      <a:lnTo>
                        <a:pt x="6" y="75"/>
                      </a:lnTo>
                      <a:lnTo>
                        <a:pt x="9" y="75"/>
                      </a:lnTo>
                      <a:lnTo>
                        <a:pt x="9" y="78"/>
                      </a:lnTo>
                      <a:lnTo>
                        <a:pt x="12" y="78"/>
                      </a:lnTo>
                      <a:lnTo>
                        <a:pt x="12" y="81"/>
                      </a:lnTo>
                      <a:lnTo>
                        <a:pt x="15" y="81"/>
                      </a:lnTo>
                      <a:lnTo>
                        <a:pt x="18" y="84"/>
                      </a:lnTo>
                      <a:lnTo>
                        <a:pt x="21" y="84"/>
                      </a:lnTo>
                      <a:lnTo>
                        <a:pt x="23" y="84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2" y="87"/>
                      </a:lnTo>
                      <a:lnTo>
                        <a:pt x="35" y="87"/>
                      </a:lnTo>
                      <a:lnTo>
                        <a:pt x="38" y="87"/>
                      </a:lnTo>
                      <a:lnTo>
                        <a:pt x="38" y="84"/>
                      </a:lnTo>
                      <a:lnTo>
                        <a:pt x="41" y="84"/>
                      </a:lnTo>
                      <a:lnTo>
                        <a:pt x="44" y="84"/>
                      </a:lnTo>
                      <a:lnTo>
                        <a:pt x="47" y="84"/>
                      </a:lnTo>
                      <a:lnTo>
                        <a:pt x="49" y="81"/>
                      </a:lnTo>
                      <a:lnTo>
                        <a:pt x="52" y="81"/>
                      </a:lnTo>
                      <a:lnTo>
                        <a:pt x="52" y="78"/>
                      </a:lnTo>
                      <a:lnTo>
                        <a:pt x="55" y="78"/>
                      </a:lnTo>
                      <a:lnTo>
                        <a:pt x="55" y="75"/>
                      </a:lnTo>
                      <a:lnTo>
                        <a:pt x="58" y="75"/>
                      </a:lnTo>
                      <a:lnTo>
                        <a:pt x="58" y="72"/>
                      </a:lnTo>
                      <a:lnTo>
                        <a:pt x="61" y="69"/>
                      </a:lnTo>
                      <a:lnTo>
                        <a:pt x="61" y="66"/>
                      </a:lnTo>
                      <a:lnTo>
                        <a:pt x="61" y="62"/>
                      </a:lnTo>
                      <a:lnTo>
                        <a:pt x="64" y="59"/>
                      </a:lnTo>
                      <a:lnTo>
                        <a:pt x="64" y="56"/>
                      </a:lnTo>
                      <a:lnTo>
                        <a:pt x="64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6" name="Freeform 724"/>
                <p:cNvSpPr>
                  <a:spLocks/>
                </p:cNvSpPr>
                <p:nvPr/>
              </p:nvSpPr>
              <p:spPr bwMode="auto">
                <a:xfrm>
                  <a:off x="2017" y="2990"/>
                  <a:ext cx="43" cy="65"/>
                </a:xfrm>
                <a:custGeom>
                  <a:avLst/>
                  <a:gdLst>
                    <a:gd name="T0" fmla="*/ 34 w 47"/>
                    <a:gd name="T1" fmla="*/ 15 h 65"/>
                    <a:gd name="T2" fmla="*/ 34 w 47"/>
                    <a:gd name="T3" fmla="*/ 9 h 65"/>
                    <a:gd name="T4" fmla="*/ 32 w 47"/>
                    <a:gd name="T5" fmla="*/ 6 h 65"/>
                    <a:gd name="T6" fmla="*/ 27 w 47"/>
                    <a:gd name="T7" fmla="*/ 3 h 65"/>
                    <a:gd name="T8" fmla="*/ 25 w 47"/>
                    <a:gd name="T9" fmla="*/ 0 h 65"/>
                    <a:gd name="T10" fmla="*/ 20 w 47"/>
                    <a:gd name="T11" fmla="*/ 0 h 65"/>
                    <a:gd name="T12" fmla="*/ 16 w 47"/>
                    <a:gd name="T13" fmla="*/ 0 h 65"/>
                    <a:gd name="T14" fmla="*/ 12 w 47"/>
                    <a:gd name="T15" fmla="*/ 0 h 65"/>
                    <a:gd name="T16" fmla="*/ 9 w 47"/>
                    <a:gd name="T17" fmla="*/ 3 h 65"/>
                    <a:gd name="T18" fmla="*/ 5 w 47"/>
                    <a:gd name="T19" fmla="*/ 6 h 65"/>
                    <a:gd name="T20" fmla="*/ 3 w 47"/>
                    <a:gd name="T21" fmla="*/ 9 h 65"/>
                    <a:gd name="T22" fmla="*/ 3 w 47"/>
                    <a:gd name="T23" fmla="*/ 15 h 65"/>
                    <a:gd name="T24" fmla="*/ 0 w 47"/>
                    <a:gd name="T25" fmla="*/ 19 h 65"/>
                    <a:gd name="T26" fmla="*/ 3 w 47"/>
                    <a:gd name="T27" fmla="*/ 22 h 65"/>
                    <a:gd name="T28" fmla="*/ 3 w 47"/>
                    <a:gd name="T29" fmla="*/ 28 h 65"/>
                    <a:gd name="T30" fmla="*/ 5 w 47"/>
                    <a:gd name="T31" fmla="*/ 31 h 65"/>
                    <a:gd name="T32" fmla="*/ 9 w 47"/>
                    <a:gd name="T33" fmla="*/ 31 h 65"/>
                    <a:gd name="T34" fmla="*/ 12 w 47"/>
                    <a:gd name="T35" fmla="*/ 34 h 65"/>
                    <a:gd name="T36" fmla="*/ 23 w 47"/>
                    <a:gd name="T37" fmla="*/ 37 h 65"/>
                    <a:gd name="T38" fmla="*/ 25 w 47"/>
                    <a:gd name="T39" fmla="*/ 40 h 65"/>
                    <a:gd name="T40" fmla="*/ 27 w 47"/>
                    <a:gd name="T41" fmla="*/ 44 h 65"/>
                    <a:gd name="T42" fmla="*/ 29 w 47"/>
                    <a:gd name="T43" fmla="*/ 47 h 65"/>
                    <a:gd name="T44" fmla="*/ 27 w 47"/>
                    <a:gd name="T45" fmla="*/ 53 h 65"/>
                    <a:gd name="T46" fmla="*/ 23 w 47"/>
                    <a:gd name="T47" fmla="*/ 53 h 65"/>
                    <a:gd name="T48" fmla="*/ 20 w 47"/>
                    <a:gd name="T49" fmla="*/ 56 h 65"/>
                    <a:gd name="T50" fmla="*/ 16 w 47"/>
                    <a:gd name="T51" fmla="*/ 56 h 65"/>
                    <a:gd name="T52" fmla="*/ 14 w 47"/>
                    <a:gd name="T53" fmla="*/ 53 h 65"/>
                    <a:gd name="T54" fmla="*/ 9 w 47"/>
                    <a:gd name="T55" fmla="*/ 53 h 65"/>
                    <a:gd name="T56" fmla="*/ 6 w 47"/>
                    <a:gd name="T57" fmla="*/ 50 h 65"/>
                    <a:gd name="T58" fmla="*/ 6 w 47"/>
                    <a:gd name="T59" fmla="*/ 44 h 65"/>
                    <a:gd name="T60" fmla="*/ 0 w 47"/>
                    <a:gd name="T61" fmla="*/ 47 h 65"/>
                    <a:gd name="T62" fmla="*/ 0 w 47"/>
                    <a:gd name="T63" fmla="*/ 53 h 65"/>
                    <a:gd name="T64" fmla="*/ 3 w 47"/>
                    <a:gd name="T65" fmla="*/ 56 h 65"/>
                    <a:gd name="T66" fmla="*/ 6 w 47"/>
                    <a:gd name="T67" fmla="*/ 59 h 65"/>
                    <a:gd name="T68" fmla="*/ 9 w 47"/>
                    <a:gd name="T69" fmla="*/ 62 h 65"/>
                    <a:gd name="T70" fmla="*/ 14 w 47"/>
                    <a:gd name="T71" fmla="*/ 62 h 65"/>
                    <a:gd name="T72" fmla="*/ 16 w 47"/>
                    <a:gd name="T73" fmla="*/ 65 h 65"/>
                    <a:gd name="T74" fmla="*/ 20 w 47"/>
                    <a:gd name="T75" fmla="*/ 65 h 65"/>
                    <a:gd name="T76" fmla="*/ 23 w 47"/>
                    <a:gd name="T77" fmla="*/ 62 h 65"/>
                    <a:gd name="T78" fmla="*/ 27 w 47"/>
                    <a:gd name="T79" fmla="*/ 62 h 65"/>
                    <a:gd name="T80" fmla="*/ 29 w 47"/>
                    <a:gd name="T81" fmla="*/ 59 h 65"/>
                    <a:gd name="T82" fmla="*/ 32 w 47"/>
                    <a:gd name="T83" fmla="*/ 56 h 65"/>
                    <a:gd name="T84" fmla="*/ 34 w 47"/>
                    <a:gd name="T85" fmla="*/ 53 h 65"/>
                    <a:gd name="T86" fmla="*/ 36 w 47"/>
                    <a:gd name="T87" fmla="*/ 50 h 65"/>
                    <a:gd name="T88" fmla="*/ 36 w 47"/>
                    <a:gd name="T89" fmla="*/ 44 h 65"/>
                    <a:gd name="T90" fmla="*/ 36 w 47"/>
                    <a:gd name="T91" fmla="*/ 37 h 65"/>
                    <a:gd name="T92" fmla="*/ 34 w 47"/>
                    <a:gd name="T93" fmla="*/ 34 h 65"/>
                    <a:gd name="T94" fmla="*/ 32 w 47"/>
                    <a:gd name="T95" fmla="*/ 31 h 65"/>
                    <a:gd name="T96" fmla="*/ 27 w 47"/>
                    <a:gd name="T97" fmla="*/ 31 h 65"/>
                    <a:gd name="T98" fmla="*/ 25 w 47"/>
                    <a:gd name="T99" fmla="*/ 28 h 65"/>
                    <a:gd name="T100" fmla="*/ 16 w 47"/>
                    <a:gd name="T101" fmla="*/ 25 h 65"/>
                    <a:gd name="T102" fmla="*/ 12 w 47"/>
                    <a:gd name="T103" fmla="*/ 25 h 65"/>
                    <a:gd name="T104" fmla="*/ 9 w 47"/>
                    <a:gd name="T105" fmla="*/ 22 h 65"/>
                    <a:gd name="T106" fmla="*/ 9 w 47"/>
                    <a:gd name="T107" fmla="*/ 15 h 65"/>
                    <a:gd name="T108" fmla="*/ 12 w 47"/>
                    <a:gd name="T109" fmla="*/ 9 h 65"/>
                    <a:gd name="T110" fmla="*/ 16 w 47"/>
                    <a:gd name="T111" fmla="*/ 9 h 65"/>
                    <a:gd name="T112" fmla="*/ 20 w 47"/>
                    <a:gd name="T113" fmla="*/ 9 h 65"/>
                    <a:gd name="T114" fmla="*/ 25 w 47"/>
                    <a:gd name="T115" fmla="*/ 9 h 65"/>
                    <a:gd name="T116" fmla="*/ 27 w 47"/>
                    <a:gd name="T117" fmla="*/ 12 h 65"/>
                    <a:gd name="T118" fmla="*/ 27 w 47"/>
                    <a:gd name="T119" fmla="*/ 19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47" h="65">
                      <a:moveTo>
                        <a:pt x="44" y="19"/>
                      </a:moveTo>
                      <a:lnTo>
                        <a:pt x="44" y="15"/>
                      </a:lnTo>
                      <a:lnTo>
                        <a:pt x="44" y="12"/>
                      </a:lnTo>
                      <a:lnTo>
                        <a:pt x="44" y="9"/>
                      </a:lnTo>
                      <a:lnTo>
                        <a:pt x="41" y="9"/>
                      </a:lnTo>
                      <a:lnTo>
                        <a:pt x="41" y="6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5" y="0"/>
                      </a:lnTo>
                      <a:lnTo>
                        <a:pt x="12" y="0"/>
                      </a:lnTo>
                      <a:lnTo>
                        <a:pt x="12" y="3"/>
                      </a:lnTo>
                      <a:lnTo>
                        <a:pt x="9" y="3"/>
                      </a:lnTo>
                      <a:lnTo>
                        <a:pt x="6" y="6"/>
                      </a:lnTo>
                      <a:lnTo>
                        <a:pt x="3" y="6"/>
                      </a:lnTo>
                      <a:lnTo>
                        <a:pt x="3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6" y="28"/>
                      </a:lnTo>
                      <a:lnTo>
                        <a:pt x="6" y="31"/>
                      </a:lnTo>
                      <a:lnTo>
                        <a:pt x="9" y="31"/>
                      </a:lnTo>
                      <a:lnTo>
                        <a:pt x="12" y="31"/>
                      </a:lnTo>
                      <a:lnTo>
                        <a:pt x="12" y="34"/>
                      </a:lnTo>
                      <a:lnTo>
                        <a:pt x="15" y="34"/>
                      </a:lnTo>
                      <a:lnTo>
                        <a:pt x="26" y="37"/>
                      </a:lnTo>
                      <a:lnTo>
                        <a:pt x="29" y="37"/>
                      </a:lnTo>
                      <a:lnTo>
                        <a:pt x="32" y="37"/>
                      </a:lnTo>
                      <a:lnTo>
                        <a:pt x="32" y="40"/>
                      </a:lnTo>
                      <a:lnTo>
                        <a:pt x="35" y="40"/>
                      </a:lnTo>
                      <a:lnTo>
                        <a:pt x="35" y="44"/>
                      </a:ln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4" y="56"/>
                      </a:lnTo>
                      <a:lnTo>
                        <a:pt x="21" y="56"/>
                      </a:lnTo>
                      <a:lnTo>
                        <a:pt x="18" y="56"/>
                      </a:lnTo>
                      <a:lnTo>
                        <a:pt x="18" y="53"/>
                      </a:lnTo>
                      <a:lnTo>
                        <a:pt x="15" y="53"/>
                      </a:lnTo>
                      <a:lnTo>
                        <a:pt x="12" y="53"/>
                      </a:lnTo>
                      <a:lnTo>
                        <a:pt x="12" y="50"/>
                      </a:lnTo>
                      <a:lnTo>
                        <a:pt x="9" y="50"/>
                      </a:lnTo>
                      <a:lnTo>
                        <a:pt x="9" y="47"/>
                      </a:lnTo>
                      <a:lnTo>
                        <a:pt x="9" y="44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6" y="59"/>
                      </a:lnTo>
                      <a:lnTo>
                        <a:pt x="9" y="59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1" y="65"/>
                      </a:lnTo>
                      <a:lnTo>
                        <a:pt x="24" y="65"/>
                      </a:lnTo>
                      <a:lnTo>
                        <a:pt x="26" y="65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1" y="56"/>
                      </a:lnTo>
                      <a:lnTo>
                        <a:pt x="44" y="56"/>
                      </a:lnTo>
                      <a:lnTo>
                        <a:pt x="44" y="53"/>
                      </a:lnTo>
                      <a:lnTo>
                        <a:pt x="44" y="50"/>
                      </a:lnTo>
                      <a:lnTo>
                        <a:pt x="47" y="50"/>
                      </a:lnTo>
                      <a:lnTo>
                        <a:pt x="47" y="47"/>
                      </a:lnTo>
                      <a:lnTo>
                        <a:pt x="47" y="44"/>
                      </a:lnTo>
                      <a:lnTo>
                        <a:pt x="47" y="40"/>
                      </a:lnTo>
                      <a:lnTo>
                        <a:pt x="47" y="37"/>
                      </a:lnTo>
                      <a:lnTo>
                        <a:pt x="44" y="37"/>
                      </a:lnTo>
                      <a:lnTo>
                        <a:pt x="44" y="34"/>
                      </a:lnTo>
                      <a:lnTo>
                        <a:pt x="41" y="34"/>
                      </a:lnTo>
                      <a:lnTo>
                        <a:pt x="41" y="31"/>
                      </a:lnTo>
                      <a:lnTo>
                        <a:pt x="38" y="31"/>
                      </a:lnTo>
                      <a:lnTo>
                        <a:pt x="35" y="31"/>
                      </a:lnTo>
                      <a:lnTo>
                        <a:pt x="35" y="28"/>
                      </a:lnTo>
                      <a:lnTo>
                        <a:pt x="32" y="28"/>
                      </a:lnTo>
                      <a:lnTo>
                        <a:pt x="29" y="28"/>
                      </a:lnTo>
                      <a:lnTo>
                        <a:pt x="21" y="25"/>
                      </a:lnTo>
                      <a:lnTo>
                        <a:pt x="18" y="25"/>
                      </a:lnTo>
                      <a:lnTo>
                        <a:pt x="15" y="25"/>
                      </a:lnTo>
                      <a:lnTo>
                        <a:pt x="15" y="22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2" y="12"/>
                      </a:lnTo>
                      <a:lnTo>
                        <a:pt x="15" y="9"/>
                      </a:lnTo>
                      <a:lnTo>
                        <a:pt x="18" y="9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2" y="12"/>
                      </a:lnTo>
                      <a:lnTo>
                        <a:pt x="35" y="12"/>
                      </a:lnTo>
                      <a:lnTo>
                        <a:pt x="35" y="15"/>
                      </a:lnTo>
                      <a:lnTo>
                        <a:pt x="35" y="19"/>
                      </a:lnTo>
                      <a:lnTo>
                        <a:pt x="44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7" name="Freeform 725"/>
                <p:cNvSpPr>
                  <a:spLocks noEditPoints="1"/>
                </p:cNvSpPr>
                <p:nvPr/>
              </p:nvSpPr>
              <p:spPr bwMode="auto">
                <a:xfrm>
                  <a:off x="2068" y="2990"/>
                  <a:ext cx="48" cy="65"/>
                </a:xfrm>
                <a:custGeom>
                  <a:avLst/>
                  <a:gdLst>
                    <a:gd name="T0" fmla="*/ 0 w 52"/>
                    <a:gd name="T1" fmla="*/ 34 h 65"/>
                    <a:gd name="T2" fmla="*/ 0 w 52"/>
                    <a:gd name="T3" fmla="*/ 40 h 65"/>
                    <a:gd name="T4" fmla="*/ 0 w 52"/>
                    <a:gd name="T5" fmla="*/ 47 h 65"/>
                    <a:gd name="T6" fmla="*/ 3 w 52"/>
                    <a:gd name="T7" fmla="*/ 50 h 65"/>
                    <a:gd name="T8" fmla="*/ 6 w 52"/>
                    <a:gd name="T9" fmla="*/ 56 h 65"/>
                    <a:gd name="T10" fmla="*/ 6 w 52"/>
                    <a:gd name="T11" fmla="*/ 59 h 65"/>
                    <a:gd name="T12" fmla="*/ 12 w 52"/>
                    <a:gd name="T13" fmla="*/ 62 h 65"/>
                    <a:gd name="T14" fmla="*/ 17 w 52"/>
                    <a:gd name="T15" fmla="*/ 62 h 65"/>
                    <a:gd name="T16" fmla="*/ 20 w 52"/>
                    <a:gd name="T17" fmla="*/ 65 h 65"/>
                    <a:gd name="T18" fmla="*/ 23 w 52"/>
                    <a:gd name="T19" fmla="*/ 62 h 65"/>
                    <a:gd name="T20" fmla="*/ 28 w 52"/>
                    <a:gd name="T21" fmla="*/ 62 h 65"/>
                    <a:gd name="T22" fmla="*/ 30 w 52"/>
                    <a:gd name="T23" fmla="*/ 59 h 65"/>
                    <a:gd name="T24" fmla="*/ 35 w 52"/>
                    <a:gd name="T25" fmla="*/ 56 h 65"/>
                    <a:gd name="T26" fmla="*/ 37 w 52"/>
                    <a:gd name="T27" fmla="*/ 50 h 65"/>
                    <a:gd name="T28" fmla="*/ 39 w 52"/>
                    <a:gd name="T29" fmla="*/ 47 h 65"/>
                    <a:gd name="T30" fmla="*/ 39 w 52"/>
                    <a:gd name="T31" fmla="*/ 40 h 65"/>
                    <a:gd name="T32" fmla="*/ 41 w 52"/>
                    <a:gd name="T33" fmla="*/ 37 h 65"/>
                    <a:gd name="T34" fmla="*/ 41 w 52"/>
                    <a:gd name="T35" fmla="*/ 31 h 65"/>
                    <a:gd name="T36" fmla="*/ 41 w 52"/>
                    <a:gd name="T37" fmla="*/ 25 h 65"/>
                    <a:gd name="T38" fmla="*/ 39 w 52"/>
                    <a:gd name="T39" fmla="*/ 22 h 65"/>
                    <a:gd name="T40" fmla="*/ 39 w 52"/>
                    <a:gd name="T41" fmla="*/ 15 h 65"/>
                    <a:gd name="T42" fmla="*/ 37 w 52"/>
                    <a:gd name="T43" fmla="*/ 9 h 65"/>
                    <a:gd name="T44" fmla="*/ 35 w 52"/>
                    <a:gd name="T45" fmla="*/ 6 h 65"/>
                    <a:gd name="T46" fmla="*/ 32 w 52"/>
                    <a:gd name="T47" fmla="*/ 3 h 65"/>
                    <a:gd name="T48" fmla="*/ 28 w 52"/>
                    <a:gd name="T49" fmla="*/ 3 h 65"/>
                    <a:gd name="T50" fmla="*/ 26 w 52"/>
                    <a:gd name="T51" fmla="*/ 0 h 65"/>
                    <a:gd name="T52" fmla="*/ 20 w 52"/>
                    <a:gd name="T53" fmla="*/ 0 h 65"/>
                    <a:gd name="T54" fmla="*/ 17 w 52"/>
                    <a:gd name="T55" fmla="*/ 0 h 65"/>
                    <a:gd name="T56" fmla="*/ 12 w 52"/>
                    <a:gd name="T57" fmla="*/ 3 h 65"/>
                    <a:gd name="T58" fmla="*/ 6 w 52"/>
                    <a:gd name="T59" fmla="*/ 3 h 65"/>
                    <a:gd name="T60" fmla="*/ 6 w 52"/>
                    <a:gd name="T61" fmla="*/ 6 h 65"/>
                    <a:gd name="T62" fmla="*/ 3 w 52"/>
                    <a:gd name="T63" fmla="*/ 12 h 65"/>
                    <a:gd name="T64" fmla="*/ 0 w 52"/>
                    <a:gd name="T65" fmla="*/ 19 h 65"/>
                    <a:gd name="T66" fmla="*/ 0 w 52"/>
                    <a:gd name="T67" fmla="*/ 25 h 65"/>
                    <a:gd name="T68" fmla="*/ 0 w 52"/>
                    <a:gd name="T69" fmla="*/ 31 h 65"/>
                    <a:gd name="T70" fmla="*/ 6 w 52"/>
                    <a:gd name="T71" fmla="*/ 28 h 65"/>
                    <a:gd name="T72" fmla="*/ 6 w 52"/>
                    <a:gd name="T73" fmla="*/ 22 h 65"/>
                    <a:gd name="T74" fmla="*/ 9 w 52"/>
                    <a:gd name="T75" fmla="*/ 19 h 65"/>
                    <a:gd name="T76" fmla="*/ 12 w 52"/>
                    <a:gd name="T77" fmla="*/ 15 h 65"/>
                    <a:gd name="T78" fmla="*/ 15 w 52"/>
                    <a:gd name="T79" fmla="*/ 12 h 65"/>
                    <a:gd name="T80" fmla="*/ 17 w 52"/>
                    <a:gd name="T81" fmla="*/ 9 h 65"/>
                    <a:gd name="T82" fmla="*/ 20 w 52"/>
                    <a:gd name="T83" fmla="*/ 9 h 65"/>
                    <a:gd name="T84" fmla="*/ 26 w 52"/>
                    <a:gd name="T85" fmla="*/ 9 h 65"/>
                    <a:gd name="T86" fmla="*/ 28 w 52"/>
                    <a:gd name="T87" fmla="*/ 12 h 65"/>
                    <a:gd name="T88" fmla="*/ 30 w 52"/>
                    <a:gd name="T89" fmla="*/ 15 h 65"/>
                    <a:gd name="T90" fmla="*/ 32 w 52"/>
                    <a:gd name="T91" fmla="*/ 19 h 65"/>
                    <a:gd name="T92" fmla="*/ 32 w 52"/>
                    <a:gd name="T93" fmla="*/ 25 h 65"/>
                    <a:gd name="T94" fmla="*/ 32 w 52"/>
                    <a:gd name="T95" fmla="*/ 31 h 65"/>
                    <a:gd name="T96" fmla="*/ 32 w 52"/>
                    <a:gd name="T97" fmla="*/ 37 h 65"/>
                    <a:gd name="T98" fmla="*/ 32 w 52"/>
                    <a:gd name="T99" fmla="*/ 44 h 65"/>
                    <a:gd name="T100" fmla="*/ 30 w 52"/>
                    <a:gd name="T101" fmla="*/ 50 h 65"/>
                    <a:gd name="T102" fmla="*/ 28 w 52"/>
                    <a:gd name="T103" fmla="*/ 53 h 65"/>
                    <a:gd name="T104" fmla="*/ 23 w 52"/>
                    <a:gd name="T105" fmla="*/ 53 h 65"/>
                    <a:gd name="T106" fmla="*/ 20 w 52"/>
                    <a:gd name="T107" fmla="*/ 56 h 65"/>
                    <a:gd name="T108" fmla="*/ 17 w 52"/>
                    <a:gd name="T109" fmla="*/ 56 h 65"/>
                    <a:gd name="T110" fmla="*/ 15 w 52"/>
                    <a:gd name="T111" fmla="*/ 53 h 65"/>
                    <a:gd name="T112" fmla="*/ 9 w 52"/>
                    <a:gd name="T113" fmla="*/ 47 h 65"/>
                    <a:gd name="T114" fmla="*/ 6 w 52"/>
                    <a:gd name="T115" fmla="*/ 40 h 65"/>
                    <a:gd name="T116" fmla="*/ 6 w 52"/>
                    <a:gd name="T117" fmla="*/ 34 h 6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2" h="65">
                      <a:moveTo>
                        <a:pt x="0" y="31"/>
                      </a:move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4" y="62"/>
                      </a:lnTo>
                      <a:lnTo>
                        <a:pt x="26" y="65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4" y="56"/>
                      </a:lnTo>
                      <a:lnTo>
                        <a:pt x="47" y="53"/>
                      </a:lnTo>
                      <a:lnTo>
                        <a:pt x="47" y="50"/>
                      </a:lnTo>
                      <a:lnTo>
                        <a:pt x="50" y="50"/>
                      </a:lnTo>
                      <a:lnTo>
                        <a:pt x="50" y="47"/>
                      </a:lnTo>
                      <a:lnTo>
                        <a:pt x="50" y="44"/>
                      </a:lnTo>
                      <a:lnTo>
                        <a:pt x="50" y="40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50" y="22"/>
                      </a:lnTo>
                      <a:lnTo>
                        <a:pt x="50" y="19"/>
                      </a:lnTo>
                      <a:lnTo>
                        <a:pt x="50" y="15"/>
                      </a:lnTo>
                      <a:lnTo>
                        <a:pt x="47" y="12"/>
                      </a:lnTo>
                      <a:lnTo>
                        <a:pt x="47" y="9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close/>
                      <a:moveTo>
                        <a:pt x="9" y="31"/>
                      </a:move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8" y="12"/>
                      </a:lnTo>
                      <a:lnTo>
                        <a:pt x="18" y="9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41" y="19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4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4" y="56"/>
                      </a:lnTo>
                      <a:lnTo>
                        <a:pt x="21" y="56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2" y="47"/>
                      </a:lnTo>
                      <a:lnTo>
                        <a:pt x="12" y="44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8" name="Freeform 726"/>
                <p:cNvSpPr>
                  <a:spLocks/>
                </p:cNvSpPr>
                <p:nvPr/>
              </p:nvSpPr>
              <p:spPr bwMode="auto">
                <a:xfrm>
                  <a:off x="897" y="2241"/>
                  <a:ext cx="69" cy="84"/>
                </a:xfrm>
                <a:custGeom>
                  <a:avLst/>
                  <a:gdLst>
                    <a:gd name="T0" fmla="*/ 58 w 75"/>
                    <a:gd name="T1" fmla="*/ 0 h 84"/>
                    <a:gd name="T2" fmla="*/ 40 w 75"/>
                    <a:gd name="T3" fmla="*/ 0 h 84"/>
                    <a:gd name="T4" fmla="*/ 29 w 75"/>
                    <a:gd name="T5" fmla="*/ 69 h 84"/>
                    <a:gd name="T6" fmla="*/ 17 w 75"/>
                    <a:gd name="T7" fmla="*/ 0 h 84"/>
                    <a:gd name="T8" fmla="*/ 0 w 75"/>
                    <a:gd name="T9" fmla="*/ 0 h 84"/>
                    <a:gd name="T10" fmla="*/ 0 w 75"/>
                    <a:gd name="T11" fmla="*/ 84 h 84"/>
                    <a:gd name="T12" fmla="*/ 11 w 75"/>
                    <a:gd name="T13" fmla="*/ 84 h 84"/>
                    <a:gd name="T14" fmla="*/ 11 w 75"/>
                    <a:gd name="T15" fmla="*/ 16 h 84"/>
                    <a:gd name="T16" fmla="*/ 23 w 75"/>
                    <a:gd name="T17" fmla="*/ 84 h 84"/>
                    <a:gd name="T18" fmla="*/ 36 w 75"/>
                    <a:gd name="T19" fmla="*/ 84 h 84"/>
                    <a:gd name="T20" fmla="*/ 47 w 75"/>
                    <a:gd name="T21" fmla="*/ 16 h 84"/>
                    <a:gd name="T22" fmla="*/ 47 w 75"/>
                    <a:gd name="T23" fmla="*/ 84 h 84"/>
                    <a:gd name="T24" fmla="*/ 58 w 75"/>
                    <a:gd name="T25" fmla="*/ 84 h 84"/>
                    <a:gd name="T26" fmla="*/ 58 w 75"/>
                    <a:gd name="T27" fmla="*/ 0 h 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75" h="84">
                      <a:moveTo>
                        <a:pt x="75" y="0"/>
                      </a:moveTo>
                      <a:lnTo>
                        <a:pt x="52" y="0"/>
                      </a:lnTo>
                      <a:lnTo>
                        <a:pt x="37" y="69"/>
                      </a:ln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0" y="84"/>
                      </a:lnTo>
                      <a:lnTo>
                        <a:pt x="14" y="84"/>
                      </a:lnTo>
                      <a:lnTo>
                        <a:pt x="14" y="16"/>
                      </a:lnTo>
                      <a:lnTo>
                        <a:pt x="29" y="84"/>
                      </a:lnTo>
                      <a:lnTo>
                        <a:pt x="46" y="84"/>
                      </a:lnTo>
                      <a:lnTo>
                        <a:pt x="60" y="16"/>
                      </a:lnTo>
                      <a:lnTo>
                        <a:pt x="60" y="84"/>
                      </a:lnTo>
                      <a:lnTo>
                        <a:pt x="75" y="84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09" name="Freeform 727"/>
                <p:cNvSpPr>
                  <a:spLocks noEditPoints="1"/>
                </p:cNvSpPr>
                <p:nvPr/>
              </p:nvSpPr>
              <p:spPr bwMode="auto">
                <a:xfrm>
                  <a:off x="977" y="2263"/>
                  <a:ext cx="53" cy="65"/>
                </a:xfrm>
                <a:custGeom>
                  <a:avLst/>
                  <a:gdLst>
                    <a:gd name="T0" fmla="*/ 44 w 58"/>
                    <a:gd name="T1" fmla="*/ 28 h 65"/>
                    <a:gd name="T2" fmla="*/ 44 w 58"/>
                    <a:gd name="T3" fmla="*/ 22 h 65"/>
                    <a:gd name="T4" fmla="*/ 42 w 58"/>
                    <a:gd name="T5" fmla="*/ 15 h 65"/>
                    <a:gd name="T6" fmla="*/ 40 w 58"/>
                    <a:gd name="T7" fmla="*/ 12 h 65"/>
                    <a:gd name="T8" fmla="*/ 38 w 58"/>
                    <a:gd name="T9" fmla="*/ 9 h 65"/>
                    <a:gd name="T10" fmla="*/ 36 w 58"/>
                    <a:gd name="T11" fmla="*/ 6 h 65"/>
                    <a:gd name="T12" fmla="*/ 34 w 58"/>
                    <a:gd name="T13" fmla="*/ 3 h 65"/>
                    <a:gd name="T14" fmla="*/ 31 w 58"/>
                    <a:gd name="T15" fmla="*/ 0 h 65"/>
                    <a:gd name="T16" fmla="*/ 27 w 58"/>
                    <a:gd name="T17" fmla="*/ 0 h 65"/>
                    <a:gd name="T18" fmla="*/ 23 w 58"/>
                    <a:gd name="T19" fmla="*/ 0 h 65"/>
                    <a:gd name="T20" fmla="*/ 18 w 58"/>
                    <a:gd name="T21" fmla="*/ 0 h 65"/>
                    <a:gd name="T22" fmla="*/ 14 w 58"/>
                    <a:gd name="T23" fmla="*/ 0 h 65"/>
                    <a:gd name="T24" fmla="*/ 12 w 58"/>
                    <a:gd name="T25" fmla="*/ 3 h 65"/>
                    <a:gd name="T26" fmla="*/ 9 w 58"/>
                    <a:gd name="T27" fmla="*/ 6 h 65"/>
                    <a:gd name="T28" fmla="*/ 5 w 58"/>
                    <a:gd name="T29" fmla="*/ 9 h 65"/>
                    <a:gd name="T30" fmla="*/ 3 w 58"/>
                    <a:gd name="T31" fmla="*/ 12 h 65"/>
                    <a:gd name="T32" fmla="*/ 3 w 58"/>
                    <a:gd name="T33" fmla="*/ 19 h 65"/>
                    <a:gd name="T34" fmla="*/ 0 w 58"/>
                    <a:gd name="T35" fmla="*/ 22 h 65"/>
                    <a:gd name="T36" fmla="*/ 0 w 58"/>
                    <a:gd name="T37" fmla="*/ 28 h 65"/>
                    <a:gd name="T38" fmla="*/ 0 w 58"/>
                    <a:gd name="T39" fmla="*/ 34 h 65"/>
                    <a:gd name="T40" fmla="*/ 0 w 58"/>
                    <a:gd name="T41" fmla="*/ 40 h 65"/>
                    <a:gd name="T42" fmla="*/ 3 w 58"/>
                    <a:gd name="T43" fmla="*/ 47 h 65"/>
                    <a:gd name="T44" fmla="*/ 5 w 58"/>
                    <a:gd name="T45" fmla="*/ 53 h 65"/>
                    <a:gd name="T46" fmla="*/ 6 w 58"/>
                    <a:gd name="T47" fmla="*/ 56 h 65"/>
                    <a:gd name="T48" fmla="*/ 9 w 58"/>
                    <a:gd name="T49" fmla="*/ 59 h 65"/>
                    <a:gd name="T50" fmla="*/ 14 w 58"/>
                    <a:gd name="T51" fmla="*/ 62 h 65"/>
                    <a:gd name="T52" fmla="*/ 16 w 58"/>
                    <a:gd name="T53" fmla="*/ 65 h 65"/>
                    <a:gd name="T54" fmla="*/ 20 w 58"/>
                    <a:gd name="T55" fmla="*/ 65 h 65"/>
                    <a:gd name="T56" fmla="*/ 25 w 58"/>
                    <a:gd name="T57" fmla="*/ 65 h 65"/>
                    <a:gd name="T58" fmla="*/ 29 w 58"/>
                    <a:gd name="T59" fmla="*/ 62 h 65"/>
                    <a:gd name="T60" fmla="*/ 34 w 58"/>
                    <a:gd name="T61" fmla="*/ 62 h 65"/>
                    <a:gd name="T62" fmla="*/ 36 w 58"/>
                    <a:gd name="T63" fmla="*/ 59 h 65"/>
                    <a:gd name="T64" fmla="*/ 38 w 58"/>
                    <a:gd name="T65" fmla="*/ 56 h 65"/>
                    <a:gd name="T66" fmla="*/ 40 w 58"/>
                    <a:gd name="T67" fmla="*/ 53 h 65"/>
                    <a:gd name="T68" fmla="*/ 42 w 58"/>
                    <a:gd name="T69" fmla="*/ 47 h 65"/>
                    <a:gd name="T70" fmla="*/ 44 w 58"/>
                    <a:gd name="T71" fmla="*/ 44 h 65"/>
                    <a:gd name="T72" fmla="*/ 44 w 58"/>
                    <a:gd name="T73" fmla="*/ 37 h 65"/>
                    <a:gd name="T74" fmla="*/ 44 w 58"/>
                    <a:gd name="T75" fmla="*/ 31 h 65"/>
                    <a:gd name="T76" fmla="*/ 34 w 58"/>
                    <a:gd name="T77" fmla="*/ 34 h 65"/>
                    <a:gd name="T78" fmla="*/ 31 w 58"/>
                    <a:gd name="T79" fmla="*/ 40 h 65"/>
                    <a:gd name="T80" fmla="*/ 31 w 58"/>
                    <a:gd name="T81" fmla="*/ 47 h 65"/>
                    <a:gd name="T82" fmla="*/ 29 w 58"/>
                    <a:gd name="T83" fmla="*/ 50 h 65"/>
                    <a:gd name="T84" fmla="*/ 25 w 58"/>
                    <a:gd name="T85" fmla="*/ 50 h 65"/>
                    <a:gd name="T86" fmla="*/ 20 w 58"/>
                    <a:gd name="T87" fmla="*/ 50 h 65"/>
                    <a:gd name="T88" fmla="*/ 16 w 58"/>
                    <a:gd name="T89" fmla="*/ 50 h 65"/>
                    <a:gd name="T90" fmla="*/ 14 w 58"/>
                    <a:gd name="T91" fmla="*/ 47 h 65"/>
                    <a:gd name="T92" fmla="*/ 14 w 58"/>
                    <a:gd name="T93" fmla="*/ 40 h 65"/>
                    <a:gd name="T94" fmla="*/ 12 w 58"/>
                    <a:gd name="T95" fmla="*/ 37 h 65"/>
                    <a:gd name="T96" fmla="*/ 12 w 58"/>
                    <a:gd name="T97" fmla="*/ 31 h 65"/>
                    <a:gd name="T98" fmla="*/ 12 w 58"/>
                    <a:gd name="T99" fmla="*/ 25 h 65"/>
                    <a:gd name="T100" fmla="*/ 14 w 58"/>
                    <a:gd name="T101" fmla="*/ 19 h 65"/>
                    <a:gd name="T102" fmla="*/ 18 w 58"/>
                    <a:gd name="T103" fmla="*/ 15 h 65"/>
                    <a:gd name="T104" fmla="*/ 20 w 58"/>
                    <a:gd name="T105" fmla="*/ 12 h 65"/>
                    <a:gd name="T106" fmla="*/ 25 w 58"/>
                    <a:gd name="T107" fmla="*/ 12 h 65"/>
                    <a:gd name="T108" fmla="*/ 27 w 58"/>
                    <a:gd name="T109" fmla="*/ 15 h 65"/>
                    <a:gd name="T110" fmla="*/ 29 w 58"/>
                    <a:gd name="T111" fmla="*/ 19 h 65"/>
                    <a:gd name="T112" fmla="*/ 31 w 58"/>
                    <a:gd name="T113" fmla="*/ 22 h 65"/>
                    <a:gd name="T114" fmla="*/ 34 w 58"/>
                    <a:gd name="T115" fmla="*/ 25 h 65"/>
                    <a:gd name="T116" fmla="*/ 34 w 58"/>
                    <a:gd name="T117" fmla="*/ 31 h 6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8" h="65">
                      <a:moveTo>
                        <a:pt x="58" y="31"/>
                      </a:moveTo>
                      <a:lnTo>
                        <a:pt x="58" y="28"/>
                      </a:lnTo>
                      <a:lnTo>
                        <a:pt x="58" y="25"/>
                      </a:lnTo>
                      <a:lnTo>
                        <a:pt x="58" y="22"/>
                      </a:lnTo>
                      <a:lnTo>
                        <a:pt x="55" y="19"/>
                      </a:lnTo>
                      <a:lnTo>
                        <a:pt x="55" y="15"/>
                      </a:lnTo>
                      <a:lnTo>
                        <a:pt x="55" y="12"/>
                      </a:lnTo>
                      <a:lnTo>
                        <a:pt x="52" y="12"/>
                      </a:lnTo>
                      <a:lnTo>
                        <a:pt x="52" y="9"/>
                      </a:lnTo>
                      <a:lnTo>
                        <a:pt x="50" y="9"/>
                      </a:lnTo>
                      <a:lnTo>
                        <a:pt x="50" y="6"/>
                      </a:lnTo>
                      <a:lnTo>
                        <a:pt x="47" y="6"/>
                      </a:lnTo>
                      <a:lnTo>
                        <a:pt x="47" y="3"/>
                      </a:lnTo>
                      <a:lnTo>
                        <a:pt x="44" y="3"/>
                      </a:lnTo>
                      <a:lnTo>
                        <a:pt x="41" y="3"/>
                      </a:lnTo>
                      <a:lnTo>
                        <a:pt x="41" y="0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1" y="65"/>
                      </a:lnTo>
                      <a:lnTo>
                        <a:pt x="24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4" y="59"/>
                      </a:lnTo>
                      <a:lnTo>
                        <a:pt x="47" y="59"/>
                      </a:lnTo>
                      <a:lnTo>
                        <a:pt x="50" y="59"/>
                      </a:lnTo>
                      <a:lnTo>
                        <a:pt x="50" y="56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5" y="50"/>
                      </a:lnTo>
                      <a:lnTo>
                        <a:pt x="55" y="47"/>
                      </a:lnTo>
                      <a:lnTo>
                        <a:pt x="55" y="44"/>
                      </a:lnTo>
                      <a:lnTo>
                        <a:pt x="58" y="44"/>
                      </a:lnTo>
                      <a:lnTo>
                        <a:pt x="58" y="40"/>
                      </a:lnTo>
                      <a:lnTo>
                        <a:pt x="58" y="37"/>
                      </a:lnTo>
                      <a:lnTo>
                        <a:pt x="58" y="34"/>
                      </a:lnTo>
                      <a:lnTo>
                        <a:pt x="58" y="31"/>
                      </a:lnTo>
                      <a:close/>
                      <a:moveTo>
                        <a:pt x="44" y="31"/>
                      </a:moveTo>
                      <a:lnTo>
                        <a:pt x="44" y="34"/>
                      </a:lnTo>
                      <a:lnTo>
                        <a:pt x="44" y="37"/>
                      </a:lnTo>
                      <a:lnTo>
                        <a:pt x="41" y="40"/>
                      </a:lnTo>
                      <a:lnTo>
                        <a:pt x="41" y="44"/>
                      </a:lnTo>
                      <a:lnTo>
                        <a:pt x="41" y="47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29" y="50"/>
                      </a:lnTo>
                      <a:lnTo>
                        <a:pt x="26" y="50"/>
                      </a:lnTo>
                      <a:lnTo>
                        <a:pt x="24" y="50"/>
                      </a:lnTo>
                      <a:lnTo>
                        <a:pt x="21" y="50"/>
                      </a:lnTo>
                      <a:lnTo>
                        <a:pt x="21" y="47"/>
                      </a:lnTo>
                      <a:lnTo>
                        <a:pt x="18" y="47"/>
                      </a:lnTo>
                      <a:lnTo>
                        <a:pt x="18" y="44"/>
                      </a:lnTo>
                      <a:lnTo>
                        <a:pt x="18" y="40"/>
                      </a:lnTo>
                      <a:lnTo>
                        <a:pt x="15" y="40"/>
                      </a:lnTo>
                      <a:lnTo>
                        <a:pt x="15" y="37"/>
                      </a:lnTo>
                      <a:lnTo>
                        <a:pt x="15" y="34"/>
                      </a:ln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5" y="25"/>
                      </a:lnTo>
                      <a:lnTo>
                        <a:pt x="18" y="22"/>
                      </a:lnTo>
                      <a:lnTo>
                        <a:pt x="18" y="19"/>
                      </a:lnTo>
                      <a:lnTo>
                        <a:pt x="21" y="15"/>
                      </a:lnTo>
                      <a:lnTo>
                        <a:pt x="24" y="15"/>
                      </a:lnTo>
                      <a:lnTo>
                        <a:pt x="24" y="12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2" y="12"/>
                      </a:lnTo>
                      <a:lnTo>
                        <a:pt x="35" y="12"/>
                      </a:lnTo>
                      <a:lnTo>
                        <a:pt x="35" y="15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41" y="19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0" name="Freeform 728"/>
                <p:cNvSpPr>
                  <a:spLocks noEditPoints="1"/>
                </p:cNvSpPr>
                <p:nvPr/>
              </p:nvSpPr>
              <p:spPr bwMode="auto">
                <a:xfrm>
                  <a:off x="1038" y="2241"/>
                  <a:ext cx="51" cy="87"/>
                </a:xfrm>
                <a:custGeom>
                  <a:avLst/>
                  <a:gdLst>
                    <a:gd name="T0" fmla="*/ 32 w 55"/>
                    <a:gd name="T1" fmla="*/ 0 h 87"/>
                    <a:gd name="T2" fmla="*/ 30 w 55"/>
                    <a:gd name="T3" fmla="*/ 31 h 87"/>
                    <a:gd name="T4" fmla="*/ 30 w 55"/>
                    <a:gd name="T5" fmla="*/ 25 h 87"/>
                    <a:gd name="T6" fmla="*/ 26 w 55"/>
                    <a:gd name="T7" fmla="*/ 25 h 87"/>
                    <a:gd name="T8" fmla="*/ 23 w 55"/>
                    <a:gd name="T9" fmla="*/ 22 h 87"/>
                    <a:gd name="T10" fmla="*/ 18 w 55"/>
                    <a:gd name="T11" fmla="*/ 22 h 87"/>
                    <a:gd name="T12" fmla="*/ 14 w 55"/>
                    <a:gd name="T13" fmla="*/ 22 h 87"/>
                    <a:gd name="T14" fmla="*/ 8 w 55"/>
                    <a:gd name="T15" fmla="*/ 25 h 87"/>
                    <a:gd name="T16" fmla="*/ 6 w 55"/>
                    <a:gd name="T17" fmla="*/ 28 h 87"/>
                    <a:gd name="T18" fmla="*/ 6 w 55"/>
                    <a:gd name="T19" fmla="*/ 31 h 87"/>
                    <a:gd name="T20" fmla="*/ 3 w 55"/>
                    <a:gd name="T21" fmla="*/ 34 h 87"/>
                    <a:gd name="T22" fmla="*/ 0 w 55"/>
                    <a:gd name="T23" fmla="*/ 37 h 87"/>
                    <a:gd name="T24" fmla="*/ 0 w 55"/>
                    <a:gd name="T25" fmla="*/ 44 h 87"/>
                    <a:gd name="T26" fmla="*/ 0 w 55"/>
                    <a:gd name="T27" fmla="*/ 50 h 87"/>
                    <a:gd name="T28" fmla="*/ 0 w 55"/>
                    <a:gd name="T29" fmla="*/ 56 h 87"/>
                    <a:gd name="T30" fmla="*/ 0 w 55"/>
                    <a:gd name="T31" fmla="*/ 62 h 87"/>
                    <a:gd name="T32" fmla="*/ 0 w 55"/>
                    <a:gd name="T33" fmla="*/ 69 h 87"/>
                    <a:gd name="T34" fmla="*/ 3 w 55"/>
                    <a:gd name="T35" fmla="*/ 72 h 87"/>
                    <a:gd name="T36" fmla="*/ 6 w 55"/>
                    <a:gd name="T37" fmla="*/ 75 h 87"/>
                    <a:gd name="T38" fmla="*/ 6 w 55"/>
                    <a:gd name="T39" fmla="*/ 81 h 87"/>
                    <a:gd name="T40" fmla="*/ 8 w 55"/>
                    <a:gd name="T41" fmla="*/ 84 h 87"/>
                    <a:gd name="T42" fmla="*/ 14 w 55"/>
                    <a:gd name="T43" fmla="*/ 84 h 87"/>
                    <a:gd name="T44" fmla="*/ 17 w 55"/>
                    <a:gd name="T45" fmla="*/ 87 h 87"/>
                    <a:gd name="T46" fmla="*/ 20 w 55"/>
                    <a:gd name="T47" fmla="*/ 87 h 87"/>
                    <a:gd name="T48" fmla="*/ 23 w 55"/>
                    <a:gd name="T49" fmla="*/ 84 h 87"/>
                    <a:gd name="T50" fmla="*/ 28 w 55"/>
                    <a:gd name="T51" fmla="*/ 84 h 87"/>
                    <a:gd name="T52" fmla="*/ 30 w 55"/>
                    <a:gd name="T53" fmla="*/ 81 h 87"/>
                    <a:gd name="T54" fmla="*/ 32 w 55"/>
                    <a:gd name="T55" fmla="*/ 78 h 87"/>
                    <a:gd name="T56" fmla="*/ 44 w 55"/>
                    <a:gd name="T57" fmla="*/ 84 h 87"/>
                    <a:gd name="T58" fmla="*/ 11 w 55"/>
                    <a:gd name="T59" fmla="*/ 53 h 87"/>
                    <a:gd name="T60" fmla="*/ 11 w 55"/>
                    <a:gd name="T61" fmla="*/ 47 h 87"/>
                    <a:gd name="T62" fmla="*/ 14 w 55"/>
                    <a:gd name="T63" fmla="*/ 44 h 87"/>
                    <a:gd name="T64" fmla="*/ 17 w 55"/>
                    <a:gd name="T65" fmla="*/ 37 h 87"/>
                    <a:gd name="T66" fmla="*/ 18 w 55"/>
                    <a:gd name="T67" fmla="*/ 34 h 87"/>
                    <a:gd name="T68" fmla="*/ 23 w 55"/>
                    <a:gd name="T69" fmla="*/ 34 h 87"/>
                    <a:gd name="T70" fmla="*/ 26 w 55"/>
                    <a:gd name="T71" fmla="*/ 37 h 87"/>
                    <a:gd name="T72" fmla="*/ 30 w 55"/>
                    <a:gd name="T73" fmla="*/ 41 h 87"/>
                    <a:gd name="T74" fmla="*/ 32 w 55"/>
                    <a:gd name="T75" fmla="*/ 44 h 87"/>
                    <a:gd name="T76" fmla="*/ 32 w 55"/>
                    <a:gd name="T77" fmla="*/ 50 h 87"/>
                    <a:gd name="T78" fmla="*/ 32 w 55"/>
                    <a:gd name="T79" fmla="*/ 56 h 87"/>
                    <a:gd name="T80" fmla="*/ 32 w 55"/>
                    <a:gd name="T81" fmla="*/ 62 h 87"/>
                    <a:gd name="T82" fmla="*/ 30 w 55"/>
                    <a:gd name="T83" fmla="*/ 66 h 87"/>
                    <a:gd name="T84" fmla="*/ 28 w 55"/>
                    <a:gd name="T85" fmla="*/ 69 h 87"/>
                    <a:gd name="T86" fmla="*/ 26 w 55"/>
                    <a:gd name="T87" fmla="*/ 72 h 87"/>
                    <a:gd name="T88" fmla="*/ 20 w 55"/>
                    <a:gd name="T89" fmla="*/ 72 h 87"/>
                    <a:gd name="T90" fmla="*/ 17 w 55"/>
                    <a:gd name="T91" fmla="*/ 72 h 87"/>
                    <a:gd name="T92" fmla="*/ 14 w 55"/>
                    <a:gd name="T93" fmla="*/ 69 h 87"/>
                    <a:gd name="T94" fmla="*/ 14 w 55"/>
                    <a:gd name="T95" fmla="*/ 62 h 87"/>
                    <a:gd name="T96" fmla="*/ 11 w 55"/>
                    <a:gd name="T97" fmla="*/ 59 h 87"/>
                    <a:gd name="T98" fmla="*/ 11 w 55"/>
                    <a:gd name="T99" fmla="*/ 53 h 87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55" h="87">
                      <a:moveTo>
                        <a:pt x="55" y="0"/>
                      </a:moveTo>
                      <a:lnTo>
                        <a:pt x="40" y="0"/>
                      </a:lnTo>
                      <a:lnTo>
                        <a:pt x="40" y="31"/>
                      </a:lnTo>
                      <a:lnTo>
                        <a:pt x="37" y="31"/>
                      </a:lnTo>
                      <a:lnTo>
                        <a:pt x="37" y="28"/>
                      </a:lnTo>
                      <a:lnTo>
                        <a:pt x="37" y="25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32" y="22"/>
                      </a:lnTo>
                      <a:lnTo>
                        <a:pt x="29" y="22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0" y="22"/>
                      </a:lnTo>
                      <a:lnTo>
                        <a:pt x="17" y="22"/>
                      </a:lnTo>
                      <a:lnTo>
                        <a:pt x="14" y="22"/>
                      </a:lnTo>
                      <a:lnTo>
                        <a:pt x="11" y="25"/>
                      </a:lnTo>
                      <a:lnTo>
                        <a:pt x="9" y="25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6" y="31"/>
                      </a:lnTo>
                      <a:lnTo>
                        <a:pt x="3" y="31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0" y="37"/>
                      </a:ln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0" y="62"/>
                      </a:lnTo>
                      <a:lnTo>
                        <a:pt x="0" y="66"/>
                      </a:lnTo>
                      <a:lnTo>
                        <a:pt x="0" y="69"/>
                      </a:lnTo>
                      <a:lnTo>
                        <a:pt x="3" y="69"/>
                      </a:lnTo>
                      <a:lnTo>
                        <a:pt x="3" y="72"/>
                      </a:lnTo>
                      <a:lnTo>
                        <a:pt x="3" y="75"/>
                      </a:lnTo>
                      <a:lnTo>
                        <a:pt x="6" y="75"/>
                      </a:lnTo>
                      <a:lnTo>
                        <a:pt x="6" y="78"/>
                      </a:lnTo>
                      <a:lnTo>
                        <a:pt x="6" y="81"/>
                      </a:lnTo>
                      <a:lnTo>
                        <a:pt x="9" y="81"/>
                      </a:lnTo>
                      <a:lnTo>
                        <a:pt x="11" y="84"/>
                      </a:lnTo>
                      <a:lnTo>
                        <a:pt x="14" y="84"/>
                      </a:lnTo>
                      <a:lnTo>
                        <a:pt x="17" y="84"/>
                      </a:lnTo>
                      <a:lnTo>
                        <a:pt x="17" y="87"/>
                      </a:lnTo>
                      <a:lnTo>
                        <a:pt x="20" y="87"/>
                      </a:lnTo>
                      <a:lnTo>
                        <a:pt x="23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29" y="84"/>
                      </a:lnTo>
                      <a:lnTo>
                        <a:pt x="32" y="84"/>
                      </a:lnTo>
                      <a:lnTo>
                        <a:pt x="35" y="84"/>
                      </a:lnTo>
                      <a:lnTo>
                        <a:pt x="35" y="81"/>
                      </a:lnTo>
                      <a:lnTo>
                        <a:pt x="37" y="81"/>
                      </a:lnTo>
                      <a:lnTo>
                        <a:pt x="37" y="78"/>
                      </a:lnTo>
                      <a:lnTo>
                        <a:pt x="40" y="78"/>
                      </a:lnTo>
                      <a:lnTo>
                        <a:pt x="40" y="84"/>
                      </a:lnTo>
                      <a:lnTo>
                        <a:pt x="55" y="84"/>
                      </a:lnTo>
                      <a:lnTo>
                        <a:pt x="55" y="0"/>
                      </a:lnTo>
                      <a:close/>
                      <a:moveTo>
                        <a:pt x="14" y="53"/>
                      </a:moveTo>
                      <a:lnTo>
                        <a:pt x="14" y="50"/>
                      </a:lnTo>
                      <a:lnTo>
                        <a:pt x="14" y="47"/>
                      </a:lnTo>
                      <a:lnTo>
                        <a:pt x="14" y="44"/>
                      </a:lnTo>
                      <a:lnTo>
                        <a:pt x="17" y="44"/>
                      </a:lnTo>
                      <a:lnTo>
                        <a:pt x="17" y="41"/>
                      </a:lnTo>
                      <a:lnTo>
                        <a:pt x="20" y="37"/>
                      </a:lnTo>
                      <a:lnTo>
                        <a:pt x="23" y="37"/>
                      </a:lnTo>
                      <a:lnTo>
                        <a:pt x="23" y="34"/>
                      </a:lnTo>
                      <a:lnTo>
                        <a:pt x="26" y="34"/>
                      </a:lnTo>
                      <a:lnTo>
                        <a:pt x="29" y="34"/>
                      </a:lnTo>
                      <a:lnTo>
                        <a:pt x="32" y="34"/>
                      </a:lnTo>
                      <a:lnTo>
                        <a:pt x="32" y="37"/>
                      </a:lnTo>
                      <a:lnTo>
                        <a:pt x="35" y="37"/>
                      </a:lnTo>
                      <a:lnTo>
                        <a:pt x="37" y="41"/>
                      </a:lnTo>
                      <a:lnTo>
                        <a:pt x="37" y="44"/>
                      </a:lnTo>
                      <a:lnTo>
                        <a:pt x="40" y="44"/>
                      </a:lnTo>
                      <a:lnTo>
                        <a:pt x="40" y="47"/>
                      </a:lnTo>
                      <a:lnTo>
                        <a:pt x="40" y="50"/>
                      </a:lnTo>
                      <a:lnTo>
                        <a:pt x="40" y="53"/>
                      </a:lnTo>
                      <a:lnTo>
                        <a:pt x="40" y="56"/>
                      </a:lnTo>
                      <a:lnTo>
                        <a:pt x="40" y="59"/>
                      </a:lnTo>
                      <a:lnTo>
                        <a:pt x="40" y="62"/>
                      </a:lnTo>
                      <a:lnTo>
                        <a:pt x="40" y="66"/>
                      </a:lnTo>
                      <a:lnTo>
                        <a:pt x="37" y="66"/>
                      </a:lnTo>
                      <a:lnTo>
                        <a:pt x="37" y="69"/>
                      </a:lnTo>
                      <a:lnTo>
                        <a:pt x="35" y="69"/>
                      </a:lnTo>
                      <a:lnTo>
                        <a:pt x="35" y="72"/>
                      </a:lnTo>
                      <a:lnTo>
                        <a:pt x="32" y="72"/>
                      </a:lnTo>
                      <a:lnTo>
                        <a:pt x="29" y="72"/>
                      </a:lnTo>
                      <a:lnTo>
                        <a:pt x="26" y="72"/>
                      </a:lnTo>
                      <a:lnTo>
                        <a:pt x="23" y="72"/>
                      </a:lnTo>
                      <a:lnTo>
                        <a:pt x="20" y="72"/>
                      </a:lnTo>
                      <a:lnTo>
                        <a:pt x="20" y="69"/>
                      </a:lnTo>
                      <a:lnTo>
                        <a:pt x="17" y="69"/>
                      </a:lnTo>
                      <a:lnTo>
                        <a:pt x="17" y="66"/>
                      </a:lnTo>
                      <a:lnTo>
                        <a:pt x="17" y="62"/>
                      </a:lnTo>
                      <a:lnTo>
                        <a:pt x="14" y="62"/>
                      </a:lnTo>
                      <a:lnTo>
                        <a:pt x="14" y="59"/>
                      </a:lnTo>
                      <a:lnTo>
                        <a:pt x="14" y="56"/>
                      </a:lnTo>
                      <a:lnTo>
                        <a:pt x="14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1" name="Freeform 729"/>
                <p:cNvSpPr>
                  <a:spLocks noEditPoints="1"/>
                </p:cNvSpPr>
                <p:nvPr/>
              </p:nvSpPr>
              <p:spPr bwMode="auto">
                <a:xfrm>
                  <a:off x="1097" y="2263"/>
                  <a:ext cx="50" cy="65"/>
                </a:xfrm>
                <a:custGeom>
                  <a:avLst/>
                  <a:gdLst>
                    <a:gd name="T0" fmla="*/ 29 w 55"/>
                    <a:gd name="T1" fmla="*/ 47 h 65"/>
                    <a:gd name="T2" fmla="*/ 26 w 55"/>
                    <a:gd name="T3" fmla="*/ 50 h 65"/>
                    <a:gd name="T4" fmla="*/ 24 w 55"/>
                    <a:gd name="T5" fmla="*/ 53 h 65"/>
                    <a:gd name="T6" fmla="*/ 21 w 55"/>
                    <a:gd name="T7" fmla="*/ 53 h 65"/>
                    <a:gd name="T8" fmla="*/ 18 w 55"/>
                    <a:gd name="T9" fmla="*/ 50 h 65"/>
                    <a:gd name="T10" fmla="*/ 15 w 55"/>
                    <a:gd name="T11" fmla="*/ 47 h 65"/>
                    <a:gd name="T12" fmla="*/ 14 w 55"/>
                    <a:gd name="T13" fmla="*/ 44 h 65"/>
                    <a:gd name="T14" fmla="*/ 12 w 55"/>
                    <a:gd name="T15" fmla="*/ 40 h 65"/>
                    <a:gd name="T16" fmla="*/ 41 w 55"/>
                    <a:gd name="T17" fmla="*/ 37 h 65"/>
                    <a:gd name="T18" fmla="*/ 41 w 55"/>
                    <a:gd name="T19" fmla="*/ 31 h 65"/>
                    <a:gd name="T20" fmla="*/ 41 w 55"/>
                    <a:gd name="T21" fmla="*/ 25 h 65"/>
                    <a:gd name="T22" fmla="*/ 41 w 55"/>
                    <a:gd name="T23" fmla="*/ 19 h 65"/>
                    <a:gd name="T24" fmla="*/ 40 w 55"/>
                    <a:gd name="T25" fmla="*/ 15 h 65"/>
                    <a:gd name="T26" fmla="*/ 37 w 55"/>
                    <a:gd name="T27" fmla="*/ 12 h 65"/>
                    <a:gd name="T28" fmla="*/ 35 w 55"/>
                    <a:gd name="T29" fmla="*/ 6 h 65"/>
                    <a:gd name="T30" fmla="*/ 31 w 55"/>
                    <a:gd name="T31" fmla="*/ 3 h 65"/>
                    <a:gd name="T32" fmla="*/ 26 w 55"/>
                    <a:gd name="T33" fmla="*/ 0 h 65"/>
                    <a:gd name="T34" fmla="*/ 22 w 55"/>
                    <a:gd name="T35" fmla="*/ 0 h 65"/>
                    <a:gd name="T36" fmla="*/ 18 w 55"/>
                    <a:gd name="T37" fmla="*/ 0 h 65"/>
                    <a:gd name="T38" fmla="*/ 14 w 55"/>
                    <a:gd name="T39" fmla="*/ 0 h 65"/>
                    <a:gd name="T40" fmla="*/ 12 w 55"/>
                    <a:gd name="T41" fmla="*/ 3 h 65"/>
                    <a:gd name="T42" fmla="*/ 9 w 55"/>
                    <a:gd name="T43" fmla="*/ 6 h 65"/>
                    <a:gd name="T44" fmla="*/ 6 w 55"/>
                    <a:gd name="T45" fmla="*/ 9 h 65"/>
                    <a:gd name="T46" fmla="*/ 5 w 55"/>
                    <a:gd name="T47" fmla="*/ 12 h 65"/>
                    <a:gd name="T48" fmla="*/ 3 w 55"/>
                    <a:gd name="T49" fmla="*/ 15 h 65"/>
                    <a:gd name="T50" fmla="*/ 0 w 55"/>
                    <a:gd name="T51" fmla="*/ 22 h 65"/>
                    <a:gd name="T52" fmla="*/ 0 w 55"/>
                    <a:gd name="T53" fmla="*/ 28 h 65"/>
                    <a:gd name="T54" fmla="*/ 0 w 55"/>
                    <a:gd name="T55" fmla="*/ 34 h 65"/>
                    <a:gd name="T56" fmla="*/ 0 w 55"/>
                    <a:gd name="T57" fmla="*/ 40 h 65"/>
                    <a:gd name="T58" fmla="*/ 3 w 55"/>
                    <a:gd name="T59" fmla="*/ 47 h 65"/>
                    <a:gd name="T60" fmla="*/ 5 w 55"/>
                    <a:gd name="T61" fmla="*/ 53 h 65"/>
                    <a:gd name="T62" fmla="*/ 6 w 55"/>
                    <a:gd name="T63" fmla="*/ 56 h 65"/>
                    <a:gd name="T64" fmla="*/ 9 w 55"/>
                    <a:gd name="T65" fmla="*/ 59 h 65"/>
                    <a:gd name="T66" fmla="*/ 12 w 55"/>
                    <a:gd name="T67" fmla="*/ 62 h 65"/>
                    <a:gd name="T68" fmla="*/ 15 w 55"/>
                    <a:gd name="T69" fmla="*/ 62 h 65"/>
                    <a:gd name="T70" fmla="*/ 21 w 55"/>
                    <a:gd name="T71" fmla="*/ 65 h 65"/>
                    <a:gd name="T72" fmla="*/ 24 w 55"/>
                    <a:gd name="T73" fmla="*/ 65 h 65"/>
                    <a:gd name="T74" fmla="*/ 29 w 55"/>
                    <a:gd name="T75" fmla="*/ 62 h 65"/>
                    <a:gd name="T76" fmla="*/ 33 w 55"/>
                    <a:gd name="T77" fmla="*/ 62 h 65"/>
                    <a:gd name="T78" fmla="*/ 35 w 55"/>
                    <a:gd name="T79" fmla="*/ 59 h 65"/>
                    <a:gd name="T80" fmla="*/ 37 w 55"/>
                    <a:gd name="T81" fmla="*/ 53 h 65"/>
                    <a:gd name="T82" fmla="*/ 40 w 55"/>
                    <a:gd name="T83" fmla="*/ 50 h 65"/>
                    <a:gd name="T84" fmla="*/ 41 w 55"/>
                    <a:gd name="T85" fmla="*/ 44 h 65"/>
                    <a:gd name="T86" fmla="*/ 14 w 55"/>
                    <a:gd name="T87" fmla="*/ 25 h 65"/>
                    <a:gd name="T88" fmla="*/ 14 w 55"/>
                    <a:gd name="T89" fmla="*/ 19 h 65"/>
                    <a:gd name="T90" fmla="*/ 15 w 55"/>
                    <a:gd name="T91" fmla="*/ 15 h 65"/>
                    <a:gd name="T92" fmla="*/ 18 w 55"/>
                    <a:gd name="T93" fmla="*/ 12 h 65"/>
                    <a:gd name="T94" fmla="*/ 22 w 55"/>
                    <a:gd name="T95" fmla="*/ 12 h 65"/>
                    <a:gd name="T96" fmla="*/ 24 w 55"/>
                    <a:gd name="T97" fmla="*/ 15 h 65"/>
                    <a:gd name="T98" fmla="*/ 29 w 55"/>
                    <a:gd name="T99" fmla="*/ 15 h 65"/>
                    <a:gd name="T100" fmla="*/ 29 w 55"/>
                    <a:gd name="T101" fmla="*/ 22 h 65"/>
                    <a:gd name="T102" fmla="*/ 31 w 55"/>
                    <a:gd name="T103" fmla="*/ 25 h 6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55" h="65">
                      <a:moveTo>
                        <a:pt x="38" y="44"/>
                      </a:move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7" y="53"/>
                      </a:lnTo>
                      <a:lnTo>
                        <a:pt x="27" y="50"/>
                      </a:lnTo>
                      <a:lnTo>
                        <a:pt x="24" y="50"/>
                      </a:lnTo>
                      <a:lnTo>
                        <a:pt x="21" y="50"/>
                      </a:lnTo>
                      <a:lnTo>
                        <a:pt x="21" y="47"/>
                      </a:lnTo>
                      <a:lnTo>
                        <a:pt x="18" y="47"/>
                      </a:lnTo>
                      <a:lnTo>
                        <a:pt x="18" y="44"/>
                      </a:lnTo>
                      <a:lnTo>
                        <a:pt x="18" y="40"/>
                      </a:lnTo>
                      <a:lnTo>
                        <a:pt x="15" y="40"/>
                      </a:lnTo>
                      <a:lnTo>
                        <a:pt x="15" y="37"/>
                      </a:lnTo>
                      <a:lnTo>
                        <a:pt x="55" y="37"/>
                      </a:lnTo>
                      <a:lnTo>
                        <a:pt x="55" y="34"/>
                      </a:lnTo>
                      <a:lnTo>
                        <a:pt x="55" y="31"/>
                      </a:lnTo>
                      <a:lnTo>
                        <a:pt x="55" y="28"/>
                      </a:lnTo>
                      <a:lnTo>
                        <a:pt x="55" y="25"/>
                      </a:lnTo>
                      <a:lnTo>
                        <a:pt x="55" y="22"/>
                      </a:lnTo>
                      <a:lnTo>
                        <a:pt x="55" y="19"/>
                      </a:lnTo>
                      <a:lnTo>
                        <a:pt x="53" y="19"/>
                      </a:lnTo>
                      <a:lnTo>
                        <a:pt x="53" y="15"/>
                      </a:lnTo>
                      <a:lnTo>
                        <a:pt x="53" y="12"/>
                      </a:lnTo>
                      <a:lnTo>
                        <a:pt x="50" y="12"/>
                      </a:lnTo>
                      <a:lnTo>
                        <a:pt x="50" y="9"/>
                      </a:lnTo>
                      <a:lnTo>
                        <a:pt x="47" y="6"/>
                      </a:lnTo>
                      <a:lnTo>
                        <a:pt x="44" y="3"/>
                      </a:lnTo>
                      <a:lnTo>
                        <a:pt x="41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3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4" y="65"/>
                      </a:lnTo>
                      <a:lnTo>
                        <a:pt x="27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4" y="59"/>
                      </a:lnTo>
                      <a:lnTo>
                        <a:pt x="47" y="59"/>
                      </a:lnTo>
                      <a:lnTo>
                        <a:pt x="50" y="56"/>
                      </a:lnTo>
                      <a:lnTo>
                        <a:pt x="50" y="53"/>
                      </a:lnTo>
                      <a:lnTo>
                        <a:pt x="53" y="53"/>
                      </a:lnTo>
                      <a:lnTo>
                        <a:pt x="53" y="50"/>
                      </a:lnTo>
                      <a:lnTo>
                        <a:pt x="55" y="47"/>
                      </a:lnTo>
                      <a:lnTo>
                        <a:pt x="55" y="44"/>
                      </a:lnTo>
                      <a:lnTo>
                        <a:pt x="38" y="44"/>
                      </a:lnTo>
                      <a:close/>
                      <a:moveTo>
                        <a:pt x="18" y="25"/>
                      </a:moveTo>
                      <a:lnTo>
                        <a:pt x="18" y="22"/>
                      </a:lnTo>
                      <a:lnTo>
                        <a:pt x="18" y="19"/>
                      </a:lnTo>
                      <a:lnTo>
                        <a:pt x="21" y="19"/>
                      </a:lnTo>
                      <a:lnTo>
                        <a:pt x="21" y="15"/>
                      </a:lnTo>
                      <a:lnTo>
                        <a:pt x="24" y="15"/>
                      </a:lnTo>
                      <a:lnTo>
                        <a:pt x="24" y="12"/>
                      </a:lnTo>
                      <a:lnTo>
                        <a:pt x="27" y="12"/>
                      </a:lnTo>
                      <a:lnTo>
                        <a:pt x="29" y="12"/>
                      </a:lnTo>
                      <a:lnTo>
                        <a:pt x="32" y="12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38" y="22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18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2" name="Rectangle 730"/>
                <p:cNvSpPr>
                  <a:spLocks noChangeArrowheads="1"/>
                </p:cNvSpPr>
                <p:nvPr/>
              </p:nvSpPr>
              <p:spPr bwMode="auto">
                <a:xfrm>
                  <a:off x="1158" y="2241"/>
                  <a:ext cx="13" cy="8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13" name="Freeform 731"/>
                <p:cNvSpPr>
                  <a:spLocks noEditPoints="1"/>
                </p:cNvSpPr>
                <p:nvPr/>
              </p:nvSpPr>
              <p:spPr bwMode="auto">
                <a:xfrm>
                  <a:off x="1182" y="2263"/>
                  <a:ext cx="54" cy="65"/>
                </a:xfrm>
                <a:custGeom>
                  <a:avLst/>
                  <a:gdLst>
                    <a:gd name="T0" fmla="*/ 47 w 58"/>
                    <a:gd name="T1" fmla="*/ 28 h 65"/>
                    <a:gd name="T2" fmla="*/ 47 w 58"/>
                    <a:gd name="T3" fmla="*/ 22 h 65"/>
                    <a:gd name="T4" fmla="*/ 44 w 58"/>
                    <a:gd name="T5" fmla="*/ 19 h 65"/>
                    <a:gd name="T6" fmla="*/ 44 w 58"/>
                    <a:gd name="T7" fmla="*/ 12 h 65"/>
                    <a:gd name="T8" fmla="*/ 42 w 58"/>
                    <a:gd name="T9" fmla="*/ 9 h 65"/>
                    <a:gd name="T10" fmla="*/ 37 w 58"/>
                    <a:gd name="T11" fmla="*/ 6 h 65"/>
                    <a:gd name="T12" fmla="*/ 34 w 58"/>
                    <a:gd name="T13" fmla="*/ 3 h 65"/>
                    <a:gd name="T14" fmla="*/ 32 w 58"/>
                    <a:gd name="T15" fmla="*/ 0 h 65"/>
                    <a:gd name="T16" fmla="*/ 29 w 58"/>
                    <a:gd name="T17" fmla="*/ 0 h 65"/>
                    <a:gd name="T18" fmla="*/ 23 w 58"/>
                    <a:gd name="T19" fmla="*/ 0 h 65"/>
                    <a:gd name="T20" fmla="*/ 19 w 58"/>
                    <a:gd name="T21" fmla="*/ 0 h 65"/>
                    <a:gd name="T22" fmla="*/ 14 w 58"/>
                    <a:gd name="T23" fmla="*/ 0 h 65"/>
                    <a:gd name="T24" fmla="*/ 11 w 58"/>
                    <a:gd name="T25" fmla="*/ 3 h 65"/>
                    <a:gd name="T26" fmla="*/ 9 w 58"/>
                    <a:gd name="T27" fmla="*/ 6 h 65"/>
                    <a:gd name="T28" fmla="*/ 7 w 58"/>
                    <a:gd name="T29" fmla="*/ 9 h 65"/>
                    <a:gd name="T30" fmla="*/ 6 w 58"/>
                    <a:gd name="T31" fmla="*/ 12 h 65"/>
                    <a:gd name="T32" fmla="*/ 3 w 58"/>
                    <a:gd name="T33" fmla="*/ 15 h 65"/>
                    <a:gd name="T34" fmla="*/ 0 w 58"/>
                    <a:gd name="T35" fmla="*/ 19 h 65"/>
                    <a:gd name="T36" fmla="*/ 0 w 58"/>
                    <a:gd name="T37" fmla="*/ 25 h 65"/>
                    <a:gd name="T38" fmla="*/ 0 w 58"/>
                    <a:gd name="T39" fmla="*/ 31 h 65"/>
                    <a:gd name="T40" fmla="*/ 0 w 58"/>
                    <a:gd name="T41" fmla="*/ 37 h 65"/>
                    <a:gd name="T42" fmla="*/ 0 w 58"/>
                    <a:gd name="T43" fmla="*/ 44 h 65"/>
                    <a:gd name="T44" fmla="*/ 3 w 58"/>
                    <a:gd name="T45" fmla="*/ 50 h 65"/>
                    <a:gd name="T46" fmla="*/ 6 w 58"/>
                    <a:gd name="T47" fmla="*/ 56 h 65"/>
                    <a:gd name="T48" fmla="*/ 7 w 58"/>
                    <a:gd name="T49" fmla="*/ 59 h 65"/>
                    <a:gd name="T50" fmla="*/ 11 w 58"/>
                    <a:gd name="T51" fmla="*/ 62 h 65"/>
                    <a:gd name="T52" fmla="*/ 17 w 58"/>
                    <a:gd name="T53" fmla="*/ 62 h 65"/>
                    <a:gd name="T54" fmla="*/ 20 w 58"/>
                    <a:gd name="T55" fmla="*/ 65 h 65"/>
                    <a:gd name="T56" fmla="*/ 26 w 58"/>
                    <a:gd name="T57" fmla="*/ 65 h 65"/>
                    <a:gd name="T58" fmla="*/ 31 w 58"/>
                    <a:gd name="T59" fmla="*/ 65 h 65"/>
                    <a:gd name="T60" fmla="*/ 32 w 58"/>
                    <a:gd name="T61" fmla="*/ 62 h 65"/>
                    <a:gd name="T62" fmla="*/ 37 w 58"/>
                    <a:gd name="T63" fmla="*/ 59 h 65"/>
                    <a:gd name="T64" fmla="*/ 40 w 58"/>
                    <a:gd name="T65" fmla="*/ 56 h 65"/>
                    <a:gd name="T66" fmla="*/ 42 w 58"/>
                    <a:gd name="T67" fmla="*/ 53 h 65"/>
                    <a:gd name="T68" fmla="*/ 44 w 58"/>
                    <a:gd name="T69" fmla="*/ 47 h 65"/>
                    <a:gd name="T70" fmla="*/ 47 w 58"/>
                    <a:gd name="T71" fmla="*/ 40 h 65"/>
                    <a:gd name="T72" fmla="*/ 47 w 58"/>
                    <a:gd name="T73" fmla="*/ 34 h 65"/>
                    <a:gd name="T74" fmla="*/ 34 w 58"/>
                    <a:gd name="T75" fmla="*/ 31 h 65"/>
                    <a:gd name="T76" fmla="*/ 34 w 58"/>
                    <a:gd name="T77" fmla="*/ 37 h 65"/>
                    <a:gd name="T78" fmla="*/ 32 w 58"/>
                    <a:gd name="T79" fmla="*/ 40 h 65"/>
                    <a:gd name="T80" fmla="*/ 32 w 58"/>
                    <a:gd name="T81" fmla="*/ 47 h 65"/>
                    <a:gd name="T82" fmla="*/ 31 w 58"/>
                    <a:gd name="T83" fmla="*/ 50 h 65"/>
                    <a:gd name="T84" fmla="*/ 26 w 58"/>
                    <a:gd name="T85" fmla="*/ 50 h 65"/>
                    <a:gd name="T86" fmla="*/ 20 w 58"/>
                    <a:gd name="T87" fmla="*/ 50 h 65"/>
                    <a:gd name="T88" fmla="*/ 17 w 58"/>
                    <a:gd name="T89" fmla="*/ 50 h 65"/>
                    <a:gd name="T90" fmla="*/ 14 w 58"/>
                    <a:gd name="T91" fmla="*/ 47 h 65"/>
                    <a:gd name="T92" fmla="*/ 14 w 58"/>
                    <a:gd name="T93" fmla="*/ 40 h 65"/>
                    <a:gd name="T94" fmla="*/ 11 w 58"/>
                    <a:gd name="T95" fmla="*/ 37 h 65"/>
                    <a:gd name="T96" fmla="*/ 11 w 58"/>
                    <a:gd name="T97" fmla="*/ 31 h 65"/>
                    <a:gd name="T98" fmla="*/ 11 w 58"/>
                    <a:gd name="T99" fmla="*/ 25 h 65"/>
                    <a:gd name="T100" fmla="*/ 14 w 58"/>
                    <a:gd name="T101" fmla="*/ 22 h 65"/>
                    <a:gd name="T102" fmla="*/ 17 w 58"/>
                    <a:gd name="T103" fmla="*/ 19 h 65"/>
                    <a:gd name="T104" fmla="*/ 19 w 58"/>
                    <a:gd name="T105" fmla="*/ 15 h 65"/>
                    <a:gd name="T106" fmla="*/ 20 w 58"/>
                    <a:gd name="T107" fmla="*/ 12 h 65"/>
                    <a:gd name="T108" fmla="*/ 26 w 58"/>
                    <a:gd name="T109" fmla="*/ 12 h 65"/>
                    <a:gd name="T110" fmla="*/ 29 w 58"/>
                    <a:gd name="T111" fmla="*/ 15 h 65"/>
                    <a:gd name="T112" fmla="*/ 32 w 58"/>
                    <a:gd name="T113" fmla="*/ 19 h 65"/>
                    <a:gd name="T114" fmla="*/ 32 w 58"/>
                    <a:gd name="T115" fmla="*/ 25 h 65"/>
                    <a:gd name="T116" fmla="*/ 34 w 58"/>
                    <a:gd name="T117" fmla="*/ 28 h 6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8" h="65">
                      <a:moveTo>
                        <a:pt x="58" y="31"/>
                      </a:moveTo>
                      <a:lnTo>
                        <a:pt x="58" y="28"/>
                      </a:lnTo>
                      <a:lnTo>
                        <a:pt x="58" y="25"/>
                      </a:lnTo>
                      <a:lnTo>
                        <a:pt x="58" y="22"/>
                      </a:lnTo>
                      <a:lnTo>
                        <a:pt x="58" y="19"/>
                      </a:lnTo>
                      <a:lnTo>
                        <a:pt x="55" y="19"/>
                      </a:lnTo>
                      <a:lnTo>
                        <a:pt x="55" y="15"/>
                      </a:lnTo>
                      <a:lnTo>
                        <a:pt x="55" y="12"/>
                      </a:lnTo>
                      <a:lnTo>
                        <a:pt x="52" y="12"/>
                      </a:lnTo>
                      <a:lnTo>
                        <a:pt x="52" y="9"/>
                      </a:lnTo>
                      <a:lnTo>
                        <a:pt x="49" y="6"/>
                      </a:lnTo>
                      <a:lnTo>
                        <a:pt x="46" y="6"/>
                      </a:lnTo>
                      <a:lnTo>
                        <a:pt x="46" y="3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40" y="0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5"/>
                      </a:lnTo>
                      <a:lnTo>
                        <a:pt x="38" y="62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49" y="56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5" y="50"/>
                      </a:lnTo>
                      <a:lnTo>
                        <a:pt x="55" y="47"/>
                      </a:lnTo>
                      <a:lnTo>
                        <a:pt x="58" y="44"/>
                      </a:lnTo>
                      <a:lnTo>
                        <a:pt x="58" y="40"/>
                      </a:lnTo>
                      <a:lnTo>
                        <a:pt x="58" y="37"/>
                      </a:lnTo>
                      <a:lnTo>
                        <a:pt x="58" y="34"/>
                      </a:lnTo>
                      <a:lnTo>
                        <a:pt x="58" y="31"/>
                      </a:lnTo>
                      <a:close/>
                      <a:moveTo>
                        <a:pt x="43" y="31"/>
                      </a:moveTo>
                      <a:lnTo>
                        <a:pt x="43" y="34"/>
                      </a:lnTo>
                      <a:lnTo>
                        <a:pt x="43" y="37"/>
                      </a:lnTo>
                      <a:lnTo>
                        <a:pt x="43" y="40"/>
                      </a:lnTo>
                      <a:lnTo>
                        <a:pt x="40" y="40"/>
                      </a:lnTo>
                      <a:lnTo>
                        <a:pt x="40" y="44"/>
                      </a:lnTo>
                      <a:lnTo>
                        <a:pt x="40" y="47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29" y="50"/>
                      </a:lnTo>
                      <a:lnTo>
                        <a:pt x="26" y="50"/>
                      </a:lnTo>
                      <a:lnTo>
                        <a:pt x="23" y="50"/>
                      </a:lnTo>
                      <a:lnTo>
                        <a:pt x="20" y="50"/>
                      </a:lnTo>
                      <a:lnTo>
                        <a:pt x="20" y="47"/>
                      </a:lnTo>
                      <a:lnTo>
                        <a:pt x="17" y="47"/>
                      </a:lnTo>
                      <a:lnTo>
                        <a:pt x="17" y="44"/>
                      </a:lnTo>
                      <a:lnTo>
                        <a:pt x="17" y="40"/>
                      </a:lnTo>
                      <a:lnTo>
                        <a:pt x="14" y="40"/>
                      </a:lnTo>
                      <a:lnTo>
                        <a:pt x="14" y="37"/>
                      </a:lnTo>
                      <a:lnTo>
                        <a:pt x="14" y="34"/>
                      </a:lnTo>
                      <a:lnTo>
                        <a:pt x="14" y="31"/>
                      </a:lnTo>
                      <a:lnTo>
                        <a:pt x="14" y="28"/>
                      </a:lnTo>
                      <a:lnTo>
                        <a:pt x="14" y="25"/>
                      </a:lnTo>
                      <a:lnTo>
                        <a:pt x="17" y="25"/>
                      </a:lnTo>
                      <a:lnTo>
                        <a:pt x="17" y="22"/>
                      </a:lnTo>
                      <a:lnTo>
                        <a:pt x="17" y="19"/>
                      </a:lnTo>
                      <a:lnTo>
                        <a:pt x="20" y="19"/>
                      </a:lnTo>
                      <a:lnTo>
                        <a:pt x="20" y="15"/>
                      </a:lnTo>
                      <a:lnTo>
                        <a:pt x="23" y="15"/>
                      </a:lnTo>
                      <a:lnTo>
                        <a:pt x="23" y="12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2" y="12"/>
                      </a:lnTo>
                      <a:lnTo>
                        <a:pt x="35" y="12"/>
                      </a:lnTo>
                      <a:lnTo>
                        <a:pt x="35" y="15"/>
                      </a:lnTo>
                      <a:lnTo>
                        <a:pt x="38" y="15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0" y="25"/>
                      </a:lnTo>
                      <a:lnTo>
                        <a:pt x="43" y="25"/>
                      </a:lnTo>
                      <a:lnTo>
                        <a:pt x="43" y="28"/>
                      </a:lnTo>
                      <a:lnTo>
                        <a:pt x="43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4" name="Freeform 732"/>
                <p:cNvSpPr>
                  <a:spLocks/>
                </p:cNvSpPr>
                <p:nvPr/>
              </p:nvSpPr>
              <p:spPr bwMode="auto">
                <a:xfrm>
                  <a:off x="1243" y="2263"/>
                  <a:ext cx="48" cy="65"/>
                </a:xfrm>
                <a:custGeom>
                  <a:avLst/>
                  <a:gdLst>
                    <a:gd name="T0" fmla="*/ 39 w 52"/>
                    <a:gd name="T1" fmla="*/ 15 h 65"/>
                    <a:gd name="T2" fmla="*/ 39 w 52"/>
                    <a:gd name="T3" fmla="*/ 9 h 65"/>
                    <a:gd name="T4" fmla="*/ 37 w 52"/>
                    <a:gd name="T5" fmla="*/ 6 h 65"/>
                    <a:gd name="T6" fmla="*/ 35 w 52"/>
                    <a:gd name="T7" fmla="*/ 3 h 65"/>
                    <a:gd name="T8" fmla="*/ 30 w 52"/>
                    <a:gd name="T9" fmla="*/ 3 h 65"/>
                    <a:gd name="T10" fmla="*/ 28 w 52"/>
                    <a:gd name="T11" fmla="*/ 0 h 65"/>
                    <a:gd name="T12" fmla="*/ 23 w 52"/>
                    <a:gd name="T13" fmla="*/ 0 h 65"/>
                    <a:gd name="T14" fmla="*/ 18 w 52"/>
                    <a:gd name="T15" fmla="*/ 0 h 65"/>
                    <a:gd name="T16" fmla="*/ 15 w 52"/>
                    <a:gd name="T17" fmla="*/ 0 h 65"/>
                    <a:gd name="T18" fmla="*/ 9 w 52"/>
                    <a:gd name="T19" fmla="*/ 3 h 65"/>
                    <a:gd name="T20" fmla="*/ 6 w 52"/>
                    <a:gd name="T21" fmla="*/ 6 h 65"/>
                    <a:gd name="T22" fmla="*/ 6 w 52"/>
                    <a:gd name="T23" fmla="*/ 9 h 65"/>
                    <a:gd name="T24" fmla="*/ 3 w 52"/>
                    <a:gd name="T25" fmla="*/ 12 h 65"/>
                    <a:gd name="T26" fmla="*/ 0 w 52"/>
                    <a:gd name="T27" fmla="*/ 15 h 65"/>
                    <a:gd name="T28" fmla="*/ 0 w 52"/>
                    <a:gd name="T29" fmla="*/ 22 h 65"/>
                    <a:gd name="T30" fmla="*/ 3 w 52"/>
                    <a:gd name="T31" fmla="*/ 25 h 65"/>
                    <a:gd name="T32" fmla="*/ 3 w 52"/>
                    <a:gd name="T33" fmla="*/ 31 h 65"/>
                    <a:gd name="T34" fmla="*/ 6 w 52"/>
                    <a:gd name="T35" fmla="*/ 34 h 65"/>
                    <a:gd name="T36" fmla="*/ 12 w 52"/>
                    <a:gd name="T37" fmla="*/ 37 h 65"/>
                    <a:gd name="T38" fmla="*/ 17 w 52"/>
                    <a:gd name="T39" fmla="*/ 37 h 65"/>
                    <a:gd name="T40" fmla="*/ 18 w 52"/>
                    <a:gd name="T41" fmla="*/ 40 h 65"/>
                    <a:gd name="T42" fmla="*/ 23 w 52"/>
                    <a:gd name="T43" fmla="*/ 40 h 65"/>
                    <a:gd name="T44" fmla="*/ 28 w 52"/>
                    <a:gd name="T45" fmla="*/ 40 h 65"/>
                    <a:gd name="T46" fmla="*/ 30 w 52"/>
                    <a:gd name="T47" fmla="*/ 44 h 65"/>
                    <a:gd name="T48" fmla="*/ 28 w 52"/>
                    <a:gd name="T49" fmla="*/ 50 h 65"/>
                    <a:gd name="T50" fmla="*/ 26 w 52"/>
                    <a:gd name="T51" fmla="*/ 53 h 65"/>
                    <a:gd name="T52" fmla="*/ 20 w 52"/>
                    <a:gd name="T53" fmla="*/ 53 h 65"/>
                    <a:gd name="T54" fmla="*/ 17 w 52"/>
                    <a:gd name="T55" fmla="*/ 53 h 65"/>
                    <a:gd name="T56" fmla="*/ 15 w 52"/>
                    <a:gd name="T57" fmla="*/ 50 h 65"/>
                    <a:gd name="T58" fmla="*/ 12 w 52"/>
                    <a:gd name="T59" fmla="*/ 44 h 65"/>
                    <a:gd name="T60" fmla="*/ 0 w 52"/>
                    <a:gd name="T61" fmla="*/ 47 h 65"/>
                    <a:gd name="T62" fmla="*/ 0 w 52"/>
                    <a:gd name="T63" fmla="*/ 53 h 65"/>
                    <a:gd name="T64" fmla="*/ 3 w 52"/>
                    <a:gd name="T65" fmla="*/ 56 h 65"/>
                    <a:gd name="T66" fmla="*/ 6 w 52"/>
                    <a:gd name="T67" fmla="*/ 59 h 65"/>
                    <a:gd name="T68" fmla="*/ 6 w 52"/>
                    <a:gd name="T69" fmla="*/ 62 h 65"/>
                    <a:gd name="T70" fmla="*/ 12 w 52"/>
                    <a:gd name="T71" fmla="*/ 62 h 65"/>
                    <a:gd name="T72" fmla="*/ 15 w 52"/>
                    <a:gd name="T73" fmla="*/ 65 h 65"/>
                    <a:gd name="T74" fmla="*/ 18 w 52"/>
                    <a:gd name="T75" fmla="*/ 65 h 65"/>
                    <a:gd name="T76" fmla="*/ 23 w 52"/>
                    <a:gd name="T77" fmla="*/ 65 h 65"/>
                    <a:gd name="T78" fmla="*/ 28 w 52"/>
                    <a:gd name="T79" fmla="*/ 65 h 65"/>
                    <a:gd name="T80" fmla="*/ 30 w 52"/>
                    <a:gd name="T81" fmla="*/ 62 h 65"/>
                    <a:gd name="T82" fmla="*/ 35 w 52"/>
                    <a:gd name="T83" fmla="*/ 62 h 65"/>
                    <a:gd name="T84" fmla="*/ 37 w 52"/>
                    <a:gd name="T85" fmla="*/ 59 h 65"/>
                    <a:gd name="T86" fmla="*/ 39 w 52"/>
                    <a:gd name="T87" fmla="*/ 56 h 65"/>
                    <a:gd name="T88" fmla="*/ 41 w 52"/>
                    <a:gd name="T89" fmla="*/ 50 h 65"/>
                    <a:gd name="T90" fmla="*/ 41 w 52"/>
                    <a:gd name="T91" fmla="*/ 44 h 65"/>
                    <a:gd name="T92" fmla="*/ 41 w 52"/>
                    <a:gd name="T93" fmla="*/ 37 h 65"/>
                    <a:gd name="T94" fmla="*/ 39 w 52"/>
                    <a:gd name="T95" fmla="*/ 34 h 65"/>
                    <a:gd name="T96" fmla="*/ 35 w 52"/>
                    <a:gd name="T97" fmla="*/ 28 h 65"/>
                    <a:gd name="T98" fmla="*/ 30 w 52"/>
                    <a:gd name="T99" fmla="*/ 28 h 65"/>
                    <a:gd name="T100" fmla="*/ 26 w 52"/>
                    <a:gd name="T101" fmla="*/ 25 h 65"/>
                    <a:gd name="T102" fmla="*/ 20 w 52"/>
                    <a:gd name="T103" fmla="*/ 25 h 65"/>
                    <a:gd name="T104" fmla="*/ 18 w 52"/>
                    <a:gd name="T105" fmla="*/ 22 h 65"/>
                    <a:gd name="T106" fmla="*/ 15 w 52"/>
                    <a:gd name="T107" fmla="*/ 22 h 65"/>
                    <a:gd name="T108" fmla="*/ 12 w 52"/>
                    <a:gd name="T109" fmla="*/ 19 h 65"/>
                    <a:gd name="T110" fmla="*/ 15 w 52"/>
                    <a:gd name="T111" fmla="*/ 15 h 65"/>
                    <a:gd name="T112" fmla="*/ 17 w 52"/>
                    <a:gd name="T113" fmla="*/ 12 h 65"/>
                    <a:gd name="T114" fmla="*/ 20 w 52"/>
                    <a:gd name="T115" fmla="*/ 12 h 65"/>
                    <a:gd name="T116" fmla="*/ 26 w 52"/>
                    <a:gd name="T117" fmla="*/ 12 h 65"/>
                    <a:gd name="T118" fmla="*/ 28 w 52"/>
                    <a:gd name="T119" fmla="*/ 15 h 65"/>
                    <a:gd name="T120" fmla="*/ 39 w 52"/>
                    <a:gd name="T121" fmla="*/ 19 h 65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52" h="65">
                      <a:moveTo>
                        <a:pt x="50" y="19"/>
                      </a:moveTo>
                      <a:lnTo>
                        <a:pt x="50" y="15"/>
                      </a:lnTo>
                      <a:lnTo>
                        <a:pt x="50" y="12"/>
                      </a:lnTo>
                      <a:lnTo>
                        <a:pt x="50" y="9"/>
                      </a:lnTo>
                      <a:lnTo>
                        <a:pt x="47" y="9"/>
                      </a:lnTo>
                      <a:lnTo>
                        <a:pt x="47" y="6"/>
                      </a:lnTo>
                      <a:lnTo>
                        <a:pt x="44" y="6"/>
                      </a:lnTo>
                      <a:lnTo>
                        <a:pt x="44" y="3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5" y="0"/>
                      </a:lnTo>
                      <a:lnTo>
                        <a:pt x="12" y="3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3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3" y="31"/>
                      </a:lnTo>
                      <a:lnTo>
                        <a:pt x="6" y="31"/>
                      </a:lnTo>
                      <a:lnTo>
                        <a:pt x="9" y="34"/>
                      </a:lnTo>
                      <a:lnTo>
                        <a:pt x="12" y="34"/>
                      </a:lnTo>
                      <a:lnTo>
                        <a:pt x="15" y="37"/>
                      </a:lnTo>
                      <a:lnTo>
                        <a:pt x="18" y="37"/>
                      </a:lnTo>
                      <a:lnTo>
                        <a:pt x="21" y="37"/>
                      </a:lnTo>
                      <a:lnTo>
                        <a:pt x="24" y="37"/>
                      </a:lnTo>
                      <a:lnTo>
                        <a:pt x="24" y="40"/>
                      </a:lnTo>
                      <a:lnTo>
                        <a:pt x="26" y="40"/>
                      </a:lnTo>
                      <a:lnTo>
                        <a:pt x="29" y="40"/>
                      </a:lnTo>
                      <a:lnTo>
                        <a:pt x="32" y="40"/>
                      </a:lnTo>
                      <a:lnTo>
                        <a:pt x="35" y="40"/>
                      </a:lnTo>
                      <a:lnTo>
                        <a:pt x="35" y="44"/>
                      </a:ln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4" y="53"/>
                      </a:lnTo>
                      <a:lnTo>
                        <a:pt x="21" y="53"/>
                      </a:lnTo>
                      <a:lnTo>
                        <a:pt x="21" y="50"/>
                      </a:lnTo>
                      <a:lnTo>
                        <a:pt x="18" y="50"/>
                      </a:lnTo>
                      <a:lnTo>
                        <a:pt x="15" y="47"/>
                      </a:lnTo>
                      <a:lnTo>
                        <a:pt x="15" y="44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6" y="56"/>
                      </a:lnTo>
                      <a:lnTo>
                        <a:pt x="6" y="59"/>
                      </a:lnTo>
                      <a:lnTo>
                        <a:pt x="9" y="59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18" y="65"/>
                      </a:lnTo>
                      <a:lnTo>
                        <a:pt x="21" y="65"/>
                      </a:lnTo>
                      <a:lnTo>
                        <a:pt x="24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4" y="59"/>
                      </a:lnTo>
                      <a:lnTo>
                        <a:pt x="47" y="59"/>
                      </a:lnTo>
                      <a:lnTo>
                        <a:pt x="47" y="56"/>
                      </a:lnTo>
                      <a:lnTo>
                        <a:pt x="50" y="56"/>
                      </a:lnTo>
                      <a:lnTo>
                        <a:pt x="50" y="53"/>
                      </a:lnTo>
                      <a:lnTo>
                        <a:pt x="52" y="50"/>
                      </a:lnTo>
                      <a:lnTo>
                        <a:pt x="52" y="47"/>
                      </a:lnTo>
                      <a:lnTo>
                        <a:pt x="52" y="44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0" y="37"/>
                      </a:lnTo>
                      <a:lnTo>
                        <a:pt x="50" y="34"/>
                      </a:lnTo>
                      <a:lnTo>
                        <a:pt x="47" y="31"/>
                      </a:lnTo>
                      <a:lnTo>
                        <a:pt x="44" y="28"/>
                      </a:lnTo>
                      <a:lnTo>
                        <a:pt x="41" y="28"/>
                      </a:lnTo>
                      <a:lnTo>
                        <a:pt x="38" y="28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29" y="25"/>
                      </a:lnTo>
                      <a:lnTo>
                        <a:pt x="26" y="25"/>
                      </a:lnTo>
                      <a:lnTo>
                        <a:pt x="24" y="25"/>
                      </a:lnTo>
                      <a:lnTo>
                        <a:pt x="24" y="22"/>
                      </a:lnTo>
                      <a:lnTo>
                        <a:pt x="21" y="22"/>
                      </a:lnTo>
                      <a:lnTo>
                        <a:pt x="18" y="22"/>
                      </a:lnTo>
                      <a:lnTo>
                        <a:pt x="18" y="19"/>
                      </a:lnTo>
                      <a:lnTo>
                        <a:pt x="15" y="19"/>
                      </a:lnTo>
                      <a:lnTo>
                        <a:pt x="15" y="15"/>
                      </a:lnTo>
                      <a:lnTo>
                        <a:pt x="18" y="15"/>
                      </a:lnTo>
                      <a:lnTo>
                        <a:pt x="18" y="12"/>
                      </a:lnTo>
                      <a:lnTo>
                        <a:pt x="21" y="12"/>
                      </a:lnTo>
                      <a:lnTo>
                        <a:pt x="24" y="12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2" y="12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5" y="19"/>
                      </a:lnTo>
                      <a:lnTo>
                        <a:pt x="50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5" name="Freeform 733"/>
                <p:cNvSpPr>
                  <a:spLocks noEditPoints="1"/>
                </p:cNvSpPr>
                <p:nvPr/>
              </p:nvSpPr>
              <p:spPr bwMode="auto">
                <a:xfrm>
                  <a:off x="2340" y="2706"/>
                  <a:ext cx="62" cy="84"/>
                </a:xfrm>
                <a:custGeom>
                  <a:avLst/>
                  <a:gdLst>
                    <a:gd name="T0" fmla="*/ 30 w 67"/>
                    <a:gd name="T1" fmla="*/ 50 h 84"/>
                    <a:gd name="T2" fmla="*/ 35 w 67"/>
                    <a:gd name="T3" fmla="*/ 50 h 84"/>
                    <a:gd name="T4" fmla="*/ 37 w 67"/>
                    <a:gd name="T5" fmla="*/ 53 h 84"/>
                    <a:gd name="T6" fmla="*/ 39 w 67"/>
                    <a:gd name="T7" fmla="*/ 56 h 84"/>
                    <a:gd name="T8" fmla="*/ 39 w 67"/>
                    <a:gd name="T9" fmla="*/ 62 h 84"/>
                    <a:gd name="T10" fmla="*/ 39 w 67"/>
                    <a:gd name="T11" fmla="*/ 69 h 84"/>
                    <a:gd name="T12" fmla="*/ 41 w 67"/>
                    <a:gd name="T13" fmla="*/ 72 h 84"/>
                    <a:gd name="T14" fmla="*/ 41 w 67"/>
                    <a:gd name="T15" fmla="*/ 78 h 84"/>
                    <a:gd name="T16" fmla="*/ 41 w 67"/>
                    <a:gd name="T17" fmla="*/ 84 h 84"/>
                    <a:gd name="T18" fmla="*/ 51 w 67"/>
                    <a:gd name="T19" fmla="*/ 84 h 84"/>
                    <a:gd name="T20" fmla="*/ 48 w 67"/>
                    <a:gd name="T21" fmla="*/ 81 h 84"/>
                    <a:gd name="T22" fmla="*/ 48 w 67"/>
                    <a:gd name="T23" fmla="*/ 75 h 84"/>
                    <a:gd name="T24" fmla="*/ 48 w 67"/>
                    <a:gd name="T25" fmla="*/ 56 h 84"/>
                    <a:gd name="T26" fmla="*/ 46 w 67"/>
                    <a:gd name="T27" fmla="*/ 50 h 84"/>
                    <a:gd name="T28" fmla="*/ 43 w 67"/>
                    <a:gd name="T29" fmla="*/ 47 h 84"/>
                    <a:gd name="T30" fmla="*/ 41 w 67"/>
                    <a:gd name="T31" fmla="*/ 44 h 84"/>
                    <a:gd name="T32" fmla="*/ 43 w 67"/>
                    <a:gd name="T33" fmla="*/ 41 h 84"/>
                    <a:gd name="T34" fmla="*/ 46 w 67"/>
                    <a:gd name="T35" fmla="*/ 37 h 84"/>
                    <a:gd name="T36" fmla="*/ 48 w 67"/>
                    <a:gd name="T37" fmla="*/ 34 h 84"/>
                    <a:gd name="T38" fmla="*/ 48 w 67"/>
                    <a:gd name="T39" fmla="*/ 28 h 84"/>
                    <a:gd name="T40" fmla="*/ 51 w 67"/>
                    <a:gd name="T41" fmla="*/ 25 h 84"/>
                    <a:gd name="T42" fmla="*/ 48 w 67"/>
                    <a:gd name="T43" fmla="*/ 22 h 84"/>
                    <a:gd name="T44" fmla="*/ 48 w 67"/>
                    <a:gd name="T45" fmla="*/ 16 h 84"/>
                    <a:gd name="T46" fmla="*/ 46 w 67"/>
                    <a:gd name="T47" fmla="*/ 9 h 84"/>
                    <a:gd name="T48" fmla="*/ 41 w 67"/>
                    <a:gd name="T49" fmla="*/ 6 h 84"/>
                    <a:gd name="T50" fmla="*/ 39 w 67"/>
                    <a:gd name="T51" fmla="*/ 3 h 84"/>
                    <a:gd name="T52" fmla="*/ 35 w 67"/>
                    <a:gd name="T53" fmla="*/ 3 h 84"/>
                    <a:gd name="T54" fmla="*/ 30 w 67"/>
                    <a:gd name="T55" fmla="*/ 0 h 84"/>
                    <a:gd name="T56" fmla="*/ 0 w 67"/>
                    <a:gd name="T57" fmla="*/ 84 h 84"/>
                    <a:gd name="T58" fmla="*/ 9 w 67"/>
                    <a:gd name="T59" fmla="*/ 50 h 84"/>
                    <a:gd name="T60" fmla="*/ 30 w 67"/>
                    <a:gd name="T61" fmla="*/ 12 h 84"/>
                    <a:gd name="T62" fmla="*/ 35 w 67"/>
                    <a:gd name="T63" fmla="*/ 12 h 84"/>
                    <a:gd name="T64" fmla="*/ 39 w 67"/>
                    <a:gd name="T65" fmla="*/ 16 h 84"/>
                    <a:gd name="T66" fmla="*/ 41 w 67"/>
                    <a:gd name="T67" fmla="*/ 19 h 84"/>
                    <a:gd name="T68" fmla="*/ 41 w 67"/>
                    <a:gd name="T69" fmla="*/ 25 h 84"/>
                    <a:gd name="T70" fmla="*/ 41 w 67"/>
                    <a:gd name="T71" fmla="*/ 31 h 84"/>
                    <a:gd name="T72" fmla="*/ 39 w 67"/>
                    <a:gd name="T73" fmla="*/ 34 h 84"/>
                    <a:gd name="T74" fmla="*/ 35 w 67"/>
                    <a:gd name="T75" fmla="*/ 37 h 84"/>
                    <a:gd name="T76" fmla="*/ 30 w 67"/>
                    <a:gd name="T77" fmla="*/ 41 h 84"/>
                    <a:gd name="T78" fmla="*/ 9 w 67"/>
                    <a:gd name="T79" fmla="*/ 41 h 8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67" h="84">
                      <a:moveTo>
                        <a:pt x="12" y="50"/>
                      </a:moveTo>
                      <a:lnTo>
                        <a:pt x="38" y="50"/>
                      </a:lnTo>
                      <a:lnTo>
                        <a:pt x="41" y="50"/>
                      </a:lnTo>
                      <a:lnTo>
                        <a:pt x="44" y="50"/>
                      </a:lnTo>
                      <a:lnTo>
                        <a:pt x="46" y="50"/>
                      </a:lnTo>
                      <a:lnTo>
                        <a:pt x="46" y="53"/>
                      </a:lnTo>
                      <a:lnTo>
                        <a:pt x="49" y="53"/>
                      </a:lnTo>
                      <a:lnTo>
                        <a:pt x="49" y="56"/>
                      </a:lnTo>
                      <a:lnTo>
                        <a:pt x="49" y="59"/>
                      </a:lnTo>
                      <a:lnTo>
                        <a:pt x="49" y="62"/>
                      </a:lnTo>
                      <a:lnTo>
                        <a:pt x="49" y="65"/>
                      </a:lnTo>
                      <a:lnTo>
                        <a:pt x="49" y="69"/>
                      </a:lnTo>
                      <a:lnTo>
                        <a:pt x="52" y="69"/>
                      </a:lnTo>
                      <a:lnTo>
                        <a:pt x="52" y="72"/>
                      </a:lnTo>
                      <a:lnTo>
                        <a:pt x="52" y="75"/>
                      </a:lnTo>
                      <a:lnTo>
                        <a:pt x="52" y="78"/>
                      </a:lnTo>
                      <a:lnTo>
                        <a:pt x="52" y="81"/>
                      </a:lnTo>
                      <a:lnTo>
                        <a:pt x="52" y="84"/>
                      </a:lnTo>
                      <a:lnTo>
                        <a:pt x="67" y="84"/>
                      </a:lnTo>
                      <a:lnTo>
                        <a:pt x="64" y="84"/>
                      </a:lnTo>
                      <a:lnTo>
                        <a:pt x="64" y="81"/>
                      </a:lnTo>
                      <a:lnTo>
                        <a:pt x="61" y="81"/>
                      </a:lnTo>
                      <a:lnTo>
                        <a:pt x="61" y="78"/>
                      </a:lnTo>
                      <a:lnTo>
                        <a:pt x="61" y="75"/>
                      </a:lnTo>
                      <a:lnTo>
                        <a:pt x="61" y="59"/>
                      </a:lnTo>
                      <a:lnTo>
                        <a:pt x="61" y="56"/>
                      </a:lnTo>
                      <a:lnTo>
                        <a:pt x="61" y="53"/>
                      </a:lnTo>
                      <a:lnTo>
                        <a:pt x="58" y="50"/>
                      </a:lnTo>
                      <a:lnTo>
                        <a:pt x="58" y="47"/>
                      </a:lnTo>
                      <a:lnTo>
                        <a:pt x="55" y="47"/>
                      </a:lnTo>
                      <a:lnTo>
                        <a:pt x="55" y="44"/>
                      </a:lnTo>
                      <a:lnTo>
                        <a:pt x="52" y="44"/>
                      </a:lnTo>
                      <a:lnTo>
                        <a:pt x="55" y="44"/>
                      </a:lnTo>
                      <a:lnTo>
                        <a:pt x="55" y="41"/>
                      </a:lnTo>
                      <a:lnTo>
                        <a:pt x="58" y="41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1" y="34"/>
                      </a:lnTo>
                      <a:lnTo>
                        <a:pt x="61" y="31"/>
                      </a:lnTo>
                      <a:lnTo>
                        <a:pt x="61" y="28"/>
                      </a:lnTo>
                      <a:lnTo>
                        <a:pt x="61" y="25"/>
                      </a:lnTo>
                      <a:lnTo>
                        <a:pt x="64" y="25"/>
                      </a:lnTo>
                      <a:lnTo>
                        <a:pt x="64" y="22"/>
                      </a:lnTo>
                      <a:lnTo>
                        <a:pt x="61" y="22"/>
                      </a:lnTo>
                      <a:lnTo>
                        <a:pt x="61" y="19"/>
                      </a:lnTo>
                      <a:lnTo>
                        <a:pt x="61" y="16"/>
                      </a:lnTo>
                      <a:lnTo>
                        <a:pt x="61" y="12"/>
                      </a:lnTo>
                      <a:lnTo>
                        <a:pt x="58" y="9"/>
                      </a:lnTo>
                      <a:lnTo>
                        <a:pt x="55" y="6"/>
                      </a:lnTo>
                      <a:lnTo>
                        <a:pt x="52" y="6"/>
                      </a:lnTo>
                      <a:lnTo>
                        <a:pt x="52" y="3"/>
                      </a:lnTo>
                      <a:lnTo>
                        <a:pt x="49" y="3"/>
                      </a:lnTo>
                      <a:lnTo>
                        <a:pt x="46" y="3"/>
                      </a:lnTo>
                      <a:lnTo>
                        <a:pt x="44" y="3"/>
                      </a:lnTo>
                      <a:lnTo>
                        <a:pt x="41" y="0"/>
                      </a:lnTo>
                      <a:lnTo>
                        <a:pt x="38" y="0"/>
                      </a:lnTo>
                      <a:lnTo>
                        <a:pt x="0" y="0"/>
                      </a:lnTo>
                      <a:lnTo>
                        <a:pt x="0" y="84"/>
                      </a:lnTo>
                      <a:lnTo>
                        <a:pt x="12" y="84"/>
                      </a:lnTo>
                      <a:lnTo>
                        <a:pt x="12" y="50"/>
                      </a:lnTo>
                      <a:close/>
                      <a:moveTo>
                        <a:pt x="12" y="12"/>
                      </a:moveTo>
                      <a:lnTo>
                        <a:pt x="38" y="12"/>
                      </a:lnTo>
                      <a:lnTo>
                        <a:pt x="41" y="12"/>
                      </a:lnTo>
                      <a:lnTo>
                        <a:pt x="44" y="12"/>
                      </a:lnTo>
                      <a:lnTo>
                        <a:pt x="46" y="12"/>
                      </a:lnTo>
                      <a:lnTo>
                        <a:pt x="49" y="16"/>
                      </a:lnTo>
                      <a:lnTo>
                        <a:pt x="49" y="19"/>
                      </a:lnTo>
                      <a:lnTo>
                        <a:pt x="52" y="19"/>
                      </a:lnTo>
                      <a:lnTo>
                        <a:pt x="52" y="22"/>
                      </a:lnTo>
                      <a:lnTo>
                        <a:pt x="52" y="25"/>
                      </a:lnTo>
                      <a:lnTo>
                        <a:pt x="52" y="28"/>
                      </a:lnTo>
                      <a:lnTo>
                        <a:pt x="52" y="31"/>
                      </a:lnTo>
                      <a:lnTo>
                        <a:pt x="49" y="31"/>
                      </a:lnTo>
                      <a:lnTo>
                        <a:pt x="49" y="34"/>
                      </a:lnTo>
                      <a:lnTo>
                        <a:pt x="46" y="37"/>
                      </a:lnTo>
                      <a:lnTo>
                        <a:pt x="44" y="37"/>
                      </a:lnTo>
                      <a:lnTo>
                        <a:pt x="41" y="41"/>
                      </a:lnTo>
                      <a:lnTo>
                        <a:pt x="38" y="41"/>
                      </a:lnTo>
                      <a:lnTo>
                        <a:pt x="35" y="41"/>
                      </a:lnTo>
                      <a:lnTo>
                        <a:pt x="12" y="41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6" name="Freeform 734"/>
                <p:cNvSpPr>
                  <a:spLocks noEditPoints="1"/>
                </p:cNvSpPr>
                <p:nvPr/>
              </p:nvSpPr>
              <p:spPr bwMode="auto">
                <a:xfrm>
                  <a:off x="2406" y="2728"/>
                  <a:ext cx="48" cy="65"/>
                </a:xfrm>
                <a:custGeom>
                  <a:avLst/>
                  <a:gdLst>
                    <a:gd name="T0" fmla="*/ 35 w 52"/>
                    <a:gd name="T1" fmla="*/ 47 h 65"/>
                    <a:gd name="T2" fmla="*/ 32 w 52"/>
                    <a:gd name="T3" fmla="*/ 50 h 65"/>
                    <a:gd name="T4" fmla="*/ 30 w 52"/>
                    <a:gd name="T5" fmla="*/ 53 h 65"/>
                    <a:gd name="T6" fmla="*/ 28 w 52"/>
                    <a:gd name="T7" fmla="*/ 56 h 65"/>
                    <a:gd name="T8" fmla="*/ 23 w 52"/>
                    <a:gd name="T9" fmla="*/ 56 h 65"/>
                    <a:gd name="T10" fmla="*/ 18 w 52"/>
                    <a:gd name="T11" fmla="*/ 56 h 65"/>
                    <a:gd name="T12" fmla="*/ 17 w 52"/>
                    <a:gd name="T13" fmla="*/ 53 h 65"/>
                    <a:gd name="T14" fmla="*/ 12 w 52"/>
                    <a:gd name="T15" fmla="*/ 50 h 65"/>
                    <a:gd name="T16" fmla="*/ 9 w 52"/>
                    <a:gd name="T17" fmla="*/ 47 h 65"/>
                    <a:gd name="T18" fmla="*/ 9 w 52"/>
                    <a:gd name="T19" fmla="*/ 40 h 65"/>
                    <a:gd name="T20" fmla="*/ 41 w 52"/>
                    <a:gd name="T21" fmla="*/ 37 h 65"/>
                    <a:gd name="T22" fmla="*/ 41 w 52"/>
                    <a:gd name="T23" fmla="*/ 31 h 65"/>
                    <a:gd name="T24" fmla="*/ 41 w 52"/>
                    <a:gd name="T25" fmla="*/ 25 h 65"/>
                    <a:gd name="T26" fmla="*/ 41 w 52"/>
                    <a:gd name="T27" fmla="*/ 19 h 65"/>
                    <a:gd name="T28" fmla="*/ 39 w 52"/>
                    <a:gd name="T29" fmla="*/ 12 h 65"/>
                    <a:gd name="T30" fmla="*/ 35 w 52"/>
                    <a:gd name="T31" fmla="*/ 6 h 65"/>
                    <a:gd name="T32" fmla="*/ 30 w 52"/>
                    <a:gd name="T33" fmla="*/ 3 h 65"/>
                    <a:gd name="T34" fmla="*/ 26 w 52"/>
                    <a:gd name="T35" fmla="*/ 0 h 65"/>
                    <a:gd name="T36" fmla="*/ 20 w 52"/>
                    <a:gd name="T37" fmla="*/ 0 h 65"/>
                    <a:gd name="T38" fmla="*/ 17 w 52"/>
                    <a:gd name="T39" fmla="*/ 3 h 65"/>
                    <a:gd name="T40" fmla="*/ 12 w 52"/>
                    <a:gd name="T41" fmla="*/ 3 h 65"/>
                    <a:gd name="T42" fmla="*/ 6 w 52"/>
                    <a:gd name="T43" fmla="*/ 9 h 65"/>
                    <a:gd name="T44" fmla="*/ 6 w 52"/>
                    <a:gd name="T45" fmla="*/ 15 h 65"/>
                    <a:gd name="T46" fmla="*/ 3 w 52"/>
                    <a:gd name="T47" fmla="*/ 22 h 65"/>
                    <a:gd name="T48" fmla="*/ 3 w 52"/>
                    <a:gd name="T49" fmla="*/ 28 h 65"/>
                    <a:gd name="T50" fmla="*/ 3 w 52"/>
                    <a:gd name="T51" fmla="*/ 34 h 65"/>
                    <a:gd name="T52" fmla="*/ 3 w 52"/>
                    <a:gd name="T53" fmla="*/ 37 h 65"/>
                    <a:gd name="T54" fmla="*/ 3 w 52"/>
                    <a:gd name="T55" fmla="*/ 43 h 65"/>
                    <a:gd name="T56" fmla="*/ 3 w 52"/>
                    <a:gd name="T57" fmla="*/ 50 h 65"/>
                    <a:gd name="T58" fmla="*/ 6 w 52"/>
                    <a:gd name="T59" fmla="*/ 53 h 65"/>
                    <a:gd name="T60" fmla="*/ 6 w 52"/>
                    <a:gd name="T61" fmla="*/ 59 h 65"/>
                    <a:gd name="T62" fmla="*/ 9 w 52"/>
                    <a:gd name="T63" fmla="*/ 62 h 65"/>
                    <a:gd name="T64" fmla="*/ 15 w 52"/>
                    <a:gd name="T65" fmla="*/ 62 h 65"/>
                    <a:gd name="T66" fmla="*/ 18 w 52"/>
                    <a:gd name="T67" fmla="*/ 65 h 65"/>
                    <a:gd name="T68" fmla="*/ 23 w 52"/>
                    <a:gd name="T69" fmla="*/ 65 h 65"/>
                    <a:gd name="T70" fmla="*/ 28 w 52"/>
                    <a:gd name="T71" fmla="*/ 65 h 65"/>
                    <a:gd name="T72" fmla="*/ 30 w 52"/>
                    <a:gd name="T73" fmla="*/ 62 h 65"/>
                    <a:gd name="T74" fmla="*/ 35 w 52"/>
                    <a:gd name="T75" fmla="*/ 62 h 65"/>
                    <a:gd name="T76" fmla="*/ 37 w 52"/>
                    <a:gd name="T77" fmla="*/ 59 h 65"/>
                    <a:gd name="T78" fmla="*/ 39 w 52"/>
                    <a:gd name="T79" fmla="*/ 56 h 65"/>
                    <a:gd name="T80" fmla="*/ 39 w 52"/>
                    <a:gd name="T81" fmla="*/ 50 h 65"/>
                    <a:gd name="T82" fmla="*/ 41 w 52"/>
                    <a:gd name="T83" fmla="*/ 47 h 65"/>
                    <a:gd name="T84" fmla="*/ 35 w 52"/>
                    <a:gd name="T85" fmla="*/ 43 h 65"/>
                    <a:gd name="T86" fmla="*/ 9 w 52"/>
                    <a:gd name="T87" fmla="*/ 25 h 65"/>
                    <a:gd name="T88" fmla="*/ 12 w 52"/>
                    <a:gd name="T89" fmla="*/ 22 h 65"/>
                    <a:gd name="T90" fmla="*/ 12 w 52"/>
                    <a:gd name="T91" fmla="*/ 15 h 65"/>
                    <a:gd name="T92" fmla="*/ 15 w 52"/>
                    <a:gd name="T93" fmla="*/ 12 h 65"/>
                    <a:gd name="T94" fmla="*/ 18 w 52"/>
                    <a:gd name="T95" fmla="*/ 12 h 65"/>
                    <a:gd name="T96" fmla="*/ 20 w 52"/>
                    <a:gd name="T97" fmla="*/ 9 h 65"/>
                    <a:gd name="T98" fmla="*/ 26 w 52"/>
                    <a:gd name="T99" fmla="*/ 9 h 65"/>
                    <a:gd name="T100" fmla="*/ 30 w 52"/>
                    <a:gd name="T101" fmla="*/ 12 h 65"/>
                    <a:gd name="T102" fmla="*/ 32 w 52"/>
                    <a:gd name="T103" fmla="*/ 15 h 65"/>
                    <a:gd name="T104" fmla="*/ 32 w 52"/>
                    <a:gd name="T105" fmla="*/ 22 h 65"/>
                    <a:gd name="T106" fmla="*/ 35 w 52"/>
                    <a:gd name="T107" fmla="*/ 25 h 65"/>
                    <a:gd name="T108" fmla="*/ 9 w 52"/>
                    <a:gd name="T109" fmla="*/ 28 h 65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52" h="65">
                      <a:moveTo>
                        <a:pt x="44" y="43"/>
                      </a:moveTo>
                      <a:lnTo>
                        <a:pt x="44" y="47"/>
                      </a:lnTo>
                      <a:lnTo>
                        <a:pt x="41" y="47"/>
                      </a:lnTo>
                      <a:lnTo>
                        <a:pt x="41" y="50"/>
                      </a:lnTo>
                      <a:lnTo>
                        <a:pt x="41" y="53"/>
                      </a:lnTo>
                      <a:lnTo>
                        <a:pt x="38" y="53"/>
                      </a:lnTo>
                      <a:lnTo>
                        <a:pt x="35" y="53"/>
                      </a:lnTo>
                      <a:lnTo>
                        <a:pt x="35" y="56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4" y="56"/>
                      </a:lnTo>
                      <a:lnTo>
                        <a:pt x="21" y="56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5" y="47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52" y="19"/>
                      </a:lnTo>
                      <a:lnTo>
                        <a:pt x="50" y="15"/>
                      </a:lnTo>
                      <a:lnTo>
                        <a:pt x="50" y="12"/>
                      </a:lnTo>
                      <a:lnTo>
                        <a:pt x="47" y="9"/>
                      </a:lnTo>
                      <a:lnTo>
                        <a:pt x="44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1" y="3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6"/>
                      </a:lnTo>
                      <a:lnTo>
                        <a:pt x="9" y="9"/>
                      </a:lnTo>
                      <a:lnTo>
                        <a:pt x="6" y="12"/>
                      </a:lnTo>
                      <a:lnTo>
                        <a:pt x="6" y="15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3" y="31"/>
                      </a:lnTo>
                      <a:lnTo>
                        <a:pt x="3" y="34"/>
                      </a:lnTo>
                      <a:lnTo>
                        <a:pt x="0" y="34"/>
                      </a:lnTo>
                      <a:lnTo>
                        <a:pt x="3" y="37"/>
                      </a:lnTo>
                      <a:lnTo>
                        <a:pt x="3" y="40"/>
                      </a:lnTo>
                      <a:lnTo>
                        <a:pt x="3" y="43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0"/>
                      </a:lnTo>
                      <a:lnTo>
                        <a:pt x="6" y="53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5"/>
                      </a:lnTo>
                      <a:lnTo>
                        <a:pt x="24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5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4" y="59"/>
                      </a:lnTo>
                      <a:lnTo>
                        <a:pt x="47" y="59"/>
                      </a:lnTo>
                      <a:lnTo>
                        <a:pt x="47" y="56"/>
                      </a:lnTo>
                      <a:lnTo>
                        <a:pt x="50" y="56"/>
                      </a:lnTo>
                      <a:lnTo>
                        <a:pt x="50" y="53"/>
                      </a:lnTo>
                      <a:lnTo>
                        <a:pt x="50" y="50"/>
                      </a:lnTo>
                      <a:lnTo>
                        <a:pt x="52" y="50"/>
                      </a:lnTo>
                      <a:lnTo>
                        <a:pt x="52" y="47"/>
                      </a:lnTo>
                      <a:lnTo>
                        <a:pt x="52" y="43"/>
                      </a:lnTo>
                      <a:lnTo>
                        <a:pt x="44" y="43"/>
                      </a:lnTo>
                      <a:close/>
                      <a:moveTo>
                        <a:pt x="12" y="28"/>
                      </a:move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5" y="22"/>
                      </a:lnTo>
                      <a:lnTo>
                        <a:pt x="15" y="19"/>
                      </a:lnTo>
                      <a:lnTo>
                        <a:pt x="15" y="15"/>
                      </a:lnTo>
                      <a:lnTo>
                        <a:pt x="18" y="15"/>
                      </a:lnTo>
                      <a:lnTo>
                        <a:pt x="18" y="12"/>
                      </a:lnTo>
                      <a:lnTo>
                        <a:pt x="21" y="12"/>
                      </a:lnTo>
                      <a:lnTo>
                        <a:pt x="24" y="12"/>
                      </a:lnTo>
                      <a:lnTo>
                        <a:pt x="24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1" y="15"/>
                      </a:lnTo>
                      <a:lnTo>
                        <a:pt x="41" y="19"/>
                      </a:lnTo>
                      <a:lnTo>
                        <a:pt x="41" y="22"/>
                      </a:lnTo>
                      <a:lnTo>
                        <a:pt x="44" y="22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12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7" name="Freeform 735"/>
                <p:cNvSpPr>
                  <a:spLocks noEditPoints="1"/>
                </p:cNvSpPr>
                <p:nvPr/>
              </p:nvSpPr>
              <p:spPr bwMode="auto">
                <a:xfrm>
                  <a:off x="2463" y="2728"/>
                  <a:ext cx="51" cy="65"/>
                </a:xfrm>
                <a:custGeom>
                  <a:avLst/>
                  <a:gdLst>
                    <a:gd name="T0" fmla="*/ 9 w 55"/>
                    <a:gd name="T1" fmla="*/ 15 h 65"/>
                    <a:gd name="T2" fmla="*/ 14 w 55"/>
                    <a:gd name="T3" fmla="*/ 12 h 65"/>
                    <a:gd name="T4" fmla="*/ 18 w 55"/>
                    <a:gd name="T5" fmla="*/ 9 h 65"/>
                    <a:gd name="T6" fmla="*/ 26 w 55"/>
                    <a:gd name="T7" fmla="*/ 9 h 65"/>
                    <a:gd name="T8" fmla="*/ 30 w 55"/>
                    <a:gd name="T9" fmla="*/ 12 h 65"/>
                    <a:gd name="T10" fmla="*/ 30 w 55"/>
                    <a:gd name="T11" fmla="*/ 22 h 65"/>
                    <a:gd name="T12" fmla="*/ 14 w 55"/>
                    <a:gd name="T13" fmla="*/ 28 h 65"/>
                    <a:gd name="T14" fmla="*/ 9 w 55"/>
                    <a:gd name="T15" fmla="*/ 31 h 65"/>
                    <a:gd name="T16" fmla="*/ 6 w 55"/>
                    <a:gd name="T17" fmla="*/ 34 h 65"/>
                    <a:gd name="T18" fmla="*/ 3 w 55"/>
                    <a:gd name="T19" fmla="*/ 40 h 65"/>
                    <a:gd name="T20" fmla="*/ 0 w 55"/>
                    <a:gd name="T21" fmla="*/ 47 h 65"/>
                    <a:gd name="T22" fmla="*/ 3 w 55"/>
                    <a:gd name="T23" fmla="*/ 53 h 65"/>
                    <a:gd name="T24" fmla="*/ 6 w 55"/>
                    <a:gd name="T25" fmla="*/ 59 h 65"/>
                    <a:gd name="T26" fmla="*/ 9 w 55"/>
                    <a:gd name="T27" fmla="*/ 62 h 65"/>
                    <a:gd name="T28" fmla="*/ 14 w 55"/>
                    <a:gd name="T29" fmla="*/ 65 h 65"/>
                    <a:gd name="T30" fmla="*/ 20 w 55"/>
                    <a:gd name="T31" fmla="*/ 65 h 65"/>
                    <a:gd name="T32" fmla="*/ 26 w 55"/>
                    <a:gd name="T33" fmla="*/ 62 h 65"/>
                    <a:gd name="T34" fmla="*/ 30 w 55"/>
                    <a:gd name="T35" fmla="*/ 59 h 65"/>
                    <a:gd name="T36" fmla="*/ 32 w 55"/>
                    <a:gd name="T37" fmla="*/ 59 h 65"/>
                    <a:gd name="T38" fmla="*/ 34 w 55"/>
                    <a:gd name="T39" fmla="*/ 65 h 65"/>
                    <a:gd name="T40" fmla="*/ 42 w 55"/>
                    <a:gd name="T41" fmla="*/ 65 h 65"/>
                    <a:gd name="T42" fmla="*/ 44 w 55"/>
                    <a:gd name="T43" fmla="*/ 56 h 65"/>
                    <a:gd name="T44" fmla="*/ 39 w 55"/>
                    <a:gd name="T45" fmla="*/ 53 h 65"/>
                    <a:gd name="T46" fmla="*/ 37 w 55"/>
                    <a:gd name="T47" fmla="*/ 15 h 65"/>
                    <a:gd name="T48" fmla="*/ 34 w 55"/>
                    <a:gd name="T49" fmla="*/ 6 h 65"/>
                    <a:gd name="T50" fmla="*/ 30 w 55"/>
                    <a:gd name="T51" fmla="*/ 3 h 65"/>
                    <a:gd name="T52" fmla="*/ 26 w 55"/>
                    <a:gd name="T53" fmla="*/ 0 h 65"/>
                    <a:gd name="T54" fmla="*/ 18 w 55"/>
                    <a:gd name="T55" fmla="*/ 0 h 65"/>
                    <a:gd name="T56" fmla="*/ 14 w 55"/>
                    <a:gd name="T57" fmla="*/ 3 h 65"/>
                    <a:gd name="T58" fmla="*/ 6 w 55"/>
                    <a:gd name="T59" fmla="*/ 6 h 65"/>
                    <a:gd name="T60" fmla="*/ 6 w 55"/>
                    <a:gd name="T61" fmla="*/ 12 h 65"/>
                    <a:gd name="T62" fmla="*/ 3 w 55"/>
                    <a:gd name="T63" fmla="*/ 22 h 65"/>
                    <a:gd name="T64" fmla="*/ 30 w 55"/>
                    <a:gd name="T65" fmla="*/ 47 h 65"/>
                    <a:gd name="T66" fmla="*/ 28 w 55"/>
                    <a:gd name="T67" fmla="*/ 53 h 65"/>
                    <a:gd name="T68" fmla="*/ 23 w 55"/>
                    <a:gd name="T69" fmla="*/ 56 h 65"/>
                    <a:gd name="T70" fmla="*/ 17 w 55"/>
                    <a:gd name="T71" fmla="*/ 56 h 65"/>
                    <a:gd name="T72" fmla="*/ 12 w 55"/>
                    <a:gd name="T73" fmla="*/ 53 h 65"/>
                    <a:gd name="T74" fmla="*/ 9 w 55"/>
                    <a:gd name="T75" fmla="*/ 47 h 65"/>
                    <a:gd name="T76" fmla="*/ 12 w 55"/>
                    <a:gd name="T77" fmla="*/ 40 h 65"/>
                    <a:gd name="T78" fmla="*/ 17 w 55"/>
                    <a:gd name="T79" fmla="*/ 37 h 65"/>
                    <a:gd name="T80" fmla="*/ 23 w 55"/>
                    <a:gd name="T81" fmla="*/ 34 h 65"/>
                    <a:gd name="T82" fmla="*/ 30 w 55"/>
                    <a:gd name="T83" fmla="*/ 34 h 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55" h="65">
                      <a:moveTo>
                        <a:pt x="12" y="22"/>
                      </a:move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38" y="22"/>
                      </a:lnTo>
                      <a:lnTo>
                        <a:pt x="38" y="25"/>
                      </a:lnTo>
                      <a:lnTo>
                        <a:pt x="35" y="25"/>
                      </a:lnTo>
                      <a:lnTo>
                        <a:pt x="17" y="28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12" y="31"/>
                      </a:lnTo>
                      <a:lnTo>
                        <a:pt x="9" y="31"/>
                      </a:lnTo>
                      <a:lnTo>
                        <a:pt x="6" y="31"/>
                      </a:lnTo>
                      <a:lnTo>
                        <a:pt x="6" y="34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3" y="40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3" y="59"/>
                      </a:lnTo>
                      <a:lnTo>
                        <a:pt x="6" y="59"/>
                      </a:lnTo>
                      <a:lnTo>
                        <a:pt x="6" y="62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2" y="65"/>
                      </a:lnTo>
                      <a:lnTo>
                        <a:pt x="15" y="65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2" y="59"/>
                      </a:lnTo>
                      <a:lnTo>
                        <a:pt x="35" y="59"/>
                      </a:lnTo>
                      <a:lnTo>
                        <a:pt x="38" y="59"/>
                      </a:lnTo>
                      <a:lnTo>
                        <a:pt x="38" y="56"/>
                      </a:lnTo>
                      <a:lnTo>
                        <a:pt x="41" y="56"/>
                      </a:lnTo>
                      <a:lnTo>
                        <a:pt x="41" y="59"/>
                      </a:lnTo>
                      <a:lnTo>
                        <a:pt x="41" y="62"/>
                      </a:lnTo>
                      <a:lnTo>
                        <a:pt x="43" y="62"/>
                      </a:lnTo>
                      <a:lnTo>
                        <a:pt x="43" y="65"/>
                      </a:lnTo>
                      <a:lnTo>
                        <a:pt x="46" y="65"/>
                      </a:lnTo>
                      <a:lnTo>
                        <a:pt x="49" y="65"/>
                      </a:lnTo>
                      <a:lnTo>
                        <a:pt x="52" y="65"/>
                      </a:lnTo>
                      <a:lnTo>
                        <a:pt x="52" y="62"/>
                      </a:lnTo>
                      <a:lnTo>
                        <a:pt x="55" y="62"/>
                      </a:lnTo>
                      <a:lnTo>
                        <a:pt x="55" y="56"/>
                      </a:lnTo>
                      <a:lnTo>
                        <a:pt x="52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9" y="19"/>
                      </a:lnTo>
                      <a:lnTo>
                        <a:pt x="49" y="15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12" y="22"/>
                      </a:lnTo>
                      <a:close/>
                      <a:moveTo>
                        <a:pt x="38" y="43"/>
                      </a:move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5" y="56"/>
                      </a:lnTo>
                      <a:lnTo>
                        <a:pt x="15" y="53"/>
                      </a:lnTo>
                      <a:lnTo>
                        <a:pt x="12" y="53"/>
                      </a:lnTo>
                      <a:lnTo>
                        <a:pt x="12" y="50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15" y="40"/>
                      </a:lnTo>
                      <a:lnTo>
                        <a:pt x="15" y="37"/>
                      </a:lnTo>
                      <a:lnTo>
                        <a:pt x="17" y="37"/>
                      </a:lnTo>
                      <a:lnTo>
                        <a:pt x="20" y="37"/>
                      </a:lnTo>
                      <a:lnTo>
                        <a:pt x="23" y="37"/>
                      </a:lnTo>
                      <a:lnTo>
                        <a:pt x="26" y="34"/>
                      </a:lnTo>
                      <a:lnTo>
                        <a:pt x="29" y="34"/>
                      </a:lnTo>
                      <a:lnTo>
                        <a:pt x="32" y="34"/>
                      </a:lnTo>
                      <a:lnTo>
                        <a:pt x="35" y="34"/>
                      </a:lnTo>
                      <a:lnTo>
                        <a:pt x="38" y="34"/>
                      </a:lnTo>
                      <a:lnTo>
                        <a:pt x="38" y="31"/>
                      </a:lnTo>
                      <a:lnTo>
                        <a:pt x="38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18" name="Rectangle 736"/>
                <p:cNvSpPr>
                  <a:spLocks noChangeArrowheads="1"/>
                </p:cNvSpPr>
                <p:nvPr/>
              </p:nvSpPr>
              <p:spPr bwMode="auto">
                <a:xfrm>
                  <a:off x="2522" y="2706"/>
                  <a:ext cx="10" cy="8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19" name="Freeform 737"/>
                <p:cNvSpPr>
                  <a:spLocks noEditPoints="1"/>
                </p:cNvSpPr>
                <p:nvPr/>
              </p:nvSpPr>
              <p:spPr bwMode="auto">
                <a:xfrm>
                  <a:off x="2546" y="2706"/>
                  <a:ext cx="7" cy="84"/>
                </a:xfrm>
                <a:custGeom>
                  <a:avLst/>
                  <a:gdLst>
                    <a:gd name="T0" fmla="*/ 5 w 8"/>
                    <a:gd name="T1" fmla="*/ 25 h 84"/>
                    <a:gd name="T2" fmla="*/ 0 w 8"/>
                    <a:gd name="T3" fmla="*/ 25 h 84"/>
                    <a:gd name="T4" fmla="*/ 0 w 8"/>
                    <a:gd name="T5" fmla="*/ 84 h 84"/>
                    <a:gd name="T6" fmla="*/ 5 w 8"/>
                    <a:gd name="T7" fmla="*/ 84 h 84"/>
                    <a:gd name="T8" fmla="*/ 5 w 8"/>
                    <a:gd name="T9" fmla="*/ 25 h 84"/>
                    <a:gd name="T10" fmla="*/ 5 w 8"/>
                    <a:gd name="T11" fmla="*/ 12 h 84"/>
                    <a:gd name="T12" fmla="*/ 5 w 8"/>
                    <a:gd name="T13" fmla="*/ 0 h 84"/>
                    <a:gd name="T14" fmla="*/ 0 w 8"/>
                    <a:gd name="T15" fmla="*/ 0 h 84"/>
                    <a:gd name="T16" fmla="*/ 0 w 8"/>
                    <a:gd name="T17" fmla="*/ 12 h 84"/>
                    <a:gd name="T18" fmla="*/ 5 w 8"/>
                    <a:gd name="T19" fmla="*/ 12 h 8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" h="84">
                      <a:moveTo>
                        <a:pt x="8" y="25"/>
                      </a:moveTo>
                      <a:lnTo>
                        <a:pt x="0" y="25"/>
                      </a:lnTo>
                      <a:lnTo>
                        <a:pt x="0" y="84"/>
                      </a:lnTo>
                      <a:lnTo>
                        <a:pt x="8" y="84"/>
                      </a:lnTo>
                      <a:lnTo>
                        <a:pt x="8" y="25"/>
                      </a:lnTo>
                      <a:close/>
                      <a:moveTo>
                        <a:pt x="8" y="12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0" name="Freeform 738"/>
                <p:cNvSpPr>
                  <a:spLocks/>
                </p:cNvSpPr>
                <p:nvPr/>
              </p:nvSpPr>
              <p:spPr bwMode="auto">
                <a:xfrm>
                  <a:off x="2564" y="2731"/>
                  <a:ext cx="43" cy="59"/>
                </a:xfrm>
                <a:custGeom>
                  <a:avLst/>
                  <a:gdLst>
                    <a:gd name="T0" fmla="*/ 37 w 46"/>
                    <a:gd name="T1" fmla="*/ 6 h 59"/>
                    <a:gd name="T2" fmla="*/ 37 w 46"/>
                    <a:gd name="T3" fmla="*/ 0 h 59"/>
                    <a:gd name="T4" fmla="*/ 0 w 46"/>
                    <a:gd name="T5" fmla="*/ 0 h 59"/>
                    <a:gd name="T6" fmla="*/ 0 w 46"/>
                    <a:gd name="T7" fmla="*/ 6 h 59"/>
                    <a:gd name="T8" fmla="*/ 26 w 46"/>
                    <a:gd name="T9" fmla="*/ 6 h 59"/>
                    <a:gd name="T10" fmla="*/ 0 w 46"/>
                    <a:gd name="T11" fmla="*/ 53 h 59"/>
                    <a:gd name="T12" fmla="*/ 0 w 46"/>
                    <a:gd name="T13" fmla="*/ 59 h 59"/>
                    <a:gd name="T14" fmla="*/ 37 w 46"/>
                    <a:gd name="T15" fmla="*/ 59 h 59"/>
                    <a:gd name="T16" fmla="*/ 37 w 46"/>
                    <a:gd name="T17" fmla="*/ 53 h 59"/>
                    <a:gd name="T18" fmla="*/ 8 w 46"/>
                    <a:gd name="T19" fmla="*/ 53 h 59"/>
                    <a:gd name="T20" fmla="*/ 37 w 46"/>
                    <a:gd name="T21" fmla="*/ 6 h 5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6" h="59">
                      <a:moveTo>
                        <a:pt x="46" y="6"/>
                      </a:moveTo>
                      <a:lnTo>
                        <a:pt x="46" y="0"/>
                      </a:ln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32" y="6"/>
                      </a:lnTo>
                      <a:lnTo>
                        <a:pt x="0" y="53"/>
                      </a:lnTo>
                      <a:lnTo>
                        <a:pt x="0" y="59"/>
                      </a:lnTo>
                      <a:lnTo>
                        <a:pt x="46" y="59"/>
                      </a:lnTo>
                      <a:lnTo>
                        <a:pt x="46" y="53"/>
                      </a:lnTo>
                      <a:lnTo>
                        <a:pt x="11" y="53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1" name="Freeform 739"/>
                <p:cNvSpPr>
                  <a:spLocks noEditPoints="1"/>
                </p:cNvSpPr>
                <p:nvPr/>
              </p:nvSpPr>
              <p:spPr bwMode="auto">
                <a:xfrm>
                  <a:off x="2612" y="2728"/>
                  <a:ext cx="51" cy="65"/>
                </a:xfrm>
                <a:custGeom>
                  <a:avLst/>
                  <a:gdLst>
                    <a:gd name="T0" fmla="*/ 11 w 55"/>
                    <a:gd name="T1" fmla="*/ 22 h 65"/>
                    <a:gd name="T2" fmla="*/ 11 w 55"/>
                    <a:gd name="T3" fmla="*/ 15 h 65"/>
                    <a:gd name="T4" fmla="*/ 14 w 55"/>
                    <a:gd name="T5" fmla="*/ 12 h 65"/>
                    <a:gd name="T6" fmla="*/ 17 w 55"/>
                    <a:gd name="T7" fmla="*/ 9 h 65"/>
                    <a:gd name="T8" fmla="*/ 20 w 55"/>
                    <a:gd name="T9" fmla="*/ 9 h 65"/>
                    <a:gd name="T10" fmla="*/ 26 w 55"/>
                    <a:gd name="T11" fmla="*/ 9 h 65"/>
                    <a:gd name="T12" fmla="*/ 28 w 55"/>
                    <a:gd name="T13" fmla="*/ 12 h 65"/>
                    <a:gd name="T14" fmla="*/ 30 w 55"/>
                    <a:gd name="T15" fmla="*/ 15 h 65"/>
                    <a:gd name="T16" fmla="*/ 32 w 55"/>
                    <a:gd name="T17" fmla="*/ 19 h 65"/>
                    <a:gd name="T18" fmla="*/ 30 w 55"/>
                    <a:gd name="T19" fmla="*/ 22 h 65"/>
                    <a:gd name="T20" fmla="*/ 28 w 55"/>
                    <a:gd name="T21" fmla="*/ 25 h 65"/>
                    <a:gd name="T22" fmla="*/ 11 w 55"/>
                    <a:gd name="T23" fmla="*/ 28 h 65"/>
                    <a:gd name="T24" fmla="*/ 6 w 55"/>
                    <a:gd name="T25" fmla="*/ 31 h 65"/>
                    <a:gd name="T26" fmla="*/ 6 w 55"/>
                    <a:gd name="T27" fmla="*/ 37 h 65"/>
                    <a:gd name="T28" fmla="*/ 3 w 55"/>
                    <a:gd name="T29" fmla="*/ 40 h 65"/>
                    <a:gd name="T30" fmla="*/ 3 w 55"/>
                    <a:gd name="T31" fmla="*/ 47 h 65"/>
                    <a:gd name="T32" fmla="*/ 0 w 55"/>
                    <a:gd name="T33" fmla="*/ 50 h 65"/>
                    <a:gd name="T34" fmla="*/ 3 w 55"/>
                    <a:gd name="T35" fmla="*/ 53 h 65"/>
                    <a:gd name="T36" fmla="*/ 3 w 55"/>
                    <a:gd name="T37" fmla="*/ 59 h 65"/>
                    <a:gd name="T38" fmla="*/ 6 w 55"/>
                    <a:gd name="T39" fmla="*/ 62 h 65"/>
                    <a:gd name="T40" fmla="*/ 8 w 55"/>
                    <a:gd name="T41" fmla="*/ 62 h 65"/>
                    <a:gd name="T42" fmla="*/ 11 w 55"/>
                    <a:gd name="T43" fmla="*/ 65 h 65"/>
                    <a:gd name="T44" fmla="*/ 17 w 55"/>
                    <a:gd name="T45" fmla="*/ 65 h 65"/>
                    <a:gd name="T46" fmla="*/ 20 w 55"/>
                    <a:gd name="T47" fmla="*/ 65 h 65"/>
                    <a:gd name="T48" fmla="*/ 26 w 55"/>
                    <a:gd name="T49" fmla="*/ 62 h 65"/>
                    <a:gd name="T50" fmla="*/ 28 w 55"/>
                    <a:gd name="T51" fmla="*/ 59 h 65"/>
                    <a:gd name="T52" fmla="*/ 30 w 55"/>
                    <a:gd name="T53" fmla="*/ 56 h 65"/>
                    <a:gd name="T54" fmla="*/ 32 w 55"/>
                    <a:gd name="T55" fmla="*/ 59 h 65"/>
                    <a:gd name="T56" fmla="*/ 34 w 55"/>
                    <a:gd name="T57" fmla="*/ 62 h 65"/>
                    <a:gd name="T58" fmla="*/ 39 w 55"/>
                    <a:gd name="T59" fmla="*/ 65 h 65"/>
                    <a:gd name="T60" fmla="*/ 42 w 55"/>
                    <a:gd name="T61" fmla="*/ 62 h 65"/>
                    <a:gd name="T62" fmla="*/ 44 w 55"/>
                    <a:gd name="T63" fmla="*/ 56 h 65"/>
                    <a:gd name="T64" fmla="*/ 39 w 55"/>
                    <a:gd name="T65" fmla="*/ 56 h 65"/>
                    <a:gd name="T66" fmla="*/ 39 w 55"/>
                    <a:gd name="T67" fmla="*/ 19 h 65"/>
                    <a:gd name="T68" fmla="*/ 39 w 55"/>
                    <a:gd name="T69" fmla="*/ 12 h 65"/>
                    <a:gd name="T70" fmla="*/ 37 w 55"/>
                    <a:gd name="T71" fmla="*/ 9 h 65"/>
                    <a:gd name="T72" fmla="*/ 34 w 55"/>
                    <a:gd name="T73" fmla="*/ 6 h 65"/>
                    <a:gd name="T74" fmla="*/ 30 w 55"/>
                    <a:gd name="T75" fmla="*/ 3 h 65"/>
                    <a:gd name="T76" fmla="*/ 26 w 55"/>
                    <a:gd name="T77" fmla="*/ 0 h 65"/>
                    <a:gd name="T78" fmla="*/ 20 w 55"/>
                    <a:gd name="T79" fmla="*/ 0 h 65"/>
                    <a:gd name="T80" fmla="*/ 17 w 55"/>
                    <a:gd name="T81" fmla="*/ 0 h 65"/>
                    <a:gd name="T82" fmla="*/ 11 w 55"/>
                    <a:gd name="T83" fmla="*/ 3 h 65"/>
                    <a:gd name="T84" fmla="*/ 8 w 55"/>
                    <a:gd name="T85" fmla="*/ 6 h 65"/>
                    <a:gd name="T86" fmla="*/ 6 w 55"/>
                    <a:gd name="T87" fmla="*/ 9 h 65"/>
                    <a:gd name="T88" fmla="*/ 6 w 55"/>
                    <a:gd name="T89" fmla="*/ 12 h 65"/>
                    <a:gd name="T90" fmla="*/ 6 w 55"/>
                    <a:gd name="T91" fmla="*/ 19 h 65"/>
                    <a:gd name="T92" fmla="*/ 3 w 55"/>
                    <a:gd name="T93" fmla="*/ 22 h 65"/>
                    <a:gd name="T94" fmla="*/ 32 w 55"/>
                    <a:gd name="T95" fmla="*/ 43 h 65"/>
                    <a:gd name="T96" fmla="*/ 30 w 55"/>
                    <a:gd name="T97" fmla="*/ 47 h 65"/>
                    <a:gd name="T98" fmla="*/ 28 w 55"/>
                    <a:gd name="T99" fmla="*/ 50 h 65"/>
                    <a:gd name="T100" fmla="*/ 26 w 55"/>
                    <a:gd name="T101" fmla="*/ 53 h 65"/>
                    <a:gd name="T102" fmla="*/ 20 w 55"/>
                    <a:gd name="T103" fmla="*/ 56 h 65"/>
                    <a:gd name="T104" fmla="*/ 17 w 55"/>
                    <a:gd name="T105" fmla="*/ 56 h 65"/>
                    <a:gd name="T106" fmla="*/ 11 w 55"/>
                    <a:gd name="T107" fmla="*/ 56 h 65"/>
                    <a:gd name="T108" fmla="*/ 8 w 55"/>
                    <a:gd name="T109" fmla="*/ 53 h 65"/>
                    <a:gd name="T110" fmla="*/ 8 w 55"/>
                    <a:gd name="T111" fmla="*/ 47 h 65"/>
                    <a:gd name="T112" fmla="*/ 8 w 55"/>
                    <a:gd name="T113" fmla="*/ 40 h 65"/>
                    <a:gd name="T114" fmla="*/ 11 w 55"/>
                    <a:gd name="T115" fmla="*/ 37 h 65"/>
                    <a:gd name="T116" fmla="*/ 17 w 55"/>
                    <a:gd name="T117" fmla="*/ 37 h 65"/>
                    <a:gd name="T118" fmla="*/ 20 w 55"/>
                    <a:gd name="T119" fmla="*/ 34 h 65"/>
                    <a:gd name="T120" fmla="*/ 26 w 55"/>
                    <a:gd name="T121" fmla="*/ 34 h 65"/>
                    <a:gd name="T122" fmla="*/ 30 w 55"/>
                    <a:gd name="T123" fmla="*/ 34 h 65"/>
                    <a:gd name="T124" fmla="*/ 32 w 55"/>
                    <a:gd name="T125" fmla="*/ 31 h 6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5" h="65">
                      <a:moveTo>
                        <a:pt x="11" y="22"/>
                      </a:moveTo>
                      <a:lnTo>
                        <a:pt x="14" y="22"/>
                      </a:lnTo>
                      <a:lnTo>
                        <a:pt x="14" y="19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40" y="15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37" y="22"/>
                      </a:lnTo>
                      <a:lnTo>
                        <a:pt x="37" y="25"/>
                      </a:lnTo>
                      <a:lnTo>
                        <a:pt x="35" y="25"/>
                      </a:lnTo>
                      <a:lnTo>
                        <a:pt x="17" y="28"/>
                      </a:lnTo>
                      <a:lnTo>
                        <a:pt x="14" y="28"/>
                      </a:lnTo>
                      <a:lnTo>
                        <a:pt x="11" y="31"/>
                      </a:lnTo>
                      <a:lnTo>
                        <a:pt x="9" y="31"/>
                      </a:lnTo>
                      <a:lnTo>
                        <a:pt x="6" y="34"/>
                      </a:lnTo>
                      <a:lnTo>
                        <a:pt x="6" y="37"/>
                      </a:lnTo>
                      <a:lnTo>
                        <a:pt x="3" y="37"/>
                      </a:lnTo>
                      <a:lnTo>
                        <a:pt x="3" y="40"/>
                      </a:lnTo>
                      <a:lnTo>
                        <a:pt x="3" y="43"/>
                      </a:lnTo>
                      <a:lnTo>
                        <a:pt x="3" y="47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3" y="59"/>
                      </a:lnTo>
                      <a:lnTo>
                        <a:pt x="6" y="59"/>
                      </a:lnTo>
                      <a:lnTo>
                        <a:pt x="6" y="62"/>
                      </a:lnTo>
                      <a:lnTo>
                        <a:pt x="9" y="62"/>
                      </a:lnTo>
                      <a:lnTo>
                        <a:pt x="11" y="62"/>
                      </a:lnTo>
                      <a:lnTo>
                        <a:pt x="11" y="65"/>
                      </a:lnTo>
                      <a:lnTo>
                        <a:pt x="14" y="65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5" y="59"/>
                      </a:lnTo>
                      <a:lnTo>
                        <a:pt x="37" y="59"/>
                      </a:lnTo>
                      <a:lnTo>
                        <a:pt x="37" y="56"/>
                      </a:lnTo>
                      <a:lnTo>
                        <a:pt x="40" y="56"/>
                      </a:lnTo>
                      <a:lnTo>
                        <a:pt x="40" y="59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6" y="65"/>
                      </a:lnTo>
                      <a:lnTo>
                        <a:pt x="49" y="65"/>
                      </a:lnTo>
                      <a:lnTo>
                        <a:pt x="52" y="65"/>
                      </a:lnTo>
                      <a:lnTo>
                        <a:pt x="52" y="62"/>
                      </a:lnTo>
                      <a:lnTo>
                        <a:pt x="55" y="62"/>
                      </a:lnTo>
                      <a:lnTo>
                        <a:pt x="55" y="56"/>
                      </a:lnTo>
                      <a:lnTo>
                        <a:pt x="52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9" y="19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11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6" y="15"/>
                      </a:lnTo>
                      <a:lnTo>
                        <a:pt x="6" y="19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11" y="22"/>
                      </a:lnTo>
                      <a:close/>
                      <a:moveTo>
                        <a:pt x="40" y="43"/>
                      </a:moveTo>
                      <a:lnTo>
                        <a:pt x="37" y="43"/>
                      </a:lnTo>
                      <a:lnTo>
                        <a:pt x="37" y="47"/>
                      </a:lnTo>
                      <a:lnTo>
                        <a:pt x="37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4" y="56"/>
                      </a:lnTo>
                      <a:lnTo>
                        <a:pt x="14" y="53"/>
                      </a:lnTo>
                      <a:lnTo>
                        <a:pt x="11" y="53"/>
                      </a:lnTo>
                      <a:lnTo>
                        <a:pt x="11" y="50"/>
                      </a:lnTo>
                      <a:lnTo>
                        <a:pt x="11" y="47"/>
                      </a:lnTo>
                      <a:lnTo>
                        <a:pt x="11" y="43"/>
                      </a:lnTo>
                      <a:lnTo>
                        <a:pt x="11" y="40"/>
                      </a:lnTo>
                      <a:lnTo>
                        <a:pt x="14" y="40"/>
                      </a:lnTo>
                      <a:lnTo>
                        <a:pt x="14" y="37"/>
                      </a:lnTo>
                      <a:lnTo>
                        <a:pt x="17" y="37"/>
                      </a:lnTo>
                      <a:lnTo>
                        <a:pt x="20" y="37"/>
                      </a:lnTo>
                      <a:lnTo>
                        <a:pt x="23" y="37"/>
                      </a:lnTo>
                      <a:lnTo>
                        <a:pt x="26" y="34"/>
                      </a:lnTo>
                      <a:lnTo>
                        <a:pt x="29" y="34"/>
                      </a:lnTo>
                      <a:lnTo>
                        <a:pt x="32" y="34"/>
                      </a:lnTo>
                      <a:lnTo>
                        <a:pt x="35" y="34"/>
                      </a:lnTo>
                      <a:lnTo>
                        <a:pt x="37" y="34"/>
                      </a:lnTo>
                      <a:lnTo>
                        <a:pt x="37" y="31"/>
                      </a:lnTo>
                      <a:lnTo>
                        <a:pt x="40" y="31"/>
                      </a:lnTo>
                      <a:lnTo>
                        <a:pt x="40" y="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2" name="Freeform 740"/>
                <p:cNvSpPr>
                  <a:spLocks noEditPoints="1"/>
                </p:cNvSpPr>
                <p:nvPr/>
              </p:nvSpPr>
              <p:spPr bwMode="auto">
                <a:xfrm>
                  <a:off x="2669" y="2706"/>
                  <a:ext cx="48" cy="87"/>
                </a:xfrm>
                <a:custGeom>
                  <a:avLst/>
                  <a:gdLst>
                    <a:gd name="T0" fmla="*/ 31 w 52"/>
                    <a:gd name="T1" fmla="*/ 0 h 87"/>
                    <a:gd name="T2" fmla="*/ 29 w 52"/>
                    <a:gd name="T3" fmla="*/ 28 h 87"/>
                    <a:gd name="T4" fmla="*/ 25 w 52"/>
                    <a:gd name="T5" fmla="*/ 25 h 87"/>
                    <a:gd name="T6" fmla="*/ 23 w 52"/>
                    <a:gd name="T7" fmla="*/ 22 h 87"/>
                    <a:gd name="T8" fmla="*/ 18 w 52"/>
                    <a:gd name="T9" fmla="*/ 22 h 87"/>
                    <a:gd name="T10" fmla="*/ 14 w 52"/>
                    <a:gd name="T11" fmla="*/ 22 h 87"/>
                    <a:gd name="T12" fmla="*/ 11 w 52"/>
                    <a:gd name="T13" fmla="*/ 25 h 87"/>
                    <a:gd name="T14" fmla="*/ 8 w 52"/>
                    <a:gd name="T15" fmla="*/ 28 h 87"/>
                    <a:gd name="T16" fmla="*/ 6 w 52"/>
                    <a:gd name="T17" fmla="*/ 31 h 87"/>
                    <a:gd name="T18" fmla="*/ 5 w 52"/>
                    <a:gd name="T19" fmla="*/ 34 h 87"/>
                    <a:gd name="T20" fmla="*/ 2 w 52"/>
                    <a:gd name="T21" fmla="*/ 41 h 87"/>
                    <a:gd name="T22" fmla="*/ 0 w 52"/>
                    <a:gd name="T23" fmla="*/ 47 h 87"/>
                    <a:gd name="T24" fmla="*/ 0 w 52"/>
                    <a:gd name="T25" fmla="*/ 53 h 87"/>
                    <a:gd name="T26" fmla="*/ 0 w 52"/>
                    <a:gd name="T27" fmla="*/ 59 h 87"/>
                    <a:gd name="T28" fmla="*/ 2 w 52"/>
                    <a:gd name="T29" fmla="*/ 65 h 87"/>
                    <a:gd name="T30" fmla="*/ 2 w 52"/>
                    <a:gd name="T31" fmla="*/ 72 h 87"/>
                    <a:gd name="T32" fmla="*/ 5 w 52"/>
                    <a:gd name="T33" fmla="*/ 75 h 87"/>
                    <a:gd name="T34" fmla="*/ 6 w 52"/>
                    <a:gd name="T35" fmla="*/ 78 h 87"/>
                    <a:gd name="T36" fmla="*/ 8 w 52"/>
                    <a:gd name="T37" fmla="*/ 81 h 87"/>
                    <a:gd name="T38" fmla="*/ 11 w 52"/>
                    <a:gd name="T39" fmla="*/ 84 h 87"/>
                    <a:gd name="T40" fmla="*/ 16 w 52"/>
                    <a:gd name="T41" fmla="*/ 87 h 87"/>
                    <a:gd name="T42" fmla="*/ 20 w 52"/>
                    <a:gd name="T43" fmla="*/ 87 h 87"/>
                    <a:gd name="T44" fmla="*/ 25 w 52"/>
                    <a:gd name="T45" fmla="*/ 87 h 87"/>
                    <a:gd name="T46" fmla="*/ 29 w 52"/>
                    <a:gd name="T47" fmla="*/ 84 h 87"/>
                    <a:gd name="T48" fmla="*/ 31 w 52"/>
                    <a:gd name="T49" fmla="*/ 81 h 87"/>
                    <a:gd name="T50" fmla="*/ 34 w 52"/>
                    <a:gd name="T51" fmla="*/ 78 h 87"/>
                    <a:gd name="T52" fmla="*/ 41 w 52"/>
                    <a:gd name="T53" fmla="*/ 84 h 87"/>
                    <a:gd name="T54" fmla="*/ 8 w 52"/>
                    <a:gd name="T55" fmla="*/ 53 h 87"/>
                    <a:gd name="T56" fmla="*/ 8 w 52"/>
                    <a:gd name="T57" fmla="*/ 47 h 87"/>
                    <a:gd name="T58" fmla="*/ 8 w 52"/>
                    <a:gd name="T59" fmla="*/ 41 h 87"/>
                    <a:gd name="T60" fmla="*/ 11 w 52"/>
                    <a:gd name="T61" fmla="*/ 37 h 87"/>
                    <a:gd name="T62" fmla="*/ 16 w 52"/>
                    <a:gd name="T63" fmla="*/ 34 h 87"/>
                    <a:gd name="T64" fmla="*/ 18 w 52"/>
                    <a:gd name="T65" fmla="*/ 31 h 87"/>
                    <a:gd name="T66" fmla="*/ 23 w 52"/>
                    <a:gd name="T67" fmla="*/ 31 h 87"/>
                    <a:gd name="T68" fmla="*/ 25 w 52"/>
                    <a:gd name="T69" fmla="*/ 34 h 87"/>
                    <a:gd name="T70" fmla="*/ 29 w 52"/>
                    <a:gd name="T71" fmla="*/ 37 h 87"/>
                    <a:gd name="T72" fmla="*/ 31 w 52"/>
                    <a:gd name="T73" fmla="*/ 41 h 87"/>
                    <a:gd name="T74" fmla="*/ 31 w 52"/>
                    <a:gd name="T75" fmla="*/ 47 h 87"/>
                    <a:gd name="T76" fmla="*/ 31 w 52"/>
                    <a:gd name="T77" fmla="*/ 53 h 87"/>
                    <a:gd name="T78" fmla="*/ 31 w 52"/>
                    <a:gd name="T79" fmla="*/ 59 h 87"/>
                    <a:gd name="T80" fmla="*/ 31 w 52"/>
                    <a:gd name="T81" fmla="*/ 65 h 87"/>
                    <a:gd name="T82" fmla="*/ 29 w 52"/>
                    <a:gd name="T83" fmla="*/ 72 h 87"/>
                    <a:gd name="T84" fmla="*/ 27 w 52"/>
                    <a:gd name="T85" fmla="*/ 75 h 87"/>
                    <a:gd name="T86" fmla="*/ 25 w 52"/>
                    <a:gd name="T87" fmla="*/ 78 h 87"/>
                    <a:gd name="T88" fmla="*/ 20 w 52"/>
                    <a:gd name="T89" fmla="*/ 78 h 87"/>
                    <a:gd name="T90" fmla="*/ 16 w 52"/>
                    <a:gd name="T91" fmla="*/ 78 h 87"/>
                    <a:gd name="T92" fmla="*/ 14 w 52"/>
                    <a:gd name="T93" fmla="*/ 75 h 87"/>
                    <a:gd name="T94" fmla="*/ 11 w 52"/>
                    <a:gd name="T95" fmla="*/ 69 h 87"/>
                    <a:gd name="T96" fmla="*/ 8 w 52"/>
                    <a:gd name="T97" fmla="*/ 65 h 87"/>
                    <a:gd name="T98" fmla="*/ 8 w 52"/>
                    <a:gd name="T99" fmla="*/ 59 h 87"/>
                    <a:gd name="T100" fmla="*/ 8 w 52"/>
                    <a:gd name="T101" fmla="*/ 53 h 8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2" h="87">
                      <a:moveTo>
                        <a:pt x="52" y="0"/>
                      </a:moveTo>
                      <a:lnTo>
                        <a:pt x="40" y="0"/>
                      </a:lnTo>
                      <a:lnTo>
                        <a:pt x="40" y="31"/>
                      </a:lnTo>
                      <a:lnTo>
                        <a:pt x="37" y="28"/>
                      </a:lnTo>
                      <a:lnTo>
                        <a:pt x="34" y="25"/>
                      </a:lnTo>
                      <a:lnTo>
                        <a:pt x="31" y="25"/>
                      </a:lnTo>
                      <a:lnTo>
                        <a:pt x="31" y="22"/>
                      </a:lnTo>
                      <a:lnTo>
                        <a:pt x="29" y="22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0" y="22"/>
                      </a:lnTo>
                      <a:lnTo>
                        <a:pt x="17" y="22"/>
                      </a:lnTo>
                      <a:lnTo>
                        <a:pt x="17" y="25"/>
                      </a:lnTo>
                      <a:lnTo>
                        <a:pt x="14" y="25"/>
                      </a:lnTo>
                      <a:lnTo>
                        <a:pt x="11" y="25"/>
                      </a:lnTo>
                      <a:lnTo>
                        <a:pt x="11" y="28"/>
                      </a:lnTo>
                      <a:lnTo>
                        <a:pt x="8" y="28"/>
                      </a:lnTo>
                      <a:lnTo>
                        <a:pt x="8" y="31"/>
                      </a:lnTo>
                      <a:lnTo>
                        <a:pt x="5" y="31"/>
                      </a:lnTo>
                      <a:lnTo>
                        <a:pt x="5" y="34"/>
                      </a:lnTo>
                      <a:lnTo>
                        <a:pt x="2" y="37"/>
                      </a:lnTo>
                      <a:lnTo>
                        <a:pt x="2" y="41"/>
                      </a:lnTo>
                      <a:lnTo>
                        <a:pt x="2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2" y="62"/>
                      </a:lnTo>
                      <a:lnTo>
                        <a:pt x="2" y="65"/>
                      </a:lnTo>
                      <a:lnTo>
                        <a:pt x="2" y="69"/>
                      </a:lnTo>
                      <a:lnTo>
                        <a:pt x="2" y="72"/>
                      </a:lnTo>
                      <a:lnTo>
                        <a:pt x="5" y="72"/>
                      </a:lnTo>
                      <a:lnTo>
                        <a:pt x="5" y="75"/>
                      </a:lnTo>
                      <a:lnTo>
                        <a:pt x="5" y="78"/>
                      </a:lnTo>
                      <a:lnTo>
                        <a:pt x="8" y="78"/>
                      </a:lnTo>
                      <a:lnTo>
                        <a:pt x="8" y="81"/>
                      </a:lnTo>
                      <a:lnTo>
                        <a:pt x="11" y="81"/>
                      </a:lnTo>
                      <a:lnTo>
                        <a:pt x="11" y="84"/>
                      </a:lnTo>
                      <a:lnTo>
                        <a:pt x="14" y="84"/>
                      </a:lnTo>
                      <a:lnTo>
                        <a:pt x="17" y="84"/>
                      </a:lnTo>
                      <a:lnTo>
                        <a:pt x="20" y="87"/>
                      </a:lnTo>
                      <a:lnTo>
                        <a:pt x="23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31" y="87"/>
                      </a:lnTo>
                      <a:lnTo>
                        <a:pt x="34" y="84"/>
                      </a:lnTo>
                      <a:lnTo>
                        <a:pt x="37" y="84"/>
                      </a:lnTo>
                      <a:lnTo>
                        <a:pt x="37" y="81"/>
                      </a:lnTo>
                      <a:lnTo>
                        <a:pt x="40" y="81"/>
                      </a:lnTo>
                      <a:lnTo>
                        <a:pt x="40" y="78"/>
                      </a:lnTo>
                      <a:lnTo>
                        <a:pt x="43" y="78"/>
                      </a:lnTo>
                      <a:lnTo>
                        <a:pt x="43" y="84"/>
                      </a:lnTo>
                      <a:lnTo>
                        <a:pt x="52" y="84"/>
                      </a:lnTo>
                      <a:lnTo>
                        <a:pt x="52" y="0"/>
                      </a:lnTo>
                      <a:close/>
                      <a:moveTo>
                        <a:pt x="11" y="53"/>
                      </a:moveTo>
                      <a:lnTo>
                        <a:pt x="11" y="50"/>
                      </a:lnTo>
                      <a:lnTo>
                        <a:pt x="11" y="47"/>
                      </a:lnTo>
                      <a:lnTo>
                        <a:pt x="11" y="44"/>
                      </a:lnTo>
                      <a:lnTo>
                        <a:pt x="11" y="41"/>
                      </a:lnTo>
                      <a:lnTo>
                        <a:pt x="14" y="41"/>
                      </a:lnTo>
                      <a:lnTo>
                        <a:pt x="14" y="37"/>
                      </a:lnTo>
                      <a:lnTo>
                        <a:pt x="17" y="34"/>
                      </a:lnTo>
                      <a:lnTo>
                        <a:pt x="20" y="34"/>
                      </a:lnTo>
                      <a:lnTo>
                        <a:pt x="20" y="31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29" y="31"/>
                      </a:lnTo>
                      <a:lnTo>
                        <a:pt x="31" y="31"/>
                      </a:lnTo>
                      <a:lnTo>
                        <a:pt x="31" y="34"/>
                      </a:lnTo>
                      <a:lnTo>
                        <a:pt x="34" y="34"/>
                      </a:lnTo>
                      <a:lnTo>
                        <a:pt x="37" y="37"/>
                      </a:lnTo>
                      <a:lnTo>
                        <a:pt x="37" y="41"/>
                      </a:lnTo>
                      <a:lnTo>
                        <a:pt x="40" y="41"/>
                      </a:lnTo>
                      <a:lnTo>
                        <a:pt x="40" y="44"/>
                      </a:lnTo>
                      <a:lnTo>
                        <a:pt x="40" y="47"/>
                      </a:lnTo>
                      <a:lnTo>
                        <a:pt x="40" y="50"/>
                      </a:lnTo>
                      <a:lnTo>
                        <a:pt x="40" y="53"/>
                      </a:lnTo>
                      <a:lnTo>
                        <a:pt x="40" y="56"/>
                      </a:lnTo>
                      <a:lnTo>
                        <a:pt x="40" y="59"/>
                      </a:lnTo>
                      <a:lnTo>
                        <a:pt x="40" y="62"/>
                      </a:lnTo>
                      <a:lnTo>
                        <a:pt x="40" y="65"/>
                      </a:lnTo>
                      <a:lnTo>
                        <a:pt x="40" y="69"/>
                      </a:lnTo>
                      <a:lnTo>
                        <a:pt x="37" y="72"/>
                      </a:lnTo>
                      <a:lnTo>
                        <a:pt x="37" y="75"/>
                      </a:lnTo>
                      <a:lnTo>
                        <a:pt x="34" y="75"/>
                      </a:lnTo>
                      <a:lnTo>
                        <a:pt x="31" y="75"/>
                      </a:lnTo>
                      <a:lnTo>
                        <a:pt x="31" y="78"/>
                      </a:lnTo>
                      <a:lnTo>
                        <a:pt x="29" y="78"/>
                      </a:lnTo>
                      <a:lnTo>
                        <a:pt x="26" y="78"/>
                      </a:lnTo>
                      <a:lnTo>
                        <a:pt x="23" y="78"/>
                      </a:lnTo>
                      <a:lnTo>
                        <a:pt x="20" y="78"/>
                      </a:lnTo>
                      <a:lnTo>
                        <a:pt x="20" y="75"/>
                      </a:lnTo>
                      <a:lnTo>
                        <a:pt x="17" y="75"/>
                      </a:lnTo>
                      <a:lnTo>
                        <a:pt x="14" y="72"/>
                      </a:lnTo>
                      <a:lnTo>
                        <a:pt x="14" y="69"/>
                      </a:lnTo>
                      <a:lnTo>
                        <a:pt x="11" y="69"/>
                      </a:lnTo>
                      <a:lnTo>
                        <a:pt x="11" y="65"/>
                      </a:lnTo>
                      <a:lnTo>
                        <a:pt x="11" y="62"/>
                      </a:lnTo>
                      <a:lnTo>
                        <a:pt x="11" y="59"/>
                      </a:lnTo>
                      <a:lnTo>
                        <a:pt x="11" y="56"/>
                      </a:lnTo>
                      <a:lnTo>
                        <a:pt x="11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3" name="Freeform 741"/>
                <p:cNvSpPr>
                  <a:spLocks noEditPoints="1"/>
                </p:cNvSpPr>
                <p:nvPr/>
              </p:nvSpPr>
              <p:spPr bwMode="auto">
                <a:xfrm>
                  <a:off x="2724" y="2728"/>
                  <a:ext cx="48" cy="65"/>
                </a:xfrm>
                <a:custGeom>
                  <a:avLst/>
                  <a:gdLst>
                    <a:gd name="T0" fmla="*/ 0 w 52"/>
                    <a:gd name="T1" fmla="*/ 37 h 65"/>
                    <a:gd name="T2" fmla="*/ 3 w 52"/>
                    <a:gd name="T3" fmla="*/ 43 h 65"/>
                    <a:gd name="T4" fmla="*/ 3 w 52"/>
                    <a:gd name="T5" fmla="*/ 50 h 65"/>
                    <a:gd name="T6" fmla="*/ 6 w 52"/>
                    <a:gd name="T7" fmla="*/ 53 h 65"/>
                    <a:gd name="T8" fmla="*/ 6 w 52"/>
                    <a:gd name="T9" fmla="*/ 56 h 65"/>
                    <a:gd name="T10" fmla="*/ 9 w 52"/>
                    <a:gd name="T11" fmla="*/ 59 h 65"/>
                    <a:gd name="T12" fmla="*/ 15 w 52"/>
                    <a:gd name="T13" fmla="*/ 62 h 65"/>
                    <a:gd name="T14" fmla="*/ 18 w 52"/>
                    <a:gd name="T15" fmla="*/ 65 h 65"/>
                    <a:gd name="T16" fmla="*/ 23 w 52"/>
                    <a:gd name="T17" fmla="*/ 65 h 65"/>
                    <a:gd name="T18" fmla="*/ 28 w 52"/>
                    <a:gd name="T19" fmla="*/ 65 h 65"/>
                    <a:gd name="T20" fmla="*/ 30 w 52"/>
                    <a:gd name="T21" fmla="*/ 62 h 65"/>
                    <a:gd name="T22" fmla="*/ 32 w 52"/>
                    <a:gd name="T23" fmla="*/ 59 h 65"/>
                    <a:gd name="T24" fmla="*/ 37 w 52"/>
                    <a:gd name="T25" fmla="*/ 56 h 65"/>
                    <a:gd name="T26" fmla="*/ 39 w 52"/>
                    <a:gd name="T27" fmla="*/ 53 h 65"/>
                    <a:gd name="T28" fmla="*/ 41 w 52"/>
                    <a:gd name="T29" fmla="*/ 47 h 65"/>
                    <a:gd name="T30" fmla="*/ 41 w 52"/>
                    <a:gd name="T31" fmla="*/ 40 h 65"/>
                    <a:gd name="T32" fmla="*/ 41 w 52"/>
                    <a:gd name="T33" fmla="*/ 34 h 65"/>
                    <a:gd name="T34" fmla="*/ 41 w 52"/>
                    <a:gd name="T35" fmla="*/ 28 h 65"/>
                    <a:gd name="T36" fmla="*/ 41 w 52"/>
                    <a:gd name="T37" fmla="*/ 22 h 65"/>
                    <a:gd name="T38" fmla="*/ 39 w 52"/>
                    <a:gd name="T39" fmla="*/ 15 h 65"/>
                    <a:gd name="T40" fmla="*/ 37 w 52"/>
                    <a:gd name="T41" fmla="*/ 12 h 65"/>
                    <a:gd name="T42" fmla="*/ 35 w 52"/>
                    <a:gd name="T43" fmla="*/ 6 h 65"/>
                    <a:gd name="T44" fmla="*/ 32 w 52"/>
                    <a:gd name="T45" fmla="*/ 3 h 65"/>
                    <a:gd name="T46" fmla="*/ 28 w 52"/>
                    <a:gd name="T47" fmla="*/ 3 h 65"/>
                    <a:gd name="T48" fmla="*/ 23 w 52"/>
                    <a:gd name="T49" fmla="*/ 0 h 65"/>
                    <a:gd name="T50" fmla="*/ 18 w 52"/>
                    <a:gd name="T51" fmla="*/ 0 h 65"/>
                    <a:gd name="T52" fmla="*/ 17 w 52"/>
                    <a:gd name="T53" fmla="*/ 3 h 65"/>
                    <a:gd name="T54" fmla="*/ 12 w 52"/>
                    <a:gd name="T55" fmla="*/ 3 h 65"/>
                    <a:gd name="T56" fmla="*/ 6 w 52"/>
                    <a:gd name="T57" fmla="*/ 6 h 65"/>
                    <a:gd name="T58" fmla="*/ 6 w 52"/>
                    <a:gd name="T59" fmla="*/ 9 h 65"/>
                    <a:gd name="T60" fmla="*/ 6 w 52"/>
                    <a:gd name="T61" fmla="*/ 15 h 65"/>
                    <a:gd name="T62" fmla="*/ 3 w 52"/>
                    <a:gd name="T63" fmla="*/ 19 h 65"/>
                    <a:gd name="T64" fmla="*/ 0 w 52"/>
                    <a:gd name="T65" fmla="*/ 25 h 65"/>
                    <a:gd name="T66" fmla="*/ 0 w 52"/>
                    <a:gd name="T67" fmla="*/ 31 h 65"/>
                    <a:gd name="T68" fmla="*/ 9 w 52"/>
                    <a:gd name="T69" fmla="*/ 34 h 65"/>
                    <a:gd name="T70" fmla="*/ 9 w 52"/>
                    <a:gd name="T71" fmla="*/ 28 h 65"/>
                    <a:gd name="T72" fmla="*/ 9 w 52"/>
                    <a:gd name="T73" fmla="*/ 22 h 65"/>
                    <a:gd name="T74" fmla="*/ 12 w 52"/>
                    <a:gd name="T75" fmla="*/ 19 h 65"/>
                    <a:gd name="T76" fmla="*/ 15 w 52"/>
                    <a:gd name="T77" fmla="*/ 12 h 65"/>
                    <a:gd name="T78" fmla="*/ 17 w 52"/>
                    <a:gd name="T79" fmla="*/ 9 h 65"/>
                    <a:gd name="T80" fmla="*/ 20 w 52"/>
                    <a:gd name="T81" fmla="*/ 9 h 65"/>
                    <a:gd name="T82" fmla="*/ 26 w 52"/>
                    <a:gd name="T83" fmla="*/ 9 h 65"/>
                    <a:gd name="T84" fmla="*/ 28 w 52"/>
                    <a:gd name="T85" fmla="*/ 12 h 65"/>
                    <a:gd name="T86" fmla="*/ 30 w 52"/>
                    <a:gd name="T87" fmla="*/ 15 h 65"/>
                    <a:gd name="T88" fmla="*/ 32 w 52"/>
                    <a:gd name="T89" fmla="*/ 19 h 65"/>
                    <a:gd name="T90" fmla="*/ 35 w 52"/>
                    <a:gd name="T91" fmla="*/ 22 h 65"/>
                    <a:gd name="T92" fmla="*/ 35 w 52"/>
                    <a:gd name="T93" fmla="*/ 28 h 65"/>
                    <a:gd name="T94" fmla="*/ 35 w 52"/>
                    <a:gd name="T95" fmla="*/ 34 h 65"/>
                    <a:gd name="T96" fmla="*/ 35 w 52"/>
                    <a:gd name="T97" fmla="*/ 40 h 65"/>
                    <a:gd name="T98" fmla="*/ 32 w 52"/>
                    <a:gd name="T99" fmla="*/ 43 h 65"/>
                    <a:gd name="T100" fmla="*/ 32 w 52"/>
                    <a:gd name="T101" fmla="*/ 50 h 65"/>
                    <a:gd name="T102" fmla="*/ 30 w 52"/>
                    <a:gd name="T103" fmla="*/ 53 h 65"/>
                    <a:gd name="T104" fmla="*/ 28 w 52"/>
                    <a:gd name="T105" fmla="*/ 56 h 65"/>
                    <a:gd name="T106" fmla="*/ 23 w 52"/>
                    <a:gd name="T107" fmla="*/ 56 h 65"/>
                    <a:gd name="T108" fmla="*/ 18 w 52"/>
                    <a:gd name="T109" fmla="*/ 56 h 65"/>
                    <a:gd name="T110" fmla="*/ 17 w 52"/>
                    <a:gd name="T111" fmla="*/ 53 h 65"/>
                    <a:gd name="T112" fmla="*/ 12 w 52"/>
                    <a:gd name="T113" fmla="*/ 50 h 65"/>
                    <a:gd name="T114" fmla="*/ 9 w 52"/>
                    <a:gd name="T115" fmla="*/ 47 h 65"/>
                    <a:gd name="T116" fmla="*/ 9 w 52"/>
                    <a:gd name="T117" fmla="*/ 40 h 65"/>
                    <a:gd name="T118" fmla="*/ 9 w 52"/>
                    <a:gd name="T119" fmla="*/ 34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52" h="65">
                      <a:moveTo>
                        <a:pt x="0" y="34"/>
                      </a:move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3" y="43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1" y="59"/>
                      </a:lnTo>
                      <a:lnTo>
                        <a:pt x="44" y="59"/>
                      </a:lnTo>
                      <a:lnTo>
                        <a:pt x="47" y="56"/>
                      </a:lnTo>
                      <a:lnTo>
                        <a:pt x="47" y="53"/>
                      </a:lnTo>
                      <a:lnTo>
                        <a:pt x="49" y="53"/>
                      </a:lnTo>
                      <a:lnTo>
                        <a:pt x="49" y="50"/>
                      </a:lnTo>
                      <a:lnTo>
                        <a:pt x="52" y="47"/>
                      </a:lnTo>
                      <a:lnTo>
                        <a:pt x="52" y="43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52" y="19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7" y="12"/>
                      </a:lnTo>
                      <a:lnTo>
                        <a:pt x="47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21" y="3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6" y="15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close/>
                      <a:moveTo>
                        <a:pt x="12" y="34"/>
                      </a:moveTo>
                      <a:lnTo>
                        <a:pt x="12" y="31"/>
                      </a:lnTo>
                      <a:lnTo>
                        <a:pt x="12" y="28"/>
                      </a:ln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5" y="19"/>
                      </a:lnTo>
                      <a:lnTo>
                        <a:pt x="15" y="15"/>
                      </a:lnTo>
                      <a:lnTo>
                        <a:pt x="18" y="12"/>
                      </a:lnTo>
                      <a:lnTo>
                        <a:pt x="21" y="12"/>
                      </a:lnTo>
                      <a:lnTo>
                        <a:pt x="21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1" y="15"/>
                      </a:lnTo>
                      <a:lnTo>
                        <a:pt x="41" y="19"/>
                      </a:lnTo>
                      <a:lnTo>
                        <a:pt x="41" y="22"/>
                      </a:lnTo>
                      <a:lnTo>
                        <a:pt x="44" y="22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lnTo>
                        <a:pt x="44" y="34"/>
                      </a:lnTo>
                      <a:lnTo>
                        <a:pt x="44" y="37"/>
                      </a:lnTo>
                      <a:lnTo>
                        <a:pt x="44" y="40"/>
                      </a:lnTo>
                      <a:lnTo>
                        <a:pt x="44" y="43"/>
                      </a:lnTo>
                      <a:lnTo>
                        <a:pt x="41" y="43"/>
                      </a:lnTo>
                      <a:lnTo>
                        <a:pt x="41" y="47"/>
                      </a:lnTo>
                      <a:lnTo>
                        <a:pt x="41" y="50"/>
                      </a:lnTo>
                      <a:lnTo>
                        <a:pt x="38" y="50"/>
                      </a:lnTo>
                      <a:lnTo>
                        <a:pt x="38" y="53"/>
                      </a:lnTo>
                      <a:lnTo>
                        <a:pt x="35" y="53"/>
                      </a:lnTo>
                      <a:lnTo>
                        <a:pt x="35" y="56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1" y="56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5" y="47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2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4" name="Freeform 742"/>
                <p:cNvSpPr>
                  <a:spLocks noEditPoints="1"/>
                </p:cNvSpPr>
                <p:nvPr/>
              </p:nvSpPr>
              <p:spPr bwMode="auto">
                <a:xfrm>
                  <a:off x="2810" y="2728"/>
                  <a:ext cx="48" cy="87"/>
                </a:xfrm>
                <a:custGeom>
                  <a:avLst/>
                  <a:gdLst>
                    <a:gd name="T0" fmla="*/ 6 w 52"/>
                    <a:gd name="T1" fmla="*/ 31 h 87"/>
                    <a:gd name="T2" fmla="*/ 8 w 52"/>
                    <a:gd name="T3" fmla="*/ 28 h 87"/>
                    <a:gd name="T4" fmla="*/ 8 w 52"/>
                    <a:gd name="T5" fmla="*/ 22 h 87"/>
                    <a:gd name="T6" fmla="*/ 11 w 52"/>
                    <a:gd name="T7" fmla="*/ 15 h 87"/>
                    <a:gd name="T8" fmla="*/ 14 w 52"/>
                    <a:gd name="T9" fmla="*/ 12 h 87"/>
                    <a:gd name="T10" fmla="*/ 18 w 52"/>
                    <a:gd name="T11" fmla="*/ 9 h 87"/>
                    <a:gd name="T12" fmla="*/ 23 w 52"/>
                    <a:gd name="T13" fmla="*/ 9 h 87"/>
                    <a:gd name="T14" fmla="*/ 26 w 52"/>
                    <a:gd name="T15" fmla="*/ 12 h 87"/>
                    <a:gd name="T16" fmla="*/ 27 w 52"/>
                    <a:gd name="T17" fmla="*/ 15 h 87"/>
                    <a:gd name="T18" fmla="*/ 29 w 52"/>
                    <a:gd name="T19" fmla="*/ 19 h 87"/>
                    <a:gd name="T20" fmla="*/ 31 w 52"/>
                    <a:gd name="T21" fmla="*/ 22 h 87"/>
                    <a:gd name="T22" fmla="*/ 31 w 52"/>
                    <a:gd name="T23" fmla="*/ 28 h 87"/>
                    <a:gd name="T24" fmla="*/ 31 w 52"/>
                    <a:gd name="T25" fmla="*/ 34 h 87"/>
                    <a:gd name="T26" fmla="*/ 31 w 52"/>
                    <a:gd name="T27" fmla="*/ 40 h 87"/>
                    <a:gd name="T28" fmla="*/ 29 w 52"/>
                    <a:gd name="T29" fmla="*/ 43 h 87"/>
                    <a:gd name="T30" fmla="*/ 29 w 52"/>
                    <a:gd name="T31" fmla="*/ 50 h 87"/>
                    <a:gd name="T32" fmla="*/ 27 w 52"/>
                    <a:gd name="T33" fmla="*/ 53 h 87"/>
                    <a:gd name="T34" fmla="*/ 26 w 52"/>
                    <a:gd name="T35" fmla="*/ 56 h 87"/>
                    <a:gd name="T36" fmla="*/ 20 w 52"/>
                    <a:gd name="T37" fmla="*/ 56 h 87"/>
                    <a:gd name="T38" fmla="*/ 16 w 52"/>
                    <a:gd name="T39" fmla="*/ 56 h 87"/>
                    <a:gd name="T40" fmla="*/ 11 w 52"/>
                    <a:gd name="T41" fmla="*/ 53 h 87"/>
                    <a:gd name="T42" fmla="*/ 8 w 52"/>
                    <a:gd name="T43" fmla="*/ 50 h 87"/>
                    <a:gd name="T44" fmla="*/ 8 w 52"/>
                    <a:gd name="T45" fmla="*/ 43 h 87"/>
                    <a:gd name="T46" fmla="*/ 6 w 52"/>
                    <a:gd name="T47" fmla="*/ 37 h 87"/>
                    <a:gd name="T48" fmla="*/ 0 w 52"/>
                    <a:gd name="T49" fmla="*/ 87 h 87"/>
                    <a:gd name="T50" fmla="*/ 8 w 52"/>
                    <a:gd name="T51" fmla="*/ 56 h 87"/>
                    <a:gd name="T52" fmla="*/ 11 w 52"/>
                    <a:gd name="T53" fmla="*/ 59 h 87"/>
                    <a:gd name="T54" fmla="*/ 14 w 52"/>
                    <a:gd name="T55" fmla="*/ 62 h 87"/>
                    <a:gd name="T56" fmla="*/ 18 w 52"/>
                    <a:gd name="T57" fmla="*/ 65 h 87"/>
                    <a:gd name="T58" fmla="*/ 23 w 52"/>
                    <a:gd name="T59" fmla="*/ 65 h 87"/>
                    <a:gd name="T60" fmla="*/ 27 w 52"/>
                    <a:gd name="T61" fmla="*/ 62 h 87"/>
                    <a:gd name="T62" fmla="*/ 31 w 52"/>
                    <a:gd name="T63" fmla="*/ 59 h 87"/>
                    <a:gd name="T64" fmla="*/ 34 w 52"/>
                    <a:gd name="T65" fmla="*/ 56 h 87"/>
                    <a:gd name="T66" fmla="*/ 36 w 52"/>
                    <a:gd name="T67" fmla="*/ 50 h 87"/>
                    <a:gd name="T68" fmla="*/ 39 w 52"/>
                    <a:gd name="T69" fmla="*/ 43 h 87"/>
                    <a:gd name="T70" fmla="*/ 39 w 52"/>
                    <a:gd name="T71" fmla="*/ 37 h 87"/>
                    <a:gd name="T72" fmla="*/ 41 w 52"/>
                    <a:gd name="T73" fmla="*/ 31 h 87"/>
                    <a:gd name="T74" fmla="*/ 39 w 52"/>
                    <a:gd name="T75" fmla="*/ 28 h 87"/>
                    <a:gd name="T76" fmla="*/ 39 w 52"/>
                    <a:gd name="T77" fmla="*/ 22 h 87"/>
                    <a:gd name="T78" fmla="*/ 39 w 52"/>
                    <a:gd name="T79" fmla="*/ 15 h 87"/>
                    <a:gd name="T80" fmla="*/ 36 w 52"/>
                    <a:gd name="T81" fmla="*/ 12 h 87"/>
                    <a:gd name="T82" fmla="*/ 34 w 52"/>
                    <a:gd name="T83" fmla="*/ 9 h 87"/>
                    <a:gd name="T84" fmla="*/ 31 w 52"/>
                    <a:gd name="T85" fmla="*/ 6 h 87"/>
                    <a:gd name="T86" fmla="*/ 29 w 52"/>
                    <a:gd name="T87" fmla="*/ 3 h 87"/>
                    <a:gd name="T88" fmla="*/ 27 w 52"/>
                    <a:gd name="T89" fmla="*/ 0 h 87"/>
                    <a:gd name="T90" fmla="*/ 23 w 52"/>
                    <a:gd name="T91" fmla="*/ 0 h 87"/>
                    <a:gd name="T92" fmla="*/ 18 w 52"/>
                    <a:gd name="T93" fmla="*/ 0 h 87"/>
                    <a:gd name="T94" fmla="*/ 16 w 52"/>
                    <a:gd name="T95" fmla="*/ 3 h 87"/>
                    <a:gd name="T96" fmla="*/ 11 w 52"/>
                    <a:gd name="T97" fmla="*/ 3 h 87"/>
                    <a:gd name="T98" fmla="*/ 8 w 52"/>
                    <a:gd name="T99" fmla="*/ 6 h 87"/>
                    <a:gd name="T100" fmla="*/ 6 w 52"/>
                    <a:gd name="T101" fmla="*/ 9 h 87"/>
                    <a:gd name="T102" fmla="*/ 0 w 52"/>
                    <a:gd name="T103" fmla="*/ 3 h 87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52" h="87">
                      <a:moveTo>
                        <a:pt x="8" y="34"/>
                      </a:moveTo>
                      <a:lnTo>
                        <a:pt x="8" y="31"/>
                      </a:lnTo>
                      <a:lnTo>
                        <a:pt x="11" y="31"/>
                      </a:lnTo>
                      <a:lnTo>
                        <a:pt x="11" y="28"/>
                      </a:lnTo>
                      <a:lnTo>
                        <a:pt x="11" y="25"/>
                      </a:lnTo>
                      <a:lnTo>
                        <a:pt x="11" y="22"/>
                      </a:lnTo>
                      <a:lnTo>
                        <a:pt x="11" y="19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2" y="12"/>
                      </a:lnTo>
                      <a:lnTo>
                        <a:pt x="34" y="12"/>
                      </a:lnTo>
                      <a:lnTo>
                        <a:pt x="34" y="15"/>
                      </a:lnTo>
                      <a:lnTo>
                        <a:pt x="37" y="15"/>
                      </a:lnTo>
                      <a:lnTo>
                        <a:pt x="37" y="19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40" y="31"/>
                      </a:lnTo>
                      <a:lnTo>
                        <a:pt x="40" y="34"/>
                      </a:lnTo>
                      <a:lnTo>
                        <a:pt x="40" y="37"/>
                      </a:lnTo>
                      <a:lnTo>
                        <a:pt x="40" y="40"/>
                      </a:lnTo>
                      <a:lnTo>
                        <a:pt x="40" y="43"/>
                      </a:lnTo>
                      <a:lnTo>
                        <a:pt x="37" y="43"/>
                      </a:lnTo>
                      <a:lnTo>
                        <a:pt x="37" y="47"/>
                      </a:lnTo>
                      <a:lnTo>
                        <a:pt x="37" y="50"/>
                      </a:lnTo>
                      <a:lnTo>
                        <a:pt x="34" y="50"/>
                      </a:lnTo>
                      <a:lnTo>
                        <a:pt x="34" y="53"/>
                      </a:lnTo>
                      <a:lnTo>
                        <a:pt x="32" y="53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1" y="50"/>
                      </a:lnTo>
                      <a:lnTo>
                        <a:pt x="11" y="47"/>
                      </a:lnTo>
                      <a:lnTo>
                        <a:pt x="11" y="43"/>
                      </a:lnTo>
                      <a:lnTo>
                        <a:pt x="11" y="40"/>
                      </a:lnTo>
                      <a:lnTo>
                        <a:pt x="8" y="37"/>
                      </a:lnTo>
                      <a:lnTo>
                        <a:pt x="8" y="34"/>
                      </a:lnTo>
                      <a:close/>
                      <a:moveTo>
                        <a:pt x="0" y="87"/>
                      </a:moveTo>
                      <a:lnTo>
                        <a:pt x="11" y="87"/>
                      </a:lnTo>
                      <a:lnTo>
                        <a:pt x="11" y="56"/>
                      </a:lnTo>
                      <a:lnTo>
                        <a:pt x="11" y="59"/>
                      </a:lnTo>
                      <a:lnTo>
                        <a:pt x="14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4" y="62"/>
                      </a:lnTo>
                      <a:lnTo>
                        <a:pt x="37" y="62"/>
                      </a:lnTo>
                      <a:lnTo>
                        <a:pt x="40" y="59"/>
                      </a:lnTo>
                      <a:lnTo>
                        <a:pt x="43" y="59"/>
                      </a:lnTo>
                      <a:lnTo>
                        <a:pt x="43" y="56"/>
                      </a:lnTo>
                      <a:lnTo>
                        <a:pt x="46" y="53"/>
                      </a:lnTo>
                      <a:lnTo>
                        <a:pt x="46" y="50"/>
                      </a:lnTo>
                      <a:lnTo>
                        <a:pt x="49" y="47"/>
                      </a:lnTo>
                      <a:lnTo>
                        <a:pt x="49" y="43"/>
                      </a:lnTo>
                      <a:lnTo>
                        <a:pt x="49" y="40"/>
                      </a:lnTo>
                      <a:lnTo>
                        <a:pt x="49" y="37"/>
                      </a:lnTo>
                      <a:lnTo>
                        <a:pt x="49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49" y="28"/>
                      </a:lnTo>
                      <a:lnTo>
                        <a:pt x="49" y="25"/>
                      </a:lnTo>
                      <a:lnTo>
                        <a:pt x="49" y="22"/>
                      </a:lnTo>
                      <a:lnTo>
                        <a:pt x="49" y="19"/>
                      </a:lnTo>
                      <a:lnTo>
                        <a:pt x="49" y="15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11" y="9"/>
                      </a:lnTo>
                      <a:lnTo>
                        <a:pt x="8" y="9"/>
                      </a:lnTo>
                      <a:lnTo>
                        <a:pt x="8" y="3"/>
                      </a:lnTo>
                      <a:lnTo>
                        <a:pt x="0" y="3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5" name="Freeform 743"/>
                <p:cNvSpPr>
                  <a:spLocks noEditPoints="1"/>
                </p:cNvSpPr>
                <p:nvPr/>
              </p:nvSpPr>
              <p:spPr bwMode="auto">
                <a:xfrm>
                  <a:off x="2863" y="2728"/>
                  <a:ext cx="50" cy="65"/>
                </a:xfrm>
                <a:custGeom>
                  <a:avLst/>
                  <a:gdLst>
                    <a:gd name="T0" fmla="*/ 0 w 54"/>
                    <a:gd name="T1" fmla="*/ 37 h 65"/>
                    <a:gd name="T2" fmla="*/ 2 w 54"/>
                    <a:gd name="T3" fmla="*/ 43 h 65"/>
                    <a:gd name="T4" fmla="*/ 2 w 54"/>
                    <a:gd name="T5" fmla="*/ 50 h 65"/>
                    <a:gd name="T6" fmla="*/ 5 w 54"/>
                    <a:gd name="T7" fmla="*/ 53 h 65"/>
                    <a:gd name="T8" fmla="*/ 6 w 54"/>
                    <a:gd name="T9" fmla="*/ 59 h 65"/>
                    <a:gd name="T10" fmla="*/ 11 w 54"/>
                    <a:gd name="T11" fmla="*/ 59 h 65"/>
                    <a:gd name="T12" fmla="*/ 14 w 54"/>
                    <a:gd name="T13" fmla="*/ 62 h 65"/>
                    <a:gd name="T14" fmla="*/ 18 w 54"/>
                    <a:gd name="T15" fmla="*/ 65 h 65"/>
                    <a:gd name="T16" fmla="*/ 22 w 54"/>
                    <a:gd name="T17" fmla="*/ 65 h 65"/>
                    <a:gd name="T18" fmla="*/ 27 w 54"/>
                    <a:gd name="T19" fmla="*/ 65 h 65"/>
                    <a:gd name="T20" fmla="*/ 31 w 54"/>
                    <a:gd name="T21" fmla="*/ 62 h 65"/>
                    <a:gd name="T22" fmla="*/ 34 w 54"/>
                    <a:gd name="T23" fmla="*/ 59 h 65"/>
                    <a:gd name="T24" fmla="*/ 39 w 54"/>
                    <a:gd name="T25" fmla="*/ 53 h 65"/>
                    <a:gd name="T26" fmla="*/ 41 w 54"/>
                    <a:gd name="T27" fmla="*/ 47 h 65"/>
                    <a:gd name="T28" fmla="*/ 41 w 54"/>
                    <a:gd name="T29" fmla="*/ 40 h 65"/>
                    <a:gd name="T30" fmla="*/ 41 w 54"/>
                    <a:gd name="T31" fmla="*/ 34 h 65"/>
                    <a:gd name="T32" fmla="*/ 43 w 54"/>
                    <a:gd name="T33" fmla="*/ 31 h 65"/>
                    <a:gd name="T34" fmla="*/ 41 w 54"/>
                    <a:gd name="T35" fmla="*/ 28 h 65"/>
                    <a:gd name="T36" fmla="*/ 41 w 54"/>
                    <a:gd name="T37" fmla="*/ 22 h 65"/>
                    <a:gd name="T38" fmla="*/ 39 w 54"/>
                    <a:gd name="T39" fmla="*/ 15 h 65"/>
                    <a:gd name="T40" fmla="*/ 37 w 54"/>
                    <a:gd name="T41" fmla="*/ 9 h 65"/>
                    <a:gd name="T42" fmla="*/ 31 w 54"/>
                    <a:gd name="T43" fmla="*/ 6 h 65"/>
                    <a:gd name="T44" fmla="*/ 29 w 54"/>
                    <a:gd name="T45" fmla="*/ 3 h 65"/>
                    <a:gd name="T46" fmla="*/ 27 w 54"/>
                    <a:gd name="T47" fmla="*/ 0 h 65"/>
                    <a:gd name="T48" fmla="*/ 22 w 54"/>
                    <a:gd name="T49" fmla="*/ 0 h 65"/>
                    <a:gd name="T50" fmla="*/ 18 w 54"/>
                    <a:gd name="T51" fmla="*/ 0 h 65"/>
                    <a:gd name="T52" fmla="*/ 17 w 54"/>
                    <a:gd name="T53" fmla="*/ 3 h 65"/>
                    <a:gd name="T54" fmla="*/ 11 w 54"/>
                    <a:gd name="T55" fmla="*/ 3 h 65"/>
                    <a:gd name="T56" fmla="*/ 8 w 54"/>
                    <a:gd name="T57" fmla="*/ 6 h 65"/>
                    <a:gd name="T58" fmla="*/ 6 w 54"/>
                    <a:gd name="T59" fmla="*/ 9 h 65"/>
                    <a:gd name="T60" fmla="*/ 5 w 54"/>
                    <a:gd name="T61" fmla="*/ 15 h 65"/>
                    <a:gd name="T62" fmla="*/ 2 w 54"/>
                    <a:gd name="T63" fmla="*/ 19 h 65"/>
                    <a:gd name="T64" fmla="*/ 2 w 54"/>
                    <a:gd name="T65" fmla="*/ 25 h 65"/>
                    <a:gd name="T66" fmla="*/ 0 w 54"/>
                    <a:gd name="T67" fmla="*/ 31 h 65"/>
                    <a:gd name="T68" fmla="*/ 8 w 54"/>
                    <a:gd name="T69" fmla="*/ 34 h 65"/>
                    <a:gd name="T70" fmla="*/ 8 w 54"/>
                    <a:gd name="T71" fmla="*/ 28 h 65"/>
                    <a:gd name="T72" fmla="*/ 8 w 54"/>
                    <a:gd name="T73" fmla="*/ 22 h 65"/>
                    <a:gd name="T74" fmla="*/ 11 w 54"/>
                    <a:gd name="T75" fmla="*/ 15 h 65"/>
                    <a:gd name="T76" fmla="*/ 14 w 54"/>
                    <a:gd name="T77" fmla="*/ 12 h 65"/>
                    <a:gd name="T78" fmla="*/ 17 w 54"/>
                    <a:gd name="T79" fmla="*/ 9 h 65"/>
                    <a:gd name="T80" fmla="*/ 20 w 54"/>
                    <a:gd name="T81" fmla="*/ 9 h 65"/>
                    <a:gd name="T82" fmla="*/ 25 w 54"/>
                    <a:gd name="T83" fmla="*/ 9 h 65"/>
                    <a:gd name="T84" fmla="*/ 27 w 54"/>
                    <a:gd name="T85" fmla="*/ 12 h 65"/>
                    <a:gd name="T86" fmla="*/ 29 w 54"/>
                    <a:gd name="T87" fmla="*/ 15 h 65"/>
                    <a:gd name="T88" fmla="*/ 31 w 54"/>
                    <a:gd name="T89" fmla="*/ 19 h 65"/>
                    <a:gd name="T90" fmla="*/ 34 w 54"/>
                    <a:gd name="T91" fmla="*/ 22 h 65"/>
                    <a:gd name="T92" fmla="*/ 34 w 54"/>
                    <a:gd name="T93" fmla="*/ 28 h 65"/>
                    <a:gd name="T94" fmla="*/ 34 w 54"/>
                    <a:gd name="T95" fmla="*/ 34 h 65"/>
                    <a:gd name="T96" fmla="*/ 34 w 54"/>
                    <a:gd name="T97" fmla="*/ 40 h 65"/>
                    <a:gd name="T98" fmla="*/ 31 w 54"/>
                    <a:gd name="T99" fmla="*/ 43 h 65"/>
                    <a:gd name="T100" fmla="*/ 31 w 54"/>
                    <a:gd name="T101" fmla="*/ 50 h 65"/>
                    <a:gd name="T102" fmla="*/ 29 w 54"/>
                    <a:gd name="T103" fmla="*/ 53 h 65"/>
                    <a:gd name="T104" fmla="*/ 27 w 54"/>
                    <a:gd name="T105" fmla="*/ 56 h 65"/>
                    <a:gd name="T106" fmla="*/ 22 w 54"/>
                    <a:gd name="T107" fmla="*/ 56 h 65"/>
                    <a:gd name="T108" fmla="*/ 18 w 54"/>
                    <a:gd name="T109" fmla="*/ 56 h 65"/>
                    <a:gd name="T110" fmla="*/ 17 w 54"/>
                    <a:gd name="T111" fmla="*/ 53 h 65"/>
                    <a:gd name="T112" fmla="*/ 14 w 54"/>
                    <a:gd name="T113" fmla="*/ 50 h 65"/>
                    <a:gd name="T114" fmla="*/ 11 w 54"/>
                    <a:gd name="T115" fmla="*/ 47 h 65"/>
                    <a:gd name="T116" fmla="*/ 8 w 54"/>
                    <a:gd name="T117" fmla="*/ 40 h 65"/>
                    <a:gd name="T118" fmla="*/ 8 w 54"/>
                    <a:gd name="T119" fmla="*/ 34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54" h="65">
                      <a:moveTo>
                        <a:pt x="0" y="34"/>
                      </a:moveTo>
                      <a:lnTo>
                        <a:pt x="0" y="37"/>
                      </a:lnTo>
                      <a:lnTo>
                        <a:pt x="2" y="40"/>
                      </a:lnTo>
                      <a:lnTo>
                        <a:pt x="2" y="43"/>
                      </a:lnTo>
                      <a:lnTo>
                        <a:pt x="2" y="47"/>
                      </a:lnTo>
                      <a:lnTo>
                        <a:pt x="2" y="50"/>
                      </a:lnTo>
                      <a:lnTo>
                        <a:pt x="5" y="50"/>
                      </a:lnTo>
                      <a:lnTo>
                        <a:pt x="5" y="53"/>
                      </a:lnTo>
                      <a:lnTo>
                        <a:pt x="8" y="56"/>
                      </a:lnTo>
                      <a:lnTo>
                        <a:pt x="8" y="59"/>
                      </a:lnTo>
                      <a:lnTo>
                        <a:pt x="11" y="59"/>
                      </a:lnTo>
                      <a:lnTo>
                        <a:pt x="14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8" y="65"/>
                      </a:lnTo>
                      <a:lnTo>
                        <a:pt x="31" y="65"/>
                      </a:lnTo>
                      <a:lnTo>
                        <a:pt x="34" y="65"/>
                      </a:lnTo>
                      <a:lnTo>
                        <a:pt x="37" y="62"/>
                      </a:lnTo>
                      <a:lnTo>
                        <a:pt x="40" y="62"/>
                      </a:lnTo>
                      <a:lnTo>
                        <a:pt x="40" y="59"/>
                      </a:lnTo>
                      <a:lnTo>
                        <a:pt x="43" y="59"/>
                      </a:lnTo>
                      <a:lnTo>
                        <a:pt x="46" y="56"/>
                      </a:lnTo>
                      <a:lnTo>
                        <a:pt x="49" y="53"/>
                      </a:lnTo>
                      <a:lnTo>
                        <a:pt x="49" y="50"/>
                      </a:lnTo>
                      <a:lnTo>
                        <a:pt x="52" y="47"/>
                      </a:lnTo>
                      <a:lnTo>
                        <a:pt x="52" y="43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4" y="34"/>
                      </a:lnTo>
                      <a:lnTo>
                        <a:pt x="54" y="31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52" y="19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6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8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6"/>
                      </a:lnTo>
                      <a:lnTo>
                        <a:pt x="8" y="9"/>
                      </a:lnTo>
                      <a:lnTo>
                        <a:pt x="5" y="12"/>
                      </a:lnTo>
                      <a:lnTo>
                        <a:pt x="5" y="15"/>
                      </a:lnTo>
                      <a:lnTo>
                        <a:pt x="2" y="15"/>
                      </a:lnTo>
                      <a:lnTo>
                        <a:pt x="2" y="19"/>
                      </a:lnTo>
                      <a:lnTo>
                        <a:pt x="2" y="22"/>
                      </a:lnTo>
                      <a:lnTo>
                        <a:pt x="2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close/>
                      <a:moveTo>
                        <a:pt x="11" y="34"/>
                      </a:moveTo>
                      <a:lnTo>
                        <a:pt x="11" y="31"/>
                      </a:lnTo>
                      <a:lnTo>
                        <a:pt x="11" y="28"/>
                      </a:lnTo>
                      <a:lnTo>
                        <a:pt x="11" y="25"/>
                      </a:lnTo>
                      <a:lnTo>
                        <a:pt x="11" y="22"/>
                      </a:lnTo>
                      <a:lnTo>
                        <a:pt x="14" y="19"/>
                      </a:lnTo>
                      <a:lnTo>
                        <a:pt x="14" y="15"/>
                      </a:lnTo>
                      <a:lnTo>
                        <a:pt x="17" y="15"/>
                      </a:lnTo>
                      <a:lnTo>
                        <a:pt x="17" y="12"/>
                      </a:lnTo>
                      <a:lnTo>
                        <a:pt x="20" y="12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8" y="9"/>
                      </a:lnTo>
                      <a:lnTo>
                        <a:pt x="31" y="9"/>
                      </a:lnTo>
                      <a:lnTo>
                        <a:pt x="34" y="9"/>
                      </a:lnTo>
                      <a:lnTo>
                        <a:pt x="34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40" y="15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3" y="22"/>
                      </a:lnTo>
                      <a:lnTo>
                        <a:pt x="43" y="25"/>
                      </a:lnTo>
                      <a:lnTo>
                        <a:pt x="43" y="28"/>
                      </a:lnTo>
                      <a:lnTo>
                        <a:pt x="43" y="31"/>
                      </a:lnTo>
                      <a:lnTo>
                        <a:pt x="43" y="34"/>
                      </a:lnTo>
                      <a:lnTo>
                        <a:pt x="43" y="37"/>
                      </a:lnTo>
                      <a:lnTo>
                        <a:pt x="43" y="40"/>
                      </a:lnTo>
                      <a:lnTo>
                        <a:pt x="43" y="43"/>
                      </a:lnTo>
                      <a:lnTo>
                        <a:pt x="40" y="43"/>
                      </a:lnTo>
                      <a:lnTo>
                        <a:pt x="40" y="47"/>
                      </a:lnTo>
                      <a:lnTo>
                        <a:pt x="40" y="50"/>
                      </a:lnTo>
                      <a:lnTo>
                        <a:pt x="37" y="50"/>
                      </a:lnTo>
                      <a:lnTo>
                        <a:pt x="37" y="53"/>
                      </a:lnTo>
                      <a:lnTo>
                        <a:pt x="34" y="53"/>
                      </a:lnTo>
                      <a:lnTo>
                        <a:pt x="34" y="56"/>
                      </a:lnTo>
                      <a:lnTo>
                        <a:pt x="31" y="56"/>
                      </a:lnTo>
                      <a:lnTo>
                        <a:pt x="28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7" y="50"/>
                      </a:lnTo>
                      <a:lnTo>
                        <a:pt x="14" y="50"/>
                      </a:lnTo>
                      <a:lnTo>
                        <a:pt x="14" y="47"/>
                      </a:lnTo>
                      <a:lnTo>
                        <a:pt x="11" y="43"/>
                      </a:lnTo>
                      <a:lnTo>
                        <a:pt x="11" y="40"/>
                      </a:lnTo>
                      <a:lnTo>
                        <a:pt x="11" y="37"/>
                      </a:lnTo>
                      <a:lnTo>
                        <a:pt x="11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6" name="Freeform 744"/>
                <p:cNvSpPr>
                  <a:spLocks/>
                </p:cNvSpPr>
                <p:nvPr/>
              </p:nvSpPr>
              <p:spPr bwMode="auto">
                <a:xfrm>
                  <a:off x="2924" y="2728"/>
                  <a:ext cx="24" cy="62"/>
                </a:xfrm>
                <a:custGeom>
                  <a:avLst/>
                  <a:gdLst>
                    <a:gd name="T0" fmla="*/ 6 w 26"/>
                    <a:gd name="T1" fmla="*/ 28 h 62"/>
                    <a:gd name="T2" fmla="*/ 6 w 26"/>
                    <a:gd name="T3" fmla="*/ 25 h 62"/>
                    <a:gd name="T4" fmla="*/ 6 w 26"/>
                    <a:gd name="T5" fmla="*/ 22 h 62"/>
                    <a:gd name="T6" fmla="*/ 9 w 26"/>
                    <a:gd name="T7" fmla="*/ 19 h 62"/>
                    <a:gd name="T8" fmla="*/ 9 w 26"/>
                    <a:gd name="T9" fmla="*/ 15 h 62"/>
                    <a:gd name="T10" fmla="*/ 11 w 26"/>
                    <a:gd name="T11" fmla="*/ 15 h 62"/>
                    <a:gd name="T12" fmla="*/ 11 w 26"/>
                    <a:gd name="T13" fmla="*/ 12 h 62"/>
                    <a:gd name="T14" fmla="*/ 14 w 26"/>
                    <a:gd name="T15" fmla="*/ 12 h 62"/>
                    <a:gd name="T16" fmla="*/ 16 w 26"/>
                    <a:gd name="T17" fmla="*/ 12 h 62"/>
                    <a:gd name="T18" fmla="*/ 18 w 26"/>
                    <a:gd name="T19" fmla="*/ 12 h 62"/>
                    <a:gd name="T20" fmla="*/ 20 w 26"/>
                    <a:gd name="T21" fmla="*/ 12 h 62"/>
                    <a:gd name="T22" fmla="*/ 20 w 26"/>
                    <a:gd name="T23" fmla="*/ 0 h 62"/>
                    <a:gd name="T24" fmla="*/ 18 w 26"/>
                    <a:gd name="T25" fmla="*/ 0 h 62"/>
                    <a:gd name="T26" fmla="*/ 16 w 26"/>
                    <a:gd name="T27" fmla="*/ 0 h 62"/>
                    <a:gd name="T28" fmla="*/ 16 w 26"/>
                    <a:gd name="T29" fmla="*/ 3 h 62"/>
                    <a:gd name="T30" fmla="*/ 14 w 26"/>
                    <a:gd name="T31" fmla="*/ 3 h 62"/>
                    <a:gd name="T32" fmla="*/ 11 w 26"/>
                    <a:gd name="T33" fmla="*/ 3 h 62"/>
                    <a:gd name="T34" fmla="*/ 11 w 26"/>
                    <a:gd name="T35" fmla="*/ 6 h 62"/>
                    <a:gd name="T36" fmla="*/ 9 w 26"/>
                    <a:gd name="T37" fmla="*/ 6 h 62"/>
                    <a:gd name="T38" fmla="*/ 9 w 26"/>
                    <a:gd name="T39" fmla="*/ 9 h 62"/>
                    <a:gd name="T40" fmla="*/ 6 w 26"/>
                    <a:gd name="T41" fmla="*/ 9 h 62"/>
                    <a:gd name="T42" fmla="*/ 6 w 26"/>
                    <a:gd name="T43" fmla="*/ 12 h 62"/>
                    <a:gd name="T44" fmla="*/ 6 w 26"/>
                    <a:gd name="T45" fmla="*/ 3 h 62"/>
                    <a:gd name="T46" fmla="*/ 0 w 26"/>
                    <a:gd name="T47" fmla="*/ 3 h 62"/>
                    <a:gd name="T48" fmla="*/ 0 w 26"/>
                    <a:gd name="T49" fmla="*/ 62 h 62"/>
                    <a:gd name="T50" fmla="*/ 6 w 26"/>
                    <a:gd name="T51" fmla="*/ 62 h 62"/>
                    <a:gd name="T52" fmla="*/ 6 w 26"/>
                    <a:gd name="T53" fmla="*/ 28 h 6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26" h="62">
                      <a:moveTo>
                        <a:pt x="9" y="28"/>
                      </a:move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20" y="12"/>
                      </a:lnTo>
                      <a:lnTo>
                        <a:pt x="23" y="12"/>
                      </a:lnTo>
                      <a:lnTo>
                        <a:pt x="26" y="12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2" y="6"/>
                      </a:lnTo>
                      <a:lnTo>
                        <a:pt x="12" y="9"/>
                      </a:lnTo>
                      <a:lnTo>
                        <a:pt x="9" y="9"/>
                      </a:lnTo>
                      <a:lnTo>
                        <a:pt x="9" y="12"/>
                      </a:lnTo>
                      <a:lnTo>
                        <a:pt x="9" y="3"/>
                      </a:lnTo>
                      <a:lnTo>
                        <a:pt x="0" y="3"/>
                      </a:lnTo>
                      <a:lnTo>
                        <a:pt x="0" y="62"/>
                      </a:lnTo>
                      <a:lnTo>
                        <a:pt x="9" y="62"/>
                      </a:lnTo>
                      <a:lnTo>
                        <a:pt x="9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7" name="Rectangle 745"/>
                <p:cNvSpPr>
                  <a:spLocks noChangeArrowheads="1"/>
                </p:cNvSpPr>
                <p:nvPr/>
              </p:nvSpPr>
              <p:spPr bwMode="auto">
                <a:xfrm>
                  <a:off x="3103" y="2600"/>
                  <a:ext cx="11" cy="8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28" name="Freeform 746"/>
                <p:cNvSpPr>
                  <a:spLocks/>
                </p:cNvSpPr>
                <p:nvPr/>
              </p:nvSpPr>
              <p:spPr bwMode="auto">
                <a:xfrm>
                  <a:off x="3127" y="2622"/>
                  <a:ext cx="72" cy="62"/>
                </a:xfrm>
                <a:custGeom>
                  <a:avLst/>
                  <a:gdLst>
                    <a:gd name="T0" fmla="*/ 8 w 78"/>
                    <a:gd name="T1" fmla="*/ 62 h 62"/>
                    <a:gd name="T2" fmla="*/ 8 w 78"/>
                    <a:gd name="T3" fmla="*/ 25 h 62"/>
                    <a:gd name="T4" fmla="*/ 8 w 78"/>
                    <a:gd name="T5" fmla="*/ 18 h 62"/>
                    <a:gd name="T6" fmla="*/ 11 w 78"/>
                    <a:gd name="T7" fmla="*/ 12 h 62"/>
                    <a:gd name="T8" fmla="*/ 14 w 78"/>
                    <a:gd name="T9" fmla="*/ 9 h 62"/>
                    <a:gd name="T10" fmla="*/ 18 w 78"/>
                    <a:gd name="T11" fmla="*/ 9 h 62"/>
                    <a:gd name="T12" fmla="*/ 23 w 78"/>
                    <a:gd name="T13" fmla="*/ 9 h 62"/>
                    <a:gd name="T14" fmla="*/ 25 w 78"/>
                    <a:gd name="T15" fmla="*/ 12 h 62"/>
                    <a:gd name="T16" fmla="*/ 27 w 78"/>
                    <a:gd name="T17" fmla="*/ 15 h 62"/>
                    <a:gd name="T18" fmla="*/ 27 w 78"/>
                    <a:gd name="T19" fmla="*/ 62 h 62"/>
                    <a:gd name="T20" fmla="*/ 34 w 78"/>
                    <a:gd name="T21" fmla="*/ 25 h 62"/>
                    <a:gd name="T22" fmla="*/ 36 w 78"/>
                    <a:gd name="T23" fmla="*/ 18 h 62"/>
                    <a:gd name="T24" fmla="*/ 39 w 78"/>
                    <a:gd name="T25" fmla="*/ 12 h 62"/>
                    <a:gd name="T26" fmla="*/ 41 w 78"/>
                    <a:gd name="T27" fmla="*/ 9 h 62"/>
                    <a:gd name="T28" fmla="*/ 45 w 78"/>
                    <a:gd name="T29" fmla="*/ 9 h 62"/>
                    <a:gd name="T30" fmla="*/ 50 w 78"/>
                    <a:gd name="T31" fmla="*/ 9 h 62"/>
                    <a:gd name="T32" fmla="*/ 52 w 78"/>
                    <a:gd name="T33" fmla="*/ 12 h 62"/>
                    <a:gd name="T34" fmla="*/ 52 w 78"/>
                    <a:gd name="T35" fmla="*/ 18 h 62"/>
                    <a:gd name="T36" fmla="*/ 54 w 78"/>
                    <a:gd name="T37" fmla="*/ 22 h 62"/>
                    <a:gd name="T38" fmla="*/ 61 w 78"/>
                    <a:gd name="T39" fmla="*/ 62 h 62"/>
                    <a:gd name="T40" fmla="*/ 61 w 78"/>
                    <a:gd name="T41" fmla="*/ 15 h 62"/>
                    <a:gd name="T42" fmla="*/ 59 w 78"/>
                    <a:gd name="T43" fmla="*/ 12 h 62"/>
                    <a:gd name="T44" fmla="*/ 59 w 78"/>
                    <a:gd name="T45" fmla="*/ 6 h 62"/>
                    <a:gd name="T46" fmla="*/ 56 w 78"/>
                    <a:gd name="T47" fmla="*/ 3 h 62"/>
                    <a:gd name="T48" fmla="*/ 52 w 78"/>
                    <a:gd name="T49" fmla="*/ 0 h 62"/>
                    <a:gd name="T50" fmla="*/ 47 w 78"/>
                    <a:gd name="T51" fmla="*/ 0 h 62"/>
                    <a:gd name="T52" fmla="*/ 43 w 78"/>
                    <a:gd name="T53" fmla="*/ 0 h 62"/>
                    <a:gd name="T54" fmla="*/ 41 w 78"/>
                    <a:gd name="T55" fmla="*/ 3 h 62"/>
                    <a:gd name="T56" fmla="*/ 36 w 78"/>
                    <a:gd name="T57" fmla="*/ 3 h 62"/>
                    <a:gd name="T58" fmla="*/ 34 w 78"/>
                    <a:gd name="T59" fmla="*/ 6 h 62"/>
                    <a:gd name="T60" fmla="*/ 31 w 78"/>
                    <a:gd name="T61" fmla="*/ 9 h 62"/>
                    <a:gd name="T62" fmla="*/ 31 w 78"/>
                    <a:gd name="T63" fmla="*/ 3 h 62"/>
                    <a:gd name="T64" fmla="*/ 27 w 78"/>
                    <a:gd name="T65" fmla="*/ 0 h 62"/>
                    <a:gd name="T66" fmla="*/ 23 w 78"/>
                    <a:gd name="T67" fmla="*/ 0 h 62"/>
                    <a:gd name="T68" fmla="*/ 18 w 78"/>
                    <a:gd name="T69" fmla="*/ 0 h 62"/>
                    <a:gd name="T70" fmla="*/ 14 w 78"/>
                    <a:gd name="T71" fmla="*/ 3 h 62"/>
                    <a:gd name="T72" fmla="*/ 11 w 78"/>
                    <a:gd name="T73" fmla="*/ 6 h 62"/>
                    <a:gd name="T74" fmla="*/ 8 w 78"/>
                    <a:gd name="T75" fmla="*/ 9 h 62"/>
                    <a:gd name="T76" fmla="*/ 0 w 78"/>
                    <a:gd name="T77" fmla="*/ 0 h 6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8" h="62">
                      <a:moveTo>
                        <a:pt x="0" y="62"/>
                      </a:moveTo>
                      <a:lnTo>
                        <a:pt x="11" y="62"/>
                      </a:lnTo>
                      <a:lnTo>
                        <a:pt x="11" y="28"/>
                      </a:lnTo>
                      <a:lnTo>
                        <a:pt x="11" y="25"/>
                      </a:lnTo>
                      <a:lnTo>
                        <a:pt x="11" y="22"/>
                      </a:lnTo>
                      <a:lnTo>
                        <a:pt x="11" y="18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1" y="9"/>
                      </a:lnTo>
                      <a:lnTo>
                        <a:pt x="31" y="12"/>
                      </a:lnTo>
                      <a:lnTo>
                        <a:pt x="34" y="12"/>
                      </a:lnTo>
                      <a:lnTo>
                        <a:pt x="34" y="15"/>
                      </a:lnTo>
                      <a:lnTo>
                        <a:pt x="34" y="18"/>
                      </a:lnTo>
                      <a:lnTo>
                        <a:pt x="34" y="62"/>
                      </a:lnTo>
                      <a:lnTo>
                        <a:pt x="43" y="62"/>
                      </a:lnTo>
                      <a:lnTo>
                        <a:pt x="43" y="25"/>
                      </a:lnTo>
                      <a:lnTo>
                        <a:pt x="43" y="22"/>
                      </a:lnTo>
                      <a:lnTo>
                        <a:pt x="46" y="18"/>
                      </a:lnTo>
                      <a:lnTo>
                        <a:pt x="46" y="15"/>
                      </a:lnTo>
                      <a:lnTo>
                        <a:pt x="49" y="12"/>
                      </a:lnTo>
                      <a:lnTo>
                        <a:pt x="52" y="12"/>
                      </a:lnTo>
                      <a:lnTo>
                        <a:pt x="52" y="9"/>
                      </a:lnTo>
                      <a:lnTo>
                        <a:pt x="55" y="9"/>
                      </a:lnTo>
                      <a:lnTo>
                        <a:pt x="57" y="9"/>
                      </a:lnTo>
                      <a:lnTo>
                        <a:pt x="60" y="9"/>
                      </a:lnTo>
                      <a:lnTo>
                        <a:pt x="63" y="9"/>
                      </a:lnTo>
                      <a:lnTo>
                        <a:pt x="63" y="12"/>
                      </a:lnTo>
                      <a:lnTo>
                        <a:pt x="66" y="12"/>
                      </a:lnTo>
                      <a:lnTo>
                        <a:pt x="66" y="15"/>
                      </a:lnTo>
                      <a:lnTo>
                        <a:pt x="66" y="18"/>
                      </a:lnTo>
                      <a:lnTo>
                        <a:pt x="66" y="22"/>
                      </a:lnTo>
                      <a:lnTo>
                        <a:pt x="69" y="22"/>
                      </a:lnTo>
                      <a:lnTo>
                        <a:pt x="69" y="62"/>
                      </a:lnTo>
                      <a:lnTo>
                        <a:pt x="78" y="62"/>
                      </a:lnTo>
                      <a:lnTo>
                        <a:pt x="78" y="18"/>
                      </a:lnTo>
                      <a:lnTo>
                        <a:pt x="78" y="15"/>
                      </a:lnTo>
                      <a:lnTo>
                        <a:pt x="78" y="12"/>
                      </a:lnTo>
                      <a:lnTo>
                        <a:pt x="75" y="12"/>
                      </a:lnTo>
                      <a:lnTo>
                        <a:pt x="75" y="9"/>
                      </a:lnTo>
                      <a:lnTo>
                        <a:pt x="75" y="6"/>
                      </a:lnTo>
                      <a:lnTo>
                        <a:pt x="72" y="6"/>
                      </a:lnTo>
                      <a:lnTo>
                        <a:pt x="72" y="3"/>
                      </a:lnTo>
                      <a:lnTo>
                        <a:pt x="69" y="3"/>
                      </a:lnTo>
                      <a:lnTo>
                        <a:pt x="66" y="0"/>
                      </a:lnTo>
                      <a:lnTo>
                        <a:pt x="63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5" y="0"/>
                      </a:lnTo>
                      <a:lnTo>
                        <a:pt x="52" y="0"/>
                      </a:lnTo>
                      <a:lnTo>
                        <a:pt x="52" y="3"/>
                      </a:lnTo>
                      <a:lnTo>
                        <a:pt x="49" y="3"/>
                      </a:lnTo>
                      <a:lnTo>
                        <a:pt x="46" y="3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3" y="9"/>
                      </a:lnTo>
                      <a:lnTo>
                        <a:pt x="40" y="9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11" y="9"/>
                      </a:lnTo>
                      <a:lnTo>
                        <a:pt x="11" y="0"/>
                      </a:lnTo>
                      <a:lnTo>
                        <a:pt x="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29" name="Freeform 747"/>
                <p:cNvSpPr>
                  <a:spLocks noEditPoints="1"/>
                </p:cNvSpPr>
                <p:nvPr/>
              </p:nvSpPr>
              <p:spPr bwMode="auto">
                <a:xfrm>
                  <a:off x="3210" y="2622"/>
                  <a:ext cx="48" cy="87"/>
                </a:xfrm>
                <a:custGeom>
                  <a:avLst/>
                  <a:gdLst>
                    <a:gd name="T0" fmla="*/ 9 w 52"/>
                    <a:gd name="T1" fmla="*/ 31 h 87"/>
                    <a:gd name="T2" fmla="*/ 9 w 52"/>
                    <a:gd name="T3" fmla="*/ 25 h 87"/>
                    <a:gd name="T4" fmla="*/ 9 w 52"/>
                    <a:gd name="T5" fmla="*/ 18 h 87"/>
                    <a:gd name="T6" fmla="*/ 12 w 52"/>
                    <a:gd name="T7" fmla="*/ 12 h 87"/>
                    <a:gd name="T8" fmla="*/ 15 w 52"/>
                    <a:gd name="T9" fmla="*/ 9 h 87"/>
                    <a:gd name="T10" fmla="*/ 18 w 52"/>
                    <a:gd name="T11" fmla="*/ 9 h 87"/>
                    <a:gd name="T12" fmla="*/ 23 w 52"/>
                    <a:gd name="T13" fmla="*/ 9 h 87"/>
                    <a:gd name="T14" fmla="*/ 28 w 52"/>
                    <a:gd name="T15" fmla="*/ 9 h 87"/>
                    <a:gd name="T16" fmla="*/ 30 w 52"/>
                    <a:gd name="T17" fmla="*/ 12 h 87"/>
                    <a:gd name="T18" fmla="*/ 30 w 52"/>
                    <a:gd name="T19" fmla="*/ 18 h 87"/>
                    <a:gd name="T20" fmla="*/ 32 w 52"/>
                    <a:gd name="T21" fmla="*/ 22 h 87"/>
                    <a:gd name="T22" fmla="*/ 32 w 52"/>
                    <a:gd name="T23" fmla="*/ 28 h 87"/>
                    <a:gd name="T24" fmla="*/ 32 w 52"/>
                    <a:gd name="T25" fmla="*/ 34 h 87"/>
                    <a:gd name="T26" fmla="*/ 32 w 52"/>
                    <a:gd name="T27" fmla="*/ 40 h 87"/>
                    <a:gd name="T28" fmla="*/ 30 w 52"/>
                    <a:gd name="T29" fmla="*/ 43 h 87"/>
                    <a:gd name="T30" fmla="*/ 30 w 52"/>
                    <a:gd name="T31" fmla="*/ 50 h 87"/>
                    <a:gd name="T32" fmla="*/ 28 w 52"/>
                    <a:gd name="T33" fmla="*/ 53 h 87"/>
                    <a:gd name="T34" fmla="*/ 23 w 52"/>
                    <a:gd name="T35" fmla="*/ 56 h 87"/>
                    <a:gd name="T36" fmla="*/ 18 w 52"/>
                    <a:gd name="T37" fmla="*/ 56 h 87"/>
                    <a:gd name="T38" fmla="*/ 16 w 52"/>
                    <a:gd name="T39" fmla="*/ 53 h 87"/>
                    <a:gd name="T40" fmla="*/ 12 w 52"/>
                    <a:gd name="T41" fmla="*/ 50 h 87"/>
                    <a:gd name="T42" fmla="*/ 9 w 52"/>
                    <a:gd name="T43" fmla="*/ 47 h 87"/>
                    <a:gd name="T44" fmla="*/ 9 w 52"/>
                    <a:gd name="T45" fmla="*/ 40 h 87"/>
                    <a:gd name="T46" fmla="*/ 9 w 52"/>
                    <a:gd name="T47" fmla="*/ 34 h 87"/>
                    <a:gd name="T48" fmla="*/ 9 w 52"/>
                    <a:gd name="T49" fmla="*/ 87 h 87"/>
                    <a:gd name="T50" fmla="*/ 9 w 52"/>
                    <a:gd name="T51" fmla="*/ 59 h 87"/>
                    <a:gd name="T52" fmla="*/ 12 w 52"/>
                    <a:gd name="T53" fmla="*/ 62 h 87"/>
                    <a:gd name="T54" fmla="*/ 16 w 52"/>
                    <a:gd name="T55" fmla="*/ 62 h 87"/>
                    <a:gd name="T56" fmla="*/ 18 w 52"/>
                    <a:gd name="T57" fmla="*/ 65 h 87"/>
                    <a:gd name="T58" fmla="*/ 23 w 52"/>
                    <a:gd name="T59" fmla="*/ 65 h 87"/>
                    <a:gd name="T60" fmla="*/ 28 w 52"/>
                    <a:gd name="T61" fmla="*/ 62 h 87"/>
                    <a:gd name="T62" fmla="*/ 32 w 52"/>
                    <a:gd name="T63" fmla="*/ 59 h 87"/>
                    <a:gd name="T64" fmla="*/ 36 w 52"/>
                    <a:gd name="T65" fmla="*/ 53 h 87"/>
                    <a:gd name="T66" fmla="*/ 39 w 52"/>
                    <a:gd name="T67" fmla="*/ 47 h 87"/>
                    <a:gd name="T68" fmla="*/ 39 w 52"/>
                    <a:gd name="T69" fmla="*/ 40 h 87"/>
                    <a:gd name="T70" fmla="*/ 41 w 52"/>
                    <a:gd name="T71" fmla="*/ 34 h 87"/>
                    <a:gd name="T72" fmla="*/ 41 w 52"/>
                    <a:gd name="T73" fmla="*/ 28 h 87"/>
                    <a:gd name="T74" fmla="*/ 39 w 52"/>
                    <a:gd name="T75" fmla="*/ 25 h 87"/>
                    <a:gd name="T76" fmla="*/ 39 w 52"/>
                    <a:gd name="T77" fmla="*/ 18 h 87"/>
                    <a:gd name="T78" fmla="*/ 36 w 52"/>
                    <a:gd name="T79" fmla="*/ 12 h 87"/>
                    <a:gd name="T80" fmla="*/ 35 w 52"/>
                    <a:gd name="T81" fmla="*/ 9 h 87"/>
                    <a:gd name="T82" fmla="*/ 32 w 52"/>
                    <a:gd name="T83" fmla="*/ 6 h 87"/>
                    <a:gd name="T84" fmla="*/ 30 w 52"/>
                    <a:gd name="T85" fmla="*/ 3 h 87"/>
                    <a:gd name="T86" fmla="*/ 28 w 52"/>
                    <a:gd name="T87" fmla="*/ 0 h 87"/>
                    <a:gd name="T88" fmla="*/ 23 w 52"/>
                    <a:gd name="T89" fmla="*/ 0 h 87"/>
                    <a:gd name="T90" fmla="*/ 18 w 52"/>
                    <a:gd name="T91" fmla="*/ 0 h 87"/>
                    <a:gd name="T92" fmla="*/ 15 w 52"/>
                    <a:gd name="T93" fmla="*/ 3 h 87"/>
                    <a:gd name="T94" fmla="*/ 12 w 52"/>
                    <a:gd name="T95" fmla="*/ 6 h 87"/>
                    <a:gd name="T96" fmla="*/ 9 w 52"/>
                    <a:gd name="T97" fmla="*/ 9 h 87"/>
                    <a:gd name="T98" fmla="*/ 6 w 52"/>
                    <a:gd name="T99" fmla="*/ 0 h 87"/>
                    <a:gd name="T100" fmla="*/ 0 w 52"/>
                    <a:gd name="T101" fmla="*/ 87 h 8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2" h="87">
                      <a:moveTo>
                        <a:pt x="12" y="34"/>
                      </a:moveTo>
                      <a:lnTo>
                        <a:pt x="12" y="31"/>
                      </a:lnTo>
                      <a:lnTo>
                        <a:pt x="12" y="28"/>
                      </a:ln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8" y="12"/>
                      </a:lnTo>
                      <a:lnTo>
                        <a:pt x="18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1" y="18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3"/>
                      </a:lnTo>
                      <a:lnTo>
                        <a:pt x="38" y="43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5" y="47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2" y="34"/>
                      </a:lnTo>
                      <a:close/>
                      <a:moveTo>
                        <a:pt x="0" y="87"/>
                      </a:moveTo>
                      <a:lnTo>
                        <a:pt x="12" y="87"/>
                      </a:lnTo>
                      <a:lnTo>
                        <a:pt x="12" y="56"/>
                      </a:lnTo>
                      <a:lnTo>
                        <a:pt x="12" y="59"/>
                      </a:lnTo>
                      <a:lnTo>
                        <a:pt x="15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41" y="59"/>
                      </a:lnTo>
                      <a:lnTo>
                        <a:pt x="44" y="56"/>
                      </a:lnTo>
                      <a:lnTo>
                        <a:pt x="46" y="53"/>
                      </a:lnTo>
                      <a:lnTo>
                        <a:pt x="46" y="50"/>
                      </a:lnTo>
                      <a:lnTo>
                        <a:pt x="49" y="47"/>
                      </a:lnTo>
                      <a:lnTo>
                        <a:pt x="49" y="43"/>
                      </a:lnTo>
                      <a:lnTo>
                        <a:pt x="49" y="40"/>
                      </a:lnTo>
                      <a:lnTo>
                        <a:pt x="49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49" y="25"/>
                      </a:lnTo>
                      <a:lnTo>
                        <a:pt x="49" y="22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5" y="6"/>
                      </a:lnTo>
                      <a:lnTo>
                        <a:pt x="12" y="6"/>
                      </a:lnTo>
                      <a:lnTo>
                        <a:pt x="12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0" name="Rectangle 748"/>
                <p:cNvSpPr>
                  <a:spLocks noChangeArrowheads="1"/>
                </p:cNvSpPr>
                <p:nvPr/>
              </p:nvSpPr>
              <p:spPr bwMode="auto">
                <a:xfrm>
                  <a:off x="3269" y="2600"/>
                  <a:ext cx="7" cy="8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31" name="Freeform 749"/>
                <p:cNvSpPr>
                  <a:spLocks noEditPoints="1"/>
                </p:cNvSpPr>
                <p:nvPr/>
              </p:nvSpPr>
              <p:spPr bwMode="auto">
                <a:xfrm>
                  <a:off x="3287" y="2622"/>
                  <a:ext cx="48" cy="65"/>
                </a:xfrm>
                <a:custGeom>
                  <a:avLst/>
                  <a:gdLst>
                    <a:gd name="T0" fmla="*/ 32 w 52"/>
                    <a:gd name="T1" fmla="*/ 47 h 65"/>
                    <a:gd name="T2" fmla="*/ 30 w 52"/>
                    <a:gd name="T3" fmla="*/ 53 h 65"/>
                    <a:gd name="T4" fmla="*/ 26 w 52"/>
                    <a:gd name="T5" fmla="*/ 53 h 65"/>
                    <a:gd name="T6" fmla="*/ 23 w 52"/>
                    <a:gd name="T7" fmla="*/ 56 h 65"/>
                    <a:gd name="T8" fmla="*/ 18 w 52"/>
                    <a:gd name="T9" fmla="*/ 56 h 65"/>
                    <a:gd name="T10" fmla="*/ 16 w 52"/>
                    <a:gd name="T11" fmla="*/ 53 h 65"/>
                    <a:gd name="T12" fmla="*/ 11 w 52"/>
                    <a:gd name="T13" fmla="*/ 53 h 65"/>
                    <a:gd name="T14" fmla="*/ 9 w 52"/>
                    <a:gd name="T15" fmla="*/ 47 h 65"/>
                    <a:gd name="T16" fmla="*/ 9 w 52"/>
                    <a:gd name="T17" fmla="*/ 40 h 65"/>
                    <a:gd name="T18" fmla="*/ 6 w 52"/>
                    <a:gd name="T19" fmla="*/ 34 h 65"/>
                    <a:gd name="T20" fmla="*/ 41 w 52"/>
                    <a:gd name="T21" fmla="*/ 31 h 65"/>
                    <a:gd name="T22" fmla="*/ 41 w 52"/>
                    <a:gd name="T23" fmla="*/ 25 h 65"/>
                    <a:gd name="T24" fmla="*/ 39 w 52"/>
                    <a:gd name="T25" fmla="*/ 22 h 65"/>
                    <a:gd name="T26" fmla="*/ 39 w 52"/>
                    <a:gd name="T27" fmla="*/ 15 h 65"/>
                    <a:gd name="T28" fmla="*/ 36 w 52"/>
                    <a:gd name="T29" fmla="*/ 9 h 65"/>
                    <a:gd name="T30" fmla="*/ 34 w 52"/>
                    <a:gd name="T31" fmla="*/ 6 h 65"/>
                    <a:gd name="T32" fmla="*/ 32 w 52"/>
                    <a:gd name="T33" fmla="*/ 3 h 65"/>
                    <a:gd name="T34" fmla="*/ 30 w 52"/>
                    <a:gd name="T35" fmla="*/ 0 h 65"/>
                    <a:gd name="T36" fmla="*/ 26 w 52"/>
                    <a:gd name="T37" fmla="*/ 0 h 65"/>
                    <a:gd name="T38" fmla="*/ 20 w 52"/>
                    <a:gd name="T39" fmla="*/ 0 h 65"/>
                    <a:gd name="T40" fmla="*/ 16 w 52"/>
                    <a:gd name="T41" fmla="*/ 0 h 65"/>
                    <a:gd name="T42" fmla="*/ 14 w 52"/>
                    <a:gd name="T43" fmla="*/ 3 h 65"/>
                    <a:gd name="T44" fmla="*/ 9 w 52"/>
                    <a:gd name="T45" fmla="*/ 3 h 65"/>
                    <a:gd name="T46" fmla="*/ 6 w 52"/>
                    <a:gd name="T47" fmla="*/ 9 h 65"/>
                    <a:gd name="T48" fmla="*/ 3 w 52"/>
                    <a:gd name="T49" fmla="*/ 12 h 65"/>
                    <a:gd name="T50" fmla="*/ 3 w 52"/>
                    <a:gd name="T51" fmla="*/ 18 h 65"/>
                    <a:gd name="T52" fmla="*/ 0 w 52"/>
                    <a:gd name="T53" fmla="*/ 25 h 65"/>
                    <a:gd name="T54" fmla="*/ 0 w 52"/>
                    <a:gd name="T55" fmla="*/ 31 h 65"/>
                    <a:gd name="T56" fmla="*/ 0 w 52"/>
                    <a:gd name="T57" fmla="*/ 37 h 65"/>
                    <a:gd name="T58" fmla="*/ 0 w 52"/>
                    <a:gd name="T59" fmla="*/ 43 h 65"/>
                    <a:gd name="T60" fmla="*/ 3 w 52"/>
                    <a:gd name="T61" fmla="*/ 47 h 65"/>
                    <a:gd name="T62" fmla="*/ 3 w 52"/>
                    <a:gd name="T63" fmla="*/ 53 h 65"/>
                    <a:gd name="T64" fmla="*/ 6 w 52"/>
                    <a:gd name="T65" fmla="*/ 56 h 65"/>
                    <a:gd name="T66" fmla="*/ 6 w 52"/>
                    <a:gd name="T67" fmla="*/ 59 h 65"/>
                    <a:gd name="T68" fmla="*/ 11 w 52"/>
                    <a:gd name="T69" fmla="*/ 62 h 65"/>
                    <a:gd name="T70" fmla="*/ 16 w 52"/>
                    <a:gd name="T71" fmla="*/ 62 h 65"/>
                    <a:gd name="T72" fmla="*/ 18 w 52"/>
                    <a:gd name="T73" fmla="*/ 65 h 65"/>
                    <a:gd name="T74" fmla="*/ 23 w 52"/>
                    <a:gd name="T75" fmla="*/ 65 h 65"/>
                    <a:gd name="T76" fmla="*/ 28 w 52"/>
                    <a:gd name="T77" fmla="*/ 62 h 65"/>
                    <a:gd name="T78" fmla="*/ 32 w 52"/>
                    <a:gd name="T79" fmla="*/ 62 h 65"/>
                    <a:gd name="T80" fmla="*/ 34 w 52"/>
                    <a:gd name="T81" fmla="*/ 59 h 65"/>
                    <a:gd name="T82" fmla="*/ 36 w 52"/>
                    <a:gd name="T83" fmla="*/ 56 h 65"/>
                    <a:gd name="T84" fmla="*/ 39 w 52"/>
                    <a:gd name="T85" fmla="*/ 50 h 65"/>
                    <a:gd name="T86" fmla="*/ 39 w 52"/>
                    <a:gd name="T87" fmla="*/ 43 h 65"/>
                    <a:gd name="T88" fmla="*/ 6 w 52"/>
                    <a:gd name="T89" fmla="*/ 28 h 65"/>
                    <a:gd name="T90" fmla="*/ 9 w 52"/>
                    <a:gd name="T91" fmla="*/ 25 h 65"/>
                    <a:gd name="T92" fmla="*/ 9 w 52"/>
                    <a:gd name="T93" fmla="*/ 18 h 65"/>
                    <a:gd name="T94" fmla="*/ 11 w 52"/>
                    <a:gd name="T95" fmla="*/ 15 h 65"/>
                    <a:gd name="T96" fmla="*/ 14 w 52"/>
                    <a:gd name="T97" fmla="*/ 12 h 65"/>
                    <a:gd name="T98" fmla="*/ 16 w 52"/>
                    <a:gd name="T99" fmla="*/ 9 h 65"/>
                    <a:gd name="T100" fmla="*/ 20 w 52"/>
                    <a:gd name="T101" fmla="*/ 9 h 65"/>
                    <a:gd name="T102" fmla="*/ 26 w 52"/>
                    <a:gd name="T103" fmla="*/ 9 h 65"/>
                    <a:gd name="T104" fmla="*/ 28 w 52"/>
                    <a:gd name="T105" fmla="*/ 12 h 65"/>
                    <a:gd name="T106" fmla="*/ 30 w 52"/>
                    <a:gd name="T107" fmla="*/ 15 h 65"/>
                    <a:gd name="T108" fmla="*/ 32 w 52"/>
                    <a:gd name="T109" fmla="*/ 18 h 65"/>
                    <a:gd name="T110" fmla="*/ 32 w 52"/>
                    <a:gd name="T111" fmla="*/ 25 h 65"/>
                    <a:gd name="T112" fmla="*/ 6 w 52"/>
                    <a:gd name="T113" fmla="*/ 28 h 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52" h="65">
                      <a:moveTo>
                        <a:pt x="41" y="43"/>
                      </a:moveTo>
                      <a:lnTo>
                        <a:pt x="41" y="47"/>
                      </a:lnTo>
                      <a:lnTo>
                        <a:pt x="38" y="50"/>
                      </a:lnTo>
                      <a:lnTo>
                        <a:pt x="38" y="53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49" y="25"/>
                      </a:lnTo>
                      <a:lnTo>
                        <a:pt x="49" y="22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2" y="3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7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1" y="59"/>
                      </a:lnTo>
                      <a:lnTo>
                        <a:pt x="43" y="59"/>
                      </a:lnTo>
                      <a:lnTo>
                        <a:pt x="43" y="56"/>
                      </a:lnTo>
                      <a:lnTo>
                        <a:pt x="46" y="56"/>
                      </a:lnTo>
                      <a:lnTo>
                        <a:pt x="46" y="53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49" y="43"/>
                      </a:lnTo>
                      <a:lnTo>
                        <a:pt x="41" y="43"/>
                      </a:lnTo>
                      <a:close/>
                      <a:moveTo>
                        <a:pt x="9" y="28"/>
                      </a:moveTo>
                      <a:lnTo>
                        <a:pt x="9" y="25"/>
                      </a:ln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1" y="15"/>
                      </a:lnTo>
                      <a:lnTo>
                        <a:pt x="41" y="18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9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2" name="Freeform 750"/>
                <p:cNvSpPr>
                  <a:spLocks/>
                </p:cNvSpPr>
                <p:nvPr/>
              </p:nvSpPr>
              <p:spPr bwMode="auto">
                <a:xfrm>
                  <a:off x="3346" y="2622"/>
                  <a:ext cx="69" cy="62"/>
                </a:xfrm>
                <a:custGeom>
                  <a:avLst/>
                  <a:gdLst>
                    <a:gd name="T0" fmla="*/ 6 w 75"/>
                    <a:gd name="T1" fmla="*/ 62 h 62"/>
                    <a:gd name="T2" fmla="*/ 6 w 75"/>
                    <a:gd name="T3" fmla="*/ 25 h 62"/>
                    <a:gd name="T4" fmla="*/ 6 w 75"/>
                    <a:gd name="T5" fmla="*/ 18 h 62"/>
                    <a:gd name="T6" fmla="*/ 8 w 75"/>
                    <a:gd name="T7" fmla="*/ 15 h 62"/>
                    <a:gd name="T8" fmla="*/ 11 w 75"/>
                    <a:gd name="T9" fmla="*/ 12 h 62"/>
                    <a:gd name="T10" fmla="*/ 16 w 75"/>
                    <a:gd name="T11" fmla="*/ 9 h 62"/>
                    <a:gd name="T12" fmla="*/ 20 w 75"/>
                    <a:gd name="T13" fmla="*/ 9 h 62"/>
                    <a:gd name="T14" fmla="*/ 23 w 75"/>
                    <a:gd name="T15" fmla="*/ 12 h 62"/>
                    <a:gd name="T16" fmla="*/ 25 w 75"/>
                    <a:gd name="T17" fmla="*/ 15 h 62"/>
                    <a:gd name="T18" fmla="*/ 25 w 75"/>
                    <a:gd name="T19" fmla="*/ 62 h 62"/>
                    <a:gd name="T20" fmla="*/ 34 w 75"/>
                    <a:gd name="T21" fmla="*/ 25 h 62"/>
                    <a:gd name="T22" fmla="*/ 34 w 75"/>
                    <a:gd name="T23" fmla="*/ 18 h 62"/>
                    <a:gd name="T24" fmla="*/ 36 w 75"/>
                    <a:gd name="T25" fmla="*/ 15 h 62"/>
                    <a:gd name="T26" fmla="*/ 38 w 75"/>
                    <a:gd name="T27" fmla="*/ 12 h 62"/>
                    <a:gd name="T28" fmla="*/ 40 w 75"/>
                    <a:gd name="T29" fmla="*/ 9 h 62"/>
                    <a:gd name="T30" fmla="*/ 44 w 75"/>
                    <a:gd name="T31" fmla="*/ 9 h 62"/>
                    <a:gd name="T32" fmla="*/ 49 w 75"/>
                    <a:gd name="T33" fmla="*/ 12 h 62"/>
                    <a:gd name="T34" fmla="*/ 52 w 75"/>
                    <a:gd name="T35" fmla="*/ 15 h 62"/>
                    <a:gd name="T36" fmla="*/ 52 w 75"/>
                    <a:gd name="T37" fmla="*/ 22 h 62"/>
                    <a:gd name="T38" fmla="*/ 58 w 75"/>
                    <a:gd name="T39" fmla="*/ 62 h 62"/>
                    <a:gd name="T40" fmla="*/ 58 w 75"/>
                    <a:gd name="T41" fmla="*/ 15 h 62"/>
                    <a:gd name="T42" fmla="*/ 58 w 75"/>
                    <a:gd name="T43" fmla="*/ 9 h 62"/>
                    <a:gd name="T44" fmla="*/ 56 w 75"/>
                    <a:gd name="T45" fmla="*/ 6 h 62"/>
                    <a:gd name="T46" fmla="*/ 52 w 75"/>
                    <a:gd name="T47" fmla="*/ 3 h 62"/>
                    <a:gd name="T48" fmla="*/ 49 w 75"/>
                    <a:gd name="T49" fmla="*/ 0 h 62"/>
                    <a:gd name="T50" fmla="*/ 44 w 75"/>
                    <a:gd name="T51" fmla="*/ 0 h 62"/>
                    <a:gd name="T52" fmla="*/ 40 w 75"/>
                    <a:gd name="T53" fmla="*/ 0 h 62"/>
                    <a:gd name="T54" fmla="*/ 38 w 75"/>
                    <a:gd name="T55" fmla="*/ 3 h 62"/>
                    <a:gd name="T56" fmla="*/ 36 w 75"/>
                    <a:gd name="T57" fmla="*/ 6 h 62"/>
                    <a:gd name="T58" fmla="*/ 31 w 75"/>
                    <a:gd name="T59" fmla="*/ 9 h 62"/>
                    <a:gd name="T60" fmla="*/ 29 w 75"/>
                    <a:gd name="T61" fmla="*/ 6 h 62"/>
                    <a:gd name="T62" fmla="*/ 27 w 75"/>
                    <a:gd name="T63" fmla="*/ 3 h 62"/>
                    <a:gd name="T64" fmla="*/ 25 w 75"/>
                    <a:gd name="T65" fmla="*/ 0 h 62"/>
                    <a:gd name="T66" fmla="*/ 20 w 75"/>
                    <a:gd name="T67" fmla="*/ 0 h 62"/>
                    <a:gd name="T68" fmla="*/ 16 w 75"/>
                    <a:gd name="T69" fmla="*/ 0 h 62"/>
                    <a:gd name="T70" fmla="*/ 14 w 75"/>
                    <a:gd name="T71" fmla="*/ 3 h 62"/>
                    <a:gd name="T72" fmla="*/ 8 w 75"/>
                    <a:gd name="T73" fmla="*/ 3 h 62"/>
                    <a:gd name="T74" fmla="*/ 6 w 75"/>
                    <a:gd name="T75" fmla="*/ 6 h 62"/>
                    <a:gd name="T76" fmla="*/ 6 w 75"/>
                    <a:gd name="T77" fmla="*/ 0 h 62"/>
                    <a:gd name="T78" fmla="*/ 0 w 75"/>
                    <a:gd name="T79" fmla="*/ 62 h 62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5" h="62">
                      <a:moveTo>
                        <a:pt x="0" y="62"/>
                      </a:moveTo>
                      <a:lnTo>
                        <a:pt x="8" y="62"/>
                      </a:lnTo>
                      <a:lnTo>
                        <a:pt x="8" y="28"/>
                      </a:lnTo>
                      <a:lnTo>
                        <a:pt x="8" y="25"/>
                      </a:lnTo>
                      <a:lnTo>
                        <a:pt x="8" y="22"/>
                      </a:lnTo>
                      <a:lnTo>
                        <a:pt x="8" y="18"/>
                      </a:lnTo>
                      <a:lnTo>
                        <a:pt x="11" y="18"/>
                      </a:lnTo>
                      <a:lnTo>
                        <a:pt x="11" y="15"/>
                      </a:lnTo>
                      <a:lnTo>
                        <a:pt x="11" y="12"/>
                      </a:lnTo>
                      <a:lnTo>
                        <a:pt x="14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29" y="12"/>
                      </a:lnTo>
                      <a:lnTo>
                        <a:pt x="31" y="12"/>
                      </a:lnTo>
                      <a:lnTo>
                        <a:pt x="31" y="15"/>
                      </a:lnTo>
                      <a:lnTo>
                        <a:pt x="31" y="18"/>
                      </a:lnTo>
                      <a:lnTo>
                        <a:pt x="31" y="62"/>
                      </a:lnTo>
                      <a:lnTo>
                        <a:pt x="43" y="62"/>
                      </a:lnTo>
                      <a:lnTo>
                        <a:pt x="43" y="25"/>
                      </a:lnTo>
                      <a:lnTo>
                        <a:pt x="43" y="22"/>
                      </a:lnTo>
                      <a:lnTo>
                        <a:pt x="43" y="18"/>
                      </a:lnTo>
                      <a:lnTo>
                        <a:pt x="43" y="15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9" y="12"/>
                      </a:lnTo>
                      <a:lnTo>
                        <a:pt x="49" y="9"/>
                      </a:lnTo>
                      <a:lnTo>
                        <a:pt x="52" y="9"/>
                      </a:lnTo>
                      <a:lnTo>
                        <a:pt x="55" y="9"/>
                      </a:lnTo>
                      <a:lnTo>
                        <a:pt x="57" y="9"/>
                      </a:lnTo>
                      <a:lnTo>
                        <a:pt x="60" y="9"/>
                      </a:lnTo>
                      <a:lnTo>
                        <a:pt x="63" y="12"/>
                      </a:lnTo>
                      <a:lnTo>
                        <a:pt x="63" y="15"/>
                      </a:lnTo>
                      <a:lnTo>
                        <a:pt x="66" y="15"/>
                      </a:lnTo>
                      <a:lnTo>
                        <a:pt x="66" y="18"/>
                      </a:lnTo>
                      <a:lnTo>
                        <a:pt x="66" y="22"/>
                      </a:lnTo>
                      <a:lnTo>
                        <a:pt x="66" y="62"/>
                      </a:lnTo>
                      <a:lnTo>
                        <a:pt x="75" y="62"/>
                      </a:lnTo>
                      <a:lnTo>
                        <a:pt x="75" y="18"/>
                      </a:lnTo>
                      <a:lnTo>
                        <a:pt x="75" y="15"/>
                      </a:lnTo>
                      <a:lnTo>
                        <a:pt x="75" y="12"/>
                      </a:lnTo>
                      <a:lnTo>
                        <a:pt x="75" y="9"/>
                      </a:lnTo>
                      <a:lnTo>
                        <a:pt x="72" y="9"/>
                      </a:lnTo>
                      <a:lnTo>
                        <a:pt x="72" y="6"/>
                      </a:lnTo>
                      <a:lnTo>
                        <a:pt x="69" y="3"/>
                      </a:lnTo>
                      <a:lnTo>
                        <a:pt x="66" y="3"/>
                      </a:lnTo>
                      <a:lnTo>
                        <a:pt x="66" y="0"/>
                      </a:lnTo>
                      <a:lnTo>
                        <a:pt x="63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5" y="0"/>
                      </a:lnTo>
                      <a:lnTo>
                        <a:pt x="52" y="0"/>
                      </a:lnTo>
                      <a:lnTo>
                        <a:pt x="49" y="0"/>
                      </a:lnTo>
                      <a:lnTo>
                        <a:pt x="49" y="3"/>
                      </a:lnTo>
                      <a:lnTo>
                        <a:pt x="46" y="3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0" y="9"/>
                      </a:lnTo>
                      <a:lnTo>
                        <a:pt x="40" y="6"/>
                      </a:lnTo>
                      <a:lnTo>
                        <a:pt x="37" y="6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11" y="6"/>
                      </a:lnTo>
                      <a:lnTo>
                        <a:pt x="8" y="6"/>
                      </a:ln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3" name="Freeform 751"/>
                <p:cNvSpPr>
                  <a:spLocks noEditPoints="1"/>
                </p:cNvSpPr>
                <p:nvPr/>
              </p:nvSpPr>
              <p:spPr bwMode="auto">
                <a:xfrm>
                  <a:off x="3426" y="2622"/>
                  <a:ext cx="48" cy="65"/>
                </a:xfrm>
                <a:custGeom>
                  <a:avLst/>
                  <a:gdLst>
                    <a:gd name="T0" fmla="*/ 32 w 52"/>
                    <a:gd name="T1" fmla="*/ 47 h 65"/>
                    <a:gd name="T2" fmla="*/ 30 w 52"/>
                    <a:gd name="T3" fmla="*/ 50 h 65"/>
                    <a:gd name="T4" fmla="*/ 28 w 52"/>
                    <a:gd name="T5" fmla="*/ 53 h 65"/>
                    <a:gd name="T6" fmla="*/ 26 w 52"/>
                    <a:gd name="T7" fmla="*/ 56 h 65"/>
                    <a:gd name="T8" fmla="*/ 20 w 52"/>
                    <a:gd name="T9" fmla="*/ 56 h 65"/>
                    <a:gd name="T10" fmla="*/ 17 w 52"/>
                    <a:gd name="T11" fmla="*/ 56 h 65"/>
                    <a:gd name="T12" fmla="*/ 15 w 52"/>
                    <a:gd name="T13" fmla="*/ 53 h 65"/>
                    <a:gd name="T14" fmla="*/ 9 w 52"/>
                    <a:gd name="T15" fmla="*/ 47 h 65"/>
                    <a:gd name="T16" fmla="*/ 9 w 52"/>
                    <a:gd name="T17" fmla="*/ 40 h 65"/>
                    <a:gd name="T18" fmla="*/ 9 w 52"/>
                    <a:gd name="T19" fmla="*/ 34 h 65"/>
                    <a:gd name="T20" fmla="*/ 41 w 52"/>
                    <a:gd name="T21" fmla="*/ 31 h 65"/>
                    <a:gd name="T22" fmla="*/ 41 w 52"/>
                    <a:gd name="T23" fmla="*/ 25 h 65"/>
                    <a:gd name="T24" fmla="*/ 39 w 52"/>
                    <a:gd name="T25" fmla="*/ 18 h 65"/>
                    <a:gd name="T26" fmla="*/ 37 w 52"/>
                    <a:gd name="T27" fmla="*/ 12 h 65"/>
                    <a:gd name="T28" fmla="*/ 35 w 52"/>
                    <a:gd name="T29" fmla="*/ 9 h 65"/>
                    <a:gd name="T30" fmla="*/ 32 w 52"/>
                    <a:gd name="T31" fmla="*/ 3 h 65"/>
                    <a:gd name="T32" fmla="*/ 30 w 52"/>
                    <a:gd name="T33" fmla="*/ 0 h 65"/>
                    <a:gd name="T34" fmla="*/ 26 w 52"/>
                    <a:gd name="T35" fmla="*/ 0 h 65"/>
                    <a:gd name="T36" fmla="*/ 20 w 52"/>
                    <a:gd name="T37" fmla="*/ 0 h 65"/>
                    <a:gd name="T38" fmla="*/ 17 w 52"/>
                    <a:gd name="T39" fmla="*/ 0 h 65"/>
                    <a:gd name="T40" fmla="*/ 15 w 52"/>
                    <a:gd name="T41" fmla="*/ 3 h 65"/>
                    <a:gd name="T42" fmla="*/ 9 w 52"/>
                    <a:gd name="T43" fmla="*/ 3 h 65"/>
                    <a:gd name="T44" fmla="*/ 6 w 52"/>
                    <a:gd name="T45" fmla="*/ 6 h 65"/>
                    <a:gd name="T46" fmla="*/ 6 w 52"/>
                    <a:gd name="T47" fmla="*/ 9 h 65"/>
                    <a:gd name="T48" fmla="*/ 3 w 52"/>
                    <a:gd name="T49" fmla="*/ 12 h 65"/>
                    <a:gd name="T50" fmla="*/ 3 w 52"/>
                    <a:gd name="T51" fmla="*/ 18 h 65"/>
                    <a:gd name="T52" fmla="*/ 0 w 52"/>
                    <a:gd name="T53" fmla="*/ 22 h 65"/>
                    <a:gd name="T54" fmla="*/ 0 w 52"/>
                    <a:gd name="T55" fmla="*/ 28 h 65"/>
                    <a:gd name="T56" fmla="*/ 0 w 52"/>
                    <a:gd name="T57" fmla="*/ 34 h 65"/>
                    <a:gd name="T58" fmla="*/ 0 w 52"/>
                    <a:gd name="T59" fmla="*/ 40 h 65"/>
                    <a:gd name="T60" fmla="*/ 3 w 52"/>
                    <a:gd name="T61" fmla="*/ 47 h 65"/>
                    <a:gd name="T62" fmla="*/ 6 w 52"/>
                    <a:gd name="T63" fmla="*/ 53 h 65"/>
                    <a:gd name="T64" fmla="*/ 6 w 52"/>
                    <a:gd name="T65" fmla="*/ 56 h 65"/>
                    <a:gd name="T66" fmla="*/ 9 w 52"/>
                    <a:gd name="T67" fmla="*/ 59 h 65"/>
                    <a:gd name="T68" fmla="*/ 15 w 52"/>
                    <a:gd name="T69" fmla="*/ 62 h 65"/>
                    <a:gd name="T70" fmla="*/ 17 w 52"/>
                    <a:gd name="T71" fmla="*/ 65 h 65"/>
                    <a:gd name="T72" fmla="*/ 20 w 52"/>
                    <a:gd name="T73" fmla="*/ 65 h 65"/>
                    <a:gd name="T74" fmla="*/ 26 w 52"/>
                    <a:gd name="T75" fmla="*/ 65 h 65"/>
                    <a:gd name="T76" fmla="*/ 28 w 52"/>
                    <a:gd name="T77" fmla="*/ 62 h 65"/>
                    <a:gd name="T78" fmla="*/ 32 w 52"/>
                    <a:gd name="T79" fmla="*/ 62 h 65"/>
                    <a:gd name="T80" fmla="*/ 35 w 52"/>
                    <a:gd name="T81" fmla="*/ 59 h 65"/>
                    <a:gd name="T82" fmla="*/ 37 w 52"/>
                    <a:gd name="T83" fmla="*/ 56 h 65"/>
                    <a:gd name="T84" fmla="*/ 39 w 52"/>
                    <a:gd name="T85" fmla="*/ 53 h 65"/>
                    <a:gd name="T86" fmla="*/ 39 w 52"/>
                    <a:gd name="T87" fmla="*/ 47 h 65"/>
                    <a:gd name="T88" fmla="*/ 41 w 52"/>
                    <a:gd name="T89" fmla="*/ 43 h 65"/>
                    <a:gd name="T90" fmla="*/ 9 w 52"/>
                    <a:gd name="T91" fmla="*/ 28 h 65"/>
                    <a:gd name="T92" fmla="*/ 9 w 52"/>
                    <a:gd name="T93" fmla="*/ 22 h 65"/>
                    <a:gd name="T94" fmla="*/ 9 w 52"/>
                    <a:gd name="T95" fmla="*/ 15 h 65"/>
                    <a:gd name="T96" fmla="*/ 12 w 52"/>
                    <a:gd name="T97" fmla="*/ 12 h 65"/>
                    <a:gd name="T98" fmla="*/ 17 w 52"/>
                    <a:gd name="T99" fmla="*/ 9 h 65"/>
                    <a:gd name="T100" fmla="*/ 20 w 52"/>
                    <a:gd name="T101" fmla="*/ 9 h 65"/>
                    <a:gd name="T102" fmla="*/ 26 w 52"/>
                    <a:gd name="T103" fmla="*/ 9 h 65"/>
                    <a:gd name="T104" fmla="*/ 28 w 52"/>
                    <a:gd name="T105" fmla="*/ 12 h 65"/>
                    <a:gd name="T106" fmla="*/ 30 w 52"/>
                    <a:gd name="T107" fmla="*/ 15 h 65"/>
                    <a:gd name="T108" fmla="*/ 32 w 52"/>
                    <a:gd name="T109" fmla="*/ 18 h 65"/>
                    <a:gd name="T110" fmla="*/ 32 w 52"/>
                    <a:gd name="T111" fmla="*/ 25 h 65"/>
                    <a:gd name="T112" fmla="*/ 9 w 52"/>
                    <a:gd name="T113" fmla="*/ 28 h 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52" h="65">
                      <a:moveTo>
                        <a:pt x="41" y="43"/>
                      </a:moveTo>
                      <a:lnTo>
                        <a:pt x="41" y="47"/>
                      </a:lnTo>
                      <a:lnTo>
                        <a:pt x="41" y="50"/>
                      </a:lnTo>
                      <a:lnTo>
                        <a:pt x="38" y="50"/>
                      </a:lnTo>
                      <a:lnTo>
                        <a:pt x="38" y="53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1" y="56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2" y="34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49" y="22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7" y="12"/>
                      </a:lnTo>
                      <a:lnTo>
                        <a:pt x="47" y="9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3" y="22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1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1" y="59"/>
                      </a:lnTo>
                      <a:lnTo>
                        <a:pt x="44" y="59"/>
                      </a:lnTo>
                      <a:lnTo>
                        <a:pt x="44" y="56"/>
                      </a:lnTo>
                      <a:lnTo>
                        <a:pt x="47" y="56"/>
                      </a:lnTo>
                      <a:lnTo>
                        <a:pt x="47" y="53"/>
                      </a:lnTo>
                      <a:lnTo>
                        <a:pt x="49" y="53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49" y="43"/>
                      </a:lnTo>
                      <a:lnTo>
                        <a:pt x="52" y="43"/>
                      </a:lnTo>
                      <a:lnTo>
                        <a:pt x="41" y="43"/>
                      </a:lnTo>
                      <a:close/>
                      <a:moveTo>
                        <a:pt x="12" y="28"/>
                      </a:move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8" y="12"/>
                      </a:lnTo>
                      <a:lnTo>
                        <a:pt x="21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1" y="15"/>
                      </a:lnTo>
                      <a:lnTo>
                        <a:pt x="41" y="18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12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4" name="Freeform 752"/>
                <p:cNvSpPr>
                  <a:spLocks/>
                </p:cNvSpPr>
                <p:nvPr/>
              </p:nvSpPr>
              <p:spPr bwMode="auto">
                <a:xfrm>
                  <a:off x="3485" y="2622"/>
                  <a:ext cx="42" cy="62"/>
                </a:xfrm>
                <a:custGeom>
                  <a:avLst/>
                  <a:gdLst>
                    <a:gd name="T0" fmla="*/ 35 w 46"/>
                    <a:gd name="T1" fmla="*/ 22 h 62"/>
                    <a:gd name="T2" fmla="*/ 35 w 46"/>
                    <a:gd name="T3" fmla="*/ 18 h 62"/>
                    <a:gd name="T4" fmla="*/ 35 w 46"/>
                    <a:gd name="T5" fmla="*/ 15 h 62"/>
                    <a:gd name="T6" fmla="*/ 35 w 46"/>
                    <a:gd name="T7" fmla="*/ 12 h 62"/>
                    <a:gd name="T8" fmla="*/ 33 w 46"/>
                    <a:gd name="T9" fmla="*/ 12 h 62"/>
                    <a:gd name="T10" fmla="*/ 33 w 46"/>
                    <a:gd name="T11" fmla="*/ 9 h 62"/>
                    <a:gd name="T12" fmla="*/ 33 w 46"/>
                    <a:gd name="T13" fmla="*/ 6 h 62"/>
                    <a:gd name="T14" fmla="*/ 31 w 46"/>
                    <a:gd name="T15" fmla="*/ 6 h 62"/>
                    <a:gd name="T16" fmla="*/ 31 w 46"/>
                    <a:gd name="T17" fmla="*/ 3 h 62"/>
                    <a:gd name="T18" fmla="*/ 28 w 46"/>
                    <a:gd name="T19" fmla="*/ 3 h 62"/>
                    <a:gd name="T20" fmla="*/ 26 w 46"/>
                    <a:gd name="T21" fmla="*/ 3 h 62"/>
                    <a:gd name="T22" fmla="*/ 26 w 46"/>
                    <a:gd name="T23" fmla="*/ 0 h 62"/>
                    <a:gd name="T24" fmla="*/ 24 w 46"/>
                    <a:gd name="T25" fmla="*/ 0 h 62"/>
                    <a:gd name="T26" fmla="*/ 22 w 46"/>
                    <a:gd name="T27" fmla="*/ 0 h 62"/>
                    <a:gd name="T28" fmla="*/ 20 w 46"/>
                    <a:gd name="T29" fmla="*/ 0 h 62"/>
                    <a:gd name="T30" fmla="*/ 17 w 46"/>
                    <a:gd name="T31" fmla="*/ 0 h 62"/>
                    <a:gd name="T32" fmla="*/ 15 w 46"/>
                    <a:gd name="T33" fmla="*/ 0 h 62"/>
                    <a:gd name="T34" fmla="*/ 14 w 46"/>
                    <a:gd name="T35" fmla="*/ 0 h 62"/>
                    <a:gd name="T36" fmla="*/ 14 w 46"/>
                    <a:gd name="T37" fmla="*/ 3 h 62"/>
                    <a:gd name="T38" fmla="*/ 11 w 46"/>
                    <a:gd name="T39" fmla="*/ 3 h 62"/>
                    <a:gd name="T40" fmla="*/ 8 w 46"/>
                    <a:gd name="T41" fmla="*/ 6 h 62"/>
                    <a:gd name="T42" fmla="*/ 8 w 46"/>
                    <a:gd name="T43" fmla="*/ 9 h 62"/>
                    <a:gd name="T44" fmla="*/ 6 w 46"/>
                    <a:gd name="T45" fmla="*/ 9 h 62"/>
                    <a:gd name="T46" fmla="*/ 6 w 46"/>
                    <a:gd name="T47" fmla="*/ 0 h 62"/>
                    <a:gd name="T48" fmla="*/ 0 w 46"/>
                    <a:gd name="T49" fmla="*/ 0 h 62"/>
                    <a:gd name="T50" fmla="*/ 0 w 46"/>
                    <a:gd name="T51" fmla="*/ 62 h 62"/>
                    <a:gd name="T52" fmla="*/ 6 w 46"/>
                    <a:gd name="T53" fmla="*/ 62 h 62"/>
                    <a:gd name="T54" fmla="*/ 6 w 46"/>
                    <a:gd name="T55" fmla="*/ 28 h 62"/>
                    <a:gd name="T56" fmla="*/ 6 w 46"/>
                    <a:gd name="T57" fmla="*/ 25 h 62"/>
                    <a:gd name="T58" fmla="*/ 6 w 46"/>
                    <a:gd name="T59" fmla="*/ 22 h 62"/>
                    <a:gd name="T60" fmla="*/ 8 w 46"/>
                    <a:gd name="T61" fmla="*/ 18 h 62"/>
                    <a:gd name="T62" fmla="*/ 8 w 46"/>
                    <a:gd name="T63" fmla="*/ 15 h 62"/>
                    <a:gd name="T64" fmla="*/ 11 w 46"/>
                    <a:gd name="T65" fmla="*/ 12 h 62"/>
                    <a:gd name="T66" fmla="*/ 14 w 46"/>
                    <a:gd name="T67" fmla="*/ 12 h 62"/>
                    <a:gd name="T68" fmla="*/ 14 w 46"/>
                    <a:gd name="T69" fmla="*/ 9 h 62"/>
                    <a:gd name="T70" fmla="*/ 15 w 46"/>
                    <a:gd name="T71" fmla="*/ 9 h 62"/>
                    <a:gd name="T72" fmla="*/ 17 w 46"/>
                    <a:gd name="T73" fmla="*/ 9 h 62"/>
                    <a:gd name="T74" fmla="*/ 20 w 46"/>
                    <a:gd name="T75" fmla="*/ 9 h 62"/>
                    <a:gd name="T76" fmla="*/ 22 w 46"/>
                    <a:gd name="T77" fmla="*/ 9 h 62"/>
                    <a:gd name="T78" fmla="*/ 24 w 46"/>
                    <a:gd name="T79" fmla="*/ 9 h 62"/>
                    <a:gd name="T80" fmla="*/ 24 w 46"/>
                    <a:gd name="T81" fmla="*/ 12 h 62"/>
                    <a:gd name="T82" fmla="*/ 26 w 46"/>
                    <a:gd name="T83" fmla="*/ 12 h 62"/>
                    <a:gd name="T84" fmla="*/ 26 w 46"/>
                    <a:gd name="T85" fmla="*/ 15 h 62"/>
                    <a:gd name="T86" fmla="*/ 26 w 46"/>
                    <a:gd name="T87" fmla="*/ 18 h 62"/>
                    <a:gd name="T88" fmla="*/ 26 w 46"/>
                    <a:gd name="T89" fmla="*/ 22 h 62"/>
                    <a:gd name="T90" fmla="*/ 26 w 46"/>
                    <a:gd name="T91" fmla="*/ 25 h 62"/>
                    <a:gd name="T92" fmla="*/ 26 w 46"/>
                    <a:gd name="T93" fmla="*/ 62 h 62"/>
                    <a:gd name="T94" fmla="*/ 35 w 46"/>
                    <a:gd name="T95" fmla="*/ 62 h 62"/>
                    <a:gd name="T96" fmla="*/ 35 w 46"/>
                    <a:gd name="T97" fmla="*/ 22 h 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46" h="62">
                      <a:moveTo>
                        <a:pt x="46" y="22"/>
                      </a:moveTo>
                      <a:lnTo>
                        <a:pt x="46" y="18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3" y="12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1" y="6"/>
                      </a:lnTo>
                      <a:lnTo>
                        <a:pt x="11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9" y="62"/>
                      </a:ln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1" y="18"/>
                      </a:lnTo>
                      <a:lnTo>
                        <a:pt x="11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2" y="12"/>
                      </a:lnTo>
                      <a:lnTo>
                        <a:pt x="35" y="12"/>
                      </a:lnTo>
                      <a:lnTo>
                        <a:pt x="35" y="15"/>
                      </a:lnTo>
                      <a:lnTo>
                        <a:pt x="35" y="18"/>
                      </a:lnTo>
                      <a:lnTo>
                        <a:pt x="35" y="22"/>
                      </a:lnTo>
                      <a:lnTo>
                        <a:pt x="35" y="25"/>
                      </a:lnTo>
                      <a:lnTo>
                        <a:pt x="35" y="62"/>
                      </a:lnTo>
                      <a:lnTo>
                        <a:pt x="46" y="62"/>
                      </a:lnTo>
                      <a:lnTo>
                        <a:pt x="46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5" name="Freeform 753"/>
                <p:cNvSpPr>
                  <a:spLocks/>
                </p:cNvSpPr>
                <p:nvPr/>
              </p:nvSpPr>
              <p:spPr bwMode="auto">
                <a:xfrm>
                  <a:off x="3535" y="2606"/>
                  <a:ext cx="24" cy="78"/>
                </a:xfrm>
                <a:custGeom>
                  <a:avLst/>
                  <a:gdLst>
                    <a:gd name="T0" fmla="*/ 20 w 26"/>
                    <a:gd name="T1" fmla="*/ 25 h 78"/>
                    <a:gd name="T2" fmla="*/ 20 w 26"/>
                    <a:gd name="T3" fmla="*/ 16 h 78"/>
                    <a:gd name="T4" fmla="*/ 14 w 26"/>
                    <a:gd name="T5" fmla="*/ 16 h 78"/>
                    <a:gd name="T6" fmla="*/ 14 w 26"/>
                    <a:gd name="T7" fmla="*/ 0 h 78"/>
                    <a:gd name="T8" fmla="*/ 6 w 26"/>
                    <a:gd name="T9" fmla="*/ 0 h 78"/>
                    <a:gd name="T10" fmla="*/ 6 w 26"/>
                    <a:gd name="T11" fmla="*/ 16 h 78"/>
                    <a:gd name="T12" fmla="*/ 0 w 26"/>
                    <a:gd name="T13" fmla="*/ 16 h 78"/>
                    <a:gd name="T14" fmla="*/ 0 w 26"/>
                    <a:gd name="T15" fmla="*/ 25 h 78"/>
                    <a:gd name="T16" fmla="*/ 6 w 26"/>
                    <a:gd name="T17" fmla="*/ 25 h 78"/>
                    <a:gd name="T18" fmla="*/ 6 w 26"/>
                    <a:gd name="T19" fmla="*/ 66 h 78"/>
                    <a:gd name="T20" fmla="*/ 6 w 26"/>
                    <a:gd name="T21" fmla="*/ 69 h 78"/>
                    <a:gd name="T22" fmla="*/ 6 w 26"/>
                    <a:gd name="T23" fmla="*/ 72 h 78"/>
                    <a:gd name="T24" fmla="*/ 6 w 26"/>
                    <a:gd name="T25" fmla="*/ 75 h 78"/>
                    <a:gd name="T26" fmla="*/ 8 w 26"/>
                    <a:gd name="T27" fmla="*/ 75 h 78"/>
                    <a:gd name="T28" fmla="*/ 8 w 26"/>
                    <a:gd name="T29" fmla="*/ 78 h 78"/>
                    <a:gd name="T30" fmla="*/ 11 w 26"/>
                    <a:gd name="T31" fmla="*/ 78 h 78"/>
                    <a:gd name="T32" fmla="*/ 14 w 26"/>
                    <a:gd name="T33" fmla="*/ 78 h 78"/>
                    <a:gd name="T34" fmla="*/ 16 w 26"/>
                    <a:gd name="T35" fmla="*/ 78 h 78"/>
                    <a:gd name="T36" fmla="*/ 18 w 26"/>
                    <a:gd name="T37" fmla="*/ 78 h 78"/>
                    <a:gd name="T38" fmla="*/ 20 w 26"/>
                    <a:gd name="T39" fmla="*/ 78 h 78"/>
                    <a:gd name="T40" fmla="*/ 20 w 26"/>
                    <a:gd name="T41" fmla="*/ 69 h 78"/>
                    <a:gd name="T42" fmla="*/ 18 w 26"/>
                    <a:gd name="T43" fmla="*/ 69 h 78"/>
                    <a:gd name="T44" fmla="*/ 16 w 26"/>
                    <a:gd name="T45" fmla="*/ 69 h 78"/>
                    <a:gd name="T46" fmla="*/ 14 w 26"/>
                    <a:gd name="T47" fmla="*/ 69 h 78"/>
                    <a:gd name="T48" fmla="*/ 14 w 26"/>
                    <a:gd name="T49" fmla="*/ 66 h 78"/>
                    <a:gd name="T50" fmla="*/ 14 w 26"/>
                    <a:gd name="T51" fmla="*/ 25 h 78"/>
                    <a:gd name="T52" fmla="*/ 20 w 26"/>
                    <a:gd name="T53" fmla="*/ 25 h 7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26" h="78">
                      <a:moveTo>
                        <a:pt x="26" y="25"/>
                      </a:moveTo>
                      <a:lnTo>
                        <a:pt x="26" y="16"/>
                      </a:ln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6" y="0"/>
                      </a:lnTo>
                      <a:lnTo>
                        <a:pt x="6" y="16"/>
                      </a:lnTo>
                      <a:lnTo>
                        <a:pt x="0" y="16"/>
                      </a:lnTo>
                      <a:lnTo>
                        <a:pt x="0" y="25"/>
                      </a:lnTo>
                      <a:lnTo>
                        <a:pt x="6" y="25"/>
                      </a:lnTo>
                      <a:lnTo>
                        <a:pt x="6" y="66"/>
                      </a:lnTo>
                      <a:lnTo>
                        <a:pt x="6" y="69"/>
                      </a:lnTo>
                      <a:lnTo>
                        <a:pt x="8" y="72"/>
                      </a:lnTo>
                      <a:lnTo>
                        <a:pt x="8" y="75"/>
                      </a:lnTo>
                      <a:lnTo>
                        <a:pt x="11" y="75"/>
                      </a:lnTo>
                      <a:lnTo>
                        <a:pt x="11" y="78"/>
                      </a:lnTo>
                      <a:lnTo>
                        <a:pt x="14" y="78"/>
                      </a:lnTo>
                      <a:lnTo>
                        <a:pt x="17" y="78"/>
                      </a:lnTo>
                      <a:lnTo>
                        <a:pt x="20" y="78"/>
                      </a:lnTo>
                      <a:lnTo>
                        <a:pt x="23" y="78"/>
                      </a:lnTo>
                      <a:lnTo>
                        <a:pt x="26" y="78"/>
                      </a:lnTo>
                      <a:lnTo>
                        <a:pt x="26" y="69"/>
                      </a:lnTo>
                      <a:lnTo>
                        <a:pt x="23" y="69"/>
                      </a:lnTo>
                      <a:lnTo>
                        <a:pt x="20" y="69"/>
                      </a:lnTo>
                      <a:lnTo>
                        <a:pt x="17" y="69"/>
                      </a:lnTo>
                      <a:lnTo>
                        <a:pt x="17" y="66"/>
                      </a:lnTo>
                      <a:lnTo>
                        <a:pt x="17" y="25"/>
                      </a:lnTo>
                      <a:lnTo>
                        <a:pt x="26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6" name="Freeform 754"/>
                <p:cNvSpPr>
                  <a:spLocks noEditPoints="1"/>
                </p:cNvSpPr>
                <p:nvPr/>
              </p:nvSpPr>
              <p:spPr bwMode="auto">
                <a:xfrm>
                  <a:off x="3565" y="2622"/>
                  <a:ext cx="50" cy="65"/>
                </a:xfrm>
                <a:custGeom>
                  <a:avLst/>
                  <a:gdLst>
                    <a:gd name="T0" fmla="*/ 8 w 54"/>
                    <a:gd name="T1" fmla="*/ 15 h 65"/>
                    <a:gd name="T2" fmla="*/ 11 w 54"/>
                    <a:gd name="T3" fmla="*/ 12 h 65"/>
                    <a:gd name="T4" fmla="*/ 14 w 54"/>
                    <a:gd name="T5" fmla="*/ 9 h 65"/>
                    <a:gd name="T6" fmla="*/ 18 w 54"/>
                    <a:gd name="T7" fmla="*/ 9 h 65"/>
                    <a:gd name="T8" fmla="*/ 22 w 54"/>
                    <a:gd name="T9" fmla="*/ 9 h 65"/>
                    <a:gd name="T10" fmla="*/ 27 w 54"/>
                    <a:gd name="T11" fmla="*/ 9 h 65"/>
                    <a:gd name="T12" fmla="*/ 29 w 54"/>
                    <a:gd name="T13" fmla="*/ 12 h 65"/>
                    <a:gd name="T14" fmla="*/ 29 w 54"/>
                    <a:gd name="T15" fmla="*/ 18 h 65"/>
                    <a:gd name="T16" fmla="*/ 29 w 54"/>
                    <a:gd name="T17" fmla="*/ 25 h 65"/>
                    <a:gd name="T18" fmla="*/ 25 w 54"/>
                    <a:gd name="T19" fmla="*/ 25 h 65"/>
                    <a:gd name="T20" fmla="*/ 11 w 54"/>
                    <a:gd name="T21" fmla="*/ 28 h 65"/>
                    <a:gd name="T22" fmla="*/ 6 w 54"/>
                    <a:gd name="T23" fmla="*/ 28 h 65"/>
                    <a:gd name="T24" fmla="*/ 5 w 54"/>
                    <a:gd name="T25" fmla="*/ 31 h 65"/>
                    <a:gd name="T26" fmla="*/ 2 w 54"/>
                    <a:gd name="T27" fmla="*/ 34 h 65"/>
                    <a:gd name="T28" fmla="*/ 0 w 54"/>
                    <a:gd name="T29" fmla="*/ 37 h 65"/>
                    <a:gd name="T30" fmla="*/ 0 w 54"/>
                    <a:gd name="T31" fmla="*/ 43 h 65"/>
                    <a:gd name="T32" fmla="*/ 0 w 54"/>
                    <a:gd name="T33" fmla="*/ 50 h 65"/>
                    <a:gd name="T34" fmla="*/ 2 w 54"/>
                    <a:gd name="T35" fmla="*/ 56 h 65"/>
                    <a:gd name="T36" fmla="*/ 5 w 54"/>
                    <a:gd name="T37" fmla="*/ 59 h 65"/>
                    <a:gd name="T38" fmla="*/ 6 w 54"/>
                    <a:gd name="T39" fmla="*/ 62 h 65"/>
                    <a:gd name="T40" fmla="*/ 11 w 54"/>
                    <a:gd name="T41" fmla="*/ 62 h 65"/>
                    <a:gd name="T42" fmla="*/ 14 w 54"/>
                    <a:gd name="T43" fmla="*/ 65 h 65"/>
                    <a:gd name="T44" fmla="*/ 18 w 54"/>
                    <a:gd name="T45" fmla="*/ 62 h 65"/>
                    <a:gd name="T46" fmla="*/ 22 w 54"/>
                    <a:gd name="T47" fmla="*/ 62 h 65"/>
                    <a:gd name="T48" fmla="*/ 25 w 54"/>
                    <a:gd name="T49" fmla="*/ 59 h 65"/>
                    <a:gd name="T50" fmla="*/ 27 w 54"/>
                    <a:gd name="T51" fmla="*/ 56 h 65"/>
                    <a:gd name="T52" fmla="*/ 29 w 54"/>
                    <a:gd name="T53" fmla="*/ 53 h 65"/>
                    <a:gd name="T54" fmla="*/ 29 w 54"/>
                    <a:gd name="T55" fmla="*/ 59 h 65"/>
                    <a:gd name="T56" fmla="*/ 31 w 54"/>
                    <a:gd name="T57" fmla="*/ 62 h 65"/>
                    <a:gd name="T58" fmla="*/ 37 w 54"/>
                    <a:gd name="T59" fmla="*/ 62 h 65"/>
                    <a:gd name="T60" fmla="*/ 41 w 54"/>
                    <a:gd name="T61" fmla="*/ 62 h 65"/>
                    <a:gd name="T62" fmla="*/ 43 w 54"/>
                    <a:gd name="T63" fmla="*/ 56 h 65"/>
                    <a:gd name="T64" fmla="*/ 39 w 54"/>
                    <a:gd name="T65" fmla="*/ 56 h 65"/>
                    <a:gd name="T66" fmla="*/ 37 w 54"/>
                    <a:gd name="T67" fmla="*/ 53 h 65"/>
                    <a:gd name="T68" fmla="*/ 37 w 54"/>
                    <a:gd name="T69" fmla="*/ 12 h 65"/>
                    <a:gd name="T70" fmla="*/ 34 w 54"/>
                    <a:gd name="T71" fmla="*/ 6 h 65"/>
                    <a:gd name="T72" fmla="*/ 29 w 54"/>
                    <a:gd name="T73" fmla="*/ 3 h 65"/>
                    <a:gd name="T74" fmla="*/ 27 w 54"/>
                    <a:gd name="T75" fmla="*/ 0 h 65"/>
                    <a:gd name="T76" fmla="*/ 22 w 54"/>
                    <a:gd name="T77" fmla="*/ 0 h 65"/>
                    <a:gd name="T78" fmla="*/ 18 w 54"/>
                    <a:gd name="T79" fmla="*/ 0 h 65"/>
                    <a:gd name="T80" fmla="*/ 14 w 54"/>
                    <a:gd name="T81" fmla="*/ 0 h 65"/>
                    <a:gd name="T82" fmla="*/ 11 w 54"/>
                    <a:gd name="T83" fmla="*/ 3 h 65"/>
                    <a:gd name="T84" fmla="*/ 6 w 54"/>
                    <a:gd name="T85" fmla="*/ 3 h 65"/>
                    <a:gd name="T86" fmla="*/ 5 w 54"/>
                    <a:gd name="T87" fmla="*/ 6 h 65"/>
                    <a:gd name="T88" fmla="*/ 2 w 54"/>
                    <a:gd name="T89" fmla="*/ 12 h 65"/>
                    <a:gd name="T90" fmla="*/ 2 w 54"/>
                    <a:gd name="T91" fmla="*/ 18 h 65"/>
                    <a:gd name="T92" fmla="*/ 29 w 54"/>
                    <a:gd name="T93" fmla="*/ 40 h 65"/>
                    <a:gd name="T94" fmla="*/ 29 w 54"/>
                    <a:gd name="T95" fmla="*/ 47 h 65"/>
                    <a:gd name="T96" fmla="*/ 27 w 54"/>
                    <a:gd name="T97" fmla="*/ 50 h 65"/>
                    <a:gd name="T98" fmla="*/ 25 w 54"/>
                    <a:gd name="T99" fmla="*/ 53 h 65"/>
                    <a:gd name="T100" fmla="*/ 20 w 54"/>
                    <a:gd name="T101" fmla="*/ 53 h 65"/>
                    <a:gd name="T102" fmla="*/ 18 w 54"/>
                    <a:gd name="T103" fmla="*/ 56 h 65"/>
                    <a:gd name="T104" fmla="*/ 14 w 54"/>
                    <a:gd name="T105" fmla="*/ 56 h 65"/>
                    <a:gd name="T106" fmla="*/ 11 w 54"/>
                    <a:gd name="T107" fmla="*/ 53 h 65"/>
                    <a:gd name="T108" fmla="*/ 8 w 54"/>
                    <a:gd name="T109" fmla="*/ 50 h 65"/>
                    <a:gd name="T110" fmla="*/ 6 w 54"/>
                    <a:gd name="T111" fmla="*/ 43 h 65"/>
                    <a:gd name="T112" fmla="*/ 8 w 54"/>
                    <a:gd name="T113" fmla="*/ 40 h 65"/>
                    <a:gd name="T114" fmla="*/ 11 w 54"/>
                    <a:gd name="T115" fmla="*/ 37 h 65"/>
                    <a:gd name="T116" fmla="*/ 14 w 54"/>
                    <a:gd name="T117" fmla="*/ 34 h 65"/>
                    <a:gd name="T118" fmla="*/ 18 w 54"/>
                    <a:gd name="T119" fmla="*/ 34 h 65"/>
                    <a:gd name="T120" fmla="*/ 22 w 54"/>
                    <a:gd name="T121" fmla="*/ 34 h 65"/>
                    <a:gd name="T122" fmla="*/ 27 w 54"/>
                    <a:gd name="T123" fmla="*/ 34 h 65"/>
                    <a:gd name="T124" fmla="*/ 29 w 54"/>
                    <a:gd name="T125" fmla="*/ 31 h 65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4" h="65">
                      <a:moveTo>
                        <a:pt x="11" y="18"/>
                      </a:moveTo>
                      <a:lnTo>
                        <a:pt x="11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4" y="9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8" y="9"/>
                      </a:lnTo>
                      <a:lnTo>
                        <a:pt x="31" y="9"/>
                      </a:lnTo>
                      <a:lnTo>
                        <a:pt x="34" y="9"/>
                      </a:lnTo>
                      <a:lnTo>
                        <a:pt x="34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37" y="18"/>
                      </a:lnTo>
                      <a:lnTo>
                        <a:pt x="37" y="22"/>
                      </a:lnTo>
                      <a:lnTo>
                        <a:pt x="37" y="25"/>
                      </a:lnTo>
                      <a:lnTo>
                        <a:pt x="34" y="25"/>
                      </a:lnTo>
                      <a:lnTo>
                        <a:pt x="31" y="25"/>
                      </a:lnTo>
                      <a:lnTo>
                        <a:pt x="17" y="28"/>
                      </a:lnTo>
                      <a:lnTo>
                        <a:pt x="14" y="28"/>
                      </a:lnTo>
                      <a:lnTo>
                        <a:pt x="11" y="28"/>
                      </a:lnTo>
                      <a:lnTo>
                        <a:pt x="8" y="28"/>
                      </a:lnTo>
                      <a:lnTo>
                        <a:pt x="8" y="31"/>
                      </a:lnTo>
                      <a:lnTo>
                        <a:pt x="5" y="31"/>
                      </a:lnTo>
                      <a:lnTo>
                        <a:pt x="5" y="34"/>
                      </a:lnTo>
                      <a:lnTo>
                        <a:pt x="2" y="34"/>
                      </a:lnTo>
                      <a:lnTo>
                        <a:pt x="2" y="37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2" y="56"/>
                      </a:lnTo>
                      <a:lnTo>
                        <a:pt x="2" y="59"/>
                      </a:lnTo>
                      <a:lnTo>
                        <a:pt x="5" y="59"/>
                      </a:lnTo>
                      <a:lnTo>
                        <a:pt x="5" y="62"/>
                      </a:lnTo>
                      <a:lnTo>
                        <a:pt x="8" y="62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4" y="65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2"/>
                      </a:lnTo>
                      <a:lnTo>
                        <a:pt x="26" y="62"/>
                      </a:lnTo>
                      <a:lnTo>
                        <a:pt x="28" y="62"/>
                      </a:lnTo>
                      <a:lnTo>
                        <a:pt x="31" y="62"/>
                      </a:lnTo>
                      <a:lnTo>
                        <a:pt x="31" y="59"/>
                      </a:lnTo>
                      <a:lnTo>
                        <a:pt x="34" y="59"/>
                      </a:lnTo>
                      <a:lnTo>
                        <a:pt x="34" y="56"/>
                      </a:lnTo>
                      <a:lnTo>
                        <a:pt x="37" y="56"/>
                      </a:lnTo>
                      <a:lnTo>
                        <a:pt x="37" y="53"/>
                      </a:lnTo>
                      <a:lnTo>
                        <a:pt x="37" y="56"/>
                      </a:lnTo>
                      <a:lnTo>
                        <a:pt x="37" y="59"/>
                      </a:lnTo>
                      <a:lnTo>
                        <a:pt x="40" y="59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9" y="62"/>
                      </a:lnTo>
                      <a:lnTo>
                        <a:pt x="52" y="62"/>
                      </a:lnTo>
                      <a:lnTo>
                        <a:pt x="54" y="62"/>
                      </a:lnTo>
                      <a:lnTo>
                        <a:pt x="54" y="56"/>
                      </a:lnTo>
                      <a:lnTo>
                        <a:pt x="52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6" y="53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7" y="0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8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8" y="3"/>
                      </a:lnTo>
                      <a:lnTo>
                        <a:pt x="8" y="6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2" y="12"/>
                      </a:lnTo>
                      <a:lnTo>
                        <a:pt x="2" y="15"/>
                      </a:lnTo>
                      <a:lnTo>
                        <a:pt x="2" y="18"/>
                      </a:lnTo>
                      <a:lnTo>
                        <a:pt x="11" y="18"/>
                      </a:lnTo>
                      <a:close/>
                      <a:moveTo>
                        <a:pt x="37" y="40"/>
                      </a:moveTo>
                      <a:lnTo>
                        <a:pt x="37" y="43"/>
                      </a:lnTo>
                      <a:lnTo>
                        <a:pt x="37" y="47"/>
                      </a:lnTo>
                      <a:lnTo>
                        <a:pt x="34" y="47"/>
                      </a:lnTo>
                      <a:lnTo>
                        <a:pt x="34" y="50"/>
                      </a:lnTo>
                      <a:lnTo>
                        <a:pt x="31" y="50"/>
                      </a:lnTo>
                      <a:lnTo>
                        <a:pt x="31" y="53"/>
                      </a:lnTo>
                      <a:lnTo>
                        <a:pt x="28" y="53"/>
                      </a:lnTo>
                      <a:lnTo>
                        <a:pt x="26" y="53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4" y="56"/>
                      </a:lnTo>
                      <a:lnTo>
                        <a:pt x="14" y="53"/>
                      </a:lnTo>
                      <a:lnTo>
                        <a:pt x="11" y="53"/>
                      </a:lnTo>
                      <a:lnTo>
                        <a:pt x="11" y="50"/>
                      </a:lnTo>
                      <a:lnTo>
                        <a:pt x="8" y="47"/>
                      </a:lnTo>
                      <a:lnTo>
                        <a:pt x="8" y="43"/>
                      </a:lnTo>
                      <a:lnTo>
                        <a:pt x="11" y="43"/>
                      </a:lnTo>
                      <a:lnTo>
                        <a:pt x="11" y="40"/>
                      </a:lnTo>
                      <a:lnTo>
                        <a:pt x="11" y="37"/>
                      </a:lnTo>
                      <a:lnTo>
                        <a:pt x="14" y="37"/>
                      </a:lnTo>
                      <a:lnTo>
                        <a:pt x="17" y="37"/>
                      </a:lnTo>
                      <a:lnTo>
                        <a:pt x="17" y="34"/>
                      </a:lnTo>
                      <a:lnTo>
                        <a:pt x="20" y="34"/>
                      </a:lnTo>
                      <a:lnTo>
                        <a:pt x="23" y="34"/>
                      </a:lnTo>
                      <a:lnTo>
                        <a:pt x="26" y="34"/>
                      </a:lnTo>
                      <a:lnTo>
                        <a:pt x="28" y="34"/>
                      </a:lnTo>
                      <a:lnTo>
                        <a:pt x="31" y="34"/>
                      </a:lnTo>
                      <a:lnTo>
                        <a:pt x="34" y="34"/>
                      </a:lnTo>
                      <a:lnTo>
                        <a:pt x="34" y="31"/>
                      </a:lnTo>
                      <a:lnTo>
                        <a:pt x="37" y="31"/>
                      </a:lnTo>
                      <a:lnTo>
                        <a:pt x="37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7" name="Freeform 755"/>
                <p:cNvSpPr>
                  <a:spLocks noEditPoints="1"/>
                </p:cNvSpPr>
                <p:nvPr/>
              </p:nvSpPr>
              <p:spPr bwMode="auto">
                <a:xfrm>
                  <a:off x="3620" y="2600"/>
                  <a:ext cx="46" cy="87"/>
                </a:xfrm>
                <a:custGeom>
                  <a:avLst/>
                  <a:gdLst>
                    <a:gd name="T0" fmla="*/ 34 w 49"/>
                    <a:gd name="T1" fmla="*/ 0 h 87"/>
                    <a:gd name="T2" fmla="*/ 32 w 49"/>
                    <a:gd name="T3" fmla="*/ 31 h 87"/>
                    <a:gd name="T4" fmla="*/ 29 w 49"/>
                    <a:gd name="T5" fmla="*/ 28 h 87"/>
                    <a:gd name="T6" fmla="*/ 26 w 49"/>
                    <a:gd name="T7" fmla="*/ 25 h 87"/>
                    <a:gd name="T8" fmla="*/ 23 w 49"/>
                    <a:gd name="T9" fmla="*/ 22 h 87"/>
                    <a:gd name="T10" fmla="*/ 20 w 49"/>
                    <a:gd name="T11" fmla="*/ 22 h 87"/>
                    <a:gd name="T12" fmla="*/ 15 w 49"/>
                    <a:gd name="T13" fmla="*/ 22 h 87"/>
                    <a:gd name="T14" fmla="*/ 12 w 49"/>
                    <a:gd name="T15" fmla="*/ 25 h 87"/>
                    <a:gd name="T16" fmla="*/ 8 w 49"/>
                    <a:gd name="T17" fmla="*/ 25 h 87"/>
                    <a:gd name="T18" fmla="*/ 6 w 49"/>
                    <a:gd name="T19" fmla="*/ 28 h 87"/>
                    <a:gd name="T20" fmla="*/ 3 w 49"/>
                    <a:gd name="T21" fmla="*/ 31 h 87"/>
                    <a:gd name="T22" fmla="*/ 3 w 49"/>
                    <a:gd name="T23" fmla="*/ 37 h 87"/>
                    <a:gd name="T24" fmla="*/ 0 w 49"/>
                    <a:gd name="T25" fmla="*/ 44 h 87"/>
                    <a:gd name="T26" fmla="*/ 0 w 49"/>
                    <a:gd name="T27" fmla="*/ 50 h 87"/>
                    <a:gd name="T28" fmla="*/ 0 w 49"/>
                    <a:gd name="T29" fmla="*/ 56 h 87"/>
                    <a:gd name="T30" fmla="*/ 0 w 49"/>
                    <a:gd name="T31" fmla="*/ 62 h 87"/>
                    <a:gd name="T32" fmla="*/ 3 w 49"/>
                    <a:gd name="T33" fmla="*/ 69 h 87"/>
                    <a:gd name="T34" fmla="*/ 6 w 49"/>
                    <a:gd name="T35" fmla="*/ 75 h 87"/>
                    <a:gd name="T36" fmla="*/ 8 w 49"/>
                    <a:gd name="T37" fmla="*/ 78 h 87"/>
                    <a:gd name="T38" fmla="*/ 9 w 49"/>
                    <a:gd name="T39" fmla="*/ 81 h 87"/>
                    <a:gd name="T40" fmla="*/ 12 w 49"/>
                    <a:gd name="T41" fmla="*/ 84 h 87"/>
                    <a:gd name="T42" fmla="*/ 18 w 49"/>
                    <a:gd name="T43" fmla="*/ 84 h 87"/>
                    <a:gd name="T44" fmla="*/ 20 w 49"/>
                    <a:gd name="T45" fmla="*/ 87 h 87"/>
                    <a:gd name="T46" fmla="*/ 23 w 49"/>
                    <a:gd name="T47" fmla="*/ 87 h 87"/>
                    <a:gd name="T48" fmla="*/ 26 w 49"/>
                    <a:gd name="T49" fmla="*/ 84 h 87"/>
                    <a:gd name="T50" fmla="*/ 29 w 49"/>
                    <a:gd name="T51" fmla="*/ 81 h 87"/>
                    <a:gd name="T52" fmla="*/ 32 w 49"/>
                    <a:gd name="T53" fmla="*/ 78 h 87"/>
                    <a:gd name="T54" fmla="*/ 34 w 49"/>
                    <a:gd name="T55" fmla="*/ 75 h 87"/>
                    <a:gd name="T56" fmla="*/ 40 w 49"/>
                    <a:gd name="T57" fmla="*/ 84 h 87"/>
                    <a:gd name="T58" fmla="*/ 8 w 49"/>
                    <a:gd name="T59" fmla="*/ 53 h 87"/>
                    <a:gd name="T60" fmla="*/ 8 w 49"/>
                    <a:gd name="T61" fmla="*/ 47 h 87"/>
                    <a:gd name="T62" fmla="*/ 9 w 49"/>
                    <a:gd name="T63" fmla="*/ 44 h 87"/>
                    <a:gd name="T64" fmla="*/ 9 w 49"/>
                    <a:gd name="T65" fmla="*/ 37 h 87"/>
                    <a:gd name="T66" fmla="*/ 15 w 49"/>
                    <a:gd name="T67" fmla="*/ 34 h 87"/>
                    <a:gd name="T68" fmla="*/ 18 w 49"/>
                    <a:gd name="T69" fmla="*/ 31 h 87"/>
                    <a:gd name="T70" fmla="*/ 22 w 49"/>
                    <a:gd name="T71" fmla="*/ 31 h 87"/>
                    <a:gd name="T72" fmla="*/ 26 w 49"/>
                    <a:gd name="T73" fmla="*/ 31 h 87"/>
                    <a:gd name="T74" fmla="*/ 29 w 49"/>
                    <a:gd name="T75" fmla="*/ 34 h 87"/>
                    <a:gd name="T76" fmla="*/ 32 w 49"/>
                    <a:gd name="T77" fmla="*/ 37 h 87"/>
                    <a:gd name="T78" fmla="*/ 32 w 49"/>
                    <a:gd name="T79" fmla="*/ 44 h 87"/>
                    <a:gd name="T80" fmla="*/ 34 w 49"/>
                    <a:gd name="T81" fmla="*/ 47 h 87"/>
                    <a:gd name="T82" fmla="*/ 34 w 49"/>
                    <a:gd name="T83" fmla="*/ 53 h 87"/>
                    <a:gd name="T84" fmla="*/ 34 w 49"/>
                    <a:gd name="T85" fmla="*/ 59 h 87"/>
                    <a:gd name="T86" fmla="*/ 34 w 49"/>
                    <a:gd name="T87" fmla="*/ 65 h 87"/>
                    <a:gd name="T88" fmla="*/ 32 w 49"/>
                    <a:gd name="T89" fmla="*/ 69 h 87"/>
                    <a:gd name="T90" fmla="*/ 29 w 49"/>
                    <a:gd name="T91" fmla="*/ 72 h 87"/>
                    <a:gd name="T92" fmla="*/ 26 w 49"/>
                    <a:gd name="T93" fmla="*/ 75 h 87"/>
                    <a:gd name="T94" fmla="*/ 23 w 49"/>
                    <a:gd name="T95" fmla="*/ 78 h 87"/>
                    <a:gd name="T96" fmla="*/ 20 w 49"/>
                    <a:gd name="T97" fmla="*/ 78 h 87"/>
                    <a:gd name="T98" fmla="*/ 18 w 49"/>
                    <a:gd name="T99" fmla="*/ 75 h 87"/>
                    <a:gd name="T100" fmla="*/ 12 w 49"/>
                    <a:gd name="T101" fmla="*/ 75 h 87"/>
                    <a:gd name="T102" fmla="*/ 9 w 49"/>
                    <a:gd name="T103" fmla="*/ 69 h 87"/>
                    <a:gd name="T104" fmla="*/ 9 w 49"/>
                    <a:gd name="T105" fmla="*/ 62 h 87"/>
                    <a:gd name="T106" fmla="*/ 8 w 49"/>
                    <a:gd name="T107" fmla="*/ 59 h 87"/>
                    <a:gd name="T108" fmla="*/ 8 w 49"/>
                    <a:gd name="T109" fmla="*/ 53 h 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9" h="87">
                      <a:moveTo>
                        <a:pt x="49" y="0"/>
                      </a:moveTo>
                      <a:lnTo>
                        <a:pt x="41" y="0"/>
                      </a:lnTo>
                      <a:lnTo>
                        <a:pt x="41" y="31"/>
                      </a:lnTo>
                      <a:lnTo>
                        <a:pt x="38" y="31"/>
                      </a:lnTo>
                      <a:lnTo>
                        <a:pt x="38" y="28"/>
                      </a:lnTo>
                      <a:lnTo>
                        <a:pt x="35" y="28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32" y="22"/>
                      </a:lnTo>
                      <a:lnTo>
                        <a:pt x="29" y="22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1" y="22"/>
                      </a:lnTo>
                      <a:lnTo>
                        <a:pt x="18" y="22"/>
                      </a:lnTo>
                      <a:lnTo>
                        <a:pt x="15" y="22"/>
                      </a:lnTo>
                      <a:lnTo>
                        <a:pt x="15" y="25"/>
                      </a:lnTo>
                      <a:lnTo>
                        <a:pt x="12" y="25"/>
                      </a:lnTo>
                      <a:lnTo>
                        <a:pt x="9" y="25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6" y="31"/>
                      </a:lnTo>
                      <a:lnTo>
                        <a:pt x="3" y="31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0" y="62"/>
                      </a:lnTo>
                      <a:lnTo>
                        <a:pt x="0" y="65"/>
                      </a:lnTo>
                      <a:lnTo>
                        <a:pt x="3" y="69"/>
                      </a:lnTo>
                      <a:lnTo>
                        <a:pt x="3" y="72"/>
                      </a:lnTo>
                      <a:lnTo>
                        <a:pt x="6" y="75"/>
                      </a:lnTo>
                      <a:lnTo>
                        <a:pt x="6" y="78"/>
                      </a:lnTo>
                      <a:lnTo>
                        <a:pt x="9" y="78"/>
                      </a:lnTo>
                      <a:lnTo>
                        <a:pt x="9" y="81"/>
                      </a:lnTo>
                      <a:lnTo>
                        <a:pt x="12" y="81"/>
                      </a:lnTo>
                      <a:lnTo>
                        <a:pt x="12" y="84"/>
                      </a:lnTo>
                      <a:lnTo>
                        <a:pt x="15" y="84"/>
                      </a:lnTo>
                      <a:lnTo>
                        <a:pt x="18" y="84"/>
                      </a:lnTo>
                      <a:lnTo>
                        <a:pt x="21" y="84"/>
                      </a:lnTo>
                      <a:lnTo>
                        <a:pt x="21" y="87"/>
                      </a:lnTo>
                      <a:lnTo>
                        <a:pt x="23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29" y="84"/>
                      </a:lnTo>
                      <a:lnTo>
                        <a:pt x="32" y="84"/>
                      </a:lnTo>
                      <a:lnTo>
                        <a:pt x="35" y="84"/>
                      </a:lnTo>
                      <a:lnTo>
                        <a:pt x="35" y="81"/>
                      </a:lnTo>
                      <a:lnTo>
                        <a:pt x="38" y="81"/>
                      </a:lnTo>
                      <a:lnTo>
                        <a:pt x="38" y="78"/>
                      </a:lnTo>
                      <a:lnTo>
                        <a:pt x="41" y="78"/>
                      </a:lnTo>
                      <a:lnTo>
                        <a:pt x="41" y="75"/>
                      </a:lnTo>
                      <a:lnTo>
                        <a:pt x="41" y="84"/>
                      </a:lnTo>
                      <a:lnTo>
                        <a:pt x="49" y="84"/>
                      </a:lnTo>
                      <a:lnTo>
                        <a:pt x="49" y="0"/>
                      </a:lnTo>
                      <a:close/>
                      <a:moveTo>
                        <a:pt x="9" y="53"/>
                      </a:moveTo>
                      <a:lnTo>
                        <a:pt x="9" y="50"/>
                      </a:lnTo>
                      <a:lnTo>
                        <a:pt x="9" y="47"/>
                      </a:lnTo>
                      <a:lnTo>
                        <a:pt x="9" y="44"/>
                      </a:lnTo>
                      <a:lnTo>
                        <a:pt x="12" y="44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15" y="34"/>
                      </a:lnTo>
                      <a:lnTo>
                        <a:pt x="18" y="34"/>
                      </a:lnTo>
                      <a:lnTo>
                        <a:pt x="18" y="31"/>
                      </a:lnTo>
                      <a:lnTo>
                        <a:pt x="21" y="31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29" y="31"/>
                      </a:lnTo>
                      <a:lnTo>
                        <a:pt x="32" y="31"/>
                      </a:lnTo>
                      <a:lnTo>
                        <a:pt x="32" y="34"/>
                      </a:lnTo>
                      <a:lnTo>
                        <a:pt x="35" y="34"/>
                      </a:lnTo>
                      <a:lnTo>
                        <a:pt x="35" y="37"/>
                      </a:lnTo>
                      <a:lnTo>
                        <a:pt x="38" y="37"/>
                      </a:lnTo>
                      <a:lnTo>
                        <a:pt x="38" y="40"/>
                      </a:lnTo>
                      <a:lnTo>
                        <a:pt x="38" y="44"/>
                      </a:lnTo>
                      <a:lnTo>
                        <a:pt x="41" y="44"/>
                      </a:lnTo>
                      <a:lnTo>
                        <a:pt x="41" y="47"/>
                      </a:lnTo>
                      <a:lnTo>
                        <a:pt x="41" y="50"/>
                      </a:lnTo>
                      <a:lnTo>
                        <a:pt x="41" y="53"/>
                      </a:lnTo>
                      <a:lnTo>
                        <a:pt x="41" y="56"/>
                      </a:lnTo>
                      <a:lnTo>
                        <a:pt x="41" y="59"/>
                      </a:lnTo>
                      <a:lnTo>
                        <a:pt x="41" y="62"/>
                      </a:lnTo>
                      <a:lnTo>
                        <a:pt x="41" y="65"/>
                      </a:lnTo>
                      <a:lnTo>
                        <a:pt x="38" y="65"/>
                      </a:lnTo>
                      <a:lnTo>
                        <a:pt x="38" y="69"/>
                      </a:lnTo>
                      <a:lnTo>
                        <a:pt x="38" y="72"/>
                      </a:lnTo>
                      <a:lnTo>
                        <a:pt x="35" y="72"/>
                      </a:lnTo>
                      <a:lnTo>
                        <a:pt x="35" y="75"/>
                      </a:lnTo>
                      <a:lnTo>
                        <a:pt x="32" y="75"/>
                      </a:lnTo>
                      <a:lnTo>
                        <a:pt x="29" y="75"/>
                      </a:lnTo>
                      <a:lnTo>
                        <a:pt x="29" y="78"/>
                      </a:lnTo>
                      <a:lnTo>
                        <a:pt x="26" y="78"/>
                      </a:lnTo>
                      <a:lnTo>
                        <a:pt x="23" y="78"/>
                      </a:lnTo>
                      <a:lnTo>
                        <a:pt x="21" y="78"/>
                      </a:lnTo>
                      <a:lnTo>
                        <a:pt x="21" y="75"/>
                      </a:lnTo>
                      <a:lnTo>
                        <a:pt x="18" y="75"/>
                      </a:lnTo>
                      <a:lnTo>
                        <a:pt x="15" y="75"/>
                      </a:lnTo>
                      <a:lnTo>
                        <a:pt x="15" y="72"/>
                      </a:lnTo>
                      <a:lnTo>
                        <a:pt x="12" y="69"/>
                      </a:lnTo>
                      <a:lnTo>
                        <a:pt x="12" y="65"/>
                      </a:lnTo>
                      <a:lnTo>
                        <a:pt x="12" y="62"/>
                      </a:lnTo>
                      <a:lnTo>
                        <a:pt x="9" y="62"/>
                      </a:lnTo>
                      <a:lnTo>
                        <a:pt x="9" y="59"/>
                      </a:lnTo>
                      <a:lnTo>
                        <a:pt x="9" y="56"/>
                      </a:lnTo>
                      <a:lnTo>
                        <a:pt x="9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8" name="Freeform 756"/>
                <p:cNvSpPr>
                  <a:spLocks noEditPoints="1"/>
                </p:cNvSpPr>
                <p:nvPr/>
              </p:nvSpPr>
              <p:spPr bwMode="auto">
                <a:xfrm>
                  <a:off x="3677" y="2622"/>
                  <a:ext cx="48" cy="65"/>
                </a:xfrm>
                <a:custGeom>
                  <a:avLst/>
                  <a:gdLst>
                    <a:gd name="T0" fmla="*/ 0 w 52"/>
                    <a:gd name="T1" fmla="*/ 34 h 65"/>
                    <a:gd name="T2" fmla="*/ 0 w 52"/>
                    <a:gd name="T3" fmla="*/ 40 h 65"/>
                    <a:gd name="T4" fmla="*/ 3 w 52"/>
                    <a:gd name="T5" fmla="*/ 47 h 65"/>
                    <a:gd name="T6" fmla="*/ 3 w 52"/>
                    <a:gd name="T7" fmla="*/ 53 h 65"/>
                    <a:gd name="T8" fmla="*/ 6 w 52"/>
                    <a:gd name="T9" fmla="*/ 56 h 65"/>
                    <a:gd name="T10" fmla="*/ 6 w 52"/>
                    <a:gd name="T11" fmla="*/ 59 h 65"/>
                    <a:gd name="T12" fmla="*/ 11 w 52"/>
                    <a:gd name="T13" fmla="*/ 62 h 65"/>
                    <a:gd name="T14" fmla="*/ 16 w 52"/>
                    <a:gd name="T15" fmla="*/ 62 h 65"/>
                    <a:gd name="T16" fmla="*/ 20 w 52"/>
                    <a:gd name="T17" fmla="*/ 65 h 65"/>
                    <a:gd name="T18" fmla="*/ 23 w 52"/>
                    <a:gd name="T19" fmla="*/ 62 h 65"/>
                    <a:gd name="T20" fmla="*/ 28 w 52"/>
                    <a:gd name="T21" fmla="*/ 62 h 65"/>
                    <a:gd name="T22" fmla="*/ 30 w 52"/>
                    <a:gd name="T23" fmla="*/ 59 h 65"/>
                    <a:gd name="T24" fmla="*/ 34 w 52"/>
                    <a:gd name="T25" fmla="*/ 56 h 65"/>
                    <a:gd name="T26" fmla="*/ 36 w 52"/>
                    <a:gd name="T27" fmla="*/ 50 h 65"/>
                    <a:gd name="T28" fmla="*/ 39 w 52"/>
                    <a:gd name="T29" fmla="*/ 47 h 65"/>
                    <a:gd name="T30" fmla="*/ 41 w 52"/>
                    <a:gd name="T31" fmla="*/ 40 h 65"/>
                    <a:gd name="T32" fmla="*/ 41 w 52"/>
                    <a:gd name="T33" fmla="*/ 34 h 65"/>
                    <a:gd name="T34" fmla="*/ 41 w 52"/>
                    <a:gd name="T35" fmla="*/ 28 h 65"/>
                    <a:gd name="T36" fmla="*/ 41 w 52"/>
                    <a:gd name="T37" fmla="*/ 22 h 65"/>
                    <a:gd name="T38" fmla="*/ 39 w 52"/>
                    <a:gd name="T39" fmla="*/ 18 h 65"/>
                    <a:gd name="T40" fmla="*/ 36 w 52"/>
                    <a:gd name="T41" fmla="*/ 12 h 65"/>
                    <a:gd name="T42" fmla="*/ 34 w 52"/>
                    <a:gd name="T43" fmla="*/ 9 h 65"/>
                    <a:gd name="T44" fmla="*/ 31 w 52"/>
                    <a:gd name="T45" fmla="*/ 6 h 65"/>
                    <a:gd name="T46" fmla="*/ 30 w 52"/>
                    <a:gd name="T47" fmla="*/ 3 h 65"/>
                    <a:gd name="T48" fmla="*/ 28 w 52"/>
                    <a:gd name="T49" fmla="*/ 0 h 65"/>
                    <a:gd name="T50" fmla="*/ 23 w 52"/>
                    <a:gd name="T51" fmla="*/ 0 h 65"/>
                    <a:gd name="T52" fmla="*/ 18 w 52"/>
                    <a:gd name="T53" fmla="*/ 0 h 65"/>
                    <a:gd name="T54" fmla="*/ 14 w 52"/>
                    <a:gd name="T55" fmla="*/ 0 h 65"/>
                    <a:gd name="T56" fmla="*/ 9 w 52"/>
                    <a:gd name="T57" fmla="*/ 3 h 65"/>
                    <a:gd name="T58" fmla="*/ 6 w 52"/>
                    <a:gd name="T59" fmla="*/ 6 h 65"/>
                    <a:gd name="T60" fmla="*/ 6 w 52"/>
                    <a:gd name="T61" fmla="*/ 9 h 65"/>
                    <a:gd name="T62" fmla="*/ 3 w 52"/>
                    <a:gd name="T63" fmla="*/ 12 h 65"/>
                    <a:gd name="T64" fmla="*/ 3 w 52"/>
                    <a:gd name="T65" fmla="*/ 18 h 65"/>
                    <a:gd name="T66" fmla="*/ 0 w 52"/>
                    <a:gd name="T67" fmla="*/ 22 h 65"/>
                    <a:gd name="T68" fmla="*/ 0 w 52"/>
                    <a:gd name="T69" fmla="*/ 28 h 65"/>
                    <a:gd name="T70" fmla="*/ 6 w 52"/>
                    <a:gd name="T71" fmla="*/ 31 h 65"/>
                    <a:gd name="T72" fmla="*/ 6 w 52"/>
                    <a:gd name="T73" fmla="*/ 25 h 65"/>
                    <a:gd name="T74" fmla="*/ 9 w 52"/>
                    <a:gd name="T75" fmla="*/ 22 h 65"/>
                    <a:gd name="T76" fmla="*/ 9 w 52"/>
                    <a:gd name="T77" fmla="*/ 15 h 65"/>
                    <a:gd name="T78" fmla="*/ 11 w 52"/>
                    <a:gd name="T79" fmla="*/ 12 h 65"/>
                    <a:gd name="T80" fmla="*/ 14 w 52"/>
                    <a:gd name="T81" fmla="*/ 9 h 65"/>
                    <a:gd name="T82" fmla="*/ 18 w 52"/>
                    <a:gd name="T83" fmla="*/ 9 h 65"/>
                    <a:gd name="T84" fmla="*/ 23 w 52"/>
                    <a:gd name="T85" fmla="*/ 9 h 65"/>
                    <a:gd name="T86" fmla="*/ 28 w 52"/>
                    <a:gd name="T87" fmla="*/ 12 h 65"/>
                    <a:gd name="T88" fmla="*/ 30 w 52"/>
                    <a:gd name="T89" fmla="*/ 15 h 65"/>
                    <a:gd name="T90" fmla="*/ 31 w 52"/>
                    <a:gd name="T91" fmla="*/ 22 h 65"/>
                    <a:gd name="T92" fmla="*/ 31 w 52"/>
                    <a:gd name="T93" fmla="*/ 28 h 65"/>
                    <a:gd name="T94" fmla="*/ 31 w 52"/>
                    <a:gd name="T95" fmla="*/ 34 h 65"/>
                    <a:gd name="T96" fmla="*/ 31 w 52"/>
                    <a:gd name="T97" fmla="*/ 40 h 65"/>
                    <a:gd name="T98" fmla="*/ 31 w 52"/>
                    <a:gd name="T99" fmla="*/ 47 h 65"/>
                    <a:gd name="T100" fmla="*/ 30 w 52"/>
                    <a:gd name="T101" fmla="*/ 50 h 65"/>
                    <a:gd name="T102" fmla="*/ 28 w 52"/>
                    <a:gd name="T103" fmla="*/ 53 h 65"/>
                    <a:gd name="T104" fmla="*/ 23 w 52"/>
                    <a:gd name="T105" fmla="*/ 56 h 65"/>
                    <a:gd name="T106" fmla="*/ 18 w 52"/>
                    <a:gd name="T107" fmla="*/ 56 h 65"/>
                    <a:gd name="T108" fmla="*/ 16 w 52"/>
                    <a:gd name="T109" fmla="*/ 53 h 65"/>
                    <a:gd name="T110" fmla="*/ 11 w 52"/>
                    <a:gd name="T111" fmla="*/ 53 h 65"/>
                    <a:gd name="T112" fmla="*/ 9 w 52"/>
                    <a:gd name="T113" fmla="*/ 47 h 65"/>
                    <a:gd name="T114" fmla="*/ 9 w 52"/>
                    <a:gd name="T115" fmla="*/ 40 h 65"/>
                    <a:gd name="T116" fmla="*/ 6 w 52"/>
                    <a:gd name="T117" fmla="*/ 37 h 65"/>
                    <a:gd name="T118" fmla="*/ 6 w 52"/>
                    <a:gd name="T119" fmla="*/ 31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52" h="65">
                      <a:moveTo>
                        <a:pt x="0" y="31"/>
                      </a:move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0" y="59"/>
                      </a:lnTo>
                      <a:lnTo>
                        <a:pt x="43" y="56"/>
                      </a:lnTo>
                      <a:lnTo>
                        <a:pt x="46" y="53"/>
                      </a:lnTo>
                      <a:lnTo>
                        <a:pt x="46" y="50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49" y="43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49" y="22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close/>
                      <a:moveTo>
                        <a:pt x="9" y="31"/>
                      </a:move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0" y="18"/>
                      </a:lnTo>
                      <a:lnTo>
                        <a:pt x="40" y="22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40" y="31"/>
                      </a:lnTo>
                      <a:lnTo>
                        <a:pt x="40" y="34"/>
                      </a:lnTo>
                      <a:lnTo>
                        <a:pt x="40" y="37"/>
                      </a:lnTo>
                      <a:lnTo>
                        <a:pt x="40" y="40"/>
                      </a:lnTo>
                      <a:lnTo>
                        <a:pt x="40" y="43"/>
                      </a:lnTo>
                      <a:lnTo>
                        <a:pt x="40" y="47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39" name="Freeform 757"/>
                <p:cNvSpPr>
                  <a:spLocks noEditPoints="1"/>
                </p:cNvSpPr>
                <p:nvPr/>
              </p:nvSpPr>
              <p:spPr bwMode="auto">
                <a:xfrm>
                  <a:off x="3762" y="2622"/>
                  <a:ext cx="46" cy="87"/>
                </a:xfrm>
                <a:custGeom>
                  <a:avLst/>
                  <a:gdLst>
                    <a:gd name="T0" fmla="*/ 6 w 50"/>
                    <a:gd name="T1" fmla="*/ 31 h 87"/>
                    <a:gd name="T2" fmla="*/ 6 w 50"/>
                    <a:gd name="T3" fmla="*/ 25 h 87"/>
                    <a:gd name="T4" fmla="*/ 9 w 50"/>
                    <a:gd name="T5" fmla="*/ 18 h 87"/>
                    <a:gd name="T6" fmla="*/ 12 w 50"/>
                    <a:gd name="T7" fmla="*/ 12 h 87"/>
                    <a:gd name="T8" fmla="*/ 16 w 50"/>
                    <a:gd name="T9" fmla="*/ 9 h 87"/>
                    <a:gd name="T10" fmla="*/ 20 w 50"/>
                    <a:gd name="T11" fmla="*/ 9 h 87"/>
                    <a:gd name="T12" fmla="*/ 25 w 50"/>
                    <a:gd name="T13" fmla="*/ 9 h 87"/>
                    <a:gd name="T14" fmla="*/ 27 w 50"/>
                    <a:gd name="T15" fmla="*/ 12 h 87"/>
                    <a:gd name="T16" fmla="*/ 29 w 50"/>
                    <a:gd name="T17" fmla="*/ 15 h 87"/>
                    <a:gd name="T18" fmla="*/ 29 w 50"/>
                    <a:gd name="T19" fmla="*/ 22 h 87"/>
                    <a:gd name="T20" fmla="*/ 32 w 50"/>
                    <a:gd name="T21" fmla="*/ 25 h 87"/>
                    <a:gd name="T22" fmla="*/ 32 w 50"/>
                    <a:gd name="T23" fmla="*/ 31 h 87"/>
                    <a:gd name="T24" fmla="*/ 32 w 50"/>
                    <a:gd name="T25" fmla="*/ 37 h 87"/>
                    <a:gd name="T26" fmla="*/ 29 w 50"/>
                    <a:gd name="T27" fmla="*/ 40 h 87"/>
                    <a:gd name="T28" fmla="*/ 29 w 50"/>
                    <a:gd name="T29" fmla="*/ 47 h 87"/>
                    <a:gd name="T30" fmla="*/ 27 w 50"/>
                    <a:gd name="T31" fmla="*/ 50 h 87"/>
                    <a:gd name="T32" fmla="*/ 23 w 50"/>
                    <a:gd name="T33" fmla="*/ 53 h 87"/>
                    <a:gd name="T34" fmla="*/ 20 w 50"/>
                    <a:gd name="T35" fmla="*/ 56 h 87"/>
                    <a:gd name="T36" fmla="*/ 16 w 50"/>
                    <a:gd name="T37" fmla="*/ 56 h 87"/>
                    <a:gd name="T38" fmla="*/ 15 w 50"/>
                    <a:gd name="T39" fmla="*/ 53 h 87"/>
                    <a:gd name="T40" fmla="*/ 12 w 50"/>
                    <a:gd name="T41" fmla="*/ 50 h 87"/>
                    <a:gd name="T42" fmla="*/ 9 w 50"/>
                    <a:gd name="T43" fmla="*/ 47 h 87"/>
                    <a:gd name="T44" fmla="*/ 6 w 50"/>
                    <a:gd name="T45" fmla="*/ 43 h 87"/>
                    <a:gd name="T46" fmla="*/ 6 w 50"/>
                    <a:gd name="T47" fmla="*/ 37 h 87"/>
                    <a:gd name="T48" fmla="*/ 0 w 50"/>
                    <a:gd name="T49" fmla="*/ 87 h 87"/>
                    <a:gd name="T50" fmla="*/ 6 w 50"/>
                    <a:gd name="T51" fmla="*/ 56 h 87"/>
                    <a:gd name="T52" fmla="*/ 9 w 50"/>
                    <a:gd name="T53" fmla="*/ 59 h 87"/>
                    <a:gd name="T54" fmla="*/ 12 w 50"/>
                    <a:gd name="T55" fmla="*/ 62 h 87"/>
                    <a:gd name="T56" fmla="*/ 16 w 50"/>
                    <a:gd name="T57" fmla="*/ 62 h 87"/>
                    <a:gd name="T58" fmla="*/ 18 w 50"/>
                    <a:gd name="T59" fmla="*/ 65 h 87"/>
                    <a:gd name="T60" fmla="*/ 23 w 50"/>
                    <a:gd name="T61" fmla="*/ 65 h 87"/>
                    <a:gd name="T62" fmla="*/ 25 w 50"/>
                    <a:gd name="T63" fmla="*/ 62 h 87"/>
                    <a:gd name="T64" fmla="*/ 29 w 50"/>
                    <a:gd name="T65" fmla="*/ 62 h 87"/>
                    <a:gd name="T66" fmla="*/ 32 w 50"/>
                    <a:gd name="T67" fmla="*/ 59 h 87"/>
                    <a:gd name="T68" fmla="*/ 34 w 50"/>
                    <a:gd name="T69" fmla="*/ 56 h 87"/>
                    <a:gd name="T70" fmla="*/ 34 w 50"/>
                    <a:gd name="T71" fmla="*/ 50 h 87"/>
                    <a:gd name="T72" fmla="*/ 37 w 50"/>
                    <a:gd name="T73" fmla="*/ 47 h 87"/>
                    <a:gd name="T74" fmla="*/ 39 w 50"/>
                    <a:gd name="T75" fmla="*/ 43 h 87"/>
                    <a:gd name="T76" fmla="*/ 39 w 50"/>
                    <a:gd name="T77" fmla="*/ 37 h 87"/>
                    <a:gd name="T78" fmla="*/ 39 w 50"/>
                    <a:gd name="T79" fmla="*/ 31 h 87"/>
                    <a:gd name="T80" fmla="*/ 39 w 50"/>
                    <a:gd name="T81" fmla="*/ 25 h 87"/>
                    <a:gd name="T82" fmla="*/ 39 w 50"/>
                    <a:gd name="T83" fmla="*/ 18 h 87"/>
                    <a:gd name="T84" fmla="*/ 37 w 50"/>
                    <a:gd name="T85" fmla="*/ 15 h 87"/>
                    <a:gd name="T86" fmla="*/ 34 w 50"/>
                    <a:gd name="T87" fmla="*/ 9 h 87"/>
                    <a:gd name="T88" fmla="*/ 32 w 50"/>
                    <a:gd name="T89" fmla="*/ 6 h 87"/>
                    <a:gd name="T90" fmla="*/ 27 w 50"/>
                    <a:gd name="T91" fmla="*/ 3 h 87"/>
                    <a:gd name="T92" fmla="*/ 25 w 50"/>
                    <a:gd name="T93" fmla="*/ 0 h 87"/>
                    <a:gd name="T94" fmla="*/ 20 w 50"/>
                    <a:gd name="T95" fmla="*/ 0 h 87"/>
                    <a:gd name="T96" fmla="*/ 16 w 50"/>
                    <a:gd name="T97" fmla="*/ 0 h 87"/>
                    <a:gd name="T98" fmla="*/ 15 w 50"/>
                    <a:gd name="T99" fmla="*/ 3 h 87"/>
                    <a:gd name="T100" fmla="*/ 9 w 50"/>
                    <a:gd name="T101" fmla="*/ 6 h 87"/>
                    <a:gd name="T102" fmla="*/ 6 w 50"/>
                    <a:gd name="T103" fmla="*/ 0 h 87"/>
                    <a:gd name="T104" fmla="*/ 0 w 50"/>
                    <a:gd name="T105" fmla="*/ 87 h 8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0" h="87">
                      <a:moveTo>
                        <a:pt x="9" y="34"/>
                      </a:moveTo>
                      <a:lnTo>
                        <a:pt x="9" y="31"/>
                      </a:ln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2" y="18"/>
                      </a:lnTo>
                      <a:lnTo>
                        <a:pt x="12" y="15"/>
                      </a:lnTo>
                      <a:lnTo>
                        <a:pt x="15" y="12"/>
                      </a:lnTo>
                      <a:lnTo>
                        <a:pt x="18" y="9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2" y="12"/>
                      </a:lnTo>
                      <a:lnTo>
                        <a:pt x="35" y="12"/>
                      </a:lnTo>
                      <a:lnTo>
                        <a:pt x="35" y="15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38" y="22"/>
                      </a:lnTo>
                      <a:lnTo>
                        <a:pt x="38" y="25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38" y="37"/>
                      </a:lnTo>
                      <a:lnTo>
                        <a:pt x="38" y="40"/>
                      </a:lnTo>
                      <a:lnTo>
                        <a:pt x="38" y="43"/>
                      </a:lnTo>
                      <a:lnTo>
                        <a:pt x="38" y="47"/>
                      </a:lnTo>
                      <a:lnTo>
                        <a:pt x="35" y="47"/>
                      </a:lnTo>
                      <a:lnTo>
                        <a:pt x="35" y="50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4" y="56"/>
                      </a:lnTo>
                      <a:lnTo>
                        <a:pt x="21" y="56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3"/>
                      </a:lnTo>
                      <a:lnTo>
                        <a:pt x="15" y="50"/>
                      </a:lnTo>
                      <a:lnTo>
                        <a:pt x="12" y="50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9" y="43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close/>
                      <a:moveTo>
                        <a:pt x="0" y="87"/>
                      </a:moveTo>
                      <a:lnTo>
                        <a:pt x="9" y="87"/>
                      </a:lnTo>
                      <a:lnTo>
                        <a:pt x="9" y="56"/>
                      </a:lnTo>
                      <a:lnTo>
                        <a:pt x="12" y="56"/>
                      </a:lnTo>
                      <a:lnTo>
                        <a:pt x="12" y="59"/>
                      </a:lnTo>
                      <a:lnTo>
                        <a:pt x="15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1" y="65"/>
                      </a:lnTo>
                      <a:lnTo>
                        <a:pt x="24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1" y="56"/>
                      </a:lnTo>
                      <a:lnTo>
                        <a:pt x="44" y="56"/>
                      </a:lnTo>
                      <a:lnTo>
                        <a:pt x="44" y="53"/>
                      </a:lnTo>
                      <a:lnTo>
                        <a:pt x="44" y="50"/>
                      </a:lnTo>
                      <a:lnTo>
                        <a:pt x="47" y="50"/>
                      </a:lnTo>
                      <a:lnTo>
                        <a:pt x="47" y="47"/>
                      </a:lnTo>
                      <a:lnTo>
                        <a:pt x="47" y="43"/>
                      </a:lnTo>
                      <a:lnTo>
                        <a:pt x="50" y="43"/>
                      </a:lnTo>
                      <a:lnTo>
                        <a:pt x="50" y="40"/>
                      </a:lnTo>
                      <a:lnTo>
                        <a:pt x="50" y="37"/>
                      </a:lnTo>
                      <a:lnTo>
                        <a:pt x="50" y="34"/>
                      </a:lnTo>
                      <a:lnTo>
                        <a:pt x="50" y="31"/>
                      </a:lnTo>
                      <a:lnTo>
                        <a:pt x="50" y="28"/>
                      </a:lnTo>
                      <a:lnTo>
                        <a:pt x="50" y="25"/>
                      </a:lnTo>
                      <a:lnTo>
                        <a:pt x="50" y="22"/>
                      </a:lnTo>
                      <a:lnTo>
                        <a:pt x="50" y="18"/>
                      </a:lnTo>
                      <a:lnTo>
                        <a:pt x="47" y="18"/>
                      </a:lnTo>
                      <a:lnTo>
                        <a:pt x="47" y="15"/>
                      </a:lnTo>
                      <a:lnTo>
                        <a:pt x="47" y="12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6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0" name="Freeform 758"/>
                <p:cNvSpPr>
                  <a:spLocks noEditPoints="1"/>
                </p:cNvSpPr>
                <p:nvPr/>
              </p:nvSpPr>
              <p:spPr bwMode="auto">
                <a:xfrm>
                  <a:off x="3815" y="2622"/>
                  <a:ext cx="48" cy="65"/>
                </a:xfrm>
                <a:custGeom>
                  <a:avLst/>
                  <a:gdLst>
                    <a:gd name="T0" fmla="*/ 0 w 52"/>
                    <a:gd name="T1" fmla="*/ 34 h 65"/>
                    <a:gd name="T2" fmla="*/ 0 w 52"/>
                    <a:gd name="T3" fmla="*/ 40 h 65"/>
                    <a:gd name="T4" fmla="*/ 3 w 52"/>
                    <a:gd name="T5" fmla="*/ 43 h 65"/>
                    <a:gd name="T6" fmla="*/ 3 w 52"/>
                    <a:gd name="T7" fmla="*/ 50 h 65"/>
                    <a:gd name="T8" fmla="*/ 6 w 52"/>
                    <a:gd name="T9" fmla="*/ 53 h 65"/>
                    <a:gd name="T10" fmla="*/ 6 w 52"/>
                    <a:gd name="T11" fmla="*/ 56 h 65"/>
                    <a:gd name="T12" fmla="*/ 9 w 52"/>
                    <a:gd name="T13" fmla="*/ 59 h 65"/>
                    <a:gd name="T14" fmla="*/ 15 w 52"/>
                    <a:gd name="T15" fmla="*/ 62 h 65"/>
                    <a:gd name="T16" fmla="*/ 18 w 52"/>
                    <a:gd name="T17" fmla="*/ 65 h 65"/>
                    <a:gd name="T18" fmla="*/ 23 w 52"/>
                    <a:gd name="T19" fmla="*/ 65 h 65"/>
                    <a:gd name="T20" fmla="*/ 28 w 52"/>
                    <a:gd name="T21" fmla="*/ 62 h 65"/>
                    <a:gd name="T22" fmla="*/ 30 w 52"/>
                    <a:gd name="T23" fmla="*/ 59 h 65"/>
                    <a:gd name="T24" fmla="*/ 35 w 52"/>
                    <a:gd name="T25" fmla="*/ 59 h 65"/>
                    <a:gd name="T26" fmla="*/ 36 w 52"/>
                    <a:gd name="T27" fmla="*/ 56 h 65"/>
                    <a:gd name="T28" fmla="*/ 39 w 52"/>
                    <a:gd name="T29" fmla="*/ 50 h 65"/>
                    <a:gd name="T30" fmla="*/ 39 w 52"/>
                    <a:gd name="T31" fmla="*/ 43 h 65"/>
                    <a:gd name="T32" fmla="*/ 41 w 52"/>
                    <a:gd name="T33" fmla="*/ 40 h 65"/>
                    <a:gd name="T34" fmla="*/ 41 w 52"/>
                    <a:gd name="T35" fmla="*/ 34 h 65"/>
                    <a:gd name="T36" fmla="*/ 41 w 52"/>
                    <a:gd name="T37" fmla="*/ 28 h 65"/>
                    <a:gd name="T38" fmla="*/ 41 w 52"/>
                    <a:gd name="T39" fmla="*/ 22 h 65"/>
                    <a:gd name="T40" fmla="*/ 39 w 52"/>
                    <a:gd name="T41" fmla="*/ 18 h 65"/>
                    <a:gd name="T42" fmla="*/ 39 w 52"/>
                    <a:gd name="T43" fmla="*/ 12 h 65"/>
                    <a:gd name="T44" fmla="*/ 36 w 52"/>
                    <a:gd name="T45" fmla="*/ 9 h 65"/>
                    <a:gd name="T46" fmla="*/ 32 w 52"/>
                    <a:gd name="T47" fmla="*/ 6 h 65"/>
                    <a:gd name="T48" fmla="*/ 30 w 52"/>
                    <a:gd name="T49" fmla="*/ 3 h 65"/>
                    <a:gd name="T50" fmla="*/ 26 w 52"/>
                    <a:gd name="T51" fmla="*/ 0 h 65"/>
                    <a:gd name="T52" fmla="*/ 20 w 52"/>
                    <a:gd name="T53" fmla="*/ 0 h 65"/>
                    <a:gd name="T54" fmla="*/ 16 w 52"/>
                    <a:gd name="T55" fmla="*/ 0 h 65"/>
                    <a:gd name="T56" fmla="*/ 12 w 52"/>
                    <a:gd name="T57" fmla="*/ 3 h 65"/>
                    <a:gd name="T58" fmla="*/ 9 w 52"/>
                    <a:gd name="T59" fmla="*/ 6 h 65"/>
                    <a:gd name="T60" fmla="*/ 6 w 52"/>
                    <a:gd name="T61" fmla="*/ 9 h 65"/>
                    <a:gd name="T62" fmla="*/ 3 w 52"/>
                    <a:gd name="T63" fmla="*/ 12 h 65"/>
                    <a:gd name="T64" fmla="*/ 3 w 52"/>
                    <a:gd name="T65" fmla="*/ 18 h 65"/>
                    <a:gd name="T66" fmla="*/ 0 w 52"/>
                    <a:gd name="T67" fmla="*/ 22 h 65"/>
                    <a:gd name="T68" fmla="*/ 0 w 52"/>
                    <a:gd name="T69" fmla="*/ 28 h 65"/>
                    <a:gd name="T70" fmla="*/ 6 w 52"/>
                    <a:gd name="T71" fmla="*/ 31 h 65"/>
                    <a:gd name="T72" fmla="*/ 6 w 52"/>
                    <a:gd name="T73" fmla="*/ 25 h 65"/>
                    <a:gd name="T74" fmla="*/ 9 w 52"/>
                    <a:gd name="T75" fmla="*/ 22 h 65"/>
                    <a:gd name="T76" fmla="*/ 9 w 52"/>
                    <a:gd name="T77" fmla="*/ 15 h 65"/>
                    <a:gd name="T78" fmla="*/ 12 w 52"/>
                    <a:gd name="T79" fmla="*/ 12 h 65"/>
                    <a:gd name="T80" fmla="*/ 15 w 52"/>
                    <a:gd name="T81" fmla="*/ 9 h 65"/>
                    <a:gd name="T82" fmla="*/ 18 w 52"/>
                    <a:gd name="T83" fmla="*/ 9 h 65"/>
                    <a:gd name="T84" fmla="*/ 23 w 52"/>
                    <a:gd name="T85" fmla="*/ 9 h 65"/>
                    <a:gd name="T86" fmla="*/ 28 w 52"/>
                    <a:gd name="T87" fmla="*/ 9 h 65"/>
                    <a:gd name="T88" fmla="*/ 30 w 52"/>
                    <a:gd name="T89" fmla="*/ 12 h 65"/>
                    <a:gd name="T90" fmla="*/ 32 w 52"/>
                    <a:gd name="T91" fmla="*/ 15 h 65"/>
                    <a:gd name="T92" fmla="*/ 32 w 52"/>
                    <a:gd name="T93" fmla="*/ 22 h 65"/>
                    <a:gd name="T94" fmla="*/ 35 w 52"/>
                    <a:gd name="T95" fmla="*/ 28 h 65"/>
                    <a:gd name="T96" fmla="*/ 35 w 52"/>
                    <a:gd name="T97" fmla="*/ 34 h 65"/>
                    <a:gd name="T98" fmla="*/ 32 w 52"/>
                    <a:gd name="T99" fmla="*/ 37 h 65"/>
                    <a:gd name="T100" fmla="*/ 32 w 52"/>
                    <a:gd name="T101" fmla="*/ 43 h 65"/>
                    <a:gd name="T102" fmla="*/ 30 w 52"/>
                    <a:gd name="T103" fmla="*/ 47 h 65"/>
                    <a:gd name="T104" fmla="*/ 28 w 52"/>
                    <a:gd name="T105" fmla="*/ 53 h 65"/>
                    <a:gd name="T106" fmla="*/ 26 w 52"/>
                    <a:gd name="T107" fmla="*/ 56 h 65"/>
                    <a:gd name="T108" fmla="*/ 20 w 52"/>
                    <a:gd name="T109" fmla="*/ 56 h 65"/>
                    <a:gd name="T110" fmla="*/ 16 w 52"/>
                    <a:gd name="T111" fmla="*/ 56 h 65"/>
                    <a:gd name="T112" fmla="*/ 15 w 52"/>
                    <a:gd name="T113" fmla="*/ 53 h 65"/>
                    <a:gd name="T114" fmla="*/ 9 w 52"/>
                    <a:gd name="T115" fmla="*/ 47 h 65"/>
                    <a:gd name="T116" fmla="*/ 9 w 52"/>
                    <a:gd name="T117" fmla="*/ 40 h 65"/>
                    <a:gd name="T118" fmla="*/ 6 w 52"/>
                    <a:gd name="T119" fmla="*/ 34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52" h="65">
                      <a:moveTo>
                        <a:pt x="0" y="31"/>
                      </a:move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3" y="43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0" y="62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4" y="59"/>
                      </a:lnTo>
                      <a:lnTo>
                        <a:pt x="44" y="56"/>
                      </a:lnTo>
                      <a:lnTo>
                        <a:pt x="46" y="56"/>
                      </a:lnTo>
                      <a:lnTo>
                        <a:pt x="46" y="53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49" y="43"/>
                      </a:lnTo>
                      <a:lnTo>
                        <a:pt x="52" y="43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52" y="18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0" y="18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close/>
                      <a:moveTo>
                        <a:pt x="9" y="31"/>
                      </a:move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8" y="12"/>
                      </a:lnTo>
                      <a:lnTo>
                        <a:pt x="18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1" y="15"/>
                      </a:lnTo>
                      <a:lnTo>
                        <a:pt x="41" y="18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lnTo>
                        <a:pt x="44" y="34"/>
                      </a:lnTo>
                      <a:lnTo>
                        <a:pt x="44" y="37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3"/>
                      </a:lnTo>
                      <a:lnTo>
                        <a:pt x="41" y="47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32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2" y="47"/>
                      </a:lnTo>
                      <a:lnTo>
                        <a:pt x="12" y="43"/>
                      </a:lnTo>
                      <a:lnTo>
                        <a:pt x="12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1" name="Freeform 759"/>
                <p:cNvSpPr>
                  <a:spLocks/>
                </p:cNvSpPr>
                <p:nvPr/>
              </p:nvSpPr>
              <p:spPr bwMode="auto">
                <a:xfrm>
                  <a:off x="3874" y="2622"/>
                  <a:ext cx="27" cy="62"/>
                </a:xfrm>
                <a:custGeom>
                  <a:avLst/>
                  <a:gdLst>
                    <a:gd name="T0" fmla="*/ 8 w 29"/>
                    <a:gd name="T1" fmla="*/ 28 h 62"/>
                    <a:gd name="T2" fmla="*/ 8 w 29"/>
                    <a:gd name="T3" fmla="*/ 25 h 62"/>
                    <a:gd name="T4" fmla="*/ 8 w 29"/>
                    <a:gd name="T5" fmla="*/ 22 h 62"/>
                    <a:gd name="T6" fmla="*/ 8 w 29"/>
                    <a:gd name="T7" fmla="*/ 18 h 62"/>
                    <a:gd name="T8" fmla="*/ 11 w 29"/>
                    <a:gd name="T9" fmla="*/ 15 h 62"/>
                    <a:gd name="T10" fmla="*/ 11 w 29"/>
                    <a:gd name="T11" fmla="*/ 12 h 62"/>
                    <a:gd name="T12" fmla="*/ 14 w 29"/>
                    <a:gd name="T13" fmla="*/ 12 h 62"/>
                    <a:gd name="T14" fmla="*/ 17 w 29"/>
                    <a:gd name="T15" fmla="*/ 12 h 62"/>
                    <a:gd name="T16" fmla="*/ 19 w 29"/>
                    <a:gd name="T17" fmla="*/ 9 h 62"/>
                    <a:gd name="T18" fmla="*/ 20 w 29"/>
                    <a:gd name="T19" fmla="*/ 9 h 62"/>
                    <a:gd name="T20" fmla="*/ 23 w 29"/>
                    <a:gd name="T21" fmla="*/ 9 h 62"/>
                    <a:gd name="T22" fmla="*/ 23 w 29"/>
                    <a:gd name="T23" fmla="*/ 0 h 62"/>
                    <a:gd name="T24" fmla="*/ 20 w 29"/>
                    <a:gd name="T25" fmla="*/ 0 h 62"/>
                    <a:gd name="T26" fmla="*/ 19 w 29"/>
                    <a:gd name="T27" fmla="*/ 0 h 62"/>
                    <a:gd name="T28" fmla="*/ 17 w 29"/>
                    <a:gd name="T29" fmla="*/ 0 h 62"/>
                    <a:gd name="T30" fmla="*/ 14 w 29"/>
                    <a:gd name="T31" fmla="*/ 0 h 62"/>
                    <a:gd name="T32" fmla="*/ 14 w 29"/>
                    <a:gd name="T33" fmla="*/ 3 h 62"/>
                    <a:gd name="T34" fmla="*/ 11 w 29"/>
                    <a:gd name="T35" fmla="*/ 3 h 62"/>
                    <a:gd name="T36" fmla="*/ 11 w 29"/>
                    <a:gd name="T37" fmla="*/ 6 h 62"/>
                    <a:gd name="T38" fmla="*/ 8 w 29"/>
                    <a:gd name="T39" fmla="*/ 6 h 62"/>
                    <a:gd name="T40" fmla="*/ 8 w 29"/>
                    <a:gd name="T41" fmla="*/ 9 h 62"/>
                    <a:gd name="T42" fmla="*/ 7 w 29"/>
                    <a:gd name="T43" fmla="*/ 12 h 62"/>
                    <a:gd name="T44" fmla="*/ 7 w 29"/>
                    <a:gd name="T45" fmla="*/ 0 h 62"/>
                    <a:gd name="T46" fmla="*/ 0 w 29"/>
                    <a:gd name="T47" fmla="*/ 0 h 62"/>
                    <a:gd name="T48" fmla="*/ 0 w 29"/>
                    <a:gd name="T49" fmla="*/ 62 h 62"/>
                    <a:gd name="T50" fmla="*/ 8 w 29"/>
                    <a:gd name="T51" fmla="*/ 62 h 62"/>
                    <a:gd name="T52" fmla="*/ 8 w 29"/>
                    <a:gd name="T53" fmla="*/ 28 h 6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29" h="62">
                      <a:moveTo>
                        <a:pt x="11" y="28"/>
                      </a:moveTo>
                      <a:lnTo>
                        <a:pt x="11" y="25"/>
                      </a:lnTo>
                      <a:lnTo>
                        <a:pt x="11" y="22"/>
                      </a:lnTo>
                      <a:lnTo>
                        <a:pt x="11" y="18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20" y="12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11" y="9"/>
                      </a:lnTo>
                      <a:lnTo>
                        <a:pt x="8" y="12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11" y="62"/>
                      </a:lnTo>
                      <a:lnTo>
                        <a:pt x="11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2" name="Freeform 760"/>
                <p:cNvSpPr>
                  <a:spLocks/>
                </p:cNvSpPr>
                <p:nvPr/>
              </p:nvSpPr>
              <p:spPr bwMode="auto">
                <a:xfrm>
                  <a:off x="4034" y="2525"/>
                  <a:ext cx="64" cy="84"/>
                </a:xfrm>
                <a:custGeom>
                  <a:avLst/>
                  <a:gdLst>
                    <a:gd name="T0" fmla="*/ 27 w 70"/>
                    <a:gd name="T1" fmla="*/ 72 h 84"/>
                    <a:gd name="T2" fmla="*/ 12 w 70"/>
                    <a:gd name="T3" fmla="*/ 0 h 84"/>
                    <a:gd name="T4" fmla="*/ 0 w 70"/>
                    <a:gd name="T5" fmla="*/ 0 h 84"/>
                    <a:gd name="T6" fmla="*/ 23 w 70"/>
                    <a:gd name="T7" fmla="*/ 84 h 84"/>
                    <a:gd name="T8" fmla="*/ 31 w 70"/>
                    <a:gd name="T9" fmla="*/ 84 h 84"/>
                    <a:gd name="T10" fmla="*/ 54 w 70"/>
                    <a:gd name="T11" fmla="*/ 0 h 84"/>
                    <a:gd name="T12" fmla="*/ 44 w 70"/>
                    <a:gd name="T13" fmla="*/ 0 h 84"/>
                    <a:gd name="T14" fmla="*/ 27 w 70"/>
                    <a:gd name="T15" fmla="*/ 72 h 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4">
                      <a:moveTo>
                        <a:pt x="35" y="72"/>
                      </a:move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84"/>
                      </a:lnTo>
                      <a:lnTo>
                        <a:pt x="41" y="84"/>
                      </a:lnTo>
                      <a:lnTo>
                        <a:pt x="70" y="0"/>
                      </a:lnTo>
                      <a:lnTo>
                        <a:pt x="58" y="0"/>
                      </a:lnTo>
                      <a:lnTo>
                        <a:pt x="35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3" name="Freeform 761"/>
                <p:cNvSpPr>
                  <a:spLocks noEditPoints="1"/>
                </p:cNvSpPr>
                <p:nvPr/>
              </p:nvSpPr>
              <p:spPr bwMode="auto">
                <a:xfrm>
                  <a:off x="4096" y="2547"/>
                  <a:ext cx="48" cy="62"/>
                </a:xfrm>
                <a:custGeom>
                  <a:avLst/>
                  <a:gdLst>
                    <a:gd name="T0" fmla="*/ 31 w 52"/>
                    <a:gd name="T1" fmla="*/ 44 h 62"/>
                    <a:gd name="T2" fmla="*/ 31 w 52"/>
                    <a:gd name="T3" fmla="*/ 50 h 62"/>
                    <a:gd name="T4" fmla="*/ 29 w 52"/>
                    <a:gd name="T5" fmla="*/ 53 h 62"/>
                    <a:gd name="T6" fmla="*/ 25 w 52"/>
                    <a:gd name="T7" fmla="*/ 53 h 62"/>
                    <a:gd name="T8" fmla="*/ 23 w 52"/>
                    <a:gd name="T9" fmla="*/ 56 h 62"/>
                    <a:gd name="T10" fmla="*/ 18 w 52"/>
                    <a:gd name="T11" fmla="*/ 56 h 62"/>
                    <a:gd name="T12" fmla="*/ 16 w 52"/>
                    <a:gd name="T13" fmla="*/ 53 h 62"/>
                    <a:gd name="T14" fmla="*/ 14 w 52"/>
                    <a:gd name="T15" fmla="*/ 50 h 62"/>
                    <a:gd name="T16" fmla="*/ 11 w 52"/>
                    <a:gd name="T17" fmla="*/ 47 h 62"/>
                    <a:gd name="T18" fmla="*/ 8 w 52"/>
                    <a:gd name="T19" fmla="*/ 44 h 62"/>
                    <a:gd name="T20" fmla="*/ 8 w 52"/>
                    <a:gd name="T21" fmla="*/ 37 h 62"/>
                    <a:gd name="T22" fmla="*/ 41 w 52"/>
                    <a:gd name="T23" fmla="*/ 34 h 62"/>
                    <a:gd name="T24" fmla="*/ 41 w 52"/>
                    <a:gd name="T25" fmla="*/ 28 h 62"/>
                    <a:gd name="T26" fmla="*/ 41 w 52"/>
                    <a:gd name="T27" fmla="*/ 22 h 62"/>
                    <a:gd name="T28" fmla="*/ 39 w 52"/>
                    <a:gd name="T29" fmla="*/ 19 h 62"/>
                    <a:gd name="T30" fmla="*/ 39 w 52"/>
                    <a:gd name="T31" fmla="*/ 12 h 62"/>
                    <a:gd name="T32" fmla="*/ 36 w 52"/>
                    <a:gd name="T33" fmla="*/ 9 h 62"/>
                    <a:gd name="T34" fmla="*/ 34 w 52"/>
                    <a:gd name="T35" fmla="*/ 6 h 62"/>
                    <a:gd name="T36" fmla="*/ 29 w 52"/>
                    <a:gd name="T37" fmla="*/ 3 h 62"/>
                    <a:gd name="T38" fmla="*/ 27 w 52"/>
                    <a:gd name="T39" fmla="*/ 0 h 62"/>
                    <a:gd name="T40" fmla="*/ 23 w 52"/>
                    <a:gd name="T41" fmla="*/ 0 h 62"/>
                    <a:gd name="T42" fmla="*/ 18 w 52"/>
                    <a:gd name="T43" fmla="*/ 0 h 62"/>
                    <a:gd name="T44" fmla="*/ 14 w 52"/>
                    <a:gd name="T45" fmla="*/ 0 h 62"/>
                    <a:gd name="T46" fmla="*/ 8 w 52"/>
                    <a:gd name="T47" fmla="*/ 3 h 62"/>
                    <a:gd name="T48" fmla="*/ 6 w 52"/>
                    <a:gd name="T49" fmla="*/ 6 h 62"/>
                    <a:gd name="T50" fmla="*/ 5 w 52"/>
                    <a:gd name="T51" fmla="*/ 9 h 62"/>
                    <a:gd name="T52" fmla="*/ 5 w 52"/>
                    <a:gd name="T53" fmla="*/ 15 h 62"/>
                    <a:gd name="T54" fmla="*/ 3 w 52"/>
                    <a:gd name="T55" fmla="*/ 19 h 62"/>
                    <a:gd name="T56" fmla="*/ 0 w 52"/>
                    <a:gd name="T57" fmla="*/ 25 h 62"/>
                    <a:gd name="T58" fmla="*/ 0 w 52"/>
                    <a:gd name="T59" fmla="*/ 31 h 62"/>
                    <a:gd name="T60" fmla="*/ 0 w 52"/>
                    <a:gd name="T61" fmla="*/ 37 h 62"/>
                    <a:gd name="T62" fmla="*/ 3 w 52"/>
                    <a:gd name="T63" fmla="*/ 44 h 62"/>
                    <a:gd name="T64" fmla="*/ 3 w 52"/>
                    <a:gd name="T65" fmla="*/ 50 h 62"/>
                    <a:gd name="T66" fmla="*/ 5 w 52"/>
                    <a:gd name="T67" fmla="*/ 53 h 62"/>
                    <a:gd name="T68" fmla="*/ 6 w 52"/>
                    <a:gd name="T69" fmla="*/ 59 h 62"/>
                    <a:gd name="T70" fmla="*/ 11 w 52"/>
                    <a:gd name="T71" fmla="*/ 59 h 62"/>
                    <a:gd name="T72" fmla="*/ 14 w 52"/>
                    <a:gd name="T73" fmla="*/ 62 h 62"/>
                    <a:gd name="T74" fmla="*/ 18 w 52"/>
                    <a:gd name="T75" fmla="*/ 62 h 62"/>
                    <a:gd name="T76" fmla="*/ 23 w 52"/>
                    <a:gd name="T77" fmla="*/ 62 h 62"/>
                    <a:gd name="T78" fmla="*/ 27 w 52"/>
                    <a:gd name="T79" fmla="*/ 62 h 62"/>
                    <a:gd name="T80" fmla="*/ 31 w 52"/>
                    <a:gd name="T81" fmla="*/ 62 h 62"/>
                    <a:gd name="T82" fmla="*/ 34 w 52"/>
                    <a:gd name="T83" fmla="*/ 59 h 62"/>
                    <a:gd name="T84" fmla="*/ 36 w 52"/>
                    <a:gd name="T85" fmla="*/ 56 h 62"/>
                    <a:gd name="T86" fmla="*/ 39 w 52"/>
                    <a:gd name="T87" fmla="*/ 53 h 62"/>
                    <a:gd name="T88" fmla="*/ 39 w 52"/>
                    <a:gd name="T89" fmla="*/ 47 h 62"/>
                    <a:gd name="T90" fmla="*/ 41 w 52"/>
                    <a:gd name="T91" fmla="*/ 44 h 62"/>
                    <a:gd name="T92" fmla="*/ 8 w 52"/>
                    <a:gd name="T93" fmla="*/ 28 h 62"/>
                    <a:gd name="T94" fmla="*/ 8 w 52"/>
                    <a:gd name="T95" fmla="*/ 22 h 62"/>
                    <a:gd name="T96" fmla="*/ 11 w 52"/>
                    <a:gd name="T97" fmla="*/ 19 h 62"/>
                    <a:gd name="T98" fmla="*/ 11 w 52"/>
                    <a:gd name="T99" fmla="*/ 12 h 62"/>
                    <a:gd name="T100" fmla="*/ 16 w 52"/>
                    <a:gd name="T101" fmla="*/ 9 h 62"/>
                    <a:gd name="T102" fmla="*/ 20 w 52"/>
                    <a:gd name="T103" fmla="*/ 9 h 62"/>
                    <a:gd name="T104" fmla="*/ 25 w 52"/>
                    <a:gd name="T105" fmla="*/ 9 h 62"/>
                    <a:gd name="T106" fmla="*/ 27 w 52"/>
                    <a:gd name="T107" fmla="*/ 12 h 62"/>
                    <a:gd name="T108" fmla="*/ 31 w 52"/>
                    <a:gd name="T109" fmla="*/ 15 h 62"/>
                    <a:gd name="T110" fmla="*/ 31 w 52"/>
                    <a:gd name="T111" fmla="*/ 22 h 62"/>
                    <a:gd name="T112" fmla="*/ 34 w 52"/>
                    <a:gd name="T113" fmla="*/ 25 h 62"/>
                    <a:gd name="T114" fmla="*/ 8 w 52"/>
                    <a:gd name="T115" fmla="*/ 28 h 62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2" h="62">
                      <a:moveTo>
                        <a:pt x="43" y="44"/>
                      </a:moveTo>
                      <a:lnTo>
                        <a:pt x="40" y="44"/>
                      </a:lnTo>
                      <a:lnTo>
                        <a:pt x="40" y="47"/>
                      </a:lnTo>
                      <a:lnTo>
                        <a:pt x="40" y="50"/>
                      </a:lnTo>
                      <a:lnTo>
                        <a:pt x="37" y="50"/>
                      </a:lnTo>
                      <a:lnTo>
                        <a:pt x="37" y="53"/>
                      </a:lnTo>
                      <a:lnTo>
                        <a:pt x="34" y="53"/>
                      </a:lnTo>
                      <a:lnTo>
                        <a:pt x="31" y="53"/>
                      </a:lnTo>
                      <a:lnTo>
                        <a:pt x="31" y="56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3" y="53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7" y="50"/>
                      </a:lnTo>
                      <a:lnTo>
                        <a:pt x="14" y="50"/>
                      </a:lnTo>
                      <a:lnTo>
                        <a:pt x="14" y="47"/>
                      </a:lnTo>
                      <a:lnTo>
                        <a:pt x="11" y="47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37"/>
                      </a:lnTo>
                      <a:lnTo>
                        <a:pt x="11" y="34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52" y="19"/>
                      </a:lnTo>
                      <a:lnTo>
                        <a:pt x="49" y="19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7" y="0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11" y="6"/>
                      </a:lnTo>
                      <a:lnTo>
                        <a:pt x="8" y="6"/>
                      </a:lnTo>
                      <a:lnTo>
                        <a:pt x="8" y="9"/>
                      </a:lnTo>
                      <a:lnTo>
                        <a:pt x="5" y="9"/>
                      </a:lnTo>
                      <a:lnTo>
                        <a:pt x="5" y="12"/>
                      </a:lnTo>
                      <a:lnTo>
                        <a:pt x="5" y="15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3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5" y="50"/>
                      </a:lnTo>
                      <a:lnTo>
                        <a:pt x="5" y="53"/>
                      </a:lnTo>
                      <a:lnTo>
                        <a:pt x="8" y="56"/>
                      </a:lnTo>
                      <a:lnTo>
                        <a:pt x="8" y="59"/>
                      </a:lnTo>
                      <a:lnTo>
                        <a:pt x="11" y="59"/>
                      </a:lnTo>
                      <a:lnTo>
                        <a:pt x="14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1" y="62"/>
                      </a:lnTo>
                      <a:lnTo>
                        <a:pt x="34" y="62"/>
                      </a:lnTo>
                      <a:lnTo>
                        <a:pt x="37" y="62"/>
                      </a:lnTo>
                      <a:lnTo>
                        <a:pt x="40" y="62"/>
                      </a:lnTo>
                      <a:lnTo>
                        <a:pt x="40" y="59"/>
                      </a:lnTo>
                      <a:lnTo>
                        <a:pt x="43" y="59"/>
                      </a:lnTo>
                      <a:lnTo>
                        <a:pt x="43" y="56"/>
                      </a:lnTo>
                      <a:lnTo>
                        <a:pt x="46" y="56"/>
                      </a:lnTo>
                      <a:lnTo>
                        <a:pt x="46" y="53"/>
                      </a:lnTo>
                      <a:lnTo>
                        <a:pt x="49" y="53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52" y="47"/>
                      </a:lnTo>
                      <a:lnTo>
                        <a:pt x="52" y="44"/>
                      </a:lnTo>
                      <a:lnTo>
                        <a:pt x="43" y="44"/>
                      </a:lnTo>
                      <a:close/>
                      <a:moveTo>
                        <a:pt x="11" y="28"/>
                      </a:moveTo>
                      <a:lnTo>
                        <a:pt x="11" y="25"/>
                      </a:lnTo>
                      <a:lnTo>
                        <a:pt x="11" y="22"/>
                      </a:lnTo>
                      <a:lnTo>
                        <a:pt x="11" y="19"/>
                      </a:lnTo>
                      <a:lnTo>
                        <a:pt x="14" y="19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1" y="9"/>
                      </a:lnTo>
                      <a:lnTo>
                        <a:pt x="34" y="9"/>
                      </a:lnTo>
                      <a:lnTo>
                        <a:pt x="34" y="12"/>
                      </a:lnTo>
                      <a:lnTo>
                        <a:pt x="37" y="12"/>
                      </a:lnTo>
                      <a:lnTo>
                        <a:pt x="40" y="15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3" y="22"/>
                      </a:lnTo>
                      <a:lnTo>
                        <a:pt x="43" y="25"/>
                      </a:lnTo>
                      <a:lnTo>
                        <a:pt x="43" y="28"/>
                      </a:lnTo>
                      <a:lnTo>
                        <a:pt x="11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4" name="Freeform 762"/>
                <p:cNvSpPr>
                  <a:spLocks/>
                </p:cNvSpPr>
                <p:nvPr/>
              </p:nvSpPr>
              <p:spPr bwMode="auto">
                <a:xfrm>
                  <a:off x="4154" y="2547"/>
                  <a:ext cx="27" cy="62"/>
                </a:xfrm>
                <a:custGeom>
                  <a:avLst/>
                  <a:gdLst>
                    <a:gd name="T0" fmla="*/ 9 w 29"/>
                    <a:gd name="T1" fmla="*/ 28 h 62"/>
                    <a:gd name="T2" fmla="*/ 9 w 29"/>
                    <a:gd name="T3" fmla="*/ 25 h 62"/>
                    <a:gd name="T4" fmla="*/ 9 w 29"/>
                    <a:gd name="T5" fmla="*/ 22 h 62"/>
                    <a:gd name="T6" fmla="*/ 9 w 29"/>
                    <a:gd name="T7" fmla="*/ 19 h 62"/>
                    <a:gd name="T8" fmla="*/ 12 w 29"/>
                    <a:gd name="T9" fmla="*/ 19 h 62"/>
                    <a:gd name="T10" fmla="*/ 12 w 29"/>
                    <a:gd name="T11" fmla="*/ 15 h 62"/>
                    <a:gd name="T12" fmla="*/ 12 w 29"/>
                    <a:gd name="T13" fmla="*/ 12 h 62"/>
                    <a:gd name="T14" fmla="*/ 15 w 29"/>
                    <a:gd name="T15" fmla="*/ 12 h 62"/>
                    <a:gd name="T16" fmla="*/ 17 w 29"/>
                    <a:gd name="T17" fmla="*/ 12 h 62"/>
                    <a:gd name="T18" fmla="*/ 17 w 29"/>
                    <a:gd name="T19" fmla="*/ 9 h 62"/>
                    <a:gd name="T20" fmla="*/ 19 w 29"/>
                    <a:gd name="T21" fmla="*/ 9 h 62"/>
                    <a:gd name="T22" fmla="*/ 20 w 29"/>
                    <a:gd name="T23" fmla="*/ 9 h 62"/>
                    <a:gd name="T24" fmla="*/ 23 w 29"/>
                    <a:gd name="T25" fmla="*/ 9 h 62"/>
                    <a:gd name="T26" fmla="*/ 23 w 29"/>
                    <a:gd name="T27" fmla="*/ 0 h 62"/>
                    <a:gd name="T28" fmla="*/ 20 w 29"/>
                    <a:gd name="T29" fmla="*/ 0 h 62"/>
                    <a:gd name="T30" fmla="*/ 19 w 29"/>
                    <a:gd name="T31" fmla="*/ 0 h 62"/>
                    <a:gd name="T32" fmla="*/ 17 w 29"/>
                    <a:gd name="T33" fmla="*/ 0 h 62"/>
                    <a:gd name="T34" fmla="*/ 15 w 29"/>
                    <a:gd name="T35" fmla="*/ 3 h 62"/>
                    <a:gd name="T36" fmla="*/ 12 w 29"/>
                    <a:gd name="T37" fmla="*/ 3 h 62"/>
                    <a:gd name="T38" fmla="*/ 12 w 29"/>
                    <a:gd name="T39" fmla="*/ 6 h 62"/>
                    <a:gd name="T40" fmla="*/ 9 w 29"/>
                    <a:gd name="T41" fmla="*/ 6 h 62"/>
                    <a:gd name="T42" fmla="*/ 9 w 29"/>
                    <a:gd name="T43" fmla="*/ 9 h 62"/>
                    <a:gd name="T44" fmla="*/ 9 w 29"/>
                    <a:gd name="T45" fmla="*/ 12 h 62"/>
                    <a:gd name="T46" fmla="*/ 9 w 29"/>
                    <a:gd name="T47" fmla="*/ 0 h 62"/>
                    <a:gd name="T48" fmla="*/ 0 w 29"/>
                    <a:gd name="T49" fmla="*/ 0 h 62"/>
                    <a:gd name="T50" fmla="*/ 0 w 29"/>
                    <a:gd name="T51" fmla="*/ 62 h 62"/>
                    <a:gd name="T52" fmla="*/ 9 w 29"/>
                    <a:gd name="T53" fmla="*/ 62 h 62"/>
                    <a:gd name="T54" fmla="*/ 9 w 29"/>
                    <a:gd name="T55" fmla="*/ 28 h 6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9" h="62">
                      <a:moveTo>
                        <a:pt x="12" y="28"/>
                      </a:move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5" y="19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8" y="12"/>
                      </a:lnTo>
                      <a:lnTo>
                        <a:pt x="20" y="12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5" y="6"/>
                      </a:lnTo>
                      <a:lnTo>
                        <a:pt x="12" y="6"/>
                      </a:lnTo>
                      <a:lnTo>
                        <a:pt x="12" y="9"/>
                      </a:lnTo>
                      <a:lnTo>
                        <a:pt x="12" y="12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12" y="62"/>
                      </a:lnTo>
                      <a:lnTo>
                        <a:pt x="12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5" name="Freeform 763"/>
                <p:cNvSpPr>
                  <a:spLocks noEditPoints="1"/>
                </p:cNvSpPr>
                <p:nvPr/>
              </p:nvSpPr>
              <p:spPr bwMode="auto">
                <a:xfrm>
                  <a:off x="4189" y="2525"/>
                  <a:ext cx="7" cy="84"/>
                </a:xfrm>
                <a:custGeom>
                  <a:avLst/>
                  <a:gdLst>
                    <a:gd name="T0" fmla="*/ 5 w 8"/>
                    <a:gd name="T1" fmla="*/ 22 h 84"/>
                    <a:gd name="T2" fmla="*/ 0 w 8"/>
                    <a:gd name="T3" fmla="*/ 22 h 84"/>
                    <a:gd name="T4" fmla="*/ 0 w 8"/>
                    <a:gd name="T5" fmla="*/ 84 h 84"/>
                    <a:gd name="T6" fmla="*/ 5 w 8"/>
                    <a:gd name="T7" fmla="*/ 84 h 84"/>
                    <a:gd name="T8" fmla="*/ 5 w 8"/>
                    <a:gd name="T9" fmla="*/ 22 h 84"/>
                    <a:gd name="T10" fmla="*/ 5 w 8"/>
                    <a:gd name="T11" fmla="*/ 12 h 84"/>
                    <a:gd name="T12" fmla="*/ 5 w 8"/>
                    <a:gd name="T13" fmla="*/ 0 h 84"/>
                    <a:gd name="T14" fmla="*/ 0 w 8"/>
                    <a:gd name="T15" fmla="*/ 0 h 84"/>
                    <a:gd name="T16" fmla="*/ 0 w 8"/>
                    <a:gd name="T17" fmla="*/ 12 h 84"/>
                    <a:gd name="T18" fmla="*/ 5 w 8"/>
                    <a:gd name="T19" fmla="*/ 12 h 8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" h="84">
                      <a:moveTo>
                        <a:pt x="8" y="22"/>
                      </a:moveTo>
                      <a:lnTo>
                        <a:pt x="0" y="22"/>
                      </a:lnTo>
                      <a:lnTo>
                        <a:pt x="0" y="84"/>
                      </a:lnTo>
                      <a:lnTo>
                        <a:pt x="8" y="84"/>
                      </a:lnTo>
                      <a:lnTo>
                        <a:pt x="8" y="22"/>
                      </a:lnTo>
                      <a:close/>
                      <a:moveTo>
                        <a:pt x="8" y="12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6" name="Freeform 764"/>
                <p:cNvSpPr>
                  <a:spLocks/>
                </p:cNvSpPr>
                <p:nvPr/>
              </p:nvSpPr>
              <p:spPr bwMode="auto">
                <a:xfrm>
                  <a:off x="4207" y="2525"/>
                  <a:ext cx="24" cy="84"/>
                </a:xfrm>
                <a:custGeom>
                  <a:avLst/>
                  <a:gdLst>
                    <a:gd name="T0" fmla="*/ 20 w 26"/>
                    <a:gd name="T1" fmla="*/ 31 h 84"/>
                    <a:gd name="T2" fmla="*/ 20 w 26"/>
                    <a:gd name="T3" fmla="*/ 22 h 84"/>
                    <a:gd name="T4" fmla="*/ 14 w 26"/>
                    <a:gd name="T5" fmla="*/ 22 h 84"/>
                    <a:gd name="T6" fmla="*/ 14 w 26"/>
                    <a:gd name="T7" fmla="*/ 16 h 84"/>
                    <a:gd name="T8" fmla="*/ 14 w 26"/>
                    <a:gd name="T9" fmla="*/ 12 h 84"/>
                    <a:gd name="T10" fmla="*/ 14 w 26"/>
                    <a:gd name="T11" fmla="*/ 9 h 84"/>
                    <a:gd name="T12" fmla="*/ 16 w 26"/>
                    <a:gd name="T13" fmla="*/ 9 h 84"/>
                    <a:gd name="T14" fmla="*/ 18 w 26"/>
                    <a:gd name="T15" fmla="*/ 9 h 84"/>
                    <a:gd name="T16" fmla="*/ 20 w 26"/>
                    <a:gd name="T17" fmla="*/ 9 h 84"/>
                    <a:gd name="T18" fmla="*/ 20 w 26"/>
                    <a:gd name="T19" fmla="*/ 0 h 84"/>
                    <a:gd name="T20" fmla="*/ 18 w 26"/>
                    <a:gd name="T21" fmla="*/ 0 h 84"/>
                    <a:gd name="T22" fmla="*/ 16 w 26"/>
                    <a:gd name="T23" fmla="*/ 0 h 84"/>
                    <a:gd name="T24" fmla="*/ 14 w 26"/>
                    <a:gd name="T25" fmla="*/ 0 h 84"/>
                    <a:gd name="T26" fmla="*/ 11 w 26"/>
                    <a:gd name="T27" fmla="*/ 0 h 84"/>
                    <a:gd name="T28" fmla="*/ 9 w 26"/>
                    <a:gd name="T29" fmla="*/ 0 h 84"/>
                    <a:gd name="T30" fmla="*/ 9 w 26"/>
                    <a:gd name="T31" fmla="*/ 3 h 84"/>
                    <a:gd name="T32" fmla="*/ 6 w 26"/>
                    <a:gd name="T33" fmla="*/ 3 h 84"/>
                    <a:gd name="T34" fmla="*/ 6 w 26"/>
                    <a:gd name="T35" fmla="*/ 6 h 84"/>
                    <a:gd name="T36" fmla="*/ 6 w 26"/>
                    <a:gd name="T37" fmla="*/ 6 h 84"/>
                    <a:gd name="T38" fmla="*/ 6 w 26"/>
                    <a:gd name="T39" fmla="*/ 9 h 84"/>
                    <a:gd name="T40" fmla="*/ 6 w 26"/>
                    <a:gd name="T41" fmla="*/ 12 h 84"/>
                    <a:gd name="T42" fmla="*/ 6 w 26"/>
                    <a:gd name="T43" fmla="*/ 22 h 84"/>
                    <a:gd name="T44" fmla="*/ 0 w 26"/>
                    <a:gd name="T45" fmla="*/ 22 h 84"/>
                    <a:gd name="T46" fmla="*/ 0 w 26"/>
                    <a:gd name="T47" fmla="*/ 31 h 84"/>
                    <a:gd name="T48" fmla="*/ 6 w 26"/>
                    <a:gd name="T49" fmla="*/ 31 h 84"/>
                    <a:gd name="T50" fmla="*/ 6 w 26"/>
                    <a:gd name="T51" fmla="*/ 84 h 84"/>
                    <a:gd name="T52" fmla="*/ 14 w 26"/>
                    <a:gd name="T53" fmla="*/ 84 h 84"/>
                    <a:gd name="T54" fmla="*/ 14 w 26"/>
                    <a:gd name="T55" fmla="*/ 31 h 84"/>
                    <a:gd name="T56" fmla="*/ 20 w 26"/>
                    <a:gd name="T57" fmla="*/ 31 h 8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6" h="84">
                      <a:moveTo>
                        <a:pt x="26" y="31"/>
                      </a:moveTo>
                      <a:lnTo>
                        <a:pt x="26" y="22"/>
                      </a:lnTo>
                      <a:lnTo>
                        <a:pt x="17" y="22"/>
                      </a:lnTo>
                      <a:lnTo>
                        <a:pt x="17" y="16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2" y="3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6" y="22"/>
                      </a:lnTo>
                      <a:lnTo>
                        <a:pt x="0" y="22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6" y="84"/>
                      </a:lnTo>
                      <a:lnTo>
                        <a:pt x="17" y="84"/>
                      </a:lnTo>
                      <a:lnTo>
                        <a:pt x="17" y="31"/>
                      </a:lnTo>
                      <a:lnTo>
                        <a:pt x="26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7" name="Freeform 765"/>
                <p:cNvSpPr>
                  <a:spLocks noEditPoints="1"/>
                </p:cNvSpPr>
                <p:nvPr/>
              </p:nvSpPr>
              <p:spPr bwMode="auto">
                <a:xfrm>
                  <a:off x="4240" y="2525"/>
                  <a:ext cx="7" cy="84"/>
                </a:xfrm>
                <a:custGeom>
                  <a:avLst/>
                  <a:gdLst>
                    <a:gd name="T0" fmla="*/ 5 w 8"/>
                    <a:gd name="T1" fmla="*/ 22 h 84"/>
                    <a:gd name="T2" fmla="*/ 0 w 8"/>
                    <a:gd name="T3" fmla="*/ 22 h 84"/>
                    <a:gd name="T4" fmla="*/ 0 w 8"/>
                    <a:gd name="T5" fmla="*/ 84 h 84"/>
                    <a:gd name="T6" fmla="*/ 5 w 8"/>
                    <a:gd name="T7" fmla="*/ 84 h 84"/>
                    <a:gd name="T8" fmla="*/ 5 w 8"/>
                    <a:gd name="T9" fmla="*/ 22 h 84"/>
                    <a:gd name="T10" fmla="*/ 5 w 8"/>
                    <a:gd name="T11" fmla="*/ 12 h 84"/>
                    <a:gd name="T12" fmla="*/ 5 w 8"/>
                    <a:gd name="T13" fmla="*/ 0 h 84"/>
                    <a:gd name="T14" fmla="*/ 0 w 8"/>
                    <a:gd name="T15" fmla="*/ 0 h 84"/>
                    <a:gd name="T16" fmla="*/ 0 w 8"/>
                    <a:gd name="T17" fmla="*/ 12 h 84"/>
                    <a:gd name="T18" fmla="*/ 5 w 8"/>
                    <a:gd name="T19" fmla="*/ 12 h 8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8" h="84">
                      <a:moveTo>
                        <a:pt x="8" y="22"/>
                      </a:moveTo>
                      <a:lnTo>
                        <a:pt x="0" y="22"/>
                      </a:lnTo>
                      <a:lnTo>
                        <a:pt x="0" y="84"/>
                      </a:lnTo>
                      <a:lnTo>
                        <a:pt x="8" y="84"/>
                      </a:lnTo>
                      <a:lnTo>
                        <a:pt x="8" y="22"/>
                      </a:lnTo>
                      <a:close/>
                      <a:moveTo>
                        <a:pt x="8" y="12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2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8" name="Freeform 766"/>
                <p:cNvSpPr>
                  <a:spLocks/>
                </p:cNvSpPr>
                <p:nvPr/>
              </p:nvSpPr>
              <p:spPr bwMode="auto">
                <a:xfrm>
                  <a:off x="4258" y="2547"/>
                  <a:ext cx="45" cy="62"/>
                </a:xfrm>
                <a:custGeom>
                  <a:avLst/>
                  <a:gdLst>
                    <a:gd name="T0" fmla="*/ 38 w 49"/>
                    <a:gd name="T1" fmla="*/ 19 h 62"/>
                    <a:gd name="T2" fmla="*/ 36 w 49"/>
                    <a:gd name="T3" fmla="*/ 15 h 62"/>
                    <a:gd name="T4" fmla="*/ 36 w 49"/>
                    <a:gd name="T5" fmla="*/ 9 h 62"/>
                    <a:gd name="T6" fmla="*/ 33 w 49"/>
                    <a:gd name="T7" fmla="*/ 6 h 62"/>
                    <a:gd name="T8" fmla="*/ 31 w 49"/>
                    <a:gd name="T9" fmla="*/ 3 h 62"/>
                    <a:gd name="T10" fmla="*/ 29 w 49"/>
                    <a:gd name="T11" fmla="*/ 0 h 62"/>
                    <a:gd name="T12" fmla="*/ 25 w 49"/>
                    <a:gd name="T13" fmla="*/ 0 h 62"/>
                    <a:gd name="T14" fmla="*/ 20 w 49"/>
                    <a:gd name="T15" fmla="*/ 0 h 62"/>
                    <a:gd name="T16" fmla="*/ 16 w 49"/>
                    <a:gd name="T17" fmla="*/ 0 h 62"/>
                    <a:gd name="T18" fmla="*/ 11 w 49"/>
                    <a:gd name="T19" fmla="*/ 3 h 62"/>
                    <a:gd name="T20" fmla="*/ 6 w 49"/>
                    <a:gd name="T21" fmla="*/ 6 h 62"/>
                    <a:gd name="T22" fmla="*/ 6 w 49"/>
                    <a:gd name="T23" fmla="*/ 12 h 62"/>
                    <a:gd name="T24" fmla="*/ 3 w 49"/>
                    <a:gd name="T25" fmla="*/ 15 h 62"/>
                    <a:gd name="T26" fmla="*/ 0 w 49"/>
                    <a:gd name="T27" fmla="*/ 19 h 62"/>
                    <a:gd name="T28" fmla="*/ 0 w 49"/>
                    <a:gd name="T29" fmla="*/ 25 h 62"/>
                    <a:gd name="T30" fmla="*/ 0 w 49"/>
                    <a:gd name="T31" fmla="*/ 31 h 62"/>
                    <a:gd name="T32" fmla="*/ 0 w 49"/>
                    <a:gd name="T33" fmla="*/ 37 h 62"/>
                    <a:gd name="T34" fmla="*/ 0 w 49"/>
                    <a:gd name="T35" fmla="*/ 44 h 62"/>
                    <a:gd name="T36" fmla="*/ 3 w 49"/>
                    <a:gd name="T37" fmla="*/ 47 h 62"/>
                    <a:gd name="T38" fmla="*/ 3 w 49"/>
                    <a:gd name="T39" fmla="*/ 53 h 62"/>
                    <a:gd name="T40" fmla="*/ 6 w 49"/>
                    <a:gd name="T41" fmla="*/ 56 h 62"/>
                    <a:gd name="T42" fmla="*/ 6 w 49"/>
                    <a:gd name="T43" fmla="*/ 59 h 62"/>
                    <a:gd name="T44" fmla="*/ 11 w 49"/>
                    <a:gd name="T45" fmla="*/ 62 h 62"/>
                    <a:gd name="T46" fmla="*/ 16 w 49"/>
                    <a:gd name="T47" fmla="*/ 62 h 62"/>
                    <a:gd name="T48" fmla="*/ 20 w 49"/>
                    <a:gd name="T49" fmla="*/ 62 h 62"/>
                    <a:gd name="T50" fmla="*/ 25 w 49"/>
                    <a:gd name="T51" fmla="*/ 62 h 62"/>
                    <a:gd name="T52" fmla="*/ 29 w 49"/>
                    <a:gd name="T53" fmla="*/ 62 h 62"/>
                    <a:gd name="T54" fmla="*/ 31 w 49"/>
                    <a:gd name="T55" fmla="*/ 59 h 62"/>
                    <a:gd name="T56" fmla="*/ 33 w 49"/>
                    <a:gd name="T57" fmla="*/ 56 h 62"/>
                    <a:gd name="T58" fmla="*/ 36 w 49"/>
                    <a:gd name="T59" fmla="*/ 50 h 62"/>
                    <a:gd name="T60" fmla="*/ 36 w 49"/>
                    <a:gd name="T61" fmla="*/ 44 h 62"/>
                    <a:gd name="T62" fmla="*/ 38 w 49"/>
                    <a:gd name="T63" fmla="*/ 40 h 62"/>
                    <a:gd name="T64" fmla="*/ 29 w 49"/>
                    <a:gd name="T65" fmla="*/ 44 h 62"/>
                    <a:gd name="T66" fmla="*/ 27 w 49"/>
                    <a:gd name="T67" fmla="*/ 50 h 62"/>
                    <a:gd name="T68" fmla="*/ 25 w 49"/>
                    <a:gd name="T69" fmla="*/ 53 h 62"/>
                    <a:gd name="T70" fmla="*/ 23 w 49"/>
                    <a:gd name="T71" fmla="*/ 56 h 62"/>
                    <a:gd name="T72" fmla="*/ 17 w 49"/>
                    <a:gd name="T73" fmla="*/ 56 h 62"/>
                    <a:gd name="T74" fmla="*/ 14 w 49"/>
                    <a:gd name="T75" fmla="*/ 53 h 62"/>
                    <a:gd name="T76" fmla="*/ 11 w 49"/>
                    <a:gd name="T77" fmla="*/ 50 h 62"/>
                    <a:gd name="T78" fmla="*/ 9 w 49"/>
                    <a:gd name="T79" fmla="*/ 47 h 62"/>
                    <a:gd name="T80" fmla="*/ 9 w 49"/>
                    <a:gd name="T81" fmla="*/ 40 h 62"/>
                    <a:gd name="T82" fmla="*/ 6 w 49"/>
                    <a:gd name="T83" fmla="*/ 37 h 62"/>
                    <a:gd name="T84" fmla="*/ 6 w 49"/>
                    <a:gd name="T85" fmla="*/ 31 h 62"/>
                    <a:gd name="T86" fmla="*/ 6 w 49"/>
                    <a:gd name="T87" fmla="*/ 25 h 62"/>
                    <a:gd name="T88" fmla="*/ 9 w 49"/>
                    <a:gd name="T89" fmla="*/ 22 h 62"/>
                    <a:gd name="T90" fmla="*/ 9 w 49"/>
                    <a:gd name="T91" fmla="*/ 15 h 62"/>
                    <a:gd name="T92" fmla="*/ 11 w 49"/>
                    <a:gd name="T93" fmla="*/ 12 h 62"/>
                    <a:gd name="T94" fmla="*/ 14 w 49"/>
                    <a:gd name="T95" fmla="*/ 9 h 62"/>
                    <a:gd name="T96" fmla="*/ 17 w 49"/>
                    <a:gd name="T97" fmla="*/ 9 h 62"/>
                    <a:gd name="T98" fmla="*/ 23 w 49"/>
                    <a:gd name="T99" fmla="*/ 9 h 62"/>
                    <a:gd name="T100" fmla="*/ 27 w 49"/>
                    <a:gd name="T101" fmla="*/ 9 h 62"/>
                    <a:gd name="T102" fmla="*/ 29 w 49"/>
                    <a:gd name="T103" fmla="*/ 12 h 62"/>
                    <a:gd name="T104" fmla="*/ 29 w 49"/>
                    <a:gd name="T105" fmla="*/ 19 h 62"/>
                    <a:gd name="T106" fmla="*/ 38 w 49"/>
                    <a:gd name="T107" fmla="*/ 22 h 6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9" h="62">
                      <a:moveTo>
                        <a:pt x="49" y="22"/>
                      </a:moveTo>
                      <a:lnTo>
                        <a:pt x="49" y="19"/>
                      </a:lnTo>
                      <a:lnTo>
                        <a:pt x="46" y="19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3"/>
                      </a:lnTo>
                      <a:lnTo>
                        <a:pt x="12" y="3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0" y="59"/>
                      </a:lnTo>
                      <a:lnTo>
                        <a:pt x="40" y="56"/>
                      </a:lnTo>
                      <a:lnTo>
                        <a:pt x="43" y="56"/>
                      </a:lnTo>
                      <a:lnTo>
                        <a:pt x="43" y="53"/>
                      </a:lnTo>
                      <a:lnTo>
                        <a:pt x="46" y="50"/>
                      </a:lnTo>
                      <a:lnTo>
                        <a:pt x="46" y="47"/>
                      </a:lnTo>
                      <a:lnTo>
                        <a:pt x="46" y="44"/>
                      </a:lnTo>
                      <a:lnTo>
                        <a:pt x="49" y="44"/>
                      </a:lnTo>
                      <a:lnTo>
                        <a:pt x="49" y="40"/>
                      </a:lnTo>
                      <a:lnTo>
                        <a:pt x="38" y="40"/>
                      </a:ln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4" y="47"/>
                      </a:lnTo>
                      <a:lnTo>
                        <a:pt x="12" y="47"/>
                      </a:lnTo>
                      <a:lnTo>
                        <a:pt x="12" y="44"/>
                      </a:lnTo>
                      <a:lnTo>
                        <a:pt x="12" y="40"/>
                      </a:lnTo>
                      <a:lnTo>
                        <a:pt x="12" y="37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9" y="31"/>
                      </a:ln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4" y="12"/>
                      </a:lnTo>
                      <a:lnTo>
                        <a:pt x="17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38" y="22"/>
                      </a:lnTo>
                      <a:lnTo>
                        <a:pt x="49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49" name="Freeform 767"/>
                <p:cNvSpPr>
                  <a:spLocks noEditPoints="1"/>
                </p:cNvSpPr>
                <p:nvPr/>
              </p:nvSpPr>
              <p:spPr bwMode="auto">
                <a:xfrm>
                  <a:off x="4309" y="2547"/>
                  <a:ext cx="48" cy="62"/>
                </a:xfrm>
                <a:custGeom>
                  <a:avLst/>
                  <a:gdLst>
                    <a:gd name="T0" fmla="*/ 8 w 52"/>
                    <a:gd name="T1" fmla="*/ 15 h 62"/>
                    <a:gd name="T2" fmla="*/ 11 w 52"/>
                    <a:gd name="T3" fmla="*/ 12 h 62"/>
                    <a:gd name="T4" fmla="*/ 14 w 52"/>
                    <a:gd name="T5" fmla="*/ 9 h 62"/>
                    <a:gd name="T6" fmla="*/ 18 w 52"/>
                    <a:gd name="T7" fmla="*/ 9 h 62"/>
                    <a:gd name="T8" fmla="*/ 20 w 52"/>
                    <a:gd name="T9" fmla="*/ 6 h 62"/>
                    <a:gd name="T10" fmla="*/ 23 w 52"/>
                    <a:gd name="T11" fmla="*/ 9 h 62"/>
                    <a:gd name="T12" fmla="*/ 28 w 52"/>
                    <a:gd name="T13" fmla="*/ 9 h 62"/>
                    <a:gd name="T14" fmla="*/ 29 w 52"/>
                    <a:gd name="T15" fmla="*/ 12 h 62"/>
                    <a:gd name="T16" fmla="*/ 29 w 52"/>
                    <a:gd name="T17" fmla="*/ 19 h 62"/>
                    <a:gd name="T18" fmla="*/ 28 w 52"/>
                    <a:gd name="T19" fmla="*/ 22 h 62"/>
                    <a:gd name="T20" fmla="*/ 26 w 52"/>
                    <a:gd name="T21" fmla="*/ 25 h 62"/>
                    <a:gd name="T22" fmla="*/ 11 w 52"/>
                    <a:gd name="T23" fmla="*/ 28 h 62"/>
                    <a:gd name="T24" fmla="*/ 6 w 52"/>
                    <a:gd name="T25" fmla="*/ 28 h 62"/>
                    <a:gd name="T26" fmla="*/ 6 w 52"/>
                    <a:gd name="T27" fmla="*/ 31 h 62"/>
                    <a:gd name="T28" fmla="*/ 3 w 52"/>
                    <a:gd name="T29" fmla="*/ 37 h 62"/>
                    <a:gd name="T30" fmla="*/ 0 w 52"/>
                    <a:gd name="T31" fmla="*/ 40 h 62"/>
                    <a:gd name="T32" fmla="*/ 0 w 52"/>
                    <a:gd name="T33" fmla="*/ 47 h 62"/>
                    <a:gd name="T34" fmla="*/ 0 w 52"/>
                    <a:gd name="T35" fmla="*/ 53 h 62"/>
                    <a:gd name="T36" fmla="*/ 3 w 52"/>
                    <a:gd name="T37" fmla="*/ 59 h 62"/>
                    <a:gd name="T38" fmla="*/ 6 w 52"/>
                    <a:gd name="T39" fmla="*/ 62 h 62"/>
                    <a:gd name="T40" fmla="*/ 8 w 52"/>
                    <a:gd name="T41" fmla="*/ 62 h 62"/>
                    <a:gd name="T42" fmla="*/ 14 w 52"/>
                    <a:gd name="T43" fmla="*/ 62 h 62"/>
                    <a:gd name="T44" fmla="*/ 18 w 52"/>
                    <a:gd name="T45" fmla="*/ 62 h 62"/>
                    <a:gd name="T46" fmla="*/ 23 w 52"/>
                    <a:gd name="T47" fmla="*/ 62 h 62"/>
                    <a:gd name="T48" fmla="*/ 26 w 52"/>
                    <a:gd name="T49" fmla="*/ 59 h 62"/>
                    <a:gd name="T50" fmla="*/ 28 w 52"/>
                    <a:gd name="T51" fmla="*/ 56 h 62"/>
                    <a:gd name="T52" fmla="*/ 29 w 52"/>
                    <a:gd name="T53" fmla="*/ 53 h 62"/>
                    <a:gd name="T54" fmla="*/ 29 w 52"/>
                    <a:gd name="T55" fmla="*/ 59 h 62"/>
                    <a:gd name="T56" fmla="*/ 31 w 52"/>
                    <a:gd name="T57" fmla="*/ 62 h 62"/>
                    <a:gd name="T58" fmla="*/ 36 w 52"/>
                    <a:gd name="T59" fmla="*/ 62 h 62"/>
                    <a:gd name="T60" fmla="*/ 41 w 52"/>
                    <a:gd name="T61" fmla="*/ 62 h 62"/>
                    <a:gd name="T62" fmla="*/ 39 w 52"/>
                    <a:gd name="T63" fmla="*/ 56 h 62"/>
                    <a:gd name="T64" fmla="*/ 36 w 52"/>
                    <a:gd name="T65" fmla="*/ 53 h 62"/>
                    <a:gd name="T66" fmla="*/ 36 w 52"/>
                    <a:gd name="T67" fmla="*/ 12 h 62"/>
                    <a:gd name="T68" fmla="*/ 34 w 52"/>
                    <a:gd name="T69" fmla="*/ 9 h 62"/>
                    <a:gd name="T70" fmla="*/ 34 w 52"/>
                    <a:gd name="T71" fmla="*/ 3 h 62"/>
                    <a:gd name="T72" fmla="*/ 29 w 52"/>
                    <a:gd name="T73" fmla="*/ 3 h 62"/>
                    <a:gd name="T74" fmla="*/ 28 w 52"/>
                    <a:gd name="T75" fmla="*/ 0 h 62"/>
                    <a:gd name="T76" fmla="*/ 23 w 52"/>
                    <a:gd name="T77" fmla="*/ 0 h 62"/>
                    <a:gd name="T78" fmla="*/ 18 w 52"/>
                    <a:gd name="T79" fmla="*/ 0 h 62"/>
                    <a:gd name="T80" fmla="*/ 14 w 52"/>
                    <a:gd name="T81" fmla="*/ 0 h 62"/>
                    <a:gd name="T82" fmla="*/ 8 w 52"/>
                    <a:gd name="T83" fmla="*/ 3 h 62"/>
                    <a:gd name="T84" fmla="*/ 6 w 52"/>
                    <a:gd name="T85" fmla="*/ 6 h 62"/>
                    <a:gd name="T86" fmla="*/ 6 w 52"/>
                    <a:gd name="T87" fmla="*/ 9 h 62"/>
                    <a:gd name="T88" fmla="*/ 3 w 52"/>
                    <a:gd name="T89" fmla="*/ 12 h 62"/>
                    <a:gd name="T90" fmla="*/ 3 w 52"/>
                    <a:gd name="T91" fmla="*/ 19 h 62"/>
                    <a:gd name="T92" fmla="*/ 29 w 52"/>
                    <a:gd name="T93" fmla="*/ 40 h 62"/>
                    <a:gd name="T94" fmla="*/ 29 w 52"/>
                    <a:gd name="T95" fmla="*/ 47 h 62"/>
                    <a:gd name="T96" fmla="*/ 28 w 52"/>
                    <a:gd name="T97" fmla="*/ 50 h 62"/>
                    <a:gd name="T98" fmla="*/ 26 w 52"/>
                    <a:gd name="T99" fmla="*/ 53 h 62"/>
                    <a:gd name="T100" fmla="*/ 20 w 52"/>
                    <a:gd name="T101" fmla="*/ 53 h 62"/>
                    <a:gd name="T102" fmla="*/ 18 w 52"/>
                    <a:gd name="T103" fmla="*/ 56 h 62"/>
                    <a:gd name="T104" fmla="*/ 14 w 52"/>
                    <a:gd name="T105" fmla="*/ 56 h 62"/>
                    <a:gd name="T106" fmla="*/ 11 w 52"/>
                    <a:gd name="T107" fmla="*/ 53 h 62"/>
                    <a:gd name="T108" fmla="*/ 8 w 52"/>
                    <a:gd name="T109" fmla="*/ 50 h 62"/>
                    <a:gd name="T110" fmla="*/ 6 w 52"/>
                    <a:gd name="T111" fmla="*/ 47 h 62"/>
                    <a:gd name="T112" fmla="*/ 6 w 52"/>
                    <a:gd name="T113" fmla="*/ 40 h 62"/>
                    <a:gd name="T114" fmla="*/ 8 w 52"/>
                    <a:gd name="T115" fmla="*/ 37 h 62"/>
                    <a:gd name="T116" fmla="*/ 14 w 52"/>
                    <a:gd name="T117" fmla="*/ 37 h 62"/>
                    <a:gd name="T118" fmla="*/ 16 w 52"/>
                    <a:gd name="T119" fmla="*/ 34 h 62"/>
                    <a:gd name="T120" fmla="*/ 20 w 52"/>
                    <a:gd name="T121" fmla="*/ 34 h 62"/>
                    <a:gd name="T122" fmla="*/ 26 w 52"/>
                    <a:gd name="T123" fmla="*/ 34 h 62"/>
                    <a:gd name="T124" fmla="*/ 29 w 52"/>
                    <a:gd name="T125" fmla="*/ 31 h 6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52" h="62">
                      <a:moveTo>
                        <a:pt x="11" y="19"/>
                      </a:moveTo>
                      <a:lnTo>
                        <a:pt x="11" y="15"/>
                      </a:lnTo>
                      <a:lnTo>
                        <a:pt x="11" y="12"/>
                      </a:lnTo>
                      <a:lnTo>
                        <a:pt x="14" y="12"/>
                      </a:lnTo>
                      <a:lnTo>
                        <a:pt x="14" y="9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3" y="6"/>
                      </a:lnTo>
                      <a:lnTo>
                        <a:pt x="26" y="6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7" y="12"/>
                      </a:lnTo>
                      <a:lnTo>
                        <a:pt x="37" y="15"/>
                      </a:lnTo>
                      <a:lnTo>
                        <a:pt x="37" y="19"/>
                      </a:lnTo>
                      <a:lnTo>
                        <a:pt x="37" y="22"/>
                      </a:lnTo>
                      <a:lnTo>
                        <a:pt x="35" y="22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17" y="28"/>
                      </a:lnTo>
                      <a:lnTo>
                        <a:pt x="14" y="28"/>
                      </a:lnTo>
                      <a:lnTo>
                        <a:pt x="11" y="28"/>
                      </a:lnTo>
                      <a:lnTo>
                        <a:pt x="9" y="28"/>
                      </a:lnTo>
                      <a:lnTo>
                        <a:pt x="9" y="31"/>
                      </a:lnTo>
                      <a:lnTo>
                        <a:pt x="6" y="31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3" y="56"/>
                      </a:lnTo>
                      <a:lnTo>
                        <a:pt x="3" y="59"/>
                      </a:lnTo>
                      <a:lnTo>
                        <a:pt x="6" y="59"/>
                      </a:lnTo>
                      <a:lnTo>
                        <a:pt x="6" y="62"/>
                      </a:lnTo>
                      <a:lnTo>
                        <a:pt x="9" y="62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29" y="59"/>
                      </a:lnTo>
                      <a:lnTo>
                        <a:pt x="32" y="59"/>
                      </a:lnTo>
                      <a:lnTo>
                        <a:pt x="35" y="59"/>
                      </a:lnTo>
                      <a:lnTo>
                        <a:pt x="35" y="56"/>
                      </a:lnTo>
                      <a:lnTo>
                        <a:pt x="37" y="56"/>
                      </a:lnTo>
                      <a:lnTo>
                        <a:pt x="37" y="53"/>
                      </a:lnTo>
                      <a:lnTo>
                        <a:pt x="37" y="56"/>
                      </a:lnTo>
                      <a:lnTo>
                        <a:pt x="37" y="59"/>
                      </a:lnTo>
                      <a:lnTo>
                        <a:pt x="40" y="59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9" y="62"/>
                      </a:lnTo>
                      <a:lnTo>
                        <a:pt x="52" y="62"/>
                      </a:lnTo>
                      <a:lnTo>
                        <a:pt x="52" y="56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46" y="53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7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11" y="3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3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9"/>
                      </a:lnTo>
                      <a:lnTo>
                        <a:pt x="11" y="19"/>
                      </a:lnTo>
                      <a:close/>
                      <a:moveTo>
                        <a:pt x="37" y="40"/>
                      </a:moveTo>
                      <a:lnTo>
                        <a:pt x="37" y="44"/>
                      </a:lnTo>
                      <a:lnTo>
                        <a:pt x="37" y="47"/>
                      </a:lnTo>
                      <a:lnTo>
                        <a:pt x="35" y="47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17" y="56"/>
                      </a:lnTo>
                      <a:lnTo>
                        <a:pt x="14" y="56"/>
                      </a:lnTo>
                      <a:lnTo>
                        <a:pt x="14" y="53"/>
                      </a:lnTo>
                      <a:lnTo>
                        <a:pt x="11" y="53"/>
                      </a:lnTo>
                      <a:lnTo>
                        <a:pt x="11" y="50"/>
                      </a:lnTo>
                      <a:lnTo>
                        <a:pt x="9" y="50"/>
                      </a:lnTo>
                      <a:lnTo>
                        <a:pt x="9" y="47"/>
                      </a:lnTo>
                      <a:lnTo>
                        <a:pt x="9" y="44"/>
                      </a:lnTo>
                      <a:lnTo>
                        <a:pt x="9" y="40"/>
                      </a:lnTo>
                      <a:lnTo>
                        <a:pt x="11" y="40"/>
                      </a:lnTo>
                      <a:lnTo>
                        <a:pt x="11" y="37"/>
                      </a:lnTo>
                      <a:lnTo>
                        <a:pt x="14" y="37"/>
                      </a:lnTo>
                      <a:lnTo>
                        <a:pt x="17" y="37"/>
                      </a:lnTo>
                      <a:lnTo>
                        <a:pt x="17" y="34"/>
                      </a:lnTo>
                      <a:lnTo>
                        <a:pt x="20" y="34"/>
                      </a:lnTo>
                      <a:lnTo>
                        <a:pt x="23" y="34"/>
                      </a:lnTo>
                      <a:lnTo>
                        <a:pt x="26" y="34"/>
                      </a:lnTo>
                      <a:lnTo>
                        <a:pt x="29" y="34"/>
                      </a:lnTo>
                      <a:lnTo>
                        <a:pt x="32" y="34"/>
                      </a:lnTo>
                      <a:lnTo>
                        <a:pt x="35" y="31"/>
                      </a:lnTo>
                      <a:lnTo>
                        <a:pt x="37" y="31"/>
                      </a:lnTo>
                      <a:lnTo>
                        <a:pt x="37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0" name="Freeform 768"/>
                <p:cNvSpPr>
                  <a:spLocks noEditPoints="1"/>
                </p:cNvSpPr>
                <p:nvPr/>
              </p:nvSpPr>
              <p:spPr bwMode="auto">
                <a:xfrm>
                  <a:off x="4365" y="2525"/>
                  <a:ext cx="45" cy="84"/>
                </a:xfrm>
                <a:custGeom>
                  <a:avLst/>
                  <a:gdLst>
                    <a:gd name="T0" fmla="*/ 31 w 49"/>
                    <a:gd name="T1" fmla="*/ 0 h 84"/>
                    <a:gd name="T2" fmla="*/ 28 w 49"/>
                    <a:gd name="T3" fmla="*/ 31 h 84"/>
                    <a:gd name="T4" fmla="*/ 26 w 49"/>
                    <a:gd name="T5" fmla="*/ 28 h 84"/>
                    <a:gd name="T6" fmla="*/ 24 w 49"/>
                    <a:gd name="T7" fmla="*/ 25 h 84"/>
                    <a:gd name="T8" fmla="*/ 22 w 49"/>
                    <a:gd name="T9" fmla="*/ 22 h 84"/>
                    <a:gd name="T10" fmla="*/ 17 w 49"/>
                    <a:gd name="T11" fmla="*/ 22 h 84"/>
                    <a:gd name="T12" fmla="*/ 14 w 49"/>
                    <a:gd name="T13" fmla="*/ 22 h 84"/>
                    <a:gd name="T14" fmla="*/ 8 w 49"/>
                    <a:gd name="T15" fmla="*/ 22 h 84"/>
                    <a:gd name="T16" fmla="*/ 6 w 49"/>
                    <a:gd name="T17" fmla="*/ 25 h 84"/>
                    <a:gd name="T18" fmla="*/ 5 w 49"/>
                    <a:gd name="T19" fmla="*/ 28 h 84"/>
                    <a:gd name="T20" fmla="*/ 2 w 49"/>
                    <a:gd name="T21" fmla="*/ 31 h 84"/>
                    <a:gd name="T22" fmla="*/ 2 w 49"/>
                    <a:gd name="T23" fmla="*/ 37 h 84"/>
                    <a:gd name="T24" fmla="*/ 0 w 49"/>
                    <a:gd name="T25" fmla="*/ 41 h 84"/>
                    <a:gd name="T26" fmla="*/ 0 w 49"/>
                    <a:gd name="T27" fmla="*/ 47 h 84"/>
                    <a:gd name="T28" fmla="*/ 0 w 49"/>
                    <a:gd name="T29" fmla="*/ 53 h 84"/>
                    <a:gd name="T30" fmla="*/ 0 w 49"/>
                    <a:gd name="T31" fmla="*/ 59 h 84"/>
                    <a:gd name="T32" fmla="*/ 0 w 49"/>
                    <a:gd name="T33" fmla="*/ 66 h 84"/>
                    <a:gd name="T34" fmla="*/ 2 w 49"/>
                    <a:gd name="T35" fmla="*/ 69 h 84"/>
                    <a:gd name="T36" fmla="*/ 2 w 49"/>
                    <a:gd name="T37" fmla="*/ 75 h 84"/>
                    <a:gd name="T38" fmla="*/ 5 w 49"/>
                    <a:gd name="T39" fmla="*/ 78 h 84"/>
                    <a:gd name="T40" fmla="*/ 6 w 49"/>
                    <a:gd name="T41" fmla="*/ 81 h 84"/>
                    <a:gd name="T42" fmla="*/ 11 w 49"/>
                    <a:gd name="T43" fmla="*/ 84 h 84"/>
                    <a:gd name="T44" fmla="*/ 16 w 49"/>
                    <a:gd name="T45" fmla="*/ 84 h 84"/>
                    <a:gd name="T46" fmla="*/ 20 w 49"/>
                    <a:gd name="T47" fmla="*/ 84 h 84"/>
                    <a:gd name="T48" fmla="*/ 24 w 49"/>
                    <a:gd name="T49" fmla="*/ 84 h 84"/>
                    <a:gd name="T50" fmla="*/ 26 w 49"/>
                    <a:gd name="T51" fmla="*/ 81 h 84"/>
                    <a:gd name="T52" fmla="*/ 28 w 49"/>
                    <a:gd name="T53" fmla="*/ 78 h 84"/>
                    <a:gd name="T54" fmla="*/ 31 w 49"/>
                    <a:gd name="T55" fmla="*/ 75 h 84"/>
                    <a:gd name="T56" fmla="*/ 38 w 49"/>
                    <a:gd name="T57" fmla="*/ 84 h 84"/>
                    <a:gd name="T58" fmla="*/ 6 w 49"/>
                    <a:gd name="T59" fmla="*/ 53 h 84"/>
                    <a:gd name="T60" fmla="*/ 6 w 49"/>
                    <a:gd name="T61" fmla="*/ 47 h 84"/>
                    <a:gd name="T62" fmla="*/ 8 w 49"/>
                    <a:gd name="T63" fmla="*/ 41 h 84"/>
                    <a:gd name="T64" fmla="*/ 8 w 49"/>
                    <a:gd name="T65" fmla="*/ 34 h 84"/>
                    <a:gd name="T66" fmla="*/ 14 w 49"/>
                    <a:gd name="T67" fmla="*/ 31 h 84"/>
                    <a:gd name="T68" fmla="*/ 17 w 49"/>
                    <a:gd name="T69" fmla="*/ 31 h 84"/>
                    <a:gd name="T70" fmla="*/ 22 w 49"/>
                    <a:gd name="T71" fmla="*/ 31 h 84"/>
                    <a:gd name="T72" fmla="*/ 24 w 49"/>
                    <a:gd name="T73" fmla="*/ 34 h 84"/>
                    <a:gd name="T74" fmla="*/ 26 w 49"/>
                    <a:gd name="T75" fmla="*/ 37 h 84"/>
                    <a:gd name="T76" fmla="*/ 28 w 49"/>
                    <a:gd name="T77" fmla="*/ 41 h 84"/>
                    <a:gd name="T78" fmla="*/ 28 w 49"/>
                    <a:gd name="T79" fmla="*/ 47 h 84"/>
                    <a:gd name="T80" fmla="*/ 31 w 49"/>
                    <a:gd name="T81" fmla="*/ 50 h 84"/>
                    <a:gd name="T82" fmla="*/ 31 w 49"/>
                    <a:gd name="T83" fmla="*/ 56 h 84"/>
                    <a:gd name="T84" fmla="*/ 31 w 49"/>
                    <a:gd name="T85" fmla="*/ 62 h 84"/>
                    <a:gd name="T86" fmla="*/ 28 w 49"/>
                    <a:gd name="T87" fmla="*/ 69 h 84"/>
                    <a:gd name="T88" fmla="*/ 24 w 49"/>
                    <a:gd name="T89" fmla="*/ 75 h 84"/>
                    <a:gd name="T90" fmla="*/ 20 w 49"/>
                    <a:gd name="T91" fmla="*/ 78 h 84"/>
                    <a:gd name="T92" fmla="*/ 16 w 49"/>
                    <a:gd name="T93" fmla="*/ 78 h 84"/>
                    <a:gd name="T94" fmla="*/ 14 w 49"/>
                    <a:gd name="T95" fmla="*/ 75 h 84"/>
                    <a:gd name="T96" fmla="*/ 11 w 49"/>
                    <a:gd name="T97" fmla="*/ 72 h 84"/>
                    <a:gd name="T98" fmla="*/ 8 w 49"/>
                    <a:gd name="T99" fmla="*/ 66 h 84"/>
                    <a:gd name="T100" fmla="*/ 6 w 49"/>
                    <a:gd name="T101" fmla="*/ 59 h 84"/>
                    <a:gd name="T102" fmla="*/ 6 w 49"/>
                    <a:gd name="T103" fmla="*/ 53 h 84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9" h="84">
                      <a:moveTo>
                        <a:pt x="49" y="0"/>
                      </a:moveTo>
                      <a:lnTo>
                        <a:pt x="40" y="0"/>
                      </a:lnTo>
                      <a:lnTo>
                        <a:pt x="40" y="31"/>
                      </a:lnTo>
                      <a:lnTo>
                        <a:pt x="37" y="31"/>
                      </a:lnTo>
                      <a:lnTo>
                        <a:pt x="37" y="28"/>
                      </a:lnTo>
                      <a:lnTo>
                        <a:pt x="34" y="28"/>
                      </a:lnTo>
                      <a:lnTo>
                        <a:pt x="34" y="25"/>
                      </a:lnTo>
                      <a:lnTo>
                        <a:pt x="31" y="25"/>
                      </a:lnTo>
                      <a:lnTo>
                        <a:pt x="31" y="22"/>
                      </a:lnTo>
                      <a:lnTo>
                        <a:pt x="28" y="22"/>
                      </a:lnTo>
                      <a:lnTo>
                        <a:pt x="26" y="22"/>
                      </a:lnTo>
                      <a:lnTo>
                        <a:pt x="23" y="22"/>
                      </a:lnTo>
                      <a:lnTo>
                        <a:pt x="20" y="22"/>
                      </a:lnTo>
                      <a:lnTo>
                        <a:pt x="17" y="22"/>
                      </a:lnTo>
                      <a:lnTo>
                        <a:pt x="14" y="22"/>
                      </a:lnTo>
                      <a:lnTo>
                        <a:pt x="11" y="22"/>
                      </a:ln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28"/>
                      </a:lnTo>
                      <a:lnTo>
                        <a:pt x="5" y="28"/>
                      </a:lnTo>
                      <a:lnTo>
                        <a:pt x="5" y="31"/>
                      </a:lnTo>
                      <a:lnTo>
                        <a:pt x="2" y="31"/>
                      </a:lnTo>
                      <a:lnTo>
                        <a:pt x="2" y="34"/>
                      </a:lnTo>
                      <a:lnTo>
                        <a:pt x="2" y="37"/>
                      </a:lnTo>
                      <a:lnTo>
                        <a:pt x="0" y="37"/>
                      </a:ln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0" y="59"/>
                      </a:lnTo>
                      <a:lnTo>
                        <a:pt x="0" y="62"/>
                      </a:lnTo>
                      <a:lnTo>
                        <a:pt x="0" y="66"/>
                      </a:lnTo>
                      <a:lnTo>
                        <a:pt x="0" y="69"/>
                      </a:lnTo>
                      <a:lnTo>
                        <a:pt x="2" y="69"/>
                      </a:lnTo>
                      <a:lnTo>
                        <a:pt x="2" y="72"/>
                      </a:lnTo>
                      <a:lnTo>
                        <a:pt x="2" y="75"/>
                      </a:lnTo>
                      <a:lnTo>
                        <a:pt x="5" y="75"/>
                      </a:lnTo>
                      <a:lnTo>
                        <a:pt x="5" y="78"/>
                      </a:lnTo>
                      <a:lnTo>
                        <a:pt x="8" y="78"/>
                      </a:lnTo>
                      <a:lnTo>
                        <a:pt x="8" y="81"/>
                      </a:lnTo>
                      <a:lnTo>
                        <a:pt x="11" y="81"/>
                      </a:lnTo>
                      <a:lnTo>
                        <a:pt x="14" y="84"/>
                      </a:lnTo>
                      <a:lnTo>
                        <a:pt x="17" y="84"/>
                      </a:lnTo>
                      <a:lnTo>
                        <a:pt x="20" y="84"/>
                      </a:lnTo>
                      <a:lnTo>
                        <a:pt x="23" y="84"/>
                      </a:lnTo>
                      <a:lnTo>
                        <a:pt x="26" y="84"/>
                      </a:lnTo>
                      <a:lnTo>
                        <a:pt x="28" y="84"/>
                      </a:lnTo>
                      <a:lnTo>
                        <a:pt x="31" y="84"/>
                      </a:lnTo>
                      <a:lnTo>
                        <a:pt x="34" y="84"/>
                      </a:lnTo>
                      <a:lnTo>
                        <a:pt x="34" y="81"/>
                      </a:lnTo>
                      <a:lnTo>
                        <a:pt x="37" y="81"/>
                      </a:lnTo>
                      <a:lnTo>
                        <a:pt x="37" y="78"/>
                      </a:lnTo>
                      <a:lnTo>
                        <a:pt x="40" y="78"/>
                      </a:lnTo>
                      <a:lnTo>
                        <a:pt x="40" y="75"/>
                      </a:lnTo>
                      <a:lnTo>
                        <a:pt x="40" y="84"/>
                      </a:lnTo>
                      <a:lnTo>
                        <a:pt x="49" y="84"/>
                      </a:lnTo>
                      <a:lnTo>
                        <a:pt x="49" y="0"/>
                      </a:lnTo>
                      <a:close/>
                      <a:moveTo>
                        <a:pt x="8" y="53"/>
                      </a:moveTo>
                      <a:lnTo>
                        <a:pt x="8" y="50"/>
                      </a:lnTo>
                      <a:lnTo>
                        <a:pt x="8" y="47"/>
                      </a:lnTo>
                      <a:lnTo>
                        <a:pt x="8" y="44"/>
                      </a:lnTo>
                      <a:lnTo>
                        <a:pt x="11" y="41"/>
                      </a:lnTo>
                      <a:lnTo>
                        <a:pt x="11" y="37"/>
                      </a:lnTo>
                      <a:lnTo>
                        <a:pt x="11" y="34"/>
                      </a:lnTo>
                      <a:lnTo>
                        <a:pt x="14" y="34"/>
                      </a:lnTo>
                      <a:lnTo>
                        <a:pt x="17" y="31"/>
                      </a:lnTo>
                      <a:lnTo>
                        <a:pt x="20" y="31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28" y="31"/>
                      </a:lnTo>
                      <a:lnTo>
                        <a:pt x="31" y="31"/>
                      </a:lnTo>
                      <a:lnTo>
                        <a:pt x="31" y="34"/>
                      </a:lnTo>
                      <a:lnTo>
                        <a:pt x="34" y="34"/>
                      </a:lnTo>
                      <a:lnTo>
                        <a:pt x="34" y="37"/>
                      </a:lnTo>
                      <a:lnTo>
                        <a:pt x="37" y="37"/>
                      </a:lnTo>
                      <a:lnTo>
                        <a:pt x="37" y="41"/>
                      </a:lnTo>
                      <a:lnTo>
                        <a:pt x="37" y="44"/>
                      </a:lnTo>
                      <a:lnTo>
                        <a:pt x="37" y="47"/>
                      </a:lnTo>
                      <a:lnTo>
                        <a:pt x="40" y="47"/>
                      </a:lnTo>
                      <a:lnTo>
                        <a:pt x="40" y="50"/>
                      </a:lnTo>
                      <a:lnTo>
                        <a:pt x="40" y="53"/>
                      </a:lnTo>
                      <a:lnTo>
                        <a:pt x="40" y="56"/>
                      </a:lnTo>
                      <a:lnTo>
                        <a:pt x="40" y="59"/>
                      </a:lnTo>
                      <a:lnTo>
                        <a:pt x="40" y="62"/>
                      </a:lnTo>
                      <a:lnTo>
                        <a:pt x="37" y="66"/>
                      </a:lnTo>
                      <a:lnTo>
                        <a:pt x="37" y="69"/>
                      </a:lnTo>
                      <a:lnTo>
                        <a:pt x="34" y="72"/>
                      </a:lnTo>
                      <a:lnTo>
                        <a:pt x="31" y="75"/>
                      </a:lnTo>
                      <a:lnTo>
                        <a:pt x="28" y="75"/>
                      </a:lnTo>
                      <a:lnTo>
                        <a:pt x="26" y="78"/>
                      </a:lnTo>
                      <a:lnTo>
                        <a:pt x="23" y="78"/>
                      </a:lnTo>
                      <a:lnTo>
                        <a:pt x="20" y="78"/>
                      </a:lnTo>
                      <a:lnTo>
                        <a:pt x="20" y="75"/>
                      </a:lnTo>
                      <a:lnTo>
                        <a:pt x="17" y="75"/>
                      </a:lnTo>
                      <a:lnTo>
                        <a:pt x="14" y="75"/>
                      </a:lnTo>
                      <a:lnTo>
                        <a:pt x="14" y="72"/>
                      </a:lnTo>
                      <a:lnTo>
                        <a:pt x="11" y="69"/>
                      </a:lnTo>
                      <a:lnTo>
                        <a:pt x="11" y="66"/>
                      </a:lnTo>
                      <a:lnTo>
                        <a:pt x="8" y="62"/>
                      </a:lnTo>
                      <a:lnTo>
                        <a:pt x="8" y="59"/>
                      </a:lnTo>
                      <a:lnTo>
                        <a:pt x="8" y="56"/>
                      </a:lnTo>
                      <a:lnTo>
                        <a:pt x="8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1" name="Freeform 769"/>
                <p:cNvSpPr>
                  <a:spLocks noEditPoints="1"/>
                </p:cNvSpPr>
                <p:nvPr/>
              </p:nvSpPr>
              <p:spPr bwMode="auto">
                <a:xfrm>
                  <a:off x="4421" y="2547"/>
                  <a:ext cx="48" cy="62"/>
                </a:xfrm>
                <a:custGeom>
                  <a:avLst/>
                  <a:gdLst>
                    <a:gd name="T0" fmla="*/ 0 w 52"/>
                    <a:gd name="T1" fmla="*/ 34 h 62"/>
                    <a:gd name="T2" fmla="*/ 0 w 52"/>
                    <a:gd name="T3" fmla="*/ 40 h 62"/>
                    <a:gd name="T4" fmla="*/ 0 w 52"/>
                    <a:gd name="T5" fmla="*/ 47 h 62"/>
                    <a:gd name="T6" fmla="*/ 3 w 52"/>
                    <a:gd name="T7" fmla="*/ 50 h 62"/>
                    <a:gd name="T8" fmla="*/ 6 w 52"/>
                    <a:gd name="T9" fmla="*/ 53 h 62"/>
                    <a:gd name="T10" fmla="*/ 6 w 52"/>
                    <a:gd name="T11" fmla="*/ 56 h 62"/>
                    <a:gd name="T12" fmla="*/ 9 w 52"/>
                    <a:gd name="T13" fmla="*/ 59 h 62"/>
                    <a:gd name="T14" fmla="*/ 15 w 52"/>
                    <a:gd name="T15" fmla="*/ 62 h 62"/>
                    <a:gd name="T16" fmla="*/ 18 w 52"/>
                    <a:gd name="T17" fmla="*/ 62 h 62"/>
                    <a:gd name="T18" fmla="*/ 23 w 52"/>
                    <a:gd name="T19" fmla="*/ 62 h 62"/>
                    <a:gd name="T20" fmla="*/ 28 w 52"/>
                    <a:gd name="T21" fmla="*/ 62 h 62"/>
                    <a:gd name="T22" fmla="*/ 30 w 52"/>
                    <a:gd name="T23" fmla="*/ 59 h 62"/>
                    <a:gd name="T24" fmla="*/ 35 w 52"/>
                    <a:gd name="T25" fmla="*/ 56 h 62"/>
                    <a:gd name="T26" fmla="*/ 36 w 52"/>
                    <a:gd name="T27" fmla="*/ 50 h 62"/>
                    <a:gd name="T28" fmla="*/ 39 w 52"/>
                    <a:gd name="T29" fmla="*/ 47 h 62"/>
                    <a:gd name="T30" fmla="*/ 39 w 52"/>
                    <a:gd name="T31" fmla="*/ 40 h 62"/>
                    <a:gd name="T32" fmla="*/ 41 w 52"/>
                    <a:gd name="T33" fmla="*/ 34 h 62"/>
                    <a:gd name="T34" fmla="*/ 41 w 52"/>
                    <a:gd name="T35" fmla="*/ 28 h 62"/>
                    <a:gd name="T36" fmla="*/ 39 w 52"/>
                    <a:gd name="T37" fmla="*/ 22 h 62"/>
                    <a:gd name="T38" fmla="*/ 39 w 52"/>
                    <a:gd name="T39" fmla="*/ 15 h 62"/>
                    <a:gd name="T40" fmla="*/ 36 w 52"/>
                    <a:gd name="T41" fmla="*/ 9 h 62"/>
                    <a:gd name="T42" fmla="*/ 35 w 52"/>
                    <a:gd name="T43" fmla="*/ 6 h 62"/>
                    <a:gd name="T44" fmla="*/ 32 w 52"/>
                    <a:gd name="T45" fmla="*/ 3 h 62"/>
                    <a:gd name="T46" fmla="*/ 28 w 52"/>
                    <a:gd name="T47" fmla="*/ 0 h 62"/>
                    <a:gd name="T48" fmla="*/ 23 w 52"/>
                    <a:gd name="T49" fmla="*/ 0 h 62"/>
                    <a:gd name="T50" fmla="*/ 18 w 52"/>
                    <a:gd name="T51" fmla="*/ 0 h 62"/>
                    <a:gd name="T52" fmla="*/ 15 w 52"/>
                    <a:gd name="T53" fmla="*/ 0 h 62"/>
                    <a:gd name="T54" fmla="*/ 12 w 52"/>
                    <a:gd name="T55" fmla="*/ 3 h 62"/>
                    <a:gd name="T56" fmla="*/ 6 w 52"/>
                    <a:gd name="T57" fmla="*/ 3 h 62"/>
                    <a:gd name="T58" fmla="*/ 6 w 52"/>
                    <a:gd name="T59" fmla="*/ 6 h 62"/>
                    <a:gd name="T60" fmla="*/ 3 w 52"/>
                    <a:gd name="T61" fmla="*/ 9 h 62"/>
                    <a:gd name="T62" fmla="*/ 3 w 52"/>
                    <a:gd name="T63" fmla="*/ 15 h 62"/>
                    <a:gd name="T64" fmla="*/ 0 w 52"/>
                    <a:gd name="T65" fmla="*/ 19 h 62"/>
                    <a:gd name="T66" fmla="*/ 0 w 52"/>
                    <a:gd name="T67" fmla="*/ 25 h 62"/>
                    <a:gd name="T68" fmla="*/ 0 w 52"/>
                    <a:gd name="T69" fmla="*/ 31 h 62"/>
                    <a:gd name="T70" fmla="*/ 6 w 52"/>
                    <a:gd name="T71" fmla="*/ 28 h 62"/>
                    <a:gd name="T72" fmla="*/ 6 w 52"/>
                    <a:gd name="T73" fmla="*/ 22 h 62"/>
                    <a:gd name="T74" fmla="*/ 9 w 52"/>
                    <a:gd name="T75" fmla="*/ 15 h 62"/>
                    <a:gd name="T76" fmla="*/ 12 w 52"/>
                    <a:gd name="T77" fmla="*/ 12 h 62"/>
                    <a:gd name="T78" fmla="*/ 16 w 52"/>
                    <a:gd name="T79" fmla="*/ 9 h 62"/>
                    <a:gd name="T80" fmla="*/ 20 w 52"/>
                    <a:gd name="T81" fmla="*/ 9 h 62"/>
                    <a:gd name="T82" fmla="*/ 26 w 52"/>
                    <a:gd name="T83" fmla="*/ 9 h 62"/>
                    <a:gd name="T84" fmla="*/ 28 w 52"/>
                    <a:gd name="T85" fmla="*/ 12 h 62"/>
                    <a:gd name="T86" fmla="*/ 30 w 52"/>
                    <a:gd name="T87" fmla="*/ 15 h 62"/>
                    <a:gd name="T88" fmla="*/ 32 w 52"/>
                    <a:gd name="T89" fmla="*/ 19 h 62"/>
                    <a:gd name="T90" fmla="*/ 32 w 52"/>
                    <a:gd name="T91" fmla="*/ 25 h 62"/>
                    <a:gd name="T92" fmla="*/ 32 w 52"/>
                    <a:gd name="T93" fmla="*/ 31 h 62"/>
                    <a:gd name="T94" fmla="*/ 32 w 52"/>
                    <a:gd name="T95" fmla="*/ 37 h 62"/>
                    <a:gd name="T96" fmla="*/ 32 w 52"/>
                    <a:gd name="T97" fmla="*/ 44 h 62"/>
                    <a:gd name="T98" fmla="*/ 30 w 52"/>
                    <a:gd name="T99" fmla="*/ 50 h 62"/>
                    <a:gd name="T100" fmla="*/ 28 w 52"/>
                    <a:gd name="T101" fmla="*/ 53 h 62"/>
                    <a:gd name="T102" fmla="*/ 23 w 52"/>
                    <a:gd name="T103" fmla="*/ 53 h 62"/>
                    <a:gd name="T104" fmla="*/ 18 w 52"/>
                    <a:gd name="T105" fmla="*/ 56 h 62"/>
                    <a:gd name="T106" fmla="*/ 15 w 52"/>
                    <a:gd name="T107" fmla="*/ 53 h 62"/>
                    <a:gd name="T108" fmla="*/ 12 w 52"/>
                    <a:gd name="T109" fmla="*/ 50 h 62"/>
                    <a:gd name="T110" fmla="*/ 9 w 52"/>
                    <a:gd name="T111" fmla="*/ 44 h 62"/>
                    <a:gd name="T112" fmla="*/ 6 w 52"/>
                    <a:gd name="T113" fmla="*/ 40 h 62"/>
                    <a:gd name="T114" fmla="*/ 6 w 52"/>
                    <a:gd name="T115" fmla="*/ 34 h 62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2" h="62">
                      <a:moveTo>
                        <a:pt x="0" y="31"/>
                      </a:move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4" y="56"/>
                      </a:lnTo>
                      <a:lnTo>
                        <a:pt x="46" y="53"/>
                      </a:lnTo>
                      <a:lnTo>
                        <a:pt x="46" y="50"/>
                      </a:lnTo>
                      <a:lnTo>
                        <a:pt x="49" y="50"/>
                      </a:lnTo>
                      <a:lnTo>
                        <a:pt x="49" y="47"/>
                      </a:lnTo>
                      <a:lnTo>
                        <a:pt x="49" y="44"/>
                      </a:lnTo>
                      <a:lnTo>
                        <a:pt x="49" y="40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52" y="31"/>
                      </a:lnTo>
                      <a:lnTo>
                        <a:pt x="52" y="28"/>
                      </a:lnTo>
                      <a:lnTo>
                        <a:pt x="52" y="25"/>
                      </a:lnTo>
                      <a:lnTo>
                        <a:pt x="49" y="22"/>
                      </a:lnTo>
                      <a:lnTo>
                        <a:pt x="49" y="19"/>
                      </a:lnTo>
                      <a:lnTo>
                        <a:pt x="49" y="15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5" y="0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9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3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0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close/>
                      <a:moveTo>
                        <a:pt x="9" y="31"/>
                      </a:move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8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38" y="19"/>
                      </a:lnTo>
                      <a:lnTo>
                        <a:pt x="41" y="19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4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3"/>
                      </a:lnTo>
                      <a:lnTo>
                        <a:pt x="18" y="53"/>
                      </a:lnTo>
                      <a:lnTo>
                        <a:pt x="15" y="53"/>
                      </a:lnTo>
                      <a:lnTo>
                        <a:pt x="15" y="50"/>
                      </a:lnTo>
                      <a:lnTo>
                        <a:pt x="12" y="47"/>
                      </a:lnTo>
                      <a:lnTo>
                        <a:pt x="12" y="44"/>
                      </a:lnTo>
                      <a:lnTo>
                        <a:pt x="9" y="44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2" name="Freeform 770"/>
                <p:cNvSpPr>
                  <a:spLocks noEditPoints="1"/>
                </p:cNvSpPr>
                <p:nvPr/>
              </p:nvSpPr>
              <p:spPr bwMode="auto">
                <a:xfrm>
                  <a:off x="4506" y="2547"/>
                  <a:ext cx="46" cy="87"/>
                </a:xfrm>
                <a:custGeom>
                  <a:avLst/>
                  <a:gdLst>
                    <a:gd name="T0" fmla="*/ 8 w 49"/>
                    <a:gd name="T1" fmla="*/ 31 h 87"/>
                    <a:gd name="T2" fmla="*/ 8 w 49"/>
                    <a:gd name="T3" fmla="*/ 25 h 87"/>
                    <a:gd name="T4" fmla="*/ 8 w 49"/>
                    <a:gd name="T5" fmla="*/ 19 h 87"/>
                    <a:gd name="T6" fmla="*/ 8 w 49"/>
                    <a:gd name="T7" fmla="*/ 15 h 87"/>
                    <a:gd name="T8" fmla="*/ 14 w 49"/>
                    <a:gd name="T9" fmla="*/ 9 h 87"/>
                    <a:gd name="T10" fmla="*/ 20 w 49"/>
                    <a:gd name="T11" fmla="*/ 9 h 87"/>
                    <a:gd name="T12" fmla="*/ 23 w 49"/>
                    <a:gd name="T13" fmla="*/ 9 h 87"/>
                    <a:gd name="T14" fmla="*/ 25 w 49"/>
                    <a:gd name="T15" fmla="*/ 12 h 87"/>
                    <a:gd name="T16" fmla="*/ 28 w 49"/>
                    <a:gd name="T17" fmla="*/ 15 h 87"/>
                    <a:gd name="T18" fmla="*/ 31 w 49"/>
                    <a:gd name="T19" fmla="*/ 19 h 87"/>
                    <a:gd name="T20" fmla="*/ 31 w 49"/>
                    <a:gd name="T21" fmla="*/ 25 h 87"/>
                    <a:gd name="T22" fmla="*/ 31 w 49"/>
                    <a:gd name="T23" fmla="*/ 31 h 87"/>
                    <a:gd name="T24" fmla="*/ 31 w 49"/>
                    <a:gd name="T25" fmla="*/ 37 h 87"/>
                    <a:gd name="T26" fmla="*/ 31 w 49"/>
                    <a:gd name="T27" fmla="*/ 44 h 87"/>
                    <a:gd name="T28" fmla="*/ 28 w 49"/>
                    <a:gd name="T29" fmla="*/ 47 h 87"/>
                    <a:gd name="T30" fmla="*/ 25 w 49"/>
                    <a:gd name="T31" fmla="*/ 50 h 87"/>
                    <a:gd name="T32" fmla="*/ 23 w 49"/>
                    <a:gd name="T33" fmla="*/ 53 h 87"/>
                    <a:gd name="T34" fmla="*/ 22 w 49"/>
                    <a:gd name="T35" fmla="*/ 56 h 87"/>
                    <a:gd name="T36" fmla="*/ 17 w 49"/>
                    <a:gd name="T37" fmla="*/ 56 h 87"/>
                    <a:gd name="T38" fmla="*/ 14 w 49"/>
                    <a:gd name="T39" fmla="*/ 53 h 87"/>
                    <a:gd name="T40" fmla="*/ 11 w 49"/>
                    <a:gd name="T41" fmla="*/ 50 h 87"/>
                    <a:gd name="T42" fmla="*/ 8 w 49"/>
                    <a:gd name="T43" fmla="*/ 47 h 87"/>
                    <a:gd name="T44" fmla="*/ 8 w 49"/>
                    <a:gd name="T45" fmla="*/ 44 h 87"/>
                    <a:gd name="T46" fmla="*/ 8 w 49"/>
                    <a:gd name="T47" fmla="*/ 37 h 87"/>
                    <a:gd name="T48" fmla="*/ 0 w 49"/>
                    <a:gd name="T49" fmla="*/ 87 h 87"/>
                    <a:gd name="T50" fmla="*/ 8 w 49"/>
                    <a:gd name="T51" fmla="*/ 56 h 87"/>
                    <a:gd name="T52" fmla="*/ 8 w 49"/>
                    <a:gd name="T53" fmla="*/ 59 h 87"/>
                    <a:gd name="T54" fmla="*/ 11 w 49"/>
                    <a:gd name="T55" fmla="*/ 62 h 87"/>
                    <a:gd name="T56" fmla="*/ 17 w 49"/>
                    <a:gd name="T57" fmla="*/ 62 h 87"/>
                    <a:gd name="T58" fmla="*/ 22 w 49"/>
                    <a:gd name="T59" fmla="*/ 62 h 87"/>
                    <a:gd name="T60" fmla="*/ 25 w 49"/>
                    <a:gd name="T61" fmla="*/ 62 h 87"/>
                    <a:gd name="T62" fmla="*/ 28 w 49"/>
                    <a:gd name="T63" fmla="*/ 59 h 87"/>
                    <a:gd name="T64" fmla="*/ 34 w 49"/>
                    <a:gd name="T65" fmla="*/ 59 h 87"/>
                    <a:gd name="T66" fmla="*/ 36 w 49"/>
                    <a:gd name="T67" fmla="*/ 56 h 87"/>
                    <a:gd name="T68" fmla="*/ 36 w 49"/>
                    <a:gd name="T69" fmla="*/ 50 h 87"/>
                    <a:gd name="T70" fmla="*/ 38 w 49"/>
                    <a:gd name="T71" fmla="*/ 47 h 87"/>
                    <a:gd name="T72" fmla="*/ 38 w 49"/>
                    <a:gd name="T73" fmla="*/ 40 h 87"/>
                    <a:gd name="T74" fmla="*/ 40 w 49"/>
                    <a:gd name="T75" fmla="*/ 37 h 87"/>
                    <a:gd name="T76" fmla="*/ 40 w 49"/>
                    <a:gd name="T77" fmla="*/ 31 h 87"/>
                    <a:gd name="T78" fmla="*/ 40 w 49"/>
                    <a:gd name="T79" fmla="*/ 25 h 87"/>
                    <a:gd name="T80" fmla="*/ 38 w 49"/>
                    <a:gd name="T81" fmla="*/ 19 h 87"/>
                    <a:gd name="T82" fmla="*/ 38 w 49"/>
                    <a:gd name="T83" fmla="*/ 12 h 87"/>
                    <a:gd name="T84" fmla="*/ 36 w 49"/>
                    <a:gd name="T85" fmla="*/ 9 h 87"/>
                    <a:gd name="T86" fmla="*/ 34 w 49"/>
                    <a:gd name="T87" fmla="*/ 3 h 87"/>
                    <a:gd name="T88" fmla="*/ 28 w 49"/>
                    <a:gd name="T89" fmla="*/ 0 h 87"/>
                    <a:gd name="T90" fmla="*/ 23 w 49"/>
                    <a:gd name="T91" fmla="*/ 0 h 87"/>
                    <a:gd name="T92" fmla="*/ 20 w 49"/>
                    <a:gd name="T93" fmla="*/ 0 h 87"/>
                    <a:gd name="T94" fmla="*/ 14 w 49"/>
                    <a:gd name="T95" fmla="*/ 0 h 87"/>
                    <a:gd name="T96" fmla="*/ 8 w 49"/>
                    <a:gd name="T97" fmla="*/ 3 h 87"/>
                    <a:gd name="T98" fmla="*/ 8 w 49"/>
                    <a:gd name="T99" fmla="*/ 6 h 87"/>
                    <a:gd name="T100" fmla="*/ 8 w 49"/>
                    <a:gd name="T101" fmla="*/ 0 h 87"/>
                    <a:gd name="T102" fmla="*/ 0 w 49"/>
                    <a:gd name="T103" fmla="*/ 87 h 87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49" h="87">
                      <a:moveTo>
                        <a:pt x="8" y="34"/>
                      </a:moveTo>
                      <a:lnTo>
                        <a:pt x="8" y="31"/>
                      </a:lnTo>
                      <a:lnTo>
                        <a:pt x="8" y="28"/>
                      </a:lnTo>
                      <a:lnTo>
                        <a:pt x="8" y="25"/>
                      </a:lnTo>
                      <a:lnTo>
                        <a:pt x="8" y="22"/>
                      </a:lnTo>
                      <a:lnTo>
                        <a:pt x="8" y="19"/>
                      </a:lnTo>
                      <a:lnTo>
                        <a:pt x="11" y="19"/>
                      </a:lnTo>
                      <a:lnTo>
                        <a:pt x="11" y="15"/>
                      </a:lnTo>
                      <a:lnTo>
                        <a:pt x="14" y="12"/>
                      </a:lnTo>
                      <a:lnTo>
                        <a:pt x="17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6" y="9"/>
                      </a:lnTo>
                      <a:lnTo>
                        <a:pt x="29" y="9"/>
                      </a:lnTo>
                      <a:lnTo>
                        <a:pt x="31" y="9"/>
                      </a:lnTo>
                      <a:lnTo>
                        <a:pt x="31" y="12"/>
                      </a:lnTo>
                      <a:lnTo>
                        <a:pt x="34" y="12"/>
                      </a:lnTo>
                      <a:lnTo>
                        <a:pt x="34" y="15"/>
                      </a:lnTo>
                      <a:lnTo>
                        <a:pt x="37" y="15"/>
                      </a:lnTo>
                      <a:lnTo>
                        <a:pt x="37" y="19"/>
                      </a:lnTo>
                      <a:lnTo>
                        <a:pt x="37" y="22"/>
                      </a:lnTo>
                      <a:lnTo>
                        <a:pt x="37" y="25"/>
                      </a:lnTo>
                      <a:lnTo>
                        <a:pt x="37" y="28"/>
                      </a:lnTo>
                      <a:lnTo>
                        <a:pt x="37" y="31"/>
                      </a:lnTo>
                      <a:lnTo>
                        <a:pt x="37" y="34"/>
                      </a:lnTo>
                      <a:lnTo>
                        <a:pt x="37" y="37"/>
                      </a:lnTo>
                      <a:lnTo>
                        <a:pt x="37" y="40"/>
                      </a:lnTo>
                      <a:lnTo>
                        <a:pt x="37" y="44"/>
                      </a:lnTo>
                      <a:lnTo>
                        <a:pt x="37" y="47"/>
                      </a:lnTo>
                      <a:lnTo>
                        <a:pt x="34" y="47"/>
                      </a:lnTo>
                      <a:lnTo>
                        <a:pt x="34" y="50"/>
                      </a:lnTo>
                      <a:lnTo>
                        <a:pt x="31" y="50"/>
                      </a:lnTo>
                      <a:lnTo>
                        <a:pt x="31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6" y="56"/>
                      </a:lnTo>
                      <a:lnTo>
                        <a:pt x="23" y="56"/>
                      </a:lnTo>
                      <a:lnTo>
                        <a:pt x="20" y="56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4" y="53"/>
                      </a:lnTo>
                      <a:lnTo>
                        <a:pt x="14" y="50"/>
                      </a:lnTo>
                      <a:lnTo>
                        <a:pt x="11" y="50"/>
                      </a:lnTo>
                      <a:lnTo>
                        <a:pt x="11" y="47"/>
                      </a:lnTo>
                      <a:lnTo>
                        <a:pt x="8" y="47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7"/>
                      </a:lnTo>
                      <a:lnTo>
                        <a:pt x="8" y="34"/>
                      </a:lnTo>
                      <a:close/>
                      <a:moveTo>
                        <a:pt x="0" y="87"/>
                      </a:moveTo>
                      <a:lnTo>
                        <a:pt x="8" y="87"/>
                      </a:lnTo>
                      <a:lnTo>
                        <a:pt x="8" y="56"/>
                      </a:lnTo>
                      <a:lnTo>
                        <a:pt x="11" y="56"/>
                      </a:lnTo>
                      <a:lnTo>
                        <a:pt x="11" y="59"/>
                      </a:lnTo>
                      <a:lnTo>
                        <a:pt x="14" y="59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2"/>
                      </a:lnTo>
                      <a:lnTo>
                        <a:pt x="26" y="62"/>
                      </a:lnTo>
                      <a:lnTo>
                        <a:pt x="29" y="62"/>
                      </a:lnTo>
                      <a:lnTo>
                        <a:pt x="31" y="62"/>
                      </a:lnTo>
                      <a:lnTo>
                        <a:pt x="34" y="62"/>
                      </a:lnTo>
                      <a:lnTo>
                        <a:pt x="34" y="59"/>
                      </a:lnTo>
                      <a:lnTo>
                        <a:pt x="37" y="59"/>
                      </a:lnTo>
                      <a:lnTo>
                        <a:pt x="40" y="59"/>
                      </a:lnTo>
                      <a:lnTo>
                        <a:pt x="40" y="56"/>
                      </a:lnTo>
                      <a:lnTo>
                        <a:pt x="43" y="56"/>
                      </a:lnTo>
                      <a:lnTo>
                        <a:pt x="43" y="53"/>
                      </a:lnTo>
                      <a:lnTo>
                        <a:pt x="43" y="50"/>
                      </a:lnTo>
                      <a:lnTo>
                        <a:pt x="46" y="50"/>
                      </a:lnTo>
                      <a:lnTo>
                        <a:pt x="46" y="47"/>
                      </a:lnTo>
                      <a:lnTo>
                        <a:pt x="46" y="44"/>
                      </a:lnTo>
                      <a:lnTo>
                        <a:pt x="46" y="40"/>
                      </a:lnTo>
                      <a:lnTo>
                        <a:pt x="49" y="40"/>
                      </a:lnTo>
                      <a:lnTo>
                        <a:pt x="49" y="37"/>
                      </a:lnTo>
                      <a:lnTo>
                        <a:pt x="49" y="34"/>
                      </a:lnTo>
                      <a:lnTo>
                        <a:pt x="49" y="31"/>
                      </a:lnTo>
                      <a:lnTo>
                        <a:pt x="49" y="28"/>
                      </a:lnTo>
                      <a:lnTo>
                        <a:pt x="49" y="25"/>
                      </a:lnTo>
                      <a:lnTo>
                        <a:pt x="49" y="22"/>
                      </a:lnTo>
                      <a:lnTo>
                        <a:pt x="46" y="19"/>
                      </a:lnTo>
                      <a:lnTo>
                        <a:pt x="46" y="15"/>
                      </a:lnTo>
                      <a:lnTo>
                        <a:pt x="46" y="12"/>
                      </a:lnTo>
                      <a:lnTo>
                        <a:pt x="43" y="12"/>
                      </a:lnTo>
                      <a:lnTo>
                        <a:pt x="43" y="9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11" y="6"/>
                      </a:lnTo>
                      <a:lnTo>
                        <a:pt x="8" y="6"/>
                      </a:ln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3" name="Freeform 771"/>
                <p:cNvSpPr>
                  <a:spLocks noEditPoints="1"/>
                </p:cNvSpPr>
                <p:nvPr/>
              </p:nvSpPr>
              <p:spPr bwMode="auto">
                <a:xfrm>
                  <a:off x="4559" y="2547"/>
                  <a:ext cx="49" cy="62"/>
                </a:xfrm>
                <a:custGeom>
                  <a:avLst/>
                  <a:gdLst>
                    <a:gd name="T0" fmla="*/ 0 w 53"/>
                    <a:gd name="T1" fmla="*/ 34 h 62"/>
                    <a:gd name="T2" fmla="*/ 0 w 53"/>
                    <a:gd name="T3" fmla="*/ 40 h 62"/>
                    <a:gd name="T4" fmla="*/ 3 w 53"/>
                    <a:gd name="T5" fmla="*/ 47 h 62"/>
                    <a:gd name="T6" fmla="*/ 6 w 53"/>
                    <a:gd name="T7" fmla="*/ 53 h 62"/>
                    <a:gd name="T8" fmla="*/ 6 w 53"/>
                    <a:gd name="T9" fmla="*/ 56 h 62"/>
                    <a:gd name="T10" fmla="*/ 9 w 53"/>
                    <a:gd name="T11" fmla="*/ 59 h 62"/>
                    <a:gd name="T12" fmla="*/ 15 w 53"/>
                    <a:gd name="T13" fmla="*/ 62 h 62"/>
                    <a:gd name="T14" fmla="*/ 18 w 53"/>
                    <a:gd name="T15" fmla="*/ 62 h 62"/>
                    <a:gd name="T16" fmla="*/ 23 w 53"/>
                    <a:gd name="T17" fmla="*/ 62 h 62"/>
                    <a:gd name="T18" fmla="*/ 28 w 53"/>
                    <a:gd name="T19" fmla="*/ 62 h 62"/>
                    <a:gd name="T20" fmla="*/ 30 w 53"/>
                    <a:gd name="T21" fmla="*/ 59 h 62"/>
                    <a:gd name="T22" fmla="*/ 35 w 53"/>
                    <a:gd name="T23" fmla="*/ 56 h 62"/>
                    <a:gd name="T24" fmla="*/ 37 w 53"/>
                    <a:gd name="T25" fmla="*/ 50 h 62"/>
                    <a:gd name="T26" fmla="*/ 40 w 53"/>
                    <a:gd name="T27" fmla="*/ 47 h 62"/>
                    <a:gd name="T28" fmla="*/ 40 w 53"/>
                    <a:gd name="T29" fmla="*/ 40 h 62"/>
                    <a:gd name="T30" fmla="*/ 42 w 53"/>
                    <a:gd name="T31" fmla="*/ 37 h 62"/>
                    <a:gd name="T32" fmla="*/ 42 w 53"/>
                    <a:gd name="T33" fmla="*/ 31 h 62"/>
                    <a:gd name="T34" fmla="*/ 42 w 53"/>
                    <a:gd name="T35" fmla="*/ 25 h 62"/>
                    <a:gd name="T36" fmla="*/ 40 w 53"/>
                    <a:gd name="T37" fmla="*/ 22 h 62"/>
                    <a:gd name="T38" fmla="*/ 40 w 53"/>
                    <a:gd name="T39" fmla="*/ 15 h 62"/>
                    <a:gd name="T40" fmla="*/ 37 w 53"/>
                    <a:gd name="T41" fmla="*/ 9 h 62"/>
                    <a:gd name="T42" fmla="*/ 35 w 53"/>
                    <a:gd name="T43" fmla="*/ 6 h 62"/>
                    <a:gd name="T44" fmla="*/ 32 w 53"/>
                    <a:gd name="T45" fmla="*/ 3 h 62"/>
                    <a:gd name="T46" fmla="*/ 28 w 53"/>
                    <a:gd name="T47" fmla="*/ 0 h 62"/>
                    <a:gd name="T48" fmla="*/ 23 w 53"/>
                    <a:gd name="T49" fmla="*/ 0 h 62"/>
                    <a:gd name="T50" fmla="*/ 18 w 53"/>
                    <a:gd name="T51" fmla="*/ 0 h 62"/>
                    <a:gd name="T52" fmla="*/ 15 w 53"/>
                    <a:gd name="T53" fmla="*/ 0 h 62"/>
                    <a:gd name="T54" fmla="*/ 12 w 53"/>
                    <a:gd name="T55" fmla="*/ 3 h 62"/>
                    <a:gd name="T56" fmla="*/ 6 w 53"/>
                    <a:gd name="T57" fmla="*/ 6 h 62"/>
                    <a:gd name="T58" fmla="*/ 6 w 53"/>
                    <a:gd name="T59" fmla="*/ 9 h 62"/>
                    <a:gd name="T60" fmla="*/ 3 w 53"/>
                    <a:gd name="T61" fmla="*/ 15 h 62"/>
                    <a:gd name="T62" fmla="*/ 0 w 53"/>
                    <a:gd name="T63" fmla="*/ 22 h 62"/>
                    <a:gd name="T64" fmla="*/ 0 w 53"/>
                    <a:gd name="T65" fmla="*/ 28 h 62"/>
                    <a:gd name="T66" fmla="*/ 6 w 53"/>
                    <a:gd name="T67" fmla="*/ 31 h 62"/>
                    <a:gd name="T68" fmla="*/ 6 w 53"/>
                    <a:gd name="T69" fmla="*/ 25 h 62"/>
                    <a:gd name="T70" fmla="*/ 9 w 53"/>
                    <a:gd name="T71" fmla="*/ 22 h 62"/>
                    <a:gd name="T72" fmla="*/ 9 w 53"/>
                    <a:gd name="T73" fmla="*/ 15 h 62"/>
                    <a:gd name="T74" fmla="*/ 12 w 53"/>
                    <a:gd name="T75" fmla="*/ 12 h 62"/>
                    <a:gd name="T76" fmla="*/ 15 w 53"/>
                    <a:gd name="T77" fmla="*/ 9 h 62"/>
                    <a:gd name="T78" fmla="*/ 18 w 53"/>
                    <a:gd name="T79" fmla="*/ 9 h 62"/>
                    <a:gd name="T80" fmla="*/ 23 w 53"/>
                    <a:gd name="T81" fmla="*/ 9 h 62"/>
                    <a:gd name="T82" fmla="*/ 28 w 53"/>
                    <a:gd name="T83" fmla="*/ 9 h 62"/>
                    <a:gd name="T84" fmla="*/ 30 w 53"/>
                    <a:gd name="T85" fmla="*/ 12 h 62"/>
                    <a:gd name="T86" fmla="*/ 32 w 53"/>
                    <a:gd name="T87" fmla="*/ 19 h 62"/>
                    <a:gd name="T88" fmla="*/ 32 w 53"/>
                    <a:gd name="T89" fmla="*/ 25 h 62"/>
                    <a:gd name="T90" fmla="*/ 32 w 53"/>
                    <a:gd name="T91" fmla="*/ 31 h 62"/>
                    <a:gd name="T92" fmla="*/ 32 w 53"/>
                    <a:gd name="T93" fmla="*/ 37 h 62"/>
                    <a:gd name="T94" fmla="*/ 32 w 53"/>
                    <a:gd name="T95" fmla="*/ 44 h 62"/>
                    <a:gd name="T96" fmla="*/ 30 w 53"/>
                    <a:gd name="T97" fmla="*/ 47 h 62"/>
                    <a:gd name="T98" fmla="*/ 28 w 53"/>
                    <a:gd name="T99" fmla="*/ 50 h 62"/>
                    <a:gd name="T100" fmla="*/ 26 w 53"/>
                    <a:gd name="T101" fmla="*/ 53 h 62"/>
                    <a:gd name="T102" fmla="*/ 23 w 53"/>
                    <a:gd name="T103" fmla="*/ 56 h 62"/>
                    <a:gd name="T104" fmla="*/ 18 w 53"/>
                    <a:gd name="T105" fmla="*/ 56 h 62"/>
                    <a:gd name="T106" fmla="*/ 17 w 53"/>
                    <a:gd name="T107" fmla="*/ 53 h 62"/>
                    <a:gd name="T108" fmla="*/ 12 w 53"/>
                    <a:gd name="T109" fmla="*/ 50 h 62"/>
                    <a:gd name="T110" fmla="*/ 9 w 53"/>
                    <a:gd name="T111" fmla="*/ 44 h 62"/>
                    <a:gd name="T112" fmla="*/ 6 w 53"/>
                    <a:gd name="T113" fmla="*/ 40 h 62"/>
                    <a:gd name="T114" fmla="*/ 6 w 53"/>
                    <a:gd name="T115" fmla="*/ 34 h 62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0" y="31"/>
                      </a:move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2"/>
                      </a:lnTo>
                      <a:lnTo>
                        <a:pt x="24" y="62"/>
                      </a:lnTo>
                      <a:lnTo>
                        <a:pt x="27" y="62"/>
                      </a:lnTo>
                      <a:lnTo>
                        <a:pt x="29" y="62"/>
                      </a:lnTo>
                      <a:lnTo>
                        <a:pt x="32" y="62"/>
                      </a:lnTo>
                      <a:lnTo>
                        <a:pt x="35" y="62"/>
                      </a:lnTo>
                      <a:lnTo>
                        <a:pt x="38" y="62"/>
                      </a:lnTo>
                      <a:lnTo>
                        <a:pt x="38" y="59"/>
                      </a:lnTo>
                      <a:lnTo>
                        <a:pt x="41" y="59"/>
                      </a:lnTo>
                      <a:lnTo>
                        <a:pt x="44" y="56"/>
                      </a:lnTo>
                      <a:lnTo>
                        <a:pt x="47" y="53"/>
                      </a:lnTo>
                      <a:lnTo>
                        <a:pt x="47" y="50"/>
                      </a:lnTo>
                      <a:lnTo>
                        <a:pt x="50" y="50"/>
                      </a:lnTo>
                      <a:lnTo>
                        <a:pt x="50" y="47"/>
                      </a:lnTo>
                      <a:lnTo>
                        <a:pt x="50" y="44"/>
                      </a:lnTo>
                      <a:lnTo>
                        <a:pt x="50" y="40"/>
                      </a:lnTo>
                      <a:lnTo>
                        <a:pt x="53" y="40"/>
                      </a:lnTo>
                      <a:lnTo>
                        <a:pt x="53" y="37"/>
                      </a:lnTo>
                      <a:lnTo>
                        <a:pt x="53" y="34"/>
                      </a:lnTo>
                      <a:lnTo>
                        <a:pt x="53" y="31"/>
                      </a:lnTo>
                      <a:lnTo>
                        <a:pt x="53" y="28"/>
                      </a:lnTo>
                      <a:lnTo>
                        <a:pt x="53" y="25"/>
                      </a:lnTo>
                      <a:lnTo>
                        <a:pt x="53" y="22"/>
                      </a:lnTo>
                      <a:lnTo>
                        <a:pt x="50" y="22"/>
                      </a:lnTo>
                      <a:lnTo>
                        <a:pt x="50" y="19"/>
                      </a:lnTo>
                      <a:lnTo>
                        <a:pt x="50" y="15"/>
                      </a:lnTo>
                      <a:lnTo>
                        <a:pt x="47" y="12"/>
                      </a:lnTo>
                      <a:lnTo>
                        <a:pt x="47" y="9"/>
                      </a:lnTo>
                      <a:lnTo>
                        <a:pt x="44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5" y="0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6" y="9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close/>
                      <a:moveTo>
                        <a:pt x="9" y="31"/>
                      </a:move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8" y="12"/>
                      </a:lnTo>
                      <a:lnTo>
                        <a:pt x="18" y="9"/>
                      </a:lnTo>
                      <a:lnTo>
                        <a:pt x="21" y="9"/>
                      </a:lnTo>
                      <a:lnTo>
                        <a:pt x="24" y="9"/>
                      </a:lnTo>
                      <a:lnTo>
                        <a:pt x="27" y="9"/>
                      </a:lnTo>
                      <a:lnTo>
                        <a:pt x="29" y="9"/>
                      </a:lnTo>
                      <a:lnTo>
                        <a:pt x="32" y="9"/>
                      </a:lnTo>
                      <a:lnTo>
                        <a:pt x="35" y="9"/>
                      </a:lnTo>
                      <a:lnTo>
                        <a:pt x="35" y="12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41" y="19"/>
                      </a:lnTo>
                      <a:lnTo>
                        <a:pt x="41" y="22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4"/>
                      </a:lnTo>
                      <a:lnTo>
                        <a:pt x="41" y="47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9" y="56"/>
                      </a:lnTo>
                      <a:lnTo>
                        <a:pt x="27" y="56"/>
                      </a:lnTo>
                      <a:lnTo>
                        <a:pt x="24" y="56"/>
                      </a:lnTo>
                      <a:lnTo>
                        <a:pt x="24" y="53"/>
                      </a:lnTo>
                      <a:lnTo>
                        <a:pt x="21" y="53"/>
                      </a:lnTo>
                      <a:lnTo>
                        <a:pt x="18" y="53"/>
                      </a:lnTo>
                      <a:lnTo>
                        <a:pt x="15" y="50"/>
                      </a:lnTo>
                      <a:lnTo>
                        <a:pt x="12" y="47"/>
                      </a:lnTo>
                      <a:lnTo>
                        <a:pt x="12" y="44"/>
                      </a:lnTo>
                      <a:lnTo>
                        <a:pt x="12" y="40"/>
                      </a:lnTo>
                      <a:lnTo>
                        <a:pt x="9" y="40"/>
                      </a:lnTo>
                      <a:lnTo>
                        <a:pt x="9" y="37"/>
                      </a:lnTo>
                      <a:lnTo>
                        <a:pt x="9" y="34"/>
                      </a:lnTo>
                      <a:lnTo>
                        <a:pt x="9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4" name="Freeform 772"/>
                <p:cNvSpPr>
                  <a:spLocks/>
                </p:cNvSpPr>
                <p:nvPr/>
              </p:nvSpPr>
              <p:spPr bwMode="auto">
                <a:xfrm>
                  <a:off x="4618" y="2547"/>
                  <a:ext cx="27" cy="62"/>
                </a:xfrm>
                <a:custGeom>
                  <a:avLst/>
                  <a:gdLst>
                    <a:gd name="T0" fmla="*/ 7 w 29"/>
                    <a:gd name="T1" fmla="*/ 28 h 62"/>
                    <a:gd name="T2" fmla="*/ 7 w 29"/>
                    <a:gd name="T3" fmla="*/ 25 h 62"/>
                    <a:gd name="T4" fmla="*/ 7 w 29"/>
                    <a:gd name="T5" fmla="*/ 22 h 62"/>
                    <a:gd name="T6" fmla="*/ 9 w 29"/>
                    <a:gd name="T7" fmla="*/ 22 h 62"/>
                    <a:gd name="T8" fmla="*/ 9 w 29"/>
                    <a:gd name="T9" fmla="*/ 19 h 62"/>
                    <a:gd name="T10" fmla="*/ 9 w 29"/>
                    <a:gd name="T11" fmla="*/ 15 h 62"/>
                    <a:gd name="T12" fmla="*/ 12 w 29"/>
                    <a:gd name="T13" fmla="*/ 15 h 62"/>
                    <a:gd name="T14" fmla="*/ 12 w 29"/>
                    <a:gd name="T15" fmla="*/ 12 h 62"/>
                    <a:gd name="T16" fmla="*/ 14 w 29"/>
                    <a:gd name="T17" fmla="*/ 12 h 62"/>
                    <a:gd name="T18" fmla="*/ 17 w 29"/>
                    <a:gd name="T19" fmla="*/ 12 h 62"/>
                    <a:gd name="T20" fmla="*/ 17 w 29"/>
                    <a:gd name="T21" fmla="*/ 9 h 62"/>
                    <a:gd name="T22" fmla="*/ 19 w 29"/>
                    <a:gd name="T23" fmla="*/ 9 h 62"/>
                    <a:gd name="T24" fmla="*/ 23 w 29"/>
                    <a:gd name="T25" fmla="*/ 9 h 62"/>
                    <a:gd name="T26" fmla="*/ 23 w 29"/>
                    <a:gd name="T27" fmla="*/ 0 h 62"/>
                    <a:gd name="T28" fmla="*/ 20 w 29"/>
                    <a:gd name="T29" fmla="*/ 0 h 62"/>
                    <a:gd name="T30" fmla="*/ 19 w 29"/>
                    <a:gd name="T31" fmla="*/ 0 h 62"/>
                    <a:gd name="T32" fmla="*/ 17 w 29"/>
                    <a:gd name="T33" fmla="*/ 0 h 62"/>
                    <a:gd name="T34" fmla="*/ 14 w 29"/>
                    <a:gd name="T35" fmla="*/ 0 h 62"/>
                    <a:gd name="T36" fmla="*/ 14 w 29"/>
                    <a:gd name="T37" fmla="*/ 3 h 62"/>
                    <a:gd name="T38" fmla="*/ 12 w 29"/>
                    <a:gd name="T39" fmla="*/ 3 h 62"/>
                    <a:gd name="T40" fmla="*/ 12 w 29"/>
                    <a:gd name="T41" fmla="*/ 6 h 62"/>
                    <a:gd name="T42" fmla="*/ 9 w 29"/>
                    <a:gd name="T43" fmla="*/ 6 h 62"/>
                    <a:gd name="T44" fmla="*/ 9 w 29"/>
                    <a:gd name="T45" fmla="*/ 9 h 62"/>
                    <a:gd name="T46" fmla="*/ 7 w 29"/>
                    <a:gd name="T47" fmla="*/ 9 h 62"/>
                    <a:gd name="T48" fmla="*/ 7 w 29"/>
                    <a:gd name="T49" fmla="*/ 12 h 62"/>
                    <a:gd name="T50" fmla="*/ 7 w 29"/>
                    <a:gd name="T51" fmla="*/ 0 h 62"/>
                    <a:gd name="T52" fmla="*/ 0 w 29"/>
                    <a:gd name="T53" fmla="*/ 0 h 62"/>
                    <a:gd name="T54" fmla="*/ 0 w 29"/>
                    <a:gd name="T55" fmla="*/ 62 h 62"/>
                    <a:gd name="T56" fmla="*/ 7 w 29"/>
                    <a:gd name="T57" fmla="*/ 62 h 62"/>
                    <a:gd name="T58" fmla="*/ 7 w 29"/>
                    <a:gd name="T59" fmla="*/ 28 h 6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9" h="62">
                      <a:moveTo>
                        <a:pt x="9" y="28"/>
                      </a:moveTo>
                      <a:lnTo>
                        <a:pt x="9" y="25"/>
                      </a:lnTo>
                      <a:lnTo>
                        <a:pt x="9" y="22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2"/>
                      </a:lnTo>
                      <a:lnTo>
                        <a:pt x="17" y="12"/>
                      </a:lnTo>
                      <a:lnTo>
                        <a:pt x="20" y="12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9" y="9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7" y="3"/>
                      </a:lnTo>
                      <a:lnTo>
                        <a:pt x="15" y="3"/>
                      </a:lnTo>
                      <a:lnTo>
                        <a:pt x="15" y="6"/>
                      </a:lnTo>
                      <a:lnTo>
                        <a:pt x="12" y="6"/>
                      </a:lnTo>
                      <a:lnTo>
                        <a:pt x="12" y="9"/>
                      </a:lnTo>
                      <a:lnTo>
                        <a:pt x="9" y="9"/>
                      </a:lnTo>
                      <a:lnTo>
                        <a:pt x="9" y="12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62"/>
                      </a:lnTo>
                      <a:lnTo>
                        <a:pt x="9" y="62"/>
                      </a:lnTo>
                      <a:lnTo>
                        <a:pt x="9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5" name="Freeform 773"/>
                <p:cNvSpPr>
                  <a:spLocks/>
                </p:cNvSpPr>
                <p:nvPr/>
              </p:nvSpPr>
              <p:spPr bwMode="auto">
                <a:xfrm>
                  <a:off x="612" y="1182"/>
                  <a:ext cx="65" cy="90"/>
                </a:xfrm>
                <a:custGeom>
                  <a:avLst/>
                  <a:gdLst>
                    <a:gd name="T0" fmla="*/ 56 w 70"/>
                    <a:gd name="T1" fmla="*/ 25 h 90"/>
                    <a:gd name="T2" fmla="*/ 54 w 70"/>
                    <a:gd name="T3" fmla="*/ 18 h 90"/>
                    <a:gd name="T4" fmla="*/ 51 w 70"/>
                    <a:gd name="T5" fmla="*/ 12 h 90"/>
                    <a:gd name="T6" fmla="*/ 46 w 70"/>
                    <a:gd name="T7" fmla="*/ 9 h 90"/>
                    <a:gd name="T8" fmla="*/ 42 w 70"/>
                    <a:gd name="T9" fmla="*/ 3 h 90"/>
                    <a:gd name="T10" fmla="*/ 35 w 70"/>
                    <a:gd name="T11" fmla="*/ 3 h 90"/>
                    <a:gd name="T12" fmla="*/ 31 w 70"/>
                    <a:gd name="T13" fmla="*/ 0 h 90"/>
                    <a:gd name="T14" fmla="*/ 23 w 70"/>
                    <a:gd name="T15" fmla="*/ 3 h 90"/>
                    <a:gd name="T16" fmla="*/ 18 w 70"/>
                    <a:gd name="T17" fmla="*/ 3 h 90"/>
                    <a:gd name="T18" fmla="*/ 12 w 70"/>
                    <a:gd name="T19" fmla="*/ 9 h 90"/>
                    <a:gd name="T20" fmla="*/ 7 w 70"/>
                    <a:gd name="T21" fmla="*/ 12 h 90"/>
                    <a:gd name="T22" fmla="*/ 6 w 70"/>
                    <a:gd name="T23" fmla="*/ 22 h 90"/>
                    <a:gd name="T24" fmla="*/ 3 w 70"/>
                    <a:gd name="T25" fmla="*/ 31 h 90"/>
                    <a:gd name="T26" fmla="*/ 0 w 70"/>
                    <a:gd name="T27" fmla="*/ 40 h 90"/>
                    <a:gd name="T28" fmla="*/ 0 w 70"/>
                    <a:gd name="T29" fmla="*/ 50 h 90"/>
                    <a:gd name="T30" fmla="*/ 3 w 70"/>
                    <a:gd name="T31" fmla="*/ 59 h 90"/>
                    <a:gd name="T32" fmla="*/ 6 w 70"/>
                    <a:gd name="T33" fmla="*/ 68 h 90"/>
                    <a:gd name="T34" fmla="*/ 7 w 70"/>
                    <a:gd name="T35" fmla="*/ 75 h 90"/>
                    <a:gd name="T36" fmla="*/ 9 w 70"/>
                    <a:gd name="T37" fmla="*/ 81 h 90"/>
                    <a:gd name="T38" fmla="*/ 15 w 70"/>
                    <a:gd name="T39" fmla="*/ 84 h 90"/>
                    <a:gd name="T40" fmla="*/ 20 w 70"/>
                    <a:gd name="T41" fmla="*/ 87 h 90"/>
                    <a:gd name="T42" fmla="*/ 26 w 70"/>
                    <a:gd name="T43" fmla="*/ 90 h 90"/>
                    <a:gd name="T44" fmla="*/ 33 w 70"/>
                    <a:gd name="T45" fmla="*/ 90 h 90"/>
                    <a:gd name="T46" fmla="*/ 40 w 70"/>
                    <a:gd name="T47" fmla="*/ 87 h 90"/>
                    <a:gd name="T48" fmla="*/ 44 w 70"/>
                    <a:gd name="T49" fmla="*/ 84 h 90"/>
                    <a:gd name="T50" fmla="*/ 49 w 70"/>
                    <a:gd name="T51" fmla="*/ 78 h 90"/>
                    <a:gd name="T52" fmla="*/ 54 w 70"/>
                    <a:gd name="T53" fmla="*/ 68 h 90"/>
                    <a:gd name="T54" fmla="*/ 56 w 70"/>
                    <a:gd name="T55" fmla="*/ 62 h 90"/>
                    <a:gd name="T56" fmla="*/ 42 w 70"/>
                    <a:gd name="T57" fmla="*/ 59 h 90"/>
                    <a:gd name="T58" fmla="*/ 40 w 70"/>
                    <a:gd name="T59" fmla="*/ 65 h 90"/>
                    <a:gd name="T60" fmla="*/ 38 w 70"/>
                    <a:gd name="T61" fmla="*/ 72 h 90"/>
                    <a:gd name="T62" fmla="*/ 31 w 70"/>
                    <a:gd name="T63" fmla="*/ 75 h 90"/>
                    <a:gd name="T64" fmla="*/ 26 w 70"/>
                    <a:gd name="T65" fmla="*/ 72 h 90"/>
                    <a:gd name="T66" fmla="*/ 20 w 70"/>
                    <a:gd name="T67" fmla="*/ 68 h 90"/>
                    <a:gd name="T68" fmla="*/ 18 w 70"/>
                    <a:gd name="T69" fmla="*/ 65 h 90"/>
                    <a:gd name="T70" fmla="*/ 15 w 70"/>
                    <a:gd name="T71" fmla="*/ 59 h 90"/>
                    <a:gd name="T72" fmla="*/ 15 w 70"/>
                    <a:gd name="T73" fmla="*/ 50 h 90"/>
                    <a:gd name="T74" fmla="*/ 15 w 70"/>
                    <a:gd name="T75" fmla="*/ 40 h 90"/>
                    <a:gd name="T76" fmla="*/ 15 w 70"/>
                    <a:gd name="T77" fmla="*/ 31 h 90"/>
                    <a:gd name="T78" fmla="*/ 18 w 70"/>
                    <a:gd name="T79" fmla="*/ 25 h 90"/>
                    <a:gd name="T80" fmla="*/ 20 w 70"/>
                    <a:gd name="T81" fmla="*/ 22 h 90"/>
                    <a:gd name="T82" fmla="*/ 26 w 70"/>
                    <a:gd name="T83" fmla="*/ 15 h 90"/>
                    <a:gd name="T84" fmla="*/ 33 w 70"/>
                    <a:gd name="T85" fmla="*/ 15 h 90"/>
                    <a:gd name="T86" fmla="*/ 38 w 70"/>
                    <a:gd name="T87" fmla="*/ 18 h 90"/>
                    <a:gd name="T88" fmla="*/ 42 w 70"/>
                    <a:gd name="T89" fmla="*/ 22 h 90"/>
                    <a:gd name="T90" fmla="*/ 42 w 70"/>
                    <a:gd name="T91" fmla="*/ 31 h 9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70" h="90">
                      <a:moveTo>
                        <a:pt x="70" y="31"/>
                      </a:moveTo>
                      <a:lnTo>
                        <a:pt x="70" y="28"/>
                      </a:lnTo>
                      <a:lnTo>
                        <a:pt x="70" y="25"/>
                      </a:lnTo>
                      <a:lnTo>
                        <a:pt x="70" y="22"/>
                      </a:lnTo>
                      <a:lnTo>
                        <a:pt x="67" y="22"/>
                      </a:lnTo>
                      <a:lnTo>
                        <a:pt x="67" y="18"/>
                      </a:lnTo>
                      <a:lnTo>
                        <a:pt x="67" y="15"/>
                      </a:lnTo>
                      <a:lnTo>
                        <a:pt x="64" y="15"/>
                      </a:lnTo>
                      <a:lnTo>
                        <a:pt x="64" y="12"/>
                      </a:lnTo>
                      <a:lnTo>
                        <a:pt x="61" y="12"/>
                      </a:lnTo>
                      <a:lnTo>
                        <a:pt x="61" y="9"/>
                      </a:lnTo>
                      <a:lnTo>
                        <a:pt x="58" y="9"/>
                      </a:lnTo>
                      <a:lnTo>
                        <a:pt x="58" y="6"/>
                      </a:lnTo>
                      <a:lnTo>
                        <a:pt x="55" y="6"/>
                      </a:lnTo>
                      <a:lnTo>
                        <a:pt x="52" y="3"/>
                      </a:lnTo>
                      <a:lnTo>
                        <a:pt x="49" y="3"/>
                      </a:lnTo>
                      <a:lnTo>
                        <a:pt x="47" y="3"/>
                      </a:lnTo>
                      <a:lnTo>
                        <a:pt x="44" y="3"/>
                      </a:lnTo>
                      <a:lnTo>
                        <a:pt x="44" y="0"/>
                      </a:lnTo>
                      <a:lnTo>
                        <a:pt x="41" y="0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3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1" y="3"/>
                      </a:lnTo>
                      <a:lnTo>
                        <a:pt x="21" y="6"/>
                      </a:lnTo>
                      <a:lnTo>
                        <a:pt x="18" y="6"/>
                      </a:lnTo>
                      <a:lnTo>
                        <a:pt x="15" y="9"/>
                      </a:lnTo>
                      <a:lnTo>
                        <a:pt x="12" y="9"/>
                      </a:lnTo>
                      <a:lnTo>
                        <a:pt x="12" y="12"/>
                      </a:lnTo>
                      <a:lnTo>
                        <a:pt x="9" y="12"/>
                      </a:lnTo>
                      <a:lnTo>
                        <a:pt x="9" y="15"/>
                      </a:lnTo>
                      <a:lnTo>
                        <a:pt x="6" y="18"/>
                      </a:lnTo>
                      <a:lnTo>
                        <a:pt x="6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3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0" y="56"/>
                      </a:lnTo>
                      <a:lnTo>
                        <a:pt x="3" y="59"/>
                      </a:lnTo>
                      <a:lnTo>
                        <a:pt x="3" y="62"/>
                      </a:lnTo>
                      <a:lnTo>
                        <a:pt x="3" y="65"/>
                      </a:lnTo>
                      <a:lnTo>
                        <a:pt x="6" y="68"/>
                      </a:lnTo>
                      <a:lnTo>
                        <a:pt x="6" y="72"/>
                      </a:lnTo>
                      <a:lnTo>
                        <a:pt x="6" y="75"/>
                      </a:lnTo>
                      <a:lnTo>
                        <a:pt x="9" y="75"/>
                      </a:lnTo>
                      <a:lnTo>
                        <a:pt x="9" y="78"/>
                      </a:lnTo>
                      <a:lnTo>
                        <a:pt x="12" y="78"/>
                      </a:lnTo>
                      <a:lnTo>
                        <a:pt x="12" y="81"/>
                      </a:lnTo>
                      <a:lnTo>
                        <a:pt x="15" y="81"/>
                      </a:lnTo>
                      <a:lnTo>
                        <a:pt x="15" y="84"/>
                      </a:lnTo>
                      <a:lnTo>
                        <a:pt x="18" y="84"/>
                      </a:lnTo>
                      <a:lnTo>
                        <a:pt x="21" y="87"/>
                      </a:lnTo>
                      <a:lnTo>
                        <a:pt x="23" y="87"/>
                      </a:lnTo>
                      <a:lnTo>
                        <a:pt x="26" y="87"/>
                      </a:lnTo>
                      <a:lnTo>
                        <a:pt x="29" y="87"/>
                      </a:lnTo>
                      <a:lnTo>
                        <a:pt x="29" y="90"/>
                      </a:lnTo>
                      <a:lnTo>
                        <a:pt x="32" y="90"/>
                      </a:lnTo>
                      <a:lnTo>
                        <a:pt x="35" y="90"/>
                      </a:lnTo>
                      <a:lnTo>
                        <a:pt x="38" y="90"/>
                      </a:lnTo>
                      <a:lnTo>
                        <a:pt x="41" y="90"/>
                      </a:lnTo>
                      <a:lnTo>
                        <a:pt x="44" y="87"/>
                      </a:lnTo>
                      <a:lnTo>
                        <a:pt x="47" y="87"/>
                      </a:lnTo>
                      <a:lnTo>
                        <a:pt x="49" y="87"/>
                      </a:lnTo>
                      <a:lnTo>
                        <a:pt x="52" y="87"/>
                      </a:lnTo>
                      <a:lnTo>
                        <a:pt x="52" y="84"/>
                      </a:lnTo>
                      <a:lnTo>
                        <a:pt x="55" y="84"/>
                      </a:lnTo>
                      <a:lnTo>
                        <a:pt x="58" y="81"/>
                      </a:lnTo>
                      <a:lnTo>
                        <a:pt x="61" y="81"/>
                      </a:lnTo>
                      <a:lnTo>
                        <a:pt x="61" y="78"/>
                      </a:lnTo>
                      <a:lnTo>
                        <a:pt x="64" y="75"/>
                      </a:lnTo>
                      <a:lnTo>
                        <a:pt x="67" y="72"/>
                      </a:lnTo>
                      <a:lnTo>
                        <a:pt x="67" y="68"/>
                      </a:lnTo>
                      <a:lnTo>
                        <a:pt x="67" y="65"/>
                      </a:lnTo>
                      <a:lnTo>
                        <a:pt x="70" y="65"/>
                      </a:lnTo>
                      <a:lnTo>
                        <a:pt x="70" y="62"/>
                      </a:lnTo>
                      <a:lnTo>
                        <a:pt x="70" y="59"/>
                      </a:lnTo>
                      <a:lnTo>
                        <a:pt x="55" y="59"/>
                      </a:lnTo>
                      <a:lnTo>
                        <a:pt x="52" y="59"/>
                      </a:lnTo>
                      <a:lnTo>
                        <a:pt x="52" y="62"/>
                      </a:lnTo>
                      <a:lnTo>
                        <a:pt x="52" y="65"/>
                      </a:lnTo>
                      <a:lnTo>
                        <a:pt x="49" y="65"/>
                      </a:lnTo>
                      <a:lnTo>
                        <a:pt x="49" y="68"/>
                      </a:lnTo>
                      <a:lnTo>
                        <a:pt x="47" y="68"/>
                      </a:lnTo>
                      <a:lnTo>
                        <a:pt x="47" y="72"/>
                      </a:lnTo>
                      <a:lnTo>
                        <a:pt x="44" y="72"/>
                      </a:lnTo>
                      <a:lnTo>
                        <a:pt x="41" y="75"/>
                      </a:lnTo>
                      <a:lnTo>
                        <a:pt x="38" y="75"/>
                      </a:lnTo>
                      <a:lnTo>
                        <a:pt x="35" y="75"/>
                      </a:lnTo>
                      <a:lnTo>
                        <a:pt x="32" y="75"/>
                      </a:lnTo>
                      <a:lnTo>
                        <a:pt x="32" y="72"/>
                      </a:lnTo>
                      <a:lnTo>
                        <a:pt x="29" y="72"/>
                      </a:lnTo>
                      <a:lnTo>
                        <a:pt x="26" y="72"/>
                      </a:lnTo>
                      <a:lnTo>
                        <a:pt x="26" y="68"/>
                      </a:lnTo>
                      <a:lnTo>
                        <a:pt x="23" y="68"/>
                      </a:lnTo>
                      <a:lnTo>
                        <a:pt x="23" y="65"/>
                      </a:lnTo>
                      <a:lnTo>
                        <a:pt x="21" y="65"/>
                      </a:lnTo>
                      <a:lnTo>
                        <a:pt x="21" y="62"/>
                      </a:lnTo>
                      <a:lnTo>
                        <a:pt x="21" y="59"/>
                      </a:lnTo>
                      <a:lnTo>
                        <a:pt x="18" y="59"/>
                      </a:lnTo>
                      <a:lnTo>
                        <a:pt x="18" y="56"/>
                      </a:lnTo>
                      <a:lnTo>
                        <a:pt x="18" y="53"/>
                      </a:lnTo>
                      <a:lnTo>
                        <a:pt x="18" y="50"/>
                      </a:lnTo>
                      <a:lnTo>
                        <a:pt x="18" y="47"/>
                      </a:lnTo>
                      <a:lnTo>
                        <a:pt x="18" y="43"/>
                      </a:lnTo>
                      <a:lnTo>
                        <a:pt x="18" y="40"/>
                      </a:lnTo>
                      <a:lnTo>
                        <a:pt x="18" y="37"/>
                      </a:lnTo>
                      <a:lnTo>
                        <a:pt x="18" y="34"/>
                      </a:lnTo>
                      <a:lnTo>
                        <a:pt x="18" y="31"/>
                      </a:lnTo>
                      <a:lnTo>
                        <a:pt x="21" y="31"/>
                      </a:lnTo>
                      <a:lnTo>
                        <a:pt x="21" y="28"/>
                      </a:lnTo>
                      <a:lnTo>
                        <a:pt x="21" y="25"/>
                      </a:lnTo>
                      <a:lnTo>
                        <a:pt x="23" y="25"/>
                      </a:lnTo>
                      <a:lnTo>
                        <a:pt x="23" y="22"/>
                      </a:lnTo>
                      <a:lnTo>
                        <a:pt x="26" y="22"/>
                      </a:lnTo>
                      <a:lnTo>
                        <a:pt x="26" y="18"/>
                      </a:lnTo>
                      <a:lnTo>
                        <a:pt x="29" y="18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8" y="15"/>
                      </a:lnTo>
                      <a:lnTo>
                        <a:pt x="41" y="15"/>
                      </a:lnTo>
                      <a:lnTo>
                        <a:pt x="44" y="15"/>
                      </a:lnTo>
                      <a:lnTo>
                        <a:pt x="44" y="18"/>
                      </a:lnTo>
                      <a:lnTo>
                        <a:pt x="47" y="18"/>
                      </a:lnTo>
                      <a:lnTo>
                        <a:pt x="49" y="18"/>
                      </a:lnTo>
                      <a:lnTo>
                        <a:pt x="49" y="22"/>
                      </a:lnTo>
                      <a:lnTo>
                        <a:pt x="52" y="22"/>
                      </a:lnTo>
                      <a:lnTo>
                        <a:pt x="52" y="25"/>
                      </a:lnTo>
                      <a:lnTo>
                        <a:pt x="52" y="28"/>
                      </a:lnTo>
                      <a:lnTo>
                        <a:pt x="52" y="31"/>
                      </a:lnTo>
                      <a:lnTo>
                        <a:pt x="55" y="31"/>
                      </a:lnTo>
                      <a:lnTo>
                        <a:pt x="7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6" name="Freeform 774"/>
                <p:cNvSpPr>
                  <a:spLocks noEditPoints="1"/>
                </p:cNvSpPr>
                <p:nvPr/>
              </p:nvSpPr>
              <p:spPr bwMode="auto">
                <a:xfrm>
                  <a:off x="684" y="1204"/>
                  <a:ext cx="54" cy="65"/>
                </a:xfrm>
                <a:custGeom>
                  <a:avLst/>
                  <a:gdLst>
                    <a:gd name="T0" fmla="*/ 47 w 58"/>
                    <a:gd name="T1" fmla="*/ 31 h 65"/>
                    <a:gd name="T2" fmla="*/ 47 w 58"/>
                    <a:gd name="T3" fmla="*/ 25 h 65"/>
                    <a:gd name="T4" fmla="*/ 44 w 58"/>
                    <a:gd name="T5" fmla="*/ 18 h 65"/>
                    <a:gd name="T6" fmla="*/ 42 w 58"/>
                    <a:gd name="T7" fmla="*/ 12 h 65"/>
                    <a:gd name="T8" fmla="*/ 40 w 58"/>
                    <a:gd name="T9" fmla="*/ 9 h 65"/>
                    <a:gd name="T10" fmla="*/ 35 w 58"/>
                    <a:gd name="T11" fmla="*/ 6 h 65"/>
                    <a:gd name="T12" fmla="*/ 33 w 58"/>
                    <a:gd name="T13" fmla="*/ 3 h 65"/>
                    <a:gd name="T14" fmla="*/ 29 w 58"/>
                    <a:gd name="T15" fmla="*/ 3 h 65"/>
                    <a:gd name="T16" fmla="*/ 23 w 58"/>
                    <a:gd name="T17" fmla="*/ 0 h 65"/>
                    <a:gd name="T18" fmla="*/ 20 w 58"/>
                    <a:gd name="T19" fmla="*/ 3 h 65"/>
                    <a:gd name="T20" fmla="*/ 18 w 58"/>
                    <a:gd name="T21" fmla="*/ 3 h 65"/>
                    <a:gd name="T22" fmla="*/ 12 w 58"/>
                    <a:gd name="T23" fmla="*/ 3 h 65"/>
                    <a:gd name="T24" fmla="*/ 9 w 58"/>
                    <a:gd name="T25" fmla="*/ 6 h 65"/>
                    <a:gd name="T26" fmla="*/ 6 w 58"/>
                    <a:gd name="T27" fmla="*/ 12 h 65"/>
                    <a:gd name="T28" fmla="*/ 3 w 58"/>
                    <a:gd name="T29" fmla="*/ 18 h 65"/>
                    <a:gd name="T30" fmla="*/ 0 w 58"/>
                    <a:gd name="T31" fmla="*/ 21 h 65"/>
                    <a:gd name="T32" fmla="*/ 0 w 58"/>
                    <a:gd name="T33" fmla="*/ 28 h 65"/>
                    <a:gd name="T34" fmla="*/ 0 w 58"/>
                    <a:gd name="T35" fmla="*/ 34 h 65"/>
                    <a:gd name="T36" fmla="*/ 0 w 58"/>
                    <a:gd name="T37" fmla="*/ 40 h 65"/>
                    <a:gd name="T38" fmla="*/ 0 w 58"/>
                    <a:gd name="T39" fmla="*/ 46 h 65"/>
                    <a:gd name="T40" fmla="*/ 3 w 58"/>
                    <a:gd name="T41" fmla="*/ 50 h 65"/>
                    <a:gd name="T42" fmla="*/ 6 w 58"/>
                    <a:gd name="T43" fmla="*/ 53 h 65"/>
                    <a:gd name="T44" fmla="*/ 7 w 58"/>
                    <a:gd name="T45" fmla="*/ 59 h 65"/>
                    <a:gd name="T46" fmla="*/ 12 w 58"/>
                    <a:gd name="T47" fmla="*/ 62 h 65"/>
                    <a:gd name="T48" fmla="*/ 18 w 58"/>
                    <a:gd name="T49" fmla="*/ 65 h 65"/>
                    <a:gd name="T50" fmla="*/ 20 w 58"/>
                    <a:gd name="T51" fmla="*/ 65 h 65"/>
                    <a:gd name="T52" fmla="*/ 26 w 58"/>
                    <a:gd name="T53" fmla="*/ 65 h 65"/>
                    <a:gd name="T54" fmla="*/ 31 w 58"/>
                    <a:gd name="T55" fmla="*/ 65 h 65"/>
                    <a:gd name="T56" fmla="*/ 35 w 58"/>
                    <a:gd name="T57" fmla="*/ 62 h 65"/>
                    <a:gd name="T58" fmla="*/ 40 w 58"/>
                    <a:gd name="T59" fmla="*/ 59 h 65"/>
                    <a:gd name="T60" fmla="*/ 42 w 58"/>
                    <a:gd name="T61" fmla="*/ 56 h 65"/>
                    <a:gd name="T62" fmla="*/ 44 w 58"/>
                    <a:gd name="T63" fmla="*/ 53 h 65"/>
                    <a:gd name="T64" fmla="*/ 47 w 58"/>
                    <a:gd name="T65" fmla="*/ 46 h 65"/>
                    <a:gd name="T66" fmla="*/ 47 w 58"/>
                    <a:gd name="T67" fmla="*/ 40 h 65"/>
                    <a:gd name="T68" fmla="*/ 47 w 58"/>
                    <a:gd name="T69" fmla="*/ 34 h 65"/>
                    <a:gd name="T70" fmla="*/ 35 w 58"/>
                    <a:gd name="T71" fmla="*/ 37 h 65"/>
                    <a:gd name="T72" fmla="*/ 35 w 58"/>
                    <a:gd name="T73" fmla="*/ 43 h 65"/>
                    <a:gd name="T74" fmla="*/ 33 w 58"/>
                    <a:gd name="T75" fmla="*/ 46 h 65"/>
                    <a:gd name="T76" fmla="*/ 31 w 58"/>
                    <a:gd name="T77" fmla="*/ 50 h 65"/>
                    <a:gd name="T78" fmla="*/ 26 w 58"/>
                    <a:gd name="T79" fmla="*/ 53 h 65"/>
                    <a:gd name="T80" fmla="*/ 20 w 58"/>
                    <a:gd name="T81" fmla="*/ 53 h 65"/>
                    <a:gd name="T82" fmla="*/ 19 w 58"/>
                    <a:gd name="T83" fmla="*/ 50 h 65"/>
                    <a:gd name="T84" fmla="*/ 15 w 58"/>
                    <a:gd name="T85" fmla="*/ 46 h 65"/>
                    <a:gd name="T86" fmla="*/ 15 w 58"/>
                    <a:gd name="T87" fmla="*/ 40 h 65"/>
                    <a:gd name="T88" fmla="*/ 12 w 58"/>
                    <a:gd name="T89" fmla="*/ 37 h 65"/>
                    <a:gd name="T90" fmla="*/ 12 w 58"/>
                    <a:gd name="T91" fmla="*/ 31 h 65"/>
                    <a:gd name="T92" fmla="*/ 15 w 58"/>
                    <a:gd name="T93" fmla="*/ 28 h 65"/>
                    <a:gd name="T94" fmla="*/ 15 w 58"/>
                    <a:gd name="T95" fmla="*/ 21 h 65"/>
                    <a:gd name="T96" fmla="*/ 19 w 58"/>
                    <a:gd name="T97" fmla="*/ 15 h 65"/>
                    <a:gd name="T98" fmla="*/ 23 w 58"/>
                    <a:gd name="T99" fmla="*/ 15 h 65"/>
                    <a:gd name="T100" fmla="*/ 29 w 58"/>
                    <a:gd name="T101" fmla="*/ 15 h 65"/>
                    <a:gd name="T102" fmla="*/ 31 w 58"/>
                    <a:gd name="T103" fmla="*/ 18 h 65"/>
                    <a:gd name="T104" fmla="*/ 33 w 58"/>
                    <a:gd name="T105" fmla="*/ 21 h 65"/>
                    <a:gd name="T106" fmla="*/ 35 w 58"/>
                    <a:gd name="T107" fmla="*/ 25 h 65"/>
                    <a:gd name="T108" fmla="*/ 35 w 58"/>
                    <a:gd name="T109" fmla="*/ 31 h 65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58" h="65">
                      <a:moveTo>
                        <a:pt x="58" y="34"/>
                      </a:moveTo>
                      <a:lnTo>
                        <a:pt x="58" y="31"/>
                      </a:lnTo>
                      <a:lnTo>
                        <a:pt x="58" y="28"/>
                      </a:lnTo>
                      <a:lnTo>
                        <a:pt x="58" y="25"/>
                      </a:lnTo>
                      <a:lnTo>
                        <a:pt x="58" y="21"/>
                      </a:lnTo>
                      <a:lnTo>
                        <a:pt x="55" y="18"/>
                      </a:lnTo>
                      <a:lnTo>
                        <a:pt x="55" y="15"/>
                      </a:lnTo>
                      <a:lnTo>
                        <a:pt x="52" y="12"/>
                      </a:lnTo>
                      <a:lnTo>
                        <a:pt x="52" y="9"/>
                      </a:lnTo>
                      <a:lnTo>
                        <a:pt x="49" y="9"/>
                      </a:lnTo>
                      <a:lnTo>
                        <a:pt x="47" y="6"/>
                      </a:lnTo>
                      <a:lnTo>
                        <a:pt x="44" y="6"/>
                      </a:lnTo>
                      <a:lnTo>
                        <a:pt x="44" y="3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1" y="3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5" y="6"/>
                      </a:lnTo>
                      <a:lnTo>
                        <a:pt x="12" y="6"/>
                      </a:lnTo>
                      <a:lnTo>
                        <a:pt x="9" y="9"/>
                      </a:lnTo>
                      <a:lnTo>
                        <a:pt x="6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3" y="21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6"/>
                      </a:lnTo>
                      <a:lnTo>
                        <a:pt x="3" y="46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9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5"/>
                      </a:lnTo>
                      <a:lnTo>
                        <a:pt x="21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5"/>
                      </a:lnTo>
                      <a:lnTo>
                        <a:pt x="41" y="65"/>
                      </a:lnTo>
                      <a:lnTo>
                        <a:pt x="44" y="62"/>
                      </a:lnTo>
                      <a:lnTo>
                        <a:pt x="47" y="62"/>
                      </a:lnTo>
                      <a:lnTo>
                        <a:pt x="49" y="59"/>
                      </a:lnTo>
                      <a:lnTo>
                        <a:pt x="52" y="59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5" y="53"/>
                      </a:lnTo>
                      <a:lnTo>
                        <a:pt x="55" y="50"/>
                      </a:lnTo>
                      <a:lnTo>
                        <a:pt x="58" y="46"/>
                      </a:lnTo>
                      <a:lnTo>
                        <a:pt x="58" y="43"/>
                      </a:lnTo>
                      <a:lnTo>
                        <a:pt x="58" y="40"/>
                      </a:lnTo>
                      <a:lnTo>
                        <a:pt x="58" y="37"/>
                      </a:lnTo>
                      <a:lnTo>
                        <a:pt x="58" y="34"/>
                      </a:lnTo>
                      <a:close/>
                      <a:moveTo>
                        <a:pt x="44" y="34"/>
                      </a:moveTo>
                      <a:lnTo>
                        <a:pt x="44" y="37"/>
                      </a:lnTo>
                      <a:lnTo>
                        <a:pt x="44" y="40"/>
                      </a:lnTo>
                      <a:lnTo>
                        <a:pt x="44" y="43"/>
                      </a:lnTo>
                      <a:lnTo>
                        <a:pt x="41" y="43"/>
                      </a:lnTo>
                      <a:lnTo>
                        <a:pt x="41" y="46"/>
                      </a:lnTo>
                      <a:lnTo>
                        <a:pt x="41" y="50"/>
                      </a:lnTo>
                      <a:lnTo>
                        <a:pt x="38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3" y="50"/>
                      </a:lnTo>
                      <a:lnTo>
                        <a:pt x="21" y="50"/>
                      </a:lnTo>
                      <a:lnTo>
                        <a:pt x="18" y="46"/>
                      </a:lnTo>
                      <a:lnTo>
                        <a:pt x="18" y="43"/>
                      </a:lnTo>
                      <a:lnTo>
                        <a:pt x="18" y="40"/>
                      </a:lnTo>
                      <a:lnTo>
                        <a:pt x="15" y="40"/>
                      </a:lnTo>
                      <a:lnTo>
                        <a:pt x="15" y="37"/>
                      </a:lnTo>
                      <a:lnTo>
                        <a:pt x="15" y="34"/>
                      </a:ln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8" y="28"/>
                      </a:lnTo>
                      <a:lnTo>
                        <a:pt x="18" y="25"/>
                      </a:lnTo>
                      <a:lnTo>
                        <a:pt x="18" y="21"/>
                      </a:lnTo>
                      <a:lnTo>
                        <a:pt x="21" y="18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1" y="18"/>
                      </a:lnTo>
                      <a:lnTo>
                        <a:pt x="41" y="21"/>
                      </a:lnTo>
                      <a:lnTo>
                        <a:pt x="41" y="25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lnTo>
                        <a:pt x="44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7" name="Freeform 775"/>
                <p:cNvSpPr>
                  <a:spLocks/>
                </p:cNvSpPr>
                <p:nvPr/>
              </p:nvSpPr>
              <p:spPr bwMode="auto">
                <a:xfrm>
                  <a:off x="749" y="1204"/>
                  <a:ext cx="74" cy="65"/>
                </a:xfrm>
                <a:custGeom>
                  <a:avLst/>
                  <a:gdLst>
                    <a:gd name="T0" fmla="*/ 62 w 81"/>
                    <a:gd name="T1" fmla="*/ 18 h 65"/>
                    <a:gd name="T2" fmla="*/ 62 w 81"/>
                    <a:gd name="T3" fmla="*/ 12 h 65"/>
                    <a:gd name="T4" fmla="*/ 59 w 81"/>
                    <a:gd name="T5" fmla="*/ 9 h 65"/>
                    <a:gd name="T6" fmla="*/ 58 w 81"/>
                    <a:gd name="T7" fmla="*/ 6 h 65"/>
                    <a:gd name="T8" fmla="*/ 53 w 81"/>
                    <a:gd name="T9" fmla="*/ 3 h 65"/>
                    <a:gd name="T10" fmla="*/ 48 w 81"/>
                    <a:gd name="T11" fmla="*/ 0 h 65"/>
                    <a:gd name="T12" fmla="*/ 46 w 81"/>
                    <a:gd name="T13" fmla="*/ 3 h 65"/>
                    <a:gd name="T14" fmla="*/ 42 w 81"/>
                    <a:gd name="T15" fmla="*/ 3 h 65"/>
                    <a:gd name="T16" fmla="*/ 40 w 81"/>
                    <a:gd name="T17" fmla="*/ 6 h 65"/>
                    <a:gd name="T18" fmla="*/ 37 w 81"/>
                    <a:gd name="T19" fmla="*/ 9 h 65"/>
                    <a:gd name="T20" fmla="*/ 35 w 81"/>
                    <a:gd name="T21" fmla="*/ 12 h 65"/>
                    <a:gd name="T22" fmla="*/ 33 w 81"/>
                    <a:gd name="T23" fmla="*/ 9 h 65"/>
                    <a:gd name="T24" fmla="*/ 31 w 81"/>
                    <a:gd name="T25" fmla="*/ 6 h 65"/>
                    <a:gd name="T26" fmla="*/ 28 w 81"/>
                    <a:gd name="T27" fmla="*/ 3 h 65"/>
                    <a:gd name="T28" fmla="*/ 24 w 81"/>
                    <a:gd name="T29" fmla="*/ 0 h 65"/>
                    <a:gd name="T30" fmla="*/ 22 w 81"/>
                    <a:gd name="T31" fmla="*/ 3 h 65"/>
                    <a:gd name="T32" fmla="*/ 17 w 81"/>
                    <a:gd name="T33" fmla="*/ 3 h 65"/>
                    <a:gd name="T34" fmla="*/ 15 w 81"/>
                    <a:gd name="T35" fmla="*/ 6 h 65"/>
                    <a:gd name="T36" fmla="*/ 14 w 81"/>
                    <a:gd name="T37" fmla="*/ 9 h 65"/>
                    <a:gd name="T38" fmla="*/ 11 w 81"/>
                    <a:gd name="T39" fmla="*/ 12 h 65"/>
                    <a:gd name="T40" fmla="*/ 0 w 81"/>
                    <a:gd name="T41" fmla="*/ 3 h 65"/>
                    <a:gd name="T42" fmla="*/ 11 w 81"/>
                    <a:gd name="T43" fmla="*/ 65 h 65"/>
                    <a:gd name="T44" fmla="*/ 11 w 81"/>
                    <a:gd name="T45" fmla="*/ 25 h 65"/>
                    <a:gd name="T46" fmla="*/ 14 w 81"/>
                    <a:gd name="T47" fmla="*/ 21 h 65"/>
                    <a:gd name="T48" fmla="*/ 14 w 81"/>
                    <a:gd name="T49" fmla="*/ 15 h 65"/>
                    <a:gd name="T50" fmla="*/ 17 w 81"/>
                    <a:gd name="T51" fmla="*/ 15 h 65"/>
                    <a:gd name="T52" fmla="*/ 22 w 81"/>
                    <a:gd name="T53" fmla="*/ 15 h 65"/>
                    <a:gd name="T54" fmla="*/ 24 w 81"/>
                    <a:gd name="T55" fmla="*/ 18 h 65"/>
                    <a:gd name="T56" fmla="*/ 26 w 81"/>
                    <a:gd name="T57" fmla="*/ 21 h 65"/>
                    <a:gd name="T58" fmla="*/ 26 w 81"/>
                    <a:gd name="T59" fmla="*/ 28 h 65"/>
                    <a:gd name="T60" fmla="*/ 37 w 81"/>
                    <a:gd name="T61" fmla="*/ 65 h 65"/>
                    <a:gd name="T62" fmla="*/ 37 w 81"/>
                    <a:gd name="T63" fmla="*/ 25 h 65"/>
                    <a:gd name="T64" fmla="*/ 37 w 81"/>
                    <a:gd name="T65" fmla="*/ 18 h 65"/>
                    <a:gd name="T66" fmla="*/ 40 w 81"/>
                    <a:gd name="T67" fmla="*/ 15 h 65"/>
                    <a:gd name="T68" fmla="*/ 44 w 81"/>
                    <a:gd name="T69" fmla="*/ 15 h 65"/>
                    <a:gd name="T70" fmla="*/ 48 w 81"/>
                    <a:gd name="T71" fmla="*/ 15 h 65"/>
                    <a:gd name="T72" fmla="*/ 50 w 81"/>
                    <a:gd name="T73" fmla="*/ 18 h 65"/>
                    <a:gd name="T74" fmla="*/ 50 w 81"/>
                    <a:gd name="T75" fmla="*/ 25 h 65"/>
                    <a:gd name="T76" fmla="*/ 50 w 81"/>
                    <a:gd name="T77" fmla="*/ 65 h 65"/>
                    <a:gd name="T78" fmla="*/ 62 w 81"/>
                    <a:gd name="T79" fmla="*/ 21 h 6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81" h="65">
                      <a:moveTo>
                        <a:pt x="81" y="21"/>
                      </a:moveTo>
                      <a:lnTo>
                        <a:pt x="81" y="18"/>
                      </a:lnTo>
                      <a:lnTo>
                        <a:pt x="81" y="15"/>
                      </a:lnTo>
                      <a:lnTo>
                        <a:pt x="81" y="12"/>
                      </a:lnTo>
                      <a:lnTo>
                        <a:pt x="81" y="9"/>
                      </a:lnTo>
                      <a:lnTo>
                        <a:pt x="78" y="9"/>
                      </a:lnTo>
                      <a:lnTo>
                        <a:pt x="78" y="6"/>
                      </a:lnTo>
                      <a:lnTo>
                        <a:pt x="75" y="6"/>
                      </a:lnTo>
                      <a:lnTo>
                        <a:pt x="72" y="3"/>
                      </a:lnTo>
                      <a:lnTo>
                        <a:pt x="69" y="3"/>
                      </a:lnTo>
                      <a:lnTo>
                        <a:pt x="66" y="3"/>
                      </a:lnTo>
                      <a:lnTo>
                        <a:pt x="63" y="0"/>
                      </a:lnTo>
                      <a:lnTo>
                        <a:pt x="60" y="0"/>
                      </a:lnTo>
                      <a:lnTo>
                        <a:pt x="60" y="3"/>
                      </a:lnTo>
                      <a:lnTo>
                        <a:pt x="58" y="3"/>
                      </a:lnTo>
                      <a:lnTo>
                        <a:pt x="55" y="3"/>
                      </a:lnTo>
                      <a:lnTo>
                        <a:pt x="52" y="3"/>
                      </a:lnTo>
                      <a:lnTo>
                        <a:pt x="52" y="6"/>
                      </a:lnTo>
                      <a:lnTo>
                        <a:pt x="49" y="6"/>
                      </a:lnTo>
                      <a:lnTo>
                        <a:pt x="49" y="9"/>
                      </a:lnTo>
                      <a:lnTo>
                        <a:pt x="46" y="9"/>
                      </a:lnTo>
                      <a:lnTo>
                        <a:pt x="46" y="12"/>
                      </a:lnTo>
                      <a:lnTo>
                        <a:pt x="46" y="9"/>
                      </a:lnTo>
                      <a:lnTo>
                        <a:pt x="43" y="9"/>
                      </a:lnTo>
                      <a:lnTo>
                        <a:pt x="43" y="6"/>
                      </a:lnTo>
                      <a:lnTo>
                        <a:pt x="40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9" y="3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20" y="6"/>
                      </a:lnTo>
                      <a:lnTo>
                        <a:pt x="17" y="6"/>
                      </a:lnTo>
                      <a:lnTo>
                        <a:pt x="17" y="9"/>
                      </a:lnTo>
                      <a:lnTo>
                        <a:pt x="14" y="9"/>
                      </a:lnTo>
                      <a:lnTo>
                        <a:pt x="14" y="12"/>
                      </a:lnTo>
                      <a:lnTo>
                        <a:pt x="14" y="3"/>
                      </a:lnTo>
                      <a:lnTo>
                        <a:pt x="0" y="3"/>
                      </a:lnTo>
                      <a:lnTo>
                        <a:pt x="0" y="65"/>
                      </a:lnTo>
                      <a:lnTo>
                        <a:pt x="14" y="65"/>
                      </a:lnTo>
                      <a:lnTo>
                        <a:pt x="14" y="28"/>
                      </a:lnTo>
                      <a:lnTo>
                        <a:pt x="14" y="25"/>
                      </a:lnTo>
                      <a:lnTo>
                        <a:pt x="14" y="21"/>
                      </a:lnTo>
                      <a:lnTo>
                        <a:pt x="17" y="21"/>
                      </a:lnTo>
                      <a:lnTo>
                        <a:pt x="17" y="18"/>
                      </a:lnTo>
                      <a:lnTo>
                        <a:pt x="17" y="15"/>
                      </a:lnTo>
                      <a:lnTo>
                        <a:pt x="20" y="15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2" y="15"/>
                      </a:lnTo>
                      <a:lnTo>
                        <a:pt x="32" y="18"/>
                      </a:lnTo>
                      <a:lnTo>
                        <a:pt x="32" y="21"/>
                      </a:lnTo>
                      <a:lnTo>
                        <a:pt x="34" y="21"/>
                      </a:lnTo>
                      <a:lnTo>
                        <a:pt x="34" y="25"/>
                      </a:lnTo>
                      <a:lnTo>
                        <a:pt x="34" y="28"/>
                      </a:lnTo>
                      <a:lnTo>
                        <a:pt x="34" y="65"/>
                      </a:lnTo>
                      <a:lnTo>
                        <a:pt x="49" y="65"/>
                      </a:lnTo>
                      <a:lnTo>
                        <a:pt x="49" y="28"/>
                      </a:lnTo>
                      <a:lnTo>
                        <a:pt x="49" y="25"/>
                      </a:lnTo>
                      <a:lnTo>
                        <a:pt x="49" y="21"/>
                      </a:lnTo>
                      <a:lnTo>
                        <a:pt x="49" y="18"/>
                      </a:lnTo>
                      <a:lnTo>
                        <a:pt x="52" y="18"/>
                      </a:lnTo>
                      <a:lnTo>
                        <a:pt x="52" y="15"/>
                      </a:lnTo>
                      <a:lnTo>
                        <a:pt x="55" y="15"/>
                      </a:lnTo>
                      <a:lnTo>
                        <a:pt x="58" y="15"/>
                      </a:lnTo>
                      <a:lnTo>
                        <a:pt x="60" y="15"/>
                      </a:lnTo>
                      <a:lnTo>
                        <a:pt x="63" y="15"/>
                      </a:lnTo>
                      <a:lnTo>
                        <a:pt x="63" y="18"/>
                      </a:lnTo>
                      <a:lnTo>
                        <a:pt x="66" y="18"/>
                      </a:lnTo>
                      <a:lnTo>
                        <a:pt x="66" y="21"/>
                      </a:lnTo>
                      <a:lnTo>
                        <a:pt x="66" y="25"/>
                      </a:lnTo>
                      <a:lnTo>
                        <a:pt x="66" y="28"/>
                      </a:lnTo>
                      <a:lnTo>
                        <a:pt x="66" y="65"/>
                      </a:lnTo>
                      <a:lnTo>
                        <a:pt x="81" y="65"/>
                      </a:lnTo>
                      <a:lnTo>
                        <a:pt x="8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8" name="Freeform 776"/>
                <p:cNvSpPr>
                  <a:spLocks noEditPoints="1"/>
                </p:cNvSpPr>
                <p:nvPr/>
              </p:nvSpPr>
              <p:spPr bwMode="auto">
                <a:xfrm>
                  <a:off x="836" y="1204"/>
                  <a:ext cx="54" cy="90"/>
                </a:xfrm>
                <a:custGeom>
                  <a:avLst/>
                  <a:gdLst>
                    <a:gd name="T0" fmla="*/ 12 w 58"/>
                    <a:gd name="T1" fmla="*/ 31 h 90"/>
                    <a:gd name="T2" fmla="*/ 14 w 58"/>
                    <a:gd name="T3" fmla="*/ 28 h 90"/>
                    <a:gd name="T4" fmla="*/ 14 w 58"/>
                    <a:gd name="T5" fmla="*/ 21 h 90"/>
                    <a:gd name="T6" fmla="*/ 19 w 58"/>
                    <a:gd name="T7" fmla="*/ 15 h 90"/>
                    <a:gd name="T8" fmla="*/ 23 w 58"/>
                    <a:gd name="T9" fmla="*/ 15 h 90"/>
                    <a:gd name="T10" fmla="*/ 29 w 58"/>
                    <a:gd name="T11" fmla="*/ 15 h 90"/>
                    <a:gd name="T12" fmla="*/ 31 w 58"/>
                    <a:gd name="T13" fmla="*/ 18 h 90"/>
                    <a:gd name="T14" fmla="*/ 33 w 58"/>
                    <a:gd name="T15" fmla="*/ 25 h 90"/>
                    <a:gd name="T16" fmla="*/ 33 w 58"/>
                    <a:gd name="T17" fmla="*/ 31 h 90"/>
                    <a:gd name="T18" fmla="*/ 33 w 58"/>
                    <a:gd name="T19" fmla="*/ 37 h 90"/>
                    <a:gd name="T20" fmla="*/ 33 w 58"/>
                    <a:gd name="T21" fmla="*/ 43 h 90"/>
                    <a:gd name="T22" fmla="*/ 31 w 58"/>
                    <a:gd name="T23" fmla="*/ 50 h 90"/>
                    <a:gd name="T24" fmla="*/ 29 w 58"/>
                    <a:gd name="T25" fmla="*/ 53 h 90"/>
                    <a:gd name="T26" fmla="*/ 23 w 58"/>
                    <a:gd name="T27" fmla="*/ 53 h 90"/>
                    <a:gd name="T28" fmla="*/ 19 w 58"/>
                    <a:gd name="T29" fmla="*/ 53 h 90"/>
                    <a:gd name="T30" fmla="*/ 17 w 58"/>
                    <a:gd name="T31" fmla="*/ 50 h 90"/>
                    <a:gd name="T32" fmla="*/ 14 w 58"/>
                    <a:gd name="T33" fmla="*/ 46 h 90"/>
                    <a:gd name="T34" fmla="*/ 12 w 58"/>
                    <a:gd name="T35" fmla="*/ 43 h 90"/>
                    <a:gd name="T36" fmla="*/ 12 w 58"/>
                    <a:gd name="T37" fmla="*/ 37 h 90"/>
                    <a:gd name="T38" fmla="*/ 12 w 58"/>
                    <a:gd name="T39" fmla="*/ 3 h 90"/>
                    <a:gd name="T40" fmla="*/ 0 w 58"/>
                    <a:gd name="T41" fmla="*/ 90 h 90"/>
                    <a:gd name="T42" fmla="*/ 12 w 58"/>
                    <a:gd name="T43" fmla="*/ 56 h 90"/>
                    <a:gd name="T44" fmla="*/ 14 w 58"/>
                    <a:gd name="T45" fmla="*/ 59 h 90"/>
                    <a:gd name="T46" fmla="*/ 17 w 58"/>
                    <a:gd name="T47" fmla="*/ 62 h 90"/>
                    <a:gd name="T48" fmla="*/ 20 w 58"/>
                    <a:gd name="T49" fmla="*/ 65 h 90"/>
                    <a:gd name="T50" fmla="*/ 26 w 58"/>
                    <a:gd name="T51" fmla="*/ 65 h 90"/>
                    <a:gd name="T52" fmla="*/ 31 w 58"/>
                    <a:gd name="T53" fmla="*/ 65 h 90"/>
                    <a:gd name="T54" fmla="*/ 34 w 58"/>
                    <a:gd name="T55" fmla="*/ 65 h 90"/>
                    <a:gd name="T56" fmla="*/ 37 w 58"/>
                    <a:gd name="T57" fmla="*/ 62 h 90"/>
                    <a:gd name="T58" fmla="*/ 42 w 58"/>
                    <a:gd name="T59" fmla="*/ 56 h 90"/>
                    <a:gd name="T60" fmla="*/ 44 w 58"/>
                    <a:gd name="T61" fmla="*/ 50 h 90"/>
                    <a:gd name="T62" fmla="*/ 44 w 58"/>
                    <a:gd name="T63" fmla="*/ 43 h 90"/>
                    <a:gd name="T64" fmla="*/ 44 w 58"/>
                    <a:gd name="T65" fmla="*/ 37 h 90"/>
                    <a:gd name="T66" fmla="*/ 47 w 58"/>
                    <a:gd name="T67" fmla="*/ 34 h 90"/>
                    <a:gd name="T68" fmla="*/ 47 w 58"/>
                    <a:gd name="T69" fmla="*/ 28 h 90"/>
                    <a:gd name="T70" fmla="*/ 44 w 58"/>
                    <a:gd name="T71" fmla="*/ 25 h 90"/>
                    <a:gd name="T72" fmla="*/ 44 w 58"/>
                    <a:gd name="T73" fmla="*/ 18 h 90"/>
                    <a:gd name="T74" fmla="*/ 42 w 58"/>
                    <a:gd name="T75" fmla="*/ 15 h 90"/>
                    <a:gd name="T76" fmla="*/ 40 w 58"/>
                    <a:gd name="T77" fmla="*/ 9 h 90"/>
                    <a:gd name="T78" fmla="*/ 34 w 58"/>
                    <a:gd name="T79" fmla="*/ 6 h 90"/>
                    <a:gd name="T80" fmla="*/ 33 w 58"/>
                    <a:gd name="T81" fmla="*/ 3 h 90"/>
                    <a:gd name="T82" fmla="*/ 29 w 58"/>
                    <a:gd name="T83" fmla="*/ 3 h 90"/>
                    <a:gd name="T84" fmla="*/ 26 w 58"/>
                    <a:gd name="T85" fmla="*/ 0 h 90"/>
                    <a:gd name="T86" fmla="*/ 20 w 58"/>
                    <a:gd name="T87" fmla="*/ 3 h 90"/>
                    <a:gd name="T88" fmla="*/ 17 w 58"/>
                    <a:gd name="T89" fmla="*/ 3 h 90"/>
                    <a:gd name="T90" fmla="*/ 14 w 58"/>
                    <a:gd name="T91" fmla="*/ 6 h 90"/>
                    <a:gd name="T92" fmla="*/ 12 w 58"/>
                    <a:gd name="T93" fmla="*/ 12 h 9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8" h="90">
                      <a:moveTo>
                        <a:pt x="15" y="34"/>
                      </a:move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7" y="28"/>
                      </a:lnTo>
                      <a:lnTo>
                        <a:pt x="17" y="25"/>
                      </a:lnTo>
                      <a:lnTo>
                        <a:pt x="17" y="21"/>
                      </a:lnTo>
                      <a:lnTo>
                        <a:pt x="20" y="18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5" y="18"/>
                      </a:lnTo>
                      <a:lnTo>
                        <a:pt x="38" y="18"/>
                      </a:lnTo>
                      <a:lnTo>
                        <a:pt x="38" y="21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3"/>
                      </a:lnTo>
                      <a:lnTo>
                        <a:pt x="38" y="46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0" y="53"/>
                      </a:lnTo>
                      <a:lnTo>
                        <a:pt x="20" y="50"/>
                      </a:lnTo>
                      <a:lnTo>
                        <a:pt x="17" y="50"/>
                      </a:lnTo>
                      <a:lnTo>
                        <a:pt x="17" y="46"/>
                      </a:lnTo>
                      <a:lnTo>
                        <a:pt x="17" y="43"/>
                      </a:lnTo>
                      <a:lnTo>
                        <a:pt x="15" y="43"/>
                      </a:lnTo>
                      <a:lnTo>
                        <a:pt x="15" y="40"/>
                      </a:lnTo>
                      <a:lnTo>
                        <a:pt x="15" y="37"/>
                      </a:lnTo>
                      <a:lnTo>
                        <a:pt x="15" y="34"/>
                      </a:lnTo>
                      <a:close/>
                      <a:moveTo>
                        <a:pt x="15" y="3"/>
                      </a:moveTo>
                      <a:lnTo>
                        <a:pt x="0" y="3"/>
                      </a:lnTo>
                      <a:lnTo>
                        <a:pt x="0" y="90"/>
                      </a:lnTo>
                      <a:lnTo>
                        <a:pt x="15" y="90"/>
                      </a:lnTo>
                      <a:lnTo>
                        <a:pt x="15" y="56"/>
                      </a:lnTo>
                      <a:lnTo>
                        <a:pt x="17" y="56"/>
                      </a:lnTo>
                      <a:lnTo>
                        <a:pt x="17" y="59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5"/>
                      </a:lnTo>
                      <a:lnTo>
                        <a:pt x="41" y="65"/>
                      </a:lnTo>
                      <a:lnTo>
                        <a:pt x="43" y="65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9" y="59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5" y="50"/>
                      </a:lnTo>
                      <a:lnTo>
                        <a:pt x="55" y="46"/>
                      </a:lnTo>
                      <a:lnTo>
                        <a:pt x="55" y="43"/>
                      </a:lnTo>
                      <a:lnTo>
                        <a:pt x="55" y="40"/>
                      </a:lnTo>
                      <a:lnTo>
                        <a:pt x="55" y="37"/>
                      </a:lnTo>
                      <a:lnTo>
                        <a:pt x="58" y="37"/>
                      </a:lnTo>
                      <a:lnTo>
                        <a:pt x="58" y="34"/>
                      </a:lnTo>
                      <a:lnTo>
                        <a:pt x="58" y="31"/>
                      </a:lnTo>
                      <a:lnTo>
                        <a:pt x="58" y="28"/>
                      </a:lnTo>
                      <a:lnTo>
                        <a:pt x="55" y="28"/>
                      </a:lnTo>
                      <a:lnTo>
                        <a:pt x="55" y="25"/>
                      </a:lnTo>
                      <a:lnTo>
                        <a:pt x="55" y="21"/>
                      </a:lnTo>
                      <a:lnTo>
                        <a:pt x="55" y="18"/>
                      </a:lnTo>
                      <a:lnTo>
                        <a:pt x="55" y="15"/>
                      </a:lnTo>
                      <a:lnTo>
                        <a:pt x="52" y="15"/>
                      </a:lnTo>
                      <a:lnTo>
                        <a:pt x="52" y="12"/>
                      </a:lnTo>
                      <a:lnTo>
                        <a:pt x="49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3" y="3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3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20" y="6"/>
                      </a:lnTo>
                      <a:lnTo>
                        <a:pt x="17" y="6"/>
                      </a:lnTo>
                      <a:lnTo>
                        <a:pt x="17" y="9"/>
                      </a:lnTo>
                      <a:lnTo>
                        <a:pt x="15" y="12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59" name="Freeform 777"/>
                <p:cNvSpPr>
                  <a:spLocks noEditPoints="1"/>
                </p:cNvSpPr>
                <p:nvPr/>
              </p:nvSpPr>
              <p:spPr bwMode="auto">
                <a:xfrm>
                  <a:off x="895" y="1204"/>
                  <a:ext cx="53" cy="65"/>
                </a:xfrm>
                <a:custGeom>
                  <a:avLst/>
                  <a:gdLst>
                    <a:gd name="T0" fmla="*/ 46 w 57"/>
                    <a:gd name="T1" fmla="*/ 31 h 65"/>
                    <a:gd name="T2" fmla="*/ 46 w 57"/>
                    <a:gd name="T3" fmla="*/ 25 h 65"/>
                    <a:gd name="T4" fmla="*/ 46 w 57"/>
                    <a:gd name="T5" fmla="*/ 18 h 65"/>
                    <a:gd name="T6" fmla="*/ 44 w 57"/>
                    <a:gd name="T7" fmla="*/ 15 h 65"/>
                    <a:gd name="T8" fmla="*/ 42 w 57"/>
                    <a:gd name="T9" fmla="*/ 12 h 65"/>
                    <a:gd name="T10" fmla="*/ 40 w 57"/>
                    <a:gd name="T11" fmla="*/ 9 h 65"/>
                    <a:gd name="T12" fmla="*/ 37 w 57"/>
                    <a:gd name="T13" fmla="*/ 6 h 65"/>
                    <a:gd name="T14" fmla="*/ 34 w 57"/>
                    <a:gd name="T15" fmla="*/ 3 h 65"/>
                    <a:gd name="T16" fmla="*/ 30 w 57"/>
                    <a:gd name="T17" fmla="*/ 3 h 65"/>
                    <a:gd name="T18" fmla="*/ 25 w 57"/>
                    <a:gd name="T19" fmla="*/ 0 h 65"/>
                    <a:gd name="T20" fmla="*/ 20 w 57"/>
                    <a:gd name="T21" fmla="*/ 0 h 65"/>
                    <a:gd name="T22" fmla="*/ 19 w 57"/>
                    <a:gd name="T23" fmla="*/ 3 h 65"/>
                    <a:gd name="T24" fmla="*/ 14 w 57"/>
                    <a:gd name="T25" fmla="*/ 3 h 65"/>
                    <a:gd name="T26" fmla="*/ 8 w 57"/>
                    <a:gd name="T27" fmla="*/ 6 h 65"/>
                    <a:gd name="T28" fmla="*/ 7 w 57"/>
                    <a:gd name="T29" fmla="*/ 9 h 65"/>
                    <a:gd name="T30" fmla="*/ 5 w 57"/>
                    <a:gd name="T31" fmla="*/ 15 h 65"/>
                    <a:gd name="T32" fmla="*/ 3 w 57"/>
                    <a:gd name="T33" fmla="*/ 18 h 65"/>
                    <a:gd name="T34" fmla="*/ 0 w 57"/>
                    <a:gd name="T35" fmla="*/ 25 h 65"/>
                    <a:gd name="T36" fmla="*/ 0 w 57"/>
                    <a:gd name="T37" fmla="*/ 31 h 65"/>
                    <a:gd name="T38" fmla="*/ 0 w 57"/>
                    <a:gd name="T39" fmla="*/ 37 h 65"/>
                    <a:gd name="T40" fmla="*/ 0 w 57"/>
                    <a:gd name="T41" fmla="*/ 43 h 65"/>
                    <a:gd name="T42" fmla="*/ 3 w 57"/>
                    <a:gd name="T43" fmla="*/ 50 h 65"/>
                    <a:gd name="T44" fmla="*/ 5 w 57"/>
                    <a:gd name="T45" fmla="*/ 53 h 65"/>
                    <a:gd name="T46" fmla="*/ 7 w 57"/>
                    <a:gd name="T47" fmla="*/ 59 h 65"/>
                    <a:gd name="T48" fmla="*/ 8 w 57"/>
                    <a:gd name="T49" fmla="*/ 62 h 65"/>
                    <a:gd name="T50" fmla="*/ 14 w 57"/>
                    <a:gd name="T51" fmla="*/ 62 h 65"/>
                    <a:gd name="T52" fmla="*/ 17 w 57"/>
                    <a:gd name="T53" fmla="*/ 65 h 65"/>
                    <a:gd name="T54" fmla="*/ 20 w 57"/>
                    <a:gd name="T55" fmla="*/ 65 h 65"/>
                    <a:gd name="T56" fmla="*/ 25 w 57"/>
                    <a:gd name="T57" fmla="*/ 65 h 65"/>
                    <a:gd name="T58" fmla="*/ 30 w 57"/>
                    <a:gd name="T59" fmla="*/ 65 h 65"/>
                    <a:gd name="T60" fmla="*/ 34 w 57"/>
                    <a:gd name="T61" fmla="*/ 65 h 65"/>
                    <a:gd name="T62" fmla="*/ 37 w 57"/>
                    <a:gd name="T63" fmla="*/ 62 h 65"/>
                    <a:gd name="T64" fmla="*/ 40 w 57"/>
                    <a:gd name="T65" fmla="*/ 59 h 65"/>
                    <a:gd name="T66" fmla="*/ 42 w 57"/>
                    <a:gd name="T67" fmla="*/ 56 h 65"/>
                    <a:gd name="T68" fmla="*/ 44 w 57"/>
                    <a:gd name="T69" fmla="*/ 50 h 65"/>
                    <a:gd name="T70" fmla="*/ 46 w 57"/>
                    <a:gd name="T71" fmla="*/ 46 h 65"/>
                    <a:gd name="T72" fmla="*/ 46 w 57"/>
                    <a:gd name="T73" fmla="*/ 40 h 65"/>
                    <a:gd name="T74" fmla="*/ 46 w 57"/>
                    <a:gd name="T75" fmla="*/ 34 h 65"/>
                    <a:gd name="T76" fmla="*/ 34 w 57"/>
                    <a:gd name="T77" fmla="*/ 37 h 65"/>
                    <a:gd name="T78" fmla="*/ 34 w 57"/>
                    <a:gd name="T79" fmla="*/ 43 h 65"/>
                    <a:gd name="T80" fmla="*/ 32 w 57"/>
                    <a:gd name="T81" fmla="*/ 46 h 65"/>
                    <a:gd name="T82" fmla="*/ 30 w 57"/>
                    <a:gd name="T83" fmla="*/ 50 h 65"/>
                    <a:gd name="T84" fmla="*/ 25 w 57"/>
                    <a:gd name="T85" fmla="*/ 53 h 65"/>
                    <a:gd name="T86" fmla="*/ 20 w 57"/>
                    <a:gd name="T87" fmla="*/ 53 h 65"/>
                    <a:gd name="T88" fmla="*/ 19 w 57"/>
                    <a:gd name="T89" fmla="*/ 50 h 65"/>
                    <a:gd name="T90" fmla="*/ 17 w 57"/>
                    <a:gd name="T91" fmla="*/ 46 h 65"/>
                    <a:gd name="T92" fmla="*/ 14 w 57"/>
                    <a:gd name="T93" fmla="*/ 43 h 65"/>
                    <a:gd name="T94" fmla="*/ 14 w 57"/>
                    <a:gd name="T95" fmla="*/ 37 h 65"/>
                    <a:gd name="T96" fmla="*/ 11 w 57"/>
                    <a:gd name="T97" fmla="*/ 34 h 65"/>
                    <a:gd name="T98" fmla="*/ 14 w 57"/>
                    <a:gd name="T99" fmla="*/ 31 h 65"/>
                    <a:gd name="T100" fmla="*/ 14 w 57"/>
                    <a:gd name="T101" fmla="*/ 25 h 65"/>
                    <a:gd name="T102" fmla="*/ 17 w 57"/>
                    <a:gd name="T103" fmla="*/ 21 h 65"/>
                    <a:gd name="T104" fmla="*/ 19 w 57"/>
                    <a:gd name="T105" fmla="*/ 18 h 65"/>
                    <a:gd name="T106" fmla="*/ 20 w 57"/>
                    <a:gd name="T107" fmla="*/ 15 h 65"/>
                    <a:gd name="T108" fmla="*/ 25 w 57"/>
                    <a:gd name="T109" fmla="*/ 15 h 65"/>
                    <a:gd name="T110" fmla="*/ 30 w 57"/>
                    <a:gd name="T111" fmla="*/ 15 h 65"/>
                    <a:gd name="T112" fmla="*/ 32 w 57"/>
                    <a:gd name="T113" fmla="*/ 18 h 65"/>
                    <a:gd name="T114" fmla="*/ 34 w 57"/>
                    <a:gd name="T115" fmla="*/ 25 h 65"/>
                    <a:gd name="T116" fmla="*/ 34 w 57"/>
                    <a:gd name="T117" fmla="*/ 31 h 6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7" h="65">
                      <a:moveTo>
                        <a:pt x="57" y="34"/>
                      </a:moveTo>
                      <a:lnTo>
                        <a:pt x="57" y="31"/>
                      </a:lnTo>
                      <a:lnTo>
                        <a:pt x="57" y="28"/>
                      </a:lnTo>
                      <a:lnTo>
                        <a:pt x="57" y="25"/>
                      </a:lnTo>
                      <a:lnTo>
                        <a:pt x="57" y="21"/>
                      </a:lnTo>
                      <a:lnTo>
                        <a:pt x="57" y="18"/>
                      </a:lnTo>
                      <a:lnTo>
                        <a:pt x="55" y="18"/>
                      </a:lnTo>
                      <a:lnTo>
                        <a:pt x="55" y="15"/>
                      </a:lnTo>
                      <a:lnTo>
                        <a:pt x="55" y="12"/>
                      </a:lnTo>
                      <a:lnTo>
                        <a:pt x="52" y="12"/>
                      </a:lnTo>
                      <a:lnTo>
                        <a:pt x="52" y="9"/>
                      </a:lnTo>
                      <a:lnTo>
                        <a:pt x="49" y="9"/>
                      </a:lnTo>
                      <a:lnTo>
                        <a:pt x="49" y="6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11" y="9"/>
                      </a:lnTo>
                      <a:lnTo>
                        <a:pt x="8" y="9"/>
                      </a:lnTo>
                      <a:lnTo>
                        <a:pt x="5" y="12"/>
                      </a:lnTo>
                      <a:lnTo>
                        <a:pt x="5" y="15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3" y="21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3" y="46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5" y="53"/>
                      </a:lnTo>
                      <a:lnTo>
                        <a:pt x="5" y="56"/>
                      </a:lnTo>
                      <a:lnTo>
                        <a:pt x="8" y="59"/>
                      </a:lnTo>
                      <a:lnTo>
                        <a:pt x="11" y="59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1" y="65"/>
                      </a:lnTo>
                      <a:lnTo>
                        <a:pt x="34" y="65"/>
                      </a:lnTo>
                      <a:lnTo>
                        <a:pt x="37" y="65"/>
                      </a:lnTo>
                      <a:lnTo>
                        <a:pt x="40" y="65"/>
                      </a:lnTo>
                      <a:lnTo>
                        <a:pt x="43" y="65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9" y="62"/>
                      </a:lnTo>
                      <a:lnTo>
                        <a:pt x="49" y="59"/>
                      </a:lnTo>
                      <a:lnTo>
                        <a:pt x="52" y="59"/>
                      </a:lnTo>
                      <a:lnTo>
                        <a:pt x="52" y="56"/>
                      </a:lnTo>
                      <a:lnTo>
                        <a:pt x="55" y="53"/>
                      </a:lnTo>
                      <a:lnTo>
                        <a:pt x="55" y="50"/>
                      </a:lnTo>
                      <a:lnTo>
                        <a:pt x="57" y="50"/>
                      </a:lnTo>
                      <a:lnTo>
                        <a:pt x="57" y="46"/>
                      </a:lnTo>
                      <a:lnTo>
                        <a:pt x="57" y="43"/>
                      </a:lnTo>
                      <a:lnTo>
                        <a:pt x="57" y="40"/>
                      </a:lnTo>
                      <a:lnTo>
                        <a:pt x="57" y="37"/>
                      </a:lnTo>
                      <a:lnTo>
                        <a:pt x="57" y="34"/>
                      </a:lnTo>
                      <a:close/>
                      <a:moveTo>
                        <a:pt x="43" y="34"/>
                      </a:moveTo>
                      <a:lnTo>
                        <a:pt x="43" y="37"/>
                      </a:lnTo>
                      <a:lnTo>
                        <a:pt x="43" y="40"/>
                      </a:lnTo>
                      <a:lnTo>
                        <a:pt x="43" y="43"/>
                      </a:lnTo>
                      <a:lnTo>
                        <a:pt x="40" y="43"/>
                      </a:lnTo>
                      <a:lnTo>
                        <a:pt x="40" y="46"/>
                      </a:lnTo>
                      <a:lnTo>
                        <a:pt x="40" y="50"/>
                      </a:lnTo>
                      <a:lnTo>
                        <a:pt x="37" y="50"/>
                      </a:lnTo>
                      <a:lnTo>
                        <a:pt x="34" y="53"/>
                      </a:lnTo>
                      <a:lnTo>
                        <a:pt x="31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3" y="50"/>
                      </a:lnTo>
                      <a:lnTo>
                        <a:pt x="20" y="50"/>
                      </a:lnTo>
                      <a:lnTo>
                        <a:pt x="20" y="46"/>
                      </a:lnTo>
                      <a:lnTo>
                        <a:pt x="17" y="46"/>
                      </a:lnTo>
                      <a:lnTo>
                        <a:pt x="17" y="43"/>
                      </a:lnTo>
                      <a:lnTo>
                        <a:pt x="17" y="40"/>
                      </a:lnTo>
                      <a:lnTo>
                        <a:pt x="17" y="37"/>
                      </a:lnTo>
                      <a:lnTo>
                        <a:pt x="14" y="37"/>
                      </a:lnTo>
                      <a:lnTo>
                        <a:pt x="14" y="34"/>
                      </a:lnTo>
                      <a:lnTo>
                        <a:pt x="14" y="31"/>
                      </a:lnTo>
                      <a:lnTo>
                        <a:pt x="17" y="31"/>
                      </a:lnTo>
                      <a:lnTo>
                        <a:pt x="17" y="28"/>
                      </a:lnTo>
                      <a:lnTo>
                        <a:pt x="17" y="25"/>
                      </a:lnTo>
                      <a:lnTo>
                        <a:pt x="17" y="21"/>
                      </a:lnTo>
                      <a:lnTo>
                        <a:pt x="20" y="21"/>
                      </a:lnTo>
                      <a:lnTo>
                        <a:pt x="20" y="18"/>
                      </a:lnTo>
                      <a:lnTo>
                        <a:pt x="23" y="18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1" y="15"/>
                      </a:lnTo>
                      <a:lnTo>
                        <a:pt x="34" y="15"/>
                      </a:lnTo>
                      <a:lnTo>
                        <a:pt x="37" y="15"/>
                      </a:lnTo>
                      <a:lnTo>
                        <a:pt x="37" y="18"/>
                      </a:lnTo>
                      <a:lnTo>
                        <a:pt x="40" y="18"/>
                      </a:lnTo>
                      <a:lnTo>
                        <a:pt x="40" y="21"/>
                      </a:lnTo>
                      <a:lnTo>
                        <a:pt x="43" y="25"/>
                      </a:lnTo>
                      <a:lnTo>
                        <a:pt x="43" y="28"/>
                      </a:lnTo>
                      <a:lnTo>
                        <a:pt x="43" y="31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0" name="Freeform 778"/>
                <p:cNvSpPr>
                  <a:spLocks/>
                </p:cNvSpPr>
                <p:nvPr/>
              </p:nvSpPr>
              <p:spPr bwMode="auto">
                <a:xfrm>
                  <a:off x="959" y="1204"/>
                  <a:ext cx="48" cy="65"/>
                </a:xfrm>
                <a:custGeom>
                  <a:avLst/>
                  <a:gdLst>
                    <a:gd name="T0" fmla="*/ 41 w 52"/>
                    <a:gd name="T1" fmla="*/ 21 h 65"/>
                    <a:gd name="T2" fmla="*/ 41 w 52"/>
                    <a:gd name="T3" fmla="*/ 18 h 65"/>
                    <a:gd name="T4" fmla="*/ 41 w 52"/>
                    <a:gd name="T5" fmla="*/ 15 h 65"/>
                    <a:gd name="T6" fmla="*/ 41 w 52"/>
                    <a:gd name="T7" fmla="*/ 12 h 65"/>
                    <a:gd name="T8" fmla="*/ 39 w 52"/>
                    <a:gd name="T9" fmla="*/ 12 h 65"/>
                    <a:gd name="T10" fmla="*/ 39 w 52"/>
                    <a:gd name="T11" fmla="*/ 9 h 65"/>
                    <a:gd name="T12" fmla="*/ 36 w 52"/>
                    <a:gd name="T13" fmla="*/ 6 h 65"/>
                    <a:gd name="T14" fmla="*/ 34 w 52"/>
                    <a:gd name="T15" fmla="*/ 6 h 65"/>
                    <a:gd name="T16" fmla="*/ 34 w 52"/>
                    <a:gd name="T17" fmla="*/ 3 h 65"/>
                    <a:gd name="T18" fmla="*/ 31 w 52"/>
                    <a:gd name="T19" fmla="*/ 3 h 65"/>
                    <a:gd name="T20" fmla="*/ 30 w 52"/>
                    <a:gd name="T21" fmla="*/ 3 h 65"/>
                    <a:gd name="T22" fmla="*/ 28 w 52"/>
                    <a:gd name="T23" fmla="*/ 3 h 65"/>
                    <a:gd name="T24" fmla="*/ 28 w 52"/>
                    <a:gd name="T25" fmla="*/ 0 h 65"/>
                    <a:gd name="T26" fmla="*/ 26 w 52"/>
                    <a:gd name="T27" fmla="*/ 0 h 65"/>
                    <a:gd name="T28" fmla="*/ 23 w 52"/>
                    <a:gd name="T29" fmla="*/ 3 h 65"/>
                    <a:gd name="T30" fmla="*/ 20 w 52"/>
                    <a:gd name="T31" fmla="*/ 3 h 65"/>
                    <a:gd name="T32" fmla="*/ 18 w 52"/>
                    <a:gd name="T33" fmla="*/ 3 h 65"/>
                    <a:gd name="T34" fmla="*/ 16 w 52"/>
                    <a:gd name="T35" fmla="*/ 3 h 65"/>
                    <a:gd name="T36" fmla="*/ 16 w 52"/>
                    <a:gd name="T37" fmla="*/ 6 h 65"/>
                    <a:gd name="T38" fmla="*/ 14 w 52"/>
                    <a:gd name="T39" fmla="*/ 6 h 65"/>
                    <a:gd name="T40" fmla="*/ 14 w 52"/>
                    <a:gd name="T41" fmla="*/ 9 h 65"/>
                    <a:gd name="T42" fmla="*/ 11 w 52"/>
                    <a:gd name="T43" fmla="*/ 12 h 65"/>
                    <a:gd name="T44" fmla="*/ 11 w 52"/>
                    <a:gd name="T45" fmla="*/ 3 h 65"/>
                    <a:gd name="T46" fmla="*/ 0 w 52"/>
                    <a:gd name="T47" fmla="*/ 3 h 65"/>
                    <a:gd name="T48" fmla="*/ 0 w 52"/>
                    <a:gd name="T49" fmla="*/ 65 h 65"/>
                    <a:gd name="T50" fmla="*/ 11 w 52"/>
                    <a:gd name="T51" fmla="*/ 65 h 65"/>
                    <a:gd name="T52" fmla="*/ 11 w 52"/>
                    <a:gd name="T53" fmla="*/ 28 h 65"/>
                    <a:gd name="T54" fmla="*/ 11 w 52"/>
                    <a:gd name="T55" fmla="*/ 25 h 65"/>
                    <a:gd name="T56" fmla="*/ 14 w 52"/>
                    <a:gd name="T57" fmla="*/ 25 h 65"/>
                    <a:gd name="T58" fmla="*/ 14 w 52"/>
                    <a:gd name="T59" fmla="*/ 21 h 65"/>
                    <a:gd name="T60" fmla="*/ 14 w 52"/>
                    <a:gd name="T61" fmla="*/ 18 h 65"/>
                    <a:gd name="T62" fmla="*/ 16 w 52"/>
                    <a:gd name="T63" fmla="*/ 18 h 65"/>
                    <a:gd name="T64" fmla="*/ 16 w 52"/>
                    <a:gd name="T65" fmla="*/ 15 h 65"/>
                    <a:gd name="T66" fmla="*/ 18 w 52"/>
                    <a:gd name="T67" fmla="*/ 15 h 65"/>
                    <a:gd name="T68" fmla="*/ 20 w 52"/>
                    <a:gd name="T69" fmla="*/ 15 h 65"/>
                    <a:gd name="T70" fmla="*/ 23 w 52"/>
                    <a:gd name="T71" fmla="*/ 15 h 65"/>
                    <a:gd name="T72" fmla="*/ 26 w 52"/>
                    <a:gd name="T73" fmla="*/ 15 h 65"/>
                    <a:gd name="T74" fmla="*/ 28 w 52"/>
                    <a:gd name="T75" fmla="*/ 15 h 65"/>
                    <a:gd name="T76" fmla="*/ 28 w 52"/>
                    <a:gd name="T77" fmla="*/ 18 h 65"/>
                    <a:gd name="T78" fmla="*/ 30 w 52"/>
                    <a:gd name="T79" fmla="*/ 18 h 65"/>
                    <a:gd name="T80" fmla="*/ 30 w 52"/>
                    <a:gd name="T81" fmla="*/ 21 h 65"/>
                    <a:gd name="T82" fmla="*/ 30 w 52"/>
                    <a:gd name="T83" fmla="*/ 25 h 65"/>
                    <a:gd name="T84" fmla="*/ 30 w 52"/>
                    <a:gd name="T85" fmla="*/ 28 h 65"/>
                    <a:gd name="T86" fmla="*/ 30 w 52"/>
                    <a:gd name="T87" fmla="*/ 65 h 65"/>
                    <a:gd name="T88" fmla="*/ 41 w 52"/>
                    <a:gd name="T89" fmla="*/ 65 h 65"/>
                    <a:gd name="T90" fmla="*/ 41 w 52"/>
                    <a:gd name="T91" fmla="*/ 21 h 6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52" h="65">
                      <a:moveTo>
                        <a:pt x="52" y="21"/>
                      </a:moveTo>
                      <a:lnTo>
                        <a:pt x="52" y="18"/>
                      </a:lnTo>
                      <a:lnTo>
                        <a:pt x="52" y="15"/>
                      </a:lnTo>
                      <a:lnTo>
                        <a:pt x="52" y="12"/>
                      </a:lnTo>
                      <a:lnTo>
                        <a:pt x="49" y="12"/>
                      </a:lnTo>
                      <a:lnTo>
                        <a:pt x="49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3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20" y="6"/>
                      </a:lnTo>
                      <a:lnTo>
                        <a:pt x="17" y="6"/>
                      </a:lnTo>
                      <a:lnTo>
                        <a:pt x="17" y="9"/>
                      </a:lnTo>
                      <a:lnTo>
                        <a:pt x="14" y="12"/>
                      </a:lnTo>
                      <a:lnTo>
                        <a:pt x="14" y="3"/>
                      </a:lnTo>
                      <a:lnTo>
                        <a:pt x="0" y="3"/>
                      </a:lnTo>
                      <a:lnTo>
                        <a:pt x="0" y="65"/>
                      </a:lnTo>
                      <a:lnTo>
                        <a:pt x="14" y="65"/>
                      </a:lnTo>
                      <a:lnTo>
                        <a:pt x="14" y="28"/>
                      </a:lnTo>
                      <a:lnTo>
                        <a:pt x="14" y="25"/>
                      </a:lnTo>
                      <a:lnTo>
                        <a:pt x="17" y="25"/>
                      </a:lnTo>
                      <a:lnTo>
                        <a:pt x="17" y="21"/>
                      </a:lnTo>
                      <a:lnTo>
                        <a:pt x="17" y="18"/>
                      </a:lnTo>
                      <a:lnTo>
                        <a:pt x="20" y="18"/>
                      </a:lnTo>
                      <a:lnTo>
                        <a:pt x="20" y="15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5" y="18"/>
                      </a:lnTo>
                      <a:lnTo>
                        <a:pt x="38" y="18"/>
                      </a:lnTo>
                      <a:lnTo>
                        <a:pt x="38" y="21"/>
                      </a:lnTo>
                      <a:lnTo>
                        <a:pt x="38" y="25"/>
                      </a:lnTo>
                      <a:lnTo>
                        <a:pt x="38" y="28"/>
                      </a:lnTo>
                      <a:lnTo>
                        <a:pt x="38" y="65"/>
                      </a:lnTo>
                      <a:lnTo>
                        <a:pt x="52" y="65"/>
                      </a:lnTo>
                      <a:lnTo>
                        <a:pt x="5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1" name="Freeform 779"/>
                <p:cNvSpPr>
                  <a:spLocks noEditPoints="1"/>
                </p:cNvSpPr>
                <p:nvPr/>
              </p:nvSpPr>
              <p:spPr bwMode="auto">
                <a:xfrm>
                  <a:off x="1015" y="1204"/>
                  <a:ext cx="51" cy="65"/>
                </a:xfrm>
                <a:custGeom>
                  <a:avLst/>
                  <a:gdLst>
                    <a:gd name="T0" fmla="*/ 32 w 55"/>
                    <a:gd name="T1" fmla="*/ 50 h 65"/>
                    <a:gd name="T2" fmla="*/ 30 w 55"/>
                    <a:gd name="T3" fmla="*/ 53 h 65"/>
                    <a:gd name="T4" fmla="*/ 25 w 55"/>
                    <a:gd name="T5" fmla="*/ 53 h 65"/>
                    <a:gd name="T6" fmla="*/ 20 w 55"/>
                    <a:gd name="T7" fmla="*/ 53 h 65"/>
                    <a:gd name="T8" fmla="*/ 18 w 55"/>
                    <a:gd name="T9" fmla="*/ 50 h 65"/>
                    <a:gd name="T10" fmla="*/ 17 w 55"/>
                    <a:gd name="T11" fmla="*/ 46 h 65"/>
                    <a:gd name="T12" fmla="*/ 14 w 55"/>
                    <a:gd name="T13" fmla="*/ 43 h 65"/>
                    <a:gd name="T14" fmla="*/ 14 w 55"/>
                    <a:gd name="T15" fmla="*/ 37 h 65"/>
                    <a:gd name="T16" fmla="*/ 44 w 55"/>
                    <a:gd name="T17" fmla="*/ 34 h 65"/>
                    <a:gd name="T18" fmla="*/ 44 w 55"/>
                    <a:gd name="T19" fmla="*/ 28 h 65"/>
                    <a:gd name="T20" fmla="*/ 44 w 55"/>
                    <a:gd name="T21" fmla="*/ 21 h 65"/>
                    <a:gd name="T22" fmla="*/ 42 w 55"/>
                    <a:gd name="T23" fmla="*/ 15 h 65"/>
                    <a:gd name="T24" fmla="*/ 39 w 55"/>
                    <a:gd name="T25" fmla="*/ 12 h 65"/>
                    <a:gd name="T26" fmla="*/ 37 w 55"/>
                    <a:gd name="T27" fmla="*/ 9 h 65"/>
                    <a:gd name="T28" fmla="*/ 34 w 55"/>
                    <a:gd name="T29" fmla="*/ 6 h 65"/>
                    <a:gd name="T30" fmla="*/ 30 w 55"/>
                    <a:gd name="T31" fmla="*/ 3 h 65"/>
                    <a:gd name="T32" fmla="*/ 25 w 55"/>
                    <a:gd name="T33" fmla="*/ 3 h 65"/>
                    <a:gd name="T34" fmla="*/ 23 w 55"/>
                    <a:gd name="T35" fmla="*/ 0 h 65"/>
                    <a:gd name="T36" fmla="*/ 20 w 55"/>
                    <a:gd name="T37" fmla="*/ 3 h 65"/>
                    <a:gd name="T38" fmla="*/ 17 w 55"/>
                    <a:gd name="T39" fmla="*/ 3 h 65"/>
                    <a:gd name="T40" fmla="*/ 11 w 55"/>
                    <a:gd name="T41" fmla="*/ 3 h 65"/>
                    <a:gd name="T42" fmla="*/ 8 w 55"/>
                    <a:gd name="T43" fmla="*/ 6 h 65"/>
                    <a:gd name="T44" fmla="*/ 6 w 55"/>
                    <a:gd name="T45" fmla="*/ 9 h 65"/>
                    <a:gd name="T46" fmla="*/ 5 w 55"/>
                    <a:gd name="T47" fmla="*/ 12 h 65"/>
                    <a:gd name="T48" fmla="*/ 3 w 55"/>
                    <a:gd name="T49" fmla="*/ 18 h 65"/>
                    <a:gd name="T50" fmla="*/ 3 w 55"/>
                    <a:gd name="T51" fmla="*/ 25 h 65"/>
                    <a:gd name="T52" fmla="*/ 3 w 55"/>
                    <a:gd name="T53" fmla="*/ 31 h 65"/>
                    <a:gd name="T54" fmla="*/ 3 w 55"/>
                    <a:gd name="T55" fmla="*/ 34 h 65"/>
                    <a:gd name="T56" fmla="*/ 3 w 55"/>
                    <a:gd name="T57" fmla="*/ 40 h 65"/>
                    <a:gd name="T58" fmla="*/ 3 w 55"/>
                    <a:gd name="T59" fmla="*/ 46 h 65"/>
                    <a:gd name="T60" fmla="*/ 5 w 55"/>
                    <a:gd name="T61" fmla="*/ 53 h 65"/>
                    <a:gd name="T62" fmla="*/ 6 w 55"/>
                    <a:gd name="T63" fmla="*/ 56 h 65"/>
                    <a:gd name="T64" fmla="*/ 8 w 55"/>
                    <a:gd name="T65" fmla="*/ 59 h 65"/>
                    <a:gd name="T66" fmla="*/ 11 w 55"/>
                    <a:gd name="T67" fmla="*/ 62 h 65"/>
                    <a:gd name="T68" fmla="*/ 17 w 55"/>
                    <a:gd name="T69" fmla="*/ 65 h 65"/>
                    <a:gd name="T70" fmla="*/ 20 w 55"/>
                    <a:gd name="T71" fmla="*/ 65 h 65"/>
                    <a:gd name="T72" fmla="*/ 25 w 55"/>
                    <a:gd name="T73" fmla="*/ 65 h 65"/>
                    <a:gd name="T74" fmla="*/ 30 w 55"/>
                    <a:gd name="T75" fmla="*/ 65 h 65"/>
                    <a:gd name="T76" fmla="*/ 34 w 55"/>
                    <a:gd name="T77" fmla="*/ 65 h 65"/>
                    <a:gd name="T78" fmla="*/ 37 w 55"/>
                    <a:gd name="T79" fmla="*/ 62 h 65"/>
                    <a:gd name="T80" fmla="*/ 39 w 55"/>
                    <a:gd name="T81" fmla="*/ 59 h 65"/>
                    <a:gd name="T82" fmla="*/ 42 w 55"/>
                    <a:gd name="T83" fmla="*/ 56 h 65"/>
                    <a:gd name="T84" fmla="*/ 44 w 55"/>
                    <a:gd name="T85" fmla="*/ 53 h 65"/>
                    <a:gd name="T86" fmla="*/ 44 w 55"/>
                    <a:gd name="T87" fmla="*/ 46 h 65"/>
                    <a:gd name="T88" fmla="*/ 14 w 55"/>
                    <a:gd name="T89" fmla="*/ 28 h 65"/>
                    <a:gd name="T90" fmla="*/ 14 w 55"/>
                    <a:gd name="T91" fmla="*/ 21 h 65"/>
                    <a:gd name="T92" fmla="*/ 17 w 55"/>
                    <a:gd name="T93" fmla="*/ 18 h 65"/>
                    <a:gd name="T94" fmla="*/ 18 w 55"/>
                    <a:gd name="T95" fmla="*/ 15 h 65"/>
                    <a:gd name="T96" fmla="*/ 23 w 55"/>
                    <a:gd name="T97" fmla="*/ 15 h 65"/>
                    <a:gd name="T98" fmla="*/ 28 w 55"/>
                    <a:gd name="T99" fmla="*/ 15 h 65"/>
                    <a:gd name="T100" fmla="*/ 30 w 55"/>
                    <a:gd name="T101" fmla="*/ 18 h 65"/>
                    <a:gd name="T102" fmla="*/ 32 w 55"/>
                    <a:gd name="T103" fmla="*/ 21 h 65"/>
                    <a:gd name="T104" fmla="*/ 32 w 55"/>
                    <a:gd name="T105" fmla="*/ 28 h 65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5" h="65">
                      <a:moveTo>
                        <a:pt x="40" y="46"/>
                      </a:moveTo>
                      <a:lnTo>
                        <a:pt x="40" y="50"/>
                      </a:lnTo>
                      <a:lnTo>
                        <a:pt x="37" y="50"/>
                      </a:lnTo>
                      <a:lnTo>
                        <a:pt x="37" y="53"/>
                      </a:lnTo>
                      <a:lnTo>
                        <a:pt x="34" y="53"/>
                      </a:lnTo>
                      <a:lnTo>
                        <a:pt x="31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3" y="50"/>
                      </a:lnTo>
                      <a:lnTo>
                        <a:pt x="20" y="50"/>
                      </a:lnTo>
                      <a:lnTo>
                        <a:pt x="20" y="46"/>
                      </a:lnTo>
                      <a:lnTo>
                        <a:pt x="17" y="46"/>
                      </a:lnTo>
                      <a:lnTo>
                        <a:pt x="17" y="43"/>
                      </a:lnTo>
                      <a:lnTo>
                        <a:pt x="17" y="40"/>
                      </a:lnTo>
                      <a:lnTo>
                        <a:pt x="17" y="37"/>
                      </a:lnTo>
                      <a:lnTo>
                        <a:pt x="55" y="37"/>
                      </a:lnTo>
                      <a:lnTo>
                        <a:pt x="55" y="34"/>
                      </a:lnTo>
                      <a:lnTo>
                        <a:pt x="55" y="31"/>
                      </a:lnTo>
                      <a:lnTo>
                        <a:pt x="55" y="28"/>
                      </a:lnTo>
                      <a:lnTo>
                        <a:pt x="55" y="25"/>
                      </a:lnTo>
                      <a:lnTo>
                        <a:pt x="55" y="21"/>
                      </a:lnTo>
                      <a:lnTo>
                        <a:pt x="55" y="18"/>
                      </a:lnTo>
                      <a:lnTo>
                        <a:pt x="52" y="15"/>
                      </a:lnTo>
                      <a:lnTo>
                        <a:pt x="52" y="12"/>
                      </a:lnTo>
                      <a:lnTo>
                        <a:pt x="49" y="12"/>
                      </a:lnTo>
                      <a:lnTo>
                        <a:pt x="49" y="9"/>
                      </a:lnTo>
                      <a:lnTo>
                        <a:pt x="46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3"/>
                      </a:lnTo>
                      <a:lnTo>
                        <a:pt x="31" y="3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11" y="9"/>
                      </a:lnTo>
                      <a:lnTo>
                        <a:pt x="8" y="9"/>
                      </a:lnTo>
                      <a:lnTo>
                        <a:pt x="8" y="12"/>
                      </a:lnTo>
                      <a:lnTo>
                        <a:pt x="5" y="12"/>
                      </a:lnTo>
                      <a:lnTo>
                        <a:pt x="5" y="15"/>
                      </a:lnTo>
                      <a:lnTo>
                        <a:pt x="3" y="18"/>
                      </a:lnTo>
                      <a:lnTo>
                        <a:pt x="3" y="21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3" y="31"/>
                      </a:lnTo>
                      <a:lnTo>
                        <a:pt x="0" y="34"/>
                      </a:lnTo>
                      <a:lnTo>
                        <a:pt x="3" y="34"/>
                      </a:lnTo>
                      <a:lnTo>
                        <a:pt x="3" y="37"/>
                      </a:lnTo>
                      <a:lnTo>
                        <a:pt x="3" y="40"/>
                      </a:lnTo>
                      <a:lnTo>
                        <a:pt x="3" y="43"/>
                      </a:lnTo>
                      <a:lnTo>
                        <a:pt x="3" y="46"/>
                      </a:lnTo>
                      <a:lnTo>
                        <a:pt x="3" y="50"/>
                      </a:lnTo>
                      <a:lnTo>
                        <a:pt x="5" y="53"/>
                      </a:lnTo>
                      <a:lnTo>
                        <a:pt x="5" y="56"/>
                      </a:lnTo>
                      <a:lnTo>
                        <a:pt x="8" y="56"/>
                      </a:lnTo>
                      <a:lnTo>
                        <a:pt x="8" y="59"/>
                      </a:lnTo>
                      <a:lnTo>
                        <a:pt x="11" y="59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1" y="65"/>
                      </a:lnTo>
                      <a:lnTo>
                        <a:pt x="34" y="65"/>
                      </a:lnTo>
                      <a:lnTo>
                        <a:pt x="37" y="65"/>
                      </a:lnTo>
                      <a:lnTo>
                        <a:pt x="40" y="65"/>
                      </a:lnTo>
                      <a:lnTo>
                        <a:pt x="43" y="65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49" y="56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5" y="53"/>
                      </a:lnTo>
                      <a:lnTo>
                        <a:pt x="55" y="50"/>
                      </a:lnTo>
                      <a:lnTo>
                        <a:pt x="55" y="46"/>
                      </a:lnTo>
                      <a:lnTo>
                        <a:pt x="40" y="46"/>
                      </a:lnTo>
                      <a:close/>
                      <a:moveTo>
                        <a:pt x="17" y="28"/>
                      </a:moveTo>
                      <a:lnTo>
                        <a:pt x="17" y="25"/>
                      </a:lnTo>
                      <a:lnTo>
                        <a:pt x="17" y="21"/>
                      </a:lnTo>
                      <a:lnTo>
                        <a:pt x="20" y="21"/>
                      </a:lnTo>
                      <a:lnTo>
                        <a:pt x="20" y="18"/>
                      </a:lnTo>
                      <a:lnTo>
                        <a:pt x="23" y="18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1" y="15"/>
                      </a:lnTo>
                      <a:lnTo>
                        <a:pt x="34" y="15"/>
                      </a:lnTo>
                      <a:lnTo>
                        <a:pt x="34" y="18"/>
                      </a:lnTo>
                      <a:lnTo>
                        <a:pt x="37" y="18"/>
                      </a:lnTo>
                      <a:lnTo>
                        <a:pt x="37" y="21"/>
                      </a:lnTo>
                      <a:lnTo>
                        <a:pt x="40" y="21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1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2" name="Freeform 780"/>
                <p:cNvSpPr>
                  <a:spLocks/>
                </p:cNvSpPr>
                <p:nvPr/>
              </p:nvSpPr>
              <p:spPr bwMode="auto">
                <a:xfrm>
                  <a:off x="1076" y="1204"/>
                  <a:ext cx="48" cy="65"/>
                </a:xfrm>
                <a:custGeom>
                  <a:avLst/>
                  <a:gdLst>
                    <a:gd name="T0" fmla="*/ 41 w 52"/>
                    <a:gd name="T1" fmla="*/ 21 h 65"/>
                    <a:gd name="T2" fmla="*/ 41 w 52"/>
                    <a:gd name="T3" fmla="*/ 18 h 65"/>
                    <a:gd name="T4" fmla="*/ 41 w 52"/>
                    <a:gd name="T5" fmla="*/ 15 h 65"/>
                    <a:gd name="T6" fmla="*/ 39 w 52"/>
                    <a:gd name="T7" fmla="*/ 12 h 65"/>
                    <a:gd name="T8" fmla="*/ 39 w 52"/>
                    <a:gd name="T9" fmla="*/ 9 h 65"/>
                    <a:gd name="T10" fmla="*/ 36 w 52"/>
                    <a:gd name="T11" fmla="*/ 9 h 65"/>
                    <a:gd name="T12" fmla="*/ 36 w 52"/>
                    <a:gd name="T13" fmla="*/ 6 h 65"/>
                    <a:gd name="T14" fmla="*/ 35 w 52"/>
                    <a:gd name="T15" fmla="*/ 6 h 65"/>
                    <a:gd name="T16" fmla="*/ 35 w 52"/>
                    <a:gd name="T17" fmla="*/ 3 h 65"/>
                    <a:gd name="T18" fmla="*/ 32 w 52"/>
                    <a:gd name="T19" fmla="*/ 3 h 65"/>
                    <a:gd name="T20" fmla="*/ 30 w 52"/>
                    <a:gd name="T21" fmla="*/ 3 h 65"/>
                    <a:gd name="T22" fmla="*/ 28 w 52"/>
                    <a:gd name="T23" fmla="*/ 3 h 65"/>
                    <a:gd name="T24" fmla="*/ 28 w 52"/>
                    <a:gd name="T25" fmla="*/ 0 h 65"/>
                    <a:gd name="T26" fmla="*/ 26 w 52"/>
                    <a:gd name="T27" fmla="*/ 0 h 65"/>
                    <a:gd name="T28" fmla="*/ 23 w 52"/>
                    <a:gd name="T29" fmla="*/ 0 h 65"/>
                    <a:gd name="T30" fmla="*/ 23 w 52"/>
                    <a:gd name="T31" fmla="*/ 3 h 65"/>
                    <a:gd name="T32" fmla="*/ 20 w 52"/>
                    <a:gd name="T33" fmla="*/ 3 h 65"/>
                    <a:gd name="T34" fmla="*/ 18 w 52"/>
                    <a:gd name="T35" fmla="*/ 3 h 65"/>
                    <a:gd name="T36" fmla="*/ 16 w 52"/>
                    <a:gd name="T37" fmla="*/ 3 h 65"/>
                    <a:gd name="T38" fmla="*/ 16 w 52"/>
                    <a:gd name="T39" fmla="*/ 6 h 65"/>
                    <a:gd name="T40" fmla="*/ 15 w 52"/>
                    <a:gd name="T41" fmla="*/ 6 h 65"/>
                    <a:gd name="T42" fmla="*/ 15 w 52"/>
                    <a:gd name="T43" fmla="*/ 9 h 65"/>
                    <a:gd name="T44" fmla="*/ 12 w 52"/>
                    <a:gd name="T45" fmla="*/ 9 h 65"/>
                    <a:gd name="T46" fmla="*/ 12 w 52"/>
                    <a:gd name="T47" fmla="*/ 12 h 65"/>
                    <a:gd name="T48" fmla="*/ 12 w 52"/>
                    <a:gd name="T49" fmla="*/ 3 h 65"/>
                    <a:gd name="T50" fmla="*/ 0 w 52"/>
                    <a:gd name="T51" fmla="*/ 3 h 65"/>
                    <a:gd name="T52" fmla="*/ 0 w 52"/>
                    <a:gd name="T53" fmla="*/ 65 h 65"/>
                    <a:gd name="T54" fmla="*/ 12 w 52"/>
                    <a:gd name="T55" fmla="*/ 65 h 65"/>
                    <a:gd name="T56" fmla="*/ 12 w 52"/>
                    <a:gd name="T57" fmla="*/ 28 h 65"/>
                    <a:gd name="T58" fmla="*/ 12 w 52"/>
                    <a:gd name="T59" fmla="*/ 25 h 65"/>
                    <a:gd name="T60" fmla="*/ 12 w 52"/>
                    <a:gd name="T61" fmla="*/ 21 h 65"/>
                    <a:gd name="T62" fmla="*/ 15 w 52"/>
                    <a:gd name="T63" fmla="*/ 21 h 65"/>
                    <a:gd name="T64" fmla="*/ 15 w 52"/>
                    <a:gd name="T65" fmla="*/ 18 h 65"/>
                    <a:gd name="T66" fmla="*/ 16 w 52"/>
                    <a:gd name="T67" fmla="*/ 18 h 65"/>
                    <a:gd name="T68" fmla="*/ 16 w 52"/>
                    <a:gd name="T69" fmla="*/ 15 h 65"/>
                    <a:gd name="T70" fmla="*/ 18 w 52"/>
                    <a:gd name="T71" fmla="*/ 15 h 65"/>
                    <a:gd name="T72" fmla="*/ 20 w 52"/>
                    <a:gd name="T73" fmla="*/ 15 h 65"/>
                    <a:gd name="T74" fmla="*/ 23 w 52"/>
                    <a:gd name="T75" fmla="*/ 15 h 65"/>
                    <a:gd name="T76" fmla="*/ 26 w 52"/>
                    <a:gd name="T77" fmla="*/ 15 h 65"/>
                    <a:gd name="T78" fmla="*/ 28 w 52"/>
                    <a:gd name="T79" fmla="*/ 18 h 65"/>
                    <a:gd name="T80" fmla="*/ 28 w 52"/>
                    <a:gd name="T81" fmla="*/ 21 h 65"/>
                    <a:gd name="T82" fmla="*/ 30 w 52"/>
                    <a:gd name="T83" fmla="*/ 21 h 65"/>
                    <a:gd name="T84" fmla="*/ 30 w 52"/>
                    <a:gd name="T85" fmla="*/ 25 h 65"/>
                    <a:gd name="T86" fmla="*/ 30 w 52"/>
                    <a:gd name="T87" fmla="*/ 28 h 65"/>
                    <a:gd name="T88" fmla="*/ 30 w 52"/>
                    <a:gd name="T89" fmla="*/ 65 h 65"/>
                    <a:gd name="T90" fmla="*/ 41 w 52"/>
                    <a:gd name="T91" fmla="*/ 65 h 65"/>
                    <a:gd name="T92" fmla="*/ 41 w 52"/>
                    <a:gd name="T93" fmla="*/ 21 h 6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52" h="65">
                      <a:moveTo>
                        <a:pt x="52" y="21"/>
                      </a:moveTo>
                      <a:lnTo>
                        <a:pt x="52" y="18"/>
                      </a:lnTo>
                      <a:lnTo>
                        <a:pt x="52" y="15"/>
                      </a:lnTo>
                      <a:lnTo>
                        <a:pt x="49" y="12"/>
                      </a:lnTo>
                      <a:lnTo>
                        <a:pt x="49" y="9"/>
                      </a:lnTo>
                      <a:lnTo>
                        <a:pt x="46" y="9"/>
                      </a:lnTo>
                      <a:lnTo>
                        <a:pt x="46" y="6"/>
                      </a:lnTo>
                      <a:lnTo>
                        <a:pt x="44" y="6"/>
                      </a:lnTo>
                      <a:lnTo>
                        <a:pt x="44" y="3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9" y="3"/>
                      </a:lnTo>
                      <a:lnTo>
                        <a:pt x="26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20" y="6"/>
                      </a:lnTo>
                      <a:lnTo>
                        <a:pt x="18" y="6"/>
                      </a:lnTo>
                      <a:lnTo>
                        <a:pt x="18" y="9"/>
                      </a:lnTo>
                      <a:lnTo>
                        <a:pt x="15" y="9"/>
                      </a:lnTo>
                      <a:lnTo>
                        <a:pt x="15" y="12"/>
                      </a:lnTo>
                      <a:lnTo>
                        <a:pt x="15" y="3"/>
                      </a:lnTo>
                      <a:lnTo>
                        <a:pt x="0" y="3"/>
                      </a:lnTo>
                      <a:lnTo>
                        <a:pt x="0" y="65"/>
                      </a:lnTo>
                      <a:lnTo>
                        <a:pt x="15" y="65"/>
                      </a:lnTo>
                      <a:lnTo>
                        <a:pt x="15" y="28"/>
                      </a:lnTo>
                      <a:lnTo>
                        <a:pt x="15" y="25"/>
                      </a:lnTo>
                      <a:lnTo>
                        <a:pt x="15" y="21"/>
                      </a:lnTo>
                      <a:lnTo>
                        <a:pt x="18" y="21"/>
                      </a:lnTo>
                      <a:lnTo>
                        <a:pt x="18" y="18"/>
                      </a:lnTo>
                      <a:lnTo>
                        <a:pt x="20" y="18"/>
                      </a:lnTo>
                      <a:lnTo>
                        <a:pt x="20" y="15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2" y="15"/>
                      </a:lnTo>
                      <a:lnTo>
                        <a:pt x="35" y="18"/>
                      </a:lnTo>
                      <a:lnTo>
                        <a:pt x="35" y="21"/>
                      </a:lnTo>
                      <a:lnTo>
                        <a:pt x="38" y="21"/>
                      </a:lnTo>
                      <a:lnTo>
                        <a:pt x="38" y="25"/>
                      </a:lnTo>
                      <a:lnTo>
                        <a:pt x="38" y="28"/>
                      </a:lnTo>
                      <a:lnTo>
                        <a:pt x="38" y="65"/>
                      </a:lnTo>
                      <a:lnTo>
                        <a:pt x="52" y="65"/>
                      </a:lnTo>
                      <a:lnTo>
                        <a:pt x="5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3" name="Freeform 781"/>
                <p:cNvSpPr>
                  <a:spLocks/>
                </p:cNvSpPr>
                <p:nvPr/>
              </p:nvSpPr>
              <p:spPr bwMode="auto">
                <a:xfrm>
                  <a:off x="1133" y="1191"/>
                  <a:ext cx="29" cy="78"/>
                </a:xfrm>
                <a:custGeom>
                  <a:avLst/>
                  <a:gdLst>
                    <a:gd name="T0" fmla="*/ 17 w 32"/>
                    <a:gd name="T1" fmla="*/ 0 h 78"/>
                    <a:gd name="T2" fmla="*/ 5 w 32"/>
                    <a:gd name="T3" fmla="*/ 0 h 78"/>
                    <a:gd name="T4" fmla="*/ 5 w 32"/>
                    <a:gd name="T5" fmla="*/ 16 h 78"/>
                    <a:gd name="T6" fmla="*/ 0 w 32"/>
                    <a:gd name="T7" fmla="*/ 16 h 78"/>
                    <a:gd name="T8" fmla="*/ 0 w 32"/>
                    <a:gd name="T9" fmla="*/ 28 h 78"/>
                    <a:gd name="T10" fmla="*/ 5 w 32"/>
                    <a:gd name="T11" fmla="*/ 28 h 78"/>
                    <a:gd name="T12" fmla="*/ 5 w 32"/>
                    <a:gd name="T13" fmla="*/ 66 h 78"/>
                    <a:gd name="T14" fmla="*/ 6 w 32"/>
                    <a:gd name="T15" fmla="*/ 66 h 78"/>
                    <a:gd name="T16" fmla="*/ 6 w 32"/>
                    <a:gd name="T17" fmla="*/ 69 h 78"/>
                    <a:gd name="T18" fmla="*/ 6 w 32"/>
                    <a:gd name="T19" fmla="*/ 72 h 78"/>
                    <a:gd name="T20" fmla="*/ 6 w 32"/>
                    <a:gd name="T21" fmla="*/ 75 h 78"/>
                    <a:gd name="T22" fmla="*/ 8 w 32"/>
                    <a:gd name="T23" fmla="*/ 75 h 78"/>
                    <a:gd name="T24" fmla="*/ 8 w 32"/>
                    <a:gd name="T25" fmla="*/ 78 h 78"/>
                    <a:gd name="T26" fmla="*/ 11 w 32"/>
                    <a:gd name="T27" fmla="*/ 78 h 78"/>
                    <a:gd name="T28" fmla="*/ 13 w 32"/>
                    <a:gd name="T29" fmla="*/ 78 h 78"/>
                    <a:gd name="T30" fmla="*/ 15 w 32"/>
                    <a:gd name="T31" fmla="*/ 78 h 78"/>
                    <a:gd name="T32" fmla="*/ 17 w 32"/>
                    <a:gd name="T33" fmla="*/ 78 h 78"/>
                    <a:gd name="T34" fmla="*/ 20 w 32"/>
                    <a:gd name="T35" fmla="*/ 78 h 78"/>
                    <a:gd name="T36" fmla="*/ 22 w 32"/>
                    <a:gd name="T37" fmla="*/ 78 h 78"/>
                    <a:gd name="T38" fmla="*/ 24 w 32"/>
                    <a:gd name="T39" fmla="*/ 78 h 78"/>
                    <a:gd name="T40" fmla="*/ 24 w 32"/>
                    <a:gd name="T41" fmla="*/ 66 h 78"/>
                    <a:gd name="T42" fmla="*/ 22 w 32"/>
                    <a:gd name="T43" fmla="*/ 66 h 78"/>
                    <a:gd name="T44" fmla="*/ 20 w 32"/>
                    <a:gd name="T45" fmla="*/ 66 h 78"/>
                    <a:gd name="T46" fmla="*/ 17 w 32"/>
                    <a:gd name="T47" fmla="*/ 66 h 78"/>
                    <a:gd name="T48" fmla="*/ 17 w 32"/>
                    <a:gd name="T49" fmla="*/ 63 h 78"/>
                    <a:gd name="T50" fmla="*/ 17 w 32"/>
                    <a:gd name="T51" fmla="*/ 28 h 78"/>
                    <a:gd name="T52" fmla="*/ 24 w 32"/>
                    <a:gd name="T53" fmla="*/ 28 h 78"/>
                    <a:gd name="T54" fmla="*/ 24 w 32"/>
                    <a:gd name="T55" fmla="*/ 16 h 78"/>
                    <a:gd name="T56" fmla="*/ 17 w 32"/>
                    <a:gd name="T57" fmla="*/ 16 h 78"/>
                    <a:gd name="T58" fmla="*/ 17 w 32"/>
                    <a:gd name="T59" fmla="*/ 0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2" h="78">
                      <a:moveTo>
                        <a:pt x="23" y="0"/>
                      </a:moveTo>
                      <a:lnTo>
                        <a:pt x="6" y="0"/>
                      </a:lnTo>
                      <a:lnTo>
                        <a:pt x="6" y="16"/>
                      </a:lnTo>
                      <a:lnTo>
                        <a:pt x="0" y="16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6" y="66"/>
                      </a:lnTo>
                      <a:lnTo>
                        <a:pt x="9" y="66"/>
                      </a:lnTo>
                      <a:lnTo>
                        <a:pt x="9" y="69"/>
                      </a:lnTo>
                      <a:lnTo>
                        <a:pt x="9" y="72"/>
                      </a:lnTo>
                      <a:lnTo>
                        <a:pt x="9" y="75"/>
                      </a:lnTo>
                      <a:lnTo>
                        <a:pt x="11" y="75"/>
                      </a:lnTo>
                      <a:lnTo>
                        <a:pt x="11" y="78"/>
                      </a:lnTo>
                      <a:lnTo>
                        <a:pt x="14" y="78"/>
                      </a:lnTo>
                      <a:lnTo>
                        <a:pt x="17" y="78"/>
                      </a:lnTo>
                      <a:lnTo>
                        <a:pt x="20" y="78"/>
                      </a:lnTo>
                      <a:lnTo>
                        <a:pt x="23" y="78"/>
                      </a:lnTo>
                      <a:lnTo>
                        <a:pt x="26" y="78"/>
                      </a:lnTo>
                      <a:lnTo>
                        <a:pt x="29" y="78"/>
                      </a:lnTo>
                      <a:lnTo>
                        <a:pt x="32" y="78"/>
                      </a:lnTo>
                      <a:lnTo>
                        <a:pt x="32" y="66"/>
                      </a:lnTo>
                      <a:lnTo>
                        <a:pt x="29" y="66"/>
                      </a:lnTo>
                      <a:lnTo>
                        <a:pt x="26" y="66"/>
                      </a:lnTo>
                      <a:lnTo>
                        <a:pt x="23" y="66"/>
                      </a:lnTo>
                      <a:lnTo>
                        <a:pt x="23" y="63"/>
                      </a:lnTo>
                      <a:lnTo>
                        <a:pt x="23" y="28"/>
                      </a:lnTo>
                      <a:lnTo>
                        <a:pt x="32" y="28"/>
                      </a:lnTo>
                      <a:lnTo>
                        <a:pt x="32" y="16"/>
                      </a:lnTo>
                      <a:lnTo>
                        <a:pt x="23" y="16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4" name="Freeform 782"/>
                <p:cNvSpPr>
                  <a:spLocks noEditPoints="1"/>
                </p:cNvSpPr>
                <p:nvPr/>
              </p:nvSpPr>
              <p:spPr bwMode="auto">
                <a:xfrm>
                  <a:off x="1167" y="1204"/>
                  <a:ext cx="51" cy="65"/>
                </a:xfrm>
                <a:custGeom>
                  <a:avLst/>
                  <a:gdLst>
                    <a:gd name="T0" fmla="*/ 30 w 55"/>
                    <a:gd name="T1" fmla="*/ 50 h 65"/>
                    <a:gd name="T2" fmla="*/ 28 w 55"/>
                    <a:gd name="T3" fmla="*/ 53 h 65"/>
                    <a:gd name="T4" fmla="*/ 23 w 55"/>
                    <a:gd name="T5" fmla="*/ 53 h 65"/>
                    <a:gd name="T6" fmla="*/ 19 w 55"/>
                    <a:gd name="T7" fmla="*/ 53 h 65"/>
                    <a:gd name="T8" fmla="*/ 17 w 55"/>
                    <a:gd name="T9" fmla="*/ 50 h 65"/>
                    <a:gd name="T10" fmla="*/ 15 w 55"/>
                    <a:gd name="T11" fmla="*/ 46 h 65"/>
                    <a:gd name="T12" fmla="*/ 12 w 55"/>
                    <a:gd name="T13" fmla="*/ 43 h 65"/>
                    <a:gd name="T14" fmla="*/ 12 w 55"/>
                    <a:gd name="T15" fmla="*/ 37 h 65"/>
                    <a:gd name="T16" fmla="*/ 44 w 55"/>
                    <a:gd name="T17" fmla="*/ 34 h 65"/>
                    <a:gd name="T18" fmla="*/ 44 w 55"/>
                    <a:gd name="T19" fmla="*/ 28 h 65"/>
                    <a:gd name="T20" fmla="*/ 42 w 55"/>
                    <a:gd name="T21" fmla="*/ 21 h 65"/>
                    <a:gd name="T22" fmla="*/ 42 w 55"/>
                    <a:gd name="T23" fmla="*/ 15 h 65"/>
                    <a:gd name="T24" fmla="*/ 40 w 55"/>
                    <a:gd name="T25" fmla="*/ 12 h 65"/>
                    <a:gd name="T26" fmla="*/ 38 w 55"/>
                    <a:gd name="T27" fmla="*/ 9 h 65"/>
                    <a:gd name="T28" fmla="*/ 32 w 55"/>
                    <a:gd name="T29" fmla="*/ 6 h 65"/>
                    <a:gd name="T30" fmla="*/ 30 w 55"/>
                    <a:gd name="T31" fmla="*/ 3 h 65"/>
                    <a:gd name="T32" fmla="*/ 26 w 55"/>
                    <a:gd name="T33" fmla="*/ 3 h 65"/>
                    <a:gd name="T34" fmla="*/ 23 w 55"/>
                    <a:gd name="T35" fmla="*/ 0 h 65"/>
                    <a:gd name="T36" fmla="*/ 19 w 55"/>
                    <a:gd name="T37" fmla="*/ 3 h 65"/>
                    <a:gd name="T38" fmla="*/ 15 w 55"/>
                    <a:gd name="T39" fmla="*/ 3 h 65"/>
                    <a:gd name="T40" fmla="*/ 9 w 55"/>
                    <a:gd name="T41" fmla="*/ 6 h 65"/>
                    <a:gd name="T42" fmla="*/ 6 w 55"/>
                    <a:gd name="T43" fmla="*/ 9 h 65"/>
                    <a:gd name="T44" fmla="*/ 6 w 55"/>
                    <a:gd name="T45" fmla="*/ 12 h 65"/>
                    <a:gd name="T46" fmla="*/ 3 w 55"/>
                    <a:gd name="T47" fmla="*/ 18 h 65"/>
                    <a:gd name="T48" fmla="*/ 0 w 55"/>
                    <a:gd name="T49" fmla="*/ 21 h 65"/>
                    <a:gd name="T50" fmla="*/ 0 w 55"/>
                    <a:gd name="T51" fmla="*/ 28 h 65"/>
                    <a:gd name="T52" fmla="*/ 0 w 55"/>
                    <a:gd name="T53" fmla="*/ 34 h 65"/>
                    <a:gd name="T54" fmla="*/ 0 w 55"/>
                    <a:gd name="T55" fmla="*/ 40 h 65"/>
                    <a:gd name="T56" fmla="*/ 0 w 55"/>
                    <a:gd name="T57" fmla="*/ 46 h 65"/>
                    <a:gd name="T58" fmla="*/ 3 w 55"/>
                    <a:gd name="T59" fmla="*/ 53 h 65"/>
                    <a:gd name="T60" fmla="*/ 6 w 55"/>
                    <a:gd name="T61" fmla="*/ 56 h 65"/>
                    <a:gd name="T62" fmla="*/ 6 w 55"/>
                    <a:gd name="T63" fmla="*/ 59 h 65"/>
                    <a:gd name="T64" fmla="*/ 9 w 55"/>
                    <a:gd name="T65" fmla="*/ 62 h 65"/>
                    <a:gd name="T66" fmla="*/ 15 w 55"/>
                    <a:gd name="T67" fmla="*/ 65 h 65"/>
                    <a:gd name="T68" fmla="*/ 19 w 55"/>
                    <a:gd name="T69" fmla="*/ 65 h 65"/>
                    <a:gd name="T70" fmla="*/ 23 w 55"/>
                    <a:gd name="T71" fmla="*/ 65 h 65"/>
                    <a:gd name="T72" fmla="*/ 28 w 55"/>
                    <a:gd name="T73" fmla="*/ 65 h 65"/>
                    <a:gd name="T74" fmla="*/ 32 w 55"/>
                    <a:gd name="T75" fmla="*/ 65 h 65"/>
                    <a:gd name="T76" fmla="*/ 35 w 55"/>
                    <a:gd name="T77" fmla="*/ 62 h 65"/>
                    <a:gd name="T78" fmla="*/ 40 w 55"/>
                    <a:gd name="T79" fmla="*/ 59 h 65"/>
                    <a:gd name="T80" fmla="*/ 40 w 55"/>
                    <a:gd name="T81" fmla="*/ 53 h 65"/>
                    <a:gd name="T82" fmla="*/ 42 w 55"/>
                    <a:gd name="T83" fmla="*/ 50 h 65"/>
                    <a:gd name="T84" fmla="*/ 30 w 55"/>
                    <a:gd name="T85" fmla="*/ 46 h 65"/>
                    <a:gd name="T86" fmla="*/ 12 w 55"/>
                    <a:gd name="T87" fmla="*/ 25 h 65"/>
                    <a:gd name="T88" fmla="*/ 15 w 55"/>
                    <a:gd name="T89" fmla="*/ 18 h 65"/>
                    <a:gd name="T90" fmla="*/ 17 w 55"/>
                    <a:gd name="T91" fmla="*/ 15 h 65"/>
                    <a:gd name="T92" fmla="*/ 20 w 55"/>
                    <a:gd name="T93" fmla="*/ 15 h 65"/>
                    <a:gd name="T94" fmla="*/ 26 w 55"/>
                    <a:gd name="T95" fmla="*/ 15 h 65"/>
                    <a:gd name="T96" fmla="*/ 28 w 55"/>
                    <a:gd name="T97" fmla="*/ 18 h 65"/>
                    <a:gd name="T98" fmla="*/ 30 w 55"/>
                    <a:gd name="T99" fmla="*/ 25 h 65"/>
                    <a:gd name="T100" fmla="*/ 12 w 55"/>
                    <a:gd name="T101" fmla="*/ 28 h 65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55" h="65">
                      <a:moveTo>
                        <a:pt x="38" y="46"/>
                      </a:move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4" y="53"/>
                      </a:lnTo>
                      <a:lnTo>
                        <a:pt x="21" y="53"/>
                      </a:lnTo>
                      <a:lnTo>
                        <a:pt x="21" y="50"/>
                      </a:lnTo>
                      <a:lnTo>
                        <a:pt x="18" y="50"/>
                      </a:lnTo>
                      <a:lnTo>
                        <a:pt x="18" y="46"/>
                      </a:lnTo>
                      <a:lnTo>
                        <a:pt x="15" y="46"/>
                      </a:lnTo>
                      <a:lnTo>
                        <a:pt x="15" y="43"/>
                      </a:lnTo>
                      <a:lnTo>
                        <a:pt x="15" y="40"/>
                      </a:lnTo>
                      <a:lnTo>
                        <a:pt x="15" y="37"/>
                      </a:lnTo>
                      <a:lnTo>
                        <a:pt x="55" y="37"/>
                      </a:lnTo>
                      <a:lnTo>
                        <a:pt x="55" y="34"/>
                      </a:lnTo>
                      <a:lnTo>
                        <a:pt x="55" y="31"/>
                      </a:lnTo>
                      <a:lnTo>
                        <a:pt x="55" y="28"/>
                      </a:lnTo>
                      <a:lnTo>
                        <a:pt x="52" y="25"/>
                      </a:lnTo>
                      <a:lnTo>
                        <a:pt x="52" y="21"/>
                      </a:lnTo>
                      <a:lnTo>
                        <a:pt x="52" y="18"/>
                      </a:lnTo>
                      <a:lnTo>
                        <a:pt x="52" y="15"/>
                      </a:lnTo>
                      <a:lnTo>
                        <a:pt x="50" y="15"/>
                      </a:lnTo>
                      <a:lnTo>
                        <a:pt x="50" y="12"/>
                      </a:lnTo>
                      <a:lnTo>
                        <a:pt x="47" y="12"/>
                      </a:lnTo>
                      <a:lnTo>
                        <a:pt x="47" y="9"/>
                      </a:lnTo>
                      <a:lnTo>
                        <a:pt x="44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2" y="3"/>
                      </a:lnTo>
                      <a:lnTo>
                        <a:pt x="29" y="3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3"/>
                      </a:lnTo>
                      <a:lnTo>
                        <a:pt x="21" y="3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0" y="18"/>
                      </a:lnTo>
                      <a:lnTo>
                        <a:pt x="0" y="21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6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6" y="56"/>
                      </a:lnTo>
                      <a:lnTo>
                        <a:pt x="6" y="59"/>
                      </a:lnTo>
                      <a:lnTo>
                        <a:pt x="9" y="59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5" y="65"/>
                      </a:lnTo>
                      <a:lnTo>
                        <a:pt x="18" y="65"/>
                      </a:lnTo>
                      <a:lnTo>
                        <a:pt x="21" y="65"/>
                      </a:lnTo>
                      <a:lnTo>
                        <a:pt x="24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5"/>
                      </a:lnTo>
                      <a:lnTo>
                        <a:pt x="41" y="65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7" y="59"/>
                      </a:lnTo>
                      <a:lnTo>
                        <a:pt x="50" y="59"/>
                      </a:lnTo>
                      <a:lnTo>
                        <a:pt x="50" y="56"/>
                      </a:lnTo>
                      <a:lnTo>
                        <a:pt x="50" y="53"/>
                      </a:lnTo>
                      <a:lnTo>
                        <a:pt x="52" y="53"/>
                      </a:lnTo>
                      <a:lnTo>
                        <a:pt x="52" y="50"/>
                      </a:lnTo>
                      <a:lnTo>
                        <a:pt x="52" y="46"/>
                      </a:lnTo>
                      <a:lnTo>
                        <a:pt x="38" y="46"/>
                      </a:lnTo>
                      <a:close/>
                      <a:moveTo>
                        <a:pt x="15" y="28"/>
                      </a:moveTo>
                      <a:lnTo>
                        <a:pt x="15" y="25"/>
                      </a:lnTo>
                      <a:lnTo>
                        <a:pt x="18" y="21"/>
                      </a:lnTo>
                      <a:lnTo>
                        <a:pt x="18" y="18"/>
                      </a:lnTo>
                      <a:lnTo>
                        <a:pt x="21" y="18"/>
                      </a:lnTo>
                      <a:lnTo>
                        <a:pt x="21" y="15"/>
                      </a:lnTo>
                      <a:lnTo>
                        <a:pt x="24" y="15"/>
                      </a:lnTo>
                      <a:lnTo>
                        <a:pt x="26" y="15"/>
                      </a:lnTo>
                      <a:lnTo>
                        <a:pt x="29" y="15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5" y="18"/>
                      </a:lnTo>
                      <a:lnTo>
                        <a:pt x="38" y="21"/>
                      </a:lnTo>
                      <a:lnTo>
                        <a:pt x="38" y="25"/>
                      </a:lnTo>
                      <a:lnTo>
                        <a:pt x="38" y="28"/>
                      </a:lnTo>
                      <a:lnTo>
                        <a:pt x="15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5" name="Freeform 783"/>
                <p:cNvSpPr>
                  <a:spLocks/>
                </p:cNvSpPr>
                <p:nvPr/>
              </p:nvSpPr>
              <p:spPr bwMode="auto">
                <a:xfrm>
                  <a:off x="1223" y="1204"/>
                  <a:ext cx="48" cy="65"/>
                </a:xfrm>
                <a:custGeom>
                  <a:avLst/>
                  <a:gdLst>
                    <a:gd name="T0" fmla="*/ 41 w 52"/>
                    <a:gd name="T1" fmla="*/ 18 h 65"/>
                    <a:gd name="T2" fmla="*/ 39 w 52"/>
                    <a:gd name="T3" fmla="*/ 15 h 65"/>
                    <a:gd name="T4" fmla="*/ 36 w 52"/>
                    <a:gd name="T5" fmla="*/ 9 h 65"/>
                    <a:gd name="T6" fmla="*/ 34 w 52"/>
                    <a:gd name="T7" fmla="*/ 6 h 65"/>
                    <a:gd name="T8" fmla="*/ 32 w 52"/>
                    <a:gd name="T9" fmla="*/ 3 h 65"/>
                    <a:gd name="T10" fmla="*/ 28 w 52"/>
                    <a:gd name="T11" fmla="*/ 3 h 65"/>
                    <a:gd name="T12" fmla="*/ 23 w 52"/>
                    <a:gd name="T13" fmla="*/ 3 h 65"/>
                    <a:gd name="T14" fmla="*/ 20 w 52"/>
                    <a:gd name="T15" fmla="*/ 0 h 65"/>
                    <a:gd name="T16" fmla="*/ 18 w 52"/>
                    <a:gd name="T17" fmla="*/ 3 h 65"/>
                    <a:gd name="T18" fmla="*/ 14 w 52"/>
                    <a:gd name="T19" fmla="*/ 3 h 65"/>
                    <a:gd name="T20" fmla="*/ 9 w 52"/>
                    <a:gd name="T21" fmla="*/ 3 h 65"/>
                    <a:gd name="T22" fmla="*/ 6 w 52"/>
                    <a:gd name="T23" fmla="*/ 6 h 65"/>
                    <a:gd name="T24" fmla="*/ 6 w 52"/>
                    <a:gd name="T25" fmla="*/ 12 h 65"/>
                    <a:gd name="T26" fmla="*/ 3 w 52"/>
                    <a:gd name="T27" fmla="*/ 15 h 65"/>
                    <a:gd name="T28" fmla="*/ 3 w 52"/>
                    <a:gd name="T29" fmla="*/ 21 h 65"/>
                    <a:gd name="T30" fmla="*/ 3 w 52"/>
                    <a:gd name="T31" fmla="*/ 28 h 65"/>
                    <a:gd name="T32" fmla="*/ 6 w 52"/>
                    <a:gd name="T33" fmla="*/ 31 h 65"/>
                    <a:gd name="T34" fmla="*/ 6 w 52"/>
                    <a:gd name="T35" fmla="*/ 34 h 65"/>
                    <a:gd name="T36" fmla="*/ 9 w 52"/>
                    <a:gd name="T37" fmla="*/ 37 h 65"/>
                    <a:gd name="T38" fmla="*/ 14 w 52"/>
                    <a:gd name="T39" fmla="*/ 40 h 65"/>
                    <a:gd name="T40" fmla="*/ 18 w 52"/>
                    <a:gd name="T41" fmla="*/ 40 h 65"/>
                    <a:gd name="T42" fmla="*/ 23 w 52"/>
                    <a:gd name="T43" fmla="*/ 40 h 65"/>
                    <a:gd name="T44" fmla="*/ 26 w 52"/>
                    <a:gd name="T45" fmla="*/ 43 h 65"/>
                    <a:gd name="T46" fmla="*/ 30 w 52"/>
                    <a:gd name="T47" fmla="*/ 46 h 65"/>
                    <a:gd name="T48" fmla="*/ 28 w 52"/>
                    <a:gd name="T49" fmla="*/ 53 h 65"/>
                    <a:gd name="T50" fmla="*/ 23 w 52"/>
                    <a:gd name="T51" fmla="*/ 53 h 65"/>
                    <a:gd name="T52" fmla="*/ 18 w 52"/>
                    <a:gd name="T53" fmla="*/ 53 h 65"/>
                    <a:gd name="T54" fmla="*/ 14 w 52"/>
                    <a:gd name="T55" fmla="*/ 53 h 65"/>
                    <a:gd name="T56" fmla="*/ 12 w 52"/>
                    <a:gd name="T57" fmla="*/ 50 h 65"/>
                    <a:gd name="T58" fmla="*/ 0 w 52"/>
                    <a:gd name="T59" fmla="*/ 46 h 65"/>
                    <a:gd name="T60" fmla="*/ 0 w 52"/>
                    <a:gd name="T61" fmla="*/ 53 h 65"/>
                    <a:gd name="T62" fmla="*/ 3 w 52"/>
                    <a:gd name="T63" fmla="*/ 59 h 65"/>
                    <a:gd name="T64" fmla="*/ 6 w 52"/>
                    <a:gd name="T65" fmla="*/ 62 h 65"/>
                    <a:gd name="T66" fmla="*/ 9 w 52"/>
                    <a:gd name="T67" fmla="*/ 62 h 65"/>
                    <a:gd name="T68" fmla="*/ 12 w 52"/>
                    <a:gd name="T69" fmla="*/ 65 h 65"/>
                    <a:gd name="T70" fmla="*/ 16 w 52"/>
                    <a:gd name="T71" fmla="*/ 65 h 65"/>
                    <a:gd name="T72" fmla="*/ 20 w 52"/>
                    <a:gd name="T73" fmla="*/ 65 h 65"/>
                    <a:gd name="T74" fmla="*/ 26 w 52"/>
                    <a:gd name="T75" fmla="*/ 65 h 65"/>
                    <a:gd name="T76" fmla="*/ 30 w 52"/>
                    <a:gd name="T77" fmla="*/ 65 h 65"/>
                    <a:gd name="T78" fmla="*/ 34 w 52"/>
                    <a:gd name="T79" fmla="*/ 62 h 65"/>
                    <a:gd name="T80" fmla="*/ 36 w 52"/>
                    <a:gd name="T81" fmla="*/ 59 h 65"/>
                    <a:gd name="T82" fmla="*/ 39 w 52"/>
                    <a:gd name="T83" fmla="*/ 56 h 65"/>
                    <a:gd name="T84" fmla="*/ 41 w 52"/>
                    <a:gd name="T85" fmla="*/ 53 h 65"/>
                    <a:gd name="T86" fmla="*/ 41 w 52"/>
                    <a:gd name="T87" fmla="*/ 46 h 65"/>
                    <a:gd name="T88" fmla="*/ 41 w 52"/>
                    <a:gd name="T89" fmla="*/ 40 h 65"/>
                    <a:gd name="T90" fmla="*/ 39 w 52"/>
                    <a:gd name="T91" fmla="*/ 37 h 65"/>
                    <a:gd name="T92" fmla="*/ 36 w 52"/>
                    <a:gd name="T93" fmla="*/ 34 h 65"/>
                    <a:gd name="T94" fmla="*/ 34 w 52"/>
                    <a:gd name="T95" fmla="*/ 31 h 65"/>
                    <a:gd name="T96" fmla="*/ 32 w 52"/>
                    <a:gd name="T97" fmla="*/ 28 h 65"/>
                    <a:gd name="T98" fmla="*/ 28 w 52"/>
                    <a:gd name="T99" fmla="*/ 28 h 65"/>
                    <a:gd name="T100" fmla="*/ 23 w 52"/>
                    <a:gd name="T101" fmla="*/ 28 h 65"/>
                    <a:gd name="T102" fmla="*/ 20 w 52"/>
                    <a:gd name="T103" fmla="*/ 25 h 65"/>
                    <a:gd name="T104" fmla="*/ 16 w 52"/>
                    <a:gd name="T105" fmla="*/ 25 h 65"/>
                    <a:gd name="T106" fmla="*/ 14 w 52"/>
                    <a:gd name="T107" fmla="*/ 18 h 65"/>
                    <a:gd name="T108" fmla="*/ 16 w 52"/>
                    <a:gd name="T109" fmla="*/ 15 h 65"/>
                    <a:gd name="T110" fmla="*/ 18 w 52"/>
                    <a:gd name="T111" fmla="*/ 12 h 65"/>
                    <a:gd name="T112" fmla="*/ 23 w 52"/>
                    <a:gd name="T113" fmla="*/ 12 h 65"/>
                    <a:gd name="T114" fmla="*/ 26 w 52"/>
                    <a:gd name="T115" fmla="*/ 15 h 65"/>
                    <a:gd name="T116" fmla="*/ 28 w 52"/>
                    <a:gd name="T117" fmla="*/ 18 h 65"/>
                    <a:gd name="T118" fmla="*/ 41 w 52"/>
                    <a:gd name="T119" fmla="*/ 21 h 65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52" h="65">
                      <a:moveTo>
                        <a:pt x="52" y="21"/>
                      </a:moveTo>
                      <a:lnTo>
                        <a:pt x="52" y="18"/>
                      </a:lnTo>
                      <a:lnTo>
                        <a:pt x="49" y="18"/>
                      </a:lnTo>
                      <a:lnTo>
                        <a:pt x="49" y="15"/>
                      </a:lnTo>
                      <a:lnTo>
                        <a:pt x="49" y="12"/>
                      </a:lnTo>
                      <a:lnTo>
                        <a:pt x="46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1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2" y="3"/>
                      </a:lnTo>
                      <a:lnTo>
                        <a:pt x="29" y="3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5"/>
                      </a:lnTo>
                      <a:lnTo>
                        <a:pt x="3" y="18"/>
                      </a:lnTo>
                      <a:lnTo>
                        <a:pt x="3" y="21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3" y="31"/>
                      </a:lnTo>
                      <a:lnTo>
                        <a:pt x="6" y="31"/>
                      </a:lnTo>
                      <a:lnTo>
                        <a:pt x="6" y="34"/>
                      </a:lnTo>
                      <a:lnTo>
                        <a:pt x="9" y="34"/>
                      </a:lnTo>
                      <a:lnTo>
                        <a:pt x="9" y="37"/>
                      </a:lnTo>
                      <a:lnTo>
                        <a:pt x="12" y="37"/>
                      </a:lnTo>
                      <a:lnTo>
                        <a:pt x="15" y="37"/>
                      </a:lnTo>
                      <a:lnTo>
                        <a:pt x="17" y="40"/>
                      </a:lnTo>
                      <a:lnTo>
                        <a:pt x="20" y="40"/>
                      </a:lnTo>
                      <a:lnTo>
                        <a:pt x="23" y="40"/>
                      </a:lnTo>
                      <a:lnTo>
                        <a:pt x="26" y="40"/>
                      </a:lnTo>
                      <a:lnTo>
                        <a:pt x="29" y="40"/>
                      </a:lnTo>
                      <a:lnTo>
                        <a:pt x="29" y="43"/>
                      </a:lnTo>
                      <a:lnTo>
                        <a:pt x="32" y="43"/>
                      </a:lnTo>
                      <a:lnTo>
                        <a:pt x="35" y="43"/>
                      </a:lnTo>
                      <a:lnTo>
                        <a:pt x="38" y="46"/>
                      </a:lnTo>
                      <a:lnTo>
                        <a:pt x="38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0" y="53"/>
                      </a:lnTo>
                      <a:lnTo>
                        <a:pt x="17" y="53"/>
                      </a:lnTo>
                      <a:lnTo>
                        <a:pt x="17" y="50"/>
                      </a:lnTo>
                      <a:lnTo>
                        <a:pt x="15" y="50"/>
                      </a:lnTo>
                      <a:lnTo>
                        <a:pt x="15" y="46"/>
                      </a:lnTo>
                      <a:lnTo>
                        <a:pt x="0" y="46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3" y="56"/>
                      </a:lnTo>
                      <a:lnTo>
                        <a:pt x="3" y="59"/>
                      </a:lnTo>
                      <a:lnTo>
                        <a:pt x="6" y="59"/>
                      </a:lnTo>
                      <a:lnTo>
                        <a:pt x="6" y="62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2" y="65"/>
                      </a:lnTo>
                      <a:lnTo>
                        <a:pt x="15" y="65"/>
                      </a:lnTo>
                      <a:lnTo>
                        <a:pt x="17" y="65"/>
                      </a:lnTo>
                      <a:lnTo>
                        <a:pt x="20" y="65"/>
                      </a:lnTo>
                      <a:lnTo>
                        <a:pt x="23" y="65"/>
                      </a:lnTo>
                      <a:lnTo>
                        <a:pt x="26" y="65"/>
                      </a:lnTo>
                      <a:lnTo>
                        <a:pt x="29" y="65"/>
                      </a:lnTo>
                      <a:lnTo>
                        <a:pt x="32" y="65"/>
                      </a:lnTo>
                      <a:lnTo>
                        <a:pt x="35" y="65"/>
                      </a:lnTo>
                      <a:lnTo>
                        <a:pt x="38" y="65"/>
                      </a:lnTo>
                      <a:lnTo>
                        <a:pt x="41" y="65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49" y="56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2" y="50"/>
                      </a:lnTo>
                      <a:lnTo>
                        <a:pt x="52" y="46"/>
                      </a:lnTo>
                      <a:lnTo>
                        <a:pt x="52" y="43"/>
                      </a:lnTo>
                      <a:lnTo>
                        <a:pt x="52" y="40"/>
                      </a:lnTo>
                      <a:lnTo>
                        <a:pt x="52" y="37"/>
                      </a:lnTo>
                      <a:lnTo>
                        <a:pt x="49" y="37"/>
                      </a:lnTo>
                      <a:lnTo>
                        <a:pt x="49" y="34"/>
                      </a:lnTo>
                      <a:lnTo>
                        <a:pt x="46" y="34"/>
                      </a:lnTo>
                      <a:lnTo>
                        <a:pt x="46" y="31"/>
                      </a:lnTo>
                      <a:lnTo>
                        <a:pt x="43" y="31"/>
                      </a:lnTo>
                      <a:lnTo>
                        <a:pt x="41" y="31"/>
                      </a:lnTo>
                      <a:lnTo>
                        <a:pt x="41" y="28"/>
                      </a:lnTo>
                      <a:lnTo>
                        <a:pt x="38" y="28"/>
                      </a:lnTo>
                      <a:lnTo>
                        <a:pt x="35" y="28"/>
                      </a:lnTo>
                      <a:lnTo>
                        <a:pt x="32" y="28"/>
                      </a:lnTo>
                      <a:lnTo>
                        <a:pt x="29" y="28"/>
                      </a:lnTo>
                      <a:lnTo>
                        <a:pt x="29" y="25"/>
                      </a:lnTo>
                      <a:lnTo>
                        <a:pt x="26" y="25"/>
                      </a:lnTo>
                      <a:lnTo>
                        <a:pt x="23" y="25"/>
                      </a:lnTo>
                      <a:lnTo>
                        <a:pt x="20" y="25"/>
                      </a:lnTo>
                      <a:lnTo>
                        <a:pt x="17" y="21"/>
                      </a:lnTo>
                      <a:lnTo>
                        <a:pt x="17" y="18"/>
                      </a:lnTo>
                      <a:lnTo>
                        <a:pt x="17" y="15"/>
                      </a:lnTo>
                      <a:lnTo>
                        <a:pt x="20" y="15"/>
                      </a:lnTo>
                      <a:lnTo>
                        <a:pt x="23" y="15"/>
                      </a:lnTo>
                      <a:lnTo>
                        <a:pt x="23" y="12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29" y="15"/>
                      </a:lnTo>
                      <a:lnTo>
                        <a:pt x="32" y="15"/>
                      </a:lnTo>
                      <a:lnTo>
                        <a:pt x="35" y="15"/>
                      </a:lnTo>
                      <a:lnTo>
                        <a:pt x="35" y="18"/>
                      </a:lnTo>
                      <a:lnTo>
                        <a:pt x="35" y="21"/>
                      </a:lnTo>
                      <a:lnTo>
                        <a:pt x="5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6" name="Freeform 784"/>
                <p:cNvSpPr>
                  <a:spLocks noEditPoints="1"/>
                </p:cNvSpPr>
                <p:nvPr/>
              </p:nvSpPr>
              <p:spPr bwMode="auto">
                <a:xfrm>
                  <a:off x="679" y="1325"/>
                  <a:ext cx="53" cy="85"/>
                </a:xfrm>
                <a:custGeom>
                  <a:avLst/>
                  <a:gdLst>
                    <a:gd name="T0" fmla="*/ 34 w 57"/>
                    <a:gd name="T1" fmla="*/ 0 h 85"/>
                    <a:gd name="T2" fmla="*/ 32 w 57"/>
                    <a:gd name="T3" fmla="*/ 28 h 85"/>
                    <a:gd name="T4" fmla="*/ 30 w 57"/>
                    <a:gd name="T5" fmla="*/ 25 h 85"/>
                    <a:gd name="T6" fmla="*/ 28 w 57"/>
                    <a:gd name="T7" fmla="*/ 22 h 85"/>
                    <a:gd name="T8" fmla="*/ 25 w 57"/>
                    <a:gd name="T9" fmla="*/ 19 h 85"/>
                    <a:gd name="T10" fmla="*/ 20 w 57"/>
                    <a:gd name="T11" fmla="*/ 19 h 85"/>
                    <a:gd name="T12" fmla="*/ 17 w 57"/>
                    <a:gd name="T13" fmla="*/ 19 h 85"/>
                    <a:gd name="T14" fmla="*/ 14 w 57"/>
                    <a:gd name="T15" fmla="*/ 22 h 85"/>
                    <a:gd name="T16" fmla="*/ 8 w 57"/>
                    <a:gd name="T17" fmla="*/ 25 h 85"/>
                    <a:gd name="T18" fmla="*/ 7 w 57"/>
                    <a:gd name="T19" fmla="*/ 28 h 85"/>
                    <a:gd name="T20" fmla="*/ 5 w 57"/>
                    <a:gd name="T21" fmla="*/ 31 h 85"/>
                    <a:gd name="T22" fmla="*/ 2 w 57"/>
                    <a:gd name="T23" fmla="*/ 35 h 85"/>
                    <a:gd name="T24" fmla="*/ 2 w 57"/>
                    <a:gd name="T25" fmla="*/ 41 h 85"/>
                    <a:gd name="T26" fmla="*/ 2 w 57"/>
                    <a:gd name="T27" fmla="*/ 47 h 85"/>
                    <a:gd name="T28" fmla="*/ 0 w 57"/>
                    <a:gd name="T29" fmla="*/ 53 h 85"/>
                    <a:gd name="T30" fmla="*/ 2 w 57"/>
                    <a:gd name="T31" fmla="*/ 56 h 85"/>
                    <a:gd name="T32" fmla="*/ 2 w 57"/>
                    <a:gd name="T33" fmla="*/ 63 h 85"/>
                    <a:gd name="T34" fmla="*/ 2 w 57"/>
                    <a:gd name="T35" fmla="*/ 69 h 85"/>
                    <a:gd name="T36" fmla="*/ 5 w 57"/>
                    <a:gd name="T37" fmla="*/ 72 h 85"/>
                    <a:gd name="T38" fmla="*/ 7 w 57"/>
                    <a:gd name="T39" fmla="*/ 75 h 85"/>
                    <a:gd name="T40" fmla="*/ 8 w 57"/>
                    <a:gd name="T41" fmla="*/ 78 h 85"/>
                    <a:gd name="T42" fmla="*/ 11 w 57"/>
                    <a:gd name="T43" fmla="*/ 81 h 85"/>
                    <a:gd name="T44" fmla="*/ 17 w 57"/>
                    <a:gd name="T45" fmla="*/ 85 h 85"/>
                    <a:gd name="T46" fmla="*/ 20 w 57"/>
                    <a:gd name="T47" fmla="*/ 85 h 85"/>
                    <a:gd name="T48" fmla="*/ 25 w 57"/>
                    <a:gd name="T49" fmla="*/ 85 h 85"/>
                    <a:gd name="T50" fmla="*/ 28 w 57"/>
                    <a:gd name="T51" fmla="*/ 81 h 85"/>
                    <a:gd name="T52" fmla="*/ 32 w 57"/>
                    <a:gd name="T53" fmla="*/ 78 h 85"/>
                    <a:gd name="T54" fmla="*/ 34 w 57"/>
                    <a:gd name="T55" fmla="*/ 75 h 85"/>
                    <a:gd name="T56" fmla="*/ 46 w 57"/>
                    <a:gd name="T57" fmla="*/ 85 h 85"/>
                    <a:gd name="T58" fmla="*/ 14 w 57"/>
                    <a:gd name="T59" fmla="*/ 53 h 85"/>
                    <a:gd name="T60" fmla="*/ 14 w 57"/>
                    <a:gd name="T61" fmla="*/ 47 h 85"/>
                    <a:gd name="T62" fmla="*/ 14 w 57"/>
                    <a:gd name="T63" fmla="*/ 41 h 85"/>
                    <a:gd name="T64" fmla="*/ 17 w 57"/>
                    <a:gd name="T65" fmla="*/ 38 h 85"/>
                    <a:gd name="T66" fmla="*/ 19 w 57"/>
                    <a:gd name="T67" fmla="*/ 35 h 85"/>
                    <a:gd name="T68" fmla="*/ 22 w 57"/>
                    <a:gd name="T69" fmla="*/ 35 h 85"/>
                    <a:gd name="T70" fmla="*/ 28 w 57"/>
                    <a:gd name="T71" fmla="*/ 35 h 85"/>
                    <a:gd name="T72" fmla="*/ 30 w 57"/>
                    <a:gd name="T73" fmla="*/ 38 h 85"/>
                    <a:gd name="T74" fmla="*/ 32 w 57"/>
                    <a:gd name="T75" fmla="*/ 41 h 85"/>
                    <a:gd name="T76" fmla="*/ 34 w 57"/>
                    <a:gd name="T77" fmla="*/ 44 h 85"/>
                    <a:gd name="T78" fmla="*/ 34 w 57"/>
                    <a:gd name="T79" fmla="*/ 50 h 85"/>
                    <a:gd name="T80" fmla="*/ 34 w 57"/>
                    <a:gd name="T81" fmla="*/ 56 h 85"/>
                    <a:gd name="T82" fmla="*/ 32 w 57"/>
                    <a:gd name="T83" fmla="*/ 63 h 85"/>
                    <a:gd name="T84" fmla="*/ 30 w 57"/>
                    <a:gd name="T85" fmla="*/ 66 h 85"/>
                    <a:gd name="T86" fmla="*/ 28 w 57"/>
                    <a:gd name="T87" fmla="*/ 69 h 85"/>
                    <a:gd name="T88" fmla="*/ 25 w 57"/>
                    <a:gd name="T89" fmla="*/ 72 h 85"/>
                    <a:gd name="T90" fmla="*/ 20 w 57"/>
                    <a:gd name="T91" fmla="*/ 72 h 85"/>
                    <a:gd name="T92" fmla="*/ 19 w 57"/>
                    <a:gd name="T93" fmla="*/ 69 h 85"/>
                    <a:gd name="T94" fmla="*/ 17 w 57"/>
                    <a:gd name="T95" fmla="*/ 63 h 85"/>
                    <a:gd name="T96" fmla="*/ 14 w 57"/>
                    <a:gd name="T97" fmla="*/ 60 h 85"/>
                    <a:gd name="T98" fmla="*/ 14 w 57"/>
                    <a:gd name="T99" fmla="*/ 53 h 8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57" h="85">
                      <a:moveTo>
                        <a:pt x="57" y="0"/>
                      </a:moveTo>
                      <a:lnTo>
                        <a:pt x="43" y="0"/>
                      </a:lnTo>
                      <a:lnTo>
                        <a:pt x="43" y="28"/>
                      </a:lnTo>
                      <a:lnTo>
                        <a:pt x="40" y="28"/>
                      </a:lnTo>
                      <a:lnTo>
                        <a:pt x="40" y="25"/>
                      </a:lnTo>
                      <a:lnTo>
                        <a:pt x="37" y="25"/>
                      </a:lnTo>
                      <a:lnTo>
                        <a:pt x="37" y="22"/>
                      </a:lnTo>
                      <a:lnTo>
                        <a:pt x="34" y="22"/>
                      </a:lnTo>
                      <a:lnTo>
                        <a:pt x="31" y="22"/>
                      </a:lnTo>
                      <a:lnTo>
                        <a:pt x="31" y="19"/>
                      </a:lnTo>
                      <a:lnTo>
                        <a:pt x="28" y="19"/>
                      </a:lnTo>
                      <a:lnTo>
                        <a:pt x="26" y="19"/>
                      </a:lnTo>
                      <a:lnTo>
                        <a:pt x="23" y="19"/>
                      </a:lnTo>
                      <a:lnTo>
                        <a:pt x="20" y="19"/>
                      </a:lnTo>
                      <a:lnTo>
                        <a:pt x="17" y="19"/>
                      </a:lnTo>
                      <a:lnTo>
                        <a:pt x="17" y="22"/>
                      </a:lnTo>
                      <a:lnTo>
                        <a:pt x="14" y="22"/>
                      </a:ln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28"/>
                      </a:lnTo>
                      <a:lnTo>
                        <a:pt x="5" y="28"/>
                      </a:lnTo>
                      <a:lnTo>
                        <a:pt x="5" y="31"/>
                      </a:lnTo>
                      <a:lnTo>
                        <a:pt x="5" y="35"/>
                      </a:lnTo>
                      <a:lnTo>
                        <a:pt x="2" y="35"/>
                      </a:lnTo>
                      <a:lnTo>
                        <a:pt x="2" y="38"/>
                      </a:lnTo>
                      <a:lnTo>
                        <a:pt x="2" y="41"/>
                      </a:lnTo>
                      <a:lnTo>
                        <a:pt x="2" y="44"/>
                      </a:lnTo>
                      <a:lnTo>
                        <a:pt x="2" y="47"/>
                      </a:lnTo>
                      <a:lnTo>
                        <a:pt x="0" y="50"/>
                      </a:lnTo>
                      <a:lnTo>
                        <a:pt x="0" y="53"/>
                      </a:lnTo>
                      <a:lnTo>
                        <a:pt x="2" y="53"/>
                      </a:lnTo>
                      <a:lnTo>
                        <a:pt x="2" y="56"/>
                      </a:lnTo>
                      <a:lnTo>
                        <a:pt x="2" y="60"/>
                      </a:lnTo>
                      <a:lnTo>
                        <a:pt x="2" y="63"/>
                      </a:lnTo>
                      <a:lnTo>
                        <a:pt x="2" y="66"/>
                      </a:lnTo>
                      <a:lnTo>
                        <a:pt x="2" y="69"/>
                      </a:lnTo>
                      <a:lnTo>
                        <a:pt x="5" y="69"/>
                      </a:lnTo>
                      <a:lnTo>
                        <a:pt x="5" y="72"/>
                      </a:lnTo>
                      <a:lnTo>
                        <a:pt x="5" y="75"/>
                      </a:lnTo>
                      <a:lnTo>
                        <a:pt x="8" y="75"/>
                      </a:lnTo>
                      <a:lnTo>
                        <a:pt x="8" y="78"/>
                      </a:lnTo>
                      <a:lnTo>
                        <a:pt x="11" y="78"/>
                      </a:lnTo>
                      <a:lnTo>
                        <a:pt x="11" y="81"/>
                      </a:lnTo>
                      <a:lnTo>
                        <a:pt x="14" y="81"/>
                      </a:lnTo>
                      <a:lnTo>
                        <a:pt x="17" y="85"/>
                      </a:lnTo>
                      <a:lnTo>
                        <a:pt x="20" y="85"/>
                      </a:lnTo>
                      <a:lnTo>
                        <a:pt x="23" y="85"/>
                      </a:lnTo>
                      <a:lnTo>
                        <a:pt x="26" y="85"/>
                      </a:lnTo>
                      <a:lnTo>
                        <a:pt x="28" y="85"/>
                      </a:lnTo>
                      <a:lnTo>
                        <a:pt x="31" y="85"/>
                      </a:lnTo>
                      <a:lnTo>
                        <a:pt x="34" y="85"/>
                      </a:lnTo>
                      <a:lnTo>
                        <a:pt x="34" y="81"/>
                      </a:lnTo>
                      <a:lnTo>
                        <a:pt x="37" y="81"/>
                      </a:lnTo>
                      <a:lnTo>
                        <a:pt x="40" y="78"/>
                      </a:lnTo>
                      <a:lnTo>
                        <a:pt x="40" y="75"/>
                      </a:lnTo>
                      <a:lnTo>
                        <a:pt x="43" y="75"/>
                      </a:lnTo>
                      <a:lnTo>
                        <a:pt x="43" y="85"/>
                      </a:lnTo>
                      <a:lnTo>
                        <a:pt x="57" y="85"/>
                      </a:lnTo>
                      <a:lnTo>
                        <a:pt x="57" y="0"/>
                      </a:lnTo>
                      <a:close/>
                      <a:moveTo>
                        <a:pt x="17" y="53"/>
                      </a:moveTo>
                      <a:lnTo>
                        <a:pt x="17" y="50"/>
                      </a:lnTo>
                      <a:lnTo>
                        <a:pt x="17" y="47"/>
                      </a:lnTo>
                      <a:lnTo>
                        <a:pt x="17" y="44"/>
                      </a:lnTo>
                      <a:lnTo>
                        <a:pt x="17" y="41"/>
                      </a:lnTo>
                      <a:lnTo>
                        <a:pt x="20" y="41"/>
                      </a:lnTo>
                      <a:lnTo>
                        <a:pt x="20" y="38"/>
                      </a:lnTo>
                      <a:lnTo>
                        <a:pt x="23" y="38"/>
                      </a:lnTo>
                      <a:lnTo>
                        <a:pt x="23" y="35"/>
                      </a:lnTo>
                      <a:lnTo>
                        <a:pt x="26" y="35"/>
                      </a:lnTo>
                      <a:lnTo>
                        <a:pt x="28" y="35"/>
                      </a:lnTo>
                      <a:lnTo>
                        <a:pt x="31" y="35"/>
                      </a:lnTo>
                      <a:lnTo>
                        <a:pt x="34" y="35"/>
                      </a:lnTo>
                      <a:lnTo>
                        <a:pt x="37" y="35"/>
                      </a:lnTo>
                      <a:lnTo>
                        <a:pt x="37" y="38"/>
                      </a:lnTo>
                      <a:lnTo>
                        <a:pt x="40" y="38"/>
                      </a:lnTo>
                      <a:lnTo>
                        <a:pt x="40" y="41"/>
                      </a:lnTo>
                      <a:lnTo>
                        <a:pt x="40" y="44"/>
                      </a:lnTo>
                      <a:lnTo>
                        <a:pt x="43" y="44"/>
                      </a:lnTo>
                      <a:lnTo>
                        <a:pt x="43" y="47"/>
                      </a:lnTo>
                      <a:lnTo>
                        <a:pt x="43" y="50"/>
                      </a:lnTo>
                      <a:lnTo>
                        <a:pt x="43" y="53"/>
                      </a:lnTo>
                      <a:lnTo>
                        <a:pt x="43" y="56"/>
                      </a:lnTo>
                      <a:lnTo>
                        <a:pt x="43" y="60"/>
                      </a:lnTo>
                      <a:lnTo>
                        <a:pt x="40" y="63"/>
                      </a:lnTo>
                      <a:lnTo>
                        <a:pt x="40" y="66"/>
                      </a:lnTo>
                      <a:lnTo>
                        <a:pt x="37" y="66"/>
                      </a:lnTo>
                      <a:lnTo>
                        <a:pt x="37" y="69"/>
                      </a:lnTo>
                      <a:lnTo>
                        <a:pt x="34" y="69"/>
                      </a:lnTo>
                      <a:lnTo>
                        <a:pt x="34" y="72"/>
                      </a:lnTo>
                      <a:lnTo>
                        <a:pt x="31" y="72"/>
                      </a:lnTo>
                      <a:lnTo>
                        <a:pt x="28" y="72"/>
                      </a:lnTo>
                      <a:lnTo>
                        <a:pt x="26" y="72"/>
                      </a:lnTo>
                      <a:lnTo>
                        <a:pt x="26" y="69"/>
                      </a:lnTo>
                      <a:lnTo>
                        <a:pt x="23" y="69"/>
                      </a:lnTo>
                      <a:lnTo>
                        <a:pt x="20" y="66"/>
                      </a:lnTo>
                      <a:lnTo>
                        <a:pt x="20" y="63"/>
                      </a:lnTo>
                      <a:lnTo>
                        <a:pt x="17" y="63"/>
                      </a:lnTo>
                      <a:lnTo>
                        <a:pt x="17" y="60"/>
                      </a:lnTo>
                      <a:lnTo>
                        <a:pt x="17" y="56"/>
                      </a:lnTo>
                      <a:lnTo>
                        <a:pt x="17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7" name="Freeform 785"/>
                <p:cNvSpPr>
                  <a:spLocks noEditPoints="1"/>
                </p:cNvSpPr>
                <p:nvPr/>
              </p:nvSpPr>
              <p:spPr bwMode="auto">
                <a:xfrm>
                  <a:off x="740" y="1344"/>
                  <a:ext cx="57" cy="66"/>
                </a:xfrm>
                <a:custGeom>
                  <a:avLst/>
                  <a:gdLst>
                    <a:gd name="T0" fmla="*/ 50 w 61"/>
                    <a:gd name="T1" fmla="*/ 31 h 66"/>
                    <a:gd name="T2" fmla="*/ 50 w 61"/>
                    <a:gd name="T3" fmla="*/ 25 h 66"/>
                    <a:gd name="T4" fmla="*/ 47 w 61"/>
                    <a:gd name="T5" fmla="*/ 19 h 66"/>
                    <a:gd name="T6" fmla="*/ 45 w 61"/>
                    <a:gd name="T7" fmla="*/ 16 h 66"/>
                    <a:gd name="T8" fmla="*/ 43 w 61"/>
                    <a:gd name="T9" fmla="*/ 9 h 66"/>
                    <a:gd name="T10" fmla="*/ 37 w 61"/>
                    <a:gd name="T11" fmla="*/ 6 h 66"/>
                    <a:gd name="T12" fmla="*/ 35 w 61"/>
                    <a:gd name="T13" fmla="*/ 3 h 66"/>
                    <a:gd name="T14" fmla="*/ 34 w 61"/>
                    <a:gd name="T15" fmla="*/ 0 h 66"/>
                    <a:gd name="T16" fmla="*/ 29 w 61"/>
                    <a:gd name="T17" fmla="*/ 0 h 66"/>
                    <a:gd name="T18" fmla="*/ 23 w 61"/>
                    <a:gd name="T19" fmla="*/ 0 h 66"/>
                    <a:gd name="T20" fmla="*/ 19 w 61"/>
                    <a:gd name="T21" fmla="*/ 0 h 66"/>
                    <a:gd name="T22" fmla="*/ 14 w 61"/>
                    <a:gd name="T23" fmla="*/ 3 h 66"/>
                    <a:gd name="T24" fmla="*/ 12 w 61"/>
                    <a:gd name="T25" fmla="*/ 6 h 66"/>
                    <a:gd name="T26" fmla="*/ 7 w 61"/>
                    <a:gd name="T27" fmla="*/ 9 h 66"/>
                    <a:gd name="T28" fmla="*/ 6 w 61"/>
                    <a:gd name="T29" fmla="*/ 12 h 66"/>
                    <a:gd name="T30" fmla="*/ 3 w 61"/>
                    <a:gd name="T31" fmla="*/ 16 h 66"/>
                    <a:gd name="T32" fmla="*/ 3 w 61"/>
                    <a:gd name="T33" fmla="*/ 22 h 66"/>
                    <a:gd name="T34" fmla="*/ 3 w 61"/>
                    <a:gd name="T35" fmla="*/ 28 h 66"/>
                    <a:gd name="T36" fmla="*/ 0 w 61"/>
                    <a:gd name="T37" fmla="*/ 31 h 66"/>
                    <a:gd name="T38" fmla="*/ 0 w 61"/>
                    <a:gd name="T39" fmla="*/ 37 h 66"/>
                    <a:gd name="T40" fmla="*/ 3 w 61"/>
                    <a:gd name="T41" fmla="*/ 44 h 66"/>
                    <a:gd name="T42" fmla="*/ 3 w 61"/>
                    <a:gd name="T43" fmla="*/ 50 h 66"/>
                    <a:gd name="T44" fmla="*/ 6 w 61"/>
                    <a:gd name="T45" fmla="*/ 53 h 66"/>
                    <a:gd name="T46" fmla="*/ 7 w 61"/>
                    <a:gd name="T47" fmla="*/ 56 h 66"/>
                    <a:gd name="T48" fmla="*/ 9 w 61"/>
                    <a:gd name="T49" fmla="*/ 59 h 66"/>
                    <a:gd name="T50" fmla="*/ 12 w 61"/>
                    <a:gd name="T51" fmla="*/ 62 h 66"/>
                    <a:gd name="T52" fmla="*/ 17 w 61"/>
                    <a:gd name="T53" fmla="*/ 62 h 66"/>
                    <a:gd name="T54" fmla="*/ 19 w 61"/>
                    <a:gd name="T55" fmla="*/ 66 h 66"/>
                    <a:gd name="T56" fmla="*/ 23 w 61"/>
                    <a:gd name="T57" fmla="*/ 66 h 66"/>
                    <a:gd name="T58" fmla="*/ 29 w 61"/>
                    <a:gd name="T59" fmla="*/ 66 h 66"/>
                    <a:gd name="T60" fmla="*/ 34 w 61"/>
                    <a:gd name="T61" fmla="*/ 66 h 66"/>
                    <a:gd name="T62" fmla="*/ 35 w 61"/>
                    <a:gd name="T63" fmla="*/ 62 h 66"/>
                    <a:gd name="T64" fmla="*/ 40 w 61"/>
                    <a:gd name="T65" fmla="*/ 59 h 66"/>
                    <a:gd name="T66" fmla="*/ 43 w 61"/>
                    <a:gd name="T67" fmla="*/ 56 h 66"/>
                    <a:gd name="T68" fmla="*/ 47 w 61"/>
                    <a:gd name="T69" fmla="*/ 50 h 66"/>
                    <a:gd name="T70" fmla="*/ 47 w 61"/>
                    <a:gd name="T71" fmla="*/ 44 h 66"/>
                    <a:gd name="T72" fmla="*/ 50 w 61"/>
                    <a:gd name="T73" fmla="*/ 37 h 66"/>
                    <a:gd name="T74" fmla="*/ 35 w 61"/>
                    <a:gd name="T75" fmla="*/ 34 h 66"/>
                    <a:gd name="T76" fmla="*/ 35 w 61"/>
                    <a:gd name="T77" fmla="*/ 41 h 66"/>
                    <a:gd name="T78" fmla="*/ 35 w 61"/>
                    <a:gd name="T79" fmla="*/ 47 h 66"/>
                    <a:gd name="T80" fmla="*/ 34 w 61"/>
                    <a:gd name="T81" fmla="*/ 50 h 66"/>
                    <a:gd name="T82" fmla="*/ 29 w 61"/>
                    <a:gd name="T83" fmla="*/ 50 h 66"/>
                    <a:gd name="T84" fmla="*/ 26 w 61"/>
                    <a:gd name="T85" fmla="*/ 53 h 66"/>
                    <a:gd name="T86" fmla="*/ 21 w 61"/>
                    <a:gd name="T87" fmla="*/ 50 h 66"/>
                    <a:gd name="T88" fmla="*/ 17 w 61"/>
                    <a:gd name="T89" fmla="*/ 50 h 66"/>
                    <a:gd name="T90" fmla="*/ 17 w 61"/>
                    <a:gd name="T91" fmla="*/ 44 h 66"/>
                    <a:gd name="T92" fmla="*/ 14 w 61"/>
                    <a:gd name="T93" fmla="*/ 41 h 66"/>
                    <a:gd name="T94" fmla="*/ 14 w 61"/>
                    <a:gd name="T95" fmla="*/ 34 h 66"/>
                    <a:gd name="T96" fmla="*/ 14 w 61"/>
                    <a:gd name="T97" fmla="*/ 28 h 66"/>
                    <a:gd name="T98" fmla="*/ 14 w 61"/>
                    <a:gd name="T99" fmla="*/ 22 h 66"/>
                    <a:gd name="T100" fmla="*/ 17 w 61"/>
                    <a:gd name="T101" fmla="*/ 19 h 66"/>
                    <a:gd name="T102" fmla="*/ 21 w 61"/>
                    <a:gd name="T103" fmla="*/ 16 h 66"/>
                    <a:gd name="T104" fmla="*/ 26 w 61"/>
                    <a:gd name="T105" fmla="*/ 16 h 66"/>
                    <a:gd name="T106" fmla="*/ 32 w 61"/>
                    <a:gd name="T107" fmla="*/ 16 h 66"/>
                    <a:gd name="T108" fmla="*/ 34 w 61"/>
                    <a:gd name="T109" fmla="*/ 19 h 66"/>
                    <a:gd name="T110" fmla="*/ 35 w 61"/>
                    <a:gd name="T111" fmla="*/ 25 h 66"/>
                    <a:gd name="T112" fmla="*/ 35 w 61"/>
                    <a:gd name="T113" fmla="*/ 31 h 6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61" h="66">
                      <a:moveTo>
                        <a:pt x="61" y="34"/>
                      </a:moveTo>
                      <a:lnTo>
                        <a:pt x="61" y="31"/>
                      </a:lnTo>
                      <a:lnTo>
                        <a:pt x="61" y="28"/>
                      </a:lnTo>
                      <a:lnTo>
                        <a:pt x="61" y="25"/>
                      </a:lnTo>
                      <a:lnTo>
                        <a:pt x="58" y="22"/>
                      </a:lnTo>
                      <a:lnTo>
                        <a:pt x="58" y="19"/>
                      </a:lnTo>
                      <a:lnTo>
                        <a:pt x="58" y="16"/>
                      </a:lnTo>
                      <a:lnTo>
                        <a:pt x="55" y="16"/>
                      </a:lnTo>
                      <a:lnTo>
                        <a:pt x="55" y="12"/>
                      </a:lnTo>
                      <a:lnTo>
                        <a:pt x="52" y="9"/>
                      </a:lnTo>
                      <a:lnTo>
                        <a:pt x="49" y="6"/>
                      </a:lnTo>
                      <a:lnTo>
                        <a:pt x="46" y="6"/>
                      </a:lnTo>
                      <a:lnTo>
                        <a:pt x="46" y="3"/>
                      </a:lnTo>
                      <a:lnTo>
                        <a:pt x="43" y="3"/>
                      </a:lnTo>
                      <a:lnTo>
                        <a:pt x="41" y="3"/>
                      </a:lnTo>
                      <a:lnTo>
                        <a:pt x="41" y="0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3"/>
                      </a:lnTo>
                      <a:lnTo>
                        <a:pt x="17" y="3"/>
                      </a:lnTo>
                      <a:lnTo>
                        <a:pt x="15" y="3"/>
                      </a:lnTo>
                      <a:lnTo>
                        <a:pt x="15" y="6"/>
                      </a:lnTo>
                      <a:lnTo>
                        <a:pt x="12" y="6"/>
                      </a:lnTo>
                      <a:lnTo>
                        <a:pt x="9" y="9"/>
                      </a:lnTo>
                      <a:lnTo>
                        <a:pt x="9" y="12"/>
                      </a:lnTo>
                      <a:lnTo>
                        <a:pt x="6" y="12"/>
                      </a:lnTo>
                      <a:lnTo>
                        <a:pt x="6" y="16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3" y="41"/>
                      </a:lnTo>
                      <a:lnTo>
                        <a:pt x="3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0"/>
                      </a:lnTo>
                      <a:lnTo>
                        <a:pt x="6" y="53"/>
                      </a:lnTo>
                      <a:lnTo>
                        <a:pt x="9" y="53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59"/>
                      </a:lnTo>
                      <a:lnTo>
                        <a:pt x="15" y="62"/>
                      </a:lnTo>
                      <a:lnTo>
                        <a:pt x="17" y="62"/>
                      </a:lnTo>
                      <a:lnTo>
                        <a:pt x="20" y="62"/>
                      </a:lnTo>
                      <a:lnTo>
                        <a:pt x="20" y="66"/>
                      </a:lnTo>
                      <a:lnTo>
                        <a:pt x="23" y="66"/>
                      </a:lnTo>
                      <a:lnTo>
                        <a:pt x="26" y="66"/>
                      </a:lnTo>
                      <a:lnTo>
                        <a:pt x="29" y="66"/>
                      </a:lnTo>
                      <a:lnTo>
                        <a:pt x="32" y="66"/>
                      </a:lnTo>
                      <a:lnTo>
                        <a:pt x="35" y="66"/>
                      </a:lnTo>
                      <a:lnTo>
                        <a:pt x="38" y="66"/>
                      </a:lnTo>
                      <a:lnTo>
                        <a:pt x="41" y="66"/>
                      </a:lnTo>
                      <a:lnTo>
                        <a:pt x="41" y="62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9" y="59"/>
                      </a:lnTo>
                      <a:lnTo>
                        <a:pt x="52" y="59"/>
                      </a:lnTo>
                      <a:lnTo>
                        <a:pt x="52" y="56"/>
                      </a:lnTo>
                      <a:lnTo>
                        <a:pt x="55" y="53"/>
                      </a:lnTo>
                      <a:lnTo>
                        <a:pt x="58" y="50"/>
                      </a:lnTo>
                      <a:lnTo>
                        <a:pt x="58" y="47"/>
                      </a:lnTo>
                      <a:lnTo>
                        <a:pt x="58" y="44"/>
                      </a:lnTo>
                      <a:lnTo>
                        <a:pt x="61" y="41"/>
                      </a:lnTo>
                      <a:lnTo>
                        <a:pt x="61" y="37"/>
                      </a:lnTo>
                      <a:lnTo>
                        <a:pt x="61" y="34"/>
                      </a:lnTo>
                      <a:close/>
                      <a:moveTo>
                        <a:pt x="43" y="34"/>
                      </a:moveTo>
                      <a:lnTo>
                        <a:pt x="43" y="37"/>
                      </a:lnTo>
                      <a:lnTo>
                        <a:pt x="43" y="41"/>
                      </a:lnTo>
                      <a:lnTo>
                        <a:pt x="43" y="44"/>
                      </a:lnTo>
                      <a:lnTo>
                        <a:pt x="43" y="47"/>
                      </a:lnTo>
                      <a:lnTo>
                        <a:pt x="41" y="47"/>
                      </a:lnTo>
                      <a:lnTo>
                        <a:pt x="41" y="50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0"/>
                      </a:lnTo>
                      <a:lnTo>
                        <a:pt x="23" y="50"/>
                      </a:lnTo>
                      <a:lnTo>
                        <a:pt x="20" y="50"/>
                      </a:lnTo>
                      <a:lnTo>
                        <a:pt x="20" y="47"/>
                      </a:lnTo>
                      <a:lnTo>
                        <a:pt x="20" y="44"/>
                      </a:lnTo>
                      <a:lnTo>
                        <a:pt x="17" y="44"/>
                      </a:lnTo>
                      <a:lnTo>
                        <a:pt x="17" y="41"/>
                      </a:lnTo>
                      <a:lnTo>
                        <a:pt x="17" y="37"/>
                      </a:lnTo>
                      <a:lnTo>
                        <a:pt x="17" y="34"/>
                      </a:lnTo>
                      <a:lnTo>
                        <a:pt x="17" y="31"/>
                      </a:lnTo>
                      <a:lnTo>
                        <a:pt x="17" y="28"/>
                      </a:lnTo>
                      <a:lnTo>
                        <a:pt x="17" y="25"/>
                      </a:lnTo>
                      <a:lnTo>
                        <a:pt x="17" y="22"/>
                      </a:lnTo>
                      <a:lnTo>
                        <a:pt x="20" y="22"/>
                      </a:lnTo>
                      <a:lnTo>
                        <a:pt x="20" y="19"/>
                      </a:lnTo>
                      <a:lnTo>
                        <a:pt x="23" y="16"/>
                      </a:lnTo>
                      <a:lnTo>
                        <a:pt x="26" y="16"/>
                      </a:lnTo>
                      <a:lnTo>
                        <a:pt x="29" y="16"/>
                      </a:lnTo>
                      <a:lnTo>
                        <a:pt x="32" y="16"/>
                      </a:lnTo>
                      <a:lnTo>
                        <a:pt x="35" y="16"/>
                      </a:lnTo>
                      <a:lnTo>
                        <a:pt x="38" y="16"/>
                      </a:lnTo>
                      <a:lnTo>
                        <a:pt x="41" y="16"/>
                      </a:lnTo>
                      <a:lnTo>
                        <a:pt x="41" y="19"/>
                      </a:lnTo>
                      <a:lnTo>
                        <a:pt x="43" y="22"/>
                      </a:lnTo>
                      <a:lnTo>
                        <a:pt x="43" y="25"/>
                      </a:lnTo>
                      <a:lnTo>
                        <a:pt x="43" y="28"/>
                      </a:lnTo>
                      <a:lnTo>
                        <a:pt x="43" y="31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8" name="Freeform 786"/>
                <p:cNvSpPr>
                  <a:spLocks noEditPoints="1"/>
                </p:cNvSpPr>
                <p:nvPr/>
              </p:nvSpPr>
              <p:spPr bwMode="auto">
                <a:xfrm>
                  <a:off x="834" y="1325"/>
                  <a:ext cx="56" cy="85"/>
                </a:xfrm>
                <a:custGeom>
                  <a:avLst/>
                  <a:gdLst>
                    <a:gd name="T0" fmla="*/ 15 w 61"/>
                    <a:gd name="T1" fmla="*/ 53 h 85"/>
                    <a:gd name="T2" fmla="*/ 27 w 61"/>
                    <a:gd name="T3" fmla="*/ 53 h 85"/>
                    <a:gd name="T4" fmla="*/ 29 w 61"/>
                    <a:gd name="T5" fmla="*/ 53 h 85"/>
                    <a:gd name="T6" fmla="*/ 32 w 61"/>
                    <a:gd name="T7" fmla="*/ 53 h 85"/>
                    <a:gd name="T8" fmla="*/ 34 w 61"/>
                    <a:gd name="T9" fmla="*/ 53 h 85"/>
                    <a:gd name="T10" fmla="*/ 34 w 61"/>
                    <a:gd name="T11" fmla="*/ 50 h 85"/>
                    <a:gd name="T12" fmla="*/ 36 w 61"/>
                    <a:gd name="T13" fmla="*/ 50 h 85"/>
                    <a:gd name="T14" fmla="*/ 38 w 61"/>
                    <a:gd name="T15" fmla="*/ 50 h 85"/>
                    <a:gd name="T16" fmla="*/ 40 w 61"/>
                    <a:gd name="T17" fmla="*/ 47 h 85"/>
                    <a:gd name="T18" fmla="*/ 42 w 61"/>
                    <a:gd name="T19" fmla="*/ 44 h 85"/>
                    <a:gd name="T20" fmla="*/ 42 w 61"/>
                    <a:gd name="T21" fmla="*/ 41 h 85"/>
                    <a:gd name="T22" fmla="*/ 45 w 61"/>
                    <a:gd name="T23" fmla="*/ 41 h 85"/>
                    <a:gd name="T24" fmla="*/ 45 w 61"/>
                    <a:gd name="T25" fmla="*/ 38 h 85"/>
                    <a:gd name="T26" fmla="*/ 45 w 61"/>
                    <a:gd name="T27" fmla="*/ 35 h 85"/>
                    <a:gd name="T28" fmla="*/ 47 w 61"/>
                    <a:gd name="T29" fmla="*/ 35 h 85"/>
                    <a:gd name="T30" fmla="*/ 47 w 61"/>
                    <a:gd name="T31" fmla="*/ 31 h 85"/>
                    <a:gd name="T32" fmla="*/ 47 w 61"/>
                    <a:gd name="T33" fmla="*/ 28 h 85"/>
                    <a:gd name="T34" fmla="*/ 47 w 61"/>
                    <a:gd name="T35" fmla="*/ 25 h 85"/>
                    <a:gd name="T36" fmla="*/ 47 w 61"/>
                    <a:gd name="T37" fmla="*/ 22 h 85"/>
                    <a:gd name="T38" fmla="*/ 47 w 61"/>
                    <a:gd name="T39" fmla="*/ 19 h 85"/>
                    <a:gd name="T40" fmla="*/ 47 w 61"/>
                    <a:gd name="T41" fmla="*/ 16 h 85"/>
                    <a:gd name="T42" fmla="*/ 45 w 61"/>
                    <a:gd name="T43" fmla="*/ 16 h 85"/>
                    <a:gd name="T44" fmla="*/ 45 w 61"/>
                    <a:gd name="T45" fmla="*/ 13 h 85"/>
                    <a:gd name="T46" fmla="*/ 45 w 61"/>
                    <a:gd name="T47" fmla="*/ 10 h 85"/>
                    <a:gd name="T48" fmla="*/ 42 w 61"/>
                    <a:gd name="T49" fmla="*/ 10 h 85"/>
                    <a:gd name="T50" fmla="*/ 42 w 61"/>
                    <a:gd name="T51" fmla="*/ 7 h 85"/>
                    <a:gd name="T52" fmla="*/ 40 w 61"/>
                    <a:gd name="T53" fmla="*/ 7 h 85"/>
                    <a:gd name="T54" fmla="*/ 40 w 61"/>
                    <a:gd name="T55" fmla="*/ 3 h 85"/>
                    <a:gd name="T56" fmla="*/ 38 w 61"/>
                    <a:gd name="T57" fmla="*/ 3 h 85"/>
                    <a:gd name="T58" fmla="*/ 38 w 61"/>
                    <a:gd name="T59" fmla="*/ 0 h 85"/>
                    <a:gd name="T60" fmla="*/ 36 w 61"/>
                    <a:gd name="T61" fmla="*/ 0 h 85"/>
                    <a:gd name="T62" fmla="*/ 34 w 61"/>
                    <a:gd name="T63" fmla="*/ 0 h 85"/>
                    <a:gd name="T64" fmla="*/ 32 w 61"/>
                    <a:gd name="T65" fmla="*/ 0 h 85"/>
                    <a:gd name="T66" fmla="*/ 29 w 61"/>
                    <a:gd name="T67" fmla="*/ 0 h 85"/>
                    <a:gd name="T68" fmla="*/ 0 w 61"/>
                    <a:gd name="T69" fmla="*/ 0 h 85"/>
                    <a:gd name="T70" fmla="*/ 0 w 61"/>
                    <a:gd name="T71" fmla="*/ 85 h 85"/>
                    <a:gd name="T72" fmla="*/ 15 w 61"/>
                    <a:gd name="T73" fmla="*/ 85 h 85"/>
                    <a:gd name="T74" fmla="*/ 15 w 61"/>
                    <a:gd name="T75" fmla="*/ 53 h 85"/>
                    <a:gd name="T76" fmla="*/ 15 w 61"/>
                    <a:gd name="T77" fmla="*/ 38 h 85"/>
                    <a:gd name="T78" fmla="*/ 15 w 61"/>
                    <a:gd name="T79" fmla="*/ 13 h 85"/>
                    <a:gd name="T80" fmla="*/ 23 w 61"/>
                    <a:gd name="T81" fmla="*/ 13 h 85"/>
                    <a:gd name="T82" fmla="*/ 25 w 61"/>
                    <a:gd name="T83" fmla="*/ 13 h 85"/>
                    <a:gd name="T84" fmla="*/ 27 w 61"/>
                    <a:gd name="T85" fmla="*/ 13 h 85"/>
                    <a:gd name="T86" fmla="*/ 29 w 61"/>
                    <a:gd name="T87" fmla="*/ 13 h 85"/>
                    <a:gd name="T88" fmla="*/ 29 w 61"/>
                    <a:gd name="T89" fmla="*/ 16 h 85"/>
                    <a:gd name="T90" fmla="*/ 32 w 61"/>
                    <a:gd name="T91" fmla="*/ 16 h 85"/>
                    <a:gd name="T92" fmla="*/ 34 w 61"/>
                    <a:gd name="T93" fmla="*/ 19 h 85"/>
                    <a:gd name="T94" fmla="*/ 34 w 61"/>
                    <a:gd name="T95" fmla="*/ 22 h 85"/>
                    <a:gd name="T96" fmla="*/ 34 w 61"/>
                    <a:gd name="T97" fmla="*/ 25 h 85"/>
                    <a:gd name="T98" fmla="*/ 34 w 61"/>
                    <a:gd name="T99" fmla="*/ 28 h 85"/>
                    <a:gd name="T100" fmla="*/ 34 w 61"/>
                    <a:gd name="T101" fmla="*/ 31 h 85"/>
                    <a:gd name="T102" fmla="*/ 34 w 61"/>
                    <a:gd name="T103" fmla="*/ 35 h 85"/>
                    <a:gd name="T104" fmla="*/ 32 w 61"/>
                    <a:gd name="T105" fmla="*/ 35 h 85"/>
                    <a:gd name="T106" fmla="*/ 32 w 61"/>
                    <a:gd name="T107" fmla="*/ 38 h 85"/>
                    <a:gd name="T108" fmla="*/ 29 w 61"/>
                    <a:gd name="T109" fmla="*/ 38 h 85"/>
                    <a:gd name="T110" fmla="*/ 27 w 61"/>
                    <a:gd name="T111" fmla="*/ 38 h 85"/>
                    <a:gd name="T112" fmla="*/ 25 w 61"/>
                    <a:gd name="T113" fmla="*/ 38 h 85"/>
                    <a:gd name="T114" fmla="*/ 15 w 61"/>
                    <a:gd name="T115" fmla="*/ 38 h 8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61" h="85">
                      <a:moveTo>
                        <a:pt x="18" y="53"/>
                      </a:moveTo>
                      <a:lnTo>
                        <a:pt x="35" y="53"/>
                      </a:lnTo>
                      <a:lnTo>
                        <a:pt x="38" y="53"/>
                      </a:lnTo>
                      <a:lnTo>
                        <a:pt x="41" y="53"/>
                      </a:lnTo>
                      <a:lnTo>
                        <a:pt x="44" y="53"/>
                      </a:lnTo>
                      <a:lnTo>
                        <a:pt x="44" y="50"/>
                      </a:lnTo>
                      <a:lnTo>
                        <a:pt x="46" y="50"/>
                      </a:lnTo>
                      <a:lnTo>
                        <a:pt x="49" y="50"/>
                      </a:lnTo>
                      <a:lnTo>
                        <a:pt x="52" y="47"/>
                      </a:lnTo>
                      <a:lnTo>
                        <a:pt x="55" y="44"/>
                      </a:lnTo>
                      <a:lnTo>
                        <a:pt x="55" y="41"/>
                      </a:lnTo>
                      <a:lnTo>
                        <a:pt x="58" y="41"/>
                      </a:lnTo>
                      <a:lnTo>
                        <a:pt x="58" y="38"/>
                      </a:lnTo>
                      <a:lnTo>
                        <a:pt x="58" y="35"/>
                      </a:lnTo>
                      <a:lnTo>
                        <a:pt x="61" y="35"/>
                      </a:lnTo>
                      <a:lnTo>
                        <a:pt x="61" y="31"/>
                      </a:lnTo>
                      <a:lnTo>
                        <a:pt x="61" y="28"/>
                      </a:lnTo>
                      <a:lnTo>
                        <a:pt x="61" y="25"/>
                      </a:lnTo>
                      <a:lnTo>
                        <a:pt x="61" y="22"/>
                      </a:lnTo>
                      <a:lnTo>
                        <a:pt x="61" y="19"/>
                      </a:lnTo>
                      <a:lnTo>
                        <a:pt x="61" y="16"/>
                      </a:lnTo>
                      <a:lnTo>
                        <a:pt x="58" y="16"/>
                      </a:lnTo>
                      <a:lnTo>
                        <a:pt x="58" y="13"/>
                      </a:lnTo>
                      <a:lnTo>
                        <a:pt x="58" y="10"/>
                      </a:lnTo>
                      <a:lnTo>
                        <a:pt x="55" y="10"/>
                      </a:lnTo>
                      <a:lnTo>
                        <a:pt x="55" y="7"/>
                      </a:lnTo>
                      <a:lnTo>
                        <a:pt x="52" y="7"/>
                      </a:lnTo>
                      <a:lnTo>
                        <a:pt x="52" y="3"/>
                      </a:lnTo>
                      <a:lnTo>
                        <a:pt x="49" y="3"/>
                      </a:lnTo>
                      <a:lnTo>
                        <a:pt x="49" y="0"/>
                      </a:lnTo>
                      <a:lnTo>
                        <a:pt x="46" y="0"/>
                      </a:lnTo>
                      <a:lnTo>
                        <a:pt x="44" y="0"/>
                      </a:lnTo>
                      <a:lnTo>
                        <a:pt x="41" y="0"/>
                      </a:lnTo>
                      <a:lnTo>
                        <a:pt x="38" y="0"/>
                      </a:lnTo>
                      <a:lnTo>
                        <a:pt x="0" y="0"/>
                      </a:lnTo>
                      <a:lnTo>
                        <a:pt x="0" y="85"/>
                      </a:lnTo>
                      <a:lnTo>
                        <a:pt x="18" y="85"/>
                      </a:lnTo>
                      <a:lnTo>
                        <a:pt x="18" y="53"/>
                      </a:lnTo>
                      <a:close/>
                      <a:moveTo>
                        <a:pt x="18" y="38"/>
                      </a:moveTo>
                      <a:lnTo>
                        <a:pt x="18" y="13"/>
                      </a:lnTo>
                      <a:lnTo>
                        <a:pt x="29" y="13"/>
                      </a:lnTo>
                      <a:lnTo>
                        <a:pt x="32" y="13"/>
                      </a:lnTo>
                      <a:lnTo>
                        <a:pt x="35" y="13"/>
                      </a:lnTo>
                      <a:lnTo>
                        <a:pt x="38" y="13"/>
                      </a:lnTo>
                      <a:lnTo>
                        <a:pt x="38" y="16"/>
                      </a:lnTo>
                      <a:lnTo>
                        <a:pt x="41" y="16"/>
                      </a:lnTo>
                      <a:lnTo>
                        <a:pt x="44" y="19"/>
                      </a:lnTo>
                      <a:lnTo>
                        <a:pt x="44" y="22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lnTo>
                        <a:pt x="44" y="35"/>
                      </a:lnTo>
                      <a:lnTo>
                        <a:pt x="41" y="35"/>
                      </a:lnTo>
                      <a:lnTo>
                        <a:pt x="41" y="38"/>
                      </a:lnTo>
                      <a:lnTo>
                        <a:pt x="38" y="38"/>
                      </a:lnTo>
                      <a:lnTo>
                        <a:pt x="35" y="38"/>
                      </a:lnTo>
                      <a:lnTo>
                        <a:pt x="32" y="38"/>
                      </a:lnTo>
                      <a:lnTo>
                        <a:pt x="1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69" name="Freeform 787"/>
                <p:cNvSpPr>
                  <a:spLocks/>
                </p:cNvSpPr>
                <p:nvPr/>
              </p:nvSpPr>
              <p:spPr bwMode="auto">
                <a:xfrm>
                  <a:off x="900" y="1344"/>
                  <a:ext cx="30" cy="66"/>
                </a:xfrm>
                <a:custGeom>
                  <a:avLst/>
                  <a:gdLst>
                    <a:gd name="T0" fmla="*/ 0 w 32"/>
                    <a:gd name="T1" fmla="*/ 66 h 66"/>
                    <a:gd name="T2" fmla="*/ 12 w 32"/>
                    <a:gd name="T3" fmla="*/ 66 h 66"/>
                    <a:gd name="T4" fmla="*/ 12 w 32"/>
                    <a:gd name="T5" fmla="*/ 31 h 66"/>
                    <a:gd name="T6" fmla="*/ 12 w 32"/>
                    <a:gd name="T7" fmla="*/ 28 h 66"/>
                    <a:gd name="T8" fmla="*/ 12 w 32"/>
                    <a:gd name="T9" fmla="*/ 25 h 66"/>
                    <a:gd name="T10" fmla="*/ 15 w 32"/>
                    <a:gd name="T11" fmla="*/ 25 h 66"/>
                    <a:gd name="T12" fmla="*/ 15 w 32"/>
                    <a:gd name="T13" fmla="*/ 22 h 66"/>
                    <a:gd name="T14" fmla="*/ 15 w 32"/>
                    <a:gd name="T15" fmla="*/ 19 h 66"/>
                    <a:gd name="T16" fmla="*/ 18 w 32"/>
                    <a:gd name="T17" fmla="*/ 19 h 66"/>
                    <a:gd name="T18" fmla="*/ 21 w 32"/>
                    <a:gd name="T19" fmla="*/ 19 h 66"/>
                    <a:gd name="T20" fmla="*/ 22 w 32"/>
                    <a:gd name="T21" fmla="*/ 19 h 66"/>
                    <a:gd name="T22" fmla="*/ 22 w 32"/>
                    <a:gd name="T23" fmla="*/ 16 h 66"/>
                    <a:gd name="T24" fmla="*/ 23 w 32"/>
                    <a:gd name="T25" fmla="*/ 16 h 66"/>
                    <a:gd name="T26" fmla="*/ 26 w 32"/>
                    <a:gd name="T27" fmla="*/ 16 h 66"/>
                    <a:gd name="T28" fmla="*/ 26 w 32"/>
                    <a:gd name="T29" fmla="*/ 0 h 66"/>
                    <a:gd name="T30" fmla="*/ 23 w 32"/>
                    <a:gd name="T31" fmla="*/ 0 h 66"/>
                    <a:gd name="T32" fmla="*/ 22 w 32"/>
                    <a:gd name="T33" fmla="*/ 0 h 66"/>
                    <a:gd name="T34" fmla="*/ 21 w 32"/>
                    <a:gd name="T35" fmla="*/ 0 h 66"/>
                    <a:gd name="T36" fmla="*/ 21 w 32"/>
                    <a:gd name="T37" fmla="*/ 3 h 66"/>
                    <a:gd name="T38" fmla="*/ 18 w 32"/>
                    <a:gd name="T39" fmla="*/ 3 h 66"/>
                    <a:gd name="T40" fmla="*/ 18 w 32"/>
                    <a:gd name="T41" fmla="*/ 6 h 66"/>
                    <a:gd name="T42" fmla="*/ 15 w 32"/>
                    <a:gd name="T43" fmla="*/ 6 h 66"/>
                    <a:gd name="T44" fmla="*/ 15 w 32"/>
                    <a:gd name="T45" fmla="*/ 9 h 66"/>
                    <a:gd name="T46" fmla="*/ 12 w 32"/>
                    <a:gd name="T47" fmla="*/ 9 h 66"/>
                    <a:gd name="T48" fmla="*/ 12 w 32"/>
                    <a:gd name="T49" fmla="*/ 12 h 66"/>
                    <a:gd name="T50" fmla="*/ 12 w 32"/>
                    <a:gd name="T51" fmla="*/ 3 h 66"/>
                    <a:gd name="T52" fmla="*/ 0 w 32"/>
                    <a:gd name="T53" fmla="*/ 3 h 66"/>
                    <a:gd name="T54" fmla="*/ 0 w 32"/>
                    <a:gd name="T55" fmla="*/ 66 h 6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" h="66">
                      <a:moveTo>
                        <a:pt x="0" y="66"/>
                      </a:moveTo>
                      <a:lnTo>
                        <a:pt x="15" y="66"/>
                      </a:ln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5" y="25"/>
                      </a:lnTo>
                      <a:lnTo>
                        <a:pt x="18" y="25"/>
                      </a:lnTo>
                      <a:lnTo>
                        <a:pt x="18" y="22"/>
                      </a:lnTo>
                      <a:lnTo>
                        <a:pt x="18" y="19"/>
                      </a:lnTo>
                      <a:lnTo>
                        <a:pt x="21" y="19"/>
                      </a:lnTo>
                      <a:lnTo>
                        <a:pt x="24" y="19"/>
                      </a:lnTo>
                      <a:lnTo>
                        <a:pt x="26" y="19"/>
                      </a:lnTo>
                      <a:lnTo>
                        <a:pt x="26" y="16"/>
                      </a:lnTo>
                      <a:lnTo>
                        <a:pt x="29" y="16"/>
                      </a:lnTo>
                      <a:lnTo>
                        <a:pt x="32" y="16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4" y="3"/>
                      </a:lnTo>
                      <a:lnTo>
                        <a:pt x="21" y="3"/>
                      </a:lnTo>
                      <a:lnTo>
                        <a:pt x="21" y="6"/>
                      </a:lnTo>
                      <a:lnTo>
                        <a:pt x="18" y="6"/>
                      </a:lnTo>
                      <a:lnTo>
                        <a:pt x="18" y="9"/>
                      </a:lnTo>
                      <a:lnTo>
                        <a:pt x="15" y="9"/>
                      </a:lnTo>
                      <a:lnTo>
                        <a:pt x="15" y="12"/>
                      </a:lnTo>
                      <a:lnTo>
                        <a:pt x="15" y="3"/>
                      </a:lnTo>
                      <a:lnTo>
                        <a:pt x="0" y="3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0" name="Freeform 788"/>
                <p:cNvSpPr>
                  <a:spLocks noEditPoints="1"/>
                </p:cNvSpPr>
                <p:nvPr/>
              </p:nvSpPr>
              <p:spPr bwMode="auto">
                <a:xfrm>
                  <a:off x="935" y="1344"/>
                  <a:ext cx="54" cy="66"/>
                </a:xfrm>
                <a:custGeom>
                  <a:avLst/>
                  <a:gdLst>
                    <a:gd name="T0" fmla="*/ 47 w 58"/>
                    <a:gd name="T1" fmla="*/ 31 h 66"/>
                    <a:gd name="T2" fmla="*/ 47 w 58"/>
                    <a:gd name="T3" fmla="*/ 25 h 66"/>
                    <a:gd name="T4" fmla="*/ 44 w 58"/>
                    <a:gd name="T5" fmla="*/ 19 h 66"/>
                    <a:gd name="T6" fmla="*/ 42 w 58"/>
                    <a:gd name="T7" fmla="*/ 16 h 66"/>
                    <a:gd name="T8" fmla="*/ 42 w 58"/>
                    <a:gd name="T9" fmla="*/ 9 h 66"/>
                    <a:gd name="T10" fmla="*/ 40 w 58"/>
                    <a:gd name="T11" fmla="*/ 6 h 66"/>
                    <a:gd name="T12" fmla="*/ 34 w 58"/>
                    <a:gd name="T13" fmla="*/ 6 h 66"/>
                    <a:gd name="T14" fmla="*/ 32 w 58"/>
                    <a:gd name="T15" fmla="*/ 3 h 66"/>
                    <a:gd name="T16" fmla="*/ 31 w 58"/>
                    <a:gd name="T17" fmla="*/ 0 h 66"/>
                    <a:gd name="T18" fmla="*/ 26 w 58"/>
                    <a:gd name="T19" fmla="*/ 0 h 66"/>
                    <a:gd name="T20" fmla="*/ 20 w 58"/>
                    <a:gd name="T21" fmla="*/ 0 h 66"/>
                    <a:gd name="T22" fmla="*/ 17 w 58"/>
                    <a:gd name="T23" fmla="*/ 0 h 66"/>
                    <a:gd name="T24" fmla="*/ 11 w 58"/>
                    <a:gd name="T25" fmla="*/ 3 h 66"/>
                    <a:gd name="T26" fmla="*/ 7 w 58"/>
                    <a:gd name="T27" fmla="*/ 6 h 66"/>
                    <a:gd name="T28" fmla="*/ 6 w 58"/>
                    <a:gd name="T29" fmla="*/ 9 h 66"/>
                    <a:gd name="T30" fmla="*/ 3 w 58"/>
                    <a:gd name="T31" fmla="*/ 12 h 66"/>
                    <a:gd name="T32" fmla="*/ 0 w 58"/>
                    <a:gd name="T33" fmla="*/ 19 h 66"/>
                    <a:gd name="T34" fmla="*/ 0 w 58"/>
                    <a:gd name="T35" fmla="*/ 25 h 66"/>
                    <a:gd name="T36" fmla="*/ 0 w 58"/>
                    <a:gd name="T37" fmla="*/ 31 h 66"/>
                    <a:gd name="T38" fmla="*/ 0 w 58"/>
                    <a:gd name="T39" fmla="*/ 37 h 66"/>
                    <a:gd name="T40" fmla="*/ 0 w 58"/>
                    <a:gd name="T41" fmla="*/ 44 h 66"/>
                    <a:gd name="T42" fmla="*/ 3 w 58"/>
                    <a:gd name="T43" fmla="*/ 50 h 66"/>
                    <a:gd name="T44" fmla="*/ 6 w 58"/>
                    <a:gd name="T45" fmla="*/ 53 h 66"/>
                    <a:gd name="T46" fmla="*/ 7 w 58"/>
                    <a:gd name="T47" fmla="*/ 59 h 66"/>
                    <a:gd name="T48" fmla="*/ 9 w 58"/>
                    <a:gd name="T49" fmla="*/ 62 h 66"/>
                    <a:gd name="T50" fmla="*/ 14 w 58"/>
                    <a:gd name="T51" fmla="*/ 62 h 66"/>
                    <a:gd name="T52" fmla="*/ 17 w 58"/>
                    <a:gd name="T53" fmla="*/ 66 h 66"/>
                    <a:gd name="T54" fmla="*/ 20 w 58"/>
                    <a:gd name="T55" fmla="*/ 66 h 66"/>
                    <a:gd name="T56" fmla="*/ 26 w 58"/>
                    <a:gd name="T57" fmla="*/ 66 h 66"/>
                    <a:gd name="T58" fmla="*/ 31 w 58"/>
                    <a:gd name="T59" fmla="*/ 66 h 66"/>
                    <a:gd name="T60" fmla="*/ 34 w 58"/>
                    <a:gd name="T61" fmla="*/ 62 h 66"/>
                    <a:gd name="T62" fmla="*/ 40 w 58"/>
                    <a:gd name="T63" fmla="*/ 59 h 66"/>
                    <a:gd name="T64" fmla="*/ 42 w 58"/>
                    <a:gd name="T65" fmla="*/ 56 h 66"/>
                    <a:gd name="T66" fmla="*/ 44 w 58"/>
                    <a:gd name="T67" fmla="*/ 50 h 66"/>
                    <a:gd name="T68" fmla="*/ 47 w 58"/>
                    <a:gd name="T69" fmla="*/ 44 h 66"/>
                    <a:gd name="T70" fmla="*/ 47 w 58"/>
                    <a:gd name="T71" fmla="*/ 37 h 66"/>
                    <a:gd name="T72" fmla="*/ 34 w 58"/>
                    <a:gd name="T73" fmla="*/ 34 h 66"/>
                    <a:gd name="T74" fmla="*/ 32 w 58"/>
                    <a:gd name="T75" fmla="*/ 37 h 66"/>
                    <a:gd name="T76" fmla="*/ 32 w 58"/>
                    <a:gd name="T77" fmla="*/ 44 h 66"/>
                    <a:gd name="T78" fmla="*/ 31 w 58"/>
                    <a:gd name="T79" fmla="*/ 47 h 66"/>
                    <a:gd name="T80" fmla="*/ 29 w 58"/>
                    <a:gd name="T81" fmla="*/ 50 h 66"/>
                    <a:gd name="T82" fmla="*/ 26 w 58"/>
                    <a:gd name="T83" fmla="*/ 53 h 66"/>
                    <a:gd name="T84" fmla="*/ 20 w 58"/>
                    <a:gd name="T85" fmla="*/ 53 h 66"/>
                    <a:gd name="T86" fmla="*/ 17 w 58"/>
                    <a:gd name="T87" fmla="*/ 50 h 66"/>
                    <a:gd name="T88" fmla="*/ 14 w 58"/>
                    <a:gd name="T89" fmla="*/ 47 h 66"/>
                    <a:gd name="T90" fmla="*/ 11 w 58"/>
                    <a:gd name="T91" fmla="*/ 44 h 66"/>
                    <a:gd name="T92" fmla="*/ 11 w 58"/>
                    <a:gd name="T93" fmla="*/ 37 h 66"/>
                    <a:gd name="T94" fmla="*/ 11 w 58"/>
                    <a:gd name="T95" fmla="*/ 31 h 66"/>
                    <a:gd name="T96" fmla="*/ 11 w 58"/>
                    <a:gd name="T97" fmla="*/ 25 h 66"/>
                    <a:gd name="T98" fmla="*/ 14 w 58"/>
                    <a:gd name="T99" fmla="*/ 19 h 66"/>
                    <a:gd name="T100" fmla="*/ 17 w 58"/>
                    <a:gd name="T101" fmla="*/ 16 h 66"/>
                    <a:gd name="T102" fmla="*/ 20 w 58"/>
                    <a:gd name="T103" fmla="*/ 16 h 66"/>
                    <a:gd name="T104" fmla="*/ 26 w 58"/>
                    <a:gd name="T105" fmla="*/ 16 h 66"/>
                    <a:gd name="T106" fmla="*/ 31 w 58"/>
                    <a:gd name="T107" fmla="*/ 16 h 66"/>
                    <a:gd name="T108" fmla="*/ 32 w 58"/>
                    <a:gd name="T109" fmla="*/ 19 h 66"/>
                    <a:gd name="T110" fmla="*/ 32 w 58"/>
                    <a:gd name="T111" fmla="*/ 25 h 66"/>
                    <a:gd name="T112" fmla="*/ 34 w 58"/>
                    <a:gd name="T113" fmla="*/ 28 h 66"/>
                    <a:gd name="T114" fmla="*/ 34 w 58"/>
                    <a:gd name="T115" fmla="*/ 34 h 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8" h="66">
                      <a:moveTo>
                        <a:pt x="58" y="34"/>
                      </a:moveTo>
                      <a:lnTo>
                        <a:pt x="58" y="31"/>
                      </a:lnTo>
                      <a:lnTo>
                        <a:pt x="58" y="28"/>
                      </a:lnTo>
                      <a:lnTo>
                        <a:pt x="58" y="25"/>
                      </a:lnTo>
                      <a:lnTo>
                        <a:pt x="58" y="22"/>
                      </a:lnTo>
                      <a:lnTo>
                        <a:pt x="55" y="19"/>
                      </a:lnTo>
                      <a:lnTo>
                        <a:pt x="55" y="16"/>
                      </a:lnTo>
                      <a:lnTo>
                        <a:pt x="52" y="16"/>
                      </a:lnTo>
                      <a:lnTo>
                        <a:pt x="52" y="12"/>
                      </a:lnTo>
                      <a:lnTo>
                        <a:pt x="52" y="9"/>
                      </a:lnTo>
                      <a:lnTo>
                        <a:pt x="49" y="9"/>
                      </a:lnTo>
                      <a:lnTo>
                        <a:pt x="49" y="6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3"/>
                      </a:lnTo>
                      <a:lnTo>
                        <a:pt x="14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6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2" y="62"/>
                      </a:lnTo>
                      <a:lnTo>
                        <a:pt x="14" y="62"/>
                      </a:lnTo>
                      <a:lnTo>
                        <a:pt x="17" y="62"/>
                      </a:lnTo>
                      <a:lnTo>
                        <a:pt x="17" y="66"/>
                      </a:lnTo>
                      <a:lnTo>
                        <a:pt x="20" y="66"/>
                      </a:lnTo>
                      <a:lnTo>
                        <a:pt x="23" y="66"/>
                      </a:lnTo>
                      <a:lnTo>
                        <a:pt x="26" y="66"/>
                      </a:lnTo>
                      <a:lnTo>
                        <a:pt x="29" y="66"/>
                      </a:lnTo>
                      <a:lnTo>
                        <a:pt x="32" y="66"/>
                      </a:lnTo>
                      <a:lnTo>
                        <a:pt x="35" y="66"/>
                      </a:lnTo>
                      <a:lnTo>
                        <a:pt x="38" y="66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49" y="56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5" y="50"/>
                      </a:lnTo>
                      <a:lnTo>
                        <a:pt x="55" y="47"/>
                      </a:lnTo>
                      <a:lnTo>
                        <a:pt x="58" y="44"/>
                      </a:lnTo>
                      <a:lnTo>
                        <a:pt x="58" y="41"/>
                      </a:lnTo>
                      <a:lnTo>
                        <a:pt x="58" y="37"/>
                      </a:lnTo>
                      <a:lnTo>
                        <a:pt x="58" y="34"/>
                      </a:lnTo>
                      <a:close/>
                      <a:moveTo>
                        <a:pt x="43" y="34"/>
                      </a:moveTo>
                      <a:lnTo>
                        <a:pt x="43" y="37"/>
                      </a:lnTo>
                      <a:lnTo>
                        <a:pt x="40" y="37"/>
                      </a:lnTo>
                      <a:lnTo>
                        <a:pt x="40" y="41"/>
                      </a:lnTo>
                      <a:lnTo>
                        <a:pt x="40" y="44"/>
                      </a:lnTo>
                      <a:lnTo>
                        <a:pt x="40" y="47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0"/>
                      </a:lnTo>
                      <a:lnTo>
                        <a:pt x="20" y="50"/>
                      </a:lnTo>
                      <a:lnTo>
                        <a:pt x="20" y="47"/>
                      </a:lnTo>
                      <a:lnTo>
                        <a:pt x="17" y="47"/>
                      </a:lnTo>
                      <a:lnTo>
                        <a:pt x="17" y="44"/>
                      </a:lnTo>
                      <a:lnTo>
                        <a:pt x="14" y="44"/>
                      </a:lnTo>
                      <a:lnTo>
                        <a:pt x="14" y="41"/>
                      </a:lnTo>
                      <a:lnTo>
                        <a:pt x="14" y="37"/>
                      </a:lnTo>
                      <a:lnTo>
                        <a:pt x="14" y="34"/>
                      </a:lnTo>
                      <a:lnTo>
                        <a:pt x="14" y="31"/>
                      </a:lnTo>
                      <a:lnTo>
                        <a:pt x="14" y="28"/>
                      </a:lnTo>
                      <a:lnTo>
                        <a:pt x="14" y="25"/>
                      </a:lnTo>
                      <a:lnTo>
                        <a:pt x="17" y="22"/>
                      </a:lnTo>
                      <a:lnTo>
                        <a:pt x="17" y="19"/>
                      </a:lnTo>
                      <a:lnTo>
                        <a:pt x="20" y="19"/>
                      </a:lnTo>
                      <a:lnTo>
                        <a:pt x="20" y="16"/>
                      </a:lnTo>
                      <a:lnTo>
                        <a:pt x="23" y="16"/>
                      </a:lnTo>
                      <a:lnTo>
                        <a:pt x="26" y="16"/>
                      </a:lnTo>
                      <a:lnTo>
                        <a:pt x="29" y="16"/>
                      </a:lnTo>
                      <a:lnTo>
                        <a:pt x="32" y="16"/>
                      </a:lnTo>
                      <a:lnTo>
                        <a:pt x="35" y="16"/>
                      </a:lnTo>
                      <a:lnTo>
                        <a:pt x="38" y="16"/>
                      </a:lnTo>
                      <a:lnTo>
                        <a:pt x="38" y="19"/>
                      </a:lnTo>
                      <a:lnTo>
                        <a:pt x="40" y="19"/>
                      </a:lnTo>
                      <a:lnTo>
                        <a:pt x="40" y="22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43" y="28"/>
                      </a:lnTo>
                      <a:lnTo>
                        <a:pt x="43" y="31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1" name="Freeform 789"/>
                <p:cNvSpPr>
                  <a:spLocks/>
                </p:cNvSpPr>
                <p:nvPr/>
              </p:nvSpPr>
              <p:spPr bwMode="auto">
                <a:xfrm>
                  <a:off x="996" y="1344"/>
                  <a:ext cx="48" cy="66"/>
                </a:xfrm>
                <a:custGeom>
                  <a:avLst/>
                  <a:gdLst>
                    <a:gd name="T0" fmla="*/ 30 w 52"/>
                    <a:gd name="T1" fmla="*/ 44 h 66"/>
                    <a:gd name="T2" fmla="*/ 28 w 52"/>
                    <a:gd name="T3" fmla="*/ 47 h 66"/>
                    <a:gd name="T4" fmla="*/ 26 w 52"/>
                    <a:gd name="T5" fmla="*/ 50 h 66"/>
                    <a:gd name="T6" fmla="*/ 20 w 52"/>
                    <a:gd name="T7" fmla="*/ 53 h 66"/>
                    <a:gd name="T8" fmla="*/ 17 w 52"/>
                    <a:gd name="T9" fmla="*/ 50 h 66"/>
                    <a:gd name="T10" fmla="*/ 15 w 52"/>
                    <a:gd name="T11" fmla="*/ 47 h 66"/>
                    <a:gd name="T12" fmla="*/ 12 w 52"/>
                    <a:gd name="T13" fmla="*/ 41 h 66"/>
                    <a:gd name="T14" fmla="*/ 12 w 52"/>
                    <a:gd name="T15" fmla="*/ 34 h 66"/>
                    <a:gd name="T16" fmla="*/ 12 w 52"/>
                    <a:gd name="T17" fmla="*/ 28 h 66"/>
                    <a:gd name="T18" fmla="*/ 12 w 52"/>
                    <a:gd name="T19" fmla="*/ 22 h 66"/>
                    <a:gd name="T20" fmla="*/ 15 w 52"/>
                    <a:gd name="T21" fmla="*/ 19 h 66"/>
                    <a:gd name="T22" fmla="*/ 17 w 52"/>
                    <a:gd name="T23" fmla="*/ 16 h 66"/>
                    <a:gd name="T24" fmla="*/ 20 w 52"/>
                    <a:gd name="T25" fmla="*/ 16 h 66"/>
                    <a:gd name="T26" fmla="*/ 26 w 52"/>
                    <a:gd name="T27" fmla="*/ 16 h 66"/>
                    <a:gd name="T28" fmla="*/ 28 w 52"/>
                    <a:gd name="T29" fmla="*/ 19 h 66"/>
                    <a:gd name="T30" fmla="*/ 30 w 52"/>
                    <a:gd name="T31" fmla="*/ 22 h 66"/>
                    <a:gd name="T32" fmla="*/ 41 w 52"/>
                    <a:gd name="T33" fmla="*/ 25 h 66"/>
                    <a:gd name="T34" fmla="*/ 41 w 52"/>
                    <a:gd name="T35" fmla="*/ 19 h 66"/>
                    <a:gd name="T36" fmla="*/ 39 w 52"/>
                    <a:gd name="T37" fmla="*/ 12 h 66"/>
                    <a:gd name="T38" fmla="*/ 35 w 52"/>
                    <a:gd name="T39" fmla="*/ 6 h 66"/>
                    <a:gd name="T40" fmla="*/ 30 w 52"/>
                    <a:gd name="T41" fmla="*/ 3 h 66"/>
                    <a:gd name="T42" fmla="*/ 28 w 52"/>
                    <a:gd name="T43" fmla="*/ 0 h 66"/>
                    <a:gd name="T44" fmla="*/ 23 w 52"/>
                    <a:gd name="T45" fmla="*/ 0 h 66"/>
                    <a:gd name="T46" fmla="*/ 18 w 52"/>
                    <a:gd name="T47" fmla="*/ 0 h 66"/>
                    <a:gd name="T48" fmla="*/ 15 w 52"/>
                    <a:gd name="T49" fmla="*/ 0 h 66"/>
                    <a:gd name="T50" fmla="*/ 12 w 52"/>
                    <a:gd name="T51" fmla="*/ 3 h 66"/>
                    <a:gd name="T52" fmla="*/ 6 w 52"/>
                    <a:gd name="T53" fmla="*/ 6 h 66"/>
                    <a:gd name="T54" fmla="*/ 6 w 52"/>
                    <a:gd name="T55" fmla="*/ 12 h 66"/>
                    <a:gd name="T56" fmla="*/ 3 w 52"/>
                    <a:gd name="T57" fmla="*/ 16 h 66"/>
                    <a:gd name="T58" fmla="*/ 0 w 52"/>
                    <a:gd name="T59" fmla="*/ 22 h 66"/>
                    <a:gd name="T60" fmla="*/ 0 w 52"/>
                    <a:gd name="T61" fmla="*/ 28 h 66"/>
                    <a:gd name="T62" fmla="*/ 0 w 52"/>
                    <a:gd name="T63" fmla="*/ 34 h 66"/>
                    <a:gd name="T64" fmla="*/ 0 w 52"/>
                    <a:gd name="T65" fmla="*/ 41 h 66"/>
                    <a:gd name="T66" fmla="*/ 0 w 52"/>
                    <a:gd name="T67" fmla="*/ 47 h 66"/>
                    <a:gd name="T68" fmla="*/ 3 w 52"/>
                    <a:gd name="T69" fmla="*/ 53 h 66"/>
                    <a:gd name="T70" fmla="*/ 6 w 52"/>
                    <a:gd name="T71" fmla="*/ 56 h 66"/>
                    <a:gd name="T72" fmla="*/ 6 w 52"/>
                    <a:gd name="T73" fmla="*/ 59 h 66"/>
                    <a:gd name="T74" fmla="*/ 9 w 52"/>
                    <a:gd name="T75" fmla="*/ 62 h 66"/>
                    <a:gd name="T76" fmla="*/ 12 w 52"/>
                    <a:gd name="T77" fmla="*/ 66 h 66"/>
                    <a:gd name="T78" fmla="*/ 17 w 52"/>
                    <a:gd name="T79" fmla="*/ 66 h 66"/>
                    <a:gd name="T80" fmla="*/ 20 w 52"/>
                    <a:gd name="T81" fmla="*/ 66 h 66"/>
                    <a:gd name="T82" fmla="*/ 26 w 52"/>
                    <a:gd name="T83" fmla="*/ 66 h 66"/>
                    <a:gd name="T84" fmla="*/ 30 w 52"/>
                    <a:gd name="T85" fmla="*/ 62 h 66"/>
                    <a:gd name="T86" fmla="*/ 32 w 52"/>
                    <a:gd name="T87" fmla="*/ 59 h 66"/>
                    <a:gd name="T88" fmla="*/ 37 w 52"/>
                    <a:gd name="T89" fmla="*/ 56 h 66"/>
                    <a:gd name="T90" fmla="*/ 39 w 52"/>
                    <a:gd name="T91" fmla="*/ 53 h 66"/>
                    <a:gd name="T92" fmla="*/ 39 w 52"/>
                    <a:gd name="T93" fmla="*/ 47 h 66"/>
                    <a:gd name="T94" fmla="*/ 41 w 52"/>
                    <a:gd name="T95" fmla="*/ 44 h 66"/>
                    <a:gd name="T96" fmla="*/ 30 w 52"/>
                    <a:gd name="T97" fmla="*/ 41 h 6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52" h="66">
                      <a:moveTo>
                        <a:pt x="38" y="41"/>
                      </a:moveTo>
                      <a:lnTo>
                        <a:pt x="38" y="44"/>
                      </a:lnTo>
                      <a:lnTo>
                        <a:pt x="35" y="44"/>
                      </a:lnTo>
                      <a:lnTo>
                        <a:pt x="35" y="47"/>
                      </a:lnTo>
                      <a:lnTo>
                        <a:pt x="35" y="50"/>
                      </a:lnTo>
                      <a:lnTo>
                        <a:pt x="32" y="50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4" y="53"/>
                      </a:lnTo>
                      <a:lnTo>
                        <a:pt x="21" y="50"/>
                      </a:lnTo>
                      <a:lnTo>
                        <a:pt x="18" y="50"/>
                      </a:lnTo>
                      <a:lnTo>
                        <a:pt x="18" y="47"/>
                      </a:lnTo>
                      <a:lnTo>
                        <a:pt x="15" y="44"/>
                      </a:lnTo>
                      <a:lnTo>
                        <a:pt x="15" y="41"/>
                      </a:lnTo>
                      <a:lnTo>
                        <a:pt x="15" y="37"/>
                      </a:lnTo>
                      <a:lnTo>
                        <a:pt x="15" y="34"/>
                      </a:ln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5" y="25"/>
                      </a:lnTo>
                      <a:lnTo>
                        <a:pt x="15" y="22"/>
                      </a:lnTo>
                      <a:lnTo>
                        <a:pt x="18" y="22"/>
                      </a:lnTo>
                      <a:lnTo>
                        <a:pt x="18" y="19"/>
                      </a:lnTo>
                      <a:lnTo>
                        <a:pt x="21" y="19"/>
                      </a:lnTo>
                      <a:lnTo>
                        <a:pt x="21" y="16"/>
                      </a:lnTo>
                      <a:lnTo>
                        <a:pt x="24" y="16"/>
                      </a:lnTo>
                      <a:lnTo>
                        <a:pt x="26" y="16"/>
                      </a:lnTo>
                      <a:lnTo>
                        <a:pt x="29" y="16"/>
                      </a:lnTo>
                      <a:lnTo>
                        <a:pt x="32" y="16"/>
                      </a:lnTo>
                      <a:lnTo>
                        <a:pt x="35" y="16"/>
                      </a:lnTo>
                      <a:lnTo>
                        <a:pt x="35" y="19"/>
                      </a:lnTo>
                      <a:lnTo>
                        <a:pt x="35" y="22"/>
                      </a:lnTo>
                      <a:lnTo>
                        <a:pt x="38" y="22"/>
                      </a:lnTo>
                      <a:lnTo>
                        <a:pt x="38" y="25"/>
                      </a:lnTo>
                      <a:lnTo>
                        <a:pt x="52" y="25"/>
                      </a:lnTo>
                      <a:lnTo>
                        <a:pt x="52" y="22"/>
                      </a:lnTo>
                      <a:lnTo>
                        <a:pt x="52" y="19"/>
                      </a:lnTo>
                      <a:lnTo>
                        <a:pt x="50" y="16"/>
                      </a:lnTo>
                      <a:lnTo>
                        <a:pt x="50" y="12"/>
                      </a:lnTo>
                      <a:lnTo>
                        <a:pt x="47" y="9"/>
                      </a:lnTo>
                      <a:lnTo>
                        <a:pt x="44" y="6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8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6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6" y="56"/>
                      </a:lnTo>
                      <a:lnTo>
                        <a:pt x="6" y="59"/>
                      </a:lnTo>
                      <a:lnTo>
                        <a:pt x="9" y="59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5" y="66"/>
                      </a:lnTo>
                      <a:lnTo>
                        <a:pt x="18" y="66"/>
                      </a:lnTo>
                      <a:lnTo>
                        <a:pt x="21" y="66"/>
                      </a:lnTo>
                      <a:lnTo>
                        <a:pt x="24" y="66"/>
                      </a:lnTo>
                      <a:lnTo>
                        <a:pt x="26" y="66"/>
                      </a:lnTo>
                      <a:lnTo>
                        <a:pt x="29" y="66"/>
                      </a:lnTo>
                      <a:lnTo>
                        <a:pt x="32" y="66"/>
                      </a:lnTo>
                      <a:lnTo>
                        <a:pt x="35" y="66"/>
                      </a:lnTo>
                      <a:lnTo>
                        <a:pt x="38" y="62"/>
                      </a:lnTo>
                      <a:lnTo>
                        <a:pt x="41" y="62"/>
                      </a:lnTo>
                      <a:lnTo>
                        <a:pt x="41" y="59"/>
                      </a:lnTo>
                      <a:lnTo>
                        <a:pt x="44" y="59"/>
                      </a:lnTo>
                      <a:lnTo>
                        <a:pt x="47" y="56"/>
                      </a:lnTo>
                      <a:lnTo>
                        <a:pt x="47" y="53"/>
                      </a:lnTo>
                      <a:lnTo>
                        <a:pt x="50" y="53"/>
                      </a:lnTo>
                      <a:lnTo>
                        <a:pt x="50" y="50"/>
                      </a:lnTo>
                      <a:lnTo>
                        <a:pt x="50" y="47"/>
                      </a:lnTo>
                      <a:lnTo>
                        <a:pt x="52" y="47"/>
                      </a:lnTo>
                      <a:lnTo>
                        <a:pt x="52" y="44"/>
                      </a:lnTo>
                      <a:lnTo>
                        <a:pt x="52" y="41"/>
                      </a:lnTo>
                      <a:lnTo>
                        <a:pt x="38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2" name="Freeform 790"/>
                <p:cNvSpPr>
                  <a:spLocks noEditPoints="1"/>
                </p:cNvSpPr>
                <p:nvPr/>
              </p:nvSpPr>
              <p:spPr bwMode="auto">
                <a:xfrm>
                  <a:off x="1050" y="1344"/>
                  <a:ext cx="50" cy="66"/>
                </a:xfrm>
                <a:custGeom>
                  <a:avLst/>
                  <a:gdLst>
                    <a:gd name="T0" fmla="*/ 29 w 55"/>
                    <a:gd name="T1" fmla="*/ 50 h 66"/>
                    <a:gd name="T2" fmla="*/ 26 w 55"/>
                    <a:gd name="T3" fmla="*/ 53 h 66"/>
                    <a:gd name="T4" fmla="*/ 22 w 55"/>
                    <a:gd name="T5" fmla="*/ 53 h 66"/>
                    <a:gd name="T6" fmla="*/ 17 w 55"/>
                    <a:gd name="T7" fmla="*/ 53 h 66"/>
                    <a:gd name="T8" fmla="*/ 15 w 55"/>
                    <a:gd name="T9" fmla="*/ 50 h 66"/>
                    <a:gd name="T10" fmla="*/ 14 w 55"/>
                    <a:gd name="T11" fmla="*/ 47 h 66"/>
                    <a:gd name="T12" fmla="*/ 12 w 55"/>
                    <a:gd name="T13" fmla="*/ 44 h 66"/>
                    <a:gd name="T14" fmla="*/ 12 w 55"/>
                    <a:gd name="T15" fmla="*/ 37 h 66"/>
                    <a:gd name="T16" fmla="*/ 41 w 55"/>
                    <a:gd name="T17" fmla="*/ 34 h 66"/>
                    <a:gd name="T18" fmla="*/ 41 w 55"/>
                    <a:gd name="T19" fmla="*/ 28 h 66"/>
                    <a:gd name="T20" fmla="*/ 41 w 55"/>
                    <a:gd name="T21" fmla="*/ 22 h 66"/>
                    <a:gd name="T22" fmla="*/ 39 w 55"/>
                    <a:gd name="T23" fmla="*/ 19 h 66"/>
                    <a:gd name="T24" fmla="*/ 39 w 55"/>
                    <a:gd name="T25" fmla="*/ 12 h 66"/>
                    <a:gd name="T26" fmla="*/ 37 w 55"/>
                    <a:gd name="T27" fmla="*/ 9 h 66"/>
                    <a:gd name="T28" fmla="*/ 35 w 55"/>
                    <a:gd name="T29" fmla="*/ 6 h 66"/>
                    <a:gd name="T30" fmla="*/ 33 w 55"/>
                    <a:gd name="T31" fmla="*/ 3 h 66"/>
                    <a:gd name="T32" fmla="*/ 29 w 55"/>
                    <a:gd name="T33" fmla="*/ 3 h 66"/>
                    <a:gd name="T34" fmla="*/ 24 w 55"/>
                    <a:gd name="T35" fmla="*/ 0 h 66"/>
                    <a:gd name="T36" fmla="*/ 20 w 55"/>
                    <a:gd name="T37" fmla="*/ 0 h 66"/>
                    <a:gd name="T38" fmla="*/ 15 w 55"/>
                    <a:gd name="T39" fmla="*/ 0 h 66"/>
                    <a:gd name="T40" fmla="*/ 12 w 55"/>
                    <a:gd name="T41" fmla="*/ 3 h 66"/>
                    <a:gd name="T42" fmla="*/ 9 w 55"/>
                    <a:gd name="T43" fmla="*/ 6 h 66"/>
                    <a:gd name="T44" fmla="*/ 6 w 55"/>
                    <a:gd name="T45" fmla="*/ 9 h 66"/>
                    <a:gd name="T46" fmla="*/ 5 w 55"/>
                    <a:gd name="T47" fmla="*/ 12 h 66"/>
                    <a:gd name="T48" fmla="*/ 3 w 55"/>
                    <a:gd name="T49" fmla="*/ 16 h 66"/>
                    <a:gd name="T50" fmla="*/ 0 w 55"/>
                    <a:gd name="T51" fmla="*/ 22 h 66"/>
                    <a:gd name="T52" fmla="*/ 0 w 55"/>
                    <a:gd name="T53" fmla="*/ 28 h 66"/>
                    <a:gd name="T54" fmla="*/ 0 w 55"/>
                    <a:gd name="T55" fmla="*/ 34 h 66"/>
                    <a:gd name="T56" fmla="*/ 0 w 55"/>
                    <a:gd name="T57" fmla="*/ 41 h 66"/>
                    <a:gd name="T58" fmla="*/ 3 w 55"/>
                    <a:gd name="T59" fmla="*/ 47 h 66"/>
                    <a:gd name="T60" fmla="*/ 3 w 55"/>
                    <a:gd name="T61" fmla="*/ 53 h 66"/>
                    <a:gd name="T62" fmla="*/ 5 w 55"/>
                    <a:gd name="T63" fmla="*/ 56 h 66"/>
                    <a:gd name="T64" fmla="*/ 6 w 55"/>
                    <a:gd name="T65" fmla="*/ 59 h 66"/>
                    <a:gd name="T66" fmla="*/ 9 w 55"/>
                    <a:gd name="T67" fmla="*/ 62 h 66"/>
                    <a:gd name="T68" fmla="*/ 14 w 55"/>
                    <a:gd name="T69" fmla="*/ 62 h 66"/>
                    <a:gd name="T70" fmla="*/ 15 w 55"/>
                    <a:gd name="T71" fmla="*/ 66 h 66"/>
                    <a:gd name="T72" fmla="*/ 20 w 55"/>
                    <a:gd name="T73" fmla="*/ 66 h 66"/>
                    <a:gd name="T74" fmla="*/ 24 w 55"/>
                    <a:gd name="T75" fmla="*/ 66 h 66"/>
                    <a:gd name="T76" fmla="*/ 29 w 55"/>
                    <a:gd name="T77" fmla="*/ 66 h 66"/>
                    <a:gd name="T78" fmla="*/ 33 w 55"/>
                    <a:gd name="T79" fmla="*/ 62 h 66"/>
                    <a:gd name="T80" fmla="*/ 37 w 55"/>
                    <a:gd name="T81" fmla="*/ 56 h 66"/>
                    <a:gd name="T82" fmla="*/ 39 w 55"/>
                    <a:gd name="T83" fmla="*/ 53 h 66"/>
                    <a:gd name="T84" fmla="*/ 41 w 55"/>
                    <a:gd name="T85" fmla="*/ 47 h 66"/>
                    <a:gd name="T86" fmla="*/ 12 w 55"/>
                    <a:gd name="T87" fmla="*/ 28 h 66"/>
                    <a:gd name="T88" fmla="*/ 14 w 55"/>
                    <a:gd name="T89" fmla="*/ 25 h 66"/>
                    <a:gd name="T90" fmla="*/ 14 w 55"/>
                    <a:gd name="T91" fmla="*/ 19 h 66"/>
                    <a:gd name="T92" fmla="*/ 15 w 55"/>
                    <a:gd name="T93" fmla="*/ 16 h 66"/>
                    <a:gd name="T94" fmla="*/ 20 w 55"/>
                    <a:gd name="T95" fmla="*/ 12 h 66"/>
                    <a:gd name="T96" fmla="*/ 22 w 55"/>
                    <a:gd name="T97" fmla="*/ 16 h 66"/>
                    <a:gd name="T98" fmla="*/ 26 w 55"/>
                    <a:gd name="T99" fmla="*/ 16 h 66"/>
                    <a:gd name="T100" fmla="*/ 29 w 55"/>
                    <a:gd name="T101" fmla="*/ 19 h 66"/>
                    <a:gd name="T102" fmla="*/ 29 w 55"/>
                    <a:gd name="T103" fmla="*/ 25 h 66"/>
                    <a:gd name="T104" fmla="*/ 12 w 55"/>
                    <a:gd name="T105" fmla="*/ 28 h 6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5" h="66">
                      <a:moveTo>
                        <a:pt x="38" y="47"/>
                      </a:move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3" y="50"/>
                      </a:lnTo>
                      <a:lnTo>
                        <a:pt x="21" y="50"/>
                      </a:lnTo>
                      <a:lnTo>
                        <a:pt x="18" y="50"/>
                      </a:lnTo>
                      <a:lnTo>
                        <a:pt x="18" y="47"/>
                      </a:lnTo>
                      <a:lnTo>
                        <a:pt x="18" y="44"/>
                      </a:lnTo>
                      <a:lnTo>
                        <a:pt x="15" y="44"/>
                      </a:lnTo>
                      <a:lnTo>
                        <a:pt x="15" y="41"/>
                      </a:lnTo>
                      <a:lnTo>
                        <a:pt x="15" y="37"/>
                      </a:lnTo>
                      <a:lnTo>
                        <a:pt x="55" y="37"/>
                      </a:lnTo>
                      <a:lnTo>
                        <a:pt x="55" y="34"/>
                      </a:lnTo>
                      <a:lnTo>
                        <a:pt x="55" y="31"/>
                      </a:lnTo>
                      <a:lnTo>
                        <a:pt x="55" y="28"/>
                      </a:lnTo>
                      <a:lnTo>
                        <a:pt x="55" y="25"/>
                      </a:lnTo>
                      <a:lnTo>
                        <a:pt x="55" y="22"/>
                      </a:lnTo>
                      <a:lnTo>
                        <a:pt x="52" y="22"/>
                      </a:lnTo>
                      <a:lnTo>
                        <a:pt x="52" y="19"/>
                      </a:lnTo>
                      <a:lnTo>
                        <a:pt x="52" y="16"/>
                      </a:lnTo>
                      <a:lnTo>
                        <a:pt x="52" y="12"/>
                      </a:lnTo>
                      <a:lnTo>
                        <a:pt x="49" y="12"/>
                      </a:lnTo>
                      <a:lnTo>
                        <a:pt x="49" y="9"/>
                      </a:lnTo>
                      <a:lnTo>
                        <a:pt x="47" y="9"/>
                      </a:lnTo>
                      <a:lnTo>
                        <a:pt x="47" y="6"/>
                      </a:lnTo>
                      <a:lnTo>
                        <a:pt x="44" y="6"/>
                      </a:lnTo>
                      <a:lnTo>
                        <a:pt x="44" y="3"/>
                      </a:lnTo>
                      <a:lnTo>
                        <a:pt x="41" y="3"/>
                      </a:lnTo>
                      <a:lnTo>
                        <a:pt x="38" y="3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2" y="3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2" y="62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18" y="66"/>
                      </a:lnTo>
                      <a:lnTo>
                        <a:pt x="21" y="66"/>
                      </a:lnTo>
                      <a:lnTo>
                        <a:pt x="23" y="66"/>
                      </a:lnTo>
                      <a:lnTo>
                        <a:pt x="26" y="66"/>
                      </a:lnTo>
                      <a:lnTo>
                        <a:pt x="29" y="66"/>
                      </a:lnTo>
                      <a:lnTo>
                        <a:pt x="32" y="66"/>
                      </a:lnTo>
                      <a:lnTo>
                        <a:pt x="35" y="66"/>
                      </a:lnTo>
                      <a:lnTo>
                        <a:pt x="38" y="66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7" y="59"/>
                      </a:lnTo>
                      <a:lnTo>
                        <a:pt x="49" y="56"/>
                      </a:lnTo>
                      <a:lnTo>
                        <a:pt x="49" y="53"/>
                      </a:lnTo>
                      <a:lnTo>
                        <a:pt x="52" y="53"/>
                      </a:lnTo>
                      <a:lnTo>
                        <a:pt x="52" y="50"/>
                      </a:lnTo>
                      <a:lnTo>
                        <a:pt x="55" y="47"/>
                      </a:lnTo>
                      <a:lnTo>
                        <a:pt x="38" y="47"/>
                      </a:lnTo>
                      <a:close/>
                      <a:moveTo>
                        <a:pt x="15" y="28"/>
                      </a:moveTo>
                      <a:lnTo>
                        <a:pt x="15" y="25"/>
                      </a:lnTo>
                      <a:lnTo>
                        <a:pt x="18" y="25"/>
                      </a:lnTo>
                      <a:lnTo>
                        <a:pt x="18" y="22"/>
                      </a:lnTo>
                      <a:lnTo>
                        <a:pt x="18" y="19"/>
                      </a:lnTo>
                      <a:lnTo>
                        <a:pt x="21" y="19"/>
                      </a:lnTo>
                      <a:lnTo>
                        <a:pt x="21" y="16"/>
                      </a:lnTo>
                      <a:lnTo>
                        <a:pt x="23" y="16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29" y="16"/>
                      </a:lnTo>
                      <a:lnTo>
                        <a:pt x="32" y="16"/>
                      </a:lnTo>
                      <a:lnTo>
                        <a:pt x="35" y="16"/>
                      </a:lnTo>
                      <a:lnTo>
                        <a:pt x="35" y="19"/>
                      </a:lnTo>
                      <a:lnTo>
                        <a:pt x="38" y="19"/>
                      </a:lnTo>
                      <a:lnTo>
                        <a:pt x="38" y="22"/>
                      </a:lnTo>
                      <a:lnTo>
                        <a:pt x="38" y="25"/>
                      </a:lnTo>
                      <a:lnTo>
                        <a:pt x="41" y="28"/>
                      </a:lnTo>
                      <a:lnTo>
                        <a:pt x="15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3" name="Freeform 791"/>
                <p:cNvSpPr>
                  <a:spLocks/>
                </p:cNvSpPr>
                <p:nvPr/>
              </p:nvSpPr>
              <p:spPr bwMode="auto">
                <a:xfrm>
                  <a:off x="1106" y="1344"/>
                  <a:ext cx="48" cy="66"/>
                </a:xfrm>
                <a:custGeom>
                  <a:avLst/>
                  <a:gdLst>
                    <a:gd name="T0" fmla="*/ 41 w 52"/>
                    <a:gd name="T1" fmla="*/ 19 h 66"/>
                    <a:gd name="T2" fmla="*/ 39 w 52"/>
                    <a:gd name="T3" fmla="*/ 12 h 66"/>
                    <a:gd name="T4" fmla="*/ 36 w 52"/>
                    <a:gd name="T5" fmla="*/ 9 h 66"/>
                    <a:gd name="T6" fmla="*/ 34 w 52"/>
                    <a:gd name="T7" fmla="*/ 6 h 66"/>
                    <a:gd name="T8" fmla="*/ 31 w 52"/>
                    <a:gd name="T9" fmla="*/ 3 h 66"/>
                    <a:gd name="T10" fmla="*/ 30 w 52"/>
                    <a:gd name="T11" fmla="*/ 0 h 66"/>
                    <a:gd name="T12" fmla="*/ 26 w 52"/>
                    <a:gd name="T13" fmla="*/ 0 h 66"/>
                    <a:gd name="T14" fmla="*/ 20 w 52"/>
                    <a:gd name="T15" fmla="*/ 0 h 66"/>
                    <a:gd name="T16" fmla="*/ 16 w 52"/>
                    <a:gd name="T17" fmla="*/ 0 h 66"/>
                    <a:gd name="T18" fmla="*/ 11 w 52"/>
                    <a:gd name="T19" fmla="*/ 3 h 66"/>
                    <a:gd name="T20" fmla="*/ 6 w 52"/>
                    <a:gd name="T21" fmla="*/ 6 h 66"/>
                    <a:gd name="T22" fmla="*/ 6 w 52"/>
                    <a:gd name="T23" fmla="*/ 12 h 66"/>
                    <a:gd name="T24" fmla="*/ 3 w 52"/>
                    <a:gd name="T25" fmla="*/ 16 h 66"/>
                    <a:gd name="T26" fmla="*/ 3 w 52"/>
                    <a:gd name="T27" fmla="*/ 22 h 66"/>
                    <a:gd name="T28" fmla="*/ 3 w 52"/>
                    <a:gd name="T29" fmla="*/ 28 h 66"/>
                    <a:gd name="T30" fmla="*/ 6 w 52"/>
                    <a:gd name="T31" fmla="*/ 34 h 66"/>
                    <a:gd name="T32" fmla="*/ 9 w 52"/>
                    <a:gd name="T33" fmla="*/ 37 h 66"/>
                    <a:gd name="T34" fmla="*/ 14 w 52"/>
                    <a:gd name="T35" fmla="*/ 37 h 66"/>
                    <a:gd name="T36" fmla="*/ 18 w 52"/>
                    <a:gd name="T37" fmla="*/ 41 h 66"/>
                    <a:gd name="T38" fmla="*/ 23 w 52"/>
                    <a:gd name="T39" fmla="*/ 41 h 66"/>
                    <a:gd name="T40" fmla="*/ 28 w 52"/>
                    <a:gd name="T41" fmla="*/ 44 h 66"/>
                    <a:gd name="T42" fmla="*/ 30 w 52"/>
                    <a:gd name="T43" fmla="*/ 47 h 66"/>
                    <a:gd name="T44" fmla="*/ 28 w 52"/>
                    <a:gd name="T45" fmla="*/ 50 h 66"/>
                    <a:gd name="T46" fmla="*/ 26 w 52"/>
                    <a:gd name="T47" fmla="*/ 53 h 66"/>
                    <a:gd name="T48" fmla="*/ 20 w 52"/>
                    <a:gd name="T49" fmla="*/ 53 h 66"/>
                    <a:gd name="T50" fmla="*/ 16 w 52"/>
                    <a:gd name="T51" fmla="*/ 53 h 66"/>
                    <a:gd name="T52" fmla="*/ 14 w 52"/>
                    <a:gd name="T53" fmla="*/ 50 h 66"/>
                    <a:gd name="T54" fmla="*/ 14 w 52"/>
                    <a:gd name="T55" fmla="*/ 44 h 66"/>
                    <a:gd name="T56" fmla="*/ 0 w 52"/>
                    <a:gd name="T57" fmla="*/ 47 h 66"/>
                    <a:gd name="T58" fmla="*/ 3 w 52"/>
                    <a:gd name="T59" fmla="*/ 50 h 66"/>
                    <a:gd name="T60" fmla="*/ 3 w 52"/>
                    <a:gd name="T61" fmla="*/ 56 h 66"/>
                    <a:gd name="T62" fmla="*/ 6 w 52"/>
                    <a:gd name="T63" fmla="*/ 59 h 66"/>
                    <a:gd name="T64" fmla="*/ 6 w 52"/>
                    <a:gd name="T65" fmla="*/ 62 h 66"/>
                    <a:gd name="T66" fmla="*/ 11 w 52"/>
                    <a:gd name="T67" fmla="*/ 62 h 66"/>
                    <a:gd name="T68" fmla="*/ 16 w 52"/>
                    <a:gd name="T69" fmla="*/ 66 h 66"/>
                    <a:gd name="T70" fmla="*/ 20 w 52"/>
                    <a:gd name="T71" fmla="*/ 66 h 66"/>
                    <a:gd name="T72" fmla="*/ 26 w 52"/>
                    <a:gd name="T73" fmla="*/ 66 h 66"/>
                    <a:gd name="T74" fmla="*/ 30 w 52"/>
                    <a:gd name="T75" fmla="*/ 66 h 66"/>
                    <a:gd name="T76" fmla="*/ 34 w 52"/>
                    <a:gd name="T77" fmla="*/ 62 h 66"/>
                    <a:gd name="T78" fmla="*/ 36 w 52"/>
                    <a:gd name="T79" fmla="*/ 59 h 66"/>
                    <a:gd name="T80" fmla="*/ 39 w 52"/>
                    <a:gd name="T81" fmla="*/ 56 h 66"/>
                    <a:gd name="T82" fmla="*/ 41 w 52"/>
                    <a:gd name="T83" fmla="*/ 53 h 66"/>
                    <a:gd name="T84" fmla="*/ 41 w 52"/>
                    <a:gd name="T85" fmla="*/ 47 h 66"/>
                    <a:gd name="T86" fmla="*/ 41 w 52"/>
                    <a:gd name="T87" fmla="*/ 41 h 66"/>
                    <a:gd name="T88" fmla="*/ 41 w 52"/>
                    <a:gd name="T89" fmla="*/ 34 h 66"/>
                    <a:gd name="T90" fmla="*/ 36 w 52"/>
                    <a:gd name="T91" fmla="*/ 31 h 66"/>
                    <a:gd name="T92" fmla="*/ 31 w 52"/>
                    <a:gd name="T93" fmla="*/ 28 h 66"/>
                    <a:gd name="T94" fmla="*/ 28 w 52"/>
                    <a:gd name="T95" fmla="*/ 28 h 66"/>
                    <a:gd name="T96" fmla="*/ 26 w 52"/>
                    <a:gd name="T97" fmla="*/ 25 h 66"/>
                    <a:gd name="T98" fmla="*/ 20 w 52"/>
                    <a:gd name="T99" fmla="*/ 25 h 66"/>
                    <a:gd name="T100" fmla="*/ 16 w 52"/>
                    <a:gd name="T101" fmla="*/ 22 h 66"/>
                    <a:gd name="T102" fmla="*/ 14 w 52"/>
                    <a:gd name="T103" fmla="*/ 19 h 66"/>
                    <a:gd name="T104" fmla="*/ 16 w 52"/>
                    <a:gd name="T105" fmla="*/ 16 h 66"/>
                    <a:gd name="T106" fmla="*/ 18 w 52"/>
                    <a:gd name="T107" fmla="*/ 12 h 66"/>
                    <a:gd name="T108" fmla="*/ 23 w 52"/>
                    <a:gd name="T109" fmla="*/ 12 h 66"/>
                    <a:gd name="T110" fmla="*/ 26 w 52"/>
                    <a:gd name="T111" fmla="*/ 16 h 66"/>
                    <a:gd name="T112" fmla="*/ 28 w 52"/>
                    <a:gd name="T113" fmla="*/ 19 h 66"/>
                    <a:gd name="T114" fmla="*/ 30 w 52"/>
                    <a:gd name="T115" fmla="*/ 22 h 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2" h="66">
                      <a:moveTo>
                        <a:pt x="52" y="22"/>
                      </a:moveTo>
                      <a:lnTo>
                        <a:pt x="52" y="19"/>
                      </a:lnTo>
                      <a:lnTo>
                        <a:pt x="52" y="16"/>
                      </a:lnTo>
                      <a:lnTo>
                        <a:pt x="49" y="12"/>
                      </a:lnTo>
                      <a:lnTo>
                        <a:pt x="49" y="9"/>
                      </a:lnTo>
                      <a:lnTo>
                        <a:pt x="46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8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3"/>
                      </a:lnTo>
                      <a:lnTo>
                        <a:pt x="12" y="3"/>
                      </a:lnTo>
                      <a:lnTo>
                        <a:pt x="9" y="6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3" y="12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6" y="31"/>
                      </a:lnTo>
                      <a:lnTo>
                        <a:pt x="9" y="34"/>
                      </a:lnTo>
                      <a:lnTo>
                        <a:pt x="12" y="34"/>
                      </a:lnTo>
                      <a:lnTo>
                        <a:pt x="12" y="37"/>
                      </a:lnTo>
                      <a:lnTo>
                        <a:pt x="14" y="37"/>
                      </a:lnTo>
                      <a:lnTo>
                        <a:pt x="17" y="37"/>
                      </a:lnTo>
                      <a:lnTo>
                        <a:pt x="20" y="37"/>
                      </a:lnTo>
                      <a:lnTo>
                        <a:pt x="23" y="41"/>
                      </a:lnTo>
                      <a:lnTo>
                        <a:pt x="26" y="41"/>
                      </a:lnTo>
                      <a:lnTo>
                        <a:pt x="29" y="41"/>
                      </a:lnTo>
                      <a:lnTo>
                        <a:pt x="32" y="41"/>
                      </a:lnTo>
                      <a:lnTo>
                        <a:pt x="35" y="44"/>
                      </a:lnTo>
                      <a:lnTo>
                        <a:pt x="38" y="44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5" y="53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0" y="53"/>
                      </a:lnTo>
                      <a:lnTo>
                        <a:pt x="20" y="50"/>
                      </a:lnTo>
                      <a:lnTo>
                        <a:pt x="17" y="50"/>
                      </a:lnTo>
                      <a:lnTo>
                        <a:pt x="17" y="47"/>
                      </a:lnTo>
                      <a:lnTo>
                        <a:pt x="17" y="44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3" y="50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6" y="56"/>
                      </a:lnTo>
                      <a:lnTo>
                        <a:pt x="6" y="59"/>
                      </a:lnTo>
                      <a:lnTo>
                        <a:pt x="9" y="59"/>
                      </a:lnTo>
                      <a:lnTo>
                        <a:pt x="9" y="62"/>
                      </a:lnTo>
                      <a:lnTo>
                        <a:pt x="12" y="62"/>
                      </a:lnTo>
                      <a:lnTo>
                        <a:pt x="14" y="62"/>
                      </a:lnTo>
                      <a:lnTo>
                        <a:pt x="17" y="66"/>
                      </a:lnTo>
                      <a:lnTo>
                        <a:pt x="20" y="66"/>
                      </a:lnTo>
                      <a:lnTo>
                        <a:pt x="23" y="66"/>
                      </a:lnTo>
                      <a:lnTo>
                        <a:pt x="26" y="66"/>
                      </a:lnTo>
                      <a:lnTo>
                        <a:pt x="29" y="66"/>
                      </a:lnTo>
                      <a:lnTo>
                        <a:pt x="32" y="66"/>
                      </a:lnTo>
                      <a:lnTo>
                        <a:pt x="35" y="66"/>
                      </a:lnTo>
                      <a:lnTo>
                        <a:pt x="38" y="66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6" y="62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49" y="56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2" y="50"/>
                      </a:lnTo>
                      <a:lnTo>
                        <a:pt x="52" y="47"/>
                      </a:lnTo>
                      <a:lnTo>
                        <a:pt x="52" y="44"/>
                      </a:lnTo>
                      <a:lnTo>
                        <a:pt x="52" y="41"/>
                      </a:lnTo>
                      <a:lnTo>
                        <a:pt x="52" y="37"/>
                      </a:lnTo>
                      <a:lnTo>
                        <a:pt x="52" y="34"/>
                      </a:lnTo>
                      <a:lnTo>
                        <a:pt x="49" y="34"/>
                      </a:lnTo>
                      <a:lnTo>
                        <a:pt x="46" y="31"/>
                      </a:lnTo>
                      <a:lnTo>
                        <a:pt x="43" y="28"/>
                      </a:lnTo>
                      <a:lnTo>
                        <a:pt x="40" y="28"/>
                      </a:lnTo>
                      <a:lnTo>
                        <a:pt x="38" y="28"/>
                      </a:lnTo>
                      <a:lnTo>
                        <a:pt x="35" y="28"/>
                      </a:lnTo>
                      <a:lnTo>
                        <a:pt x="35" y="25"/>
                      </a:lnTo>
                      <a:lnTo>
                        <a:pt x="32" y="25"/>
                      </a:lnTo>
                      <a:lnTo>
                        <a:pt x="29" y="25"/>
                      </a:lnTo>
                      <a:lnTo>
                        <a:pt x="26" y="25"/>
                      </a:lnTo>
                      <a:lnTo>
                        <a:pt x="23" y="25"/>
                      </a:lnTo>
                      <a:lnTo>
                        <a:pt x="20" y="22"/>
                      </a:lnTo>
                      <a:lnTo>
                        <a:pt x="17" y="22"/>
                      </a:lnTo>
                      <a:lnTo>
                        <a:pt x="17" y="19"/>
                      </a:lnTo>
                      <a:lnTo>
                        <a:pt x="17" y="16"/>
                      </a:lnTo>
                      <a:lnTo>
                        <a:pt x="20" y="16"/>
                      </a:lnTo>
                      <a:lnTo>
                        <a:pt x="20" y="12"/>
                      </a:lnTo>
                      <a:lnTo>
                        <a:pt x="23" y="12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2" y="12"/>
                      </a:lnTo>
                      <a:lnTo>
                        <a:pt x="32" y="16"/>
                      </a:lnTo>
                      <a:lnTo>
                        <a:pt x="35" y="16"/>
                      </a:lnTo>
                      <a:lnTo>
                        <a:pt x="35" y="19"/>
                      </a:lnTo>
                      <a:lnTo>
                        <a:pt x="38" y="19"/>
                      </a:lnTo>
                      <a:lnTo>
                        <a:pt x="38" y="22"/>
                      </a:lnTo>
                      <a:lnTo>
                        <a:pt x="5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4" name="Freeform 792"/>
                <p:cNvSpPr>
                  <a:spLocks/>
                </p:cNvSpPr>
                <p:nvPr/>
              </p:nvSpPr>
              <p:spPr bwMode="auto">
                <a:xfrm>
                  <a:off x="1162" y="1344"/>
                  <a:ext cx="48" cy="66"/>
                </a:xfrm>
                <a:custGeom>
                  <a:avLst/>
                  <a:gdLst>
                    <a:gd name="T0" fmla="*/ 41 w 52"/>
                    <a:gd name="T1" fmla="*/ 19 h 66"/>
                    <a:gd name="T2" fmla="*/ 39 w 52"/>
                    <a:gd name="T3" fmla="*/ 12 h 66"/>
                    <a:gd name="T4" fmla="*/ 36 w 52"/>
                    <a:gd name="T5" fmla="*/ 9 h 66"/>
                    <a:gd name="T6" fmla="*/ 34 w 52"/>
                    <a:gd name="T7" fmla="*/ 6 h 66"/>
                    <a:gd name="T8" fmla="*/ 31 w 52"/>
                    <a:gd name="T9" fmla="*/ 3 h 66"/>
                    <a:gd name="T10" fmla="*/ 27 w 52"/>
                    <a:gd name="T11" fmla="*/ 0 h 66"/>
                    <a:gd name="T12" fmla="*/ 23 w 52"/>
                    <a:gd name="T13" fmla="*/ 0 h 66"/>
                    <a:gd name="T14" fmla="*/ 18 w 52"/>
                    <a:gd name="T15" fmla="*/ 0 h 66"/>
                    <a:gd name="T16" fmla="*/ 14 w 52"/>
                    <a:gd name="T17" fmla="*/ 0 h 66"/>
                    <a:gd name="T18" fmla="*/ 8 w 52"/>
                    <a:gd name="T19" fmla="*/ 3 h 66"/>
                    <a:gd name="T20" fmla="*/ 6 w 52"/>
                    <a:gd name="T21" fmla="*/ 6 h 66"/>
                    <a:gd name="T22" fmla="*/ 5 w 52"/>
                    <a:gd name="T23" fmla="*/ 9 h 66"/>
                    <a:gd name="T24" fmla="*/ 3 w 52"/>
                    <a:gd name="T25" fmla="*/ 16 h 66"/>
                    <a:gd name="T26" fmla="*/ 3 w 52"/>
                    <a:gd name="T27" fmla="*/ 22 h 66"/>
                    <a:gd name="T28" fmla="*/ 3 w 52"/>
                    <a:gd name="T29" fmla="*/ 28 h 66"/>
                    <a:gd name="T30" fmla="*/ 5 w 52"/>
                    <a:gd name="T31" fmla="*/ 31 h 66"/>
                    <a:gd name="T32" fmla="*/ 8 w 52"/>
                    <a:gd name="T33" fmla="*/ 34 h 66"/>
                    <a:gd name="T34" fmla="*/ 11 w 52"/>
                    <a:gd name="T35" fmla="*/ 37 h 66"/>
                    <a:gd name="T36" fmla="*/ 16 w 52"/>
                    <a:gd name="T37" fmla="*/ 37 h 66"/>
                    <a:gd name="T38" fmla="*/ 18 w 52"/>
                    <a:gd name="T39" fmla="*/ 41 h 66"/>
                    <a:gd name="T40" fmla="*/ 23 w 52"/>
                    <a:gd name="T41" fmla="*/ 41 h 66"/>
                    <a:gd name="T42" fmla="*/ 27 w 52"/>
                    <a:gd name="T43" fmla="*/ 44 h 66"/>
                    <a:gd name="T44" fmla="*/ 29 w 52"/>
                    <a:gd name="T45" fmla="*/ 47 h 66"/>
                    <a:gd name="T46" fmla="*/ 27 w 52"/>
                    <a:gd name="T47" fmla="*/ 50 h 66"/>
                    <a:gd name="T48" fmla="*/ 25 w 52"/>
                    <a:gd name="T49" fmla="*/ 53 h 66"/>
                    <a:gd name="T50" fmla="*/ 20 w 52"/>
                    <a:gd name="T51" fmla="*/ 53 h 66"/>
                    <a:gd name="T52" fmla="*/ 16 w 52"/>
                    <a:gd name="T53" fmla="*/ 53 h 66"/>
                    <a:gd name="T54" fmla="*/ 14 w 52"/>
                    <a:gd name="T55" fmla="*/ 50 h 66"/>
                    <a:gd name="T56" fmla="*/ 11 w 52"/>
                    <a:gd name="T57" fmla="*/ 47 h 66"/>
                    <a:gd name="T58" fmla="*/ 0 w 52"/>
                    <a:gd name="T59" fmla="*/ 44 h 66"/>
                    <a:gd name="T60" fmla="*/ 0 w 52"/>
                    <a:gd name="T61" fmla="*/ 50 h 66"/>
                    <a:gd name="T62" fmla="*/ 3 w 52"/>
                    <a:gd name="T63" fmla="*/ 56 h 66"/>
                    <a:gd name="T64" fmla="*/ 5 w 52"/>
                    <a:gd name="T65" fmla="*/ 59 h 66"/>
                    <a:gd name="T66" fmla="*/ 6 w 52"/>
                    <a:gd name="T67" fmla="*/ 62 h 66"/>
                    <a:gd name="T68" fmla="*/ 11 w 52"/>
                    <a:gd name="T69" fmla="*/ 62 h 66"/>
                    <a:gd name="T70" fmla="*/ 14 w 52"/>
                    <a:gd name="T71" fmla="*/ 66 h 66"/>
                    <a:gd name="T72" fmla="*/ 18 w 52"/>
                    <a:gd name="T73" fmla="*/ 66 h 66"/>
                    <a:gd name="T74" fmla="*/ 23 w 52"/>
                    <a:gd name="T75" fmla="*/ 66 h 66"/>
                    <a:gd name="T76" fmla="*/ 27 w 52"/>
                    <a:gd name="T77" fmla="*/ 66 h 66"/>
                    <a:gd name="T78" fmla="*/ 31 w 52"/>
                    <a:gd name="T79" fmla="*/ 62 h 66"/>
                    <a:gd name="T80" fmla="*/ 36 w 52"/>
                    <a:gd name="T81" fmla="*/ 59 h 66"/>
                    <a:gd name="T82" fmla="*/ 39 w 52"/>
                    <a:gd name="T83" fmla="*/ 56 h 66"/>
                    <a:gd name="T84" fmla="*/ 41 w 52"/>
                    <a:gd name="T85" fmla="*/ 50 h 66"/>
                    <a:gd name="T86" fmla="*/ 41 w 52"/>
                    <a:gd name="T87" fmla="*/ 44 h 66"/>
                    <a:gd name="T88" fmla="*/ 41 w 52"/>
                    <a:gd name="T89" fmla="*/ 37 h 66"/>
                    <a:gd name="T90" fmla="*/ 36 w 52"/>
                    <a:gd name="T91" fmla="*/ 31 h 66"/>
                    <a:gd name="T92" fmla="*/ 34 w 52"/>
                    <a:gd name="T93" fmla="*/ 28 h 66"/>
                    <a:gd name="T94" fmla="*/ 29 w 52"/>
                    <a:gd name="T95" fmla="*/ 28 h 66"/>
                    <a:gd name="T96" fmla="*/ 25 w 52"/>
                    <a:gd name="T97" fmla="*/ 25 h 66"/>
                    <a:gd name="T98" fmla="*/ 20 w 52"/>
                    <a:gd name="T99" fmla="*/ 25 h 66"/>
                    <a:gd name="T100" fmla="*/ 16 w 52"/>
                    <a:gd name="T101" fmla="*/ 22 h 66"/>
                    <a:gd name="T102" fmla="*/ 14 w 52"/>
                    <a:gd name="T103" fmla="*/ 19 h 66"/>
                    <a:gd name="T104" fmla="*/ 16 w 52"/>
                    <a:gd name="T105" fmla="*/ 16 h 66"/>
                    <a:gd name="T106" fmla="*/ 18 w 52"/>
                    <a:gd name="T107" fmla="*/ 12 h 66"/>
                    <a:gd name="T108" fmla="*/ 23 w 52"/>
                    <a:gd name="T109" fmla="*/ 12 h 66"/>
                    <a:gd name="T110" fmla="*/ 25 w 52"/>
                    <a:gd name="T111" fmla="*/ 16 h 66"/>
                    <a:gd name="T112" fmla="*/ 27 w 52"/>
                    <a:gd name="T113" fmla="*/ 19 h 66"/>
                    <a:gd name="T114" fmla="*/ 29 w 52"/>
                    <a:gd name="T115" fmla="*/ 22 h 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2" h="66">
                      <a:moveTo>
                        <a:pt x="52" y="22"/>
                      </a:moveTo>
                      <a:lnTo>
                        <a:pt x="52" y="19"/>
                      </a:lnTo>
                      <a:lnTo>
                        <a:pt x="49" y="16"/>
                      </a:lnTo>
                      <a:lnTo>
                        <a:pt x="49" y="12"/>
                      </a:lnTo>
                      <a:lnTo>
                        <a:pt x="49" y="9"/>
                      </a:lnTo>
                      <a:lnTo>
                        <a:pt x="46" y="9"/>
                      </a:lnTo>
                      <a:lnTo>
                        <a:pt x="46" y="6"/>
                      </a:lnTo>
                      <a:lnTo>
                        <a:pt x="43" y="6"/>
                      </a:lnTo>
                      <a:lnTo>
                        <a:pt x="43" y="3"/>
                      </a:lnTo>
                      <a:lnTo>
                        <a:pt x="40" y="3"/>
                      </a:lnTo>
                      <a:lnTo>
                        <a:pt x="37" y="3"/>
                      </a:lnTo>
                      <a:lnTo>
                        <a:pt x="34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7" y="0"/>
                      </a:lnTo>
                      <a:lnTo>
                        <a:pt x="14" y="3"/>
                      </a:lnTo>
                      <a:lnTo>
                        <a:pt x="11" y="3"/>
                      </a:lnTo>
                      <a:lnTo>
                        <a:pt x="8" y="3"/>
                      </a:lnTo>
                      <a:lnTo>
                        <a:pt x="8" y="6"/>
                      </a:lnTo>
                      <a:lnTo>
                        <a:pt x="5" y="6"/>
                      </a:lnTo>
                      <a:lnTo>
                        <a:pt x="5" y="9"/>
                      </a:lnTo>
                      <a:lnTo>
                        <a:pt x="3" y="12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3" y="22"/>
                      </a:lnTo>
                      <a:lnTo>
                        <a:pt x="3" y="25"/>
                      </a:lnTo>
                      <a:lnTo>
                        <a:pt x="3" y="28"/>
                      </a:lnTo>
                      <a:lnTo>
                        <a:pt x="3" y="31"/>
                      </a:lnTo>
                      <a:lnTo>
                        <a:pt x="5" y="31"/>
                      </a:lnTo>
                      <a:lnTo>
                        <a:pt x="8" y="34"/>
                      </a:lnTo>
                      <a:lnTo>
                        <a:pt x="11" y="34"/>
                      </a:lnTo>
                      <a:lnTo>
                        <a:pt x="11" y="37"/>
                      </a:lnTo>
                      <a:lnTo>
                        <a:pt x="14" y="37"/>
                      </a:lnTo>
                      <a:lnTo>
                        <a:pt x="17" y="37"/>
                      </a:lnTo>
                      <a:lnTo>
                        <a:pt x="20" y="37"/>
                      </a:lnTo>
                      <a:lnTo>
                        <a:pt x="20" y="41"/>
                      </a:lnTo>
                      <a:lnTo>
                        <a:pt x="23" y="41"/>
                      </a:lnTo>
                      <a:lnTo>
                        <a:pt x="26" y="41"/>
                      </a:lnTo>
                      <a:lnTo>
                        <a:pt x="29" y="41"/>
                      </a:lnTo>
                      <a:lnTo>
                        <a:pt x="31" y="41"/>
                      </a:lnTo>
                      <a:lnTo>
                        <a:pt x="34" y="44"/>
                      </a:lnTo>
                      <a:lnTo>
                        <a:pt x="37" y="44"/>
                      </a:lnTo>
                      <a:lnTo>
                        <a:pt x="37" y="47"/>
                      </a:lnTo>
                      <a:lnTo>
                        <a:pt x="37" y="50"/>
                      </a:lnTo>
                      <a:lnTo>
                        <a:pt x="34" y="50"/>
                      </a:lnTo>
                      <a:lnTo>
                        <a:pt x="34" y="53"/>
                      </a:lnTo>
                      <a:lnTo>
                        <a:pt x="31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3" y="53"/>
                      </a:lnTo>
                      <a:lnTo>
                        <a:pt x="20" y="53"/>
                      </a:lnTo>
                      <a:lnTo>
                        <a:pt x="20" y="50"/>
                      </a:lnTo>
                      <a:lnTo>
                        <a:pt x="17" y="50"/>
                      </a:lnTo>
                      <a:lnTo>
                        <a:pt x="17" y="47"/>
                      </a:lnTo>
                      <a:lnTo>
                        <a:pt x="14" y="47"/>
                      </a:lnTo>
                      <a:lnTo>
                        <a:pt x="14" y="44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50"/>
                      </a:lnTo>
                      <a:lnTo>
                        <a:pt x="3" y="53"/>
                      </a:lnTo>
                      <a:lnTo>
                        <a:pt x="3" y="56"/>
                      </a:lnTo>
                      <a:lnTo>
                        <a:pt x="5" y="56"/>
                      </a:lnTo>
                      <a:lnTo>
                        <a:pt x="5" y="59"/>
                      </a:lnTo>
                      <a:lnTo>
                        <a:pt x="8" y="59"/>
                      </a:lnTo>
                      <a:lnTo>
                        <a:pt x="8" y="62"/>
                      </a:lnTo>
                      <a:lnTo>
                        <a:pt x="11" y="62"/>
                      </a:lnTo>
                      <a:lnTo>
                        <a:pt x="14" y="62"/>
                      </a:lnTo>
                      <a:lnTo>
                        <a:pt x="14" y="66"/>
                      </a:lnTo>
                      <a:lnTo>
                        <a:pt x="17" y="66"/>
                      </a:lnTo>
                      <a:lnTo>
                        <a:pt x="20" y="66"/>
                      </a:lnTo>
                      <a:lnTo>
                        <a:pt x="23" y="66"/>
                      </a:lnTo>
                      <a:lnTo>
                        <a:pt x="26" y="66"/>
                      </a:lnTo>
                      <a:lnTo>
                        <a:pt x="29" y="66"/>
                      </a:lnTo>
                      <a:lnTo>
                        <a:pt x="31" y="66"/>
                      </a:lnTo>
                      <a:lnTo>
                        <a:pt x="34" y="66"/>
                      </a:lnTo>
                      <a:lnTo>
                        <a:pt x="37" y="66"/>
                      </a:lnTo>
                      <a:lnTo>
                        <a:pt x="40" y="62"/>
                      </a:lnTo>
                      <a:lnTo>
                        <a:pt x="43" y="62"/>
                      </a:lnTo>
                      <a:lnTo>
                        <a:pt x="46" y="59"/>
                      </a:lnTo>
                      <a:lnTo>
                        <a:pt x="49" y="59"/>
                      </a:lnTo>
                      <a:lnTo>
                        <a:pt x="49" y="56"/>
                      </a:lnTo>
                      <a:lnTo>
                        <a:pt x="52" y="53"/>
                      </a:lnTo>
                      <a:lnTo>
                        <a:pt x="52" y="50"/>
                      </a:lnTo>
                      <a:lnTo>
                        <a:pt x="52" y="47"/>
                      </a:lnTo>
                      <a:lnTo>
                        <a:pt x="52" y="44"/>
                      </a:lnTo>
                      <a:lnTo>
                        <a:pt x="52" y="41"/>
                      </a:lnTo>
                      <a:lnTo>
                        <a:pt x="52" y="37"/>
                      </a:lnTo>
                      <a:lnTo>
                        <a:pt x="49" y="34"/>
                      </a:lnTo>
                      <a:lnTo>
                        <a:pt x="46" y="31"/>
                      </a:lnTo>
                      <a:lnTo>
                        <a:pt x="43" y="31"/>
                      </a:lnTo>
                      <a:lnTo>
                        <a:pt x="43" y="28"/>
                      </a:lnTo>
                      <a:lnTo>
                        <a:pt x="40" y="28"/>
                      </a:lnTo>
                      <a:lnTo>
                        <a:pt x="37" y="28"/>
                      </a:lnTo>
                      <a:lnTo>
                        <a:pt x="34" y="28"/>
                      </a:lnTo>
                      <a:lnTo>
                        <a:pt x="31" y="25"/>
                      </a:lnTo>
                      <a:lnTo>
                        <a:pt x="29" y="25"/>
                      </a:lnTo>
                      <a:lnTo>
                        <a:pt x="26" y="25"/>
                      </a:lnTo>
                      <a:lnTo>
                        <a:pt x="23" y="25"/>
                      </a:lnTo>
                      <a:lnTo>
                        <a:pt x="20" y="22"/>
                      </a:lnTo>
                      <a:lnTo>
                        <a:pt x="17" y="22"/>
                      </a:lnTo>
                      <a:lnTo>
                        <a:pt x="17" y="19"/>
                      </a:lnTo>
                      <a:lnTo>
                        <a:pt x="17" y="16"/>
                      </a:lnTo>
                      <a:lnTo>
                        <a:pt x="20" y="16"/>
                      </a:lnTo>
                      <a:lnTo>
                        <a:pt x="20" y="12"/>
                      </a:lnTo>
                      <a:lnTo>
                        <a:pt x="23" y="12"/>
                      </a:lnTo>
                      <a:lnTo>
                        <a:pt x="26" y="12"/>
                      </a:lnTo>
                      <a:lnTo>
                        <a:pt x="29" y="12"/>
                      </a:lnTo>
                      <a:lnTo>
                        <a:pt x="31" y="12"/>
                      </a:lnTo>
                      <a:lnTo>
                        <a:pt x="31" y="16"/>
                      </a:lnTo>
                      <a:lnTo>
                        <a:pt x="34" y="16"/>
                      </a:lnTo>
                      <a:lnTo>
                        <a:pt x="34" y="19"/>
                      </a:lnTo>
                      <a:lnTo>
                        <a:pt x="37" y="19"/>
                      </a:lnTo>
                      <a:lnTo>
                        <a:pt x="37" y="22"/>
                      </a:lnTo>
                      <a:lnTo>
                        <a:pt x="5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5" name="Freeform 793"/>
                <p:cNvSpPr>
                  <a:spLocks noEditPoints="1"/>
                </p:cNvSpPr>
                <p:nvPr/>
              </p:nvSpPr>
              <p:spPr bwMode="auto">
                <a:xfrm>
                  <a:off x="1218" y="1344"/>
                  <a:ext cx="53" cy="66"/>
                </a:xfrm>
                <a:custGeom>
                  <a:avLst/>
                  <a:gdLst>
                    <a:gd name="T0" fmla="*/ 44 w 58"/>
                    <a:gd name="T1" fmla="*/ 31 h 66"/>
                    <a:gd name="T2" fmla="*/ 44 w 58"/>
                    <a:gd name="T3" fmla="*/ 25 h 66"/>
                    <a:gd name="T4" fmla="*/ 44 w 58"/>
                    <a:gd name="T5" fmla="*/ 19 h 66"/>
                    <a:gd name="T6" fmla="*/ 42 w 58"/>
                    <a:gd name="T7" fmla="*/ 12 h 66"/>
                    <a:gd name="T8" fmla="*/ 40 w 58"/>
                    <a:gd name="T9" fmla="*/ 9 h 66"/>
                    <a:gd name="T10" fmla="*/ 37 w 58"/>
                    <a:gd name="T11" fmla="*/ 6 h 66"/>
                    <a:gd name="T12" fmla="*/ 34 w 58"/>
                    <a:gd name="T13" fmla="*/ 3 h 66"/>
                    <a:gd name="T14" fmla="*/ 29 w 58"/>
                    <a:gd name="T15" fmla="*/ 0 h 66"/>
                    <a:gd name="T16" fmla="*/ 25 w 58"/>
                    <a:gd name="T17" fmla="*/ 0 h 66"/>
                    <a:gd name="T18" fmla="*/ 20 w 58"/>
                    <a:gd name="T19" fmla="*/ 0 h 66"/>
                    <a:gd name="T20" fmla="*/ 16 w 58"/>
                    <a:gd name="T21" fmla="*/ 0 h 66"/>
                    <a:gd name="T22" fmla="*/ 14 w 58"/>
                    <a:gd name="T23" fmla="*/ 3 h 66"/>
                    <a:gd name="T24" fmla="*/ 12 w 58"/>
                    <a:gd name="T25" fmla="*/ 6 h 66"/>
                    <a:gd name="T26" fmla="*/ 6 w 58"/>
                    <a:gd name="T27" fmla="*/ 6 h 66"/>
                    <a:gd name="T28" fmla="*/ 5 w 58"/>
                    <a:gd name="T29" fmla="*/ 9 h 66"/>
                    <a:gd name="T30" fmla="*/ 5 w 58"/>
                    <a:gd name="T31" fmla="*/ 16 h 66"/>
                    <a:gd name="T32" fmla="*/ 3 w 58"/>
                    <a:gd name="T33" fmla="*/ 19 h 66"/>
                    <a:gd name="T34" fmla="*/ 0 w 58"/>
                    <a:gd name="T35" fmla="*/ 25 h 66"/>
                    <a:gd name="T36" fmla="*/ 0 w 58"/>
                    <a:gd name="T37" fmla="*/ 31 h 66"/>
                    <a:gd name="T38" fmla="*/ 0 w 58"/>
                    <a:gd name="T39" fmla="*/ 37 h 66"/>
                    <a:gd name="T40" fmla="*/ 0 w 58"/>
                    <a:gd name="T41" fmla="*/ 44 h 66"/>
                    <a:gd name="T42" fmla="*/ 3 w 58"/>
                    <a:gd name="T43" fmla="*/ 50 h 66"/>
                    <a:gd name="T44" fmla="*/ 5 w 58"/>
                    <a:gd name="T45" fmla="*/ 56 h 66"/>
                    <a:gd name="T46" fmla="*/ 6 w 58"/>
                    <a:gd name="T47" fmla="*/ 59 h 66"/>
                    <a:gd name="T48" fmla="*/ 12 w 58"/>
                    <a:gd name="T49" fmla="*/ 62 h 66"/>
                    <a:gd name="T50" fmla="*/ 16 w 58"/>
                    <a:gd name="T51" fmla="*/ 66 h 66"/>
                    <a:gd name="T52" fmla="*/ 20 w 58"/>
                    <a:gd name="T53" fmla="*/ 66 h 66"/>
                    <a:gd name="T54" fmla="*/ 25 w 58"/>
                    <a:gd name="T55" fmla="*/ 66 h 66"/>
                    <a:gd name="T56" fmla="*/ 29 w 58"/>
                    <a:gd name="T57" fmla="*/ 66 h 66"/>
                    <a:gd name="T58" fmla="*/ 31 w 58"/>
                    <a:gd name="T59" fmla="*/ 62 h 66"/>
                    <a:gd name="T60" fmla="*/ 36 w 58"/>
                    <a:gd name="T61" fmla="*/ 62 h 66"/>
                    <a:gd name="T62" fmla="*/ 37 w 58"/>
                    <a:gd name="T63" fmla="*/ 59 h 66"/>
                    <a:gd name="T64" fmla="*/ 40 w 58"/>
                    <a:gd name="T65" fmla="*/ 53 h 66"/>
                    <a:gd name="T66" fmla="*/ 42 w 58"/>
                    <a:gd name="T67" fmla="*/ 50 h 66"/>
                    <a:gd name="T68" fmla="*/ 44 w 58"/>
                    <a:gd name="T69" fmla="*/ 44 h 66"/>
                    <a:gd name="T70" fmla="*/ 44 w 58"/>
                    <a:gd name="T71" fmla="*/ 37 h 66"/>
                    <a:gd name="T72" fmla="*/ 34 w 58"/>
                    <a:gd name="T73" fmla="*/ 34 h 66"/>
                    <a:gd name="T74" fmla="*/ 34 w 58"/>
                    <a:gd name="T75" fmla="*/ 41 h 66"/>
                    <a:gd name="T76" fmla="*/ 31 w 58"/>
                    <a:gd name="T77" fmla="*/ 44 h 66"/>
                    <a:gd name="T78" fmla="*/ 29 w 58"/>
                    <a:gd name="T79" fmla="*/ 47 h 66"/>
                    <a:gd name="T80" fmla="*/ 27 w 58"/>
                    <a:gd name="T81" fmla="*/ 50 h 66"/>
                    <a:gd name="T82" fmla="*/ 23 w 58"/>
                    <a:gd name="T83" fmla="*/ 53 h 66"/>
                    <a:gd name="T84" fmla="*/ 20 w 58"/>
                    <a:gd name="T85" fmla="*/ 50 h 66"/>
                    <a:gd name="T86" fmla="*/ 16 w 58"/>
                    <a:gd name="T87" fmla="*/ 50 h 66"/>
                    <a:gd name="T88" fmla="*/ 14 w 58"/>
                    <a:gd name="T89" fmla="*/ 47 h 66"/>
                    <a:gd name="T90" fmla="*/ 14 w 58"/>
                    <a:gd name="T91" fmla="*/ 41 h 66"/>
                    <a:gd name="T92" fmla="*/ 12 w 58"/>
                    <a:gd name="T93" fmla="*/ 37 h 66"/>
                    <a:gd name="T94" fmla="*/ 12 w 58"/>
                    <a:gd name="T95" fmla="*/ 31 h 66"/>
                    <a:gd name="T96" fmla="*/ 14 w 58"/>
                    <a:gd name="T97" fmla="*/ 28 h 66"/>
                    <a:gd name="T98" fmla="*/ 14 w 58"/>
                    <a:gd name="T99" fmla="*/ 22 h 66"/>
                    <a:gd name="T100" fmla="*/ 16 w 58"/>
                    <a:gd name="T101" fmla="*/ 19 h 66"/>
                    <a:gd name="T102" fmla="*/ 17 w 58"/>
                    <a:gd name="T103" fmla="*/ 16 h 66"/>
                    <a:gd name="T104" fmla="*/ 23 w 58"/>
                    <a:gd name="T105" fmla="*/ 16 h 66"/>
                    <a:gd name="T106" fmla="*/ 27 w 58"/>
                    <a:gd name="T107" fmla="*/ 16 h 66"/>
                    <a:gd name="T108" fmla="*/ 29 w 58"/>
                    <a:gd name="T109" fmla="*/ 19 h 66"/>
                    <a:gd name="T110" fmla="*/ 31 w 58"/>
                    <a:gd name="T111" fmla="*/ 22 h 66"/>
                    <a:gd name="T112" fmla="*/ 34 w 58"/>
                    <a:gd name="T113" fmla="*/ 28 h 66"/>
                    <a:gd name="T114" fmla="*/ 34 w 58"/>
                    <a:gd name="T115" fmla="*/ 34 h 6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8" h="66">
                      <a:moveTo>
                        <a:pt x="58" y="34"/>
                      </a:moveTo>
                      <a:lnTo>
                        <a:pt x="58" y="31"/>
                      </a:lnTo>
                      <a:lnTo>
                        <a:pt x="58" y="28"/>
                      </a:lnTo>
                      <a:lnTo>
                        <a:pt x="58" y="25"/>
                      </a:lnTo>
                      <a:lnTo>
                        <a:pt x="58" y="22"/>
                      </a:lnTo>
                      <a:lnTo>
                        <a:pt x="58" y="19"/>
                      </a:lnTo>
                      <a:lnTo>
                        <a:pt x="55" y="16"/>
                      </a:lnTo>
                      <a:lnTo>
                        <a:pt x="55" y="12"/>
                      </a:lnTo>
                      <a:lnTo>
                        <a:pt x="52" y="12"/>
                      </a:lnTo>
                      <a:lnTo>
                        <a:pt x="52" y="9"/>
                      </a:lnTo>
                      <a:lnTo>
                        <a:pt x="49" y="9"/>
                      </a:lnTo>
                      <a:lnTo>
                        <a:pt x="49" y="6"/>
                      </a:lnTo>
                      <a:lnTo>
                        <a:pt x="47" y="6"/>
                      </a:lnTo>
                      <a:lnTo>
                        <a:pt x="44" y="3"/>
                      </a:lnTo>
                      <a:lnTo>
                        <a:pt x="41" y="3"/>
                      </a:lnTo>
                      <a:lnTo>
                        <a:pt x="38" y="0"/>
                      </a:lnTo>
                      <a:lnTo>
                        <a:pt x="35" y="0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21" y="3"/>
                      </a:lnTo>
                      <a:lnTo>
                        <a:pt x="18" y="3"/>
                      </a:lnTo>
                      <a:lnTo>
                        <a:pt x="15" y="3"/>
                      </a:lnTo>
                      <a:lnTo>
                        <a:pt x="15" y="6"/>
                      </a:lnTo>
                      <a:lnTo>
                        <a:pt x="12" y="6"/>
                      </a:lnTo>
                      <a:lnTo>
                        <a:pt x="9" y="6"/>
                      </a:lnTo>
                      <a:lnTo>
                        <a:pt x="9" y="9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6" y="16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0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3" y="47"/>
                      </a:lnTo>
                      <a:lnTo>
                        <a:pt x="3" y="50"/>
                      </a:lnTo>
                      <a:lnTo>
                        <a:pt x="6" y="53"/>
                      </a:lnTo>
                      <a:lnTo>
                        <a:pt x="6" y="56"/>
                      </a:lnTo>
                      <a:lnTo>
                        <a:pt x="9" y="56"/>
                      </a:lnTo>
                      <a:lnTo>
                        <a:pt x="9" y="59"/>
                      </a:lnTo>
                      <a:lnTo>
                        <a:pt x="12" y="59"/>
                      </a:lnTo>
                      <a:lnTo>
                        <a:pt x="15" y="62"/>
                      </a:lnTo>
                      <a:lnTo>
                        <a:pt x="18" y="62"/>
                      </a:lnTo>
                      <a:lnTo>
                        <a:pt x="21" y="66"/>
                      </a:lnTo>
                      <a:lnTo>
                        <a:pt x="23" y="66"/>
                      </a:lnTo>
                      <a:lnTo>
                        <a:pt x="26" y="66"/>
                      </a:lnTo>
                      <a:lnTo>
                        <a:pt x="29" y="66"/>
                      </a:lnTo>
                      <a:lnTo>
                        <a:pt x="32" y="66"/>
                      </a:lnTo>
                      <a:lnTo>
                        <a:pt x="35" y="66"/>
                      </a:lnTo>
                      <a:lnTo>
                        <a:pt x="38" y="66"/>
                      </a:lnTo>
                      <a:lnTo>
                        <a:pt x="41" y="66"/>
                      </a:lnTo>
                      <a:lnTo>
                        <a:pt x="41" y="62"/>
                      </a:lnTo>
                      <a:lnTo>
                        <a:pt x="44" y="62"/>
                      </a:lnTo>
                      <a:lnTo>
                        <a:pt x="47" y="62"/>
                      </a:lnTo>
                      <a:lnTo>
                        <a:pt x="47" y="59"/>
                      </a:lnTo>
                      <a:lnTo>
                        <a:pt x="49" y="59"/>
                      </a:lnTo>
                      <a:lnTo>
                        <a:pt x="52" y="56"/>
                      </a:lnTo>
                      <a:lnTo>
                        <a:pt x="52" y="53"/>
                      </a:lnTo>
                      <a:lnTo>
                        <a:pt x="55" y="53"/>
                      </a:lnTo>
                      <a:lnTo>
                        <a:pt x="55" y="50"/>
                      </a:lnTo>
                      <a:lnTo>
                        <a:pt x="58" y="47"/>
                      </a:lnTo>
                      <a:lnTo>
                        <a:pt x="58" y="44"/>
                      </a:lnTo>
                      <a:lnTo>
                        <a:pt x="58" y="41"/>
                      </a:lnTo>
                      <a:lnTo>
                        <a:pt x="58" y="37"/>
                      </a:lnTo>
                      <a:lnTo>
                        <a:pt x="58" y="34"/>
                      </a:lnTo>
                      <a:close/>
                      <a:moveTo>
                        <a:pt x="44" y="34"/>
                      </a:moveTo>
                      <a:lnTo>
                        <a:pt x="44" y="37"/>
                      </a:lnTo>
                      <a:lnTo>
                        <a:pt x="44" y="41"/>
                      </a:lnTo>
                      <a:lnTo>
                        <a:pt x="44" y="44"/>
                      </a:lnTo>
                      <a:lnTo>
                        <a:pt x="41" y="44"/>
                      </a:lnTo>
                      <a:lnTo>
                        <a:pt x="41" y="47"/>
                      </a:lnTo>
                      <a:lnTo>
                        <a:pt x="38" y="47"/>
                      </a:lnTo>
                      <a:lnTo>
                        <a:pt x="38" y="50"/>
                      </a:lnTo>
                      <a:lnTo>
                        <a:pt x="35" y="50"/>
                      </a:lnTo>
                      <a:lnTo>
                        <a:pt x="32" y="53"/>
                      </a:lnTo>
                      <a:lnTo>
                        <a:pt x="29" y="53"/>
                      </a:lnTo>
                      <a:lnTo>
                        <a:pt x="26" y="53"/>
                      </a:lnTo>
                      <a:lnTo>
                        <a:pt x="26" y="50"/>
                      </a:lnTo>
                      <a:lnTo>
                        <a:pt x="23" y="50"/>
                      </a:lnTo>
                      <a:lnTo>
                        <a:pt x="21" y="50"/>
                      </a:lnTo>
                      <a:lnTo>
                        <a:pt x="21" y="47"/>
                      </a:lnTo>
                      <a:lnTo>
                        <a:pt x="18" y="47"/>
                      </a:lnTo>
                      <a:lnTo>
                        <a:pt x="18" y="44"/>
                      </a:lnTo>
                      <a:lnTo>
                        <a:pt x="18" y="41"/>
                      </a:lnTo>
                      <a:lnTo>
                        <a:pt x="18" y="37"/>
                      </a:lnTo>
                      <a:lnTo>
                        <a:pt x="15" y="37"/>
                      </a:lnTo>
                      <a:lnTo>
                        <a:pt x="15" y="34"/>
                      </a:ln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8" y="28"/>
                      </a:lnTo>
                      <a:lnTo>
                        <a:pt x="18" y="25"/>
                      </a:lnTo>
                      <a:lnTo>
                        <a:pt x="18" y="22"/>
                      </a:lnTo>
                      <a:lnTo>
                        <a:pt x="18" y="19"/>
                      </a:lnTo>
                      <a:lnTo>
                        <a:pt x="21" y="19"/>
                      </a:lnTo>
                      <a:lnTo>
                        <a:pt x="21" y="16"/>
                      </a:lnTo>
                      <a:lnTo>
                        <a:pt x="23" y="16"/>
                      </a:lnTo>
                      <a:lnTo>
                        <a:pt x="26" y="16"/>
                      </a:lnTo>
                      <a:lnTo>
                        <a:pt x="29" y="16"/>
                      </a:lnTo>
                      <a:lnTo>
                        <a:pt x="32" y="16"/>
                      </a:lnTo>
                      <a:lnTo>
                        <a:pt x="35" y="16"/>
                      </a:lnTo>
                      <a:lnTo>
                        <a:pt x="38" y="16"/>
                      </a:lnTo>
                      <a:lnTo>
                        <a:pt x="38" y="19"/>
                      </a:lnTo>
                      <a:lnTo>
                        <a:pt x="41" y="19"/>
                      </a:lnTo>
                      <a:lnTo>
                        <a:pt x="41" y="22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lnTo>
                        <a:pt x="44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76" name="Rectangle 794"/>
                <p:cNvSpPr>
                  <a:spLocks noChangeArrowheads="1"/>
                </p:cNvSpPr>
                <p:nvPr/>
              </p:nvSpPr>
              <p:spPr bwMode="auto">
                <a:xfrm>
                  <a:off x="4093" y="3099"/>
                  <a:ext cx="579" cy="45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77" name="Rectangle 795"/>
                <p:cNvSpPr>
                  <a:spLocks noChangeArrowheads="1"/>
                </p:cNvSpPr>
                <p:nvPr/>
              </p:nvSpPr>
              <p:spPr bwMode="auto">
                <a:xfrm>
                  <a:off x="4076" y="3083"/>
                  <a:ext cx="580" cy="453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78" name="Rectangle 796"/>
                <p:cNvSpPr>
                  <a:spLocks noChangeArrowheads="1"/>
                </p:cNvSpPr>
                <p:nvPr/>
              </p:nvSpPr>
              <p:spPr bwMode="auto">
                <a:xfrm>
                  <a:off x="4076" y="3083"/>
                  <a:ext cx="580" cy="453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79" name="Rectangle 797"/>
                <p:cNvSpPr>
                  <a:spLocks noChangeArrowheads="1"/>
                </p:cNvSpPr>
                <p:nvPr/>
              </p:nvSpPr>
              <p:spPr bwMode="auto">
                <a:xfrm>
                  <a:off x="4207" y="3137"/>
                  <a:ext cx="75" cy="84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80" name="Rectangle 798"/>
                <p:cNvSpPr>
                  <a:spLocks noChangeArrowheads="1"/>
                </p:cNvSpPr>
                <p:nvPr/>
              </p:nvSpPr>
              <p:spPr bwMode="auto">
                <a:xfrm>
                  <a:off x="4207" y="3137"/>
                  <a:ext cx="75" cy="8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81" name="Rectangle 799"/>
                <p:cNvSpPr>
                  <a:spLocks noChangeArrowheads="1"/>
                </p:cNvSpPr>
                <p:nvPr/>
              </p:nvSpPr>
              <p:spPr bwMode="auto">
                <a:xfrm>
                  <a:off x="4207" y="3255"/>
                  <a:ext cx="147" cy="119"/>
                </a:xfrm>
                <a:prstGeom prst="rect">
                  <a:avLst/>
                </a:pr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82" name="Rectangle 800"/>
                <p:cNvSpPr>
                  <a:spLocks noChangeArrowheads="1"/>
                </p:cNvSpPr>
                <p:nvPr/>
              </p:nvSpPr>
              <p:spPr bwMode="auto">
                <a:xfrm>
                  <a:off x="4207" y="3255"/>
                  <a:ext cx="147" cy="119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83" name="Freeform 801"/>
                <p:cNvSpPr>
                  <a:spLocks/>
                </p:cNvSpPr>
                <p:nvPr/>
              </p:nvSpPr>
              <p:spPr bwMode="auto">
                <a:xfrm>
                  <a:off x="4210" y="3408"/>
                  <a:ext cx="179" cy="100"/>
                </a:xfrm>
                <a:custGeom>
                  <a:avLst/>
                  <a:gdLst>
                    <a:gd name="T0" fmla="*/ 152 w 194"/>
                    <a:gd name="T1" fmla="*/ 53 h 100"/>
                    <a:gd name="T2" fmla="*/ 152 w 194"/>
                    <a:gd name="T3" fmla="*/ 59 h 100"/>
                    <a:gd name="T4" fmla="*/ 149 w 194"/>
                    <a:gd name="T5" fmla="*/ 65 h 100"/>
                    <a:gd name="T6" fmla="*/ 146 w 194"/>
                    <a:gd name="T7" fmla="*/ 72 h 100"/>
                    <a:gd name="T8" fmla="*/ 140 w 194"/>
                    <a:gd name="T9" fmla="*/ 75 h 100"/>
                    <a:gd name="T10" fmla="*/ 137 w 194"/>
                    <a:gd name="T11" fmla="*/ 81 h 100"/>
                    <a:gd name="T12" fmla="*/ 134 w 194"/>
                    <a:gd name="T13" fmla="*/ 84 h 100"/>
                    <a:gd name="T14" fmla="*/ 126 w 194"/>
                    <a:gd name="T15" fmla="*/ 87 h 100"/>
                    <a:gd name="T16" fmla="*/ 123 w 194"/>
                    <a:gd name="T17" fmla="*/ 90 h 100"/>
                    <a:gd name="T18" fmla="*/ 115 w 194"/>
                    <a:gd name="T19" fmla="*/ 94 h 100"/>
                    <a:gd name="T20" fmla="*/ 109 w 194"/>
                    <a:gd name="T21" fmla="*/ 97 h 100"/>
                    <a:gd name="T22" fmla="*/ 102 w 194"/>
                    <a:gd name="T23" fmla="*/ 97 h 100"/>
                    <a:gd name="T24" fmla="*/ 95 w 194"/>
                    <a:gd name="T25" fmla="*/ 100 h 100"/>
                    <a:gd name="T26" fmla="*/ 89 w 194"/>
                    <a:gd name="T27" fmla="*/ 100 h 100"/>
                    <a:gd name="T28" fmla="*/ 82 w 194"/>
                    <a:gd name="T29" fmla="*/ 100 h 100"/>
                    <a:gd name="T30" fmla="*/ 72 w 194"/>
                    <a:gd name="T31" fmla="*/ 100 h 100"/>
                    <a:gd name="T32" fmla="*/ 66 w 194"/>
                    <a:gd name="T33" fmla="*/ 100 h 100"/>
                    <a:gd name="T34" fmla="*/ 59 w 194"/>
                    <a:gd name="T35" fmla="*/ 100 h 100"/>
                    <a:gd name="T36" fmla="*/ 50 w 194"/>
                    <a:gd name="T37" fmla="*/ 97 h 100"/>
                    <a:gd name="T38" fmla="*/ 43 w 194"/>
                    <a:gd name="T39" fmla="*/ 97 h 100"/>
                    <a:gd name="T40" fmla="*/ 39 w 194"/>
                    <a:gd name="T41" fmla="*/ 94 h 100"/>
                    <a:gd name="T42" fmla="*/ 31 w 194"/>
                    <a:gd name="T43" fmla="*/ 90 h 100"/>
                    <a:gd name="T44" fmla="*/ 26 w 194"/>
                    <a:gd name="T45" fmla="*/ 87 h 100"/>
                    <a:gd name="T46" fmla="*/ 20 w 194"/>
                    <a:gd name="T47" fmla="*/ 84 h 100"/>
                    <a:gd name="T48" fmla="*/ 16 w 194"/>
                    <a:gd name="T49" fmla="*/ 81 h 100"/>
                    <a:gd name="T50" fmla="*/ 11 w 194"/>
                    <a:gd name="T51" fmla="*/ 75 h 100"/>
                    <a:gd name="T52" fmla="*/ 8 w 194"/>
                    <a:gd name="T53" fmla="*/ 72 h 100"/>
                    <a:gd name="T54" fmla="*/ 6 w 194"/>
                    <a:gd name="T55" fmla="*/ 69 h 100"/>
                    <a:gd name="T56" fmla="*/ 3 w 194"/>
                    <a:gd name="T57" fmla="*/ 62 h 100"/>
                    <a:gd name="T58" fmla="*/ 0 w 194"/>
                    <a:gd name="T59" fmla="*/ 56 h 100"/>
                    <a:gd name="T60" fmla="*/ 0 w 194"/>
                    <a:gd name="T61" fmla="*/ 50 h 100"/>
                    <a:gd name="T62" fmla="*/ 3 w 194"/>
                    <a:gd name="T63" fmla="*/ 44 h 100"/>
                    <a:gd name="T64" fmla="*/ 3 w 194"/>
                    <a:gd name="T65" fmla="*/ 37 h 100"/>
                    <a:gd name="T66" fmla="*/ 6 w 194"/>
                    <a:gd name="T67" fmla="*/ 31 h 100"/>
                    <a:gd name="T68" fmla="*/ 8 w 194"/>
                    <a:gd name="T69" fmla="*/ 25 h 100"/>
                    <a:gd name="T70" fmla="*/ 14 w 194"/>
                    <a:gd name="T71" fmla="*/ 22 h 100"/>
                    <a:gd name="T72" fmla="*/ 18 w 194"/>
                    <a:gd name="T73" fmla="*/ 19 h 100"/>
                    <a:gd name="T74" fmla="*/ 23 w 194"/>
                    <a:gd name="T75" fmla="*/ 16 h 100"/>
                    <a:gd name="T76" fmla="*/ 29 w 194"/>
                    <a:gd name="T77" fmla="*/ 9 h 100"/>
                    <a:gd name="T78" fmla="*/ 34 w 194"/>
                    <a:gd name="T79" fmla="*/ 9 h 100"/>
                    <a:gd name="T80" fmla="*/ 41 w 194"/>
                    <a:gd name="T81" fmla="*/ 6 h 100"/>
                    <a:gd name="T82" fmla="*/ 48 w 194"/>
                    <a:gd name="T83" fmla="*/ 3 h 100"/>
                    <a:gd name="T84" fmla="*/ 54 w 194"/>
                    <a:gd name="T85" fmla="*/ 0 h 100"/>
                    <a:gd name="T86" fmla="*/ 61 w 194"/>
                    <a:gd name="T87" fmla="*/ 0 h 100"/>
                    <a:gd name="T88" fmla="*/ 71 w 194"/>
                    <a:gd name="T89" fmla="*/ 0 h 100"/>
                    <a:gd name="T90" fmla="*/ 77 w 194"/>
                    <a:gd name="T91" fmla="*/ 0 h 100"/>
                    <a:gd name="T92" fmla="*/ 84 w 194"/>
                    <a:gd name="T93" fmla="*/ 0 h 100"/>
                    <a:gd name="T94" fmla="*/ 93 w 194"/>
                    <a:gd name="T95" fmla="*/ 0 h 100"/>
                    <a:gd name="T96" fmla="*/ 100 w 194"/>
                    <a:gd name="T97" fmla="*/ 0 h 100"/>
                    <a:gd name="T98" fmla="*/ 106 w 194"/>
                    <a:gd name="T99" fmla="*/ 3 h 100"/>
                    <a:gd name="T100" fmla="*/ 113 w 194"/>
                    <a:gd name="T101" fmla="*/ 6 h 100"/>
                    <a:gd name="T102" fmla="*/ 117 w 194"/>
                    <a:gd name="T103" fmla="*/ 9 h 100"/>
                    <a:gd name="T104" fmla="*/ 125 w 194"/>
                    <a:gd name="T105" fmla="*/ 9 h 100"/>
                    <a:gd name="T106" fmla="*/ 129 w 194"/>
                    <a:gd name="T107" fmla="*/ 16 h 100"/>
                    <a:gd name="T108" fmla="*/ 137 w 194"/>
                    <a:gd name="T109" fmla="*/ 19 h 100"/>
                    <a:gd name="T110" fmla="*/ 140 w 194"/>
                    <a:gd name="T111" fmla="*/ 22 h 100"/>
                    <a:gd name="T112" fmla="*/ 143 w 194"/>
                    <a:gd name="T113" fmla="*/ 25 h 100"/>
                    <a:gd name="T114" fmla="*/ 148 w 194"/>
                    <a:gd name="T115" fmla="*/ 31 h 100"/>
                    <a:gd name="T116" fmla="*/ 149 w 194"/>
                    <a:gd name="T117" fmla="*/ 34 h 100"/>
                    <a:gd name="T118" fmla="*/ 152 w 194"/>
                    <a:gd name="T119" fmla="*/ 41 h 100"/>
                    <a:gd name="T120" fmla="*/ 152 w 194"/>
                    <a:gd name="T121" fmla="*/ 47 h 100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4" h="100">
                      <a:moveTo>
                        <a:pt x="194" y="50"/>
                      </a:moveTo>
                      <a:lnTo>
                        <a:pt x="194" y="53"/>
                      </a:lnTo>
                      <a:lnTo>
                        <a:pt x="194" y="56"/>
                      </a:lnTo>
                      <a:lnTo>
                        <a:pt x="194" y="59"/>
                      </a:lnTo>
                      <a:lnTo>
                        <a:pt x="191" y="62"/>
                      </a:lnTo>
                      <a:lnTo>
                        <a:pt x="191" y="65"/>
                      </a:lnTo>
                      <a:lnTo>
                        <a:pt x="188" y="69"/>
                      </a:lnTo>
                      <a:lnTo>
                        <a:pt x="185" y="72"/>
                      </a:lnTo>
                      <a:lnTo>
                        <a:pt x="182" y="75"/>
                      </a:lnTo>
                      <a:lnTo>
                        <a:pt x="179" y="75"/>
                      </a:lnTo>
                      <a:lnTo>
                        <a:pt x="179" y="78"/>
                      </a:lnTo>
                      <a:lnTo>
                        <a:pt x="176" y="81"/>
                      </a:lnTo>
                      <a:lnTo>
                        <a:pt x="173" y="81"/>
                      </a:lnTo>
                      <a:lnTo>
                        <a:pt x="170" y="84"/>
                      </a:lnTo>
                      <a:lnTo>
                        <a:pt x="165" y="87"/>
                      </a:lnTo>
                      <a:lnTo>
                        <a:pt x="162" y="87"/>
                      </a:lnTo>
                      <a:lnTo>
                        <a:pt x="159" y="90"/>
                      </a:lnTo>
                      <a:lnTo>
                        <a:pt x="156" y="90"/>
                      </a:lnTo>
                      <a:lnTo>
                        <a:pt x="150" y="94"/>
                      </a:lnTo>
                      <a:lnTo>
                        <a:pt x="147" y="94"/>
                      </a:lnTo>
                      <a:lnTo>
                        <a:pt x="144" y="94"/>
                      </a:lnTo>
                      <a:lnTo>
                        <a:pt x="139" y="97"/>
                      </a:lnTo>
                      <a:lnTo>
                        <a:pt x="136" y="97"/>
                      </a:lnTo>
                      <a:lnTo>
                        <a:pt x="130" y="97"/>
                      </a:lnTo>
                      <a:lnTo>
                        <a:pt x="127" y="100"/>
                      </a:lnTo>
                      <a:lnTo>
                        <a:pt x="121" y="100"/>
                      </a:lnTo>
                      <a:lnTo>
                        <a:pt x="118" y="100"/>
                      </a:lnTo>
                      <a:lnTo>
                        <a:pt x="113" y="100"/>
                      </a:lnTo>
                      <a:lnTo>
                        <a:pt x="107" y="100"/>
                      </a:lnTo>
                      <a:lnTo>
                        <a:pt x="104" y="100"/>
                      </a:lnTo>
                      <a:lnTo>
                        <a:pt x="98" y="100"/>
                      </a:lnTo>
                      <a:lnTo>
                        <a:pt x="92" y="100"/>
                      </a:lnTo>
                      <a:lnTo>
                        <a:pt x="90" y="100"/>
                      </a:lnTo>
                      <a:lnTo>
                        <a:pt x="84" y="100"/>
                      </a:lnTo>
                      <a:lnTo>
                        <a:pt x="78" y="100"/>
                      </a:lnTo>
                      <a:lnTo>
                        <a:pt x="75" y="100"/>
                      </a:lnTo>
                      <a:lnTo>
                        <a:pt x="69" y="100"/>
                      </a:lnTo>
                      <a:lnTo>
                        <a:pt x="64" y="97"/>
                      </a:lnTo>
                      <a:lnTo>
                        <a:pt x="61" y="97"/>
                      </a:lnTo>
                      <a:lnTo>
                        <a:pt x="55" y="97"/>
                      </a:lnTo>
                      <a:lnTo>
                        <a:pt x="52" y="94"/>
                      </a:lnTo>
                      <a:lnTo>
                        <a:pt x="49" y="94"/>
                      </a:lnTo>
                      <a:lnTo>
                        <a:pt x="43" y="94"/>
                      </a:lnTo>
                      <a:lnTo>
                        <a:pt x="40" y="90"/>
                      </a:lnTo>
                      <a:lnTo>
                        <a:pt x="37" y="90"/>
                      </a:lnTo>
                      <a:lnTo>
                        <a:pt x="32" y="87"/>
                      </a:lnTo>
                      <a:lnTo>
                        <a:pt x="29" y="87"/>
                      </a:lnTo>
                      <a:lnTo>
                        <a:pt x="26" y="84"/>
                      </a:lnTo>
                      <a:lnTo>
                        <a:pt x="23" y="81"/>
                      </a:lnTo>
                      <a:lnTo>
                        <a:pt x="20" y="81"/>
                      </a:lnTo>
                      <a:lnTo>
                        <a:pt x="17" y="78"/>
                      </a:lnTo>
                      <a:lnTo>
                        <a:pt x="14" y="75"/>
                      </a:lnTo>
                      <a:lnTo>
                        <a:pt x="11" y="75"/>
                      </a:lnTo>
                      <a:lnTo>
                        <a:pt x="11" y="72"/>
                      </a:lnTo>
                      <a:lnTo>
                        <a:pt x="9" y="69"/>
                      </a:lnTo>
                      <a:lnTo>
                        <a:pt x="6" y="69"/>
                      </a:lnTo>
                      <a:lnTo>
                        <a:pt x="6" y="65"/>
                      </a:lnTo>
                      <a:lnTo>
                        <a:pt x="3" y="62"/>
                      </a:lnTo>
                      <a:lnTo>
                        <a:pt x="3" y="59"/>
                      </a:lnTo>
                      <a:lnTo>
                        <a:pt x="0" y="56"/>
                      </a:lnTo>
                      <a:lnTo>
                        <a:pt x="0" y="53"/>
                      </a:lnTo>
                      <a:lnTo>
                        <a:pt x="0" y="50"/>
                      </a:lnTo>
                      <a:lnTo>
                        <a:pt x="0" y="47"/>
                      </a:lnTo>
                      <a:lnTo>
                        <a:pt x="3" y="44"/>
                      </a:lnTo>
                      <a:lnTo>
                        <a:pt x="3" y="41"/>
                      </a:lnTo>
                      <a:lnTo>
                        <a:pt x="3" y="37"/>
                      </a:lnTo>
                      <a:lnTo>
                        <a:pt x="6" y="34"/>
                      </a:lnTo>
                      <a:lnTo>
                        <a:pt x="9" y="31"/>
                      </a:lnTo>
                      <a:lnTo>
                        <a:pt x="11" y="28"/>
                      </a:lnTo>
                      <a:lnTo>
                        <a:pt x="11" y="25"/>
                      </a:lnTo>
                      <a:lnTo>
                        <a:pt x="14" y="25"/>
                      </a:lnTo>
                      <a:lnTo>
                        <a:pt x="17" y="22"/>
                      </a:lnTo>
                      <a:lnTo>
                        <a:pt x="20" y="19"/>
                      </a:lnTo>
                      <a:lnTo>
                        <a:pt x="23" y="19"/>
                      </a:lnTo>
                      <a:lnTo>
                        <a:pt x="26" y="16"/>
                      </a:lnTo>
                      <a:lnTo>
                        <a:pt x="29" y="16"/>
                      </a:lnTo>
                      <a:lnTo>
                        <a:pt x="32" y="12"/>
                      </a:lnTo>
                      <a:lnTo>
                        <a:pt x="37" y="9"/>
                      </a:lnTo>
                      <a:lnTo>
                        <a:pt x="40" y="9"/>
                      </a:lnTo>
                      <a:lnTo>
                        <a:pt x="43" y="9"/>
                      </a:lnTo>
                      <a:lnTo>
                        <a:pt x="49" y="6"/>
                      </a:lnTo>
                      <a:lnTo>
                        <a:pt x="52" y="6"/>
                      </a:lnTo>
                      <a:lnTo>
                        <a:pt x="55" y="3"/>
                      </a:lnTo>
                      <a:lnTo>
                        <a:pt x="61" y="3"/>
                      </a:lnTo>
                      <a:lnTo>
                        <a:pt x="64" y="3"/>
                      </a:lnTo>
                      <a:lnTo>
                        <a:pt x="69" y="0"/>
                      </a:lnTo>
                      <a:lnTo>
                        <a:pt x="75" y="0"/>
                      </a:lnTo>
                      <a:lnTo>
                        <a:pt x="78" y="0"/>
                      </a:lnTo>
                      <a:lnTo>
                        <a:pt x="84" y="0"/>
                      </a:lnTo>
                      <a:lnTo>
                        <a:pt x="90" y="0"/>
                      </a:lnTo>
                      <a:lnTo>
                        <a:pt x="92" y="0"/>
                      </a:lnTo>
                      <a:lnTo>
                        <a:pt x="98" y="0"/>
                      </a:lnTo>
                      <a:lnTo>
                        <a:pt x="104" y="0"/>
                      </a:lnTo>
                      <a:lnTo>
                        <a:pt x="107" y="0"/>
                      </a:lnTo>
                      <a:lnTo>
                        <a:pt x="113" y="0"/>
                      </a:lnTo>
                      <a:lnTo>
                        <a:pt x="118" y="0"/>
                      </a:lnTo>
                      <a:lnTo>
                        <a:pt x="121" y="0"/>
                      </a:lnTo>
                      <a:lnTo>
                        <a:pt x="127" y="0"/>
                      </a:lnTo>
                      <a:lnTo>
                        <a:pt x="130" y="3"/>
                      </a:lnTo>
                      <a:lnTo>
                        <a:pt x="136" y="3"/>
                      </a:lnTo>
                      <a:lnTo>
                        <a:pt x="139" y="3"/>
                      </a:lnTo>
                      <a:lnTo>
                        <a:pt x="144" y="6"/>
                      </a:lnTo>
                      <a:lnTo>
                        <a:pt x="147" y="6"/>
                      </a:lnTo>
                      <a:lnTo>
                        <a:pt x="150" y="9"/>
                      </a:lnTo>
                      <a:lnTo>
                        <a:pt x="156" y="9"/>
                      </a:lnTo>
                      <a:lnTo>
                        <a:pt x="159" y="9"/>
                      </a:lnTo>
                      <a:lnTo>
                        <a:pt x="162" y="12"/>
                      </a:lnTo>
                      <a:lnTo>
                        <a:pt x="165" y="16"/>
                      </a:lnTo>
                      <a:lnTo>
                        <a:pt x="170" y="16"/>
                      </a:lnTo>
                      <a:lnTo>
                        <a:pt x="173" y="19"/>
                      </a:lnTo>
                      <a:lnTo>
                        <a:pt x="176" y="19"/>
                      </a:lnTo>
                      <a:lnTo>
                        <a:pt x="179" y="22"/>
                      </a:lnTo>
                      <a:lnTo>
                        <a:pt x="179" y="25"/>
                      </a:lnTo>
                      <a:lnTo>
                        <a:pt x="182" y="25"/>
                      </a:lnTo>
                      <a:lnTo>
                        <a:pt x="185" y="28"/>
                      </a:lnTo>
                      <a:lnTo>
                        <a:pt x="188" y="31"/>
                      </a:lnTo>
                      <a:lnTo>
                        <a:pt x="188" y="34"/>
                      </a:lnTo>
                      <a:lnTo>
                        <a:pt x="191" y="34"/>
                      </a:lnTo>
                      <a:lnTo>
                        <a:pt x="191" y="37"/>
                      </a:lnTo>
                      <a:lnTo>
                        <a:pt x="194" y="41"/>
                      </a:lnTo>
                      <a:lnTo>
                        <a:pt x="194" y="44"/>
                      </a:lnTo>
                      <a:lnTo>
                        <a:pt x="194" y="47"/>
                      </a:lnTo>
                      <a:lnTo>
                        <a:pt x="194" y="50"/>
                      </a:lnTo>
                      <a:close/>
                    </a:path>
                  </a:pathLst>
                </a:custGeom>
                <a:solidFill>
                  <a:srgbClr val="FCD1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84" name="Freeform 802"/>
                <p:cNvSpPr>
                  <a:spLocks/>
                </p:cNvSpPr>
                <p:nvPr/>
              </p:nvSpPr>
              <p:spPr bwMode="auto">
                <a:xfrm>
                  <a:off x="4210" y="3408"/>
                  <a:ext cx="179" cy="100"/>
                </a:xfrm>
                <a:custGeom>
                  <a:avLst/>
                  <a:gdLst>
                    <a:gd name="T0" fmla="*/ 152 w 194"/>
                    <a:gd name="T1" fmla="*/ 50 h 100"/>
                    <a:gd name="T2" fmla="*/ 152 w 194"/>
                    <a:gd name="T3" fmla="*/ 59 h 100"/>
                    <a:gd name="T4" fmla="*/ 148 w 194"/>
                    <a:gd name="T5" fmla="*/ 69 h 100"/>
                    <a:gd name="T6" fmla="*/ 140 w 194"/>
                    <a:gd name="T7" fmla="*/ 78 h 100"/>
                    <a:gd name="T8" fmla="*/ 129 w 194"/>
                    <a:gd name="T9" fmla="*/ 87 h 100"/>
                    <a:gd name="T10" fmla="*/ 117 w 194"/>
                    <a:gd name="T11" fmla="*/ 94 h 100"/>
                    <a:gd name="T12" fmla="*/ 106 w 194"/>
                    <a:gd name="T13" fmla="*/ 97 h 100"/>
                    <a:gd name="T14" fmla="*/ 93 w 194"/>
                    <a:gd name="T15" fmla="*/ 100 h 100"/>
                    <a:gd name="T16" fmla="*/ 77 w 194"/>
                    <a:gd name="T17" fmla="*/ 100 h 100"/>
                    <a:gd name="T18" fmla="*/ 61 w 194"/>
                    <a:gd name="T19" fmla="*/ 100 h 100"/>
                    <a:gd name="T20" fmla="*/ 48 w 194"/>
                    <a:gd name="T21" fmla="*/ 97 h 100"/>
                    <a:gd name="T22" fmla="*/ 34 w 194"/>
                    <a:gd name="T23" fmla="*/ 94 h 100"/>
                    <a:gd name="T24" fmla="*/ 23 w 194"/>
                    <a:gd name="T25" fmla="*/ 87 h 100"/>
                    <a:gd name="T26" fmla="*/ 14 w 194"/>
                    <a:gd name="T27" fmla="*/ 78 h 100"/>
                    <a:gd name="T28" fmla="*/ 6 w 194"/>
                    <a:gd name="T29" fmla="*/ 69 h 100"/>
                    <a:gd name="T30" fmla="*/ 3 w 194"/>
                    <a:gd name="T31" fmla="*/ 59 h 100"/>
                    <a:gd name="T32" fmla="*/ 0 w 194"/>
                    <a:gd name="T33" fmla="*/ 50 h 100"/>
                    <a:gd name="T34" fmla="*/ 3 w 194"/>
                    <a:gd name="T35" fmla="*/ 41 h 100"/>
                    <a:gd name="T36" fmla="*/ 6 w 194"/>
                    <a:gd name="T37" fmla="*/ 31 h 100"/>
                    <a:gd name="T38" fmla="*/ 14 w 194"/>
                    <a:gd name="T39" fmla="*/ 22 h 100"/>
                    <a:gd name="T40" fmla="*/ 23 w 194"/>
                    <a:gd name="T41" fmla="*/ 16 h 100"/>
                    <a:gd name="T42" fmla="*/ 34 w 194"/>
                    <a:gd name="T43" fmla="*/ 9 h 100"/>
                    <a:gd name="T44" fmla="*/ 48 w 194"/>
                    <a:gd name="T45" fmla="*/ 3 h 100"/>
                    <a:gd name="T46" fmla="*/ 61 w 194"/>
                    <a:gd name="T47" fmla="*/ 0 h 100"/>
                    <a:gd name="T48" fmla="*/ 77 w 194"/>
                    <a:gd name="T49" fmla="*/ 0 h 100"/>
                    <a:gd name="T50" fmla="*/ 93 w 194"/>
                    <a:gd name="T51" fmla="*/ 0 h 100"/>
                    <a:gd name="T52" fmla="*/ 106 w 194"/>
                    <a:gd name="T53" fmla="*/ 3 h 100"/>
                    <a:gd name="T54" fmla="*/ 117 w 194"/>
                    <a:gd name="T55" fmla="*/ 9 h 100"/>
                    <a:gd name="T56" fmla="*/ 129 w 194"/>
                    <a:gd name="T57" fmla="*/ 16 h 100"/>
                    <a:gd name="T58" fmla="*/ 140 w 194"/>
                    <a:gd name="T59" fmla="*/ 22 h 100"/>
                    <a:gd name="T60" fmla="*/ 148 w 194"/>
                    <a:gd name="T61" fmla="*/ 31 h 100"/>
                    <a:gd name="T62" fmla="*/ 152 w 194"/>
                    <a:gd name="T63" fmla="*/ 41 h 100"/>
                    <a:gd name="T64" fmla="*/ 152 w 194"/>
                    <a:gd name="T65" fmla="*/ 50 h 10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94" h="100">
                      <a:moveTo>
                        <a:pt x="194" y="50"/>
                      </a:moveTo>
                      <a:lnTo>
                        <a:pt x="194" y="59"/>
                      </a:lnTo>
                      <a:lnTo>
                        <a:pt x="188" y="69"/>
                      </a:lnTo>
                      <a:lnTo>
                        <a:pt x="179" y="78"/>
                      </a:lnTo>
                      <a:lnTo>
                        <a:pt x="165" y="87"/>
                      </a:lnTo>
                      <a:lnTo>
                        <a:pt x="150" y="94"/>
                      </a:lnTo>
                      <a:lnTo>
                        <a:pt x="136" y="97"/>
                      </a:lnTo>
                      <a:lnTo>
                        <a:pt x="118" y="100"/>
                      </a:lnTo>
                      <a:lnTo>
                        <a:pt x="98" y="100"/>
                      </a:lnTo>
                      <a:lnTo>
                        <a:pt x="78" y="100"/>
                      </a:lnTo>
                      <a:lnTo>
                        <a:pt x="61" y="97"/>
                      </a:lnTo>
                      <a:lnTo>
                        <a:pt x="43" y="94"/>
                      </a:lnTo>
                      <a:lnTo>
                        <a:pt x="29" y="87"/>
                      </a:lnTo>
                      <a:lnTo>
                        <a:pt x="17" y="78"/>
                      </a:lnTo>
                      <a:lnTo>
                        <a:pt x="9" y="69"/>
                      </a:lnTo>
                      <a:lnTo>
                        <a:pt x="3" y="59"/>
                      </a:lnTo>
                      <a:lnTo>
                        <a:pt x="0" y="50"/>
                      </a:lnTo>
                      <a:lnTo>
                        <a:pt x="3" y="41"/>
                      </a:lnTo>
                      <a:lnTo>
                        <a:pt x="9" y="31"/>
                      </a:lnTo>
                      <a:lnTo>
                        <a:pt x="17" y="22"/>
                      </a:lnTo>
                      <a:lnTo>
                        <a:pt x="29" y="16"/>
                      </a:lnTo>
                      <a:lnTo>
                        <a:pt x="43" y="9"/>
                      </a:lnTo>
                      <a:lnTo>
                        <a:pt x="61" y="3"/>
                      </a:lnTo>
                      <a:lnTo>
                        <a:pt x="78" y="0"/>
                      </a:lnTo>
                      <a:lnTo>
                        <a:pt x="98" y="0"/>
                      </a:lnTo>
                      <a:lnTo>
                        <a:pt x="118" y="0"/>
                      </a:lnTo>
                      <a:lnTo>
                        <a:pt x="136" y="3"/>
                      </a:lnTo>
                      <a:lnTo>
                        <a:pt x="150" y="9"/>
                      </a:lnTo>
                      <a:lnTo>
                        <a:pt x="165" y="16"/>
                      </a:lnTo>
                      <a:lnTo>
                        <a:pt x="179" y="22"/>
                      </a:lnTo>
                      <a:lnTo>
                        <a:pt x="188" y="31"/>
                      </a:lnTo>
                      <a:lnTo>
                        <a:pt x="194" y="41"/>
                      </a:lnTo>
                      <a:lnTo>
                        <a:pt x="194" y="5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85" name="Freeform 803"/>
                <p:cNvSpPr>
                  <a:spLocks noEditPoints="1"/>
                </p:cNvSpPr>
                <p:nvPr/>
              </p:nvSpPr>
              <p:spPr bwMode="auto">
                <a:xfrm>
                  <a:off x="4325" y="3143"/>
                  <a:ext cx="56" cy="65"/>
                </a:xfrm>
                <a:custGeom>
                  <a:avLst/>
                  <a:gdLst>
                    <a:gd name="T0" fmla="*/ 0 w 61"/>
                    <a:gd name="T1" fmla="*/ 28 h 65"/>
                    <a:gd name="T2" fmla="*/ 3 w 61"/>
                    <a:gd name="T3" fmla="*/ 22 h 65"/>
                    <a:gd name="T4" fmla="*/ 6 w 61"/>
                    <a:gd name="T5" fmla="*/ 15 h 65"/>
                    <a:gd name="T6" fmla="*/ 6 w 61"/>
                    <a:gd name="T7" fmla="*/ 9 h 65"/>
                    <a:gd name="T8" fmla="*/ 9 w 61"/>
                    <a:gd name="T9" fmla="*/ 3 h 65"/>
                    <a:gd name="T10" fmla="*/ 15 w 61"/>
                    <a:gd name="T11" fmla="*/ 0 h 65"/>
                    <a:gd name="T12" fmla="*/ 20 w 61"/>
                    <a:gd name="T13" fmla="*/ 0 h 65"/>
                    <a:gd name="T14" fmla="*/ 27 w 61"/>
                    <a:gd name="T15" fmla="*/ 0 h 65"/>
                    <a:gd name="T16" fmla="*/ 32 w 61"/>
                    <a:gd name="T17" fmla="*/ 3 h 65"/>
                    <a:gd name="T18" fmla="*/ 38 w 61"/>
                    <a:gd name="T19" fmla="*/ 6 h 65"/>
                    <a:gd name="T20" fmla="*/ 42 w 61"/>
                    <a:gd name="T21" fmla="*/ 12 h 65"/>
                    <a:gd name="T22" fmla="*/ 45 w 61"/>
                    <a:gd name="T23" fmla="*/ 18 h 65"/>
                    <a:gd name="T24" fmla="*/ 45 w 61"/>
                    <a:gd name="T25" fmla="*/ 28 h 65"/>
                    <a:gd name="T26" fmla="*/ 47 w 61"/>
                    <a:gd name="T27" fmla="*/ 34 h 65"/>
                    <a:gd name="T28" fmla="*/ 45 w 61"/>
                    <a:gd name="T29" fmla="*/ 40 h 65"/>
                    <a:gd name="T30" fmla="*/ 45 w 61"/>
                    <a:gd name="T31" fmla="*/ 50 h 65"/>
                    <a:gd name="T32" fmla="*/ 42 w 61"/>
                    <a:gd name="T33" fmla="*/ 56 h 65"/>
                    <a:gd name="T34" fmla="*/ 38 w 61"/>
                    <a:gd name="T35" fmla="*/ 59 h 65"/>
                    <a:gd name="T36" fmla="*/ 34 w 61"/>
                    <a:gd name="T37" fmla="*/ 62 h 65"/>
                    <a:gd name="T38" fmla="*/ 29 w 61"/>
                    <a:gd name="T39" fmla="*/ 65 h 65"/>
                    <a:gd name="T40" fmla="*/ 23 w 61"/>
                    <a:gd name="T41" fmla="*/ 65 h 65"/>
                    <a:gd name="T42" fmla="*/ 16 w 61"/>
                    <a:gd name="T43" fmla="*/ 65 h 65"/>
                    <a:gd name="T44" fmla="*/ 12 w 61"/>
                    <a:gd name="T45" fmla="*/ 62 h 65"/>
                    <a:gd name="T46" fmla="*/ 6 w 61"/>
                    <a:gd name="T47" fmla="*/ 59 h 65"/>
                    <a:gd name="T48" fmla="*/ 6 w 61"/>
                    <a:gd name="T49" fmla="*/ 53 h 65"/>
                    <a:gd name="T50" fmla="*/ 3 w 61"/>
                    <a:gd name="T51" fmla="*/ 47 h 65"/>
                    <a:gd name="T52" fmla="*/ 0 w 61"/>
                    <a:gd name="T53" fmla="*/ 37 h 65"/>
                    <a:gd name="T54" fmla="*/ 12 w 61"/>
                    <a:gd name="T55" fmla="*/ 37 h 65"/>
                    <a:gd name="T56" fmla="*/ 12 w 61"/>
                    <a:gd name="T57" fmla="*/ 47 h 65"/>
                    <a:gd name="T58" fmla="*/ 16 w 61"/>
                    <a:gd name="T59" fmla="*/ 50 h 65"/>
                    <a:gd name="T60" fmla="*/ 20 w 61"/>
                    <a:gd name="T61" fmla="*/ 53 h 65"/>
                    <a:gd name="T62" fmla="*/ 25 w 61"/>
                    <a:gd name="T63" fmla="*/ 56 h 65"/>
                    <a:gd name="T64" fmla="*/ 32 w 61"/>
                    <a:gd name="T65" fmla="*/ 53 h 65"/>
                    <a:gd name="T66" fmla="*/ 34 w 61"/>
                    <a:gd name="T67" fmla="*/ 47 h 65"/>
                    <a:gd name="T68" fmla="*/ 36 w 61"/>
                    <a:gd name="T69" fmla="*/ 40 h 65"/>
                    <a:gd name="T70" fmla="*/ 36 w 61"/>
                    <a:gd name="T71" fmla="*/ 31 h 65"/>
                    <a:gd name="T72" fmla="*/ 36 w 61"/>
                    <a:gd name="T73" fmla="*/ 22 h 65"/>
                    <a:gd name="T74" fmla="*/ 34 w 61"/>
                    <a:gd name="T75" fmla="*/ 15 h 65"/>
                    <a:gd name="T76" fmla="*/ 29 w 61"/>
                    <a:gd name="T77" fmla="*/ 12 h 65"/>
                    <a:gd name="T78" fmla="*/ 25 w 61"/>
                    <a:gd name="T79" fmla="*/ 9 h 65"/>
                    <a:gd name="T80" fmla="*/ 20 w 61"/>
                    <a:gd name="T81" fmla="*/ 12 h 65"/>
                    <a:gd name="T82" fmla="*/ 16 w 61"/>
                    <a:gd name="T83" fmla="*/ 15 h 65"/>
                    <a:gd name="T84" fmla="*/ 12 w 61"/>
                    <a:gd name="T85" fmla="*/ 18 h 65"/>
                    <a:gd name="T86" fmla="*/ 12 w 61"/>
                    <a:gd name="T87" fmla="*/ 28 h 6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61" h="65">
                      <a:moveTo>
                        <a:pt x="0" y="34"/>
                      </a:move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3" y="28"/>
                      </a:lnTo>
                      <a:lnTo>
                        <a:pt x="3" y="25"/>
                      </a:lnTo>
                      <a:lnTo>
                        <a:pt x="3" y="22"/>
                      </a:lnTo>
                      <a:lnTo>
                        <a:pt x="3" y="18"/>
                      </a:lnTo>
                      <a:lnTo>
                        <a:pt x="3" y="15"/>
                      </a:lnTo>
                      <a:lnTo>
                        <a:pt x="6" y="15"/>
                      </a:lnTo>
                      <a:lnTo>
                        <a:pt x="6" y="12"/>
                      </a:lnTo>
                      <a:lnTo>
                        <a:pt x="6" y="9"/>
                      </a:lnTo>
                      <a:lnTo>
                        <a:pt x="9" y="9"/>
                      </a:lnTo>
                      <a:lnTo>
                        <a:pt x="9" y="6"/>
                      </a:lnTo>
                      <a:lnTo>
                        <a:pt x="12" y="6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18" y="0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29" y="0"/>
                      </a:ln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8" y="0"/>
                      </a:lnTo>
                      <a:lnTo>
                        <a:pt x="41" y="0"/>
                      </a:lnTo>
                      <a:lnTo>
                        <a:pt x="41" y="3"/>
                      </a:lnTo>
                      <a:lnTo>
                        <a:pt x="44" y="3"/>
                      </a:lnTo>
                      <a:lnTo>
                        <a:pt x="46" y="3"/>
                      </a:lnTo>
                      <a:lnTo>
                        <a:pt x="49" y="6"/>
                      </a:lnTo>
                      <a:lnTo>
                        <a:pt x="52" y="6"/>
                      </a:lnTo>
                      <a:lnTo>
                        <a:pt x="52" y="9"/>
                      </a:lnTo>
                      <a:lnTo>
                        <a:pt x="55" y="12"/>
                      </a:lnTo>
                      <a:lnTo>
                        <a:pt x="55" y="15"/>
                      </a:lnTo>
                      <a:lnTo>
                        <a:pt x="58" y="15"/>
                      </a:lnTo>
                      <a:lnTo>
                        <a:pt x="58" y="18"/>
                      </a:lnTo>
                      <a:lnTo>
                        <a:pt x="58" y="22"/>
                      </a:lnTo>
                      <a:lnTo>
                        <a:pt x="58" y="25"/>
                      </a:lnTo>
                      <a:lnTo>
                        <a:pt x="58" y="28"/>
                      </a:lnTo>
                      <a:lnTo>
                        <a:pt x="61" y="28"/>
                      </a:lnTo>
                      <a:lnTo>
                        <a:pt x="61" y="31"/>
                      </a:lnTo>
                      <a:lnTo>
                        <a:pt x="61" y="34"/>
                      </a:lnTo>
                      <a:lnTo>
                        <a:pt x="61" y="37"/>
                      </a:lnTo>
                      <a:lnTo>
                        <a:pt x="58" y="37"/>
                      </a:lnTo>
                      <a:lnTo>
                        <a:pt x="58" y="40"/>
                      </a:lnTo>
                      <a:lnTo>
                        <a:pt x="58" y="43"/>
                      </a:lnTo>
                      <a:lnTo>
                        <a:pt x="58" y="47"/>
                      </a:lnTo>
                      <a:lnTo>
                        <a:pt x="58" y="50"/>
                      </a:lnTo>
                      <a:lnTo>
                        <a:pt x="55" y="50"/>
                      </a:lnTo>
                      <a:lnTo>
                        <a:pt x="55" y="53"/>
                      </a:lnTo>
                      <a:lnTo>
                        <a:pt x="55" y="56"/>
                      </a:lnTo>
                      <a:lnTo>
                        <a:pt x="52" y="56"/>
                      </a:lnTo>
                      <a:lnTo>
                        <a:pt x="52" y="59"/>
                      </a:lnTo>
                      <a:lnTo>
                        <a:pt x="49" y="59"/>
                      </a:lnTo>
                      <a:lnTo>
                        <a:pt x="49" y="62"/>
                      </a:lnTo>
                      <a:lnTo>
                        <a:pt x="46" y="62"/>
                      </a:lnTo>
                      <a:lnTo>
                        <a:pt x="44" y="62"/>
                      </a:lnTo>
                      <a:lnTo>
                        <a:pt x="44" y="65"/>
                      </a:lnTo>
                      <a:lnTo>
                        <a:pt x="41" y="65"/>
                      </a:lnTo>
                      <a:lnTo>
                        <a:pt x="38" y="65"/>
                      </a:lnTo>
                      <a:lnTo>
                        <a:pt x="35" y="65"/>
                      </a:lnTo>
                      <a:lnTo>
                        <a:pt x="32" y="65"/>
                      </a:lnTo>
                      <a:lnTo>
                        <a:pt x="29" y="65"/>
                      </a:lnTo>
                      <a:lnTo>
                        <a:pt x="26" y="65"/>
                      </a:lnTo>
                      <a:lnTo>
                        <a:pt x="23" y="65"/>
                      </a:lnTo>
                      <a:lnTo>
                        <a:pt x="20" y="65"/>
                      </a:lnTo>
                      <a:lnTo>
                        <a:pt x="18" y="65"/>
                      </a:lnTo>
                      <a:lnTo>
                        <a:pt x="18" y="62"/>
                      </a:lnTo>
                      <a:lnTo>
                        <a:pt x="15" y="62"/>
                      </a:lnTo>
                      <a:lnTo>
                        <a:pt x="12" y="62"/>
                      </a:lnTo>
                      <a:lnTo>
                        <a:pt x="12" y="59"/>
                      </a:lnTo>
                      <a:lnTo>
                        <a:pt x="9" y="59"/>
                      </a:lnTo>
                      <a:lnTo>
                        <a:pt x="9" y="56"/>
                      </a:lnTo>
                      <a:lnTo>
                        <a:pt x="6" y="56"/>
                      </a:lnTo>
                      <a:lnTo>
                        <a:pt x="6" y="53"/>
                      </a:lnTo>
                      <a:lnTo>
                        <a:pt x="6" y="50"/>
                      </a:lnTo>
                      <a:lnTo>
                        <a:pt x="3" y="50"/>
                      </a:lnTo>
                      <a:lnTo>
                        <a:pt x="3" y="47"/>
                      </a:lnTo>
                      <a:lnTo>
                        <a:pt x="3" y="43"/>
                      </a:lnTo>
                      <a:lnTo>
                        <a:pt x="3" y="40"/>
                      </a:lnTo>
                      <a:lnTo>
                        <a:pt x="0" y="37"/>
                      </a:lnTo>
                      <a:lnTo>
                        <a:pt x="0" y="34"/>
                      </a:lnTo>
                      <a:close/>
                      <a:moveTo>
                        <a:pt x="15" y="34"/>
                      </a:moveTo>
                      <a:lnTo>
                        <a:pt x="15" y="37"/>
                      </a:lnTo>
                      <a:lnTo>
                        <a:pt x="15" y="40"/>
                      </a:lnTo>
                      <a:lnTo>
                        <a:pt x="15" y="43"/>
                      </a:lnTo>
                      <a:lnTo>
                        <a:pt x="15" y="47"/>
                      </a:lnTo>
                      <a:lnTo>
                        <a:pt x="18" y="47"/>
                      </a:lnTo>
                      <a:lnTo>
                        <a:pt x="18" y="50"/>
                      </a:lnTo>
                      <a:lnTo>
                        <a:pt x="20" y="50"/>
                      </a:lnTo>
                      <a:lnTo>
                        <a:pt x="20" y="53"/>
                      </a:lnTo>
                      <a:lnTo>
                        <a:pt x="23" y="53"/>
                      </a:lnTo>
                      <a:lnTo>
                        <a:pt x="26" y="53"/>
                      </a:lnTo>
                      <a:lnTo>
                        <a:pt x="26" y="56"/>
                      </a:lnTo>
                      <a:lnTo>
                        <a:pt x="29" y="56"/>
                      </a:lnTo>
                      <a:lnTo>
                        <a:pt x="32" y="56"/>
                      </a:lnTo>
                      <a:lnTo>
                        <a:pt x="35" y="56"/>
                      </a:lnTo>
                      <a:lnTo>
                        <a:pt x="38" y="53"/>
                      </a:lnTo>
                      <a:lnTo>
                        <a:pt x="41" y="53"/>
                      </a:lnTo>
                      <a:lnTo>
                        <a:pt x="41" y="50"/>
                      </a:lnTo>
                      <a:lnTo>
                        <a:pt x="44" y="50"/>
                      </a:lnTo>
                      <a:lnTo>
                        <a:pt x="44" y="47"/>
                      </a:lnTo>
                      <a:lnTo>
                        <a:pt x="46" y="47"/>
                      </a:lnTo>
                      <a:lnTo>
                        <a:pt x="46" y="43"/>
                      </a:lnTo>
                      <a:lnTo>
                        <a:pt x="46" y="40"/>
                      </a:lnTo>
                      <a:lnTo>
                        <a:pt x="46" y="37"/>
                      </a:lnTo>
                      <a:lnTo>
                        <a:pt x="46" y="34"/>
                      </a:lnTo>
                      <a:lnTo>
                        <a:pt x="46" y="31"/>
                      </a:lnTo>
                      <a:lnTo>
                        <a:pt x="46" y="28"/>
                      </a:lnTo>
                      <a:lnTo>
                        <a:pt x="46" y="25"/>
                      </a:lnTo>
                      <a:lnTo>
                        <a:pt x="46" y="22"/>
                      </a:lnTo>
                      <a:lnTo>
                        <a:pt x="46" y="18"/>
                      </a:lnTo>
                      <a:lnTo>
                        <a:pt x="44" y="18"/>
                      </a:lnTo>
                      <a:lnTo>
                        <a:pt x="44" y="15"/>
                      </a:lnTo>
                      <a:lnTo>
                        <a:pt x="41" y="15"/>
                      </a:lnTo>
                      <a:lnTo>
                        <a:pt x="41" y="12"/>
                      </a:lnTo>
                      <a:lnTo>
                        <a:pt x="38" y="12"/>
                      </a:lnTo>
                      <a:lnTo>
                        <a:pt x="35" y="12"/>
                      </a:lnTo>
                      <a:lnTo>
                        <a:pt x="35" y="9"/>
                      </a:lnTo>
                      <a:lnTo>
                        <a:pt x="32" y="9"/>
                      </a:lnTo>
                      <a:lnTo>
                        <a:pt x="29" y="9"/>
                      </a:lnTo>
                      <a:lnTo>
                        <a:pt x="26" y="9"/>
                      </a:lnTo>
                      <a:lnTo>
                        <a:pt x="26" y="12"/>
                      </a:lnTo>
                      <a:lnTo>
                        <a:pt x="23" y="12"/>
                      </a:lnTo>
                      <a:lnTo>
                        <a:pt x="20" y="12"/>
                      </a:lnTo>
                      <a:lnTo>
                        <a:pt x="20" y="15"/>
                      </a:lnTo>
                      <a:lnTo>
                        <a:pt x="18" y="15"/>
                      </a:lnTo>
                      <a:lnTo>
                        <a:pt x="18" y="18"/>
                      </a:lnTo>
                      <a:lnTo>
                        <a:pt x="15" y="18"/>
                      </a:lnTo>
                      <a:lnTo>
                        <a:pt x="15" y="22"/>
                      </a:lnTo>
                      <a:lnTo>
                        <a:pt x="15" y="25"/>
                      </a:lnTo>
                      <a:lnTo>
                        <a:pt x="15" y="28"/>
                      </a:lnTo>
                      <a:lnTo>
                        <a:pt x="15" y="31"/>
                      </a:lnTo>
                      <a:lnTo>
                        <a:pt x="1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86" name="Freeform 804"/>
                <p:cNvSpPr>
                  <a:spLocks/>
                </p:cNvSpPr>
                <p:nvPr/>
              </p:nvSpPr>
              <p:spPr bwMode="auto">
                <a:xfrm>
                  <a:off x="4389" y="3143"/>
                  <a:ext cx="50" cy="65"/>
                </a:xfrm>
                <a:custGeom>
                  <a:avLst/>
                  <a:gdLst>
                    <a:gd name="T0" fmla="*/ 0 w 54"/>
                    <a:gd name="T1" fmla="*/ 65 h 65"/>
                    <a:gd name="T2" fmla="*/ 0 w 54"/>
                    <a:gd name="T3" fmla="*/ 0 h 65"/>
                    <a:gd name="T4" fmla="*/ 8 w 54"/>
                    <a:gd name="T5" fmla="*/ 0 h 65"/>
                    <a:gd name="T6" fmla="*/ 8 w 54"/>
                    <a:gd name="T7" fmla="*/ 28 h 65"/>
                    <a:gd name="T8" fmla="*/ 29 w 54"/>
                    <a:gd name="T9" fmla="*/ 0 h 65"/>
                    <a:gd name="T10" fmla="*/ 41 w 54"/>
                    <a:gd name="T11" fmla="*/ 0 h 65"/>
                    <a:gd name="T12" fmla="*/ 25 w 54"/>
                    <a:gd name="T13" fmla="*/ 25 h 65"/>
                    <a:gd name="T14" fmla="*/ 43 w 54"/>
                    <a:gd name="T15" fmla="*/ 65 h 65"/>
                    <a:gd name="T16" fmla="*/ 29 w 54"/>
                    <a:gd name="T17" fmla="*/ 65 h 65"/>
                    <a:gd name="T18" fmla="*/ 18 w 54"/>
                    <a:gd name="T19" fmla="*/ 34 h 65"/>
                    <a:gd name="T20" fmla="*/ 8 w 54"/>
                    <a:gd name="T21" fmla="*/ 47 h 65"/>
                    <a:gd name="T22" fmla="*/ 8 w 54"/>
                    <a:gd name="T23" fmla="*/ 65 h 65"/>
                    <a:gd name="T24" fmla="*/ 0 w 54"/>
                    <a:gd name="T25" fmla="*/ 65 h 6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4" h="65">
                      <a:moveTo>
                        <a:pt x="0" y="65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37" y="0"/>
                      </a:lnTo>
                      <a:lnTo>
                        <a:pt x="52" y="0"/>
                      </a:lnTo>
                      <a:lnTo>
                        <a:pt x="31" y="25"/>
                      </a:lnTo>
                      <a:lnTo>
                        <a:pt x="54" y="65"/>
                      </a:lnTo>
                      <a:lnTo>
                        <a:pt x="37" y="65"/>
                      </a:lnTo>
                      <a:lnTo>
                        <a:pt x="23" y="34"/>
                      </a:lnTo>
                      <a:lnTo>
                        <a:pt x="11" y="47"/>
                      </a:lnTo>
                      <a:lnTo>
                        <a:pt x="11" y="65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87" name="Freeform 805"/>
                <p:cNvSpPr>
                  <a:spLocks noEditPoints="1"/>
                </p:cNvSpPr>
                <p:nvPr/>
              </p:nvSpPr>
              <p:spPr bwMode="auto">
                <a:xfrm>
                  <a:off x="4391" y="3277"/>
                  <a:ext cx="56" cy="69"/>
                </a:xfrm>
                <a:custGeom>
                  <a:avLst/>
                  <a:gdLst>
                    <a:gd name="T0" fmla="*/ 0 w 61"/>
                    <a:gd name="T1" fmla="*/ 28 h 69"/>
                    <a:gd name="T2" fmla="*/ 3 w 61"/>
                    <a:gd name="T3" fmla="*/ 22 h 69"/>
                    <a:gd name="T4" fmla="*/ 6 w 61"/>
                    <a:gd name="T5" fmla="*/ 16 h 69"/>
                    <a:gd name="T6" fmla="*/ 6 w 61"/>
                    <a:gd name="T7" fmla="*/ 9 h 69"/>
                    <a:gd name="T8" fmla="*/ 9 w 61"/>
                    <a:gd name="T9" fmla="*/ 3 h 69"/>
                    <a:gd name="T10" fmla="*/ 15 w 61"/>
                    <a:gd name="T11" fmla="*/ 0 h 69"/>
                    <a:gd name="T12" fmla="*/ 20 w 61"/>
                    <a:gd name="T13" fmla="*/ 0 h 69"/>
                    <a:gd name="T14" fmla="*/ 27 w 61"/>
                    <a:gd name="T15" fmla="*/ 0 h 69"/>
                    <a:gd name="T16" fmla="*/ 32 w 61"/>
                    <a:gd name="T17" fmla="*/ 3 h 69"/>
                    <a:gd name="T18" fmla="*/ 36 w 61"/>
                    <a:gd name="T19" fmla="*/ 6 h 69"/>
                    <a:gd name="T20" fmla="*/ 40 w 61"/>
                    <a:gd name="T21" fmla="*/ 9 h 69"/>
                    <a:gd name="T22" fmla="*/ 45 w 61"/>
                    <a:gd name="T23" fmla="*/ 16 h 69"/>
                    <a:gd name="T24" fmla="*/ 45 w 61"/>
                    <a:gd name="T25" fmla="*/ 25 h 69"/>
                    <a:gd name="T26" fmla="*/ 47 w 61"/>
                    <a:gd name="T27" fmla="*/ 31 h 69"/>
                    <a:gd name="T28" fmla="*/ 45 w 61"/>
                    <a:gd name="T29" fmla="*/ 37 h 69"/>
                    <a:gd name="T30" fmla="*/ 45 w 61"/>
                    <a:gd name="T31" fmla="*/ 47 h 69"/>
                    <a:gd name="T32" fmla="*/ 42 w 61"/>
                    <a:gd name="T33" fmla="*/ 53 h 69"/>
                    <a:gd name="T34" fmla="*/ 40 w 61"/>
                    <a:gd name="T35" fmla="*/ 59 h 69"/>
                    <a:gd name="T36" fmla="*/ 36 w 61"/>
                    <a:gd name="T37" fmla="*/ 62 h 69"/>
                    <a:gd name="T38" fmla="*/ 29 w 61"/>
                    <a:gd name="T39" fmla="*/ 65 h 69"/>
                    <a:gd name="T40" fmla="*/ 23 w 61"/>
                    <a:gd name="T41" fmla="*/ 69 h 69"/>
                    <a:gd name="T42" fmla="*/ 18 w 61"/>
                    <a:gd name="T43" fmla="*/ 65 h 69"/>
                    <a:gd name="T44" fmla="*/ 12 w 61"/>
                    <a:gd name="T45" fmla="*/ 62 h 69"/>
                    <a:gd name="T46" fmla="*/ 6 w 61"/>
                    <a:gd name="T47" fmla="*/ 59 h 69"/>
                    <a:gd name="T48" fmla="*/ 6 w 61"/>
                    <a:gd name="T49" fmla="*/ 53 h 69"/>
                    <a:gd name="T50" fmla="*/ 3 w 61"/>
                    <a:gd name="T51" fmla="*/ 47 h 69"/>
                    <a:gd name="T52" fmla="*/ 0 w 61"/>
                    <a:gd name="T53" fmla="*/ 40 h 69"/>
                    <a:gd name="T54" fmla="*/ 12 w 61"/>
                    <a:gd name="T55" fmla="*/ 34 h 69"/>
                    <a:gd name="T56" fmla="*/ 12 w 61"/>
                    <a:gd name="T57" fmla="*/ 44 h 69"/>
                    <a:gd name="T58" fmla="*/ 15 w 61"/>
                    <a:gd name="T59" fmla="*/ 50 h 69"/>
                    <a:gd name="T60" fmla="*/ 18 w 61"/>
                    <a:gd name="T61" fmla="*/ 53 h 69"/>
                    <a:gd name="T62" fmla="*/ 23 w 61"/>
                    <a:gd name="T63" fmla="*/ 56 h 69"/>
                    <a:gd name="T64" fmla="*/ 29 w 61"/>
                    <a:gd name="T65" fmla="*/ 56 h 69"/>
                    <a:gd name="T66" fmla="*/ 32 w 61"/>
                    <a:gd name="T67" fmla="*/ 50 h 69"/>
                    <a:gd name="T68" fmla="*/ 36 w 61"/>
                    <a:gd name="T69" fmla="*/ 47 h 69"/>
                    <a:gd name="T70" fmla="*/ 36 w 61"/>
                    <a:gd name="T71" fmla="*/ 37 h 69"/>
                    <a:gd name="T72" fmla="*/ 36 w 61"/>
                    <a:gd name="T73" fmla="*/ 28 h 69"/>
                    <a:gd name="T74" fmla="*/ 34 w 61"/>
                    <a:gd name="T75" fmla="*/ 22 h 69"/>
                    <a:gd name="T76" fmla="*/ 32 w 61"/>
                    <a:gd name="T77" fmla="*/ 16 h 69"/>
                    <a:gd name="T78" fmla="*/ 27 w 61"/>
                    <a:gd name="T79" fmla="*/ 12 h 69"/>
                    <a:gd name="T80" fmla="*/ 23 w 61"/>
                    <a:gd name="T81" fmla="*/ 9 h 69"/>
                    <a:gd name="T82" fmla="*/ 18 w 61"/>
                    <a:gd name="T83" fmla="*/ 12 h 69"/>
                    <a:gd name="T84" fmla="*/ 15 w 61"/>
                    <a:gd name="T85" fmla="*/ 16 h 69"/>
                    <a:gd name="T86" fmla="*/ 12 w 61"/>
                    <a:gd name="T87" fmla="*/ 22 h 69"/>
                    <a:gd name="T88" fmla="*/ 12 w 61"/>
                    <a:gd name="T89" fmla="*/ 31 h 69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61" h="69">
                      <a:moveTo>
                        <a:pt x="0" y="34"/>
                      </a:move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5"/>
                      </a:lnTo>
                      <a:lnTo>
                        <a:pt x="3" y="25"/>
                      </a:lnTo>
                      <a:lnTo>
                        <a:pt x="3" y="22"/>
                      </a:lnTo>
                      <a:lnTo>
                        <a:pt x="3" y="19"/>
                      </a:lnTo>
                      <a:lnTo>
                        <a:pt x="3" y="16"/>
                      </a:lnTo>
                      <a:lnTo>
                        <a:pt x="6" y="16"/>
                      </a:lnTo>
                      <a:lnTo>
                        <a:pt x="6" y="12"/>
                      </a:lnTo>
                      <a:lnTo>
                        <a:pt x="6" y="9"/>
                      </a:lnTo>
                      <a:lnTo>
                        <a:pt x="9" y="9"/>
                      </a:lnTo>
                      <a:lnTo>
                        <a:pt x="9" y="6"/>
                      </a:lnTo>
                      <a:lnTo>
                        <a:pt x="12" y="6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18" y="0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6" y="0"/>
                      </a:lnTo>
                      <a:lnTo>
                        <a:pt x="29" y="0"/>
                      </a:ln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8" y="0"/>
                      </a:lnTo>
                      <a:lnTo>
                        <a:pt x="41" y="0"/>
                      </a:lnTo>
                      <a:lnTo>
                        <a:pt x="41" y="3"/>
                      </a:lnTo>
                      <a:lnTo>
                        <a:pt x="44" y="3"/>
                      </a:lnTo>
                      <a:lnTo>
                        <a:pt x="47" y="3"/>
                      </a:lnTo>
                      <a:lnTo>
                        <a:pt x="47" y="6"/>
                      </a:lnTo>
                      <a:lnTo>
                        <a:pt x="50" y="6"/>
                      </a:lnTo>
                      <a:lnTo>
                        <a:pt x="52" y="6"/>
                      </a:lnTo>
                      <a:lnTo>
                        <a:pt x="52" y="9"/>
                      </a:lnTo>
                      <a:lnTo>
                        <a:pt x="55" y="12"/>
                      </a:lnTo>
                      <a:lnTo>
                        <a:pt x="55" y="16"/>
                      </a:lnTo>
                      <a:lnTo>
                        <a:pt x="58" y="16"/>
                      </a:lnTo>
                      <a:lnTo>
                        <a:pt x="58" y="19"/>
                      </a:lnTo>
                      <a:lnTo>
                        <a:pt x="58" y="22"/>
                      </a:lnTo>
                      <a:lnTo>
                        <a:pt x="58" y="25"/>
                      </a:lnTo>
                      <a:lnTo>
                        <a:pt x="58" y="28"/>
                      </a:lnTo>
                      <a:lnTo>
                        <a:pt x="58" y="31"/>
                      </a:lnTo>
                      <a:lnTo>
                        <a:pt x="61" y="31"/>
                      </a:lnTo>
                      <a:lnTo>
                        <a:pt x="61" y="34"/>
                      </a:lnTo>
                      <a:lnTo>
                        <a:pt x="58" y="34"/>
                      </a:lnTo>
                      <a:lnTo>
                        <a:pt x="58" y="37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58" y="47"/>
                      </a:lnTo>
                      <a:lnTo>
                        <a:pt x="58" y="50"/>
                      </a:lnTo>
                      <a:lnTo>
                        <a:pt x="55" y="50"/>
                      </a:lnTo>
                      <a:lnTo>
                        <a:pt x="55" y="53"/>
                      </a:lnTo>
                      <a:lnTo>
                        <a:pt x="55" y="56"/>
                      </a:lnTo>
                      <a:lnTo>
                        <a:pt x="52" y="56"/>
                      </a:lnTo>
                      <a:lnTo>
                        <a:pt x="52" y="59"/>
                      </a:lnTo>
                      <a:lnTo>
                        <a:pt x="50" y="59"/>
                      </a:lnTo>
                      <a:lnTo>
                        <a:pt x="50" y="62"/>
                      </a:lnTo>
                      <a:lnTo>
                        <a:pt x="47" y="62"/>
                      </a:lnTo>
                      <a:lnTo>
                        <a:pt x="44" y="65"/>
                      </a:lnTo>
                      <a:lnTo>
                        <a:pt x="41" y="65"/>
                      </a:lnTo>
                      <a:lnTo>
                        <a:pt x="38" y="65"/>
                      </a:lnTo>
                      <a:lnTo>
                        <a:pt x="35" y="65"/>
                      </a:lnTo>
                      <a:lnTo>
                        <a:pt x="32" y="65"/>
                      </a:lnTo>
                      <a:lnTo>
                        <a:pt x="29" y="69"/>
                      </a:lnTo>
                      <a:lnTo>
                        <a:pt x="29" y="65"/>
                      </a:lnTo>
                      <a:lnTo>
                        <a:pt x="26" y="65"/>
                      </a:lnTo>
                      <a:lnTo>
                        <a:pt x="24" y="65"/>
                      </a:lnTo>
                      <a:lnTo>
                        <a:pt x="21" y="65"/>
                      </a:lnTo>
                      <a:lnTo>
                        <a:pt x="18" y="65"/>
                      </a:lnTo>
                      <a:lnTo>
                        <a:pt x="15" y="62"/>
                      </a:lnTo>
                      <a:lnTo>
                        <a:pt x="12" y="62"/>
                      </a:lnTo>
                      <a:lnTo>
                        <a:pt x="12" y="59"/>
                      </a:lnTo>
                      <a:lnTo>
                        <a:pt x="9" y="59"/>
                      </a:lnTo>
                      <a:lnTo>
                        <a:pt x="9" y="56"/>
                      </a:lnTo>
                      <a:lnTo>
                        <a:pt x="6" y="56"/>
                      </a:lnTo>
                      <a:lnTo>
                        <a:pt x="6" y="53"/>
                      </a:lnTo>
                      <a:lnTo>
                        <a:pt x="6" y="50"/>
                      </a:lnTo>
                      <a:lnTo>
                        <a:pt x="3" y="50"/>
                      </a:lnTo>
                      <a:lnTo>
                        <a:pt x="3" y="47"/>
                      </a:lnTo>
                      <a:lnTo>
                        <a:pt x="3" y="44"/>
                      </a:lnTo>
                      <a:lnTo>
                        <a:pt x="3" y="40"/>
                      </a:lnTo>
                      <a:lnTo>
                        <a:pt x="0" y="40"/>
                      </a:lnTo>
                      <a:lnTo>
                        <a:pt x="0" y="37"/>
                      </a:lnTo>
                      <a:lnTo>
                        <a:pt x="0" y="34"/>
                      </a:lnTo>
                      <a:close/>
                      <a:moveTo>
                        <a:pt x="15" y="34"/>
                      </a:moveTo>
                      <a:lnTo>
                        <a:pt x="15" y="37"/>
                      </a:lnTo>
                      <a:lnTo>
                        <a:pt x="15" y="40"/>
                      </a:lnTo>
                      <a:lnTo>
                        <a:pt x="15" y="44"/>
                      </a:lnTo>
                      <a:lnTo>
                        <a:pt x="15" y="47"/>
                      </a:lnTo>
                      <a:lnTo>
                        <a:pt x="18" y="47"/>
                      </a:lnTo>
                      <a:lnTo>
                        <a:pt x="18" y="50"/>
                      </a:lnTo>
                      <a:lnTo>
                        <a:pt x="21" y="50"/>
                      </a:lnTo>
                      <a:lnTo>
                        <a:pt x="21" y="53"/>
                      </a:lnTo>
                      <a:lnTo>
                        <a:pt x="24" y="53"/>
                      </a:lnTo>
                      <a:lnTo>
                        <a:pt x="26" y="53"/>
                      </a:lnTo>
                      <a:lnTo>
                        <a:pt x="26" y="56"/>
                      </a:lnTo>
                      <a:lnTo>
                        <a:pt x="29" y="56"/>
                      </a:lnTo>
                      <a:lnTo>
                        <a:pt x="32" y="56"/>
                      </a:lnTo>
                      <a:lnTo>
                        <a:pt x="35" y="56"/>
                      </a:lnTo>
                      <a:lnTo>
                        <a:pt x="38" y="56"/>
                      </a:lnTo>
                      <a:lnTo>
                        <a:pt x="38" y="53"/>
                      </a:lnTo>
                      <a:lnTo>
                        <a:pt x="41" y="53"/>
                      </a:lnTo>
                      <a:lnTo>
                        <a:pt x="41" y="50"/>
                      </a:lnTo>
                      <a:lnTo>
                        <a:pt x="44" y="50"/>
                      </a:lnTo>
                      <a:lnTo>
                        <a:pt x="44" y="47"/>
                      </a:lnTo>
                      <a:lnTo>
                        <a:pt x="47" y="47"/>
                      </a:lnTo>
                      <a:lnTo>
                        <a:pt x="47" y="44"/>
                      </a:lnTo>
                      <a:lnTo>
                        <a:pt x="47" y="40"/>
                      </a:lnTo>
                      <a:lnTo>
                        <a:pt x="47" y="37"/>
                      </a:lnTo>
                      <a:lnTo>
                        <a:pt x="47" y="34"/>
                      </a:lnTo>
                      <a:lnTo>
                        <a:pt x="47" y="31"/>
                      </a:lnTo>
                      <a:lnTo>
                        <a:pt x="47" y="28"/>
                      </a:lnTo>
                      <a:lnTo>
                        <a:pt x="47" y="25"/>
                      </a:lnTo>
                      <a:lnTo>
                        <a:pt x="47" y="22"/>
                      </a:lnTo>
                      <a:lnTo>
                        <a:pt x="44" y="22"/>
                      </a:lnTo>
                      <a:lnTo>
                        <a:pt x="44" y="19"/>
                      </a:lnTo>
                      <a:lnTo>
                        <a:pt x="44" y="16"/>
                      </a:lnTo>
                      <a:lnTo>
                        <a:pt x="41" y="16"/>
                      </a:lnTo>
                      <a:lnTo>
                        <a:pt x="41" y="12"/>
                      </a:lnTo>
                      <a:lnTo>
                        <a:pt x="38" y="12"/>
                      </a:lnTo>
                      <a:lnTo>
                        <a:pt x="35" y="12"/>
                      </a:lnTo>
                      <a:lnTo>
                        <a:pt x="35" y="9"/>
                      </a:lnTo>
                      <a:lnTo>
                        <a:pt x="32" y="9"/>
                      </a:lnTo>
                      <a:lnTo>
                        <a:pt x="29" y="9"/>
                      </a:lnTo>
                      <a:lnTo>
                        <a:pt x="26" y="9"/>
                      </a:lnTo>
                      <a:lnTo>
                        <a:pt x="26" y="12"/>
                      </a:lnTo>
                      <a:lnTo>
                        <a:pt x="24" y="12"/>
                      </a:lnTo>
                      <a:lnTo>
                        <a:pt x="21" y="12"/>
                      </a:lnTo>
                      <a:lnTo>
                        <a:pt x="21" y="16"/>
                      </a:lnTo>
                      <a:lnTo>
                        <a:pt x="18" y="16"/>
                      </a:lnTo>
                      <a:lnTo>
                        <a:pt x="18" y="19"/>
                      </a:lnTo>
                      <a:lnTo>
                        <a:pt x="15" y="19"/>
                      </a:lnTo>
                      <a:lnTo>
                        <a:pt x="15" y="22"/>
                      </a:lnTo>
                      <a:lnTo>
                        <a:pt x="15" y="25"/>
                      </a:lnTo>
                      <a:lnTo>
                        <a:pt x="15" y="28"/>
                      </a:lnTo>
                      <a:lnTo>
                        <a:pt x="15" y="31"/>
                      </a:lnTo>
                      <a:lnTo>
                        <a:pt x="15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88" name="Freeform 806"/>
                <p:cNvSpPr>
                  <a:spLocks/>
                </p:cNvSpPr>
                <p:nvPr/>
              </p:nvSpPr>
              <p:spPr bwMode="auto">
                <a:xfrm>
                  <a:off x="4456" y="3277"/>
                  <a:ext cx="50" cy="65"/>
                </a:xfrm>
                <a:custGeom>
                  <a:avLst/>
                  <a:gdLst>
                    <a:gd name="T0" fmla="*/ 0 w 55"/>
                    <a:gd name="T1" fmla="*/ 65 h 65"/>
                    <a:gd name="T2" fmla="*/ 0 w 55"/>
                    <a:gd name="T3" fmla="*/ 0 h 65"/>
                    <a:gd name="T4" fmla="*/ 8 w 55"/>
                    <a:gd name="T5" fmla="*/ 0 h 65"/>
                    <a:gd name="T6" fmla="*/ 8 w 55"/>
                    <a:gd name="T7" fmla="*/ 28 h 65"/>
                    <a:gd name="T8" fmla="*/ 28 w 55"/>
                    <a:gd name="T9" fmla="*/ 0 h 65"/>
                    <a:gd name="T10" fmla="*/ 39 w 55"/>
                    <a:gd name="T11" fmla="*/ 0 h 65"/>
                    <a:gd name="T12" fmla="*/ 24 w 55"/>
                    <a:gd name="T13" fmla="*/ 25 h 65"/>
                    <a:gd name="T14" fmla="*/ 41 w 55"/>
                    <a:gd name="T15" fmla="*/ 65 h 65"/>
                    <a:gd name="T16" fmla="*/ 28 w 55"/>
                    <a:gd name="T17" fmla="*/ 65 h 65"/>
                    <a:gd name="T18" fmla="*/ 17 w 55"/>
                    <a:gd name="T19" fmla="*/ 34 h 65"/>
                    <a:gd name="T20" fmla="*/ 8 w 55"/>
                    <a:gd name="T21" fmla="*/ 47 h 65"/>
                    <a:gd name="T22" fmla="*/ 8 w 55"/>
                    <a:gd name="T23" fmla="*/ 65 h 65"/>
                    <a:gd name="T24" fmla="*/ 0 w 55"/>
                    <a:gd name="T25" fmla="*/ 65 h 6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55" h="65">
                      <a:moveTo>
                        <a:pt x="0" y="65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28"/>
                      </a:lnTo>
                      <a:lnTo>
                        <a:pt x="37" y="0"/>
                      </a:lnTo>
                      <a:lnTo>
                        <a:pt x="52" y="0"/>
                      </a:lnTo>
                      <a:lnTo>
                        <a:pt x="32" y="25"/>
                      </a:lnTo>
                      <a:lnTo>
                        <a:pt x="55" y="65"/>
                      </a:lnTo>
                      <a:lnTo>
                        <a:pt x="37" y="65"/>
                      </a:lnTo>
                      <a:lnTo>
                        <a:pt x="23" y="34"/>
                      </a:lnTo>
                      <a:lnTo>
                        <a:pt x="11" y="47"/>
                      </a:lnTo>
                      <a:lnTo>
                        <a:pt x="11" y="65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89" name="Freeform 807"/>
                <p:cNvSpPr>
                  <a:spLocks/>
                </p:cNvSpPr>
                <p:nvPr/>
              </p:nvSpPr>
              <p:spPr bwMode="auto">
                <a:xfrm>
                  <a:off x="4415" y="3427"/>
                  <a:ext cx="41" cy="65"/>
                </a:xfrm>
                <a:custGeom>
                  <a:avLst/>
                  <a:gdLst>
                    <a:gd name="T0" fmla="*/ 0 w 44"/>
                    <a:gd name="T1" fmla="*/ 65 h 65"/>
                    <a:gd name="T2" fmla="*/ 0 w 44"/>
                    <a:gd name="T3" fmla="*/ 0 h 65"/>
                    <a:gd name="T4" fmla="*/ 35 w 44"/>
                    <a:gd name="T5" fmla="*/ 0 h 65"/>
                    <a:gd name="T6" fmla="*/ 35 w 44"/>
                    <a:gd name="T7" fmla="*/ 12 h 65"/>
                    <a:gd name="T8" fmla="*/ 12 w 44"/>
                    <a:gd name="T9" fmla="*/ 12 h 65"/>
                    <a:gd name="T10" fmla="*/ 12 w 44"/>
                    <a:gd name="T11" fmla="*/ 28 h 65"/>
                    <a:gd name="T12" fmla="*/ 31 w 44"/>
                    <a:gd name="T13" fmla="*/ 28 h 65"/>
                    <a:gd name="T14" fmla="*/ 31 w 44"/>
                    <a:gd name="T15" fmla="*/ 37 h 65"/>
                    <a:gd name="T16" fmla="*/ 12 w 44"/>
                    <a:gd name="T17" fmla="*/ 37 h 65"/>
                    <a:gd name="T18" fmla="*/ 12 w 44"/>
                    <a:gd name="T19" fmla="*/ 65 h 65"/>
                    <a:gd name="T20" fmla="*/ 0 w 44"/>
                    <a:gd name="T21" fmla="*/ 65 h 6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65">
                      <a:moveTo>
                        <a:pt x="0" y="65"/>
                      </a:moveTo>
                      <a:lnTo>
                        <a:pt x="0" y="0"/>
                      </a:lnTo>
                      <a:lnTo>
                        <a:pt x="44" y="0"/>
                      </a:lnTo>
                      <a:lnTo>
                        <a:pt x="44" y="12"/>
                      </a:lnTo>
                      <a:lnTo>
                        <a:pt x="15" y="12"/>
                      </a:lnTo>
                      <a:lnTo>
                        <a:pt x="15" y="28"/>
                      </a:lnTo>
                      <a:lnTo>
                        <a:pt x="38" y="28"/>
                      </a:lnTo>
                      <a:lnTo>
                        <a:pt x="38" y="37"/>
                      </a:lnTo>
                      <a:lnTo>
                        <a:pt x="15" y="37"/>
                      </a:lnTo>
                      <a:lnTo>
                        <a:pt x="15" y="65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90" name="Freeform 808"/>
                <p:cNvSpPr>
                  <a:spLocks noEditPoints="1"/>
                </p:cNvSpPr>
                <p:nvPr/>
              </p:nvSpPr>
              <p:spPr bwMode="auto">
                <a:xfrm>
                  <a:off x="4461" y="3442"/>
                  <a:ext cx="37" cy="50"/>
                </a:xfrm>
                <a:custGeom>
                  <a:avLst/>
                  <a:gdLst>
                    <a:gd name="T0" fmla="*/ 2 w 40"/>
                    <a:gd name="T1" fmla="*/ 16 h 50"/>
                    <a:gd name="T2" fmla="*/ 2 w 40"/>
                    <a:gd name="T3" fmla="*/ 10 h 50"/>
                    <a:gd name="T4" fmla="*/ 5 w 40"/>
                    <a:gd name="T5" fmla="*/ 7 h 50"/>
                    <a:gd name="T6" fmla="*/ 6 w 40"/>
                    <a:gd name="T7" fmla="*/ 3 h 50"/>
                    <a:gd name="T8" fmla="*/ 11 w 40"/>
                    <a:gd name="T9" fmla="*/ 3 h 50"/>
                    <a:gd name="T10" fmla="*/ 17 w 40"/>
                    <a:gd name="T11" fmla="*/ 0 h 50"/>
                    <a:gd name="T12" fmla="*/ 18 w 40"/>
                    <a:gd name="T13" fmla="*/ 3 h 50"/>
                    <a:gd name="T14" fmla="*/ 22 w 40"/>
                    <a:gd name="T15" fmla="*/ 3 h 50"/>
                    <a:gd name="T16" fmla="*/ 27 w 40"/>
                    <a:gd name="T17" fmla="*/ 3 h 50"/>
                    <a:gd name="T18" fmla="*/ 29 w 40"/>
                    <a:gd name="T19" fmla="*/ 7 h 50"/>
                    <a:gd name="T20" fmla="*/ 29 w 40"/>
                    <a:gd name="T21" fmla="*/ 13 h 50"/>
                    <a:gd name="T22" fmla="*/ 29 w 40"/>
                    <a:gd name="T23" fmla="*/ 19 h 50"/>
                    <a:gd name="T24" fmla="*/ 29 w 40"/>
                    <a:gd name="T25" fmla="*/ 35 h 50"/>
                    <a:gd name="T26" fmla="*/ 31 w 40"/>
                    <a:gd name="T27" fmla="*/ 41 h 50"/>
                    <a:gd name="T28" fmla="*/ 31 w 40"/>
                    <a:gd name="T29" fmla="*/ 47 h 50"/>
                    <a:gd name="T30" fmla="*/ 22 w 40"/>
                    <a:gd name="T31" fmla="*/ 50 h 50"/>
                    <a:gd name="T32" fmla="*/ 22 w 40"/>
                    <a:gd name="T33" fmla="*/ 44 h 50"/>
                    <a:gd name="T34" fmla="*/ 20 w 40"/>
                    <a:gd name="T35" fmla="*/ 47 h 50"/>
                    <a:gd name="T36" fmla="*/ 18 w 40"/>
                    <a:gd name="T37" fmla="*/ 50 h 50"/>
                    <a:gd name="T38" fmla="*/ 14 w 40"/>
                    <a:gd name="T39" fmla="*/ 50 h 50"/>
                    <a:gd name="T40" fmla="*/ 8 w 40"/>
                    <a:gd name="T41" fmla="*/ 50 h 50"/>
                    <a:gd name="T42" fmla="*/ 5 w 40"/>
                    <a:gd name="T43" fmla="*/ 50 h 50"/>
                    <a:gd name="T44" fmla="*/ 2 w 40"/>
                    <a:gd name="T45" fmla="*/ 47 h 50"/>
                    <a:gd name="T46" fmla="*/ 0 w 40"/>
                    <a:gd name="T47" fmla="*/ 41 h 50"/>
                    <a:gd name="T48" fmla="*/ 0 w 40"/>
                    <a:gd name="T49" fmla="*/ 35 h 50"/>
                    <a:gd name="T50" fmla="*/ 2 w 40"/>
                    <a:gd name="T51" fmla="*/ 31 h 50"/>
                    <a:gd name="T52" fmla="*/ 5 w 40"/>
                    <a:gd name="T53" fmla="*/ 28 h 50"/>
                    <a:gd name="T54" fmla="*/ 6 w 40"/>
                    <a:gd name="T55" fmla="*/ 25 h 50"/>
                    <a:gd name="T56" fmla="*/ 8 w 40"/>
                    <a:gd name="T57" fmla="*/ 22 h 50"/>
                    <a:gd name="T58" fmla="*/ 14 w 40"/>
                    <a:gd name="T59" fmla="*/ 22 h 50"/>
                    <a:gd name="T60" fmla="*/ 18 w 40"/>
                    <a:gd name="T61" fmla="*/ 22 h 50"/>
                    <a:gd name="T62" fmla="*/ 20 w 40"/>
                    <a:gd name="T63" fmla="*/ 19 h 50"/>
                    <a:gd name="T64" fmla="*/ 22 w 40"/>
                    <a:gd name="T65" fmla="*/ 16 h 50"/>
                    <a:gd name="T66" fmla="*/ 20 w 40"/>
                    <a:gd name="T67" fmla="*/ 13 h 50"/>
                    <a:gd name="T68" fmla="*/ 17 w 40"/>
                    <a:gd name="T69" fmla="*/ 13 h 50"/>
                    <a:gd name="T70" fmla="*/ 11 w 40"/>
                    <a:gd name="T71" fmla="*/ 13 h 50"/>
                    <a:gd name="T72" fmla="*/ 8 w 40"/>
                    <a:gd name="T73" fmla="*/ 16 h 50"/>
                    <a:gd name="T74" fmla="*/ 20 w 40"/>
                    <a:gd name="T75" fmla="*/ 28 h 50"/>
                    <a:gd name="T76" fmla="*/ 17 w 40"/>
                    <a:gd name="T77" fmla="*/ 28 h 50"/>
                    <a:gd name="T78" fmla="*/ 14 w 40"/>
                    <a:gd name="T79" fmla="*/ 31 h 50"/>
                    <a:gd name="T80" fmla="*/ 8 w 40"/>
                    <a:gd name="T81" fmla="*/ 31 h 50"/>
                    <a:gd name="T82" fmla="*/ 8 w 40"/>
                    <a:gd name="T83" fmla="*/ 38 h 50"/>
                    <a:gd name="T84" fmla="*/ 14 w 40"/>
                    <a:gd name="T85" fmla="*/ 41 h 50"/>
                    <a:gd name="T86" fmla="*/ 18 w 40"/>
                    <a:gd name="T87" fmla="*/ 41 h 50"/>
                    <a:gd name="T88" fmla="*/ 20 w 40"/>
                    <a:gd name="T89" fmla="*/ 38 h 50"/>
                    <a:gd name="T90" fmla="*/ 22 w 40"/>
                    <a:gd name="T91" fmla="*/ 35 h 50"/>
                    <a:gd name="T92" fmla="*/ 22 w 40"/>
                    <a:gd name="T93" fmla="*/ 28 h 5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0" h="50">
                      <a:moveTo>
                        <a:pt x="11" y="16"/>
                      </a:moveTo>
                      <a:lnTo>
                        <a:pt x="2" y="16"/>
                      </a:ln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5" y="10"/>
                      </a:lnTo>
                      <a:lnTo>
                        <a:pt x="5" y="7"/>
                      </a:lnTo>
                      <a:lnTo>
                        <a:pt x="8" y="7"/>
                      </a:lnTo>
                      <a:lnTo>
                        <a:pt x="8" y="3"/>
                      </a:lnTo>
                      <a:lnTo>
                        <a:pt x="11" y="3"/>
                      </a:lnTo>
                      <a:lnTo>
                        <a:pt x="14" y="3"/>
                      </a:lnTo>
                      <a:lnTo>
                        <a:pt x="17" y="3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26" y="3"/>
                      </a:lnTo>
                      <a:lnTo>
                        <a:pt x="28" y="3"/>
                      </a:lnTo>
                      <a:lnTo>
                        <a:pt x="31" y="3"/>
                      </a:lnTo>
                      <a:lnTo>
                        <a:pt x="34" y="3"/>
                      </a:lnTo>
                      <a:lnTo>
                        <a:pt x="34" y="7"/>
                      </a:lnTo>
                      <a:lnTo>
                        <a:pt x="37" y="7"/>
                      </a:lnTo>
                      <a:lnTo>
                        <a:pt x="37" y="10"/>
                      </a:lnTo>
                      <a:lnTo>
                        <a:pt x="37" y="13"/>
                      </a:lnTo>
                      <a:lnTo>
                        <a:pt x="37" y="16"/>
                      </a:lnTo>
                      <a:lnTo>
                        <a:pt x="37" y="19"/>
                      </a:lnTo>
                      <a:lnTo>
                        <a:pt x="40" y="19"/>
                      </a:lnTo>
                      <a:lnTo>
                        <a:pt x="37" y="35"/>
                      </a:lnTo>
                      <a:lnTo>
                        <a:pt x="37" y="38"/>
                      </a:lnTo>
                      <a:lnTo>
                        <a:pt x="40" y="41"/>
                      </a:lnTo>
                      <a:lnTo>
                        <a:pt x="40" y="44"/>
                      </a:lnTo>
                      <a:lnTo>
                        <a:pt x="40" y="47"/>
                      </a:lnTo>
                      <a:lnTo>
                        <a:pt x="40" y="50"/>
                      </a:lnTo>
                      <a:lnTo>
                        <a:pt x="28" y="50"/>
                      </a:lnTo>
                      <a:lnTo>
                        <a:pt x="28" y="47"/>
                      </a:lnTo>
                      <a:lnTo>
                        <a:pt x="28" y="44"/>
                      </a:lnTo>
                      <a:lnTo>
                        <a:pt x="28" y="47"/>
                      </a:lnTo>
                      <a:lnTo>
                        <a:pt x="26" y="47"/>
                      </a:lnTo>
                      <a:lnTo>
                        <a:pt x="23" y="47"/>
                      </a:lnTo>
                      <a:lnTo>
                        <a:pt x="23" y="50"/>
                      </a:lnTo>
                      <a:lnTo>
                        <a:pt x="20" y="50"/>
                      </a:lnTo>
                      <a:lnTo>
                        <a:pt x="17" y="50"/>
                      </a:lnTo>
                      <a:lnTo>
                        <a:pt x="14" y="50"/>
                      </a:lnTo>
                      <a:lnTo>
                        <a:pt x="11" y="50"/>
                      </a:lnTo>
                      <a:lnTo>
                        <a:pt x="8" y="50"/>
                      </a:lnTo>
                      <a:lnTo>
                        <a:pt x="5" y="50"/>
                      </a:lnTo>
                      <a:lnTo>
                        <a:pt x="5" y="47"/>
                      </a:lnTo>
                      <a:lnTo>
                        <a:pt x="2" y="47"/>
                      </a:lnTo>
                      <a:lnTo>
                        <a:pt x="2" y="44"/>
                      </a:lnTo>
                      <a:lnTo>
                        <a:pt x="0" y="41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2" y="31"/>
                      </a:lnTo>
                      <a:lnTo>
                        <a:pt x="2" y="28"/>
                      </a:lnTo>
                      <a:lnTo>
                        <a:pt x="5" y="28"/>
                      </a:lnTo>
                      <a:lnTo>
                        <a:pt x="5" y="25"/>
                      </a:lnTo>
                      <a:lnTo>
                        <a:pt x="8" y="25"/>
                      </a:lnTo>
                      <a:lnTo>
                        <a:pt x="11" y="25"/>
                      </a:lnTo>
                      <a:lnTo>
                        <a:pt x="11" y="22"/>
                      </a:lnTo>
                      <a:lnTo>
                        <a:pt x="14" y="22"/>
                      </a:lnTo>
                      <a:lnTo>
                        <a:pt x="17" y="22"/>
                      </a:lnTo>
                      <a:lnTo>
                        <a:pt x="20" y="22"/>
                      </a:lnTo>
                      <a:lnTo>
                        <a:pt x="23" y="22"/>
                      </a:lnTo>
                      <a:lnTo>
                        <a:pt x="23" y="19"/>
                      </a:lnTo>
                      <a:lnTo>
                        <a:pt x="26" y="19"/>
                      </a:lnTo>
                      <a:lnTo>
                        <a:pt x="28" y="19"/>
                      </a:lnTo>
                      <a:lnTo>
                        <a:pt x="28" y="16"/>
                      </a:lnTo>
                      <a:lnTo>
                        <a:pt x="26" y="16"/>
                      </a:lnTo>
                      <a:lnTo>
                        <a:pt x="26" y="13"/>
                      </a:lnTo>
                      <a:lnTo>
                        <a:pt x="23" y="13"/>
                      </a:lnTo>
                      <a:lnTo>
                        <a:pt x="20" y="13"/>
                      </a:lnTo>
                      <a:lnTo>
                        <a:pt x="17" y="13"/>
                      </a:lnTo>
                      <a:lnTo>
                        <a:pt x="14" y="13"/>
                      </a:lnTo>
                      <a:lnTo>
                        <a:pt x="14" y="16"/>
                      </a:lnTo>
                      <a:lnTo>
                        <a:pt x="11" y="16"/>
                      </a:lnTo>
                      <a:close/>
                      <a:moveTo>
                        <a:pt x="28" y="28"/>
                      </a:moveTo>
                      <a:lnTo>
                        <a:pt x="26" y="28"/>
                      </a:lnTo>
                      <a:lnTo>
                        <a:pt x="23" y="28"/>
                      </a:lnTo>
                      <a:lnTo>
                        <a:pt x="20" y="28"/>
                      </a:lnTo>
                      <a:lnTo>
                        <a:pt x="17" y="28"/>
                      </a:lnTo>
                      <a:lnTo>
                        <a:pt x="17" y="31"/>
                      </a:lnTo>
                      <a:lnTo>
                        <a:pt x="14" y="31"/>
                      </a:lnTo>
                      <a:lnTo>
                        <a:pt x="11" y="31"/>
                      </a:lnTo>
                      <a:lnTo>
                        <a:pt x="11" y="35"/>
                      </a:lnTo>
                      <a:lnTo>
                        <a:pt x="11" y="38"/>
                      </a:lnTo>
                      <a:lnTo>
                        <a:pt x="14" y="41"/>
                      </a:lnTo>
                      <a:lnTo>
                        <a:pt x="17" y="41"/>
                      </a:lnTo>
                      <a:lnTo>
                        <a:pt x="20" y="41"/>
                      </a:lnTo>
                      <a:lnTo>
                        <a:pt x="23" y="41"/>
                      </a:lnTo>
                      <a:lnTo>
                        <a:pt x="26" y="41"/>
                      </a:lnTo>
                      <a:lnTo>
                        <a:pt x="26" y="38"/>
                      </a:lnTo>
                      <a:lnTo>
                        <a:pt x="26" y="35"/>
                      </a:lnTo>
                      <a:lnTo>
                        <a:pt x="28" y="35"/>
                      </a:lnTo>
                      <a:lnTo>
                        <a:pt x="28" y="31"/>
                      </a:lnTo>
                      <a:lnTo>
                        <a:pt x="28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91" name="Rectangle 809"/>
                <p:cNvSpPr>
                  <a:spLocks noChangeArrowheads="1"/>
                </p:cNvSpPr>
                <p:nvPr/>
              </p:nvSpPr>
              <p:spPr bwMode="auto">
                <a:xfrm>
                  <a:off x="4506" y="3427"/>
                  <a:ext cx="11" cy="6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92" name="Freeform 810"/>
                <p:cNvSpPr>
                  <a:spLocks/>
                </p:cNvSpPr>
                <p:nvPr/>
              </p:nvSpPr>
              <p:spPr bwMode="auto">
                <a:xfrm>
                  <a:off x="4530" y="3427"/>
                  <a:ext cx="35" cy="65"/>
                </a:xfrm>
                <a:custGeom>
                  <a:avLst/>
                  <a:gdLst>
                    <a:gd name="T0" fmla="*/ 9 w 37"/>
                    <a:gd name="T1" fmla="*/ 0 h 65"/>
                    <a:gd name="T2" fmla="*/ 9 w 37"/>
                    <a:gd name="T3" fmla="*/ 25 h 65"/>
                    <a:gd name="T4" fmla="*/ 9 w 37"/>
                    <a:gd name="T5" fmla="*/ 22 h 65"/>
                    <a:gd name="T6" fmla="*/ 11 w 37"/>
                    <a:gd name="T7" fmla="*/ 22 h 65"/>
                    <a:gd name="T8" fmla="*/ 11 w 37"/>
                    <a:gd name="T9" fmla="*/ 18 h 65"/>
                    <a:gd name="T10" fmla="*/ 14 w 37"/>
                    <a:gd name="T11" fmla="*/ 18 h 65"/>
                    <a:gd name="T12" fmla="*/ 17 w 37"/>
                    <a:gd name="T13" fmla="*/ 18 h 65"/>
                    <a:gd name="T14" fmla="*/ 20 w 37"/>
                    <a:gd name="T15" fmla="*/ 18 h 65"/>
                    <a:gd name="T16" fmla="*/ 20 w 37"/>
                    <a:gd name="T17" fmla="*/ 15 h 65"/>
                    <a:gd name="T18" fmla="*/ 23 w 37"/>
                    <a:gd name="T19" fmla="*/ 15 h 65"/>
                    <a:gd name="T20" fmla="*/ 23 w 37"/>
                    <a:gd name="T21" fmla="*/ 18 h 65"/>
                    <a:gd name="T22" fmla="*/ 25 w 37"/>
                    <a:gd name="T23" fmla="*/ 18 h 65"/>
                    <a:gd name="T24" fmla="*/ 26 w 37"/>
                    <a:gd name="T25" fmla="*/ 18 h 65"/>
                    <a:gd name="T26" fmla="*/ 28 w 37"/>
                    <a:gd name="T27" fmla="*/ 22 h 65"/>
                    <a:gd name="T28" fmla="*/ 28 w 37"/>
                    <a:gd name="T29" fmla="*/ 25 h 65"/>
                    <a:gd name="T30" fmla="*/ 31 w 37"/>
                    <a:gd name="T31" fmla="*/ 25 h 65"/>
                    <a:gd name="T32" fmla="*/ 31 w 37"/>
                    <a:gd name="T33" fmla="*/ 28 h 65"/>
                    <a:gd name="T34" fmla="*/ 31 w 37"/>
                    <a:gd name="T35" fmla="*/ 31 h 65"/>
                    <a:gd name="T36" fmla="*/ 31 w 37"/>
                    <a:gd name="T37" fmla="*/ 34 h 65"/>
                    <a:gd name="T38" fmla="*/ 31 w 37"/>
                    <a:gd name="T39" fmla="*/ 37 h 65"/>
                    <a:gd name="T40" fmla="*/ 31 w 37"/>
                    <a:gd name="T41" fmla="*/ 65 h 65"/>
                    <a:gd name="T42" fmla="*/ 23 w 37"/>
                    <a:gd name="T43" fmla="*/ 65 h 65"/>
                    <a:gd name="T44" fmla="*/ 23 w 37"/>
                    <a:gd name="T45" fmla="*/ 40 h 65"/>
                    <a:gd name="T46" fmla="*/ 23 w 37"/>
                    <a:gd name="T47" fmla="*/ 37 h 65"/>
                    <a:gd name="T48" fmla="*/ 23 w 37"/>
                    <a:gd name="T49" fmla="*/ 34 h 65"/>
                    <a:gd name="T50" fmla="*/ 23 w 37"/>
                    <a:gd name="T51" fmla="*/ 31 h 65"/>
                    <a:gd name="T52" fmla="*/ 23 w 37"/>
                    <a:gd name="T53" fmla="*/ 28 h 65"/>
                    <a:gd name="T54" fmla="*/ 20 w 37"/>
                    <a:gd name="T55" fmla="*/ 28 h 65"/>
                    <a:gd name="T56" fmla="*/ 17 w 37"/>
                    <a:gd name="T57" fmla="*/ 28 h 65"/>
                    <a:gd name="T58" fmla="*/ 14 w 37"/>
                    <a:gd name="T59" fmla="*/ 28 h 65"/>
                    <a:gd name="T60" fmla="*/ 11 w 37"/>
                    <a:gd name="T61" fmla="*/ 28 h 65"/>
                    <a:gd name="T62" fmla="*/ 9 w 37"/>
                    <a:gd name="T63" fmla="*/ 31 h 65"/>
                    <a:gd name="T64" fmla="*/ 9 w 37"/>
                    <a:gd name="T65" fmla="*/ 34 h 65"/>
                    <a:gd name="T66" fmla="*/ 9 w 37"/>
                    <a:gd name="T67" fmla="*/ 37 h 65"/>
                    <a:gd name="T68" fmla="*/ 9 w 37"/>
                    <a:gd name="T69" fmla="*/ 40 h 65"/>
                    <a:gd name="T70" fmla="*/ 9 w 37"/>
                    <a:gd name="T71" fmla="*/ 65 h 65"/>
                    <a:gd name="T72" fmla="*/ 0 w 37"/>
                    <a:gd name="T73" fmla="*/ 65 h 65"/>
                    <a:gd name="T74" fmla="*/ 0 w 37"/>
                    <a:gd name="T75" fmla="*/ 0 h 65"/>
                    <a:gd name="T76" fmla="*/ 9 w 37"/>
                    <a:gd name="T77" fmla="*/ 0 h 6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37" h="65">
                      <a:moveTo>
                        <a:pt x="11" y="0"/>
                      </a:moveTo>
                      <a:lnTo>
                        <a:pt x="11" y="25"/>
                      </a:lnTo>
                      <a:lnTo>
                        <a:pt x="11" y="22"/>
                      </a:lnTo>
                      <a:lnTo>
                        <a:pt x="14" y="22"/>
                      </a:lnTo>
                      <a:lnTo>
                        <a:pt x="14" y="18"/>
                      </a:lnTo>
                      <a:lnTo>
                        <a:pt x="17" y="18"/>
                      </a:lnTo>
                      <a:lnTo>
                        <a:pt x="20" y="18"/>
                      </a:lnTo>
                      <a:lnTo>
                        <a:pt x="23" y="18"/>
                      </a:lnTo>
                      <a:lnTo>
                        <a:pt x="23" y="15"/>
                      </a:lnTo>
                      <a:lnTo>
                        <a:pt x="26" y="15"/>
                      </a:lnTo>
                      <a:lnTo>
                        <a:pt x="26" y="18"/>
                      </a:lnTo>
                      <a:lnTo>
                        <a:pt x="29" y="18"/>
                      </a:lnTo>
                      <a:lnTo>
                        <a:pt x="31" y="18"/>
                      </a:lnTo>
                      <a:lnTo>
                        <a:pt x="34" y="22"/>
                      </a:lnTo>
                      <a:lnTo>
                        <a:pt x="34" y="25"/>
                      </a:lnTo>
                      <a:lnTo>
                        <a:pt x="37" y="25"/>
                      </a:lnTo>
                      <a:lnTo>
                        <a:pt x="37" y="28"/>
                      </a:lnTo>
                      <a:lnTo>
                        <a:pt x="37" y="31"/>
                      </a:lnTo>
                      <a:lnTo>
                        <a:pt x="37" y="34"/>
                      </a:lnTo>
                      <a:lnTo>
                        <a:pt x="37" y="37"/>
                      </a:lnTo>
                      <a:lnTo>
                        <a:pt x="37" y="65"/>
                      </a:lnTo>
                      <a:lnTo>
                        <a:pt x="26" y="65"/>
                      </a:lnTo>
                      <a:lnTo>
                        <a:pt x="26" y="40"/>
                      </a:lnTo>
                      <a:lnTo>
                        <a:pt x="26" y="37"/>
                      </a:lnTo>
                      <a:lnTo>
                        <a:pt x="26" y="34"/>
                      </a:lnTo>
                      <a:lnTo>
                        <a:pt x="26" y="31"/>
                      </a:lnTo>
                      <a:lnTo>
                        <a:pt x="26" y="28"/>
                      </a:lnTo>
                      <a:lnTo>
                        <a:pt x="23" y="28"/>
                      </a:lnTo>
                      <a:lnTo>
                        <a:pt x="20" y="28"/>
                      </a:lnTo>
                      <a:lnTo>
                        <a:pt x="17" y="28"/>
                      </a:lnTo>
                      <a:lnTo>
                        <a:pt x="14" y="28"/>
                      </a:lnTo>
                      <a:lnTo>
                        <a:pt x="11" y="31"/>
                      </a:lnTo>
                      <a:lnTo>
                        <a:pt x="11" y="34"/>
                      </a:lnTo>
                      <a:lnTo>
                        <a:pt x="11" y="37"/>
                      </a:lnTo>
                      <a:lnTo>
                        <a:pt x="11" y="40"/>
                      </a:lnTo>
                      <a:lnTo>
                        <a:pt x="11" y="65"/>
                      </a:ln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93" name="Freeform 811"/>
                <p:cNvSpPr>
                  <a:spLocks noEditPoints="1"/>
                </p:cNvSpPr>
                <p:nvPr/>
              </p:nvSpPr>
              <p:spPr bwMode="auto">
                <a:xfrm>
                  <a:off x="4573" y="3442"/>
                  <a:ext cx="40" cy="50"/>
                </a:xfrm>
                <a:custGeom>
                  <a:avLst/>
                  <a:gdLst>
                    <a:gd name="T0" fmla="*/ 3 w 43"/>
                    <a:gd name="T1" fmla="*/ 16 h 50"/>
                    <a:gd name="T2" fmla="*/ 3 w 43"/>
                    <a:gd name="T3" fmla="*/ 10 h 50"/>
                    <a:gd name="T4" fmla="*/ 6 w 43"/>
                    <a:gd name="T5" fmla="*/ 7 h 50"/>
                    <a:gd name="T6" fmla="*/ 7 w 43"/>
                    <a:gd name="T7" fmla="*/ 3 h 50"/>
                    <a:gd name="T8" fmla="*/ 11 w 43"/>
                    <a:gd name="T9" fmla="*/ 3 h 50"/>
                    <a:gd name="T10" fmla="*/ 17 w 43"/>
                    <a:gd name="T11" fmla="*/ 3 h 50"/>
                    <a:gd name="T12" fmla="*/ 19 w 43"/>
                    <a:gd name="T13" fmla="*/ 0 h 50"/>
                    <a:gd name="T14" fmla="*/ 20 w 43"/>
                    <a:gd name="T15" fmla="*/ 3 h 50"/>
                    <a:gd name="T16" fmla="*/ 26 w 43"/>
                    <a:gd name="T17" fmla="*/ 3 h 50"/>
                    <a:gd name="T18" fmla="*/ 29 w 43"/>
                    <a:gd name="T19" fmla="*/ 7 h 50"/>
                    <a:gd name="T20" fmla="*/ 31 w 43"/>
                    <a:gd name="T21" fmla="*/ 10 h 50"/>
                    <a:gd name="T22" fmla="*/ 32 w 43"/>
                    <a:gd name="T23" fmla="*/ 13 h 50"/>
                    <a:gd name="T24" fmla="*/ 32 w 43"/>
                    <a:gd name="T25" fmla="*/ 19 h 50"/>
                    <a:gd name="T26" fmla="*/ 32 w 43"/>
                    <a:gd name="T27" fmla="*/ 38 h 50"/>
                    <a:gd name="T28" fmla="*/ 32 w 43"/>
                    <a:gd name="T29" fmla="*/ 44 h 50"/>
                    <a:gd name="T30" fmla="*/ 32 w 43"/>
                    <a:gd name="T31" fmla="*/ 50 h 50"/>
                    <a:gd name="T32" fmla="*/ 26 w 43"/>
                    <a:gd name="T33" fmla="*/ 50 h 50"/>
                    <a:gd name="T34" fmla="*/ 23 w 43"/>
                    <a:gd name="T35" fmla="*/ 47 h 50"/>
                    <a:gd name="T36" fmla="*/ 23 w 43"/>
                    <a:gd name="T37" fmla="*/ 47 h 50"/>
                    <a:gd name="T38" fmla="*/ 19 w 43"/>
                    <a:gd name="T39" fmla="*/ 50 h 50"/>
                    <a:gd name="T40" fmla="*/ 14 w 43"/>
                    <a:gd name="T41" fmla="*/ 50 h 50"/>
                    <a:gd name="T42" fmla="*/ 9 w 43"/>
                    <a:gd name="T43" fmla="*/ 50 h 50"/>
                    <a:gd name="T44" fmla="*/ 6 w 43"/>
                    <a:gd name="T45" fmla="*/ 50 h 50"/>
                    <a:gd name="T46" fmla="*/ 3 w 43"/>
                    <a:gd name="T47" fmla="*/ 47 h 50"/>
                    <a:gd name="T48" fmla="*/ 3 w 43"/>
                    <a:gd name="T49" fmla="*/ 41 h 50"/>
                    <a:gd name="T50" fmla="*/ 0 w 43"/>
                    <a:gd name="T51" fmla="*/ 38 h 50"/>
                    <a:gd name="T52" fmla="*/ 3 w 43"/>
                    <a:gd name="T53" fmla="*/ 35 h 50"/>
                    <a:gd name="T54" fmla="*/ 3 w 43"/>
                    <a:gd name="T55" fmla="*/ 28 h 50"/>
                    <a:gd name="T56" fmla="*/ 6 w 43"/>
                    <a:gd name="T57" fmla="*/ 25 h 50"/>
                    <a:gd name="T58" fmla="*/ 9 w 43"/>
                    <a:gd name="T59" fmla="*/ 25 h 50"/>
                    <a:gd name="T60" fmla="*/ 11 w 43"/>
                    <a:gd name="T61" fmla="*/ 22 h 50"/>
                    <a:gd name="T62" fmla="*/ 17 w 43"/>
                    <a:gd name="T63" fmla="*/ 22 h 50"/>
                    <a:gd name="T64" fmla="*/ 19 w 43"/>
                    <a:gd name="T65" fmla="*/ 19 h 50"/>
                    <a:gd name="T66" fmla="*/ 23 w 43"/>
                    <a:gd name="T67" fmla="*/ 19 h 50"/>
                    <a:gd name="T68" fmla="*/ 20 w 43"/>
                    <a:gd name="T69" fmla="*/ 13 h 50"/>
                    <a:gd name="T70" fmla="*/ 17 w 43"/>
                    <a:gd name="T71" fmla="*/ 13 h 50"/>
                    <a:gd name="T72" fmla="*/ 11 w 43"/>
                    <a:gd name="T73" fmla="*/ 13 h 50"/>
                    <a:gd name="T74" fmla="*/ 9 w 43"/>
                    <a:gd name="T75" fmla="*/ 16 h 50"/>
                    <a:gd name="T76" fmla="*/ 20 w 43"/>
                    <a:gd name="T77" fmla="*/ 28 h 50"/>
                    <a:gd name="T78" fmla="*/ 17 w 43"/>
                    <a:gd name="T79" fmla="*/ 28 h 50"/>
                    <a:gd name="T80" fmla="*/ 14 w 43"/>
                    <a:gd name="T81" fmla="*/ 31 h 50"/>
                    <a:gd name="T82" fmla="*/ 11 w 43"/>
                    <a:gd name="T83" fmla="*/ 35 h 50"/>
                    <a:gd name="T84" fmla="*/ 9 w 43"/>
                    <a:gd name="T85" fmla="*/ 38 h 50"/>
                    <a:gd name="T86" fmla="*/ 11 w 43"/>
                    <a:gd name="T87" fmla="*/ 41 h 50"/>
                    <a:gd name="T88" fmla="*/ 17 w 43"/>
                    <a:gd name="T89" fmla="*/ 41 h 50"/>
                    <a:gd name="T90" fmla="*/ 20 w 43"/>
                    <a:gd name="T91" fmla="*/ 41 h 50"/>
                    <a:gd name="T92" fmla="*/ 23 w 43"/>
                    <a:gd name="T93" fmla="*/ 38 h 50"/>
                    <a:gd name="T94" fmla="*/ 23 w 43"/>
                    <a:gd name="T95" fmla="*/ 31 h 5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43" h="50">
                      <a:moveTo>
                        <a:pt x="12" y="16"/>
                      </a:moveTo>
                      <a:lnTo>
                        <a:pt x="3" y="16"/>
                      </a:lnTo>
                      <a:lnTo>
                        <a:pt x="3" y="13"/>
                      </a:lnTo>
                      <a:lnTo>
                        <a:pt x="3" y="10"/>
                      </a:lnTo>
                      <a:lnTo>
                        <a:pt x="6" y="10"/>
                      </a:lnTo>
                      <a:lnTo>
                        <a:pt x="6" y="7"/>
                      </a:lnTo>
                      <a:lnTo>
                        <a:pt x="9" y="7"/>
                      </a:lnTo>
                      <a:lnTo>
                        <a:pt x="9" y="3"/>
                      </a:lnTo>
                      <a:lnTo>
                        <a:pt x="12" y="3"/>
                      </a:lnTo>
                      <a:lnTo>
                        <a:pt x="14" y="3"/>
                      </a:lnTo>
                      <a:lnTo>
                        <a:pt x="17" y="3"/>
                      </a:lnTo>
                      <a:lnTo>
                        <a:pt x="20" y="3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2" y="3"/>
                      </a:lnTo>
                      <a:lnTo>
                        <a:pt x="35" y="3"/>
                      </a:lnTo>
                      <a:lnTo>
                        <a:pt x="35" y="7"/>
                      </a:lnTo>
                      <a:lnTo>
                        <a:pt x="38" y="7"/>
                      </a:lnTo>
                      <a:lnTo>
                        <a:pt x="38" y="10"/>
                      </a:lnTo>
                      <a:lnTo>
                        <a:pt x="38" y="13"/>
                      </a:lnTo>
                      <a:lnTo>
                        <a:pt x="40" y="13"/>
                      </a:lnTo>
                      <a:lnTo>
                        <a:pt x="40" y="16"/>
                      </a:lnTo>
                      <a:lnTo>
                        <a:pt x="40" y="19"/>
                      </a:lnTo>
                      <a:lnTo>
                        <a:pt x="40" y="35"/>
                      </a:lnTo>
                      <a:lnTo>
                        <a:pt x="40" y="38"/>
                      </a:lnTo>
                      <a:lnTo>
                        <a:pt x="40" y="41"/>
                      </a:lnTo>
                      <a:lnTo>
                        <a:pt x="40" y="44"/>
                      </a:lnTo>
                      <a:lnTo>
                        <a:pt x="40" y="47"/>
                      </a:lnTo>
                      <a:lnTo>
                        <a:pt x="40" y="50"/>
                      </a:lnTo>
                      <a:lnTo>
                        <a:pt x="43" y="50"/>
                      </a:lnTo>
                      <a:lnTo>
                        <a:pt x="32" y="50"/>
                      </a:lnTo>
                      <a:lnTo>
                        <a:pt x="29" y="50"/>
                      </a:lnTo>
                      <a:lnTo>
                        <a:pt x="29" y="47"/>
                      </a:lnTo>
                      <a:lnTo>
                        <a:pt x="29" y="44"/>
                      </a:lnTo>
                      <a:lnTo>
                        <a:pt x="29" y="47"/>
                      </a:lnTo>
                      <a:lnTo>
                        <a:pt x="26" y="47"/>
                      </a:lnTo>
                      <a:lnTo>
                        <a:pt x="23" y="50"/>
                      </a:lnTo>
                      <a:lnTo>
                        <a:pt x="20" y="50"/>
                      </a:lnTo>
                      <a:lnTo>
                        <a:pt x="17" y="50"/>
                      </a:lnTo>
                      <a:lnTo>
                        <a:pt x="14" y="50"/>
                      </a:lnTo>
                      <a:lnTo>
                        <a:pt x="12" y="50"/>
                      </a:lnTo>
                      <a:lnTo>
                        <a:pt x="9" y="50"/>
                      </a:lnTo>
                      <a:lnTo>
                        <a:pt x="6" y="50"/>
                      </a:lnTo>
                      <a:lnTo>
                        <a:pt x="6" y="47"/>
                      </a:lnTo>
                      <a:lnTo>
                        <a:pt x="3" y="47"/>
                      </a:lnTo>
                      <a:lnTo>
                        <a:pt x="3" y="44"/>
                      </a:lnTo>
                      <a:lnTo>
                        <a:pt x="3" y="41"/>
                      </a:lnTo>
                      <a:lnTo>
                        <a:pt x="0" y="41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3" y="35"/>
                      </a:lnTo>
                      <a:lnTo>
                        <a:pt x="3" y="31"/>
                      </a:lnTo>
                      <a:lnTo>
                        <a:pt x="3" y="28"/>
                      </a:lnTo>
                      <a:lnTo>
                        <a:pt x="6" y="28"/>
                      </a:lnTo>
                      <a:lnTo>
                        <a:pt x="6" y="25"/>
                      </a:lnTo>
                      <a:lnTo>
                        <a:pt x="9" y="25"/>
                      </a:lnTo>
                      <a:lnTo>
                        <a:pt x="12" y="25"/>
                      </a:lnTo>
                      <a:lnTo>
                        <a:pt x="12" y="22"/>
                      </a:lnTo>
                      <a:lnTo>
                        <a:pt x="14" y="22"/>
                      </a:lnTo>
                      <a:lnTo>
                        <a:pt x="17" y="22"/>
                      </a:lnTo>
                      <a:lnTo>
                        <a:pt x="20" y="22"/>
                      </a:lnTo>
                      <a:lnTo>
                        <a:pt x="23" y="22"/>
                      </a:lnTo>
                      <a:lnTo>
                        <a:pt x="23" y="19"/>
                      </a:lnTo>
                      <a:lnTo>
                        <a:pt x="26" y="19"/>
                      </a:lnTo>
                      <a:lnTo>
                        <a:pt x="29" y="19"/>
                      </a:lnTo>
                      <a:lnTo>
                        <a:pt x="29" y="16"/>
                      </a:lnTo>
                      <a:lnTo>
                        <a:pt x="26" y="13"/>
                      </a:lnTo>
                      <a:lnTo>
                        <a:pt x="23" y="13"/>
                      </a:lnTo>
                      <a:lnTo>
                        <a:pt x="20" y="13"/>
                      </a:lnTo>
                      <a:lnTo>
                        <a:pt x="17" y="13"/>
                      </a:lnTo>
                      <a:lnTo>
                        <a:pt x="14" y="13"/>
                      </a:lnTo>
                      <a:lnTo>
                        <a:pt x="14" y="16"/>
                      </a:lnTo>
                      <a:lnTo>
                        <a:pt x="12" y="16"/>
                      </a:lnTo>
                      <a:close/>
                      <a:moveTo>
                        <a:pt x="29" y="28"/>
                      </a:moveTo>
                      <a:lnTo>
                        <a:pt x="26" y="28"/>
                      </a:lnTo>
                      <a:lnTo>
                        <a:pt x="23" y="28"/>
                      </a:lnTo>
                      <a:lnTo>
                        <a:pt x="20" y="28"/>
                      </a:lnTo>
                      <a:lnTo>
                        <a:pt x="17" y="28"/>
                      </a:lnTo>
                      <a:lnTo>
                        <a:pt x="17" y="31"/>
                      </a:lnTo>
                      <a:lnTo>
                        <a:pt x="14" y="31"/>
                      </a:lnTo>
                      <a:lnTo>
                        <a:pt x="14" y="35"/>
                      </a:lnTo>
                      <a:lnTo>
                        <a:pt x="12" y="35"/>
                      </a:lnTo>
                      <a:lnTo>
                        <a:pt x="12" y="38"/>
                      </a:lnTo>
                      <a:lnTo>
                        <a:pt x="14" y="38"/>
                      </a:lnTo>
                      <a:lnTo>
                        <a:pt x="14" y="41"/>
                      </a:lnTo>
                      <a:lnTo>
                        <a:pt x="17" y="41"/>
                      </a:lnTo>
                      <a:lnTo>
                        <a:pt x="20" y="41"/>
                      </a:lnTo>
                      <a:lnTo>
                        <a:pt x="23" y="41"/>
                      </a:lnTo>
                      <a:lnTo>
                        <a:pt x="26" y="41"/>
                      </a:lnTo>
                      <a:lnTo>
                        <a:pt x="26" y="38"/>
                      </a:lnTo>
                      <a:lnTo>
                        <a:pt x="29" y="38"/>
                      </a:lnTo>
                      <a:lnTo>
                        <a:pt x="29" y="35"/>
                      </a:lnTo>
                      <a:lnTo>
                        <a:pt x="29" y="31"/>
                      </a:lnTo>
                      <a:lnTo>
                        <a:pt x="29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94" name="Rectangle 812"/>
                <p:cNvSpPr>
                  <a:spLocks noChangeArrowheads="1"/>
                </p:cNvSpPr>
                <p:nvPr/>
              </p:nvSpPr>
              <p:spPr bwMode="auto">
                <a:xfrm>
                  <a:off x="3194" y="3090"/>
                  <a:ext cx="635" cy="47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95" name="Rectangle 813"/>
                <p:cNvSpPr>
                  <a:spLocks noChangeArrowheads="1"/>
                </p:cNvSpPr>
                <p:nvPr/>
              </p:nvSpPr>
              <p:spPr bwMode="auto">
                <a:xfrm>
                  <a:off x="3183" y="3074"/>
                  <a:ext cx="632" cy="474"/>
                </a:xfrm>
                <a:prstGeom prst="rect">
                  <a:avLst/>
                </a:prstGeom>
                <a:solidFill>
                  <a:srgbClr val="66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96" name="Rectangle 814"/>
                <p:cNvSpPr>
                  <a:spLocks noChangeArrowheads="1"/>
                </p:cNvSpPr>
                <p:nvPr/>
              </p:nvSpPr>
              <p:spPr bwMode="auto">
                <a:xfrm>
                  <a:off x="3183" y="3074"/>
                  <a:ext cx="632" cy="47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97" name="Rectangle 815"/>
                <p:cNvSpPr>
                  <a:spLocks noChangeArrowheads="1"/>
                </p:cNvSpPr>
                <p:nvPr/>
              </p:nvSpPr>
              <p:spPr bwMode="auto">
                <a:xfrm>
                  <a:off x="3332" y="3115"/>
                  <a:ext cx="363" cy="212"/>
                </a:xfrm>
                <a:prstGeom prst="rect">
                  <a:avLst/>
                </a:pr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98" name="Rectangle 816"/>
                <p:cNvSpPr>
                  <a:spLocks noChangeArrowheads="1"/>
                </p:cNvSpPr>
                <p:nvPr/>
              </p:nvSpPr>
              <p:spPr bwMode="auto">
                <a:xfrm>
                  <a:off x="3322" y="3099"/>
                  <a:ext cx="360" cy="20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899" name="Rectangle 817"/>
                <p:cNvSpPr>
                  <a:spLocks noChangeArrowheads="1"/>
                </p:cNvSpPr>
                <p:nvPr/>
              </p:nvSpPr>
              <p:spPr bwMode="auto">
                <a:xfrm>
                  <a:off x="3327" y="3108"/>
                  <a:ext cx="361" cy="2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0" name="Rectangle 818"/>
                <p:cNvSpPr>
                  <a:spLocks noChangeArrowheads="1"/>
                </p:cNvSpPr>
                <p:nvPr/>
              </p:nvSpPr>
              <p:spPr bwMode="auto">
                <a:xfrm>
                  <a:off x="3327" y="3108"/>
                  <a:ext cx="361" cy="206"/>
                </a:xfrm>
                <a:prstGeom prst="rect">
                  <a:avLst/>
                </a:prstGeom>
                <a:noFill/>
                <a:ln w="0">
                  <a:solidFill>
                    <a:srgbClr val="FFFF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1" name="Rectangle 819"/>
                <p:cNvSpPr>
                  <a:spLocks noChangeArrowheads="1"/>
                </p:cNvSpPr>
                <p:nvPr/>
              </p:nvSpPr>
              <p:spPr bwMode="auto">
                <a:xfrm>
                  <a:off x="3335" y="3149"/>
                  <a:ext cx="120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2" name="Rectangle 820"/>
                <p:cNvSpPr>
                  <a:spLocks noChangeArrowheads="1"/>
                </p:cNvSpPr>
                <p:nvPr/>
              </p:nvSpPr>
              <p:spPr bwMode="auto">
                <a:xfrm>
                  <a:off x="3341" y="3168"/>
                  <a:ext cx="82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3" name="Rectangle 821"/>
                <p:cNvSpPr>
                  <a:spLocks noChangeArrowheads="1"/>
                </p:cNvSpPr>
                <p:nvPr/>
              </p:nvSpPr>
              <p:spPr bwMode="auto">
                <a:xfrm>
                  <a:off x="3362" y="3190"/>
                  <a:ext cx="69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4" name="Rectangle 822"/>
                <p:cNvSpPr>
                  <a:spLocks noChangeArrowheads="1"/>
                </p:cNvSpPr>
                <p:nvPr/>
              </p:nvSpPr>
              <p:spPr bwMode="auto">
                <a:xfrm>
                  <a:off x="3338" y="3230"/>
                  <a:ext cx="114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5" name="Rectangle 823"/>
                <p:cNvSpPr>
                  <a:spLocks noChangeArrowheads="1"/>
                </p:cNvSpPr>
                <p:nvPr/>
              </p:nvSpPr>
              <p:spPr bwMode="auto">
                <a:xfrm>
                  <a:off x="3517" y="3149"/>
                  <a:ext cx="120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6" name="Rectangle 824"/>
                <p:cNvSpPr>
                  <a:spLocks noChangeArrowheads="1"/>
                </p:cNvSpPr>
                <p:nvPr/>
              </p:nvSpPr>
              <p:spPr bwMode="auto">
                <a:xfrm>
                  <a:off x="3519" y="3168"/>
                  <a:ext cx="86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7" name="Rectangle 825"/>
                <p:cNvSpPr>
                  <a:spLocks noChangeArrowheads="1"/>
                </p:cNvSpPr>
                <p:nvPr/>
              </p:nvSpPr>
              <p:spPr bwMode="auto">
                <a:xfrm>
                  <a:off x="3618" y="3168"/>
                  <a:ext cx="13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8" name="Rectangle 826"/>
                <p:cNvSpPr>
                  <a:spLocks noChangeArrowheads="1"/>
                </p:cNvSpPr>
                <p:nvPr/>
              </p:nvSpPr>
              <p:spPr bwMode="auto">
                <a:xfrm>
                  <a:off x="3543" y="3190"/>
                  <a:ext cx="67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09" name="Rectangle 827"/>
                <p:cNvSpPr>
                  <a:spLocks noChangeArrowheads="1"/>
                </p:cNvSpPr>
                <p:nvPr/>
              </p:nvSpPr>
              <p:spPr bwMode="auto">
                <a:xfrm>
                  <a:off x="3519" y="3230"/>
                  <a:ext cx="115" cy="6"/>
                </a:xfrm>
                <a:prstGeom prst="rect">
                  <a:avLst/>
                </a:prstGeom>
                <a:solidFill>
                  <a:srgbClr val="114F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10" name="Freeform 828"/>
                <p:cNvSpPr>
                  <a:spLocks/>
                </p:cNvSpPr>
                <p:nvPr/>
              </p:nvSpPr>
              <p:spPr bwMode="auto">
                <a:xfrm>
                  <a:off x="3207" y="3408"/>
                  <a:ext cx="48" cy="65"/>
                </a:xfrm>
                <a:custGeom>
                  <a:avLst/>
                  <a:gdLst>
                    <a:gd name="T0" fmla="*/ 41 w 52"/>
                    <a:gd name="T1" fmla="*/ 47 h 65"/>
                    <a:gd name="T2" fmla="*/ 39 w 52"/>
                    <a:gd name="T3" fmla="*/ 50 h 65"/>
                    <a:gd name="T4" fmla="*/ 39 w 52"/>
                    <a:gd name="T5" fmla="*/ 56 h 65"/>
                    <a:gd name="T6" fmla="*/ 37 w 52"/>
                    <a:gd name="T7" fmla="*/ 59 h 65"/>
                    <a:gd name="T8" fmla="*/ 35 w 52"/>
                    <a:gd name="T9" fmla="*/ 62 h 65"/>
                    <a:gd name="T10" fmla="*/ 30 w 52"/>
                    <a:gd name="T11" fmla="*/ 62 h 65"/>
                    <a:gd name="T12" fmla="*/ 28 w 52"/>
                    <a:gd name="T13" fmla="*/ 65 h 65"/>
                    <a:gd name="T14" fmla="*/ 23 w 52"/>
                    <a:gd name="T15" fmla="*/ 65 h 65"/>
                    <a:gd name="T16" fmla="*/ 18 w 52"/>
                    <a:gd name="T17" fmla="*/ 65 h 65"/>
                    <a:gd name="T18" fmla="*/ 15 w 52"/>
                    <a:gd name="T19" fmla="*/ 65 h 65"/>
                    <a:gd name="T20" fmla="*/ 9 w 52"/>
                    <a:gd name="T21" fmla="*/ 62 h 65"/>
                    <a:gd name="T22" fmla="*/ 6 w 52"/>
                    <a:gd name="T23" fmla="*/ 59 h 65"/>
                    <a:gd name="T24" fmla="*/ 6 w 52"/>
                    <a:gd name="T25" fmla="*/ 56 h 65"/>
                    <a:gd name="T26" fmla="*/ 3 w 52"/>
                    <a:gd name="T27" fmla="*/ 53 h 65"/>
                    <a:gd name="T28" fmla="*/ 3 w 52"/>
                    <a:gd name="T29" fmla="*/ 47 h 65"/>
                    <a:gd name="T30" fmla="*/ 0 w 52"/>
                    <a:gd name="T31" fmla="*/ 44 h 65"/>
                    <a:gd name="T32" fmla="*/ 0 w 52"/>
                    <a:gd name="T33" fmla="*/ 37 h 65"/>
                    <a:gd name="T34" fmla="*/ 0 w 52"/>
                    <a:gd name="T35" fmla="*/ 31 h 65"/>
                    <a:gd name="T36" fmla="*/ 0 w 52"/>
                    <a:gd name="T37" fmla="*/ 25 h 65"/>
                    <a:gd name="T38" fmla="*/ 0 w 52"/>
                    <a:gd name="T39" fmla="*/ 19 h 65"/>
                    <a:gd name="T40" fmla="*/ 3 w 52"/>
                    <a:gd name="T41" fmla="*/ 16 h 65"/>
                    <a:gd name="T42" fmla="*/ 6 w 52"/>
                    <a:gd name="T43" fmla="*/ 12 h 65"/>
                    <a:gd name="T44" fmla="*/ 6 w 52"/>
                    <a:gd name="T45" fmla="*/ 9 h 65"/>
                    <a:gd name="T46" fmla="*/ 9 w 52"/>
                    <a:gd name="T47" fmla="*/ 6 h 65"/>
                    <a:gd name="T48" fmla="*/ 12 w 52"/>
                    <a:gd name="T49" fmla="*/ 3 h 65"/>
                    <a:gd name="T50" fmla="*/ 15 w 52"/>
                    <a:gd name="T51" fmla="*/ 0 h 65"/>
                    <a:gd name="T52" fmla="*/ 18 w 52"/>
                    <a:gd name="T53" fmla="*/ 0 h 65"/>
                    <a:gd name="T54" fmla="*/ 23 w 52"/>
                    <a:gd name="T55" fmla="*/ 0 h 65"/>
                    <a:gd name="T56" fmla="*/ 28 w 52"/>
                    <a:gd name="T57" fmla="*/ 0 h 65"/>
                    <a:gd name="T58" fmla="*/ 32 w 52"/>
                    <a:gd name="T59" fmla="*/ 0 h 65"/>
                    <a:gd name="T60" fmla="*/ 35 w 52"/>
                    <a:gd name="T61" fmla="*/ 3 h 65"/>
                    <a:gd name="T62" fmla="*/ 37 w 52"/>
                    <a:gd name="T63" fmla="*/ 6 h 65"/>
                    <a:gd name="T64" fmla="*/ 39 w 52"/>
                    <a:gd name="T65" fmla="*/ 9 h 65"/>
                    <a:gd name="T66" fmla="*/ 41 w 52"/>
                    <a:gd name="T67" fmla="*/ 12 h 65"/>
                    <a:gd name="T68" fmla="*/ 41 w 52"/>
                    <a:gd name="T69" fmla="*/ 19 h 65"/>
                    <a:gd name="T70" fmla="*/ 32 w 52"/>
                    <a:gd name="T71" fmla="*/ 19 h 65"/>
                    <a:gd name="T72" fmla="*/ 30 w 52"/>
                    <a:gd name="T73" fmla="*/ 16 h 65"/>
                    <a:gd name="T74" fmla="*/ 28 w 52"/>
                    <a:gd name="T75" fmla="*/ 12 h 65"/>
                    <a:gd name="T76" fmla="*/ 26 w 52"/>
                    <a:gd name="T77" fmla="*/ 9 h 65"/>
                    <a:gd name="T78" fmla="*/ 20 w 52"/>
                    <a:gd name="T79" fmla="*/ 9 h 65"/>
                    <a:gd name="T80" fmla="*/ 18 w 52"/>
                    <a:gd name="T81" fmla="*/ 12 h 65"/>
                    <a:gd name="T82" fmla="*/ 15 w 52"/>
                    <a:gd name="T83" fmla="*/ 12 h 65"/>
                    <a:gd name="T84" fmla="*/ 12 w 52"/>
                    <a:gd name="T85" fmla="*/ 16 h 65"/>
                    <a:gd name="T86" fmla="*/ 12 w 52"/>
                    <a:gd name="T87" fmla="*/ 22 h 65"/>
                    <a:gd name="T88" fmla="*/ 9 w 52"/>
                    <a:gd name="T89" fmla="*/ 25 h 65"/>
                    <a:gd name="T90" fmla="*/ 9 w 52"/>
                    <a:gd name="T91" fmla="*/ 31 h 65"/>
                    <a:gd name="T92" fmla="*/ 9 w 52"/>
                    <a:gd name="T93" fmla="*/ 37 h 65"/>
                    <a:gd name="T94" fmla="*/ 12 w 52"/>
                    <a:gd name="T95" fmla="*/ 44 h 65"/>
                    <a:gd name="T96" fmla="*/ 12 w 52"/>
                    <a:gd name="T97" fmla="*/ 50 h 65"/>
                    <a:gd name="T98" fmla="*/ 15 w 52"/>
                    <a:gd name="T99" fmla="*/ 53 h 65"/>
                    <a:gd name="T100" fmla="*/ 18 w 52"/>
                    <a:gd name="T101" fmla="*/ 53 h 65"/>
                    <a:gd name="T102" fmla="*/ 20 w 52"/>
                    <a:gd name="T103" fmla="*/ 56 h 65"/>
                    <a:gd name="T104" fmla="*/ 26 w 52"/>
                    <a:gd name="T105" fmla="*/ 56 h 65"/>
                    <a:gd name="T106" fmla="*/ 28 w 52"/>
                    <a:gd name="T107" fmla="*/ 53 h 65"/>
                    <a:gd name="T108" fmla="*/ 30 w 52"/>
                    <a:gd name="T109" fmla="*/ 50 h 65"/>
                    <a:gd name="T110" fmla="*/ 32 w 52"/>
                    <a:gd name="T111" fmla="*/ 47 h 65"/>
                    <a:gd name="T112" fmla="*/ 32 w 52"/>
                    <a:gd name="T113" fmla="*/ 41 h 6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0" t="0" r="r" b="b"/>
                  <a:pathLst>
                    <a:path w="52" h="65">
                      <a:moveTo>
                        <a:pt x="41" y="41"/>
                      </a:moveTo>
                      <a:lnTo>
                        <a:pt x="52" y="47"/>
                      </a:lnTo>
                      <a:lnTo>
                        <a:pt x="52" y="50"/>
                      </a:lnTo>
                      <a:lnTo>
                        <a:pt x="49" y="50"/>
                      </a:lnTo>
                      <a:lnTo>
                        <a:pt x="49" y="53"/>
                      </a:lnTo>
                      <a:lnTo>
                        <a:pt x="49" y="56"/>
                      </a:lnTo>
                      <a:lnTo>
                        <a:pt x="47" y="56"/>
                      </a:lnTo>
                      <a:lnTo>
                        <a:pt x="47" y="59"/>
                      </a:lnTo>
                      <a:lnTo>
                        <a:pt x="44" y="59"/>
                      </a:lnTo>
                      <a:lnTo>
                        <a:pt x="44" y="62"/>
                      </a:lnTo>
                      <a:lnTo>
                        <a:pt x="41" y="62"/>
                      </a:lnTo>
                      <a:lnTo>
                        <a:pt x="38" y="62"/>
                      </a:lnTo>
                      <a:lnTo>
                        <a:pt x="38" y="65"/>
                      </a:lnTo>
                      <a:lnTo>
                        <a:pt x="35" y="65"/>
                      </a:lnTo>
                      <a:lnTo>
                        <a:pt x="32" y="65"/>
                      </a:lnTo>
                      <a:lnTo>
                        <a:pt x="29" y="65"/>
                      </a:lnTo>
                      <a:lnTo>
                        <a:pt x="26" y="65"/>
                      </a:lnTo>
                      <a:lnTo>
                        <a:pt x="23" y="65"/>
                      </a:lnTo>
                      <a:lnTo>
                        <a:pt x="21" y="65"/>
                      </a:lnTo>
                      <a:lnTo>
                        <a:pt x="18" y="65"/>
                      </a:lnTo>
                      <a:lnTo>
                        <a:pt x="15" y="62"/>
                      </a:lnTo>
                      <a:lnTo>
                        <a:pt x="12" y="62"/>
                      </a:lnTo>
                      <a:lnTo>
                        <a:pt x="12" y="59"/>
                      </a:lnTo>
                      <a:lnTo>
                        <a:pt x="9" y="59"/>
                      </a:lnTo>
                      <a:lnTo>
                        <a:pt x="9" y="56"/>
                      </a:lnTo>
                      <a:lnTo>
                        <a:pt x="6" y="56"/>
                      </a:lnTo>
                      <a:lnTo>
                        <a:pt x="6" y="53"/>
                      </a:lnTo>
                      <a:lnTo>
                        <a:pt x="3" y="53"/>
                      </a:lnTo>
                      <a:lnTo>
                        <a:pt x="3" y="50"/>
                      </a:lnTo>
                      <a:lnTo>
                        <a:pt x="3" y="47"/>
                      </a:lnTo>
                      <a:lnTo>
                        <a:pt x="0" y="47"/>
                      </a:lnTo>
                      <a:lnTo>
                        <a:pt x="0" y="44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5"/>
                      </a:lnTo>
                      <a:lnTo>
                        <a:pt x="0" y="22"/>
                      </a:lnTo>
                      <a:lnTo>
                        <a:pt x="0" y="19"/>
                      </a:lnTo>
                      <a:lnTo>
                        <a:pt x="3" y="19"/>
                      </a:lnTo>
                      <a:lnTo>
                        <a:pt x="3" y="16"/>
                      </a:lnTo>
                      <a:lnTo>
                        <a:pt x="3" y="12"/>
                      </a:lnTo>
                      <a:lnTo>
                        <a:pt x="6" y="12"/>
                      </a:lnTo>
                      <a:lnTo>
                        <a:pt x="6" y="9"/>
                      </a:lnTo>
                      <a:lnTo>
                        <a:pt x="9" y="9"/>
                      </a:lnTo>
                      <a:lnTo>
                        <a:pt x="9" y="6"/>
                      </a:lnTo>
                      <a:lnTo>
                        <a:pt x="12" y="6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5" y="0"/>
                      </a:lnTo>
                      <a:lnTo>
                        <a:pt x="18" y="0"/>
                      </a:lnTo>
                      <a:lnTo>
                        <a:pt x="21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29" y="0"/>
                      </a:ln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8" y="0"/>
                      </a:lnTo>
                      <a:lnTo>
                        <a:pt x="41" y="0"/>
                      </a:lnTo>
                      <a:lnTo>
                        <a:pt x="41" y="3"/>
                      </a:lnTo>
                      <a:lnTo>
                        <a:pt x="44" y="3"/>
                      </a:lnTo>
                      <a:lnTo>
                        <a:pt x="44" y="6"/>
                      </a:lnTo>
                      <a:lnTo>
                        <a:pt x="47" y="6"/>
                      </a:lnTo>
                      <a:lnTo>
                        <a:pt x="47" y="9"/>
                      </a:lnTo>
                      <a:lnTo>
                        <a:pt x="49" y="9"/>
                      </a:lnTo>
                      <a:lnTo>
                        <a:pt x="49" y="12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19"/>
                      </a:lnTo>
                      <a:lnTo>
                        <a:pt x="41" y="22"/>
                      </a:lnTo>
                      <a:lnTo>
                        <a:pt x="41" y="19"/>
                      </a:lnTo>
                      <a:lnTo>
                        <a:pt x="38" y="19"/>
                      </a:lnTo>
                      <a:lnTo>
                        <a:pt x="38" y="16"/>
                      </a:lnTo>
                      <a:lnTo>
                        <a:pt x="38" y="12"/>
                      </a:lnTo>
                      <a:lnTo>
                        <a:pt x="35" y="12"/>
                      </a:lnTo>
                      <a:lnTo>
                        <a:pt x="32" y="12"/>
                      </a:lnTo>
                      <a:lnTo>
                        <a:pt x="32" y="9"/>
                      </a:lnTo>
                      <a:lnTo>
                        <a:pt x="29" y="9"/>
                      </a:lnTo>
                      <a:lnTo>
                        <a:pt x="26" y="9"/>
                      </a:lnTo>
                      <a:lnTo>
                        <a:pt x="23" y="9"/>
                      </a:ln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5" y="16"/>
                      </a:lnTo>
                      <a:lnTo>
                        <a:pt x="15" y="19"/>
                      </a:lnTo>
                      <a:lnTo>
                        <a:pt x="15" y="22"/>
                      </a:lnTo>
                      <a:lnTo>
                        <a:pt x="12" y="22"/>
                      </a:lnTo>
                      <a:lnTo>
                        <a:pt x="12" y="25"/>
                      </a:lnTo>
                      <a:lnTo>
                        <a:pt x="12" y="28"/>
                      </a:lnTo>
                      <a:lnTo>
                        <a:pt x="12" y="31"/>
                      </a:lnTo>
                      <a:lnTo>
                        <a:pt x="12" y="34"/>
                      </a:lnTo>
                      <a:lnTo>
                        <a:pt x="12" y="37"/>
                      </a:lnTo>
                      <a:lnTo>
                        <a:pt x="12" y="41"/>
                      </a:lnTo>
                      <a:lnTo>
                        <a:pt x="15" y="44"/>
                      </a:lnTo>
                      <a:lnTo>
                        <a:pt x="15" y="47"/>
                      </a:lnTo>
                      <a:lnTo>
                        <a:pt x="15" y="50"/>
                      </a:lnTo>
                      <a:lnTo>
                        <a:pt x="18" y="50"/>
                      </a:lnTo>
                      <a:lnTo>
                        <a:pt x="18" y="53"/>
                      </a:lnTo>
                      <a:lnTo>
                        <a:pt x="21" y="53"/>
                      </a:lnTo>
                      <a:lnTo>
                        <a:pt x="23" y="53"/>
                      </a:lnTo>
                      <a:lnTo>
                        <a:pt x="23" y="56"/>
                      </a:lnTo>
                      <a:lnTo>
                        <a:pt x="26" y="56"/>
                      </a:lnTo>
                      <a:lnTo>
                        <a:pt x="29" y="56"/>
                      </a:lnTo>
                      <a:lnTo>
                        <a:pt x="32" y="56"/>
                      </a:lnTo>
                      <a:lnTo>
                        <a:pt x="32" y="53"/>
                      </a:lnTo>
                      <a:lnTo>
                        <a:pt x="35" y="53"/>
                      </a:lnTo>
                      <a:lnTo>
                        <a:pt x="35" y="50"/>
                      </a:lnTo>
                      <a:lnTo>
                        <a:pt x="38" y="50"/>
                      </a:lnTo>
                      <a:lnTo>
                        <a:pt x="38" y="47"/>
                      </a:lnTo>
                      <a:lnTo>
                        <a:pt x="41" y="47"/>
                      </a:lnTo>
                      <a:lnTo>
                        <a:pt x="41" y="44"/>
                      </a:lnTo>
                      <a:lnTo>
                        <a:pt x="41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1" name="Rectangle 829"/>
                <p:cNvSpPr>
                  <a:spLocks noChangeArrowheads="1"/>
                </p:cNvSpPr>
                <p:nvPr/>
              </p:nvSpPr>
              <p:spPr bwMode="auto">
                <a:xfrm>
                  <a:off x="3266" y="3408"/>
                  <a:ext cx="10" cy="6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20912" name="Freeform 830"/>
                <p:cNvSpPr>
                  <a:spLocks noEditPoints="1"/>
                </p:cNvSpPr>
                <p:nvPr/>
              </p:nvSpPr>
              <p:spPr bwMode="auto">
                <a:xfrm>
                  <a:off x="3284" y="3424"/>
                  <a:ext cx="38" cy="49"/>
                </a:xfrm>
                <a:custGeom>
                  <a:avLst/>
                  <a:gdLst>
                    <a:gd name="T0" fmla="*/ 0 w 41"/>
                    <a:gd name="T1" fmla="*/ 15 h 49"/>
                    <a:gd name="T2" fmla="*/ 3 w 41"/>
                    <a:gd name="T3" fmla="*/ 12 h 49"/>
                    <a:gd name="T4" fmla="*/ 3 w 41"/>
                    <a:gd name="T5" fmla="*/ 6 h 49"/>
                    <a:gd name="T6" fmla="*/ 6 w 41"/>
                    <a:gd name="T7" fmla="*/ 3 h 49"/>
                    <a:gd name="T8" fmla="*/ 9 w 41"/>
                    <a:gd name="T9" fmla="*/ 3 h 49"/>
                    <a:gd name="T10" fmla="*/ 12 w 41"/>
                    <a:gd name="T11" fmla="*/ 0 h 49"/>
                    <a:gd name="T12" fmla="*/ 17 w 41"/>
                    <a:gd name="T13" fmla="*/ 0 h 49"/>
                    <a:gd name="T14" fmla="*/ 18 w 41"/>
                    <a:gd name="T15" fmla="*/ 3 h 49"/>
                    <a:gd name="T16" fmla="*/ 23 w 41"/>
                    <a:gd name="T17" fmla="*/ 3 h 49"/>
                    <a:gd name="T18" fmla="*/ 26 w 41"/>
                    <a:gd name="T19" fmla="*/ 6 h 49"/>
                    <a:gd name="T20" fmla="*/ 28 w 41"/>
                    <a:gd name="T21" fmla="*/ 9 h 49"/>
                    <a:gd name="T22" fmla="*/ 30 w 41"/>
                    <a:gd name="T23" fmla="*/ 12 h 49"/>
                    <a:gd name="T24" fmla="*/ 30 w 41"/>
                    <a:gd name="T25" fmla="*/ 18 h 49"/>
                    <a:gd name="T26" fmla="*/ 30 w 41"/>
                    <a:gd name="T27" fmla="*/ 37 h 49"/>
                    <a:gd name="T28" fmla="*/ 30 w 41"/>
                    <a:gd name="T29" fmla="*/ 43 h 49"/>
                    <a:gd name="T30" fmla="*/ 32 w 41"/>
                    <a:gd name="T31" fmla="*/ 46 h 49"/>
                    <a:gd name="T32" fmla="*/ 23 w 41"/>
                    <a:gd name="T33" fmla="*/ 49 h 49"/>
                    <a:gd name="T34" fmla="*/ 20 w 41"/>
                    <a:gd name="T35" fmla="*/ 46 h 49"/>
                    <a:gd name="T36" fmla="*/ 20 w 41"/>
                    <a:gd name="T37" fmla="*/ 46 h 49"/>
                    <a:gd name="T38" fmla="*/ 18 w 41"/>
                    <a:gd name="T39" fmla="*/ 49 h 49"/>
                    <a:gd name="T40" fmla="*/ 14 w 41"/>
                    <a:gd name="T41" fmla="*/ 49 h 49"/>
                    <a:gd name="T42" fmla="*/ 9 w 41"/>
                    <a:gd name="T43" fmla="*/ 49 h 49"/>
                    <a:gd name="T44" fmla="*/ 6 w 41"/>
                    <a:gd name="T45" fmla="*/ 49 h 49"/>
                    <a:gd name="T46" fmla="*/ 3 w 41"/>
                    <a:gd name="T47" fmla="*/ 46 h 49"/>
                    <a:gd name="T48" fmla="*/ 0 w 41"/>
                    <a:gd name="T49" fmla="*/ 43 h 49"/>
                    <a:gd name="T50" fmla="*/ 0 w 41"/>
                    <a:gd name="T51" fmla="*/ 37 h 49"/>
                    <a:gd name="T52" fmla="*/ 0 w 41"/>
                    <a:gd name="T53" fmla="*/ 31 h 49"/>
                    <a:gd name="T54" fmla="*/ 3 w 41"/>
                    <a:gd name="T55" fmla="*/ 28 h 49"/>
                    <a:gd name="T56" fmla="*/ 6 w 41"/>
                    <a:gd name="T57" fmla="*/ 25 h 49"/>
                    <a:gd name="T58" fmla="*/ 6 w 41"/>
                    <a:gd name="T59" fmla="*/ 21 h 49"/>
                    <a:gd name="T60" fmla="*/ 12 w 41"/>
                    <a:gd name="T61" fmla="*/ 21 h 49"/>
                    <a:gd name="T62" fmla="*/ 17 w 41"/>
                    <a:gd name="T63" fmla="*/ 21 h 49"/>
                    <a:gd name="T64" fmla="*/ 18 w 41"/>
                    <a:gd name="T65" fmla="*/ 18 h 49"/>
                    <a:gd name="T66" fmla="*/ 20 w 41"/>
                    <a:gd name="T67" fmla="*/ 15 h 49"/>
                    <a:gd name="T68" fmla="*/ 18 w 41"/>
                    <a:gd name="T69" fmla="*/ 12 h 49"/>
                    <a:gd name="T70" fmla="*/ 14 w 41"/>
                    <a:gd name="T71" fmla="*/ 12 h 49"/>
                    <a:gd name="T72" fmla="*/ 9 w 41"/>
                    <a:gd name="T73" fmla="*/ 12 h 49"/>
                    <a:gd name="T74" fmla="*/ 20 w 41"/>
                    <a:gd name="T75" fmla="*/ 28 h 49"/>
                    <a:gd name="T76" fmla="*/ 17 w 41"/>
                    <a:gd name="T77" fmla="*/ 28 h 49"/>
                    <a:gd name="T78" fmla="*/ 14 w 41"/>
                    <a:gd name="T79" fmla="*/ 31 h 49"/>
                    <a:gd name="T80" fmla="*/ 9 w 41"/>
                    <a:gd name="T81" fmla="*/ 31 h 49"/>
                    <a:gd name="T82" fmla="*/ 9 w 41"/>
                    <a:gd name="T83" fmla="*/ 37 h 49"/>
                    <a:gd name="T84" fmla="*/ 12 w 41"/>
                    <a:gd name="T85" fmla="*/ 40 h 49"/>
                    <a:gd name="T86" fmla="*/ 17 w 41"/>
                    <a:gd name="T87" fmla="*/ 40 h 49"/>
                    <a:gd name="T88" fmla="*/ 18 w 41"/>
                    <a:gd name="T89" fmla="*/ 37 h 49"/>
                    <a:gd name="T90" fmla="*/ 20 w 41"/>
                    <a:gd name="T91" fmla="*/ 34 h 49"/>
                    <a:gd name="T92" fmla="*/ 20 w 41"/>
                    <a:gd name="T93" fmla="*/ 28 h 49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1" h="49">
                      <a:moveTo>
                        <a:pt x="12" y="15"/>
                      </a:move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3" y="12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6" y="3"/>
                      </a:lnTo>
                      <a:lnTo>
                        <a:pt x="9" y="3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5" y="0"/>
                      </a:lnTo>
                      <a:lnTo>
                        <a:pt x="17" y="0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2" y="3"/>
                      </a:lnTo>
                      <a:lnTo>
                        <a:pt x="32" y="6"/>
                      </a:lnTo>
                      <a:lnTo>
                        <a:pt x="35" y="6"/>
                      </a:lnTo>
                      <a:lnTo>
                        <a:pt x="35" y="9"/>
                      </a:lnTo>
                      <a:lnTo>
                        <a:pt x="38" y="9"/>
                      </a:lnTo>
                      <a:lnTo>
                        <a:pt x="38" y="12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38" y="34"/>
                      </a:lnTo>
                      <a:lnTo>
                        <a:pt x="38" y="37"/>
                      </a:lnTo>
                      <a:lnTo>
                        <a:pt x="38" y="40"/>
                      </a:lnTo>
                      <a:lnTo>
                        <a:pt x="38" y="43"/>
                      </a:lnTo>
                      <a:lnTo>
                        <a:pt x="38" y="46"/>
                      </a:lnTo>
                      <a:lnTo>
                        <a:pt x="41" y="46"/>
                      </a:lnTo>
                      <a:lnTo>
                        <a:pt x="41" y="49"/>
                      </a:lnTo>
                      <a:lnTo>
                        <a:pt x="29" y="49"/>
                      </a:lnTo>
                      <a:lnTo>
                        <a:pt x="29" y="46"/>
                      </a:lnTo>
                      <a:lnTo>
                        <a:pt x="26" y="46"/>
                      </a:lnTo>
                      <a:lnTo>
                        <a:pt x="26" y="43"/>
                      </a:lnTo>
                      <a:lnTo>
                        <a:pt x="26" y="46"/>
                      </a:lnTo>
                      <a:lnTo>
                        <a:pt x="23" y="46"/>
                      </a:lnTo>
                      <a:lnTo>
                        <a:pt x="23" y="49"/>
                      </a:lnTo>
                      <a:lnTo>
                        <a:pt x="20" y="49"/>
                      </a:lnTo>
                      <a:lnTo>
                        <a:pt x="17" y="49"/>
                      </a:lnTo>
                      <a:lnTo>
                        <a:pt x="15" y="49"/>
                      </a:lnTo>
                      <a:lnTo>
                        <a:pt x="12" y="49"/>
                      </a:lnTo>
                      <a:lnTo>
                        <a:pt x="9" y="49"/>
                      </a:lnTo>
                      <a:lnTo>
                        <a:pt x="6" y="49"/>
                      </a:lnTo>
                      <a:lnTo>
                        <a:pt x="6" y="46"/>
                      </a:lnTo>
                      <a:lnTo>
                        <a:pt x="3" y="46"/>
                      </a:lnTo>
                      <a:lnTo>
                        <a:pt x="3" y="43"/>
                      </a:lnTo>
                      <a:lnTo>
                        <a:pt x="0" y="43"/>
                      </a:lnTo>
                      <a:lnTo>
                        <a:pt x="0" y="40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3" y="28"/>
                      </a:lnTo>
                      <a:lnTo>
                        <a:pt x="3" y="25"/>
                      </a:lnTo>
                      <a:lnTo>
                        <a:pt x="6" y="25"/>
                      </a:lnTo>
                      <a:lnTo>
                        <a:pt x="9" y="25"/>
                      </a:lnTo>
                      <a:lnTo>
                        <a:pt x="9" y="21"/>
                      </a:lnTo>
                      <a:lnTo>
                        <a:pt x="12" y="21"/>
                      </a:lnTo>
                      <a:lnTo>
                        <a:pt x="15" y="21"/>
                      </a:lnTo>
                      <a:lnTo>
                        <a:pt x="17" y="21"/>
                      </a:lnTo>
                      <a:lnTo>
                        <a:pt x="20" y="21"/>
                      </a:lnTo>
                      <a:lnTo>
                        <a:pt x="23" y="21"/>
                      </a:lnTo>
                      <a:lnTo>
                        <a:pt x="23" y="18"/>
                      </a:lnTo>
                      <a:lnTo>
                        <a:pt x="26" y="18"/>
                      </a:lnTo>
                      <a:lnTo>
                        <a:pt x="26" y="15"/>
                      </a:lnTo>
                      <a:lnTo>
                        <a:pt x="26" y="12"/>
                      </a:lnTo>
                      <a:lnTo>
                        <a:pt x="23" y="12"/>
                      </a:lnTo>
                      <a:lnTo>
                        <a:pt x="20" y="12"/>
                      </a:lnTo>
                      <a:lnTo>
                        <a:pt x="17" y="12"/>
                      </a:lnTo>
                      <a:lnTo>
                        <a:pt x="15" y="12"/>
                      </a:lnTo>
                      <a:lnTo>
                        <a:pt x="12" y="12"/>
                      </a:lnTo>
                      <a:lnTo>
                        <a:pt x="12" y="15"/>
                      </a:lnTo>
                      <a:close/>
                      <a:moveTo>
                        <a:pt x="26" y="28"/>
                      </a:moveTo>
                      <a:lnTo>
                        <a:pt x="23" y="28"/>
                      </a:lnTo>
                      <a:lnTo>
                        <a:pt x="20" y="28"/>
                      </a:lnTo>
                      <a:lnTo>
                        <a:pt x="17" y="28"/>
                      </a:lnTo>
                      <a:lnTo>
                        <a:pt x="17" y="31"/>
                      </a:lnTo>
                      <a:lnTo>
                        <a:pt x="15" y="31"/>
                      </a:lnTo>
                      <a:lnTo>
                        <a:pt x="12" y="31"/>
                      </a:lnTo>
                      <a:lnTo>
                        <a:pt x="12" y="34"/>
                      </a:lnTo>
                      <a:lnTo>
                        <a:pt x="12" y="37"/>
                      </a:lnTo>
                      <a:lnTo>
                        <a:pt x="12" y="40"/>
                      </a:lnTo>
                      <a:lnTo>
                        <a:pt x="15" y="40"/>
                      </a:lnTo>
                      <a:lnTo>
                        <a:pt x="17" y="40"/>
                      </a:lnTo>
                      <a:lnTo>
                        <a:pt x="20" y="40"/>
                      </a:lnTo>
                      <a:lnTo>
                        <a:pt x="23" y="40"/>
                      </a:lnTo>
                      <a:lnTo>
                        <a:pt x="23" y="37"/>
                      </a:lnTo>
                      <a:lnTo>
                        <a:pt x="26" y="37"/>
                      </a:lnTo>
                      <a:lnTo>
                        <a:pt x="26" y="34"/>
                      </a:lnTo>
                      <a:lnTo>
                        <a:pt x="26" y="31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3" name="Freeform 831"/>
                <p:cNvSpPr>
                  <a:spLocks/>
                </p:cNvSpPr>
                <p:nvPr/>
              </p:nvSpPr>
              <p:spPr bwMode="auto">
                <a:xfrm>
                  <a:off x="3327" y="3424"/>
                  <a:ext cx="38" cy="49"/>
                </a:xfrm>
                <a:custGeom>
                  <a:avLst/>
                  <a:gdLst>
                    <a:gd name="T0" fmla="*/ 9 w 41"/>
                    <a:gd name="T1" fmla="*/ 34 h 49"/>
                    <a:gd name="T2" fmla="*/ 9 w 41"/>
                    <a:gd name="T3" fmla="*/ 40 h 49"/>
                    <a:gd name="T4" fmla="*/ 15 w 41"/>
                    <a:gd name="T5" fmla="*/ 40 h 49"/>
                    <a:gd name="T6" fmla="*/ 19 w 41"/>
                    <a:gd name="T7" fmla="*/ 40 h 49"/>
                    <a:gd name="T8" fmla="*/ 20 w 41"/>
                    <a:gd name="T9" fmla="*/ 37 h 49"/>
                    <a:gd name="T10" fmla="*/ 23 w 41"/>
                    <a:gd name="T11" fmla="*/ 34 h 49"/>
                    <a:gd name="T12" fmla="*/ 19 w 41"/>
                    <a:gd name="T13" fmla="*/ 34 h 49"/>
                    <a:gd name="T14" fmla="*/ 17 w 41"/>
                    <a:gd name="T15" fmla="*/ 31 h 49"/>
                    <a:gd name="T16" fmla="*/ 12 w 41"/>
                    <a:gd name="T17" fmla="*/ 31 h 49"/>
                    <a:gd name="T18" fmla="*/ 9 w 41"/>
                    <a:gd name="T19" fmla="*/ 28 h 49"/>
                    <a:gd name="T20" fmla="*/ 6 w 41"/>
                    <a:gd name="T21" fmla="*/ 28 h 49"/>
                    <a:gd name="T22" fmla="*/ 3 w 41"/>
                    <a:gd name="T23" fmla="*/ 25 h 49"/>
                    <a:gd name="T24" fmla="*/ 0 w 41"/>
                    <a:gd name="T25" fmla="*/ 21 h 49"/>
                    <a:gd name="T26" fmla="*/ 0 w 41"/>
                    <a:gd name="T27" fmla="*/ 15 h 49"/>
                    <a:gd name="T28" fmla="*/ 0 w 41"/>
                    <a:gd name="T29" fmla="*/ 9 h 49"/>
                    <a:gd name="T30" fmla="*/ 3 w 41"/>
                    <a:gd name="T31" fmla="*/ 6 h 49"/>
                    <a:gd name="T32" fmla="*/ 6 w 41"/>
                    <a:gd name="T33" fmla="*/ 3 h 49"/>
                    <a:gd name="T34" fmla="*/ 9 w 41"/>
                    <a:gd name="T35" fmla="*/ 3 h 49"/>
                    <a:gd name="T36" fmla="*/ 12 w 41"/>
                    <a:gd name="T37" fmla="*/ 0 h 49"/>
                    <a:gd name="T38" fmla="*/ 17 w 41"/>
                    <a:gd name="T39" fmla="*/ 0 h 49"/>
                    <a:gd name="T40" fmla="*/ 19 w 41"/>
                    <a:gd name="T41" fmla="*/ 3 h 49"/>
                    <a:gd name="T42" fmla="*/ 23 w 41"/>
                    <a:gd name="T43" fmla="*/ 3 h 49"/>
                    <a:gd name="T44" fmla="*/ 26 w 41"/>
                    <a:gd name="T45" fmla="*/ 6 h 49"/>
                    <a:gd name="T46" fmla="*/ 28 w 41"/>
                    <a:gd name="T47" fmla="*/ 9 h 49"/>
                    <a:gd name="T48" fmla="*/ 30 w 41"/>
                    <a:gd name="T49" fmla="*/ 12 h 49"/>
                    <a:gd name="T50" fmla="*/ 20 w 41"/>
                    <a:gd name="T51" fmla="*/ 12 h 49"/>
                    <a:gd name="T52" fmla="*/ 19 w 41"/>
                    <a:gd name="T53" fmla="*/ 9 h 49"/>
                    <a:gd name="T54" fmla="*/ 15 w 41"/>
                    <a:gd name="T55" fmla="*/ 9 h 49"/>
                    <a:gd name="T56" fmla="*/ 12 w 41"/>
                    <a:gd name="T57" fmla="*/ 12 h 49"/>
                    <a:gd name="T58" fmla="*/ 9 w 41"/>
                    <a:gd name="T59" fmla="*/ 15 h 49"/>
                    <a:gd name="T60" fmla="*/ 12 w 41"/>
                    <a:gd name="T61" fmla="*/ 18 h 49"/>
                    <a:gd name="T62" fmla="*/ 17 w 41"/>
                    <a:gd name="T63" fmla="*/ 18 h 49"/>
                    <a:gd name="T64" fmla="*/ 19 w 41"/>
                    <a:gd name="T65" fmla="*/ 21 h 49"/>
                    <a:gd name="T66" fmla="*/ 23 w 41"/>
                    <a:gd name="T67" fmla="*/ 21 h 49"/>
                    <a:gd name="T68" fmla="*/ 26 w 41"/>
                    <a:gd name="T69" fmla="*/ 25 h 49"/>
                    <a:gd name="T70" fmla="*/ 30 w 41"/>
                    <a:gd name="T71" fmla="*/ 25 h 49"/>
                    <a:gd name="T72" fmla="*/ 30 w 41"/>
                    <a:gd name="T73" fmla="*/ 31 h 49"/>
                    <a:gd name="T74" fmla="*/ 32 w 41"/>
                    <a:gd name="T75" fmla="*/ 34 h 49"/>
                    <a:gd name="T76" fmla="*/ 30 w 41"/>
                    <a:gd name="T77" fmla="*/ 40 h 49"/>
                    <a:gd name="T78" fmla="*/ 28 w 41"/>
                    <a:gd name="T79" fmla="*/ 43 h 49"/>
                    <a:gd name="T80" fmla="*/ 26 w 41"/>
                    <a:gd name="T81" fmla="*/ 46 h 49"/>
                    <a:gd name="T82" fmla="*/ 23 w 41"/>
                    <a:gd name="T83" fmla="*/ 49 h 49"/>
                    <a:gd name="T84" fmla="*/ 19 w 41"/>
                    <a:gd name="T85" fmla="*/ 49 h 49"/>
                    <a:gd name="T86" fmla="*/ 15 w 41"/>
                    <a:gd name="T87" fmla="*/ 49 h 49"/>
                    <a:gd name="T88" fmla="*/ 9 w 41"/>
                    <a:gd name="T89" fmla="*/ 49 h 49"/>
                    <a:gd name="T90" fmla="*/ 6 w 41"/>
                    <a:gd name="T91" fmla="*/ 46 h 49"/>
                    <a:gd name="T92" fmla="*/ 3 w 41"/>
                    <a:gd name="T93" fmla="*/ 46 h 49"/>
                    <a:gd name="T94" fmla="*/ 0 w 41"/>
                    <a:gd name="T95" fmla="*/ 43 h 49"/>
                    <a:gd name="T96" fmla="*/ 0 w 41"/>
                    <a:gd name="T97" fmla="*/ 37 h 49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41" h="49">
                      <a:moveTo>
                        <a:pt x="0" y="37"/>
                      </a:moveTo>
                      <a:lnTo>
                        <a:pt x="12" y="34"/>
                      </a:lnTo>
                      <a:lnTo>
                        <a:pt x="12" y="37"/>
                      </a:lnTo>
                      <a:lnTo>
                        <a:pt x="12" y="40"/>
                      </a:lnTo>
                      <a:lnTo>
                        <a:pt x="15" y="40"/>
                      </a:lnTo>
                      <a:lnTo>
                        <a:pt x="18" y="40"/>
                      </a:lnTo>
                      <a:lnTo>
                        <a:pt x="21" y="40"/>
                      </a:lnTo>
                      <a:lnTo>
                        <a:pt x="24" y="40"/>
                      </a:lnTo>
                      <a:lnTo>
                        <a:pt x="26" y="40"/>
                      </a:lnTo>
                      <a:lnTo>
                        <a:pt x="26" y="37"/>
                      </a:lnTo>
                      <a:lnTo>
                        <a:pt x="29" y="37"/>
                      </a:lnTo>
                      <a:lnTo>
                        <a:pt x="29" y="34"/>
                      </a:lnTo>
                      <a:lnTo>
                        <a:pt x="26" y="34"/>
                      </a:lnTo>
                      <a:lnTo>
                        <a:pt x="24" y="34"/>
                      </a:lnTo>
                      <a:lnTo>
                        <a:pt x="24" y="31"/>
                      </a:lnTo>
                      <a:lnTo>
                        <a:pt x="21" y="31"/>
                      </a:lnTo>
                      <a:lnTo>
                        <a:pt x="18" y="31"/>
                      </a:lnTo>
                      <a:lnTo>
                        <a:pt x="15" y="31"/>
                      </a:lnTo>
                      <a:lnTo>
                        <a:pt x="12" y="31"/>
                      </a:lnTo>
                      <a:lnTo>
                        <a:pt x="12" y="28"/>
                      </a:lnTo>
                      <a:lnTo>
                        <a:pt x="9" y="28"/>
                      </a:lnTo>
                      <a:lnTo>
                        <a:pt x="6" y="28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3" y="21"/>
                      </a:lnTo>
                      <a:lnTo>
                        <a:pt x="0" y="21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6" y="6"/>
                      </a:lnTo>
                      <a:lnTo>
                        <a:pt x="6" y="3"/>
                      </a:lnTo>
                      <a:lnTo>
                        <a:pt x="9" y="3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5" y="0"/>
                      </a:lnTo>
                      <a:lnTo>
                        <a:pt x="18" y="0"/>
                      </a:lnTo>
                      <a:lnTo>
                        <a:pt x="21" y="0"/>
                      </a:lnTo>
                      <a:lnTo>
                        <a:pt x="24" y="0"/>
                      </a:lnTo>
                      <a:lnTo>
                        <a:pt x="24" y="3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2" y="3"/>
                      </a:lnTo>
                      <a:lnTo>
                        <a:pt x="32" y="6"/>
                      </a:lnTo>
                      <a:lnTo>
                        <a:pt x="35" y="6"/>
                      </a:lnTo>
                      <a:lnTo>
                        <a:pt x="35" y="9"/>
                      </a:lnTo>
                      <a:lnTo>
                        <a:pt x="38" y="9"/>
                      </a:lnTo>
                      <a:lnTo>
                        <a:pt x="38" y="12"/>
                      </a:lnTo>
                      <a:lnTo>
                        <a:pt x="26" y="15"/>
                      </a:lnTo>
                      <a:lnTo>
                        <a:pt x="26" y="12"/>
                      </a:lnTo>
                      <a:lnTo>
                        <a:pt x="24" y="12"/>
                      </a:lnTo>
                      <a:lnTo>
                        <a:pt x="24" y="9"/>
                      </a:lnTo>
                      <a:lnTo>
                        <a:pt x="21" y="9"/>
                      </a:lnTo>
                      <a:lnTo>
                        <a:pt x="18" y="9"/>
                      </a:lnTo>
                      <a:lnTo>
                        <a:pt x="15" y="9"/>
                      </a:lnTo>
                      <a:lnTo>
                        <a:pt x="15" y="12"/>
                      </a:lnTo>
                      <a:lnTo>
                        <a:pt x="12" y="12"/>
                      </a:lnTo>
                      <a:lnTo>
                        <a:pt x="12" y="15"/>
                      </a:lnTo>
                      <a:lnTo>
                        <a:pt x="15" y="15"/>
                      </a:lnTo>
                      <a:lnTo>
                        <a:pt x="15" y="18"/>
                      </a:lnTo>
                      <a:lnTo>
                        <a:pt x="18" y="18"/>
                      </a:lnTo>
                      <a:lnTo>
                        <a:pt x="21" y="18"/>
                      </a:lnTo>
                      <a:lnTo>
                        <a:pt x="24" y="18"/>
                      </a:lnTo>
                      <a:lnTo>
                        <a:pt x="24" y="21"/>
                      </a:lnTo>
                      <a:lnTo>
                        <a:pt x="26" y="21"/>
                      </a:lnTo>
                      <a:lnTo>
                        <a:pt x="29" y="21"/>
                      </a:lnTo>
                      <a:lnTo>
                        <a:pt x="32" y="21"/>
                      </a:lnTo>
                      <a:lnTo>
                        <a:pt x="32" y="25"/>
                      </a:lnTo>
                      <a:lnTo>
                        <a:pt x="35" y="25"/>
                      </a:lnTo>
                      <a:lnTo>
                        <a:pt x="38" y="25"/>
                      </a:lnTo>
                      <a:lnTo>
                        <a:pt x="38" y="28"/>
                      </a:lnTo>
                      <a:lnTo>
                        <a:pt x="38" y="31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38" y="40"/>
                      </a:lnTo>
                      <a:lnTo>
                        <a:pt x="38" y="43"/>
                      </a:lnTo>
                      <a:lnTo>
                        <a:pt x="35" y="43"/>
                      </a:lnTo>
                      <a:lnTo>
                        <a:pt x="35" y="46"/>
                      </a:lnTo>
                      <a:lnTo>
                        <a:pt x="32" y="46"/>
                      </a:lnTo>
                      <a:lnTo>
                        <a:pt x="32" y="49"/>
                      </a:lnTo>
                      <a:lnTo>
                        <a:pt x="29" y="49"/>
                      </a:lnTo>
                      <a:lnTo>
                        <a:pt x="26" y="49"/>
                      </a:lnTo>
                      <a:lnTo>
                        <a:pt x="24" y="49"/>
                      </a:lnTo>
                      <a:lnTo>
                        <a:pt x="21" y="49"/>
                      </a:lnTo>
                      <a:lnTo>
                        <a:pt x="18" y="49"/>
                      </a:lnTo>
                      <a:lnTo>
                        <a:pt x="15" y="49"/>
                      </a:lnTo>
                      <a:lnTo>
                        <a:pt x="12" y="49"/>
                      </a:lnTo>
                      <a:lnTo>
                        <a:pt x="9" y="49"/>
                      </a:lnTo>
                      <a:lnTo>
                        <a:pt x="9" y="46"/>
                      </a:lnTo>
                      <a:lnTo>
                        <a:pt x="6" y="46"/>
                      </a:lnTo>
                      <a:lnTo>
                        <a:pt x="3" y="46"/>
                      </a:lnTo>
                      <a:lnTo>
                        <a:pt x="3" y="43"/>
                      </a:lnTo>
                      <a:lnTo>
                        <a:pt x="0" y="43"/>
                      </a:lnTo>
                      <a:lnTo>
                        <a:pt x="0" y="4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4" name="Freeform 832"/>
                <p:cNvSpPr>
                  <a:spLocks/>
                </p:cNvSpPr>
                <p:nvPr/>
              </p:nvSpPr>
              <p:spPr bwMode="auto">
                <a:xfrm>
                  <a:off x="3370" y="3424"/>
                  <a:ext cx="37" cy="49"/>
                </a:xfrm>
                <a:custGeom>
                  <a:avLst/>
                  <a:gdLst>
                    <a:gd name="T0" fmla="*/ 8 w 40"/>
                    <a:gd name="T1" fmla="*/ 34 h 49"/>
                    <a:gd name="T2" fmla="*/ 11 w 40"/>
                    <a:gd name="T3" fmla="*/ 37 h 49"/>
                    <a:gd name="T4" fmla="*/ 14 w 40"/>
                    <a:gd name="T5" fmla="*/ 40 h 49"/>
                    <a:gd name="T6" fmla="*/ 18 w 40"/>
                    <a:gd name="T7" fmla="*/ 40 h 49"/>
                    <a:gd name="T8" fmla="*/ 23 w 40"/>
                    <a:gd name="T9" fmla="*/ 40 h 49"/>
                    <a:gd name="T10" fmla="*/ 23 w 40"/>
                    <a:gd name="T11" fmla="*/ 34 h 49"/>
                    <a:gd name="T12" fmla="*/ 18 w 40"/>
                    <a:gd name="T13" fmla="*/ 31 h 49"/>
                    <a:gd name="T14" fmla="*/ 14 w 40"/>
                    <a:gd name="T15" fmla="*/ 31 h 49"/>
                    <a:gd name="T16" fmla="*/ 11 w 40"/>
                    <a:gd name="T17" fmla="*/ 28 h 49"/>
                    <a:gd name="T18" fmla="*/ 6 w 40"/>
                    <a:gd name="T19" fmla="*/ 28 h 49"/>
                    <a:gd name="T20" fmla="*/ 5 w 40"/>
                    <a:gd name="T21" fmla="*/ 25 h 49"/>
                    <a:gd name="T22" fmla="*/ 3 w 40"/>
                    <a:gd name="T23" fmla="*/ 21 h 49"/>
                    <a:gd name="T24" fmla="*/ 0 w 40"/>
                    <a:gd name="T25" fmla="*/ 18 h 49"/>
                    <a:gd name="T26" fmla="*/ 0 w 40"/>
                    <a:gd name="T27" fmla="*/ 12 h 49"/>
                    <a:gd name="T28" fmla="*/ 3 w 40"/>
                    <a:gd name="T29" fmla="*/ 9 h 49"/>
                    <a:gd name="T30" fmla="*/ 5 w 40"/>
                    <a:gd name="T31" fmla="*/ 6 h 49"/>
                    <a:gd name="T32" fmla="*/ 6 w 40"/>
                    <a:gd name="T33" fmla="*/ 3 h 49"/>
                    <a:gd name="T34" fmla="*/ 11 w 40"/>
                    <a:gd name="T35" fmla="*/ 3 h 49"/>
                    <a:gd name="T36" fmla="*/ 17 w 40"/>
                    <a:gd name="T37" fmla="*/ 0 h 49"/>
                    <a:gd name="T38" fmla="*/ 18 w 40"/>
                    <a:gd name="T39" fmla="*/ 3 h 49"/>
                    <a:gd name="T40" fmla="*/ 23 w 40"/>
                    <a:gd name="T41" fmla="*/ 3 h 49"/>
                    <a:gd name="T42" fmla="*/ 25 w 40"/>
                    <a:gd name="T43" fmla="*/ 6 h 49"/>
                    <a:gd name="T44" fmla="*/ 27 w 40"/>
                    <a:gd name="T45" fmla="*/ 9 h 49"/>
                    <a:gd name="T46" fmla="*/ 29 w 40"/>
                    <a:gd name="T47" fmla="*/ 12 h 49"/>
                    <a:gd name="T48" fmla="*/ 20 w 40"/>
                    <a:gd name="T49" fmla="*/ 15 h 49"/>
                    <a:gd name="T50" fmla="*/ 18 w 40"/>
                    <a:gd name="T51" fmla="*/ 12 h 49"/>
                    <a:gd name="T52" fmla="*/ 17 w 40"/>
                    <a:gd name="T53" fmla="*/ 9 h 49"/>
                    <a:gd name="T54" fmla="*/ 11 w 40"/>
                    <a:gd name="T55" fmla="*/ 9 h 49"/>
                    <a:gd name="T56" fmla="*/ 8 w 40"/>
                    <a:gd name="T57" fmla="*/ 12 h 49"/>
                    <a:gd name="T58" fmla="*/ 11 w 40"/>
                    <a:gd name="T59" fmla="*/ 15 h 49"/>
                    <a:gd name="T60" fmla="*/ 14 w 40"/>
                    <a:gd name="T61" fmla="*/ 18 h 49"/>
                    <a:gd name="T62" fmla="*/ 18 w 40"/>
                    <a:gd name="T63" fmla="*/ 18 h 49"/>
                    <a:gd name="T64" fmla="*/ 23 w 40"/>
                    <a:gd name="T65" fmla="*/ 21 h 49"/>
                    <a:gd name="T66" fmla="*/ 27 w 40"/>
                    <a:gd name="T67" fmla="*/ 25 h 49"/>
                    <a:gd name="T68" fmla="*/ 29 w 40"/>
                    <a:gd name="T69" fmla="*/ 28 h 49"/>
                    <a:gd name="T70" fmla="*/ 31 w 40"/>
                    <a:gd name="T71" fmla="*/ 31 h 49"/>
                    <a:gd name="T72" fmla="*/ 31 w 40"/>
                    <a:gd name="T73" fmla="*/ 37 h 49"/>
                    <a:gd name="T74" fmla="*/ 29 w 40"/>
                    <a:gd name="T75" fmla="*/ 40 h 49"/>
                    <a:gd name="T76" fmla="*/ 27 w 40"/>
                    <a:gd name="T77" fmla="*/ 46 h 49"/>
                    <a:gd name="T78" fmla="*/ 25 w 40"/>
                    <a:gd name="T79" fmla="*/ 49 h 49"/>
                    <a:gd name="T80" fmla="*/ 20 w 40"/>
                    <a:gd name="T81" fmla="*/ 49 h 49"/>
                    <a:gd name="T82" fmla="*/ 17 w 40"/>
                    <a:gd name="T83" fmla="*/ 49 h 49"/>
                    <a:gd name="T84" fmla="*/ 11 w 40"/>
                    <a:gd name="T85" fmla="*/ 49 h 49"/>
                    <a:gd name="T86" fmla="*/ 6 w 40"/>
                    <a:gd name="T87" fmla="*/ 49 h 49"/>
                    <a:gd name="T88" fmla="*/ 5 w 40"/>
                    <a:gd name="T89" fmla="*/ 46 h 49"/>
                    <a:gd name="T90" fmla="*/ 3 w 40"/>
                    <a:gd name="T91" fmla="*/ 43 h 49"/>
                    <a:gd name="T92" fmla="*/ 0 w 40"/>
                    <a:gd name="T93" fmla="*/ 40 h 49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0" h="49">
                      <a:moveTo>
                        <a:pt x="0" y="37"/>
                      </a:moveTo>
                      <a:lnTo>
                        <a:pt x="11" y="34"/>
                      </a:lnTo>
                      <a:lnTo>
                        <a:pt x="11" y="37"/>
                      </a:lnTo>
                      <a:lnTo>
                        <a:pt x="14" y="37"/>
                      </a:lnTo>
                      <a:lnTo>
                        <a:pt x="14" y="40"/>
                      </a:lnTo>
                      <a:lnTo>
                        <a:pt x="17" y="40"/>
                      </a:lnTo>
                      <a:lnTo>
                        <a:pt x="20" y="40"/>
                      </a:lnTo>
                      <a:lnTo>
                        <a:pt x="23" y="40"/>
                      </a:lnTo>
                      <a:lnTo>
                        <a:pt x="26" y="40"/>
                      </a:lnTo>
                      <a:lnTo>
                        <a:pt x="29" y="40"/>
                      </a:lnTo>
                      <a:lnTo>
                        <a:pt x="29" y="37"/>
                      </a:lnTo>
                      <a:lnTo>
                        <a:pt x="29" y="34"/>
                      </a:lnTo>
                      <a:lnTo>
                        <a:pt x="26" y="34"/>
                      </a:lnTo>
                      <a:lnTo>
                        <a:pt x="23" y="31"/>
                      </a:lnTo>
                      <a:lnTo>
                        <a:pt x="20" y="31"/>
                      </a:lnTo>
                      <a:lnTo>
                        <a:pt x="17" y="31"/>
                      </a:lnTo>
                      <a:lnTo>
                        <a:pt x="14" y="31"/>
                      </a:lnTo>
                      <a:lnTo>
                        <a:pt x="14" y="28"/>
                      </a:lnTo>
                      <a:lnTo>
                        <a:pt x="11" y="28"/>
                      </a:lnTo>
                      <a:lnTo>
                        <a:pt x="8" y="28"/>
                      </a:lnTo>
                      <a:lnTo>
                        <a:pt x="5" y="28"/>
                      </a:lnTo>
                      <a:lnTo>
                        <a:pt x="5" y="25"/>
                      </a:lnTo>
                      <a:lnTo>
                        <a:pt x="3" y="25"/>
                      </a:lnTo>
                      <a:lnTo>
                        <a:pt x="3" y="21"/>
                      </a:lnTo>
                      <a:lnTo>
                        <a:pt x="3" y="18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3" y="12"/>
                      </a:lnTo>
                      <a:lnTo>
                        <a:pt x="3" y="9"/>
                      </a:lnTo>
                      <a:lnTo>
                        <a:pt x="3" y="6"/>
                      </a:lnTo>
                      <a:lnTo>
                        <a:pt x="5" y="6"/>
                      </a:lnTo>
                      <a:lnTo>
                        <a:pt x="5" y="3"/>
                      </a:lnTo>
                      <a:lnTo>
                        <a:pt x="8" y="3"/>
                      </a:lnTo>
                      <a:lnTo>
                        <a:pt x="11" y="3"/>
                      </a:lnTo>
                      <a:lnTo>
                        <a:pt x="14" y="3"/>
                      </a:lnTo>
                      <a:lnTo>
                        <a:pt x="17" y="0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1" y="3"/>
                      </a:lnTo>
                      <a:lnTo>
                        <a:pt x="31" y="6"/>
                      </a:lnTo>
                      <a:lnTo>
                        <a:pt x="34" y="6"/>
                      </a:lnTo>
                      <a:lnTo>
                        <a:pt x="34" y="9"/>
                      </a:lnTo>
                      <a:lnTo>
                        <a:pt x="37" y="9"/>
                      </a:lnTo>
                      <a:lnTo>
                        <a:pt x="37" y="12"/>
                      </a:lnTo>
                      <a:lnTo>
                        <a:pt x="29" y="15"/>
                      </a:lnTo>
                      <a:lnTo>
                        <a:pt x="26" y="15"/>
                      </a:lnTo>
                      <a:lnTo>
                        <a:pt x="26" y="12"/>
                      </a:lnTo>
                      <a:lnTo>
                        <a:pt x="23" y="12"/>
                      </a:lnTo>
                      <a:lnTo>
                        <a:pt x="23" y="9"/>
                      </a:lnTo>
                      <a:lnTo>
                        <a:pt x="20" y="9"/>
                      </a:lnTo>
                      <a:lnTo>
                        <a:pt x="17" y="9"/>
                      </a:lnTo>
                      <a:lnTo>
                        <a:pt x="14" y="9"/>
                      </a:lnTo>
                      <a:lnTo>
                        <a:pt x="14" y="12"/>
                      </a:lnTo>
                      <a:lnTo>
                        <a:pt x="11" y="12"/>
                      </a:lnTo>
                      <a:lnTo>
                        <a:pt x="11" y="15"/>
                      </a:lnTo>
                      <a:lnTo>
                        <a:pt x="14" y="15"/>
                      </a:lnTo>
                      <a:lnTo>
                        <a:pt x="14" y="18"/>
                      </a:lnTo>
                      <a:lnTo>
                        <a:pt x="17" y="18"/>
                      </a:lnTo>
                      <a:lnTo>
                        <a:pt x="20" y="18"/>
                      </a:lnTo>
                      <a:lnTo>
                        <a:pt x="23" y="18"/>
                      </a:lnTo>
                      <a:lnTo>
                        <a:pt x="26" y="21"/>
                      </a:lnTo>
                      <a:lnTo>
                        <a:pt x="29" y="21"/>
                      </a:lnTo>
                      <a:lnTo>
                        <a:pt x="31" y="21"/>
                      </a:lnTo>
                      <a:lnTo>
                        <a:pt x="34" y="25"/>
                      </a:lnTo>
                      <a:lnTo>
                        <a:pt x="37" y="25"/>
                      </a:lnTo>
                      <a:lnTo>
                        <a:pt x="37" y="28"/>
                      </a:lnTo>
                      <a:lnTo>
                        <a:pt x="40" y="28"/>
                      </a:lnTo>
                      <a:lnTo>
                        <a:pt x="40" y="31"/>
                      </a:lnTo>
                      <a:lnTo>
                        <a:pt x="40" y="34"/>
                      </a:lnTo>
                      <a:lnTo>
                        <a:pt x="40" y="37"/>
                      </a:lnTo>
                      <a:lnTo>
                        <a:pt x="40" y="40"/>
                      </a:lnTo>
                      <a:lnTo>
                        <a:pt x="37" y="40"/>
                      </a:lnTo>
                      <a:lnTo>
                        <a:pt x="37" y="43"/>
                      </a:lnTo>
                      <a:lnTo>
                        <a:pt x="34" y="46"/>
                      </a:lnTo>
                      <a:lnTo>
                        <a:pt x="31" y="46"/>
                      </a:lnTo>
                      <a:lnTo>
                        <a:pt x="31" y="49"/>
                      </a:lnTo>
                      <a:lnTo>
                        <a:pt x="29" y="49"/>
                      </a:lnTo>
                      <a:lnTo>
                        <a:pt x="26" y="49"/>
                      </a:lnTo>
                      <a:lnTo>
                        <a:pt x="23" y="49"/>
                      </a:lnTo>
                      <a:lnTo>
                        <a:pt x="20" y="49"/>
                      </a:lnTo>
                      <a:lnTo>
                        <a:pt x="17" y="49"/>
                      </a:lnTo>
                      <a:lnTo>
                        <a:pt x="14" y="49"/>
                      </a:lnTo>
                      <a:lnTo>
                        <a:pt x="11" y="49"/>
                      </a:lnTo>
                      <a:lnTo>
                        <a:pt x="8" y="49"/>
                      </a:lnTo>
                      <a:lnTo>
                        <a:pt x="8" y="46"/>
                      </a:lnTo>
                      <a:lnTo>
                        <a:pt x="5" y="46"/>
                      </a:lnTo>
                      <a:lnTo>
                        <a:pt x="5" y="43"/>
                      </a:lnTo>
                      <a:lnTo>
                        <a:pt x="3" y="43"/>
                      </a:lnTo>
                      <a:lnTo>
                        <a:pt x="3" y="40"/>
                      </a:lnTo>
                      <a:lnTo>
                        <a:pt x="0" y="4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5" name="Freeform 833"/>
                <p:cNvSpPr>
                  <a:spLocks noEditPoints="1"/>
                </p:cNvSpPr>
                <p:nvPr/>
              </p:nvSpPr>
              <p:spPr bwMode="auto">
                <a:xfrm>
                  <a:off x="3413" y="3424"/>
                  <a:ext cx="37" cy="49"/>
                </a:xfrm>
                <a:custGeom>
                  <a:avLst/>
                  <a:gdLst>
                    <a:gd name="T0" fmla="*/ 31 w 40"/>
                    <a:gd name="T1" fmla="*/ 37 h 49"/>
                    <a:gd name="T2" fmla="*/ 29 w 40"/>
                    <a:gd name="T3" fmla="*/ 40 h 49"/>
                    <a:gd name="T4" fmla="*/ 28 w 40"/>
                    <a:gd name="T5" fmla="*/ 46 h 49"/>
                    <a:gd name="T6" fmla="*/ 26 w 40"/>
                    <a:gd name="T7" fmla="*/ 49 h 49"/>
                    <a:gd name="T8" fmla="*/ 20 w 40"/>
                    <a:gd name="T9" fmla="*/ 49 h 49"/>
                    <a:gd name="T10" fmla="*/ 17 w 40"/>
                    <a:gd name="T11" fmla="*/ 49 h 49"/>
                    <a:gd name="T12" fmla="*/ 11 w 40"/>
                    <a:gd name="T13" fmla="*/ 49 h 49"/>
                    <a:gd name="T14" fmla="*/ 8 w 40"/>
                    <a:gd name="T15" fmla="*/ 46 h 49"/>
                    <a:gd name="T16" fmla="*/ 6 w 40"/>
                    <a:gd name="T17" fmla="*/ 43 h 49"/>
                    <a:gd name="T18" fmla="*/ 3 w 40"/>
                    <a:gd name="T19" fmla="*/ 40 h 49"/>
                    <a:gd name="T20" fmla="*/ 3 w 40"/>
                    <a:gd name="T21" fmla="*/ 34 h 49"/>
                    <a:gd name="T22" fmla="*/ 0 w 40"/>
                    <a:gd name="T23" fmla="*/ 31 h 49"/>
                    <a:gd name="T24" fmla="*/ 0 w 40"/>
                    <a:gd name="T25" fmla="*/ 25 h 49"/>
                    <a:gd name="T26" fmla="*/ 0 w 40"/>
                    <a:gd name="T27" fmla="*/ 18 h 49"/>
                    <a:gd name="T28" fmla="*/ 3 w 40"/>
                    <a:gd name="T29" fmla="*/ 15 h 49"/>
                    <a:gd name="T30" fmla="*/ 6 w 40"/>
                    <a:gd name="T31" fmla="*/ 9 h 49"/>
                    <a:gd name="T32" fmla="*/ 6 w 40"/>
                    <a:gd name="T33" fmla="*/ 6 h 49"/>
                    <a:gd name="T34" fmla="*/ 11 w 40"/>
                    <a:gd name="T35" fmla="*/ 3 h 49"/>
                    <a:gd name="T36" fmla="*/ 14 w 40"/>
                    <a:gd name="T37" fmla="*/ 0 h 49"/>
                    <a:gd name="T38" fmla="*/ 18 w 40"/>
                    <a:gd name="T39" fmla="*/ 0 h 49"/>
                    <a:gd name="T40" fmla="*/ 20 w 40"/>
                    <a:gd name="T41" fmla="*/ 3 h 49"/>
                    <a:gd name="T42" fmla="*/ 26 w 40"/>
                    <a:gd name="T43" fmla="*/ 3 h 49"/>
                    <a:gd name="T44" fmla="*/ 28 w 40"/>
                    <a:gd name="T45" fmla="*/ 6 h 49"/>
                    <a:gd name="T46" fmla="*/ 29 w 40"/>
                    <a:gd name="T47" fmla="*/ 9 h 49"/>
                    <a:gd name="T48" fmla="*/ 31 w 40"/>
                    <a:gd name="T49" fmla="*/ 12 h 49"/>
                    <a:gd name="T50" fmla="*/ 31 w 40"/>
                    <a:gd name="T51" fmla="*/ 18 h 49"/>
                    <a:gd name="T52" fmla="*/ 31 w 40"/>
                    <a:gd name="T53" fmla="*/ 25 h 49"/>
                    <a:gd name="T54" fmla="*/ 31 w 40"/>
                    <a:gd name="T55" fmla="*/ 31 h 49"/>
                    <a:gd name="T56" fmla="*/ 8 w 40"/>
                    <a:gd name="T57" fmla="*/ 34 h 49"/>
                    <a:gd name="T58" fmla="*/ 11 w 40"/>
                    <a:gd name="T59" fmla="*/ 37 h 49"/>
                    <a:gd name="T60" fmla="*/ 14 w 40"/>
                    <a:gd name="T61" fmla="*/ 40 h 49"/>
                    <a:gd name="T62" fmla="*/ 18 w 40"/>
                    <a:gd name="T63" fmla="*/ 40 h 49"/>
                    <a:gd name="T64" fmla="*/ 20 w 40"/>
                    <a:gd name="T65" fmla="*/ 37 h 49"/>
                    <a:gd name="T66" fmla="*/ 23 w 40"/>
                    <a:gd name="T67" fmla="*/ 34 h 49"/>
                    <a:gd name="T68" fmla="*/ 23 w 40"/>
                    <a:gd name="T69" fmla="*/ 18 h 49"/>
                    <a:gd name="T70" fmla="*/ 23 w 40"/>
                    <a:gd name="T71" fmla="*/ 12 h 49"/>
                    <a:gd name="T72" fmla="*/ 18 w 40"/>
                    <a:gd name="T73" fmla="*/ 12 h 49"/>
                    <a:gd name="T74" fmla="*/ 14 w 40"/>
                    <a:gd name="T75" fmla="*/ 12 h 49"/>
                    <a:gd name="T76" fmla="*/ 11 w 40"/>
                    <a:gd name="T77" fmla="*/ 15 h 49"/>
                    <a:gd name="T78" fmla="*/ 8 w 40"/>
                    <a:gd name="T79" fmla="*/ 18 h 49"/>
                    <a:gd name="T80" fmla="*/ 23 w 40"/>
                    <a:gd name="T81" fmla="*/ 21 h 49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40" h="49">
                      <a:moveTo>
                        <a:pt x="29" y="34"/>
                      </a:moveTo>
                      <a:lnTo>
                        <a:pt x="40" y="37"/>
                      </a:lnTo>
                      <a:lnTo>
                        <a:pt x="40" y="40"/>
                      </a:lnTo>
                      <a:lnTo>
                        <a:pt x="37" y="40"/>
                      </a:lnTo>
                      <a:lnTo>
                        <a:pt x="37" y="43"/>
                      </a:lnTo>
                      <a:lnTo>
                        <a:pt x="35" y="46"/>
                      </a:lnTo>
                      <a:lnTo>
                        <a:pt x="32" y="46"/>
                      </a:lnTo>
                      <a:lnTo>
                        <a:pt x="32" y="49"/>
                      </a:lnTo>
                      <a:lnTo>
                        <a:pt x="29" y="49"/>
                      </a:lnTo>
                      <a:lnTo>
                        <a:pt x="26" y="49"/>
                      </a:lnTo>
                      <a:lnTo>
                        <a:pt x="23" y="49"/>
                      </a:lnTo>
                      <a:lnTo>
                        <a:pt x="20" y="49"/>
                      </a:lnTo>
                      <a:lnTo>
                        <a:pt x="17" y="49"/>
                      </a:lnTo>
                      <a:lnTo>
                        <a:pt x="14" y="49"/>
                      </a:lnTo>
                      <a:lnTo>
                        <a:pt x="11" y="49"/>
                      </a:lnTo>
                      <a:lnTo>
                        <a:pt x="11" y="46"/>
                      </a:lnTo>
                      <a:lnTo>
                        <a:pt x="9" y="46"/>
                      </a:lnTo>
                      <a:lnTo>
                        <a:pt x="6" y="43"/>
                      </a:lnTo>
                      <a:lnTo>
                        <a:pt x="6" y="40"/>
                      </a:lnTo>
                      <a:lnTo>
                        <a:pt x="3" y="40"/>
                      </a:lnTo>
                      <a:lnTo>
                        <a:pt x="3" y="37"/>
                      </a:lnTo>
                      <a:lnTo>
                        <a:pt x="3" y="34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5"/>
                      </a:lnTo>
                      <a:lnTo>
                        <a:pt x="0" y="21"/>
                      </a:lnTo>
                      <a:lnTo>
                        <a:pt x="0" y="18"/>
                      </a:lnTo>
                      <a:lnTo>
                        <a:pt x="3" y="18"/>
                      </a:lnTo>
                      <a:lnTo>
                        <a:pt x="3" y="15"/>
                      </a:lnTo>
                      <a:lnTo>
                        <a:pt x="3" y="12"/>
                      </a:lnTo>
                      <a:lnTo>
                        <a:pt x="6" y="9"/>
                      </a:lnTo>
                      <a:lnTo>
                        <a:pt x="6" y="6"/>
                      </a:lnTo>
                      <a:lnTo>
                        <a:pt x="9" y="6"/>
                      </a:lnTo>
                      <a:lnTo>
                        <a:pt x="11" y="3"/>
                      </a:lnTo>
                      <a:lnTo>
                        <a:pt x="14" y="3"/>
                      </a:lnTo>
                      <a:lnTo>
                        <a:pt x="17" y="3"/>
                      </a:lnTo>
                      <a:lnTo>
                        <a:pt x="17" y="0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3" y="3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2" y="3"/>
                      </a:lnTo>
                      <a:lnTo>
                        <a:pt x="32" y="6"/>
                      </a:lnTo>
                      <a:lnTo>
                        <a:pt x="35" y="6"/>
                      </a:lnTo>
                      <a:lnTo>
                        <a:pt x="35" y="9"/>
                      </a:lnTo>
                      <a:lnTo>
                        <a:pt x="37" y="9"/>
                      </a:lnTo>
                      <a:lnTo>
                        <a:pt x="37" y="12"/>
                      </a:lnTo>
                      <a:lnTo>
                        <a:pt x="40" y="12"/>
                      </a:lnTo>
                      <a:lnTo>
                        <a:pt x="40" y="15"/>
                      </a:lnTo>
                      <a:lnTo>
                        <a:pt x="40" y="18"/>
                      </a:lnTo>
                      <a:lnTo>
                        <a:pt x="40" y="21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40" y="31"/>
                      </a:lnTo>
                      <a:lnTo>
                        <a:pt x="11" y="31"/>
                      </a:lnTo>
                      <a:lnTo>
                        <a:pt x="11" y="34"/>
                      </a:lnTo>
                      <a:lnTo>
                        <a:pt x="14" y="34"/>
                      </a:lnTo>
                      <a:lnTo>
                        <a:pt x="14" y="37"/>
                      </a:lnTo>
                      <a:lnTo>
                        <a:pt x="17" y="37"/>
                      </a:lnTo>
                      <a:lnTo>
                        <a:pt x="17" y="40"/>
                      </a:lnTo>
                      <a:lnTo>
                        <a:pt x="20" y="40"/>
                      </a:lnTo>
                      <a:lnTo>
                        <a:pt x="23" y="40"/>
                      </a:lnTo>
                      <a:lnTo>
                        <a:pt x="26" y="40"/>
                      </a:lnTo>
                      <a:lnTo>
                        <a:pt x="26" y="37"/>
                      </a:lnTo>
                      <a:lnTo>
                        <a:pt x="29" y="37"/>
                      </a:lnTo>
                      <a:lnTo>
                        <a:pt x="29" y="34"/>
                      </a:lnTo>
                      <a:close/>
                      <a:moveTo>
                        <a:pt x="29" y="21"/>
                      </a:moveTo>
                      <a:lnTo>
                        <a:pt x="29" y="18"/>
                      </a:lnTo>
                      <a:lnTo>
                        <a:pt x="29" y="15"/>
                      </a:lnTo>
                      <a:lnTo>
                        <a:pt x="29" y="12"/>
                      </a:lnTo>
                      <a:lnTo>
                        <a:pt x="26" y="12"/>
                      </a:lnTo>
                      <a:lnTo>
                        <a:pt x="23" y="12"/>
                      </a:lnTo>
                      <a:lnTo>
                        <a:pt x="20" y="12"/>
                      </a:lnTo>
                      <a:lnTo>
                        <a:pt x="17" y="12"/>
                      </a:lnTo>
                      <a:lnTo>
                        <a:pt x="14" y="12"/>
                      </a:lnTo>
                      <a:lnTo>
                        <a:pt x="14" y="15"/>
                      </a:lnTo>
                      <a:lnTo>
                        <a:pt x="14" y="18"/>
                      </a:lnTo>
                      <a:lnTo>
                        <a:pt x="11" y="18"/>
                      </a:lnTo>
                      <a:lnTo>
                        <a:pt x="11" y="21"/>
                      </a:lnTo>
                      <a:lnTo>
                        <a:pt x="29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6" name="Freeform 834"/>
                <p:cNvSpPr>
                  <a:spLocks/>
                </p:cNvSpPr>
                <p:nvPr/>
              </p:nvSpPr>
              <p:spPr bwMode="auto">
                <a:xfrm>
                  <a:off x="3455" y="3424"/>
                  <a:ext cx="38" cy="49"/>
                </a:xfrm>
                <a:custGeom>
                  <a:avLst/>
                  <a:gdLst>
                    <a:gd name="T0" fmla="*/ 9 w 41"/>
                    <a:gd name="T1" fmla="*/ 34 h 49"/>
                    <a:gd name="T2" fmla="*/ 12 w 41"/>
                    <a:gd name="T3" fmla="*/ 37 h 49"/>
                    <a:gd name="T4" fmla="*/ 14 w 41"/>
                    <a:gd name="T5" fmla="*/ 40 h 49"/>
                    <a:gd name="T6" fmla="*/ 18 w 41"/>
                    <a:gd name="T7" fmla="*/ 40 h 49"/>
                    <a:gd name="T8" fmla="*/ 23 w 41"/>
                    <a:gd name="T9" fmla="*/ 40 h 49"/>
                    <a:gd name="T10" fmla="*/ 23 w 41"/>
                    <a:gd name="T11" fmla="*/ 34 h 49"/>
                    <a:gd name="T12" fmla="*/ 20 w 41"/>
                    <a:gd name="T13" fmla="*/ 31 h 49"/>
                    <a:gd name="T14" fmla="*/ 17 w 41"/>
                    <a:gd name="T15" fmla="*/ 31 h 49"/>
                    <a:gd name="T16" fmla="*/ 12 w 41"/>
                    <a:gd name="T17" fmla="*/ 31 h 49"/>
                    <a:gd name="T18" fmla="*/ 9 w 41"/>
                    <a:gd name="T19" fmla="*/ 28 h 49"/>
                    <a:gd name="T20" fmla="*/ 6 w 41"/>
                    <a:gd name="T21" fmla="*/ 25 h 49"/>
                    <a:gd name="T22" fmla="*/ 6 w 41"/>
                    <a:gd name="T23" fmla="*/ 21 h 49"/>
                    <a:gd name="T24" fmla="*/ 3 w 41"/>
                    <a:gd name="T25" fmla="*/ 18 h 49"/>
                    <a:gd name="T26" fmla="*/ 3 w 41"/>
                    <a:gd name="T27" fmla="*/ 12 h 49"/>
                    <a:gd name="T28" fmla="*/ 6 w 41"/>
                    <a:gd name="T29" fmla="*/ 9 h 49"/>
                    <a:gd name="T30" fmla="*/ 6 w 41"/>
                    <a:gd name="T31" fmla="*/ 6 h 49"/>
                    <a:gd name="T32" fmla="*/ 9 w 41"/>
                    <a:gd name="T33" fmla="*/ 3 h 49"/>
                    <a:gd name="T34" fmla="*/ 14 w 41"/>
                    <a:gd name="T35" fmla="*/ 3 h 49"/>
                    <a:gd name="T36" fmla="*/ 17 w 41"/>
                    <a:gd name="T37" fmla="*/ 0 h 49"/>
                    <a:gd name="T38" fmla="*/ 20 w 41"/>
                    <a:gd name="T39" fmla="*/ 3 h 49"/>
                    <a:gd name="T40" fmla="*/ 26 w 41"/>
                    <a:gd name="T41" fmla="*/ 3 h 49"/>
                    <a:gd name="T42" fmla="*/ 28 w 41"/>
                    <a:gd name="T43" fmla="*/ 6 h 49"/>
                    <a:gd name="T44" fmla="*/ 30 w 41"/>
                    <a:gd name="T45" fmla="*/ 9 h 49"/>
                    <a:gd name="T46" fmla="*/ 23 w 41"/>
                    <a:gd name="T47" fmla="*/ 15 h 49"/>
                    <a:gd name="T48" fmla="*/ 20 w 41"/>
                    <a:gd name="T49" fmla="*/ 12 h 49"/>
                    <a:gd name="T50" fmla="*/ 18 w 41"/>
                    <a:gd name="T51" fmla="*/ 9 h 49"/>
                    <a:gd name="T52" fmla="*/ 14 w 41"/>
                    <a:gd name="T53" fmla="*/ 9 h 49"/>
                    <a:gd name="T54" fmla="*/ 12 w 41"/>
                    <a:gd name="T55" fmla="*/ 12 h 49"/>
                    <a:gd name="T56" fmla="*/ 12 w 41"/>
                    <a:gd name="T57" fmla="*/ 18 h 49"/>
                    <a:gd name="T58" fmla="*/ 17 w 41"/>
                    <a:gd name="T59" fmla="*/ 18 h 49"/>
                    <a:gd name="T60" fmla="*/ 20 w 41"/>
                    <a:gd name="T61" fmla="*/ 18 h 49"/>
                    <a:gd name="T62" fmla="*/ 23 w 41"/>
                    <a:gd name="T63" fmla="*/ 21 h 49"/>
                    <a:gd name="T64" fmla="*/ 28 w 41"/>
                    <a:gd name="T65" fmla="*/ 21 h 49"/>
                    <a:gd name="T66" fmla="*/ 30 w 41"/>
                    <a:gd name="T67" fmla="*/ 25 h 49"/>
                    <a:gd name="T68" fmla="*/ 32 w 41"/>
                    <a:gd name="T69" fmla="*/ 28 h 49"/>
                    <a:gd name="T70" fmla="*/ 32 w 41"/>
                    <a:gd name="T71" fmla="*/ 34 h 49"/>
                    <a:gd name="T72" fmla="*/ 32 w 41"/>
                    <a:gd name="T73" fmla="*/ 40 h 49"/>
                    <a:gd name="T74" fmla="*/ 30 w 41"/>
                    <a:gd name="T75" fmla="*/ 43 h 49"/>
                    <a:gd name="T76" fmla="*/ 28 w 41"/>
                    <a:gd name="T77" fmla="*/ 46 h 49"/>
                    <a:gd name="T78" fmla="*/ 23 w 41"/>
                    <a:gd name="T79" fmla="*/ 49 h 49"/>
                    <a:gd name="T80" fmla="*/ 18 w 41"/>
                    <a:gd name="T81" fmla="*/ 49 h 49"/>
                    <a:gd name="T82" fmla="*/ 14 w 41"/>
                    <a:gd name="T83" fmla="*/ 49 h 49"/>
                    <a:gd name="T84" fmla="*/ 9 w 41"/>
                    <a:gd name="T85" fmla="*/ 49 h 49"/>
                    <a:gd name="T86" fmla="*/ 6 w 41"/>
                    <a:gd name="T87" fmla="*/ 46 h 49"/>
                    <a:gd name="T88" fmla="*/ 3 w 41"/>
                    <a:gd name="T89" fmla="*/ 43 h 49"/>
                    <a:gd name="T90" fmla="*/ 3 w 41"/>
                    <a:gd name="T91" fmla="*/ 37 h 4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41" h="49">
                      <a:moveTo>
                        <a:pt x="0" y="37"/>
                      </a:moveTo>
                      <a:lnTo>
                        <a:pt x="12" y="34"/>
                      </a:lnTo>
                      <a:lnTo>
                        <a:pt x="12" y="37"/>
                      </a:lnTo>
                      <a:lnTo>
                        <a:pt x="15" y="37"/>
                      </a:lnTo>
                      <a:lnTo>
                        <a:pt x="15" y="40"/>
                      </a:lnTo>
                      <a:lnTo>
                        <a:pt x="17" y="40"/>
                      </a:lnTo>
                      <a:lnTo>
                        <a:pt x="20" y="40"/>
                      </a:lnTo>
                      <a:lnTo>
                        <a:pt x="23" y="40"/>
                      </a:lnTo>
                      <a:lnTo>
                        <a:pt x="26" y="40"/>
                      </a:lnTo>
                      <a:lnTo>
                        <a:pt x="29" y="40"/>
                      </a:lnTo>
                      <a:lnTo>
                        <a:pt x="29" y="37"/>
                      </a:lnTo>
                      <a:lnTo>
                        <a:pt x="29" y="34"/>
                      </a:lnTo>
                      <a:lnTo>
                        <a:pt x="26" y="34"/>
                      </a:lnTo>
                      <a:lnTo>
                        <a:pt x="26" y="31"/>
                      </a:lnTo>
                      <a:lnTo>
                        <a:pt x="23" y="31"/>
                      </a:lnTo>
                      <a:lnTo>
                        <a:pt x="20" y="31"/>
                      </a:lnTo>
                      <a:lnTo>
                        <a:pt x="17" y="31"/>
                      </a:lnTo>
                      <a:lnTo>
                        <a:pt x="15" y="31"/>
                      </a:lnTo>
                      <a:lnTo>
                        <a:pt x="15" y="28"/>
                      </a:lnTo>
                      <a:lnTo>
                        <a:pt x="12" y="28"/>
                      </a:lnTo>
                      <a:lnTo>
                        <a:pt x="9" y="28"/>
                      </a:lnTo>
                      <a:lnTo>
                        <a:pt x="9" y="25"/>
                      </a:lnTo>
                      <a:lnTo>
                        <a:pt x="6" y="25"/>
                      </a:lnTo>
                      <a:lnTo>
                        <a:pt x="6" y="21"/>
                      </a:lnTo>
                      <a:lnTo>
                        <a:pt x="3" y="21"/>
                      </a:lnTo>
                      <a:lnTo>
                        <a:pt x="3" y="18"/>
                      </a:lnTo>
                      <a:lnTo>
                        <a:pt x="3" y="15"/>
                      </a:lnTo>
                      <a:lnTo>
                        <a:pt x="3" y="12"/>
                      </a:lnTo>
                      <a:lnTo>
                        <a:pt x="3" y="9"/>
                      </a:lnTo>
                      <a:lnTo>
                        <a:pt x="6" y="9"/>
                      </a:lnTo>
                      <a:lnTo>
                        <a:pt x="6" y="6"/>
                      </a:lnTo>
                      <a:lnTo>
                        <a:pt x="9" y="6"/>
                      </a:lnTo>
                      <a:lnTo>
                        <a:pt x="9" y="3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7" y="3"/>
                      </a:lnTo>
                      <a:lnTo>
                        <a:pt x="17" y="0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2" y="3"/>
                      </a:lnTo>
                      <a:lnTo>
                        <a:pt x="35" y="3"/>
                      </a:lnTo>
                      <a:lnTo>
                        <a:pt x="35" y="6"/>
                      </a:lnTo>
                      <a:lnTo>
                        <a:pt x="38" y="6"/>
                      </a:lnTo>
                      <a:lnTo>
                        <a:pt x="38" y="9"/>
                      </a:lnTo>
                      <a:lnTo>
                        <a:pt x="41" y="12"/>
                      </a:lnTo>
                      <a:lnTo>
                        <a:pt x="29" y="15"/>
                      </a:lnTo>
                      <a:lnTo>
                        <a:pt x="29" y="12"/>
                      </a:lnTo>
                      <a:lnTo>
                        <a:pt x="26" y="12"/>
                      </a:lnTo>
                      <a:lnTo>
                        <a:pt x="26" y="9"/>
                      </a:lnTo>
                      <a:lnTo>
                        <a:pt x="23" y="9"/>
                      </a:lnTo>
                      <a:lnTo>
                        <a:pt x="20" y="9"/>
                      </a:lnTo>
                      <a:lnTo>
                        <a:pt x="17" y="9"/>
                      </a:lnTo>
                      <a:lnTo>
                        <a:pt x="17" y="12"/>
                      </a:lnTo>
                      <a:lnTo>
                        <a:pt x="15" y="12"/>
                      </a:lnTo>
                      <a:lnTo>
                        <a:pt x="15" y="15"/>
                      </a:lnTo>
                      <a:lnTo>
                        <a:pt x="15" y="18"/>
                      </a:lnTo>
                      <a:lnTo>
                        <a:pt x="17" y="18"/>
                      </a:lnTo>
                      <a:lnTo>
                        <a:pt x="20" y="18"/>
                      </a:lnTo>
                      <a:lnTo>
                        <a:pt x="23" y="18"/>
                      </a:lnTo>
                      <a:lnTo>
                        <a:pt x="26" y="18"/>
                      </a:lnTo>
                      <a:lnTo>
                        <a:pt x="26" y="21"/>
                      </a:lnTo>
                      <a:lnTo>
                        <a:pt x="29" y="21"/>
                      </a:lnTo>
                      <a:lnTo>
                        <a:pt x="32" y="21"/>
                      </a:lnTo>
                      <a:lnTo>
                        <a:pt x="35" y="21"/>
                      </a:lnTo>
                      <a:lnTo>
                        <a:pt x="35" y="25"/>
                      </a:lnTo>
                      <a:lnTo>
                        <a:pt x="38" y="25"/>
                      </a:lnTo>
                      <a:lnTo>
                        <a:pt x="38" y="28"/>
                      </a:lnTo>
                      <a:lnTo>
                        <a:pt x="41" y="28"/>
                      </a:lnTo>
                      <a:lnTo>
                        <a:pt x="41" y="31"/>
                      </a:lnTo>
                      <a:lnTo>
                        <a:pt x="41" y="34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3"/>
                      </a:lnTo>
                      <a:lnTo>
                        <a:pt x="38" y="43"/>
                      </a:lnTo>
                      <a:lnTo>
                        <a:pt x="38" y="46"/>
                      </a:lnTo>
                      <a:lnTo>
                        <a:pt x="35" y="46"/>
                      </a:lnTo>
                      <a:lnTo>
                        <a:pt x="32" y="49"/>
                      </a:lnTo>
                      <a:lnTo>
                        <a:pt x="29" y="49"/>
                      </a:lnTo>
                      <a:lnTo>
                        <a:pt x="26" y="49"/>
                      </a:lnTo>
                      <a:lnTo>
                        <a:pt x="23" y="49"/>
                      </a:lnTo>
                      <a:lnTo>
                        <a:pt x="20" y="49"/>
                      </a:lnTo>
                      <a:lnTo>
                        <a:pt x="17" y="49"/>
                      </a:lnTo>
                      <a:lnTo>
                        <a:pt x="15" y="49"/>
                      </a:lnTo>
                      <a:lnTo>
                        <a:pt x="12" y="49"/>
                      </a:lnTo>
                      <a:lnTo>
                        <a:pt x="9" y="46"/>
                      </a:lnTo>
                      <a:lnTo>
                        <a:pt x="6" y="46"/>
                      </a:lnTo>
                      <a:lnTo>
                        <a:pt x="6" y="43"/>
                      </a:lnTo>
                      <a:lnTo>
                        <a:pt x="3" y="43"/>
                      </a:lnTo>
                      <a:lnTo>
                        <a:pt x="3" y="40"/>
                      </a:lnTo>
                      <a:lnTo>
                        <a:pt x="3" y="37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7" name="Freeform 835"/>
                <p:cNvSpPr>
                  <a:spLocks/>
                </p:cNvSpPr>
                <p:nvPr/>
              </p:nvSpPr>
              <p:spPr bwMode="auto">
                <a:xfrm>
                  <a:off x="3498" y="3408"/>
                  <a:ext cx="21" cy="65"/>
                </a:xfrm>
                <a:custGeom>
                  <a:avLst/>
                  <a:gdLst>
                    <a:gd name="T0" fmla="*/ 0 w 23"/>
                    <a:gd name="T1" fmla="*/ 65 h 65"/>
                    <a:gd name="T2" fmla="*/ 12 w 23"/>
                    <a:gd name="T3" fmla="*/ 0 h 65"/>
                    <a:gd name="T4" fmla="*/ 17 w 23"/>
                    <a:gd name="T5" fmla="*/ 0 h 65"/>
                    <a:gd name="T6" fmla="*/ 6 w 23"/>
                    <a:gd name="T7" fmla="*/ 65 h 65"/>
                    <a:gd name="T8" fmla="*/ 0 w 23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3" h="65">
                      <a:moveTo>
                        <a:pt x="0" y="65"/>
                      </a:moveTo>
                      <a:lnTo>
                        <a:pt x="15" y="0"/>
                      </a:lnTo>
                      <a:lnTo>
                        <a:pt x="23" y="0"/>
                      </a:lnTo>
                      <a:lnTo>
                        <a:pt x="9" y="65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8" name="Freeform 836"/>
                <p:cNvSpPr>
                  <a:spLocks/>
                </p:cNvSpPr>
                <p:nvPr/>
              </p:nvSpPr>
              <p:spPr bwMode="auto">
                <a:xfrm>
                  <a:off x="3522" y="3408"/>
                  <a:ext cx="48" cy="65"/>
                </a:xfrm>
                <a:custGeom>
                  <a:avLst/>
                  <a:gdLst>
                    <a:gd name="T0" fmla="*/ 41 w 52"/>
                    <a:gd name="T1" fmla="*/ 47 h 65"/>
                    <a:gd name="T2" fmla="*/ 41 w 52"/>
                    <a:gd name="T3" fmla="*/ 53 h 65"/>
                    <a:gd name="T4" fmla="*/ 39 w 52"/>
                    <a:gd name="T5" fmla="*/ 56 h 65"/>
                    <a:gd name="T6" fmla="*/ 35 w 52"/>
                    <a:gd name="T7" fmla="*/ 59 h 65"/>
                    <a:gd name="T8" fmla="*/ 32 w 52"/>
                    <a:gd name="T9" fmla="*/ 62 h 65"/>
                    <a:gd name="T10" fmla="*/ 30 w 52"/>
                    <a:gd name="T11" fmla="*/ 65 h 65"/>
                    <a:gd name="T12" fmla="*/ 26 w 52"/>
                    <a:gd name="T13" fmla="*/ 65 h 65"/>
                    <a:gd name="T14" fmla="*/ 20 w 52"/>
                    <a:gd name="T15" fmla="*/ 65 h 65"/>
                    <a:gd name="T16" fmla="*/ 17 w 52"/>
                    <a:gd name="T17" fmla="*/ 65 h 65"/>
                    <a:gd name="T18" fmla="*/ 15 w 52"/>
                    <a:gd name="T19" fmla="*/ 62 h 65"/>
                    <a:gd name="T20" fmla="*/ 9 w 52"/>
                    <a:gd name="T21" fmla="*/ 62 h 65"/>
                    <a:gd name="T22" fmla="*/ 6 w 52"/>
                    <a:gd name="T23" fmla="*/ 59 h 65"/>
                    <a:gd name="T24" fmla="*/ 6 w 52"/>
                    <a:gd name="T25" fmla="*/ 56 h 65"/>
                    <a:gd name="T26" fmla="*/ 6 w 52"/>
                    <a:gd name="T27" fmla="*/ 50 h 65"/>
                    <a:gd name="T28" fmla="*/ 3 w 52"/>
                    <a:gd name="T29" fmla="*/ 47 h 65"/>
                    <a:gd name="T30" fmla="*/ 3 w 52"/>
                    <a:gd name="T31" fmla="*/ 41 h 65"/>
                    <a:gd name="T32" fmla="*/ 0 w 52"/>
                    <a:gd name="T33" fmla="*/ 37 h 65"/>
                    <a:gd name="T34" fmla="*/ 0 w 52"/>
                    <a:gd name="T35" fmla="*/ 31 h 65"/>
                    <a:gd name="T36" fmla="*/ 0 w 52"/>
                    <a:gd name="T37" fmla="*/ 25 h 65"/>
                    <a:gd name="T38" fmla="*/ 3 w 52"/>
                    <a:gd name="T39" fmla="*/ 22 h 65"/>
                    <a:gd name="T40" fmla="*/ 3 w 52"/>
                    <a:gd name="T41" fmla="*/ 16 h 65"/>
                    <a:gd name="T42" fmla="*/ 6 w 52"/>
                    <a:gd name="T43" fmla="*/ 12 h 65"/>
                    <a:gd name="T44" fmla="*/ 6 w 52"/>
                    <a:gd name="T45" fmla="*/ 9 h 65"/>
                    <a:gd name="T46" fmla="*/ 9 w 52"/>
                    <a:gd name="T47" fmla="*/ 6 h 65"/>
                    <a:gd name="T48" fmla="*/ 12 w 52"/>
                    <a:gd name="T49" fmla="*/ 3 h 65"/>
                    <a:gd name="T50" fmla="*/ 15 w 52"/>
                    <a:gd name="T51" fmla="*/ 0 h 65"/>
                    <a:gd name="T52" fmla="*/ 18 w 52"/>
                    <a:gd name="T53" fmla="*/ 0 h 65"/>
                    <a:gd name="T54" fmla="*/ 23 w 52"/>
                    <a:gd name="T55" fmla="*/ 0 h 65"/>
                    <a:gd name="T56" fmla="*/ 28 w 52"/>
                    <a:gd name="T57" fmla="*/ 0 h 65"/>
                    <a:gd name="T58" fmla="*/ 32 w 52"/>
                    <a:gd name="T59" fmla="*/ 0 h 65"/>
                    <a:gd name="T60" fmla="*/ 35 w 52"/>
                    <a:gd name="T61" fmla="*/ 3 h 65"/>
                    <a:gd name="T62" fmla="*/ 37 w 52"/>
                    <a:gd name="T63" fmla="*/ 6 h 65"/>
                    <a:gd name="T64" fmla="*/ 39 w 52"/>
                    <a:gd name="T65" fmla="*/ 9 h 65"/>
                    <a:gd name="T66" fmla="*/ 41 w 52"/>
                    <a:gd name="T67" fmla="*/ 16 h 65"/>
                    <a:gd name="T68" fmla="*/ 32 w 52"/>
                    <a:gd name="T69" fmla="*/ 22 h 65"/>
                    <a:gd name="T70" fmla="*/ 32 w 52"/>
                    <a:gd name="T71" fmla="*/ 16 h 65"/>
                    <a:gd name="T72" fmla="*/ 30 w 52"/>
                    <a:gd name="T73" fmla="*/ 12 h 65"/>
                    <a:gd name="T74" fmla="*/ 26 w 52"/>
                    <a:gd name="T75" fmla="*/ 12 h 65"/>
                    <a:gd name="T76" fmla="*/ 23 w 52"/>
                    <a:gd name="T77" fmla="*/ 9 h 65"/>
                    <a:gd name="T78" fmla="*/ 18 w 52"/>
                    <a:gd name="T79" fmla="*/ 9 h 65"/>
                    <a:gd name="T80" fmla="*/ 17 w 52"/>
                    <a:gd name="T81" fmla="*/ 12 h 65"/>
                    <a:gd name="T82" fmla="*/ 15 w 52"/>
                    <a:gd name="T83" fmla="*/ 19 h 65"/>
                    <a:gd name="T84" fmla="*/ 12 w 52"/>
                    <a:gd name="T85" fmla="*/ 22 h 65"/>
                    <a:gd name="T86" fmla="*/ 12 w 52"/>
                    <a:gd name="T87" fmla="*/ 28 h 65"/>
                    <a:gd name="T88" fmla="*/ 12 w 52"/>
                    <a:gd name="T89" fmla="*/ 34 h 65"/>
                    <a:gd name="T90" fmla="*/ 12 w 52"/>
                    <a:gd name="T91" fmla="*/ 41 h 65"/>
                    <a:gd name="T92" fmla="*/ 12 w 52"/>
                    <a:gd name="T93" fmla="*/ 47 h 65"/>
                    <a:gd name="T94" fmla="*/ 15 w 52"/>
                    <a:gd name="T95" fmla="*/ 50 h 65"/>
                    <a:gd name="T96" fmla="*/ 17 w 52"/>
                    <a:gd name="T97" fmla="*/ 53 h 65"/>
                    <a:gd name="T98" fmla="*/ 20 w 52"/>
                    <a:gd name="T99" fmla="*/ 56 h 65"/>
                    <a:gd name="T100" fmla="*/ 26 w 52"/>
                    <a:gd name="T101" fmla="*/ 56 h 65"/>
                    <a:gd name="T102" fmla="*/ 28 w 52"/>
                    <a:gd name="T103" fmla="*/ 53 h 65"/>
                    <a:gd name="T104" fmla="*/ 30 w 52"/>
                    <a:gd name="T105" fmla="*/ 50 h 65"/>
                    <a:gd name="T106" fmla="*/ 32 w 52"/>
                    <a:gd name="T107" fmla="*/ 47 h 65"/>
                    <a:gd name="T108" fmla="*/ 32 w 52"/>
                    <a:gd name="T109" fmla="*/ 41 h 65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52" h="65">
                      <a:moveTo>
                        <a:pt x="41" y="41"/>
                      </a:moveTo>
                      <a:lnTo>
                        <a:pt x="52" y="47"/>
                      </a:lnTo>
                      <a:lnTo>
                        <a:pt x="52" y="50"/>
                      </a:lnTo>
                      <a:lnTo>
                        <a:pt x="52" y="53"/>
                      </a:lnTo>
                      <a:lnTo>
                        <a:pt x="49" y="53"/>
                      </a:lnTo>
                      <a:lnTo>
                        <a:pt x="49" y="56"/>
                      </a:lnTo>
                      <a:lnTo>
                        <a:pt x="47" y="59"/>
                      </a:lnTo>
                      <a:lnTo>
                        <a:pt x="44" y="59"/>
                      </a:lnTo>
                      <a:lnTo>
                        <a:pt x="44" y="62"/>
                      </a:lnTo>
                      <a:lnTo>
                        <a:pt x="41" y="62"/>
                      </a:lnTo>
                      <a:lnTo>
                        <a:pt x="41" y="65"/>
                      </a:lnTo>
                      <a:lnTo>
                        <a:pt x="38" y="65"/>
                      </a:lnTo>
                      <a:lnTo>
                        <a:pt x="35" y="65"/>
                      </a:lnTo>
                      <a:lnTo>
                        <a:pt x="32" y="65"/>
                      </a:lnTo>
                      <a:lnTo>
                        <a:pt x="29" y="65"/>
                      </a:lnTo>
                      <a:lnTo>
                        <a:pt x="26" y="65"/>
                      </a:lnTo>
                      <a:lnTo>
                        <a:pt x="23" y="65"/>
                      </a:lnTo>
                      <a:lnTo>
                        <a:pt x="21" y="65"/>
                      </a:lnTo>
                      <a:lnTo>
                        <a:pt x="18" y="65"/>
                      </a:lnTo>
                      <a:lnTo>
                        <a:pt x="18" y="62"/>
                      </a:lnTo>
                      <a:lnTo>
                        <a:pt x="15" y="62"/>
                      </a:lnTo>
                      <a:lnTo>
                        <a:pt x="12" y="62"/>
                      </a:lnTo>
                      <a:lnTo>
                        <a:pt x="12" y="59"/>
                      </a:lnTo>
                      <a:lnTo>
                        <a:pt x="9" y="59"/>
                      </a:lnTo>
                      <a:lnTo>
                        <a:pt x="9" y="56"/>
                      </a:lnTo>
                      <a:lnTo>
                        <a:pt x="6" y="56"/>
                      </a:lnTo>
                      <a:lnTo>
                        <a:pt x="6" y="53"/>
                      </a:lnTo>
                      <a:lnTo>
                        <a:pt x="6" y="50"/>
                      </a:lnTo>
                      <a:lnTo>
                        <a:pt x="3" y="50"/>
                      </a:lnTo>
                      <a:lnTo>
                        <a:pt x="3" y="47"/>
                      </a:lnTo>
                      <a:lnTo>
                        <a:pt x="3" y="44"/>
                      </a:lnTo>
                      <a:lnTo>
                        <a:pt x="3" y="41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5"/>
                      </a:lnTo>
                      <a:lnTo>
                        <a:pt x="3" y="25"/>
                      </a:lnTo>
                      <a:lnTo>
                        <a:pt x="3" y="22"/>
                      </a:lnTo>
                      <a:lnTo>
                        <a:pt x="3" y="19"/>
                      </a:lnTo>
                      <a:lnTo>
                        <a:pt x="3" y="16"/>
                      </a:lnTo>
                      <a:lnTo>
                        <a:pt x="6" y="16"/>
                      </a:lnTo>
                      <a:lnTo>
                        <a:pt x="6" y="12"/>
                      </a:lnTo>
                      <a:lnTo>
                        <a:pt x="6" y="9"/>
                      </a:lnTo>
                      <a:lnTo>
                        <a:pt x="9" y="9"/>
                      </a:lnTo>
                      <a:lnTo>
                        <a:pt x="9" y="6"/>
                      </a:lnTo>
                      <a:lnTo>
                        <a:pt x="12" y="6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18" y="0"/>
                      </a:lnTo>
                      <a:lnTo>
                        <a:pt x="21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29" y="0"/>
                      </a:ln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8" y="0"/>
                      </a:lnTo>
                      <a:lnTo>
                        <a:pt x="41" y="0"/>
                      </a:lnTo>
                      <a:lnTo>
                        <a:pt x="41" y="3"/>
                      </a:lnTo>
                      <a:lnTo>
                        <a:pt x="44" y="3"/>
                      </a:lnTo>
                      <a:lnTo>
                        <a:pt x="47" y="3"/>
                      </a:lnTo>
                      <a:lnTo>
                        <a:pt x="47" y="6"/>
                      </a:lnTo>
                      <a:lnTo>
                        <a:pt x="49" y="6"/>
                      </a:lnTo>
                      <a:lnTo>
                        <a:pt x="49" y="9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19"/>
                      </a:lnTo>
                      <a:lnTo>
                        <a:pt x="41" y="22"/>
                      </a:lnTo>
                      <a:lnTo>
                        <a:pt x="41" y="19"/>
                      </a:lnTo>
                      <a:lnTo>
                        <a:pt x="41" y="16"/>
                      </a:lnTo>
                      <a:lnTo>
                        <a:pt x="38" y="16"/>
                      </a:lnTo>
                      <a:lnTo>
                        <a:pt x="38" y="12"/>
                      </a:lnTo>
                      <a:lnTo>
                        <a:pt x="35" y="12"/>
                      </a:lnTo>
                      <a:lnTo>
                        <a:pt x="32" y="12"/>
                      </a:lnTo>
                      <a:lnTo>
                        <a:pt x="32" y="9"/>
                      </a:lnTo>
                      <a:lnTo>
                        <a:pt x="29" y="9"/>
                      </a:lnTo>
                      <a:lnTo>
                        <a:pt x="26" y="9"/>
                      </a:lnTo>
                      <a:lnTo>
                        <a:pt x="23" y="9"/>
                      </a:lnTo>
                      <a:lnTo>
                        <a:pt x="23" y="12"/>
                      </a:lnTo>
                      <a:lnTo>
                        <a:pt x="21" y="12"/>
                      </a:lnTo>
                      <a:lnTo>
                        <a:pt x="18" y="16"/>
                      </a:lnTo>
                      <a:lnTo>
                        <a:pt x="18" y="19"/>
                      </a:lnTo>
                      <a:lnTo>
                        <a:pt x="15" y="19"/>
                      </a:lnTo>
                      <a:lnTo>
                        <a:pt x="15" y="22"/>
                      </a:lnTo>
                      <a:lnTo>
                        <a:pt x="15" y="25"/>
                      </a:lnTo>
                      <a:lnTo>
                        <a:pt x="15" y="28"/>
                      </a:lnTo>
                      <a:lnTo>
                        <a:pt x="15" y="31"/>
                      </a:lnTo>
                      <a:lnTo>
                        <a:pt x="15" y="34"/>
                      </a:lnTo>
                      <a:lnTo>
                        <a:pt x="15" y="37"/>
                      </a:lnTo>
                      <a:lnTo>
                        <a:pt x="15" y="41"/>
                      </a:lnTo>
                      <a:lnTo>
                        <a:pt x="15" y="44"/>
                      </a:lnTo>
                      <a:lnTo>
                        <a:pt x="15" y="47"/>
                      </a:lnTo>
                      <a:lnTo>
                        <a:pt x="18" y="47"/>
                      </a:lnTo>
                      <a:lnTo>
                        <a:pt x="18" y="50"/>
                      </a:lnTo>
                      <a:lnTo>
                        <a:pt x="21" y="50"/>
                      </a:lnTo>
                      <a:lnTo>
                        <a:pt x="21" y="53"/>
                      </a:lnTo>
                      <a:lnTo>
                        <a:pt x="23" y="53"/>
                      </a:lnTo>
                      <a:lnTo>
                        <a:pt x="26" y="56"/>
                      </a:lnTo>
                      <a:lnTo>
                        <a:pt x="29" y="56"/>
                      </a:lnTo>
                      <a:lnTo>
                        <a:pt x="32" y="56"/>
                      </a:lnTo>
                      <a:lnTo>
                        <a:pt x="32" y="53"/>
                      </a:lnTo>
                      <a:lnTo>
                        <a:pt x="35" y="53"/>
                      </a:lnTo>
                      <a:lnTo>
                        <a:pt x="38" y="53"/>
                      </a:lnTo>
                      <a:lnTo>
                        <a:pt x="38" y="50"/>
                      </a:lnTo>
                      <a:lnTo>
                        <a:pt x="41" y="50"/>
                      </a:lnTo>
                      <a:lnTo>
                        <a:pt x="41" y="47"/>
                      </a:lnTo>
                      <a:lnTo>
                        <a:pt x="41" y="44"/>
                      </a:lnTo>
                      <a:lnTo>
                        <a:pt x="41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19" name="Freeform 837"/>
                <p:cNvSpPr>
                  <a:spLocks noEditPoints="1"/>
                </p:cNvSpPr>
                <p:nvPr/>
              </p:nvSpPr>
              <p:spPr bwMode="auto">
                <a:xfrm>
                  <a:off x="3578" y="3408"/>
                  <a:ext cx="42" cy="65"/>
                </a:xfrm>
                <a:custGeom>
                  <a:avLst/>
                  <a:gdLst>
                    <a:gd name="T0" fmla="*/ 0 w 46"/>
                    <a:gd name="T1" fmla="*/ 37 h 65"/>
                    <a:gd name="T2" fmla="*/ 3 w 46"/>
                    <a:gd name="T3" fmla="*/ 34 h 65"/>
                    <a:gd name="T4" fmla="*/ 3 w 46"/>
                    <a:gd name="T5" fmla="*/ 28 h 65"/>
                    <a:gd name="T6" fmla="*/ 5 w 46"/>
                    <a:gd name="T7" fmla="*/ 25 h 65"/>
                    <a:gd name="T8" fmla="*/ 9 w 46"/>
                    <a:gd name="T9" fmla="*/ 22 h 65"/>
                    <a:gd name="T10" fmla="*/ 11 w 46"/>
                    <a:gd name="T11" fmla="*/ 19 h 65"/>
                    <a:gd name="T12" fmla="*/ 15 w 46"/>
                    <a:gd name="T13" fmla="*/ 19 h 65"/>
                    <a:gd name="T14" fmla="*/ 17 w 46"/>
                    <a:gd name="T15" fmla="*/ 16 h 65"/>
                    <a:gd name="T16" fmla="*/ 20 w 46"/>
                    <a:gd name="T17" fmla="*/ 19 h 65"/>
                    <a:gd name="T18" fmla="*/ 24 w 46"/>
                    <a:gd name="T19" fmla="*/ 19 h 65"/>
                    <a:gd name="T20" fmla="*/ 26 w 46"/>
                    <a:gd name="T21" fmla="*/ 22 h 65"/>
                    <a:gd name="T22" fmla="*/ 29 w 46"/>
                    <a:gd name="T23" fmla="*/ 25 h 65"/>
                    <a:gd name="T24" fmla="*/ 31 w 46"/>
                    <a:gd name="T25" fmla="*/ 28 h 65"/>
                    <a:gd name="T26" fmla="*/ 33 w 46"/>
                    <a:gd name="T27" fmla="*/ 31 h 65"/>
                    <a:gd name="T28" fmla="*/ 35 w 46"/>
                    <a:gd name="T29" fmla="*/ 34 h 65"/>
                    <a:gd name="T30" fmla="*/ 35 w 46"/>
                    <a:gd name="T31" fmla="*/ 41 h 65"/>
                    <a:gd name="T32" fmla="*/ 35 w 46"/>
                    <a:gd name="T33" fmla="*/ 47 h 65"/>
                    <a:gd name="T34" fmla="*/ 33 w 46"/>
                    <a:gd name="T35" fmla="*/ 50 h 65"/>
                    <a:gd name="T36" fmla="*/ 33 w 46"/>
                    <a:gd name="T37" fmla="*/ 56 h 65"/>
                    <a:gd name="T38" fmla="*/ 31 w 46"/>
                    <a:gd name="T39" fmla="*/ 59 h 65"/>
                    <a:gd name="T40" fmla="*/ 29 w 46"/>
                    <a:gd name="T41" fmla="*/ 62 h 65"/>
                    <a:gd name="T42" fmla="*/ 24 w 46"/>
                    <a:gd name="T43" fmla="*/ 65 h 65"/>
                    <a:gd name="T44" fmla="*/ 20 w 46"/>
                    <a:gd name="T45" fmla="*/ 65 h 65"/>
                    <a:gd name="T46" fmla="*/ 15 w 46"/>
                    <a:gd name="T47" fmla="*/ 65 h 65"/>
                    <a:gd name="T48" fmla="*/ 11 w 46"/>
                    <a:gd name="T49" fmla="*/ 65 h 65"/>
                    <a:gd name="T50" fmla="*/ 9 w 46"/>
                    <a:gd name="T51" fmla="*/ 62 h 65"/>
                    <a:gd name="T52" fmla="*/ 6 w 46"/>
                    <a:gd name="T53" fmla="*/ 59 h 65"/>
                    <a:gd name="T54" fmla="*/ 5 w 46"/>
                    <a:gd name="T55" fmla="*/ 56 h 65"/>
                    <a:gd name="T56" fmla="*/ 3 w 46"/>
                    <a:gd name="T57" fmla="*/ 53 h 65"/>
                    <a:gd name="T58" fmla="*/ 0 w 46"/>
                    <a:gd name="T59" fmla="*/ 50 h 65"/>
                    <a:gd name="T60" fmla="*/ 0 w 46"/>
                    <a:gd name="T61" fmla="*/ 44 h 65"/>
                    <a:gd name="T62" fmla="*/ 9 w 46"/>
                    <a:gd name="T63" fmla="*/ 41 h 65"/>
                    <a:gd name="T64" fmla="*/ 9 w 46"/>
                    <a:gd name="T65" fmla="*/ 47 h 65"/>
                    <a:gd name="T66" fmla="*/ 11 w 46"/>
                    <a:gd name="T67" fmla="*/ 50 h 65"/>
                    <a:gd name="T68" fmla="*/ 14 w 46"/>
                    <a:gd name="T69" fmla="*/ 53 h 65"/>
                    <a:gd name="T70" fmla="*/ 15 w 46"/>
                    <a:gd name="T71" fmla="*/ 56 h 65"/>
                    <a:gd name="T72" fmla="*/ 20 w 46"/>
                    <a:gd name="T73" fmla="*/ 56 h 65"/>
                    <a:gd name="T74" fmla="*/ 22 w 46"/>
                    <a:gd name="T75" fmla="*/ 53 h 65"/>
                    <a:gd name="T76" fmla="*/ 24 w 46"/>
                    <a:gd name="T77" fmla="*/ 50 h 65"/>
                    <a:gd name="T78" fmla="*/ 26 w 46"/>
                    <a:gd name="T79" fmla="*/ 47 h 65"/>
                    <a:gd name="T80" fmla="*/ 26 w 46"/>
                    <a:gd name="T81" fmla="*/ 41 h 65"/>
                    <a:gd name="T82" fmla="*/ 24 w 46"/>
                    <a:gd name="T83" fmla="*/ 37 h 65"/>
                    <a:gd name="T84" fmla="*/ 24 w 46"/>
                    <a:gd name="T85" fmla="*/ 31 h 65"/>
                    <a:gd name="T86" fmla="*/ 22 w 46"/>
                    <a:gd name="T87" fmla="*/ 28 h 65"/>
                    <a:gd name="T88" fmla="*/ 17 w 46"/>
                    <a:gd name="T89" fmla="*/ 28 h 65"/>
                    <a:gd name="T90" fmla="*/ 14 w 46"/>
                    <a:gd name="T91" fmla="*/ 28 h 65"/>
                    <a:gd name="T92" fmla="*/ 11 w 46"/>
                    <a:gd name="T93" fmla="*/ 31 h 65"/>
                    <a:gd name="T94" fmla="*/ 9 w 46"/>
                    <a:gd name="T95" fmla="*/ 34 h 65"/>
                    <a:gd name="T96" fmla="*/ 9 w 46"/>
                    <a:gd name="T97" fmla="*/ 41 h 65"/>
                    <a:gd name="T98" fmla="*/ 17 w 46"/>
                    <a:gd name="T99" fmla="*/ 0 h 65"/>
                    <a:gd name="T100" fmla="*/ 17 w 46"/>
                    <a:gd name="T101" fmla="*/ 12 h 65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6" h="65">
                      <a:moveTo>
                        <a:pt x="0" y="41"/>
                      </a:move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3" y="34"/>
                      </a:lnTo>
                      <a:lnTo>
                        <a:pt x="3" y="31"/>
                      </a:lnTo>
                      <a:lnTo>
                        <a:pt x="3" y="28"/>
                      </a:lnTo>
                      <a:lnTo>
                        <a:pt x="6" y="28"/>
                      </a:lnTo>
                      <a:lnTo>
                        <a:pt x="6" y="25"/>
                      </a:lnTo>
                      <a:lnTo>
                        <a:pt x="9" y="22"/>
                      </a:lnTo>
                      <a:lnTo>
                        <a:pt x="12" y="22"/>
                      </a:lnTo>
                      <a:lnTo>
                        <a:pt x="12" y="19"/>
                      </a:lnTo>
                      <a:lnTo>
                        <a:pt x="14" y="19"/>
                      </a:lnTo>
                      <a:lnTo>
                        <a:pt x="17" y="19"/>
                      </a:lnTo>
                      <a:lnTo>
                        <a:pt x="20" y="19"/>
                      </a:lnTo>
                      <a:lnTo>
                        <a:pt x="20" y="16"/>
                      </a:lnTo>
                      <a:lnTo>
                        <a:pt x="23" y="16"/>
                      </a:lnTo>
                      <a:lnTo>
                        <a:pt x="26" y="16"/>
                      </a:lnTo>
                      <a:lnTo>
                        <a:pt x="26" y="19"/>
                      </a:lnTo>
                      <a:lnTo>
                        <a:pt x="29" y="19"/>
                      </a:lnTo>
                      <a:lnTo>
                        <a:pt x="32" y="19"/>
                      </a:lnTo>
                      <a:lnTo>
                        <a:pt x="35" y="19"/>
                      </a:lnTo>
                      <a:lnTo>
                        <a:pt x="35" y="22"/>
                      </a:lnTo>
                      <a:lnTo>
                        <a:pt x="38" y="22"/>
                      </a:lnTo>
                      <a:lnTo>
                        <a:pt x="38" y="25"/>
                      </a:lnTo>
                      <a:lnTo>
                        <a:pt x="40" y="25"/>
                      </a:lnTo>
                      <a:lnTo>
                        <a:pt x="40" y="28"/>
                      </a:lnTo>
                      <a:lnTo>
                        <a:pt x="43" y="28"/>
                      </a:lnTo>
                      <a:lnTo>
                        <a:pt x="43" y="31"/>
                      </a:lnTo>
                      <a:lnTo>
                        <a:pt x="43" y="34"/>
                      </a:lnTo>
                      <a:lnTo>
                        <a:pt x="46" y="34"/>
                      </a:lnTo>
                      <a:lnTo>
                        <a:pt x="46" y="37"/>
                      </a:lnTo>
                      <a:lnTo>
                        <a:pt x="46" y="41"/>
                      </a:lnTo>
                      <a:lnTo>
                        <a:pt x="46" y="44"/>
                      </a:lnTo>
                      <a:lnTo>
                        <a:pt x="46" y="47"/>
                      </a:lnTo>
                      <a:lnTo>
                        <a:pt x="46" y="50"/>
                      </a:lnTo>
                      <a:lnTo>
                        <a:pt x="43" y="50"/>
                      </a:lnTo>
                      <a:lnTo>
                        <a:pt x="43" y="53"/>
                      </a:lnTo>
                      <a:lnTo>
                        <a:pt x="43" y="56"/>
                      </a:lnTo>
                      <a:lnTo>
                        <a:pt x="40" y="56"/>
                      </a:lnTo>
                      <a:lnTo>
                        <a:pt x="40" y="59"/>
                      </a:lnTo>
                      <a:lnTo>
                        <a:pt x="38" y="59"/>
                      </a:lnTo>
                      <a:lnTo>
                        <a:pt x="38" y="62"/>
                      </a:lnTo>
                      <a:lnTo>
                        <a:pt x="35" y="62"/>
                      </a:lnTo>
                      <a:lnTo>
                        <a:pt x="32" y="65"/>
                      </a:lnTo>
                      <a:lnTo>
                        <a:pt x="29" y="65"/>
                      </a:lnTo>
                      <a:lnTo>
                        <a:pt x="26" y="65"/>
                      </a:lnTo>
                      <a:lnTo>
                        <a:pt x="23" y="65"/>
                      </a:lnTo>
                      <a:lnTo>
                        <a:pt x="20" y="65"/>
                      </a:lnTo>
                      <a:lnTo>
                        <a:pt x="17" y="65"/>
                      </a:lnTo>
                      <a:lnTo>
                        <a:pt x="14" y="65"/>
                      </a:lnTo>
                      <a:lnTo>
                        <a:pt x="12" y="65"/>
                      </a:lnTo>
                      <a:lnTo>
                        <a:pt x="12" y="62"/>
                      </a:lnTo>
                      <a:lnTo>
                        <a:pt x="9" y="62"/>
                      </a:lnTo>
                      <a:lnTo>
                        <a:pt x="9" y="59"/>
                      </a:lnTo>
                      <a:lnTo>
                        <a:pt x="6" y="59"/>
                      </a:lnTo>
                      <a:lnTo>
                        <a:pt x="6" y="56"/>
                      </a:lnTo>
                      <a:lnTo>
                        <a:pt x="3" y="56"/>
                      </a:lnTo>
                      <a:lnTo>
                        <a:pt x="3" y="53"/>
                      </a:lnTo>
                      <a:lnTo>
                        <a:pt x="3" y="50"/>
                      </a:lnTo>
                      <a:lnTo>
                        <a:pt x="0" y="50"/>
                      </a:lnTo>
                      <a:lnTo>
                        <a:pt x="0" y="47"/>
                      </a:lnTo>
                      <a:lnTo>
                        <a:pt x="0" y="44"/>
                      </a:lnTo>
                      <a:lnTo>
                        <a:pt x="0" y="41"/>
                      </a:lnTo>
                      <a:close/>
                      <a:moveTo>
                        <a:pt x="12" y="41"/>
                      </a:moveTo>
                      <a:lnTo>
                        <a:pt x="12" y="44"/>
                      </a:lnTo>
                      <a:lnTo>
                        <a:pt x="12" y="47"/>
                      </a:lnTo>
                      <a:lnTo>
                        <a:pt x="14" y="47"/>
                      </a:lnTo>
                      <a:lnTo>
                        <a:pt x="14" y="50"/>
                      </a:lnTo>
                      <a:lnTo>
                        <a:pt x="14" y="53"/>
                      </a:lnTo>
                      <a:lnTo>
                        <a:pt x="17" y="53"/>
                      </a:lnTo>
                      <a:lnTo>
                        <a:pt x="17" y="56"/>
                      </a:lnTo>
                      <a:lnTo>
                        <a:pt x="20" y="56"/>
                      </a:lnTo>
                      <a:lnTo>
                        <a:pt x="23" y="56"/>
                      </a:lnTo>
                      <a:lnTo>
                        <a:pt x="26" y="56"/>
                      </a:lnTo>
                      <a:lnTo>
                        <a:pt x="29" y="56"/>
                      </a:lnTo>
                      <a:lnTo>
                        <a:pt x="29" y="53"/>
                      </a:lnTo>
                      <a:lnTo>
                        <a:pt x="32" y="53"/>
                      </a:lnTo>
                      <a:lnTo>
                        <a:pt x="32" y="50"/>
                      </a:lnTo>
                      <a:lnTo>
                        <a:pt x="32" y="47"/>
                      </a:lnTo>
                      <a:lnTo>
                        <a:pt x="35" y="47"/>
                      </a:lnTo>
                      <a:lnTo>
                        <a:pt x="35" y="44"/>
                      </a:lnTo>
                      <a:lnTo>
                        <a:pt x="35" y="41"/>
                      </a:lnTo>
                      <a:lnTo>
                        <a:pt x="35" y="37"/>
                      </a:lnTo>
                      <a:lnTo>
                        <a:pt x="32" y="37"/>
                      </a:lnTo>
                      <a:lnTo>
                        <a:pt x="32" y="34"/>
                      </a:lnTo>
                      <a:lnTo>
                        <a:pt x="32" y="31"/>
                      </a:lnTo>
                      <a:lnTo>
                        <a:pt x="29" y="31"/>
                      </a:lnTo>
                      <a:lnTo>
                        <a:pt x="29" y="28"/>
                      </a:lnTo>
                      <a:lnTo>
                        <a:pt x="26" y="28"/>
                      </a:lnTo>
                      <a:lnTo>
                        <a:pt x="23" y="28"/>
                      </a:lnTo>
                      <a:lnTo>
                        <a:pt x="20" y="28"/>
                      </a:lnTo>
                      <a:lnTo>
                        <a:pt x="17" y="28"/>
                      </a:lnTo>
                      <a:lnTo>
                        <a:pt x="17" y="31"/>
                      </a:lnTo>
                      <a:lnTo>
                        <a:pt x="14" y="31"/>
                      </a:lnTo>
                      <a:lnTo>
                        <a:pt x="14" y="34"/>
                      </a:lnTo>
                      <a:lnTo>
                        <a:pt x="12" y="34"/>
                      </a:lnTo>
                      <a:lnTo>
                        <a:pt x="12" y="37"/>
                      </a:lnTo>
                      <a:lnTo>
                        <a:pt x="12" y="41"/>
                      </a:lnTo>
                      <a:close/>
                      <a:moveTo>
                        <a:pt x="17" y="12"/>
                      </a:moveTo>
                      <a:lnTo>
                        <a:pt x="23" y="0"/>
                      </a:lnTo>
                      <a:lnTo>
                        <a:pt x="35" y="0"/>
                      </a:lnTo>
                      <a:lnTo>
                        <a:pt x="23" y="12"/>
                      </a:lnTo>
                      <a:lnTo>
                        <a:pt x="17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20" name="Freeform 838"/>
                <p:cNvSpPr>
                  <a:spLocks noEditPoints="1"/>
                </p:cNvSpPr>
                <p:nvPr/>
              </p:nvSpPr>
              <p:spPr bwMode="auto">
                <a:xfrm>
                  <a:off x="3626" y="3408"/>
                  <a:ext cx="40" cy="65"/>
                </a:xfrm>
                <a:custGeom>
                  <a:avLst/>
                  <a:gdLst>
                    <a:gd name="T0" fmla="*/ 26 w 43"/>
                    <a:gd name="T1" fmla="*/ 65 h 65"/>
                    <a:gd name="T2" fmla="*/ 23 w 43"/>
                    <a:gd name="T3" fmla="*/ 59 h 65"/>
                    <a:gd name="T4" fmla="*/ 20 w 43"/>
                    <a:gd name="T5" fmla="*/ 62 h 65"/>
                    <a:gd name="T6" fmla="*/ 19 w 43"/>
                    <a:gd name="T7" fmla="*/ 65 h 65"/>
                    <a:gd name="T8" fmla="*/ 14 w 43"/>
                    <a:gd name="T9" fmla="*/ 65 h 65"/>
                    <a:gd name="T10" fmla="*/ 9 w 43"/>
                    <a:gd name="T11" fmla="*/ 65 h 65"/>
                    <a:gd name="T12" fmla="*/ 6 w 43"/>
                    <a:gd name="T13" fmla="*/ 62 h 65"/>
                    <a:gd name="T14" fmla="*/ 3 w 43"/>
                    <a:gd name="T15" fmla="*/ 59 h 65"/>
                    <a:gd name="T16" fmla="*/ 3 w 43"/>
                    <a:gd name="T17" fmla="*/ 53 h 65"/>
                    <a:gd name="T18" fmla="*/ 0 w 43"/>
                    <a:gd name="T19" fmla="*/ 50 h 65"/>
                    <a:gd name="T20" fmla="*/ 0 w 43"/>
                    <a:gd name="T21" fmla="*/ 44 h 65"/>
                    <a:gd name="T22" fmla="*/ 0 w 43"/>
                    <a:gd name="T23" fmla="*/ 37 h 65"/>
                    <a:gd name="T24" fmla="*/ 0 w 43"/>
                    <a:gd name="T25" fmla="*/ 31 h 65"/>
                    <a:gd name="T26" fmla="*/ 3 w 43"/>
                    <a:gd name="T27" fmla="*/ 28 h 65"/>
                    <a:gd name="T28" fmla="*/ 6 w 43"/>
                    <a:gd name="T29" fmla="*/ 25 h 65"/>
                    <a:gd name="T30" fmla="*/ 7 w 43"/>
                    <a:gd name="T31" fmla="*/ 22 h 65"/>
                    <a:gd name="T32" fmla="*/ 9 w 43"/>
                    <a:gd name="T33" fmla="*/ 19 h 65"/>
                    <a:gd name="T34" fmla="*/ 14 w 43"/>
                    <a:gd name="T35" fmla="*/ 16 h 65"/>
                    <a:gd name="T36" fmla="*/ 17 w 43"/>
                    <a:gd name="T37" fmla="*/ 19 h 65"/>
                    <a:gd name="T38" fmla="*/ 20 w 43"/>
                    <a:gd name="T39" fmla="*/ 19 h 65"/>
                    <a:gd name="T40" fmla="*/ 23 w 43"/>
                    <a:gd name="T41" fmla="*/ 22 h 65"/>
                    <a:gd name="T42" fmla="*/ 26 w 43"/>
                    <a:gd name="T43" fmla="*/ 25 h 65"/>
                    <a:gd name="T44" fmla="*/ 34 w 43"/>
                    <a:gd name="T45" fmla="*/ 0 h 65"/>
                    <a:gd name="T46" fmla="*/ 9 w 43"/>
                    <a:gd name="T47" fmla="*/ 41 h 65"/>
                    <a:gd name="T48" fmla="*/ 9 w 43"/>
                    <a:gd name="T49" fmla="*/ 47 h 65"/>
                    <a:gd name="T50" fmla="*/ 12 w 43"/>
                    <a:gd name="T51" fmla="*/ 50 h 65"/>
                    <a:gd name="T52" fmla="*/ 14 w 43"/>
                    <a:gd name="T53" fmla="*/ 53 h 65"/>
                    <a:gd name="T54" fmla="*/ 17 w 43"/>
                    <a:gd name="T55" fmla="*/ 56 h 65"/>
                    <a:gd name="T56" fmla="*/ 20 w 43"/>
                    <a:gd name="T57" fmla="*/ 56 h 65"/>
                    <a:gd name="T58" fmla="*/ 23 w 43"/>
                    <a:gd name="T59" fmla="*/ 53 h 65"/>
                    <a:gd name="T60" fmla="*/ 26 w 43"/>
                    <a:gd name="T61" fmla="*/ 50 h 65"/>
                    <a:gd name="T62" fmla="*/ 26 w 43"/>
                    <a:gd name="T63" fmla="*/ 44 h 65"/>
                    <a:gd name="T64" fmla="*/ 26 w 43"/>
                    <a:gd name="T65" fmla="*/ 37 h 65"/>
                    <a:gd name="T66" fmla="*/ 23 w 43"/>
                    <a:gd name="T67" fmla="*/ 34 h 65"/>
                    <a:gd name="T68" fmla="*/ 23 w 43"/>
                    <a:gd name="T69" fmla="*/ 28 h 65"/>
                    <a:gd name="T70" fmla="*/ 19 w 43"/>
                    <a:gd name="T71" fmla="*/ 28 h 65"/>
                    <a:gd name="T72" fmla="*/ 14 w 43"/>
                    <a:gd name="T73" fmla="*/ 28 h 65"/>
                    <a:gd name="T74" fmla="*/ 12 w 43"/>
                    <a:gd name="T75" fmla="*/ 31 h 65"/>
                    <a:gd name="T76" fmla="*/ 9 w 43"/>
                    <a:gd name="T77" fmla="*/ 34 h 65"/>
                    <a:gd name="T78" fmla="*/ 9 w 43"/>
                    <a:gd name="T79" fmla="*/ 41 h 6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43" h="65">
                      <a:moveTo>
                        <a:pt x="43" y="65"/>
                      </a:moveTo>
                      <a:lnTo>
                        <a:pt x="32" y="65"/>
                      </a:lnTo>
                      <a:lnTo>
                        <a:pt x="32" y="59"/>
                      </a:lnTo>
                      <a:lnTo>
                        <a:pt x="29" y="59"/>
                      </a:lnTo>
                      <a:lnTo>
                        <a:pt x="29" y="62"/>
                      </a:lnTo>
                      <a:lnTo>
                        <a:pt x="26" y="62"/>
                      </a:lnTo>
                      <a:lnTo>
                        <a:pt x="26" y="65"/>
                      </a:lnTo>
                      <a:lnTo>
                        <a:pt x="23" y="65"/>
                      </a:lnTo>
                      <a:lnTo>
                        <a:pt x="20" y="65"/>
                      </a:lnTo>
                      <a:lnTo>
                        <a:pt x="17" y="65"/>
                      </a:lnTo>
                      <a:lnTo>
                        <a:pt x="15" y="65"/>
                      </a:lnTo>
                      <a:lnTo>
                        <a:pt x="12" y="65"/>
                      </a:lnTo>
                      <a:lnTo>
                        <a:pt x="9" y="62"/>
                      </a:lnTo>
                      <a:lnTo>
                        <a:pt x="6" y="62"/>
                      </a:lnTo>
                      <a:lnTo>
                        <a:pt x="6" y="59"/>
                      </a:lnTo>
                      <a:lnTo>
                        <a:pt x="3" y="59"/>
                      </a:lnTo>
                      <a:lnTo>
                        <a:pt x="3" y="56"/>
                      </a:lnTo>
                      <a:lnTo>
                        <a:pt x="3" y="53"/>
                      </a:lnTo>
                      <a:lnTo>
                        <a:pt x="0" y="53"/>
                      </a:lnTo>
                      <a:lnTo>
                        <a:pt x="0" y="50"/>
                      </a:lnTo>
                      <a:lnTo>
                        <a:pt x="0" y="47"/>
                      </a:lnTo>
                      <a:lnTo>
                        <a:pt x="0" y="44"/>
                      </a:lnTo>
                      <a:lnTo>
                        <a:pt x="0" y="41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31"/>
                      </a:lnTo>
                      <a:lnTo>
                        <a:pt x="3" y="28"/>
                      </a:lnTo>
                      <a:lnTo>
                        <a:pt x="3" y="25"/>
                      </a:lnTo>
                      <a:lnTo>
                        <a:pt x="6" y="25"/>
                      </a:lnTo>
                      <a:lnTo>
                        <a:pt x="6" y="22"/>
                      </a:lnTo>
                      <a:lnTo>
                        <a:pt x="9" y="22"/>
                      </a:lnTo>
                      <a:lnTo>
                        <a:pt x="9" y="19"/>
                      </a:lnTo>
                      <a:lnTo>
                        <a:pt x="12" y="19"/>
                      </a:lnTo>
                      <a:lnTo>
                        <a:pt x="15" y="19"/>
                      </a:lnTo>
                      <a:lnTo>
                        <a:pt x="17" y="16"/>
                      </a:lnTo>
                      <a:lnTo>
                        <a:pt x="20" y="16"/>
                      </a:lnTo>
                      <a:lnTo>
                        <a:pt x="20" y="19"/>
                      </a:lnTo>
                      <a:lnTo>
                        <a:pt x="23" y="19"/>
                      </a:lnTo>
                      <a:lnTo>
                        <a:pt x="26" y="19"/>
                      </a:lnTo>
                      <a:lnTo>
                        <a:pt x="29" y="19"/>
                      </a:lnTo>
                      <a:lnTo>
                        <a:pt x="29" y="22"/>
                      </a:lnTo>
                      <a:lnTo>
                        <a:pt x="32" y="22"/>
                      </a:lnTo>
                      <a:lnTo>
                        <a:pt x="32" y="25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43" y="65"/>
                      </a:lnTo>
                      <a:close/>
                      <a:moveTo>
                        <a:pt x="12" y="41"/>
                      </a:moveTo>
                      <a:lnTo>
                        <a:pt x="12" y="44"/>
                      </a:lnTo>
                      <a:lnTo>
                        <a:pt x="12" y="47"/>
                      </a:lnTo>
                      <a:lnTo>
                        <a:pt x="12" y="50"/>
                      </a:lnTo>
                      <a:lnTo>
                        <a:pt x="15" y="50"/>
                      </a:lnTo>
                      <a:lnTo>
                        <a:pt x="15" y="53"/>
                      </a:lnTo>
                      <a:lnTo>
                        <a:pt x="17" y="53"/>
                      </a:lnTo>
                      <a:lnTo>
                        <a:pt x="17" y="56"/>
                      </a:lnTo>
                      <a:lnTo>
                        <a:pt x="20" y="56"/>
                      </a:lnTo>
                      <a:lnTo>
                        <a:pt x="23" y="56"/>
                      </a:lnTo>
                      <a:lnTo>
                        <a:pt x="26" y="56"/>
                      </a:lnTo>
                      <a:lnTo>
                        <a:pt x="26" y="53"/>
                      </a:lnTo>
                      <a:lnTo>
                        <a:pt x="29" y="53"/>
                      </a:lnTo>
                      <a:lnTo>
                        <a:pt x="29" y="50"/>
                      </a:lnTo>
                      <a:lnTo>
                        <a:pt x="32" y="50"/>
                      </a:lnTo>
                      <a:lnTo>
                        <a:pt x="32" y="47"/>
                      </a:lnTo>
                      <a:lnTo>
                        <a:pt x="32" y="44"/>
                      </a:lnTo>
                      <a:lnTo>
                        <a:pt x="32" y="41"/>
                      </a:lnTo>
                      <a:lnTo>
                        <a:pt x="32" y="37"/>
                      </a:lnTo>
                      <a:lnTo>
                        <a:pt x="32" y="34"/>
                      </a:lnTo>
                      <a:lnTo>
                        <a:pt x="29" y="34"/>
                      </a:lnTo>
                      <a:lnTo>
                        <a:pt x="29" y="31"/>
                      </a:lnTo>
                      <a:lnTo>
                        <a:pt x="29" y="28"/>
                      </a:lnTo>
                      <a:lnTo>
                        <a:pt x="26" y="28"/>
                      </a:lnTo>
                      <a:lnTo>
                        <a:pt x="23" y="28"/>
                      </a:lnTo>
                      <a:lnTo>
                        <a:pt x="20" y="28"/>
                      </a:lnTo>
                      <a:lnTo>
                        <a:pt x="17" y="28"/>
                      </a:lnTo>
                      <a:lnTo>
                        <a:pt x="15" y="28"/>
                      </a:lnTo>
                      <a:lnTo>
                        <a:pt x="15" y="31"/>
                      </a:lnTo>
                      <a:lnTo>
                        <a:pt x="15" y="34"/>
                      </a:lnTo>
                      <a:lnTo>
                        <a:pt x="12" y="34"/>
                      </a:lnTo>
                      <a:lnTo>
                        <a:pt x="12" y="37"/>
                      </a:lnTo>
                      <a:lnTo>
                        <a:pt x="12" y="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21" name="Freeform 839"/>
                <p:cNvSpPr>
                  <a:spLocks noEditPoints="1"/>
                </p:cNvSpPr>
                <p:nvPr/>
              </p:nvSpPr>
              <p:spPr bwMode="auto">
                <a:xfrm>
                  <a:off x="3677" y="3408"/>
                  <a:ext cx="11" cy="65"/>
                </a:xfrm>
                <a:custGeom>
                  <a:avLst/>
                  <a:gdLst>
                    <a:gd name="T0" fmla="*/ 0 w 12"/>
                    <a:gd name="T1" fmla="*/ 12 h 65"/>
                    <a:gd name="T2" fmla="*/ 0 w 12"/>
                    <a:gd name="T3" fmla="*/ 0 h 65"/>
                    <a:gd name="T4" fmla="*/ 9 w 12"/>
                    <a:gd name="T5" fmla="*/ 0 h 65"/>
                    <a:gd name="T6" fmla="*/ 9 w 12"/>
                    <a:gd name="T7" fmla="*/ 12 h 65"/>
                    <a:gd name="T8" fmla="*/ 0 w 12"/>
                    <a:gd name="T9" fmla="*/ 12 h 65"/>
                    <a:gd name="T10" fmla="*/ 0 w 12"/>
                    <a:gd name="T11" fmla="*/ 65 h 65"/>
                    <a:gd name="T12" fmla="*/ 0 w 12"/>
                    <a:gd name="T13" fmla="*/ 19 h 65"/>
                    <a:gd name="T14" fmla="*/ 9 w 12"/>
                    <a:gd name="T15" fmla="*/ 19 h 65"/>
                    <a:gd name="T16" fmla="*/ 9 w 12"/>
                    <a:gd name="T17" fmla="*/ 65 h 65"/>
                    <a:gd name="T18" fmla="*/ 0 w 12"/>
                    <a:gd name="T19" fmla="*/ 65 h 6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" h="65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close/>
                      <a:moveTo>
                        <a:pt x="0" y="65"/>
                      </a:move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65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22" name="Freeform 840"/>
                <p:cNvSpPr>
                  <a:spLocks noEditPoints="1"/>
                </p:cNvSpPr>
                <p:nvPr/>
              </p:nvSpPr>
              <p:spPr bwMode="auto">
                <a:xfrm>
                  <a:off x="3695" y="3424"/>
                  <a:ext cx="41" cy="68"/>
                </a:xfrm>
                <a:custGeom>
                  <a:avLst/>
                  <a:gdLst>
                    <a:gd name="T0" fmla="*/ 12 w 44"/>
                    <a:gd name="T1" fmla="*/ 53 h 68"/>
                    <a:gd name="T2" fmla="*/ 15 w 44"/>
                    <a:gd name="T3" fmla="*/ 59 h 68"/>
                    <a:gd name="T4" fmla="*/ 19 w 44"/>
                    <a:gd name="T5" fmla="*/ 59 h 68"/>
                    <a:gd name="T6" fmla="*/ 23 w 44"/>
                    <a:gd name="T7" fmla="*/ 59 h 68"/>
                    <a:gd name="T8" fmla="*/ 26 w 44"/>
                    <a:gd name="T9" fmla="*/ 56 h 68"/>
                    <a:gd name="T10" fmla="*/ 26 w 44"/>
                    <a:gd name="T11" fmla="*/ 49 h 68"/>
                    <a:gd name="T12" fmla="*/ 26 w 44"/>
                    <a:gd name="T13" fmla="*/ 43 h 68"/>
                    <a:gd name="T14" fmla="*/ 23 w 44"/>
                    <a:gd name="T15" fmla="*/ 46 h 68"/>
                    <a:gd name="T16" fmla="*/ 19 w 44"/>
                    <a:gd name="T17" fmla="*/ 46 h 68"/>
                    <a:gd name="T18" fmla="*/ 17 w 44"/>
                    <a:gd name="T19" fmla="*/ 49 h 68"/>
                    <a:gd name="T20" fmla="*/ 12 w 44"/>
                    <a:gd name="T21" fmla="*/ 49 h 68"/>
                    <a:gd name="T22" fmla="*/ 9 w 44"/>
                    <a:gd name="T23" fmla="*/ 46 h 68"/>
                    <a:gd name="T24" fmla="*/ 6 w 44"/>
                    <a:gd name="T25" fmla="*/ 46 h 68"/>
                    <a:gd name="T26" fmla="*/ 3 w 44"/>
                    <a:gd name="T27" fmla="*/ 40 h 68"/>
                    <a:gd name="T28" fmla="*/ 0 w 44"/>
                    <a:gd name="T29" fmla="*/ 37 h 68"/>
                    <a:gd name="T30" fmla="*/ 0 w 44"/>
                    <a:gd name="T31" fmla="*/ 31 h 68"/>
                    <a:gd name="T32" fmla="*/ 0 w 44"/>
                    <a:gd name="T33" fmla="*/ 25 h 68"/>
                    <a:gd name="T34" fmla="*/ 0 w 44"/>
                    <a:gd name="T35" fmla="*/ 18 h 68"/>
                    <a:gd name="T36" fmla="*/ 3 w 44"/>
                    <a:gd name="T37" fmla="*/ 15 h 68"/>
                    <a:gd name="T38" fmla="*/ 3 w 44"/>
                    <a:gd name="T39" fmla="*/ 9 h 68"/>
                    <a:gd name="T40" fmla="*/ 6 w 44"/>
                    <a:gd name="T41" fmla="*/ 6 h 68"/>
                    <a:gd name="T42" fmla="*/ 7 w 44"/>
                    <a:gd name="T43" fmla="*/ 3 h 68"/>
                    <a:gd name="T44" fmla="*/ 12 w 44"/>
                    <a:gd name="T45" fmla="*/ 3 h 68"/>
                    <a:gd name="T46" fmla="*/ 15 w 44"/>
                    <a:gd name="T47" fmla="*/ 0 h 68"/>
                    <a:gd name="T48" fmla="*/ 17 w 44"/>
                    <a:gd name="T49" fmla="*/ 3 h 68"/>
                    <a:gd name="T50" fmla="*/ 21 w 44"/>
                    <a:gd name="T51" fmla="*/ 3 h 68"/>
                    <a:gd name="T52" fmla="*/ 26 w 44"/>
                    <a:gd name="T53" fmla="*/ 6 h 68"/>
                    <a:gd name="T54" fmla="*/ 26 w 44"/>
                    <a:gd name="T55" fmla="*/ 3 h 68"/>
                    <a:gd name="T56" fmla="*/ 35 w 44"/>
                    <a:gd name="T57" fmla="*/ 43 h 68"/>
                    <a:gd name="T58" fmla="*/ 35 w 44"/>
                    <a:gd name="T59" fmla="*/ 49 h 68"/>
                    <a:gd name="T60" fmla="*/ 33 w 44"/>
                    <a:gd name="T61" fmla="*/ 53 h 68"/>
                    <a:gd name="T62" fmla="*/ 33 w 44"/>
                    <a:gd name="T63" fmla="*/ 59 h 68"/>
                    <a:gd name="T64" fmla="*/ 31 w 44"/>
                    <a:gd name="T65" fmla="*/ 62 h 68"/>
                    <a:gd name="T66" fmla="*/ 29 w 44"/>
                    <a:gd name="T67" fmla="*/ 65 h 68"/>
                    <a:gd name="T68" fmla="*/ 26 w 44"/>
                    <a:gd name="T69" fmla="*/ 68 h 68"/>
                    <a:gd name="T70" fmla="*/ 21 w 44"/>
                    <a:gd name="T71" fmla="*/ 68 h 68"/>
                    <a:gd name="T72" fmla="*/ 17 w 44"/>
                    <a:gd name="T73" fmla="*/ 68 h 68"/>
                    <a:gd name="T74" fmla="*/ 12 w 44"/>
                    <a:gd name="T75" fmla="*/ 68 h 68"/>
                    <a:gd name="T76" fmla="*/ 7 w 44"/>
                    <a:gd name="T77" fmla="*/ 65 h 68"/>
                    <a:gd name="T78" fmla="*/ 6 w 44"/>
                    <a:gd name="T79" fmla="*/ 62 h 68"/>
                    <a:gd name="T80" fmla="*/ 3 w 44"/>
                    <a:gd name="T81" fmla="*/ 59 h 68"/>
                    <a:gd name="T82" fmla="*/ 0 w 44"/>
                    <a:gd name="T83" fmla="*/ 56 h 68"/>
                    <a:gd name="T84" fmla="*/ 9 w 44"/>
                    <a:gd name="T85" fmla="*/ 25 h 68"/>
                    <a:gd name="T86" fmla="*/ 9 w 44"/>
                    <a:gd name="T87" fmla="*/ 31 h 68"/>
                    <a:gd name="T88" fmla="*/ 12 w 44"/>
                    <a:gd name="T89" fmla="*/ 34 h 68"/>
                    <a:gd name="T90" fmla="*/ 15 w 44"/>
                    <a:gd name="T91" fmla="*/ 37 h 68"/>
                    <a:gd name="T92" fmla="*/ 17 w 44"/>
                    <a:gd name="T93" fmla="*/ 40 h 68"/>
                    <a:gd name="T94" fmla="*/ 19 w 44"/>
                    <a:gd name="T95" fmla="*/ 37 h 68"/>
                    <a:gd name="T96" fmla="*/ 23 w 44"/>
                    <a:gd name="T97" fmla="*/ 37 h 68"/>
                    <a:gd name="T98" fmla="*/ 23 w 44"/>
                    <a:gd name="T99" fmla="*/ 31 h 68"/>
                    <a:gd name="T100" fmla="*/ 26 w 44"/>
                    <a:gd name="T101" fmla="*/ 28 h 68"/>
                    <a:gd name="T102" fmla="*/ 26 w 44"/>
                    <a:gd name="T103" fmla="*/ 21 h 68"/>
                    <a:gd name="T104" fmla="*/ 23 w 44"/>
                    <a:gd name="T105" fmla="*/ 18 h 68"/>
                    <a:gd name="T106" fmla="*/ 23 w 44"/>
                    <a:gd name="T107" fmla="*/ 12 h 68"/>
                    <a:gd name="T108" fmla="*/ 19 w 44"/>
                    <a:gd name="T109" fmla="*/ 12 h 68"/>
                    <a:gd name="T110" fmla="*/ 15 w 44"/>
                    <a:gd name="T111" fmla="*/ 12 h 68"/>
                    <a:gd name="T112" fmla="*/ 12 w 44"/>
                    <a:gd name="T113" fmla="*/ 15 h 68"/>
                    <a:gd name="T114" fmla="*/ 9 w 44"/>
                    <a:gd name="T115" fmla="*/ 18 h 68"/>
                    <a:gd name="T116" fmla="*/ 9 w 44"/>
                    <a:gd name="T117" fmla="*/ 25 h 68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44" h="68">
                      <a:moveTo>
                        <a:pt x="0" y="53"/>
                      </a:moveTo>
                      <a:lnTo>
                        <a:pt x="15" y="53"/>
                      </a:lnTo>
                      <a:lnTo>
                        <a:pt x="15" y="56"/>
                      </a:lnTo>
                      <a:lnTo>
                        <a:pt x="18" y="59"/>
                      </a:lnTo>
                      <a:lnTo>
                        <a:pt x="20" y="59"/>
                      </a:lnTo>
                      <a:lnTo>
                        <a:pt x="23" y="59"/>
                      </a:lnTo>
                      <a:lnTo>
                        <a:pt x="26" y="59"/>
                      </a:lnTo>
                      <a:lnTo>
                        <a:pt x="29" y="59"/>
                      </a:lnTo>
                      <a:lnTo>
                        <a:pt x="29" y="56"/>
                      </a:lnTo>
                      <a:lnTo>
                        <a:pt x="32" y="56"/>
                      </a:lnTo>
                      <a:lnTo>
                        <a:pt x="32" y="53"/>
                      </a:lnTo>
                      <a:lnTo>
                        <a:pt x="32" y="49"/>
                      </a:lnTo>
                      <a:lnTo>
                        <a:pt x="32" y="40"/>
                      </a:lnTo>
                      <a:lnTo>
                        <a:pt x="32" y="43"/>
                      </a:lnTo>
                      <a:lnTo>
                        <a:pt x="29" y="43"/>
                      </a:lnTo>
                      <a:lnTo>
                        <a:pt x="29" y="46"/>
                      </a:lnTo>
                      <a:lnTo>
                        <a:pt x="26" y="46"/>
                      </a:lnTo>
                      <a:lnTo>
                        <a:pt x="23" y="46"/>
                      </a:lnTo>
                      <a:lnTo>
                        <a:pt x="23" y="49"/>
                      </a:lnTo>
                      <a:lnTo>
                        <a:pt x="20" y="49"/>
                      </a:lnTo>
                      <a:lnTo>
                        <a:pt x="18" y="49"/>
                      </a:lnTo>
                      <a:lnTo>
                        <a:pt x="15" y="49"/>
                      </a:lnTo>
                      <a:lnTo>
                        <a:pt x="12" y="49"/>
                      </a:lnTo>
                      <a:lnTo>
                        <a:pt x="12" y="46"/>
                      </a:lnTo>
                      <a:lnTo>
                        <a:pt x="9" y="46"/>
                      </a:lnTo>
                      <a:lnTo>
                        <a:pt x="6" y="46"/>
                      </a:lnTo>
                      <a:lnTo>
                        <a:pt x="6" y="43"/>
                      </a:lnTo>
                      <a:lnTo>
                        <a:pt x="3" y="40"/>
                      </a:lnTo>
                      <a:lnTo>
                        <a:pt x="3" y="37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5"/>
                      </a:lnTo>
                      <a:lnTo>
                        <a:pt x="0" y="21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3" y="15"/>
                      </a:lnTo>
                      <a:lnTo>
                        <a:pt x="3" y="12"/>
                      </a:lnTo>
                      <a:lnTo>
                        <a:pt x="3" y="9"/>
                      </a:lnTo>
                      <a:lnTo>
                        <a:pt x="6" y="9"/>
                      </a:lnTo>
                      <a:lnTo>
                        <a:pt x="6" y="6"/>
                      </a:lnTo>
                      <a:lnTo>
                        <a:pt x="9" y="6"/>
                      </a:lnTo>
                      <a:lnTo>
                        <a:pt x="9" y="3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5" y="0"/>
                      </a:lnTo>
                      <a:lnTo>
                        <a:pt x="18" y="0"/>
                      </a:lnTo>
                      <a:lnTo>
                        <a:pt x="20" y="0"/>
                      </a:lnTo>
                      <a:lnTo>
                        <a:pt x="20" y="3"/>
                      </a:lnTo>
                      <a:lnTo>
                        <a:pt x="23" y="3"/>
                      </a:lnTo>
                      <a:lnTo>
                        <a:pt x="26" y="3"/>
                      </a:lnTo>
                      <a:lnTo>
                        <a:pt x="29" y="6"/>
                      </a:lnTo>
                      <a:lnTo>
                        <a:pt x="32" y="6"/>
                      </a:lnTo>
                      <a:lnTo>
                        <a:pt x="32" y="9"/>
                      </a:lnTo>
                      <a:lnTo>
                        <a:pt x="32" y="3"/>
                      </a:lnTo>
                      <a:lnTo>
                        <a:pt x="44" y="3"/>
                      </a:lnTo>
                      <a:lnTo>
                        <a:pt x="44" y="43"/>
                      </a:lnTo>
                      <a:lnTo>
                        <a:pt x="44" y="46"/>
                      </a:lnTo>
                      <a:lnTo>
                        <a:pt x="44" y="49"/>
                      </a:lnTo>
                      <a:lnTo>
                        <a:pt x="44" y="53"/>
                      </a:lnTo>
                      <a:lnTo>
                        <a:pt x="41" y="53"/>
                      </a:lnTo>
                      <a:lnTo>
                        <a:pt x="41" y="56"/>
                      </a:lnTo>
                      <a:lnTo>
                        <a:pt x="41" y="59"/>
                      </a:lnTo>
                      <a:lnTo>
                        <a:pt x="41" y="62"/>
                      </a:lnTo>
                      <a:lnTo>
                        <a:pt x="38" y="62"/>
                      </a:lnTo>
                      <a:lnTo>
                        <a:pt x="38" y="65"/>
                      </a:lnTo>
                      <a:lnTo>
                        <a:pt x="35" y="65"/>
                      </a:lnTo>
                      <a:lnTo>
                        <a:pt x="32" y="65"/>
                      </a:lnTo>
                      <a:lnTo>
                        <a:pt x="32" y="68"/>
                      </a:lnTo>
                      <a:lnTo>
                        <a:pt x="29" y="68"/>
                      </a:lnTo>
                      <a:lnTo>
                        <a:pt x="26" y="68"/>
                      </a:lnTo>
                      <a:lnTo>
                        <a:pt x="23" y="68"/>
                      </a:lnTo>
                      <a:lnTo>
                        <a:pt x="20" y="68"/>
                      </a:lnTo>
                      <a:lnTo>
                        <a:pt x="18" y="68"/>
                      </a:lnTo>
                      <a:lnTo>
                        <a:pt x="15" y="68"/>
                      </a:lnTo>
                      <a:lnTo>
                        <a:pt x="12" y="68"/>
                      </a:lnTo>
                      <a:lnTo>
                        <a:pt x="9" y="65"/>
                      </a:lnTo>
                      <a:lnTo>
                        <a:pt x="6" y="65"/>
                      </a:lnTo>
                      <a:lnTo>
                        <a:pt x="6" y="62"/>
                      </a:lnTo>
                      <a:lnTo>
                        <a:pt x="3" y="62"/>
                      </a:lnTo>
                      <a:lnTo>
                        <a:pt x="3" y="59"/>
                      </a:lnTo>
                      <a:lnTo>
                        <a:pt x="3" y="56"/>
                      </a:lnTo>
                      <a:lnTo>
                        <a:pt x="0" y="56"/>
                      </a:lnTo>
                      <a:lnTo>
                        <a:pt x="0" y="53"/>
                      </a:lnTo>
                      <a:close/>
                      <a:moveTo>
                        <a:pt x="12" y="25"/>
                      </a:moveTo>
                      <a:lnTo>
                        <a:pt x="12" y="28"/>
                      </a:lnTo>
                      <a:lnTo>
                        <a:pt x="12" y="31"/>
                      </a:lnTo>
                      <a:lnTo>
                        <a:pt x="12" y="34"/>
                      </a:lnTo>
                      <a:lnTo>
                        <a:pt x="15" y="34"/>
                      </a:lnTo>
                      <a:lnTo>
                        <a:pt x="15" y="37"/>
                      </a:lnTo>
                      <a:lnTo>
                        <a:pt x="18" y="37"/>
                      </a:lnTo>
                      <a:lnTo>
                        <a:pt x="18" y="40"/>
                      </a:lnTo>
                      <a:lnTo>
                        <a:pt x="20" y="40"/>
                      </a:lnTo>
                      <a:lnTo>
                        <a:pt x="23" y="40"/>
                      </a:lnTo>
                      <a:lnTo>
                        <a:pt x="23" y="37"/>
                      </a:lnTo>
                      <a:lnTo>
                        <a:pt x="26" y="37"/>
                      </a:lnTo>
                      <a:lnTo>
                        <a:pt x="29" y="37"/>
                      </a:lnTo>
                      <a:lnTo>
                        <a:pt x="29" y="34"/>
                      </a:lnTo>
                      <a:lnTo>
                        <a:pt x="29" y="31"/>
                      </a:lnTo>
                      <a:lnTo>
                        <a:pt x="32" y="31"/>
                      </a:lnTo>
                      <a:lnTo>
                        <a:pt x="32" y="28"/>
                      </a:lnTo>
                      <a:lnTo>
                        <a:pt x="32" y="25"/>
                      </a:lnTo>
                      <a:lnTo>
                        <a:pt x="32" y="21"/>
                      </a:lnTo>
                      <a:lnTo>
                        <a:pt x="32" y="18"/>
                      </a:lnTo>
                      <a:lnTo>
                        <a:pt x="29" y="18"/>
                      </a:lnTo>
                      <a:lnTo>
                        <a:pt x="29" y="15"/>
                      </a:lnTo>
                      <a:lnTo>
                        <a:pt x="29" y="12"/>
                      </a:lnTo>
                      <a:lnTo>
                        <a:pt x="26" y="12"/>
                      </a:lnTo>
                      <a:lnTo>
                        <a:pt x="23" y="12"/>
                      </a:lnTo>
                      <a:lnTo>
                        <a:pt x="20" y="12"/>
                      </a:lnTo>
                      <a:lnTo>
                        <a:pt x="18" y="12"/>
                      </a:lnTo>
                      <a:lnTo>
                        <a:pt x="15" y="12"/>
                      </a:lnTo>
                      <a:lnTo>
                        <a:pt x="15" y="15"/>
                      </a:lnTo>
                      <a:lnTo>
                        <a:pt x="12" y="15"/>
                      </a:lnTo>
                      <a:lnTo>
                        <a:pt x="12" y="18"/>
                      </a:lnTo>
                      <a:lnTo>
                        <a:pt x="12" y="21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23" name="Freeform 841"/>
                <p:cNvSpPr>
                  <a:spLocks noEditPoints="1"/>
                </p:cNvSpPr>
                <p:nvPr/>
              </p:nvSpPr>
              <p:spPr bwMode="auto">
                <a:xfrm>
                  <a:off x="3743" y="3424"/>
                  <a:ext cx="41" cy="49"/>
                </a:xfrm>
                <a:custGeom>
                  <a:avLst/>
                  <a:gdLst>
                    <a:gd name="T0" fmla="*/ 0 w 44"/>
                    <a:gd name="T1" fmla="*/ 21 h 49"/>
                    <a:gd name="T2" fmla="*/ 0 w 44"/>
                    <a:gd name="T3" fmla="*/ 15 h 49"/>
                    <a:gd name="T4" fmla="*/ 3 w 44"/>
                    <a:gd name="T5" fmla="*/ 12 h 49"/>
                    <a:gd name="T6" fmla="*/ 6 w 44"/>
                    <a:gd name="T7" fmla="*/ 9 h 49"/>
                    <a:gd name="T8" fmla="*/ 7 w 44"/>
                    <a:gd name="T9" fmla="*/ 6 h 49"/>
                    <a:gd name="T10" fmla="*/ 9 w 44"/>
                    <a:gd name="T11" fmla="*/ 3 h 49"/>
                    <a:gd name="T12" fmla="*/ 15 w 44"/>
                    <a:gd name="T13" fmla="*/ 3 h 49"/>
                    <a:gd name="T14" fmla="*/ 19 w 44"/>
                    <a:gd name="T15" fmla="*/ 0 h 49"/>
                    <a:gd name="T16" fmla="*/ 21 w 44"/>
                    <a:gd name="T17" fmla="*/ 3 h 49"/>
                    <a:gd name="T18" fmla="*/ 26 w 44"/>
                    <a:gd name="T19" fmla="*/ 3 h 49"/>
                    <a:gd name="T20" fmla="*/ 29 w 44"/>
                    <a:gd name="T21" fmla="*/ 6 h 49"/>
                    <a:gd name="T22" fmla="*/ 31 w 44"/>
                    <a:gd name="T23" fmla="*/ 9 h 49"/>
                    <a:gd name="T24" fmla="*/ 33 w 44"/>
                    <a:gd name="T25" fmla="*/ 12 h 49"/>
                    <a:gd name="T26" fmla="*/ 35 w 44"/>
                    <a:gd name="T27" fmla="*/ 15 h 49"/>
                    <a:gd name="T28" fmla="*/ 35 w 44"/>
                    <a:gd name="T29" fmla="*/ 21 h 49"/>
                    <a:gd name="T30" fmla="*/ 35 w 44"/>
                    <a:gd name="T31" fmla="*/ 28 h 49"/>
                    <a:gd name="T32" fmla="*/ 35 w 44"/>
                    <a:gd name="T33" fmla="*/ 34 h 49"/>
                    <a:gd name="T34" fmla="*/ 33 w 44"/>
                    <a:gd name="T35" fmla="*/ 37 h 49"/>
                    <a:gd name="T36" fmla="*/ 33 w 44"/>
                    <a:gd name="T37" fmla="*/ 43 h 49"/>
                    <a:gd name="T38" fmla="*/ 31 w 44"/>
                    <a:gd name="T39" fmla="*/ 46 h 49"/>
                    <a:gd name="T40" fmla="*/ 26 w 44"/>
                    <a:gd name="T41" fmla="*/ 46 h 49"/>
                    <a:gd name="T42" fmla="*/ 23 w 44"/>
                    <a:gd name="T43" fmla="*/ 49 h 49"/>
                    <a:gd name="T44" fmla="*/ 19 w 44"/>
                    <a:gd name="T45" fmla="*/ 49 h 49"/>
                    <a:gd name="T46" fmla="*/ 15 w 44"/>
                    <a:gd name="T47" fmla="*/ 49 h 49"/>
                    <a:gd name="T48" fmla="*/ 9 w 44"/>
                    <a:gd name="T49" fmla="*/ 49 h 49"/>
                    <a:gd name="T50" fmla="*/ 7 w 44"/>
                    <a:gd name="T51" fmla="*/ 46 h 49"/>
                    <a:gd name="T52" fmla="*/ 6 w 44"/>
                    <a:gd name="T53" fmla="*/ 43 h 49"/>
                    <a:gd name="T54" fmla="*/ 3 w 44"/>
                    <a:gd name="T55" fmla="*/ 40 h 49"/>
                    <a:gd name="T56" fmla="*/ 0 w 44"/>
                    <a:gd name="T57" fmla="*/ 37 h 49"/>
                    <a:gd name="T58" fmla="*/ 0 w 44"/>
                    <a:gd name="T59" fmla="*/ 31 h 49"/>
                    <a:gd name="T60" fmla="*/ 0 w 44"/>
                    <a:gd name="T61" fmla="*/ 25 h 49"/>
                    <a:gd name="T62" fmla="*/ 9 w 44"/>
                    <a:gd name="T63" fmla="*/ 28 h 49"/>
                    <a:gd name="T64" fmla="*/ 9 w 44"/>
                    <a:gd name="T65" fmla="*/ 34 h 49"/>
                    <a:gd name="T66" fmla="*/ 12 w 44"/>
                    <a:gd name="T67" fmla="*/ 37 h 49"/>
                    <a:gd name="T68" fmla="*/ 15 w 44"/>
                    <a:gd name="T69" fmla="*/ 40 h 49"/>
                    <a:gd name="T70" fmla="*/ 19 w 44"/>
                    <a:gd name="T71" fmla="*/ 40 h 49"/>
                    <a:gd name="T72" fmla="*/ 21 w 44"/>
                    <a:gd name="T73" fmla="*/ 37 h 49"/>
                    <a:gd name="T74" fmla="*/ 23 w 44"/>
                    <a:gd name="T75" fmla="*/ 34 h 49"/>
                    <a:gd name="T76" fmla="*/ 26 w 44"/>
                    <a:gd name="T77" fmla="*/ 31 h 49"/>
                    <a:gd name="T78" fmla="*/ 26 w 44"/>
                    <a:gd name="T79" fmla="*/ 25 h 49"/>
                    <a:gd name="T80" fmla="*/ 26 w 44"/>
                    <a:gd name="T81" fmla="*/ 18 h 49"/>
                    <a:gd name="T82" fmla="*/ 23 w 44"/>
                    <a:gd name="T83" fmla="*/ 15 h 49"/>
                    <a:gd name="T84" fmla="*/ 21 w 44"/>
                    <a:gd name="T85" fmla="*/ 12 h 49"/>
                    <a:gd name="T86" fmla="*/ 17 w 44"/>
                    <a:gd name="T87" fmla="*/ 12 h 49"/>
                    <a:gd name="T88" fmla="*/ 12 w 44"/>
                    <a:gd name="T89" fmla="*/ 12 h 49"/>
                    <a:gd name="T90" fmla="*/ 9 w 44"/>
                    <a:gd name="T91" fmla="*/ 15 h 49"/>
                    <a:gd name="T92" fmla="*/ 9 w 44"/>
                    <a:gd name="T93" fmla="*/ 21 h 49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4" h="49">
                      <a:moveTo>
                        <a:pt x="0" y="25"/>
                      </a:moveTo>
                      <a:lnTo>
                        <a:pt x="0" y="21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3" y="15"/>
                      </a:lnTo>
                      <a:lnTo>
                        <a:pt x="3" y="12"/>
                      </a:lnTo>
                      <a:lnTo>
                        <a:pt x="3" y="9"/>
                      </a:lnTo>
                      <a:lnTo>
                        <a:pt x="6" y="9"/>
                      </a:lnTo>
                      <a:lnTo>
                        <a:pt x="6" y="6"/>
                      </a:lnTo>
                      <a:lnTo>
                        <a:pt x="9" y="6"/>
                      </a:lnTo>
                      <a:lnTo>
                        <a:pt x="9" y="3"/>
                      </a:lnTo>
                      <a:lnTo>
                        <a:pt x="12" y="3"/>
                      </a:lnTo>
                      <a:lnTo>
                        <a:pt x="15" y="3"/>
                      </a:lnTo>
                      <a:lnTo>
                        <a:pt x="18" y="3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6" y="0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2" y="3"/>
                      </a:lnTo>
                      <a:lnTo>
                        <a:pt x="35" y="3"/>
                      </a:lnTo>
                      <a:lnTo>
                        <a:pt x="35" y="6"/>
                      </a:lnTo>
                      <a:lnTo>
                        <a:pt x="38" y="6"/>
                      </a:lnTo>
                      <a:lnTo>
                        <a:pt x="38" y="9"/>
                      </a:lnTo>
                      <a:lnTo>
                        <a:pt x="41" y="9"/>
                      </a:lnTo>
                      <a:lnTo>
                        <a:pt x="41" y="12"/>
                      </a:lnTo>
                      <a:lnTo>
                        <a:pt x="41" y="15"/>
                      </a:lnTo>
                      <a:lnTo>
                        <a:pt x="44" y="15"/>
                      </a:lnTo>
                      <a:lnTo>
                        <a:pt x="44" y="18"/>
                      </a:lnTo>
                      <a:lnTo>
                        <a:pt x="44" y="21"/>
                      </a:lnTo>
                      <a:lnTo>
                        <a:pt x="44" y="25"/>
                      </a:lnTo>
                      <a:lnTo>
                        <a:pt x="44" y="28"/>
                      </a:lnTo>
                      <a:lnTo>
                        <a:pt x="44" y="31"/>
                      </a:lnTo>
                      <a:lnTo>
                        <a:pt x="44" y="34"/>
                      </a:lnTo>
                      <a:lnTo>
                        <a:pt x="44" y="37"/>
                      </a:lnTo>
                      <a:lnTo>
                        <a:pt x="41" y="37"/>
                      </a:lnTo>
                      <a:lnTo>
                        <a:pt x="41" y="40"/>
                      </a:lnTo>
                      <a:lnTo>
                        <a:pt x="41" y="43"/>
                      </a:lnTo>
                      <a:lnTo>
                        <a:pt x="38" y="43"/>
                      </a:lnTo>
                      <a:lnTo>
                        <a:pt x="38" y="46"/>
                      </a:lnTo>
                      <a:lnTo>
                        <a:pt x="35" y="46"/>
                      </a:lnTo>
                      <a:lnTo>
                        <a:pt x="32" y="46"/>
                      </a:lnTo>
                      <a:lnTo>
                        <a:pt x="32" y="49"/>
                      </a:lnTo>
                      <a:lnTo>
                        <a:pt x="29" y="49"/>
                      </a:lnTo>
                      <a:lnTo>
                        <a:pt x="26" y="49"/>
                      </a:lnTo>
                      <a:lnTo>
                        <a:pt x="23" y="49"/>
                      </a:lnTo>
                      <a:lnTo>
                        <a:pt x="20" y="49"/>
                      </a:lnTo>
                      <a:lnTo>
                        <a:pt x="18" y="49"/>
                      </a:lnTo>
                      <a:lnTo>
                        <a:pt x="15" y="49"/>
                      </a:lnTo>
                      <a:lnTo>
                        <a:pt x="12" y="49"/>
                      </a:lnTo>
                      <a:lnTo>
                        <a:pt x="12" y="46"/>
                      </a:lnTo>
                      <a:lnTo>
                        <a:pt x="9" y="46"/>
                      </a:lnTo>
                      <a:lnTo>
                        <a:pt x="6" y="46"/>
                      </a:lnTo>
                      <a:lnTo>
                        <a:pt x="6" y="43"/>
                      </a:lnTo>
                      <a:lnTo>
                        <a:pt x="3" y="43"/>
                      </a:lnTo>
                      <a:lnTo>
                        <a:pt x="3" y="40"/>
                      </a:lnTo>
                      <a:lnTo>
                        <a:pt x="3" y="37"/>
                      </a:lnTo>
                      <a:lnTo>
                        <a:pt x="0" y="37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5"/>
                      </a:lnTo>
                      <a:close/>
                      <a:moveTo>
                        <a:pt x="12" y="25"/>
                      </a:moveTo>
                      <a:lnTo>
                        <a:pt x="12" y="28"/>
                      </a:lnTo>
                      <a:lnTo>
                        <a:pt x="12" y="31"/>
                      </a:lnTo>
                      <a:lnTo>
                        <a:pt x="12" y="34"/>
                      </a:lnTo>
                      <a:lnTo>
                        <a:pt x="15" y="34"/>
                      </a:lnTo>
                      <a:lnTo>
                        <a:pt x="15" y="37"/>
                      </a:lnTo>
                      <a:lnTo>
                        <a:pt x="18" y="37"/>
                      </a:lnTo>
                      <a:lnTo>
                        <a:pt x="18" y="40"/>
                      </a:lnTo>
                      <a:lnTo>
                        <a:pt x="20" y="40"/>
                      </a:lnTo>
                      <a:lnTo>
                        <a:pt x="23" y="40"/>
                      </a:lnTo>
                      <a:lnTo>
                        <a:pt x="26" y="40"/>
                      </a:lnTo>
                      <a:lnTo>
                        <a:pt x="26" y="37"/>
                      </a:lnTo>
                      <a:lnTo>
                        <a:pt x="29" y="37"/>
                      </a:lnTo>
                      <a:lnTo>
                        <a:pt x="29" y="34"/>
                      </a:lnTo>
                      <a:lnTo>
                        <a:pt x="32" y="34"/>
                      </a:lnTo>
                      <a:lnTo>
                        <a:pt x="32" y="31"/>
                      </a:lnTo>
                      <a:lnTo>
                        <a:pt x="32" y="28"/>
                      </a:lnTo>
                      <a:lnTo>
                        <a:pt x="32" y="25"/>
                      </a:lnTo>
                      <a:lnTo>
                        <a:pt x="32" y="21"/>
                      </a:lnTo>
                      <a:lnTo>
                        <a:pt x="32" y="18"/>
                      </a:lnTo>
                      <a:lnTo>
                        <a:pt x="32" y="15"/>
                      </a:lnTo>
                      <a:lnTo>
                        <a:pt x="29" y="15"/>
                      </a:lnTo>
                      <a:lnTo>
                        <a:pt x="29" y="12"/>
                      </a:lnTo>
                      <a:lnTo>
                        <a:pt x="26" y="12"/>
                      </a:lnTo>
                      <a:lnTo>
                        <a:pt x="23" y="12"/>
                      </a:lnTo>
                      <a:lnTo>
                        <a:pt x="20" y="12"/>
                      </a:lnTo>
                      <a:lnTo>
                        <a:pt x="18" y="12"/>
                      </a:lnTo>
                      <a:lnTo>
                        <a:pt x="15" y="12"/>
                      </a:lnTo>
                      <a:lnTo>
                        <a:pt x="15" y="15"/>
                      </a:lnTo>
                      <a:lnTo>
                        <a:pt x="12" y="15"/>
                      </a:lnTo>
                      <a:lnTo>
                        <a:pt x="12" y="18"/>
                      </a:lnTo>
                      <a:lnTo>
                        <a:pt x="12" y="21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24" name="Text Box 842"/>
                <p:cNvSpPr txBox="1">
                  <a:spLocks noChangeArrowheads="1"/>
                </p:cNvSpPr>
                <p:nvPr/>
              </p:nvSpPr>
              <p:spPr bwMode="auto">
                <a:xfrm>
                  <a:off x="2407" y="3566"/>
                  <a:ext cx="6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sz="1200" b="1">
                      <a:solidFill>
                        <a:srgbClr val="000000"/>
                      </a:solidFill>
                    </a:rPr>
                    <a:t>Modelo de Projeto</a:t>
                  </a:r>
                </a:p>
              </p:txBody>
            </p:sp>
            <p:sp>
              <p:nvSpPr>
                <p:cNvPr id="20925" name="Text Box 843"/>
                <p:cNvSpPr txBox="1">
                  <a:spLocks noChangeArrowheads="1"/>
                </p:cNvSpPr>
                <p:nvPr/>
              </p:nvSpPr>
              <p:spPr bwMode="auto">
                <a:xfrm>
                  <a:off x="3077" y="3566"/>
                  <a:ext cx="86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sz="1200" b="1">
                      <a:solidFill>
                        <a:srgbClr val="000000"/>
                      </a:solidFill>
                    </a:rPr>
                    <a:t>Modelo de Implementação</a:t>
                  </a:r>
                </a:p>
              </p:txBody>
            </p:sp>
            <p:sp>
              <p:nvSpPr>
                <p:cNvPr id="20926" name="Text Box 844"/>
                <p:cNvSpPr txBox="1">
                  <a:spLocks noChangeArrowheads="1"/>
                </p:cNvSpPr>
                <p:nvPr/>
              </p:nvSpPr>
              <p:spPr bwMode="auto">
                <a:xfrm>
                  <a:off x="4040" y="3566"/>
                  <a:ext cx="6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sz="1200" b="1">
                      <a:solidFill>
                        <a:srgbClr val="000000"/>
                      </a:solidFill>
                    </a:rPr>
                    <a:t>Modelo de Testes</a:t>
                  </a:r>
                </a:p>
              </p:txBody>
            </p:sp>
            <p:grpSp>
              <p:nvGrpSpPr>
                <p:cNvPr id="20927" name="Group 848"/>
                <p:cNvGrpSpPr>
                  <a:grpSpLocks/>
                </p:cNvGrpSpPr>
                <p:nvPr/>
              </p:nvGrpSpPr>
              <p:grpSpPr bwMode="auto">
                <a:xfrm>
                  <a:off x="3106" y="1195"/>
                  <a:ext cx="797" cy="498"/>
                  <a:chOff x="3106" y="1195"/>
                  <a:chExt cx="797" cy="498"/>
                </a:xfrm>
              </p:grpSpPr>
              <p:grpSp>
                <p:nvGrpSpPr>
                  <p:cNvPr id="20928" name="Group 847"/>
                  <p:cNvGrpSpPr>
                    <a:grpSpLocks/>
                  </p:cNvGrpSpPr>
                  <p:nvPr/>
                </p:nvGrpSpPr>
                <p:grpSpPr bwMode="auto">
                  <a:xfrm>
                    <a:off x="3106" y="1196"/>
                    <a:ext cx="797" cy="497"/>
                    <a:chOff x="3106" y="1207"/>
                    <a:chExt cx="797" cy="497"/>
                  </a:xfrm>
                </p:grpSpPr>
                <p:sp>
                  <p:nvSpPr>
                    <p:cNvPr id="20930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1" y="1214"/>
                      <a:ext cx="752" cy="490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eaLnBrk="0" hangingPunct="0"/>
                      <a:endParaRPr lang="pt-BR"/>
                    </a:p>
                  </p:txBody>
                </p:sp>
                <p:sp>
                  <p:nvSpPr>
                    <p:cNvPr id="20931" name="Rectangle 7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6" y="1207"/>
                      <a:ext cx="762" cy="473"/>
                    </a:xfrm>
                    <a:prstGeom prst="rect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endParaRPr lang="pt-BR" sz="20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20929" name="Rectangle 700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1195"/>
                    <a:ext cx="759" cy="467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pt-BR" sz="1600">
                        <a:solidFill>
                          <a:srgbClr val="000000"/>
                        </a:solidFill>
                      </a:rPr>
                      <a:t>Implemen- tação</a:t>
                    </a:r>
                  </a:p>
                </p:txBody>
              </p:sp>
            </p:grpSp>
          </p:grpSp>
        </p:grpSp>
        <p:sp>
          <p:nvSpPr>
            <p:cNvPr id="20487" name="Freeform 846"/>
            <p:cNvSpPr>
              <a:spLocks/>
            </p:cNvSpPr>
            <p:nvPr/>
          </p:nvSpPr>
          <p:spPr bwMode="auto">
            <a:xfrm>
              <a:off x="2150" y="986"/>
              <a:ext cx="970" cy="2998"/>
            </a:xfrm>
            <a:custGeom>
              <a:avLst/>
              <a:gdLst>
                <a:gd name="T0" fmla="*/ 60 w 2393"/>
                <a:gd name="T1" fmla="*/ 9 h 3142"/>
                <a:gd name="T2" fmla="*/ 33 w 2393"/>
                <a:gd name="T3" fmla="*/ 24 h 3142"/>
                <a:gd name="T4" fmla="*/ 30 w 2393"/>
                <a:gd name="T5" fmla="*/ 39 h 3142"/>
                <a:gd name="T6" fmla="*/ 26 w 2393"/>
                <a:gd name="T7" fmla="*/ 48 h 3142"/>
                <a:gd name="T8" fmla="*/ 6 w 2393"/>
                <a:gd name="T9" fmla="*/ 261 h 3142"/>
                <a:gd name="T10" fmla="*/ 4 w 2393"/>
                <a:gd name="T11" fmla="*/ 928 h 3142"/>
                <a:gd name="T12" fmla="*/ 4 w 2393"/>
                <a:gd name="T13" fmla="*/ 1271 h 3142"/>
                <a:gd name="T14" fmla="*/ 8 w 2393"/>
                <a:gd name="T15" fmla="*/ 2105 h 3142"/>
                <a:gd name="T16" fmla="*/ 18 w 2393"/>
                <a:gd name="T17" fmla="*/ 2263 h 3142"/>
                <a:gd name="T18" fmla="*/ 41 w 2393"/>
                <a:gd name="T19" fmla="*/ 2446 h 3142"/>
                <a:gd name="T20" fmla="*/ 60 w 2393"/>
                <a:gd name="T21" fmla="*/ 2566 h 3142"/>
                <a:gd name="T22" fmla="*/ 67 w 2393"/>
                <a:gd name="T23" fmla="*/ 2613 h 3142"/>
                <a:gd name="T24" fmla="*/ 103 w 2393"/>
                <a:gd name="T25" fmla="*/ 2724 h 3142"/>
                <a:gd name="T26" fmla="*/ 143 w 2393"/>
                <a:gd name="T27" fmla="*/ 2669 h 3142"/>
                <a:gd name="T28" fmla="*/ 158 w 2393"/>
                <a:gd name="T29" fmla="*/ 2446 h 3142"/>
                <a:gd name="T30" fmla="*/ 156 w 2393"/>
                <a:gd name="T31" fmla="*/ 2216 h 3142"/>
                <a:gd name="T32" fmla="*/ 154 w 2393"/>
                <a:gd name="T33" fmla="*/ 2089 h 3142"/>
                <a:gd name="T34" fmla="*/ 154 w 2393"/>
                <a:gd name="T35" fmla="*/ 1850 h 3142"/>
                <a:gd name="T36" fmla="*/ 150 w 2393"/>
                <a:gd name="T37" fmla="*/ 1557 h 3142"/>
                <a:gd name="T38" fmla="*/ 147 w 2393"/>
                <a:gd name="T39" fmla="*/ 1286 h 3142"/>
                <a:gd name="T40" fmla="*/ 146 w 2393"/>
                <a:gd name="T41" fmla="*/ 1112 h 3142"/>
                <a:gd name="T42" fmla="*/ 138 w 2393"/>
                <a:gd name="T43" fmla="*/ 64 h 3142"/>
                <a:gd name="T44" fmla="*/ 124 w 2393"/>
                <a:gd name="T45" fmla="*/ 0 h 3142"/>
                <a:gd name="T46" fmla="*/ 60 w 2393"/>
                <a:gd name="T47" fmla="*/ 9 h 31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393" h="3142">
                  <a:moveTo>
                    <a:pt x="892" y="9"/>
                  </a:moveTo>
                  <a:cubicBezTo>
                    <a:pt x="758" y="13"/>
                    <a:pt x="622" y="3"/>
                    <a:pt x="490" y="27"/>
                  </a:cubicBezTo>
                  <a:cubicBezTo>
                    <a:pt x="474" y="30"/>
                    <a:pt x="460" y="41"/>
                    <a:pt x="444" y="45"/>
                  </a:cubicBezTo>
                  <a:cubicBezTo>
                    <a:pt x="426" y="50"/>
                    <a:pt x="407" y="52"/>
                    <a:pt x="389" y="55"/>
                  </a:cubicBezTo>
                  <a:cubicBezTo>
                    <a:pt x="270" y="101"/>
                    <a:pt x="155" y="187"/>
                    <a:pt x="96" y="301"/>
                  </a:cubicBezTo>
                  <a:cubicBezTo>
                    <a:pt x="45" y="564"/>
                    <a:pt x="76" y="734"/>
                    <a:pt x="69" y="1069"/>
                  </a:cubicBezTo>
                  <a:cubicBezTo>
                    <a:pt x="66" y="1200"/>
                    <a:pt x="56" y="1332"/>
                    <a:pt x="51" y="1463"/>
                  </a:cubicBezTo>
                  <a:cubicBezTo>
                    <a:pt x="55" y="1750"/>
                    <a:pt x="0" y="2128"/>
                    <a:pt x="124" y="2423"/>
                  </a:cubicBezTo>
                  <a:cubicBezTo>
                    <a:pt x="166" y="2522"/>
                    <a:pt x="170" y="2566"/>
                    <a:pt x="270" y="2605"/>
                  </a:cubicBezTo>
                  <a:cubicBezTo>
                    <a:pt x="376" y="2745"/>
                    <a:pt x="453" y="2789"/>
                    <a:pt x="618" y="2816"/>
                  </a:cubicBezTo>
                  <a:cubicBezTo>
                    <a:pt x="718" y="2849"/>
                    <a:pt x="808" y="2903"/>
                    <a:pt x="901" y="2953"/>
                  </a:cubicBezTo>
                  <a:cubicBezTo>
                    <a:pt x="942" y="2975"/>
                    <a:pt x="966" y="2997"/>
                    <a:pt x="1011" y="3008"/>
                  </a:cubicBezTo>
                  <a:cubicBezTo>
                    <a:pt x="1162" y="3108"/>
                    <a:pt x="1367" y="3127"/>
                    <a:pt x="1541" y="3136"/>
                  </a:cubicBezTo>
                  <a:cubicBezTo>
                    <a:pt x="1792" y="3130"/>
                    <a:pt x="1940" y="3142"/>
                    <a:pt x="2154" y="3072"/>
                  </a:cubicBezTo>
                  <a:cubicBezTo>
                    <a:pt x="2266" y="2994"/>
                    <a:pt x="2311" y="2941"/>
                    <a:pt x="2373" y="2816"/>
                  </a:cubicBezTo>
                  <a:cubicBezTo>
                    <a:pt x="2389" y="2736"/>
                    <a:pt x="2393" y="2622"/>
                    <a:pt x="2346" y="2551"/>
                  </a:cubicBezTo>
                  <a:cubicBezTo>
                    <a:pt x="2331" y="2497"/>
                    <a:pt x="2324" y="2463"/>
                    <a:pt x="2318" y="2404"/>
                  </a:cubicBezTo>
                  <a:cubicBezTo>
                    <a:pt x="2315" y="2313"/>
                    <a:pt x="2314" y="2221"/>
                    <a:pt x="2309" y="2130"/>
                  </a:cubicBezTo>
                  <a:cubicBezTo>
                    <a:pt x="2303" y="2019"/>
                    <a:pt x="2265" y="1901"/>
                    <a:pt x="2245" y="1792"/>
                  </a:cubicBezTo>
                  <a:cubicBezTo>
                    <a:pt x="2226" y="1690"/>
                    <a:pt x="2219" y="1584"/>
                    <a:pt x="2208" y="1481"/>
                  </a:cubicBezTo>
                  <a:cubicBezTo>
                    <a:pt x="2205" y="1414"/>
                    <a:pt x="2200" y="1347"/>
                    <a:pt x="2199" y="1280"/>
                  </a:cubicBezTo>
                  <a:cubicBezTo>
                    <a:pt x="2198" y="1235"/>
                    <a:pt x="2318" y="320"/>
                    <a:pt x="2071" y="73"/>
                  </a:cubicBezTo>
                  <a:cubicBezTo>
                    <a:pt x="2018" y="20"/>
                    <a:pt x="1938" y="13"/>
                    <a:pt x="1870" y="0"/>
                  </a:cubicBezTo>
                  <a:cubicBezTo>
                    <a:pt x="1239" y="12"/>
                    <a:pt x="1565" y="9"/>
                    <a:pt x="892" y="9"/>
                  </a:cubicBezTo>
                  <a:close/>
                </a:path>
              </a:pathLst>
            </a:custGeom>
            <a:noFill/>
            <a:ln w="101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07130AFD-025F-43F5-8824-C1010ECC28F9}" type="slidenum">
              <a:rPr lang="pt-BR" smtClean="0">
                <a:latin typeface="Times New Roman" pitchFamily="18" charset="0"/>
              </a:rPr>
              <a:pPr>
                <a:defRPr/>
              </a:pPr>
              <a:t>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848600" cy="47244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Modelagem de Negócio</a:t>
            </a:r>
          </a:p>
          <a:p>
            <a:pPr lvl="1" eaLnBrk="1" hangingPunct="1"/>
            <a:r>
              <a:rPr lang="pt-BR" smtClean="0"/>
              <a:t>Uma dificuldade comum em projetos de software é a comunicação entre o usuário, que define a lógica de negócio, e a equipe de desenvolvimento</a:t>
            </a:r>
          </a:p>
          <a:p>
            <a:pPr lvl="1" eaLnBrk="1" hangingPunct="1"/>
            <a:r>
              <a:rPr lang="pt-BR" smtClean="0"/>
              <a:t>A modelagem de negócio tem como objetivo proporcionar uma linguagem comum entre os Analistas de negócio e os Analistas de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0D9FC666-55A1-4CAD-ADDE-F31F50AFC48A}" type="slidenum">
              <a:rPr lang="pt-BR" smtClean="0">
                <a:latin typeface="Times New Roman" pitchFamily="18" charset="0"/>
              </a:rPr>
              <a:pPr>
                <a:defRPr/>
              </a:pPr>
              <a:t>20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Tipos de Casos de Uso</a:t>
            </a:r>
            <a:endParaRPr lang="pt-BR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sz="3200" b="1" kern="0" dirty="0">
                <a:latin typeface="+mn-lt"/>
                <a:cs typeface="+mn-cs"/>
              </a:rPr>
              <a:t>Preliminar (ou alto-nível)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Conceitual, abstrato e pouco detalhado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Independente de implementação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Usados na especificação de requisitos e delimitação de escopo no início da análise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sz="3200" b="1" kern="0" dirty="0">
                <a:latin typeface="Arial" charset="0"/>
                <a:cs typeface="+mn-cs"/>
              </a:rPr>
              <a:t>Essencial (ou expandido)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Arial" charset="0"/>
                <a:cs typeface="+mn-cs"/>
              </a:rPr>
              <a:t>Conceitual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Arial" charset="0"/>
                <a:cs typeface="+mn-cs"/>
              </a:rPr>
              <a:t>Independente de implementação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Arial" charset="0"/>
                <a:cs typeface="+mn-cs"/>
              </a:rPr>
              <a:t>Detalhado em termos de funcionalidade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BR" sz="2800" kern="0" dirty="0">
              <a:latin typeface="Arial" charset="0"/>
              <a:cs typeface="+mn-c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BR" sz="2800" kern="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0FC6A13B-D527-4D88-8AEB-490E26426D38}" type="slidenum">
              <a:rPr lang="pt-BR" smtClean="0">
                <a:latin typeface="Times New Roman" pitchFamily="18" charset="0"/>
              </a:rPr>
              <a:pPr>
                <a:defRPr/>
              </a:pPr>
              <a:t>21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Tipos de Casos de Uso</a:t>
            </a:r>
            <a:endParaRPr lang="pt-BR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0" y="1933575"/>
            <a:ext cx="8001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pt-BR" sz="3200" b="1" kern="0" dirty="0">
                <a:latin typeface="+mn-lt"/>
                <a:cs typeface="+mn-cs"/>
              </a:rPr>
              <a:t>Real (ou concreto)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Concreto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u="sng" kern="0" dirty="0">
                <a:latin typeface="+mn-lt"/>
                <a:cs typeface="+mn-cs"/>
              </a:rPr>
              <a:t>Dependente</a:t>
            </a:r>
            <a:r>
              <a:rPr lang="pt-BR" sz="2800" kern="0" dirty="0">
                <a:latin typeface="+mn-lt"/>
                <a:cs typeface="+mn-cs"/>
              </a:rPr>
              <a:t> de tecnologia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Detalhado em termos de funcionalidade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Comportamento (operação)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Referência a interface</a:t>
            </a:r>
            <a:endParaRPr lang="pt-BR" sz="2800" kern="0" dirty="0">
              <a:latin typeface="Arial" charset="0"/>
              <a:cs typeface="+mn-c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pt-BR" sz="2800" kern="0" dirty="0"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8B90267D-9A6D-428E-BE8A-48B25E6F2C5B}" type="slidenum">
              <a:rPr lang="pt-BR" smtClean="0">
                <a:latin typeface="Times New Roman" pitchFamily="18" charset="0"/>
              </a:rPr>
              <a:pPr>
                <a:defRPr/>
              </a:pPr>
              <a:t>22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Preliminar</a:t>
            </a:r>
            <a:endParaRPr lang="pt-BR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0" y="2009775"/>
            <a:ext cx="80010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Descrição breve (2 ou 3 sentenças)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Útil durante planejamento e determinação do escopo inicial do projeto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Define fronteiras do sistema: responsabilidade internas e ambiente externo (atores)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EC6825D6-9847-401F-9003-C07C03A6644C}" type="slidenum">
              <a:rPr lang="pt-BR" smtClean="0">
                <a:latin typeface="Times New Roman" pitchFamily="18" charset="0"/>
              </a:rPr>
              <a:pPr>
                <a:defRPr/>
              </a:pPr>
              <a:t>23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Preliminar</a:t>
            </a:r>
            <a:endParaRPr lang="pt-BR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0" y="1781175"/>
            <a:ext cx="8001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pt-BR" sz="2800" kern="0" dirty="0">
                <a:latin typeface="+mn-lt"/>
                <a:cs typeface="+mn-cs"/>
              </a:rPr>
              <a:t>Formato textual básico (alto nível)</a:t>
            </a:r>
          </a:p>
          <a:p>
            <a:pPr marL="1200150" lvl="2" indent="-285750">
              <a:spcBef>
                <a:spcPct val="20000"/>
              </a:spcBef>
              <a:defRPr/>
            </a:pPr>
            <a:r>
              <a:rPr lang="pt-BR" sz="2000" kern="0" dirty="0">
                <a:latin typeface="+mn-lt"/>
                <a:cs typeface="+mn-cs"/>
              </a:rPr>
              <a:t>Caso de Uso: Encomendar Produto</a:t>
            </a:r>
          </a:p>
          <a:p>
            <a:pPr marL="1200150" lvl="2" indent="-285750">
              <a:spcBef>
                <a:spcPct val="20000"/>
              </a:spcBef>
              <a:defRPr/>
            </a:pPr>
            <a:r>
              <a:rPr lang="pt-BR" sz="2000" kern="0" dirty="0">
                <a:latin typeface="+mn-lt"/>
                <a:cs typeface="+mn-cs"/>
              </a:rPr>
              <a:t>Atores: Cliente</a:t>
            </a:r>
          </a:p>
          <a:p>
            <a:pPr marL="1200150" lvl="2" indent="-285750">
              <a:spcBef>
                <a:spcPct val="20000"/>
              </a:spcBef>
              <a:defRPr/>
            </a:pPr>
            <a:r>
              <a:rPr lang="pt-BR" sz="2000" kern="0" dirty="0">
                <a:latin typeface="+mn-lt"/>
                <a:cs typeface="+mn-cs"/>
              </a:rPr>
              <a:t>Descrição: Cliente solicita produtos presentes no catálogo, fornecendo seu código e a quantidade desejada. Cliente escolhe forma de entrega e de pagamento. Lista de produtos encomendados é exibida ao Cliente que confirma (ou não) a encomenda</a:t>
            </a:r>
          </a:p>
        </p:txBody>
      </p:sp>
      <p:pic>
        <p:nvPicPr>
          <p:cNvPr id="24581" name="Picture 2" descr="C:\Luciano\Particular\UniRitter\2009\Projeto OO\Working\Mestrado\Caso de Uso Prelimin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4241800"/>
            <a:ext cx="30765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C3AC1A10-B444-4C38-BDD6-44DF3072248F}" type="slidenum">
              <a:rPr lang="pt-BR" smtClean="0">
                <a:latin typeface="Times New Roman" pitchFamily="18" charset="0"/>
              </a:rPr>
              <a:pPr>
                <a:defRPr/>
              </a:pPr>
              <a:t>24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Essencial</a:t>
            </a:r>
            <a:endParaRPr lang="pt-BR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0" y="2009775"/>
            <a:ext cx="80010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Possui um detalhamento maior em comparação ao preliminar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Casos de Uso conceitual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Independente de tecnologia (contraposição a casos de uso reais)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Representação de Ações e Reações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pt-BR" sz="700" kern="0" dirty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pt-BR" sz="1400" dirty="0">
                <a:latin typeface="Arial" charset="0"/>
                <a:cs typeface="+mn-cs"/>
              </a:rPr>
              <a:t>	Ação do Ator 		Reação do Sistema</a:t>
            </a:r>
          </a:p>
          <a:p>
            <a:pPr eaLnBrk="0" hangingPunct="0">
              <a:defRPr/>
            </a:pPr>
            <a:r>
              <a:rPr lang="pt-BR" sz="1400" dirty="0">
                <a:latin typeface="Arial" charset="0"/>
                <a:cs typeface="+mn-cs"/>
              </a:rPr>
              <a:t>	1. Cliente Identifica-se 		2. Apresenta Opções</a:t>
            </a:r>
          </a:p>
          <a:p>
            <a:pPr eaLnBrk="0" hangingPunct="0">
              <a:defRPr/>
            </a:pPr>
            <a:r>
              <a:rPr lang="en-US" sz="1400" dirty="0">
                <a:latin typeface="Arial" charset="0"/>
                <a:cs typeface="+mn-cs"/>
              </a:rPr>
              <a:t>	3. </a:t>
            </a:r>
            <a:r>
              <a:rPr lang="en-US" sz="1400" dirty="0" err="1">
                <a:latin typeface="Arial" charset="0"/>
                <a:cs typeface="+mn-cs"/>
              </a:rPr>
              <a:t>Cliente</a:t>
            </a:r>
            <a:r>
              <a:rPr lang="en-US" sz="1400" dirty="0">
                <a:latin typeface="Arial" charset="0"/>
                <a:cs typeface="+mn-cs"/>
              </a:rPr>
              <a:t> </a:t>
            </a:r>
            <a:r>
              <a:rPr lang="en-US" sz="1400" dirty="0" err="1">
                <a:latin typeface="Arial" charset="0"/>
                <a:cs typeface="+mn-cs"/>
              </a:rPr>
              <a:t>Invoca</a:t>
            </a:r>
            <a:r>
              <a:rPr lang="en-US" sz="1400" dirty="0">
                <a:latin typeface="Arial" charset="0"/>
                <a:cs typeface="+mn-cs"/>
              </a:rPr>
              <a:t> </a:t>
            </a:r>
            <a:r>
              <a:rPr lang="en-US" sz="1400" dirty="0" err="1">
                <a:latin typeface="Arial" charset="0"/>
                <a:cs typeface="+mn-cs"/>
              </a:rPr>
              <a:t>Saque</a:t>
            </a:r>
            <a:r>
              <a:rPr lang="en-US" sz="1400" dirty="0">
                <a:latin typeface="Arial" charset="0"/>
                <a:cs typeface="+mn-cs"/>
              </a:rPr>
              <a:t> 	4. </a:t>
            </a:r>
            <a:r>
              <a:rPr lang="en-US" sz="1400" dirty="0" err="1">
                <a:latin typeface="Arial" charset="0"/>
                <a:cs typeface="+mn-cs"/>
              </a:rPr>
              <a:t>Solicita</a:t>
            </a:r>
            <a:r>
              <a:rPr lang="en-US" sz="1400" dirty="0">
                <a:latin typeface="Arial" charset="0"/>
                <a:cs typeface="+mn-cs"/>
              </a:rPr>
              <a:t> Valor</a:t>
            </a:r>
          </a:p>
          <a:p>
            <a:pPr eaLnBrk="0" hangingPunct="0">
              <a:defRPr/>
            </a:pPr>
            <a:r>
              <a:rPr lang="pt-BR" sz="1400" dirty="0">
                <a:latin typeface="Arial" charset="0"/>
                <a:cs typeface="+mn-cs"/>
              </a:rPr>
              <a:t>	5. Cliente Informa Valor 	6. Processa Saque</a:t>
            </a:r>
          </a:p>
          <a:p>
            <a:pPr eaLnBrk="0" hangingPunct="0">
              <a:defRPr/>
            </a:pPr>
            <a:r>
              <a:rPr lang="en-US" sz="1400" dirty="0">
                <a:latin typeface="Arial" charset="0"/>
                <a:cs typeface="+mn-cs"/>
              </a:rPr>
              <a:t>	7. </a:t>
            </a:r>
            <a:r>
              <a:rPr lang="en-US" sz="1400" dirty="0" err="1">
                <a:latin typeface="Arial" charset="0"/>
                <a:cs typeface="+mn-cs"/>
              </a:rPr>
              <a:t>Fornece</a:t>
            </a:r>
            <a:r>
              <a:rPr lang="en-US" sz="1400" dirty="0">
                <a:latin typeface="Arial" charset="0"/>
                <a:cs typeface="+mn-cs"/>
              </a:rPr>
              <a:t> </a:t>
            </a:r>
            <a:r>
              <a:rPr lang="en-US" sz="1400" dirty="0" err="1">
                <a:latin typeface="Arial" charset="0"/>
                <a:cs typeface="+mn-cs"/>
              </a:rPr>
              <a:t>Cédulas</a:t>
            </a:r>
            <a:endParaRPr lang="en-US" sz="14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en-US" sz="1400" dirty="0">
                <a:latin typeface="Arial" charset="0"/>
                <a:cs typeface="+mn-cs"/>
              </a:rPr>
              <a:t>	8. </a:t>
            </a:r>
            <a:r>
              <a:rPr lang="en-US" sz="1400" dirty="0" err="1">
                <a:latin typeface="Arial" charset="0"/>
                <a:cs typeface="+mn-cs"/>
              </a:rPr>
              <a:t>Retira</a:t>
            </a:r>
            <a:r>
              <a:rPr lang="en-US" sz="1400" dirty="0">
                <a:latin typeface="Arial" charset="0"/>
                <a:cs typeface="+mn-cs"/>
              </a:rPr>
              <a:t> </a:t>
            </a:r>
            <a:r>
              <a:rPr lang="en-US" sz="1400" dirty="0" err="1">
                <a:latin typeface="Arial" charset="0"/>
                <a:cs typeface="+mn-cs"/>
              </a:rPr>
              <a:t>Cédulas</a:t>
            </a:r>
            <a:endParaRPr lang="pt-BR" sz="138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53D08A73-F3D0-4FD0-907C-9C8545B7C417}" type="slidenum">
              <a:rPr lang="pt-BR" smtClean="0">
                <a:latin typeface="Times New Roman" pitchFamily="18" charset="0"/>
              </a:rPr>
              <a:pPr>
                <a:defRPr/>
              </a:pPr>
              <a:t>25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Essencial</a:t>
            </a:r>
            <a:endParaRPr lang="pt-BR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0" y="1781175"/>
            <a:ext cx="8001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pt-BR" sz="2800" kern="0" dirty="0">
                <a:latin typeface="+mn-lt"/>
                <a:cs typeface="+mn-cs"/>
              </a:rPr>
              <a:t>Formato textual básico</a:t>
            </a:r>
          </a:p>
          <a:p>
            <a:pPr marL="1200150" lvl="2" indent="-285750">
              <a:spcBef>
                <a:spcPct val="20000"/>
              </a:spcBef>
              <a:defRPr/>
            </a:pPr>
            <a:r>
              <a:rPr lang="pt-BR" sz="2000" kern="0" dirty="0">
                <a:latin typeface="+mn-lt"/>
                <a:cs typeface="+mn-cs"/>
              </a:rPr>
              <a:t>Caso de Uso: Realizar Saque</a:t>
            </a:r>
          </a:p>
        </p:txBody>
      </p:sp>
      <p:pic>
        <p:nvPicPr>
          <p:cNvPr id="26629" name="Picture 2" descr="C:\Luciano\Particular\UniRitter\2009\Projeto OO\Working\Mestrado\Caso de Uso Essenc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709863"/>
            <a:ext cx="59150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13F598C2-B773-454F-9C9C-03EC52984A7E}" type="slidenum">
              <a:rPr lang="pt-BR" smtClean="0">
                <a:latin typeface="Times New Roman" pitchFamily="18" charset="0"/>
              </a:rPr>
              <a:pPr>
                <a:defRPr/>
              </a:pPr>
              <a:t>26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Essencial</a:t>
            </a:r>
            <a:br>
              <a:rPr lang="pt-BR" dirty="0" smtClean="0"/>
            </a:br>
            <a:r>
              <a:rPr lang="pt-BR" dirty="0" smtClean="0"/>
              <a:t>(Outra forma)</a:t>
            </a:r>
            <a:endParaRPr lang="pt-BR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0" y="18288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0150" lvl="2" indent="-285750">
              <a:spcBef>
                <a:spcPct val="20000"/>
              </a:spcBef>
              <a:defRPr/>
            </a:pPr>
            <a:r>
              <a:rPr lang="pt-BR" sz="2000" kern="0" dirty="0">
                <a:latin typeface="+mn-lt"/>
                <a:cs typeface="+mn-cs"/>
              </a:rPr>
              <a:t>Caso de Uso: Realizar Saque</a:t>
            </a:r>
          </a:p>
          <a:p>
            <a:pPr marL="1200150" lvl="2" indent="-285750">
              <a:spcBef>
                <a:spcPct val="20000"/>
              </a:spcBef>
              <a:defRPr/>
            </a:pPr>
            <a:endParaRPr lang="pt-BR" sz="1200" kern="0" dirty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pt-BR" sz="1600" dirty="0">
                <a:latin typeface="Arial" charset="0"/>
                <a:cs typeface="+mn-cs"/>
              </a:rPr>
              <a:t>	Sistema: Tornar-se Pronto para Uso</a:t>
            </a: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Cliente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Fornece</a:t>
            </a:r>
            <a:r>
              <a:rPr lang="en-US" sz="1600" dirty="0">
                <a:latin typeface="Arial" charset="0"/>
                <a:cs typeface="+mn-cs"/>
              </a:rPr>
              <a:t> dados </a:t>
            </a:r>
            <a:r>
              <a:rPr lang="en-US" sz="1600" dirty="0" err="1">
                <a:latin typeface="Arial" charset="0"/>
                <a:cs typeface="+mn-cs"/>
              </a:rPr>
              <a:t>Identificação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Sistema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Verifica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Identificação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pt-BR" sz="1600" dirty="0">
                <a:latin typeface="Arial" charset="0"/>
                <a:cs typeface="+mn-cs"/>
              </a:rPr>
              <a:t>	Sistema: Fornece Opções de Operações</a:t>
            </a: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Cliente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Seleciona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Saque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Sistema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Verifica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Opção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Selecionada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Sistema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Solicita</a:t>
            </a:r>
            <a:r>
              <a:rPr lang="en-US" sz="1600" dirty="0">
                <a:latin typeface="Arial" charset="0"/>
                <a:cs typeface="+mn-cs"/>
              </a:rPr>
              <a:t> Valor de </a:t>
            </a:r>
            <a:r>
              <a:rPr lang="en-US" sz="1600" dirty="0" err="1">
                <a:latin typeface="Arial" charset="0"/>
                <a:cs typeface="+mn-cs"/>
              </a:rPr>
              <a:t>Saque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Cliente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Fornece</a:t>
            </a:r>
            <a:r>
              <a:rPr lang="en-US" sz="1600" dirty="0">
                <a:latin typeface="Arial" charset="0"/>
                <a:cs typeface="+mn-cs"/>
              </a:rPr>
              <a:t> Valor</a:t>
            </a:r>
          </a:p>
          <a:p>
            <a:pPr eaLnBrk="0" hangingPunct="0">
              <a:defRPr/>
            </a:pPr>
            <a:r>
              <a:rPr lang="pt-BR" sz="1600" dirty="0">
                <a:latin typeface="Arial" charset="0"/>
                <a:cs typeface="+mn-cs"/>
              </a:rPr>
              <a:t>	Sistema: Verifica se valor é válido</a:t>
            </a:r>
          </a:p>
          <a:p>
            <a:pPr eaLnBrk="0" hangingPunct="0">
              <a:defRPr/>
            </a:pPr>
            <a:r>
              <a:rPr lang="pt-BR" sz="1600" dirty="0">
                <a:latin typeface="Arial" charset="0"/>
                <a:cs typeface="+mn-cs"/>
              </a:rPr>
              <a:t>	Sistema: Verifica saldo do Caixa Eletrônico</a:t>
            </a:r>
          </a:p>
          <a:p>
            <a:pPr eaLnBrk="0" hangingPunct="0">
              <a:defRPr/>
            </a:pPr>
            <a:r>
              <a:rPr lang="pt-BR" sz="1600" dirty="0">
                <a:latin typeface="Arial" charset="0"/>
                <a:cs typeface="+mn-cs"/>
              </a:rPr>
              <a:t>	Sistema: Verifica saldo disponível para saque da Conta Corrente</a:t>
            </a: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Sistema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Processa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Saque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Sistema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Disponibiliza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Cédulas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Sistema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Disponibiliza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Recibo</a:t>
            </a:r>
            <a:endParaRPr lang="en-US" sz="1600" dirty="0">
              <a:latin typeface="Arial" charset="0"/>
              <a:cs typeface="+mn-cs"/>
            </a:endParaRPr>
          </a:p>
          <a:p>
            <a:pPr eaLnBrk="0" hangingPunct="0">
              <a:defRPr/>
            </a:pPr>
            <a:r>
              <a:rPr lang="pt-BR" sz="1600" dirty="0">
                <a:latin typeface="Arial" charset="0"/>
                <a:cs typeface="+mn-cs"/>
              </a:rPr>
              <a:t>	Cliente: Retira Cédulas e Recibo</a:t>
            </a:r>
          </a:p>
          <a:p>
            <a:pPr eaLnBrk="0" hangingPunct="0">
              <a:defRPr/>
            </a:pPr>
            <a:r>
              <a:rPr lang="en-US" sz="1600" dirty="0">
                <a:latin typeface="Arial" charset="0"/>
                <a:cs typeface="+mn-cs"/>
              </a:rPr>
              <a:t>	</a:t>
            </a:r>
            <a:r>
              <a:rPr lang="en-US" sz="1600" dirty="0" err="1">
                <a:latin typeface="Arial" charset="0"/>
                <a:cs typeface="+mn-cs"/>
              </a:rPr>
              <a:t>Sistema</a:t>
            </a:r>
            <a:r>
              <a:rPr lang="en-US" sz="1600" dirty="0">
                <a:latin typeface="Arial" charset="0"/>
                <a:cs typeface="+mn-cs"/>
              </a:rPr>
              <a:t>: </a:t>
            </a:r>
            <a:r>
              <a:rPr lang="en-US" sz="1600" dirty="0" err="1">
                <a:latin typeface="Arial" charset="0"/>
                <a:cs typeface="+mn-cs"/>
              </a:rPr>
              <a:t>Encerra</a:t>
            </a:r>
            <a:r>
              <a:rPr lang="en-US" sz="1600" dirty="0">
                <a:latin typeface="Arial" charset="0"/>
                <a:cs typeface="+mn-cs"/>
              </a:rPr>
              <a:t> </a:t>
            </a:r>
            <a:r>
              <a:rPr lang="en-US" sz="1600" dirty="0" err="1">
                <a:latin typeface="Arial" charset="0"/>
                <a:cs typeface="+mn-cs"/>
              </a:rPr>
              <a:t>Saque</a:t>
            </a:r>
            <a:endParaRPr lang="en-US" dirty="0">
              <a:latin typeface="Arial" charset="0"/>
              <a:cs typeface="+mn-cs"/>
            </a:endParaRPr>
          </a:p>
          <a:p>
            <a:pPr marL="1200150" lvl="2" indent="-285750">
              <a:spcBef>
                <a:spcPct val="20000"/>
              </a:spcBef>
              <a:defRPr/>
            </a:pPr>
            <a:endParaRPr lang="pt-BR" sz="20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E440743D-1AF2-4A34-B010-A26F7E0A05E0}" type="slidenum">
              <a:rPr lang="pt-BR" smtClean="0">
                <a:latin typeface="Times New Roman" pitchFamily="18" charset="0"/>
              </a:rPr>
              <a:pPr>
                <a:defRPr/>
              </a:pPr>
              <a:t>27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Real</a:t>
            </a:r>
            <a:endParaRPr lang="pt-B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2009775"/>
            <a:ext cx="80010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Apresenta referências a tecnologia utilizada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Pode incluir protótipos das telas do sistema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Caso de uso concreto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pt-BR" sz="2800" kern="0" dirty="0">
                <a:latin typeface="+mn-lt"/>
                <a:cs typeface="+mn-cs"/>
              </a:rPr>
              <a:t>Alguns elementos de implementação são explicitados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29469ED1-4215-4A2A-A3FA-0AA997060A31}" type="slidenum">
              <a:rPr lang="pt-BR" smtClean="0">
                <a:latin typeface="Times New Roman" pitchFamily="18" charset="0"/>
              </a:rPr>
              <a:pPr>
                <a:defRPr/>
              </a:pPr>
              <a:t>28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Real</a:t>
            </a:r>
            <a:endParaRPr lang="pt-BR" dirty="0"/>
          </a:p>
        </p:txBody>
      </p:sp>
      <p:sp>
        <p:nvSpPr>
          <p:cNvPr id="29700" name="Rectangle 3"/>
          <p:cNvSpPr txBox="1">
            <a:spLocks noChangeArrowheads="1"/>
          </p:cNvSpPr>
          <p:nvPr/>
        </p:nvSpPr>
        <p:spPr bwMode="auto">
          <a:xfrm>
            <a:off x="76200" y="1828800"/>
            <a:ext cx="891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pt-BR"/>
              <a:t>Trecho do caso de uso </a:t>
            </a:r>
            <a:r>
              <a:rPr lang="pt-BR" b="1"/>
              <a:t>Gerar Pedido </a:t>
            </a:r>
            <a:r>
              <a:rPr lang="pt-BR" i="1"/>
              <a:t>real</a:t>
            </a:r>
          </a:p>
          <a:p>
            <a:endParaRPr lang="pt-BR" sz="1600" i="1"/>
          </a:p>
          <a:p>
            <a:r>
              <a:rPr lang="en-US" sz="1600" b="1"/>
              <a:t>Ação do Ator					Resposta do Sistema</a:t>
            </a:r>
          </a:p>
          <a:p>
            <a:r>
              <a:rPr lang="pt-BR" sz="1600"/>
              <a:t>1. Fornecedor seleciona 1 ou mais produtos para 	</a:t>
            </a:r>
          </a:p>
          <a:p>
            <a:r>
              <a:rPr lang="pt-BR" sz="1600"/>
              <a:t>executar o</a:t>
            </a:r>
            <a:r>
              <a:rPr lang="en-US" sz="1600"/>
              <a:t>  algoritmo (Figura 1). Pode ser s</a:t>
            </a:r>
            <a:r>
              <a:rPr lang="pt-BR" sz="1600"/>
              <a:t>elecio-</a:t>
            </a:r>
          </a:p>
          <a:p>
            <a:r>
              <a:rPr lang="pt-BR" sz="1600"/>
              <a:t>nado todos os produtos ao mesmo tempo clicando</a:t>
            </a:r>
          </a:p>
          <a:p>
            <a:r>
              <a:rPr lang="pt-BR" sz="1600"/>
              <a:t>no </a:t>
            </a:r>
            <a:r>
              <a:rPr lang="en-US" sz="1600"/>
              <a:t>botão </a:t>
            </a:r>
            <a:r>
              <a:rPr lang="pt-BR" sz="1600"/>
              <a:t>acima dos </a:t>
            </a:r>
            <a:r>
              <a:rPr lang="pt-BR" sz="1600" i="1"/>
              <a:t>check box</a:t>
            </a:r>
            <a:r>
              <a:rPr lang="pt-BR" sz="1600"/>
              <a:t>. </a:t>
            </a:r>
          </a:p>
          <a:p>
            <a:endParaRPr lang="pt-BR" sz="1600"/>
          </a:p>
          <a:p>
            <a:r>
              <a:rPr lang="pt-BR" sz="1600"/>
              <a:t>2. Fornecedor clica no botão “Executar...”. Se ne-		3. Para cada produto anteriormente</a:t>
            </a:r>
          </a:p>
          <a:p>
            <a:r>
              <a:rPr lang="pt-BR" sz="1600"/>
              <a:t>nhum produto estiver selecionado, é exibida uma		selecionado, é executado um algo-</a:t>
            </a:r>
          </a:p>
          <a:p>
            <a:r>
              <a:rPr lang="pt-BR" sz="1600"/>
              <a:t>mensagem de erro ao usuário.			ritmo de reposição, que verifica, de</a:t>
            </a:r>
          </a:p>
          <a:p>
            <a:r>
              <a:rPr lang="pt-BR" sz="1600"/>
              <a:t>						modo geral, se a quantidade em es</a:t>
            </a:r>
            <a:r>
              <a:rPr lang="pt-BR" sz="1400"/>
              <a:t>-</a:t>
            </a:r>
          </a:p>
          <a:p>
            <a:r>
              <a:rPr lang="pt-BR" sz="1400"/>
              <a:t>						</a:t>
            </a:r>
            <a:r>
              <a:rPr lang="pt-BR" sz="1600"/>
              <a:t>toque atual é menor que o Ponto de </a:t>
            </a:r>
          </a:p>
          <a:p>
            <a:r>
              <a:rPr lang="pt-BR" sz="1600"/>
              <a:t>						Reposição. Para todos os produtos</a:t>
            </a:r>
          </a:p>
          <a:p>
            <a:r>
              <a:rPr lang="pt-BR" sz="1600"/>
              <a:t>						inseridos na base de dados, um his</a:t>
            </a:r>
            <a:r>
              <a:rPr lang="pt-BR" sz="1100"/>
              <a:t>-</a:t>
            </a:r>
          </a:p>
          <a:p>
            <a:r>
              <a:rPr lang="pt-BR" sz="1100"/>
              <a:t>						</a:t>
            </a:r>
            <a:r>
              <a:rPr lang="pt-BR" sz="1600"/>
              <a:t>tórico da execução do algoritmo ....</a:t>
            </a:r>
          </a:p>
          <a:p>
            <a:r>
              <a:rPr lang="pt-BR" sz="1600"/>
              <a:t>						....</a:t>
            </a: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24400"/>
            <a:ext cx="1676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00F0811C-3CEC-4D43-9AC2-6E10DC18EDC7}" type="slidenum">
              <a:rPr lang="pt-BR" smtClean="0">
                <a:latin typeface="Times New Roman" pitchFamily="18" charset="0"/>
              </a:rPr>
              <a:pPr>
                <a:defRPr/>
              </a:pPr>
              <a:t>29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Real</a:t>
            </a:r>
            <a:endParaRPr lang="pt-BR" dirty="0"/>
          </a:p>
        </p:txBody>
      </p:sp>
      <p:sp>
        <p:nvSpPr>
          <p:cNvPr id="30724" name="Rectangle 3"/>
          <p:cNvSpPr txBox="1">
            <a:spLocks noChangeArrowheads="1"/>
          </p:cNvSpPr>
          <p:nvPr/>
        </p:nvSpPr>
        <p:spPr bwMode="auto">
          <a:xfrm>
            <a:off x="762000" y="18288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pt-BR"/>
              <a:t>Trecho do caso de uso </a:t>
            </a:r>
            <a:r>
              <a:rPr lang="pt-BR" b="1"/>
              <a:t>Comprar Itens </a:t>
            </a:r>
            <a:r>
              <a:rPr lang="pt-BR" i="1"/>
              <a:t>real</a:t>
            </a:r>
          </a:p>
          <a:p>
            <a:endParaRPr lang="pt-BR" i="1"/>
          </a:p>
          <a:p>
            <a:r>
              <a:rPr lang="en-US" b="1"/>
              <a:t>Ação do Ator			Resposta do Sistema</a:t>
            </a:r>
          </a:p>
          <a:p>
            <a:r>
              <a:rPr lang="pt-BR"/>
              <a:t>1. .....</a:t>
            </a:r>
          </a:p>
          <a:p>
            <a:r>
              <a:rPr lang="pt-BR"/>
              <a:t>2. Para cada item, o </a:t>
            </a:r>
            <a:r>
              <a:rPr lang="en-US"/>
              <a:t>Operador </a:t>
            </a:r>
          </a:p>
          <a:p>
            <a:r>
              <a:rPr lang="en-US"/>
              <a:t>digita o código universal de </a:t>
            </a:r>
          </a:p>
          <a:p>
            <a:r>
              <a:rPr lang="en-US"/>
              <a:t>Produto no campo de </a:t>
            </a:r>
            <a:r>
              <a:rPr lang="pt-BR"/>
              <a:t>entrada </a:t>
            </a:r>
          </a:p>
          <a:p>
            <a:r>
              <a:rPr lang="pt-BR"/>
              <a:t>da Janela 1. </a:t>
            </a:r>
            <a:r>
              <a:rPr lang="en-US"/>
              <a:t>Então pressiona o</a:t>
            </a:r>
          </a:p>
          <a:p>
            <a:r>
              <a:rPr lang="en-US"/>
              <a:t>botão “Entra Item” com </a:t>
            </a:r>
            <a:r>
              <a:rPr lang="pt-BR"/>
              <a:t>o mouse </a:t>
            </a:r>
          </a:p>
          <a:p>
            <a:r>
              <a:rPr lang="pt-BR"/>
              <a:t>ou pressiona a </a:t>
            </a:r>
            <a:r>
              <a:rPr lang="en-US"/>
              <a:t>tecla &lt;Enter&gt;.</a:t>
            </a:r>
          </a:p>
          <a:p>
            <a:r>
              <a:rPr lang="pt-BR" b="1"/>
              <a:t>				</a:t>
            </a:r>
            <a:r>
              <a:rPr lang="pt-BR"/>
              <a:t>3. Determina o preço do </a:t>
            </a:r>
            <a:r>
              <a:rPr lang="en-US"/>
              <a:t>item e adiciona</a:t>
            </a:r>
          </a:p>
          <a:p>
            <a:r>
              <a:rPr lang="en-US"/>
              <a:t>				informação sobre o item à transação de 				venda em andamento. </a:t>
            </a:r>
            <a:r>
              <a:rPr lang="pt-BR"/>
              <a:t>Mostra a 					descrição e o </a:t>
            </a:r>
            <a:r>
              <a:rPr lang="en-US"/>
              <a:t>preço do item corrente na 				Caixa de texto 2 da Janela 1.</a:t>
            </a:r>
          </a:p>
          <a:p>
            <a:r>
              <a:rPr lang="pt-BR"/>
              <a:t>4. ...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07F5AF32-6E3F-46E1-9FF0-38EC1BE1CD61}" type="slidenum">
              <a:rPr lang="pt-BR" smtClean="0">
                <a:latin typeface="Times New Roman" pitchFamily="18" charset="0"/>
              </a:rPr>
              <a:pPr>
                <a:defRPr/>
              </a:pPr>
              <a:t>3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0386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Requisitos</a:t>
            </a:r>
          </a:p>
          <a:p>
            <a:pPr lvl="1" eaLnBrk="1" hangingPunct="1"/>
            <a:r>
              <a:rPr lang="pt-BR" smtClean="0"/>
              <a:t>Os requisitos definem o que o sistema deve fazer e estabelecem uma espécie de contrato entre o cliente e a equipe de desenvolvimento</a:t>
            </a:r>
          </a:p>
          <a:p>
            <a:pPr lvl="1" eaLnBrk="1" hangingPunct="1"/>
            <a:r>
              <a:rPr lang="pt-BR" smtClean="0"/>
              <a:t>Um documento de visão é criado, refletindo as necessidades do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194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2444FA4C-F090-4C0F-B9CB-DEC77BC05C52}" type="slidenum">
              <a:rPr lang="pt-BR" smtClean="0">
                <a:latin typeface="Times New Roman" pitchFamily="18" charset="0"/>
              </a:rPr>
              <a:pPr>
                <a:defRPr/>
              </a:pPr>
              <a:t>30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Caso de Uso Real</a:t>
            </a:r>
            <a:endParaRPr lang="pt-BR" dirty="0"/>
          </a:p>
        </p:txBody>
      </p:sp>
      <p:grpSp>
        <p:nvGrpSpPr>
          <p:cNvPr id="31748" name="Group 19"/>
          <p:cNvGrpSpPr>
            <a:grpSpLocks/>
          </p:cNvGrpSpPr>
          <p:nvPr/>
        </p:nvGrpSpPr>
        <p:grpSpPr bwMode="auto">
          <a:xfrm>
            <a:off x="1676400" y="3200400"/>
            <a:ext cx="5410200" cy="2700338"/>
            <a:chOff x="1262063" y="2346325"/>
            <a:chExt cx="5410201" cy="2700496"/>
          </a:xfrm>
        </p:grpSpPr>
        <p:sp>
          <p:nvSpPr>
            <p:cNvPr id="31750" name="Oval 8"/>
            <p:cNvSpPr>
              <a:spLocks noChangeArrowheads="1"/>
            </p:cNvSpPr>
            <p:nvPr/>
          </p:nvSpPr>
          <p:spPr bwMode="auto">
            <a:xfrm>
              <a:off x="4736571" y="2819400"/>
              <a:ext cx="995363" cy="425450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/>
            </a:p>
          </p:txBody>
        </p:sp>
        <p:sp>
          <p:nvSpPr>
            <p:cNvPr id="31751" name="Rectangle 9"/>
            <p:cNvSpPr>
              <a:spLocks noChangeArrowheads="1"/>
            </p:cNvSpPr>
            <p:nvPr/>
          </p:nvSpPr>
          <p:spPr bwMode="auto">
            <a:xfrm>
              <a:off x="3548064" y="3335179"/>
              <a:ext cx="31242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Comic Sans MS" pitchFamily="66" charset="0"/>
                </a:rPr>
                <a:t>Solicitar cancelamento de fatura</a:t>
              </a:r>
              <a:endParaRPr lang="pt-BR" sz="1600">
                <a:latin typeface="Times New Roman" pitchFamily="18" charset="0"/>
              </a:endParaRPr>
            </a:p>
          </p:txBody>
        </p:sp>
        <p:grpSp>
          <p:nvGrpSpPr>
            <p:cNvPr id="31752" name="Group 15"/>
            <p:cNvGrpSpPr>
              <a:grpSpLocks/>
            </p:cNvGrpSpPr>
            <p:nvPr/>
          </p:nvGrpSpPr>
          <p:grpSpPr bwMode="auto">
            <a:xfrm>
              <a:off x="3113088" y="2346325"/>
              <a:ext cx="534987" cy="603250"/>
              <a:chOff x="1961" y="1478"/>
              <a:chExt cx="337" cy="380"/>
            </a:xfrm>
          </p:grpSpPr>
          <p:sp>
            <p:nvSpPr>
              <p:cNvPr id="31758" name="Oval 11"/>
              <p:cNvSpPr>
                <a:spLocks noChangeArrowheads="1"/>
              </p:cNvSpPr>
              <p:nvPr/>
            </p:nvSpPr>
            <p:spPr bwMode="auto">
              <a:xfrm>
                <a:off x="2059" y="1478"/>
                <a:ext cx="150" cy="125"/>
              </a:xfrm>
              <a:prstGeom prst="ellipse">
                <a:avLst/>
              </a:prstGeom>
              <a:noFill/>
              <a:ln w="476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31759" name="Line 12"/>
              <p:cNvSpPr>
                <a:spLocks noChangeShapeType="1"/>
              </p:cNvSpPr>
              <p:nvPr/>
            </p:nvSpPr>
            <p:spPr bwMode="auto">
              <a:xfrm>
                <a:off x="2129" y="1604"/>
                <a:ext cx="1" cy="117"/>
              </a:xfrm>
              <a:prstGeom prst="line">
                <a:avLst/>
              </a:prstGeom>
              <a:noFill/>
              <a:ln w="476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60" name="Line 13"/>
              <p:cNvSpPr>
                <a:spLocks noChangeShapeType="1"/>
              </p:cNvSpPr>
              <p:nvPr/>
            </p:nvSpPr>
            <p:spPr bwMode="auto">
              <a:xfrm>
                <a:off x="2008" y="1637"/>
                <a:ext cx="243" cy="1"/>
              </a:xfrm>
              <a:prstGeom prst="line">
                <a:avLst/>
              </a:prstGeom>
              <a:noFill/>
              <a:ln w="476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61" name="Freeform 14"/>
              <p:cNvSpPr>
                <a:spLocks/>
              </p:cNvSpPr>
              <p:nvPr/>
            </p:nvSpPr>
            <p:spPr bwMode="auto">
              <a:xfrm>
                <a:off x="1961" y="1721"/>
                <a:ext cx="337" cy="137"/>
              </a:xfrm>
              <a:custGeom>
                <a:avLst/>
                <a:gdLst>
                  <a:gd name="T0" fmla="*/ 0 w 108"/>
                  <a:gd name="T1" fmla="*/ 2240 h 54"/>
                  <a:gd name="T2" fmla="*/ 5130 w 108"/>
                  <a:gd name="T3" fmla="*/ 0 h 54"/>
                  <a:gd name="T4" fmla="*/ 10244 w 108"/>
                  <a:gd name="T5" fmla="*/ 2240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4763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1753" name="Line 17"/>
            <p:cNvSpPr>
              <a:spLocks noChangeShapeType="1"/>
            </p:cNvSpPr>
            <p:nvPr/>
          </p:nvSpPr>
          <p:spPr bwMode="auto">
            <a:xfrm flipH="1" flipV="1">
              <a:off x="3643313" y="2700338"/>
              <a:ext cx="1111250" cy="265112"/>
            </a:xfrm>
            <a:prstGeom prst="line">
              <a:avLst/>
            </a:prstGeom>
            <a:noFill/>
            <a:ln w="4763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4" name="Oval 21"/>
            <p:cNvSpPr>
              <a:spLocks noChangeArrowheads="1"/>
            </p:cNvSpPr>
            <p:nvPr/>
          </p:nvSpPr>
          <p:spPr bwMode="auto">
            <a:xfrm>
              <a:off x="2438400" y="4267200"/>
              <a:ext cx="1295400" cy="457200"/>
            </a:xfrm>
            <a:prstGeom prst="ellipse">
              <a:avLst/>
            </a:prstGeom>
            <a:solidFill>
              <a:srgbClr val="FFFFFF"/>
            </a:solidFill>
            <a:ln w="4763" cap="rnd">
              <a:solidFill>
                <a:srgbClr val="990033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pt-BR" sz="1400" b="1">
                <a:latin typeface="Times New Roman" pitchFamily="18" charset="0"/>
              </a:endParaRPr>
            </a:p>
          </p:txBody>
        </p:sp>
        <p:sp>
          <p:nvSpPr>
            <p:cNvPr id="31755" name="Rectangle 22"/>
            <p:cNvSpPr>
              <a:spLocks noChangeArrowheads="1"/>
            </p:cNvSpPr>
            <p:nvPr/>
          </p:nvSpPr>
          <p:spPr bwMode="auto">
            <a:xfrm>
              <a:off x="1262063" y="4800600"/>
              <a:ext cx="36242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Comic Sans MS" pitchFamily="66" charset="0"/>
                </a:rPr>
                <a:t>Solicitar cancelamento de fatura </a:t>
              </a:r>
              <a:r>
                <a:rPr lang="pt-BR" sz="1600" i="1">
                  <a:solidFill>
                    <a:srgbClr val="000000"/>
                  </a:solidFill>
                  <a:latin typeface="Comic Sans MS" pitchFamily="66" charset="0"/>
                </a:rPr>
                <a:t>real</a:t>
              </a:r>
              <a:endParaRPr lang="pt-BR" sz="1600" i="1">
                <a:latin typeface="Times New Roman" pitchFamily="18" charset="0"/>
              </a:endParaRPr>
            </a:p>
          </p:txBody>
        </p:sp>
        <p:sp>
          <p:nvSpPr>
            <p:cNvPr id="31756" name="Line 24"/>
            <p:cNvSpPr>
              <a:spLocks noChangeShapeType="1"/>
            </p:cNvSpPr>
            <p:nvPr/>
          </p:nvSpPr>
          <p:spPr bwMode="auto">
            <a:xfrm flipV="1">
              <a:off x="3276600" y="3200400"/>
              <a:ext cx="1524000" cy="1044844"/>
            </a:xfrm>
            <a:prstGeom prst="line">
              <a:avLst/>
            </a:prstGeom>
            <a:noFill/>
            <a:ln w="4763" cap="rnd">
              <a:solidFill>
                <a:srgbClr val="990033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57" name="Rectangle 28"/>
            <p:cNvSpPr>
              <a:spLocks noChangeArrowheads="1"/>
            </p:cNvSpPr>
            <p:nvPr/>
          </p:nvSpPr>
          <p:spPr bwMode="auto">
            <a:xfrm>
              <a:off x="3124200" y="3886200"/>
              <a:ext cx="958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pt-BR" sz="1600">
                  <a:solidFill>
                    <a:srgbClr val="000000"/>
                  </a:solidFill>
                  <a:latin typeface="Comic Sans MS" pitchFamily="66" charset="0"/>
                </a:rPr>
                <a:t>&lt;&lt;realize&gt;&gt;</a:t>
              </a:r>
              <a:endParaRPr lang="pt-BR" sz="1600">
                <a:latin typeface="Times New Roman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09600" y="1828800"/>
            <a:ext cx="76200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pt-BR" sz="2000" dirty="0">
                <a:latin typeface="+mn-lt"/>
                <a:cs typeface="+mn-cs"/>
              </a:rPr>
              <a:t>Podemos criar um diagrama de caso de uso real, contendo casos de uso reais. Cada caso de uso real, será ligado ao caso de uso elaborado durante a análise através de uma associação com estereótipo </a:t>
            </a:r>
            <a:r>
              <a:rPr lang="pt-BR" sz="2000" i="1" dirty="0">
                <a:latin typeface="+mn-lt"/>
                <a:cs typeface="+mn-cs"/>
              </a:rPr>
              <a:t>realize</a:t>
            </a:r>
            <a:r>
              <a:rPr lang="pt-BR" sz="2000" dirty="0">
                <a:latin typeface="+mn-lt"/>
                <a:cs typeface="+mn-cs"/>
              </a:rPr>
              <a:t>.</a:t>
            </a:r>
          </a:p>
          <a:p>
            <a:pPr algn="just" eaLnBrk="0" hangingPunct="0">
              <a:defRPr/>
            </a:pPr>
            <a:endParaRPr lang="pt-BR" sz="2000" dirty="0">
              <a:latin typeface="+mn-lt"/>
              <a:cs typeface="+mn-cs"/>
            </a:endParaRPr>
          </a:p>
          <a:p>
            <a:pPr algn="just" eaLnBrk="0" hangingPunct="0">
              <a:defRPr/>
            </a:pPr>
            <a:r>
              <a:rPr lang="pt-BR" sz="2000" dirty="0">
                <a:latin typeface="+mn-lt"/>
                <a:cs typeface="+mn-cs"/>
              </a:rPr>
              <a:t>Exemplo:</a:t>
            </a:r>
            <a:endParaRPr lang="en-US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905000"/>
            <a:ext cx="8001000" cy="4246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BR" b="1" dirty="0">
                <a:latin typeface="+mn-lt"/>
                <a:cs typeface="+mn-cs"/>
              </a:rPr>
              <a:t>Essencial - </a:t>
            </a:r>
            <a:r>
              <a:rPr lang="pt-BR" dirty="0">
                <a:latin typeface="+mn-lt"/>
                <a:cs typeface="+mn-cs"/>
              </a:rPr>
              <a:t>Solicita cancelamento de fatura </a:t>
            </a:r>
            <a:endParaRPr lang="en-US" b="1" dirty="0">
              <a:latin typeface="+mn-lt"/>
              <a:cs typeface="+mn-cs"/>
            </a:endParaRPr>
          </a:p>
          <a:p>
            <a:pPr eaLnBrk="0" hangingPunct="0">
              <a:defRPr/>
            </a:pPr>
            <a:endParaRPr lang="pt-BR" dirty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pt-BR" dirty="0">
                <a:latin typeface="+mn-lt"/>
                <a:cs typeface="+mn-cs"/>
              </a:rPr>
              <a:t>Cenário principal: Solicitação de cancelamento integral da fatura realizada com sucesso</a:t>
            </a:r>
            <a:endParaRPr lang="en-US" b="1" dirty="0">
              <a:latin typeface="+mn-lt"/>
              <a:cs typeface="+mn-cs"/>
            </a:endParaRPr>
          </a:p>
          <a:p>
            <a:pPr eaLnBrk="0" hangingPunct="0">
              <a:defRPr/>
            </a:pPr>
            <a:r>
              <a:rPr lang="pt-BR" dirty="0">
                <a:latin typeface="+mn-lt"/>
                <a:cs typeface="+mn-cs"/>
              </a:rPr>
              <a:t> </a:t>
            </a:r>
            <a:endParaRPr lang="en-US" dirty="0">
              <a:latin typeface="+mn-lt"/>
              <a:cs typeface="+mn-cs"/>
            </a:endParaRP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Cliente informa número da fatura</a:t>
            </a:r>
            <a:endParaRPr lang="en-US" dirty="0">
              <a:latin typeface="+mn-lt"/>
              <a:cs typeface="+mn-cs"/>
            </a:endParaRP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verifica a existência deste número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envia ao cliente os dados da fatura, contendo: a data de emissão, status e valor pago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Cliente solicita o cancelamento integral da fatura 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armazena a solicitação de cancelamento da fatura e a data da solicitação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envia ao cliente a confirmação do cadastramento de sua solicitação e a informação de que o seu pedido só será analisado quando a Empresa receber os livros relativos à fatura. 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7800" y="609600"/>
            <a:ext cx="7010400" cy="1143000"/>
          </a:xfrm>
          <a:prstGeom prst="rect">
            <a:avLst/>
          </a:prstGeom>
        </p:spPr>
        <p:txBody>
          <a:bodyPr anchor="ctr"/>
          <a:lstStyle/>
          <a:p>
            <a:pPr algn="ctr" eaLnBrk="0" hangingPunct="0">
              <a:defRPr/>
            </a:pP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Caso de Uso Essencial </a:t>
            </a:r>
            <a:r>
              <a:rPr lang="pt-BR" sz="32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vs</a:t>
            </a: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Real</a:t>
            </a:r>
            <a:endParaRPr lang="pt-BR" sz="32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 bwMode="auto">
          <a:xfrm>
            <a:off x="59436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2444FA4C-F090-4C0F-B9CB-DEC77BC05C52}" type="slidenum">
              <a:rPr lang="pt-BR" smtClean="0">
                <a:latin typeface="Times New Roman" pitchFamily="18" charset="0"/>
              </a:rPr>
              <a:pPr>
                <a:defRPr/>
              </a:pPr>
              <a:t>31</a:t>
            </a:fld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905000"/>
            <a:ext cx="8001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BR" b="1" dirty="0">
                <a:latin typeface="+mn-lt"/>
                <a:cs typeface="+mn-cs"/>
              </a:rPr>
              <a:t>Real - </a:t>
            </a:r>
            <a:r>
              <a:rPr lang="pt-BR" dirty="0">
                <a:latin typeface="+mn-lt"/>
                <a:cs typeface="+mn-cs"/>
              </a:rPr>
              <a:t>Solicita cancelamento de fatura </a:t>
            </a:r>
            <a:r>
              <a:rPr lang="pt-BR" i="1" dirty="0">
                <a:latin typeface="+mn-lt"/>
                <a:cs typeface="+mn-cs"/>
              </a:rPr>
              <a:t>real</a:t>
            </a:r>
            <a:endParaRPr lang="en-US" b="1" i="1" dirty="0">
              <a:latin typeface="+mn-lt"/>
              <a:cs typeface="+mn-cs"/>
            </a:endParaRPr>
          </a:p>
          <a:p>
            <a:pPr eaLnBrk="0" hangingPunct="0">
              <a:defRPr/>
            </a:pPr>
            <a:endParaRPr lang="pt-BR" dirty="0">
              <a:latin typeface="+mn-lt"/>
              <a:cs typeface="+mn-cs"/>
            </a:endParaRP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apresenta a </a:t>
            </a:r>
            <a:r>
              <a:rPr lang="pt-BR" dirty="0" err="1">
                <a:latin typeface="+mn-lt"/>
                <a:cs typeface="+mn-cs"/>
              </a:rPr>
              <a:t>JanelaSolicitaCancelamentoFatura</a:t>
            </a:r>
            <a:r>
              <a:rPr lang="pt-BR" dirty="0">
                <a:latin typeface="+mn-lt"/>
                <a:cs typeface="+mn-cs"/>
              </a:rPr>
              <a:t> e solicita o número da fatura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Cliente informa número da fatura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verifica a existência deste número no Banco de Dados e recupera os dados da fatura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apresenta os dados da fatura, contendo: a data de emissão, status e valor pago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 pergunta se o cliente deseja realmente realizar a solicitação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Cliente solicita o cancelamento integral da fatura 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armazena no Banco de Dados: a solicitação de cancelamento da fatura e a data da solicitação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Sistema apresenta a confirmação do cadastramento da solicitação e a informação de que o  pedido só será analisado quando a Empresa receber os livros relativos à fatura. 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7800" y="609600"/>
            <a:ext cx="7010400" cy="1143000"/>
          </a:xfrm>
          <a:prstGeom prst="rect">
            <a:avLst/>
          </a:prstGeom>
        </p:spPr>
        <p:txBody>
          <a:bodyPr anchor="ctr"/>
          <a:lstStyle/>
          <a:p>
            <a:pPr algn="ctr" eaLnBrk="0" hangingPunct="0">
              <a:defRPr/>
            </a:pP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Caso de Uso Essencial </a:t>
            </a:r>
            <a:r>
              <a:rPr lang="pt-BR" sz="32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vs</a:t>
            </a: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Real</a:t>
            </a:r>
            <a:endParaRPr lang="pt-BR" sz="32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943600" y="6245225"/>
            <a:ext cx="28194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2444FA4C-F090-4C0F-B9CB-DEC77BC05C52}" type="slidenum">
              <a:rPr lang="pt-BR" smtClean="0">
                <a:latin typeface="Times New Roman" pitchFamily="18" charset="0"/>
              </a:rPr>
              <a:pPr>
                <a:defRPr/>
              </a:pPr>
              <a:t>32</a:t>
            </a:fld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1"/>
          <p:cNvSpPr>
            <a:spLocks noGrp="1"/>
          </p:cNvSpPr>
          <p:nvPr>
            <p:ph type="sldNum" sz="quarter" idx="11"/>
          </p:nvPr>
        </p:nvSpPr>
        <p:spPr>
          <a:xfrm>
            <a:off x="6858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fld id="{A4FC2FE4-5962-4371-80FC-6DD2B516D817}" type="slidenum">
              <a:rPr lang="pt-BR" sz="1400" smtClean="0">
                <a:latin typeface="Times New Roman" pitchFamily="18" charset="0"/>
              </a:rPr>
              <a:pPr algn="l">
                <a:defRPr/>
              </a:pPr>
              <a:t>33</a:t>
            </a:fld>
            <a:endParaRPr lang="pt-BR" sz="1400" smtClean="0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8001000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pt-BR" sz="2400" dirty="0">
                <a:latin typeface="+mn-lt"/>
                <a:cs typeface="+mn-cs"/>
              </a:rPr>
              <a:t> Em duplas, escolha algum caso de uso utilizado nas disciplinas anteriores e faça a “conversão” para um caso de uso real</a:t>
            </a:r>
          </a:p>
          <a:p>
            <a:pPr eaLnBrk="0" hangingPunct="0">
              <a:buFont typeface="Arial" pitchFamily="34" charset="0"/>
              <a:buChar char="•"/>
              <a:defRPr/>
            </a:pPr>
            <a:endParaRPr lang="pt-BR" sz="2400" dirty="0">
              <a:latin typeface="+mn-lt"/>
              <a:cs typeface="+mn-cs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pt-BR" sz="2400" dirty="0">
                <a:latin typeface="+mn-lt"/>
                <a:cs typeface="+mn-cs"/>
              </a:rPr>
              <a:t> Ferramenta: MS Word</a:t>
            </a:r>
          </a:p>
          <a:p>
            <a:pPr eaLnBrk="0" hangingPunct="0">
              <a:defRPr/>
            </a:pPr>
            <a:endParaRPr lang="pt-BR" sz="2400" dirty="0">
              <a:latin typeface="+mn-lt"/>
              <a:cs typeface="+mn-cs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pt-BR" sz="2400" dirty="0">
                <a:latin typeface="+mn-lt"/>
                <a:cs typeface="+mn-cs"/>
              </a:rPr>
              <a:t> Entregar por e-mail descrição do caso de uso anterior (essencial) e caso de uso real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7800" y="609600"/>
            <a:ext cx="7010400" cy="1143000"/>
          </a:xfrm>
          <a:prstGeom prst="rect">
            <a:avLst/>
          </a:prstGeom>
        </p:spPr>
        <p:txBody>
          <a:bodyPr anchor="ctr"/>
          <a:lstStyle/>
          <a:p>
            <a:pPr algn="ctr" eaLnBrk="0" hangingPunct="0">
              <a:defRPr/>
            </a:pPr>
            <a:r>
              <a:rPr lang="pt-BR" sz="32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Exercício 1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 bwMode="auto">
          <a:xfrm>
            <a:off x="5943600" y="6245225"/>
            <a:ext cx="2819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2444FA4C-F090-4C0F-B9CB-DEC77BC05C52}" type="slidenum">
              <a:rPr lang="pt-BR" smtClean="0">
                <a:latin typeface="Times New Roman" pitchFamily="18" charset="0"/>
              </a:rPr>
              <a:pPr>
                <a:defRPr/>
              </a:pPr>
              <a:t>33</a:t>
            </a:fld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39D816AF-1FD3-4693-9620-6CB2ECB5EF37}" type="slidenum">
              <a:rPr lang="pt-BR" smtClean="0">
                <a:latin typeface="Times New Roman" pitchFamily="18" charset="0"/>
              </a:rPr>
              <a:pPr>
                <a:defRPr/>
              </a:pPr>
              <a:t>34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Orientado a Objetos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3400" y="2146300"/>
            <a:ext cx="83820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BR" dirty="0">
                <a:latin typeface="+mn-lt"/>
                <a:cs typeface="+mn-cs"/>
              </a:rPr>
              <a:t>Passos:</a:t>
            </a:r>
          </a:p>
          <a:p>
            <a:pPr eaLnBrk="0" hangingPunct="0">
              <a:defRPr/>
            </a:pPr>
            <a:endParaRPr lang="pt-BR" dirty="0">
              <a:latin typeface="+mn-lt"/>
              <a:cs typeface="+mn-cs"/>
            </a:endParaRP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Construir casos de uso reais e esboçar a interface do </a:t>
            </a:r>
            <a:r>
              <a:rPr lang="en-US" dirty="0" err="1">
                <a:latin typeface="+mn-lt"/>
                <a:cs typeface="+mn-cs"/>
              </a:rPr>
              <a:t>sistema</a:t>
            </a:r>
            <a:endParaRPr lang="en-US" dirty="0">
              <a:latin typeface="+mn-lt"/>
              <a:cs typeface="+mn-cs"/>
            </a:endParaRP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Definir a arquitetura geral da aplicação (incluindo camadas </a:t>
            </a:r>
            <a:r>
              <a:rPr lang="en-US" dirty="0" err="1">
                <a:latin typeface="+mn-lt"/>
                <a:cs typeface="+mn-cs"/>
              </a:rPr>
              <a:t>como</a:t>
            </a:r>
            <a:r>
              <a:rPr lang="en-US" dirty="0">
                <a:latin typeface="+mn-lt"/>
                <a:cs typeface="+mn-cs"/>
              </a:rPr>
              <a:t> interface </a:t>
            </a:r>
            <a:r>
              <a:rPr lang="en-US" dirty="0" err="1">
                <a:latin typeface="+mn-lt"/>
                <a:cs typeface="+mn-cs"/>
              </a:rPr>
              <a:t>homem</a:t>
            </a:r>
            <a:r>
              <a:rPr lang="en-US" dirty="0">
                <a:latin typeface="+mn-lt"/>
                <a:cs typeface="+mn-cs"/>
              </a:rPr>
              <a:t>/</a:t>
            </a:r>
            <a:r>
              <a:rPr lang="en-US" dirty="0" err="1">
                <a:latin typeface="+mn-lt"/>
                <a:cs typeface="+mn-cs"/>
              </a:rPr>
              <a:t>computador</a:t>
            </a:r>
            <a:r>
              <a:rPr lang="en-US" dirty="0">
                <a:latin typeface="+mn-lt"/>
                <a:cs typeface="+mn-cs"/>
              </a:rPr>
              <a:t>, </a:t>
            </a:r>
            <a:r>
              <a:rPr lang="en-US" dirty="0" err="1">
                <a:latin typeface="+mn-lt"/>
                <a:cs typeface="+mn-cs"/>
              </a:rPr>
              <a:t>persistência</a:t>
            </a:r>
            <a:r>
              <a:rPr lang="en-US" dirty="0">
                <a:latin typeface="+mn-lt"/>
                <a:cs typeface="+mn-cs"/>
              </a:rPr>
              <a:t>)</a:t>
            </a: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Definir os métodos das classes domínio de problema</a:t>
            </a:r>
          </a:p>
          <a:p>
            <a:pPr marL="800100" lvl="1" indent="-342900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C</a:t>
            </a:r>
            <a:r>
              <a:rPr lang="en-US" dirty="0" err="1">
                <a:latin typeface="+mn-lt"/>
                <a:cs typeface="+mn-cs"/>
              </a:rPr>
              <a:t>onstruir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diagramas</a:t>
            </a:r>
            <a:r>
              <a:rPr lang="en-US" dirty="0">
                <a:latin typeface="+mn-lt"/>
                <a:cs typeface="+mn-cs"/>
              </a:rPr>
              <a:t> de </a:t>
            </a:r>
            <a:r>
              <a:rPr lang="en-US" dirty="0" err="1">
                <a:latin typeface="+mn-lt"/>
                <a:cs typeface="+mn-cs"/>
              </a:rPr>
              <a:t>colaboração</a:t>
            </a:r>
            <a:endParaRPr lang="en-US" dirty="0">
              <a:latin typeface="+mn-lt"/>
              <a:cs typeface="+mn-cs"/>
            </a:endParaRPr>
          </a:p>
          <a:p>
            <a:pPr marL="342900" indent="-342900" eaLnBrk="0" hangingPunct="0">
              <a:buFontTx/>
              <a:buAutoNum type="arabicPeriod"/>
              <a:defRPr/>
            </a:pPr>
            <a:r>
              <a:rPr lang="pt-BR" dirty="0">
                <a:latin typeface="+mn-lt"/>
                <a:cs typeface="+mn-cs"/>
              </a:rPr>
              <a:t>Construir o diagrama de classes a implementar</a:t>
            </a:r>
          </a:p>
          <a:p>
            <a:pPr marL="800100" lvl="1" indent="-342900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Incluir classes de gerência de dados e outras classes c</a:t>
            </a:r>
            <a:r>
              <a:rPr lang="en-US" dirty="0" err="1">
                <a:latin typeface="+mn-lt"/>
                <a:cs typeface="+mn-cs"/>
              </a:rPr>
              <a:t>omputacionais</a:t>
            </a:r>
            <a:endParaRPr lang="en-US" dirty="0">
              <a:latin typeface="+mn-lt"/>
              <a:cs typeface="+mn-cs"/>
            </a:endParaRPr>
          </a:p>
          <a:p>
            <a:pPr marL="800100" lvl="1" indent="-342900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L</a:t>
            </a:r>
            <a:r>
              <a:rPr lang="en-US" dirty="0" err="1">
                <a:latin typeface="+mn-lt"/>
                <a:cs typeface="+mn-cs"/>
              </a:rPr>
              <a:t>imitar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associações</a:t>
            </a:r>
            <a:endParaRPr lang="en-US" dirty="0">
              <a:latin typeface="+mn-lt"/>
              <a:cs typeface="+mn-cs"/>
            </a:endParaRPr>
          </a:p>
          <a:p>
            <a:pPr marL="800100" lvl="1" indent="-342900" eaLnBrk="0" hangingPunct="0">
              <a:buFont typeface="Arial" pitchFamily="34" charset="0"/>
              <a:buChar char="•"/>
              <a:defRPr/>
            </a:pPr>
            <a:r>
              <a:rPr lang="pt-BR" dirty="0">
                <a:latin typeface="+mn-lt"/>
                <a:cs typeface="+mn-cs"/>
              </a:rPr>
              <a:t>R</a:t>
            </a:r>
            <a:r>
              <a:rPr lang="en-US" dirty="0" err="1">
                <a:latin typeface="+mn-lt"/>
                <a:cs typeface="+mn-cs"/>
              </a:rPr>
              <a:t>evisar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 err="1">
                <a:latin typeface="+mn-lt"/>
                <a:cs typeface="+mn-cs"/>
              </a:rPr>
              <a:t>especializações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E1389922-E473-4A9F-B51B-079C0BE8CF16}" type="slidenum">
              <a:rPr lang="pt-BR" smtClean="0">
                <a:latin typeface="Times New Roman" pitchFamily="18" charset="0"/>
              </a:rPr>
              <a:pPr>
                <a:defRPr/>
              </a:pPr>
              <a:t>35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Orientado a Objetos</a:t>
            </a:r>
          </a:p>
        </p:txBody>
      </p:sp>
      <p:grpSp>
        <p:nvGrpSpPr>
          <p:cNvPr id="36868" name="Group 24"/>
          <p:cNvGrpSpPr>
            <a:grpSpLocks/>
          </p:cNvGrpSpPr>
          <p:nvPr/>
        </p:nvGrpSpPr>
        <p:grpSpPr bwMode="auto">
          <a:xfrm>
            <a:off x="609600" y="1865313"/>
            <a:ext cx="8231188" cy="4383087"/>
            <a:chOff x="384" y="1175"/>
            <a:chExt cx="5185" cy="2761"/>
          </a:xfrm>
        </p:grpSpPr>
        <p:grpSp>
          <p:nvGrpSpPr>
            <p:cNvPr id="36869" name="Group 23"/>
            <p:cNvGrpSpPr>
              <a:grpSpLocks/>
            </p:cNvGrpSpPr>
            <p:nvPr/>
          </p:nvGrpSpPr>
          <p:grpSpPr bwMode="auto">
            <a:xfrm>
              <a:off x="384" y="1296"/>
              <a:ext cx="1340" cy="643"/>
              <a:chOff x="580" y="1469"/>
              <a:chExt cx="1340" cy="643"/>
            </a:xfrm>
          </p:grpSpPr>
          <p:sp>
            <p:nvSpPr>
              <p:cNvPr id="36883" name="Rectangle 8"/>
              <p:cNvSpPr>
                <a:spLocks noChangeArrowheads="1"/>
              </p:cNvSpPr>
              <p:nvPr/>
            </p:nvSpPr>
            <p:spPr bwMode="auto">
              <a:xfrm>
                <a:off x="580" y="1469"/>
                <a:ext cx="1340" cy="643"/>
              </a:xfrm>
              <a:prstGeom prst="rect">
                <a:avLst/>
              </a:prstGeom>
              <a:solidFill>
                <a:schemeClr val="accent1"/>
              </a:solidFill>
              <a:ln w="762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36884" name="Line 9"/>
              <p:cNvSpPr>
                <a:spLocks noChangeShapeType="1"/>
              </p:cNvSpPr>
              <p:nvPr/>
            </p:nvSpPr>
            <p:spPr bwMode="auto">
              <a:xfrm>
                <a:off x="580" y="1805"/>
                <a:ext cx="1340" cy="0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885" name="Text Box 11"/>
              <p:cNvSpPr txBox="1">
                <a:spLocks noChangeArrowheads="1"/>
              </p:cNvSpPr>
              <p:nvPr/>
            </p:nvSpPr>
            <p:spPr bwMode="auto">
              <a:xfrm>
                <a:off x="1003" y="1805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000">
                    <a:solidFill>
                      <a:srgbClr val="000000"/>
                    </a:solidFill>
                  </a:rPr>
                  <a:t>título</a:t>
                </a:r>
              </a:p>
            </p:txBody>
          </p:sp>
          <p:sp>
            <p:nvSpPr>
              <p:cNvPr id="36886" name="Text Box 12"/>
              <p:cNvSpPr txBox="1">
                <a:spLocks noChangeArrowheads="1"/>
              </p:cNvSpPr>
              <p:nvPr/>
            </p:nvSpPr>
            <p:spPr bwMode="auto">
              <a:xfrm>
                <a:off x="1004" y="1507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62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pt-BR" sz="2000">
                    <a:solidFill>
                      <a:srgbClr val="000000"/>
                    </a:solidFill>
                  </a:rPr>
                  <a:t>Livro</a:t>
                </a:r>
              </a:p>
            </p:txBody>
          </p:sp>
        </p:grpSp>
        <p:sp>
          <p:nvSpPr>
            <p:cNvPr id="36870" name="Text Box 15"/>
            <p:cNvSpPr txBox="1">
              <a:spLocks noChangeArrowheads="1"/>
            </p:cNvSpPr>
            <p:nvPr/>
          </p:nvSpPr>
          <p:spPr bwMode="auto">
            <a:xfrm>
              <a:off x="1728" y="2415"/>
              <a:ext cx="1968" cy="1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600">
                  <a:solidFill>
                    <a:srgbClr val="000000"/>
                  </a:solidFill>
                </a:rPr>
                <a:t>class Livro {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pt-BR" sz="1600">
                  <a:solidFill>
                    <a:srgbClr val="000000"/>
                  </a:solidFill>
                </a:rPr>
                <a:t>     private String titulo;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pt-BR" sz="1600">
                  <a:solidFill>
                    <a:srgbClr val="000000"/>
                  </a:solidFill>
                </a:rPr>
                <a:t>     public Livro(String titulo) {...}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pt-BR" sz="1600">
                  <a:solidFill>
                    <a:srgbClr val="000000"/>
                  </a:solidFill>
                </a:rPr>
                <a:t>     public void abrir( ) {...}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pt-BR" sz="1600">
                  <a:solidFill>
                    <a:srgbClr val="000000"/>
                  </a:solidFill>
                </a:rPr>
                <a:t>     public int folhear(int qtdPag) {...}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pt-BR" sz="1600">
                  <a:solidFill>
                    <a:srgbClr val="000000"/>
                  </a:solidFill>
                </a:rPr>
                <a:t>}</a:t>
              </a:r>
            </a:p>
          </p:txBody>
        </p:sp>
        <p:sp>
          <p:nvSpPr>
            <p:cNvPr id="36871" name="AutoShape 16"/>
            <p:cNvSpPr>
              <a:spLocks noChangeArrowheads="1"/>
            </p:cNvSpPr>
            <p:nvPr/>
          </p:nvSpPr>
          <p:spPr bwMode="auto">
            <a:xfrm>
              <a:off x="1968" y="1416"/>
              <a:ext cx="1466" cy="408"/>
            </a:xfrm>
            <a:prstGeom prst="rightArrow">
              <a:avLst>
                <a:gd name="adj1" fmla="val 50000"/>
                <a:gd name="adj2" fmla="val 89828"/>
              </a:avLst>
            </a:prstGeom>
            <a:solidFill>
              <a:schemeClr val="accent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pt-BR" sz="2000">
                  <a:solidFill>
                    <a:srgbClr val="000000"/>
                  </a:solidFill>
                </a:rPr>
                <a:t>Projeto</a:t>
              </a:r>
            </a:p>
          </p:txBody>
        </p:sp>
        <p:sp>
          <p:nvSpPr>
            <p:cNvPr id="36872" name="AutoShape 17"/>
            <p:cNvSpPr>
              <a:spLocks noChangeArrowheads="1"/>
            </p:cNvSpPr>
            <p:nvPr/>
          </p:nvSpPr>
          <p:spPr bwMode="auto">
            <a:xfrm rot="16200000" flipH="1">
              <a:off x="3798" y="2634"/>
              <a:ext cx="862" cy="5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324 h 21600"/>
                <a:gd name="T20" fmla="*/ 18518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689" y="0"/>
                  </a:moveTo>
                  <a:lnTo>
                    <a:pt x="11777" y="7200"/>
                  </a:lnTo>
                  <a:lnTo>
                    <a:pt x="14863" y="7200"/>
                  </a:lnTo>
                  <a:lnTo>
                    <a:pt x="14863" y="17340"/>
                  </a:lnTo>
                  <a:lnTo>
                    <a:pt x="0" y="1734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6689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pt-BR"/>
            </a:p>
          </p:txBody>
        </p:sp>
        <p:sp>
          <p:nvSpPr>
            <p:cNvPr id="36873" name="Text Box 18"/>
            <p:cNvSpPr txBox="1">
              <a:spLocks noChangeArrowheads="1"/>
            </p:cNvSpPr>
            <p:nvPr/>
          </p:nvSpPr>
          <p:spPr bwMode="auto">
            <a:xfrm>
              <a:off x="3792" y="3446"/>
              <a:ext cx="12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sz="2000"/>
                <a:t>Implementação</a:t>
              </a:r>
            </a:p>
          </p:txBody>
        </p:sp>
        <p:grpSp>
          <p:nvGrpSpPr>
            <p:cNvPr id="36874" name="Group 21"/>
            <p:cNvGrpSpPr>
              <a:grpSpLocks/>
            </p:cNvGrpSpPr>
            <p:nvPr/>
          </p:nvGrpSpPr>
          <p:grpSpPr bwMode="auto">
            <a:xfrm>
              <a:off x="3744" y="1175"/>
              <a:ext cx="1825" cy="1225"/>
              <a:chOff x="3513" y="1056"/>
              <a:chExt cx="1825" cy="1225"/>
            </a:xfrm>
          </p:grpSpPr>
          <p:grpSp>
            <p:nvGrpSpPr>
              <p:cNvPr id="36875" name="Group 20"/>
              <p:cNvGrpSpPr>
                <a:grpSpLocks/>
              </p:cNvGrpSpPr>
              <p:nvPr/>
            </p:nvGrpSpPr>
            <p:grpSpPr bwMode="auto">
              <a:xfrm>
                <a:off x="3513" y="1056"/>
                <a:ext cx="1825" cy="1225"/>
                <a:chOff x="3513" y="1026"/>
                <a:chExt cx="1825" cy="1225"/>
              </a:xfrm>
            </p:grpSpPr>
            <p:sp>
              <p:nvSpPr>
                <p:cNvPr id="36877" name="Rectangle 3"/>
                <p:cNvSpPr>
                  <a:spLocks noChangeArrowheads="1"/>
                </p:cNvSpPr>
                <p:nvPr/>
              </p:nvSpPr>
              <p:spPr bwMode="auto">
                <a:xfrm>
                  <a:off x="3552" y="1026"/>
                  <a:ext cx="1784" cy="1225"/>
                </a:xfrm>
                <a:prstGeom prst="rect">
                  <a:avLst/>
                </a:prstGeom>
                <a:solidFill>
                  <a:schemeClr val="accent1"/>
                </a:solidFill>
                <a:ln w="762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pt-BR"/>
                </a:p>
              </p:txBody>
            </p:sp>
            <p:sp>
              <p:nvSpPr>
                <p:cNvPr id="36878" name="Line 4"/>
                <p:cNvSpPr>
                  <a:spLocks noChangeShapeType="1"/>
                </p:cNvSpPr>
                <p:nvPr/>
              </p:nvSpPr>
              <p:spPr bwMode="auto">
                <a:xfrm>
                  <a:off x="3552" y="1343"/>
                  <a:ext cx="1776" cy="1"/>
                </a:xfrm>
                <a:prstGeom prst="line">
                  <a:avLst/>
                </a:prstGeom>
                <a:noFill/>
                <a:ln w="762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687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555" y="1389"/>
                  <a:ext cx="110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sz="2000">
                      <a:solidFill>
                        <a:srgbClr val="000000"/>
                      </a:solidFill>
                    </a:rPr>
                    <a:t>- título : String</a:t>
                  </a:r>
                </a:p>
              </p:txBody>
            </p:sp>
            <p:sp>
              <p:nvSpPr>
                <p:cNvPr id="3688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154" y="1072"/>
                  <a:ext cx="46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sz="2000">
                      <a:solidFill>
                        <a:srgbClr val="000000"/>
                      </a:solidFill>
                    </a:rPr>
                    <a:t>Livro</a:t>
                  </a:r>
                </a:p>
              </p:txBody>
            </p:sp>
            <p:sp>
              <p:nvSpPr>
                <p:cNvPr id="368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24" y="1706"/>
                  <a:ext cx="12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sz="2000">
                      <a:solidFill>
                        <a:srgbClr val="000000"/>
                      </a:solidFill>
                    </a:rPr>
                    <a:t>+abrir( ) : String</a:t>
                  </a:r>
                </a:p>
              </p:txBody>
            </p:sp>
            <p:sp>
              <p:nvSpPr>
                <p:cNvPr id="3688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513" y="1933"/>
                  <a:ext cx="182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pt-BR" sz="2000">
                      <a:solidFill>
                        <a:srgbClr val="000000"/>
                      </a:solidFill>
                    </a:rPr>
                    <a:t>+folhear(int qtdPag) : int</a:t>
                  </a:r>
                </a:p>
              </p:txBody>
            </p:sp>
          </p:grpSp>
          <p:sp>
            <p:nvSpPr>
              <p:cNvPr id="36876" name="Line 19"/>
              <p:cNvSpPr>
                <a:spLocks noChangeShapeType="1"/>
              </p:cNvSpPr>
              <p:nvPr/>
            </p:nvSpPr>
            <p:spPr bwMode="auto">
              <a:xfrm>
                <a:off x="3552" y="1679"/>
                <a:ext cx="1776" cy="1"/>
              </a:xfrm>
              <a:prstGeom prst="lin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6EC7A972-1DEB-48D3-BDD1-F37482057C7F}" type="slidenum">
              <a:rPr lang="pt-BR" smtClean="0">
                <a:latin typeface="Times New Roman" pitchFamily="18" charset="0"/>
              </a:rPr>
              <a:pPr>
                <a:defRPr/>
              </a:pPr>
              <a:t>36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Orientado a Objetos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4343400"/>
          </a:xfrm>
        </p:spPr>
        <p:txBody>
          <a:bodyPr/>
          <a:lstStyle/>
          <a:p>
            <a:pPr eaLnBrk="1" hangingPunct="1"/>
            <a:r>
              <a:rPr lang="pt-BR" b="1" smtClean="0"/>
              <a:t>Artefatos de Projeto</a:t>
            </a:r>
          </a:p>
          <a:p>
            <a:pPr lvl="1" eaLnBrk="1" hangingPunct="1"/>
            <a:r>
              <a:rPr lang="pt-BR" smtClean="0"/>
              <a:t>Digramas de Interação (Diagrama de Seqüência e Diagrama de Colaboração)</a:t>
            </a:r>
          </a:p>
          <a:p>
            <a:pPr lvl="1" eaLnBrk="1" hangingPunct="1"/>
            <a:r>
              <a:rPr lang="pt-BR" smtClean="0"/>
              <a:t>Diagrama de Estados</a:t>
            </a:r>
          </a:p>
          <a:p>
            <a:pPr lvl="1" eaLnBrk="1" hangingPunct="1"/>
            <a:r>
              <a:rPr lang="pt-BR" smtClean="0"/>
              <a:t>Diagramas de Classes de Projeto</a:t>
            </a:r>
          </a:p>
          <a:p>
            <a:pPr lvl="1" eaLnBrk="1" hangingPunct="1"/>
            <a:r>
              <a:rPr lang="pt-BR" smtClean="0"/>
              <a:t>Projeto de Interface</a:t>
            </a:r>
          </a:p>
          <a:p>
            <a:pPr lvl="1" eaLnBrk="1" hangingPunct="1"/>
            <a:r>
              <a:rPr lang="pt-BR" smtClean="0"/>
              <a:t>Documento de Arquitetura</a:t>
            </a:r>
          </a:p>
          <a:p>
            <a:pPr lvl="1" eaLnBrk="1" hangingPunct="1"/>
            <a:r>
              <a:rPr lang="pt-BR" smtClean="0"/>
              <a:t>Modelo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6902041D-6213-4BCE-B261-EE68EAD1EF2C}" type="slidenum">
              <a:rPr lang="pt-BR" smtClean="0">
                <a:latin typeface="Times New Roman" pitchFamily="18" charset="0"/>
              </a:rPr>
              <a:pPr>
                <a:defRPr/>
              </a:pPr>
              <a:t>37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Orientado a Objetos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77200" cy="4038600"/>
          </a:xfrm>
        </p:spPr>
        <p:txBody>
          <a:bodyPr/>
          <a:lstStyle/>
          <a:p>
            <a:pPr eaLnBrk="1" hangingPunct="1"/>
            <a:r>
              <a:rPr lang="pt-BR" b="1" smtClean="0"/>
              <a:t>Tecnologias Orientadas a Objetos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Java</a:t>
            </a:r>
          </a:p>
          <a:p>
            <a:pPr lvl="1" eaLnBrk="1" hangingPunct="1">
              <a:buFontTx/>
              <a:buNone/>
            </a:pPr>
            <a:endParaRPr lang="pt-BR" smtClean="0"/>
          </a:p>
          <a:p>
            <a:pPr lvl="1" eaLnBrk="1" hangingPunct="1"/>
            <a:r>
              <a:rPr lang="pt-BR" smtClean="0"/>
              <a:t>C++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.NET</a:t>
            </a:r>
          </a:p>
        </p:txBody>
      </p:sp>
      <p:grpSp>
        <p:nvGrpSpPr>
          <p:cNvPr id="38917" name="Group 7"/>
          <p:cNvGrpSpPr>
            <a:grpSpLocks/>
          </p:cNvGrpSpPr>
          <p:nvPr/>
        </p:nvGrpSpPr>
        <p:grpSpPr bwMode="auto">
          <a:xfrm>
            <a:off x="2743200" y="2805113"/>
            <a:ext cx="1371600" cy="2809875"/>
            <a:chOff x="1728" y="1752"/>
            <a:chExt cx="864" cy="1770"/>
          </a:xfrm>
        </p:grpSpPr>
        <p:graphicFrame>
          <p:nvGraphicFramePr>
            <p:cNvPr id="38918" name="Object 4"/>
            <p:cNvGraphicFramePr>
              <a:graphicFrameLocks noChangeAspect="1"/>
            </p:cNvGraphicFramePr>
            <p:nvPr/>
          </p:nvGraphicFramePr>
          <p:xfrm>
            <a:off x="1958" y="1752"/>
            <a:ext cx="384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6" name="Imagem de bitmap" r:id="rId4" imgW="609524" imgH="1028844" progId="PBrush">
                    <p:embed/>
                  </p:oleObj>
                </mc:Choice>
                <mc:Fallback>
                  <p:oleObj name="Imagem de bitmap" r:id="rId4" imgW="609524" imgH="1028844" progId="PBrush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1752"/>
                          <a:ext cx="384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Object 5"/>
            <p:cNvGraphicFramePr>
              <a:graphicFrameLocks noChangeAspect="1"/>
            </p:cNvGraphicFramePr>
            <p:nvPr/>
          </p:nvGraphicFramePr>
          <p:xfrm>
            <a:off x="1728" y="3216"/>
            <a:ext cx="86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7" name="Imagem de bitmap" r:id="rId6" imgW="1371429" imgH="485586" progId="PBrush">
                    <p:embed/>
                  </p:oleObj>
                </mc:Choice>
                <mc:Fallback>
                  <p:oleObj name="Imagem de bitmap" r:id="rId6" imgW="1371429" imgH="485586" progId="PBrush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216"/>
                          <a:ext cx="864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Object 6"/>
            <p:cNvGraphicFramePr>
              <a:graphicFrameLocks noChangeAspect="1"/>
            </p:cNvGraphicFramePr>
            <p:nvPr/>
          </p:nvGraphicFramePr>
          <p:xfrm>
            <a:off x="1938" y="2544"/>
            <a:ext cx="41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38" name="Imagem de bitmap" r:id="rId8" imgW="657317" imgH="647619" progId="PBrush">
                    <p:embed/>
                  </p:oleObj>
                </mc:Choice>
                <mc:Fallback>
                  <p:oleObj name="Imagem de bitmap" r:id="rId8" imgW="657317" imgH="647619" progId="PBrush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2544"/>
                          <a:ext cx="41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663E47BD-7CB0-4148-A51C-DCF14BFC7090}" type="slidenum">
              <a:rPr lang="pt-BR" smtClean="0">
                <a:latin typeface="Times New Roman" pitchFamily="18" charset="0"/>
              </a:rPr>
              <a:pPr>
                <a:defRPr/>
              </a:pPr>
              <a:t>38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Orientado a Objetos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153400" cy="4038600"/>
          </a:xfrm>
        </p:spPr>
        <p:txBody>
          <a:bodyPr/>
          <a:lstStyle/>
          <a:p>
            <a:pPr eaLnBrk="1" hangingPunct="1"/>
            <a:r>
              <a:rPr lang="pt-BR" b="1" smtClean="0"/>
              <a:t>Ferramentas</a:t>
            </a:r>
          </a:p>
          <a:p>
            <a:pPr lvl="1" eaLnBrk="1" hangingPunct="1"/>
            <a:r>
              <a:rPr lang="pt-BR" smtClean="0"/>
              <a:t>Rational Rose </a:t>
            </a:r>
          </a:p>
          <a:p>
            <a:pPr lvl="1" eaLnBrk="1" hangingPunct="1">
              <a:buFontTx/>
              <a:buNone/>
            </a:pPr>
            <a:r>
              <a:rPr lang="pt-BR" sz="1600" smtClean="0"/>
              <a:t>	</a:t>
            </a:r>
            <a:r>
              <a:rPr lang="pt-BR" sz="1800" smtClean="0">
                <a:hlinkClick r:id="rId3"/>
              </a:rPr>
              <a:t>http://www-01.ibm.com/software/awdtools/developer/rose/index.html</a:t>
            </a:r>
            <a:endParaRPr lang="pt-BR" sz="1800" smtClean="0"/>
          </a:p>
          <a:p>
            <a:pPr lvl="1" eaLnBrk="1" hangingPunct="1"/>
            <a:r>
              <a:rPr lang="pt-BR" smtClean="0"/>
              <a:t>Enterprise Architect </a:t>
            </a:r>
          </a:p>
          <a:p>
            <a:pPr lvl="1" eaLnBrk="1" hangingPunct="1">
              <a:buFontTx/>
              <a:buNone/>
            </a:pPr>
            <a:r>
              <a:rPr lang="pt-BR" sz="1800" smtClean="0"/>
              <a:t>	</a:t>
            </a:r>
            <a:r>
              <a:rPr lang="pt-BR" sz="1800" smtClean="0">
                <a:hlinkClick r:id="rId4"/>
              </a:rPr>
              <a:t>http://www.sparxsystems.com.au/</a:t>
            </a:r>
            <a:endParaRPr lang="pt-BR" smtClean="0"/>
          </a:p>
          <a:p>
            <a:pPr lvl="1" eaLnBrk="1" hangingPunct="1"/>
            <a:r>
              <a:rPr lang="pt-BR" smtClean="0"/>
              <a:t>Jude / astah</a:t>
            </a:r>
          </a:p>
          <a:p>
            <a:pPr lvl="1" eaLnBrk="1" hangingPunct="1">
              <a:buFontTx/>
              <a:buNone/>
            </a:pPr>
            <a:r>
              <a:rPr lang="pt-BR" sz="1800" smtClean="0"/>
              <a:t>	</a:t>
            </a:r>
            <a:r>
              <a:rPr lang="pt-BR" sz="1800" smtClean="0">
                <a:hlinkClick r:id="rId5"/>
              </a:rPr>
              <a:t>http://jude.change-vision.com/jude-web/index.html</a:t>
            </a:r>
            <a:endParaRPr lang="pt-BR" smtClean="0"/>
          </a:p>
          <a:p>
            <a:pPr lvl="1" eaLnBrk="1" hangingPunct="1"/>
            <a:r>
              <a:rPr lang="pt-BR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E177DA60-74CC-4FD9-B690-0CF63F2024F3}" type="slidenum">
              <a:rPr lang="pt-BR" smtClean="0">
                <a:latin typeface="Times New Roman" pitchFamily="18" charset="0"/>
              </a:rPr>
              <a:pPr>
                <a:defRPr/>
              </a:pPr>
              <a:t>4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77200" cy="40386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Análise e Projeto</a:t>
            </a:r>
          </a:p>
          <a:p>
            <a:pPr lvl="1" eaLnBrk="1" hangingPunct="1"/>
            <a:r>
              <a:rPr lang="pt-BR" smtClean="0"/>
              <a:t>O objetivo desta disciplina é demonstrar como o sistema será desenvolvido</a:t>
            </a:r>
          </a:p>
          <a:p>
            <a:pPr lvl="1" eaLnBrk="1" hangingPunct="1"/>
            <a:endParaRPr lang="pt-BR" smtClean="0"/>
          </a:p>
          <a:p>
            <a:pPr lvl="1" eaLnBrk="1" hangingPunct="1"/>
            <a:r>
              <a:rPr lang="pt-BR" smtClean="0"/>
              <a:t>O resultado da disciplina de Análise e Projeto é um </a:t>
            </a:r>
            <a:r>
              <a:rPr lang="pt-BR" b="1" smtClean="0"/>
              <a:t>modelo de projeto</a:t>
            </a:r>
            <a:r>
              <a:rPr lang="pt-BR" smtClean="0"/>
              <a:t> e um </a:t>
            </a:r>
            <a:r>
              <a:rPr lang="pt-BR" b="1" smtClean="0"/>
              <a:t>modelo de análise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86737BF6-F78D-4DCA-895D-E01F6F68DEFC}" type="slidenum">
              <a:rPr lang="pt-BR" smtClean="0">
                <a:latin typeface="Times New Roman" pitchFamily="18" charset="0"/>
              </a:rPr>
              <a:pPr>
                <a:defRPr/>
              </a:pPr>
              <a:t>5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24800" cy="40386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Análise e Projeto</a:t>
            </a:r>
          </a:p>
          <a:p>
            <a:pPr lvl="1" eaLnBrk="1" hangingPunct="1"/>
            <a:r>
              <a:rPr lang="pt-BR" smtClean="0"/>
              <a:t>O modelo de projeto serve como uma abstração do código, especificando como o desenvolvimento dever ser estruturado e realizado</a:t>
            </a:r>
          </a:p>
          <a:p>
            <a:pPr lvl="1" eaLnBrk="1" hangingPunct="1"/>
            <a:r>
              <a:rPr lang="pt-BR" smtClean="0"/>
              <a:t>Uma das principais atividades do projeto é a definição da arquitetura a ser utilizada, sendo este o foco das primeiras iterações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59C501DC-989A-4D57-97AC-1708CBCD4DC4}" type="slidenum">
              <a:rPr lang="pt-BR" smtClean="0">
                <a:latin typeface="Times New Roman" pitchFamily="18" charset="0"/>
              </a:rPr>
              <a:pPr>
                <a:defRPr/>
              </a:pPr>
              <a:t>6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924800" cy="44958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Implementação</a:t>
            </a:r>
          </a:p>
          <a:p>
            <a:pPr lvl="1" eaLnBrk="1" hangingPunct="1"/>
            <a:r>
              <a:rPr lang="pt-BR" smtClean="0"/>
              <a:t>O objetivo da implementação é:</a:t>
            </a:r>
          </a:p>
          <a:p>
            <a:pPr lvl="2" eaLnBrk="1" hangingPunct="1"/>
            <a:r>
              <a:rPr lang="pt-BR" smtClean="0"/>
              <a:t>Definir a organização do código</a:t>
            </a:r>
          </a:p>
          <a:p>
            <a:pPr lvl="2" eaLnBrk="1" hangingPunct="1"/>
            <a:r>
              <a:rPr lang="pt-BR" smtClean="0"/>
              <a:t>Implementar as classes e objetos como componentes</a:t>
            </a:r>
          </a:p>
          <a:p>
            <a:pPr lvl="2" eaLnBrk="1" hangingPunct="1"/>
            <a:r>
              <a:rPr lang="pt-BR" smtClean="0"/>
              <a:t>Testar os componentes desenvolvidos</a:t>
            </a:r>
          </a:p>
          <a:p>
            <a:pPr lvl="2" eaLnBrk="1" hangingPunct="1"/>
            <a:r>
              <a:rPr lang="pt-BR" smtClean="0"/>
              <a:t>Integrar o resultado do trabalho dos desenvolvedores em um sistema executável</a:t>
            </a:r>
          </a:p>
          <a:p>
            <a:pPr lvl="2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28897C5C-FDCB-4404-8661-5D769AA71EE9}" type="slidenum">
              <a:rPr lang="pt-BR" smtClean="0">
                <a:latin typeface="Times New Roman" pitchFamily="18" charset="0"/>
              </a:rPr>
              <a:pPr>
                <a:defRPr/>
              </a:pPr>
              <a:t>7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20000" cy="44196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Teste</a:t>
            </a:r>
          </a:p>
          <a:p>
            <a:pPr lvl="1" eaLnBrk="1" hangingPunct="1"/>
            <a:r>
              <a:rPr lang="pt-BR" smtClean="0"/>
              <a:t>O objetivo da disciplina de testes é:</a:t>
            </a:r>
          </a:p>
          <a:p>
            <a:pPr lvl="2" eaLnBrk="1" hangingPunct="1"/>
            <a:r>
              <a:rPr lang="pt-BR" smtClean="0"/>
              <a:t>Verificar a interação entre os objetos</a:t>
            </a:r>
          </a:p>
          <a:p>
            <a:pPr lvl="2" eaLnBrk="1" hangingPunct="1"/>
            <a:r>
              <a:rPr lang="pt-BR" smtClean="0"/>
              <a:t>Verificar a integração entre os componentes de software</a:t>
            </a:r>
          </a:p>
          <a:p>
            <a:pPr lvl="2" eaLnBrk="1" hangingPunct="1"/>
            <a:r>
              <a:rPr lang="pt-BR" smtClean="0"/>
              <a:t>Verificar se os requisitos foram implementados corretamente</a:t>
            </a:r>
          </a:p>
          <a:p>
            <a:pPr lvl="2" eaLnBrk="1" hangingPunct="1"/>
            <a:r>
              <a:rPr lang="pt-BR" smtClean="0"/>
              <a:t>Identificar defeitos e enviá-los para correção</a:t>
            </a:r>
          </a:p>
          <a:p>
            <a:pPr lvl="2"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B47CC90D-A7C1-447A-909F-4AEF3BD65C2D}" type="slidenum">
              <a:rPr lang="pt-BR" smtClean="0">
                <a:latin typeface="Times New Roman" pitchFamily="18" charset="0"/>
              </a:rPr>
              <a:pPr>
                <a:defRPr/>
              </a:pPr>
              <a:t>8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229600" cy="41148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Implantação (</a:t>
            </a:r>
            <a:r>
              <a:rPr lang="pt-BR" b="1" i="1" smtClean="0"/>
              <a:t>Deployment)</a:t>
            </a:r>
          </a:p>
          <a:p>
            <a:pPr lvl="1" eaLnBrk="1" hangingPunct="1"/>
            <a:r>
              <a:rPr lang="pt-BR" smtClean="0"/>
              <a:t>O objetivo desta disciplina é distribuir com sucesso o software aos usuários finais</a:t>
            </a:r>
          </a:p>
          <a:p>
            <a:pPr lvl="1" eaLnBrk="1" hangingPunct="1"/>
            <a:r>
              <a:rPr lang="pt-BR" smtClean="0"/>
              <a:t>Atividades:</a:t>
            </a:r>
          </a:p>
          <a:p>
            <a:pPr lvl="2" eaLnBrk="1" hangingPunct="1"/>
            <a:r>
              <a:rPr lang="pt-BR" smtClean="0"/>
              <a:t>Empacotamento e distribuição do sistema</a:t>
            </a:r>
          </a:p>
          <a:p>
            <a:pPr lvl="2" eaLnBrk="1" hangingPunct="1"/>
            <a:r>
              <a:rPr lang="pt-BR" smtClean="0"/>
              <a:t>Documentação sobre a instalação</a:t>
            </a:r>
          </a:p>
          <a:p>
            <a:pPr lvl="2" eaLnBrk="1" hangingPunct="1"/>
            <a:r>
              <a:rPr lang="pt-BR" smtClean="0"/>
              <a:t>Instalação e migração de dados</a:t>
            </a:r>
          </a:p>
          <a:p>
            <a:pPr lvl="2" eaLnBrk="1" hangingPunct="1"/>
            <a:r>
              <a:rPr lang="pt-BR" smtClean="0"/>
              <a:t>Aceitação formal da entrega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pt-BR" smtClean="0">
                <a:latin typeface="Times New Roman" pitchFamily="18" charset="0"/>
              </a:rPr>
              <a:t>Processo de Projeto – Slide </a:t>
            </a:r>
            <a:fld id="{6F0F415E-98F6-40E5-B606-AC0510C768A0}" type="slidenum">
              <a:rPr lang="pt-BR" smtClean="0">
                <a:latin typeface="Times New Roman" pitchFamily="18" charset="0"/>
              </a:rPr>
              <a:pPr>
                <a:defRPr/>
              </a:pPr>
              <a:t>9</a:t>
            </a:fld>
            <a:endParaRPr lang="pt-BR" smtClean="0">
              <a:latin typeface="Times New Roman" pitchFamily="18" charset="0"/>
            </a:endParaRP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Rational Unified Process (RUP)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20000" cy="2590800"/>
          </a:xfrm>
        </p:spPr>
        <p:txBody>
          <a:bodyPr/>
          <a:lstStyle/>
          <a:p>
            <a:pPr eaLnBrk="1" hangingPunct="1"/>
            <a:r>
              <a:rPr lang="pt-BR" b="1" smtClean="0"/>
              <a:t>Disciplina de Gerência de Projeto</a:t>
            </a:r>
          </a:p>
          <a:p>
            <a:pPr lvl="1" eaLnBrk="1" hangingPunct="1"/>
            <a:r>
              <a:rPr lang="pt-BR" smtClean="0"/>
              <a:t>A gerência de projeto visa equilibrar os objetivos e recursos do projeto, gerenciar riscos e entregar um produto que atenda as expectativas dos </a:t>
            </a:r>
            <a:r>
              <a:rPr lang="pt-BR" i="1" smtClean="0"/>
              <a:t>stakeholders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iano_Santos - Uniritter">
  <a:themeElements>
    <a:clrScheme name="T@rgettrust_model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@rgettrust_modelo">
      <a:majorFont>
        <a:latin typeface="Zurich Ex BT"/>
        <a:ea typeface=""/>
        <a:cs typeface=""/>
      </a:majorFont>
      <a:minorFont>
        <a:latin typeface="Geometr415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@rgettrust_mode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@rgettrust_model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@rgettrust_model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3018</Words>
  <Application>Microsoft Office PowerPoint</Application>
  <PresentationFormat>On-screen Show (4:3)</PresentationFormat>
  <Paragraphs>411</Paragraphs>
  <Slides>38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Luciano_Santos - Uniritter</vt:lpstr>
      <vt:lpstr>Imagem de bitmap</vt:lpstr>
      <vt:lpstr>PowerPoint Presentation</vt:lpstr>
      <vt:lpstr>Rational Unified Process (RUP)</vt:lpstr>
      <vt:lpstr>Rational Unified Process (RUP)</vt:lpstr>
      <vt:lpstr>Rational Unified Process (RUP)</vt:lpstr>
      <vt:lpstr>Rational Unified Process (RUP)</vt:lpstr>
      <vt:lpstr>Rational Unified Process (RUP)</vt:lpstr>
      <vt:lpstr>Rational Unified Process (RUP)</vt:lpstr>
      <vt:lpstr>Rational Unified Process (RUP)</vt:lpstr>
      <vt:lpstr>Rational Unified Process (RUP)</vt:lpstr>
      <vt:lpstr>Rational Unified Process (RUP)</vt:lpstr>
      <vt:lpstr>Processo do Projeto - Conceito</vt:lpstr>
      <vt:lpstr>Ciclo Cascata</vt:lpstr>
      <vt:lpstr>Ciclo Iterativo - Incremental</vt:lpstr>
      <vt:lpstr>Processo do Scrum</vt:lpstr>
      <vt:lpstr>Ciclo do Scrum</vt:lpstr>
      <vt:lpstr>Objetivos do Projeto de Software</vt:lpstr>
      <vt:lpstr>Objetivos do Projeto de Software</vt:lpstr>
      <vt:lpstr>Análise vs Projeto</vt:lpstr>
      <vt:lpstr>Modelos</vt:lpstr>
      <vt:lpstr>Tipos de Casos de Uso</vt:lpstr>
      <vt:lpstr>Tipos de Casos de Uso</vt:lpstr>
      <vt:lpstr>Caso de Uso Preliminar</vt:lpstr>
      <vt:lpstr>Caso de Uso Preliminar</vt:lpstr>
      <vt:lpstr>Caso de Uso Essencial</vt:lpstr>
      <vt:lpstr>Caso de Uso Essencial</vt:lpstr>
      <vt:lpstr>Caso de Uso Essencial (Outra forma)</vt:lpstr>
      <vt:lpstr>Caso de Uso Real</vt:lpstr>
      <vt:lpstr>Caso de Uso Real</vt:lpstr>
      <vt:lpstr>Caso de Uso Real</vt:lpstr>
      <vt:lpstr>Caso de Uso Real</vt:lpstr>
      <vt:lpstr>PowerPoint Presentation</vt:lpstr>
      <vt:lpstr>PowerPoint Presentation</vt:lpstr>
      <vt:lpstr>PowerPoint Presentation</vt:lpstr>
      <vt:lpstr>Projeto Orientado a Objetos</vt:lpstr>
      <vt:lpstr>Projeto Orientado a Objetos</vt:lpstr>
      <vt:lpstr>Projeto Orientado a Objetos</vt:lpstr>
      <vt:lpstr>Projeto Orientado a Objetos</vt:lpstr>
      <vt:lpstr>Projeto Orientado a Objetos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Preparação para a PMP</dc:title>
  <dc:creator>Luciano Santos</dc:creator>
  <cp:lastModifiedBy>Santos, Luciano</cp:lastModifiedBy>
  <cp:revision>555</cp:revision>
  <cp:lastPrinted>2000-10-06T14:05:16Z</cp:lastPrinted>
  <dcterms:created xsi:type="dcterms:W3CDTF">2000-07-25T17:27:45Z</dcterms:created>
  <dcterms:modified xsi:type="dcterms:W3CDTF">2013-06-21T21:58:10Z</dcterms:modified>
</cp:coreProperties>
</file>