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508" r:id="rId2"/>
    <p:sldId id="571" r:id="rId3"/>
    <p:sldId id="569" r:id="rId4"/>
    <p:sldId id="570" r:id="rId5"/>
    <p:sldId id="580" r:id="rId6"/>
    <p:sldId id="581" r:id="rId7"/>
    <p:sldId id="582" r:id="rId8"/>
    <p:sldId id="583" r:id="rId9"/>
    <p:sldId id="584" r:id="rId10"/>
    <p:sldId id="588" r:id="rId11"/>
    <p:sldId id="589" r:id="rId12"/>
    <p:sldId id="591" r:id="rId13"/>
    <p:sldId id="590" r:id="rId14"/>
    <p:sldId id="592" r:id="rId15"/>
    <p:sldId id="593" r:id="rId16"/>
    <p:sldId id="585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572" r:id="rId26"/>
    <p:sldId id="573" r:id="rId27"/>
    <p:sldId id="574" r:id="rId28"/>
    <p:sldId id="575" r:id="rId29"/>
    <p:sldId id="576" r:id="rId30"/>
    <p:sldId id="577" r:id="rId31"/>
    <p:sldId id="57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990099"/>
    <a:srgbClr val="996633"/>
    <a:srgbClr val="FF00FF"/>
    <a:srgbClr val="FF99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7" autoAdjust="0"/>
    <p:restoredTop sz="80118" autoAdjust="0"/>
  </p:normalViewPr>
  <p:slideViewPr>
    <p:cSldViewPr>
      <p:cViewPr>
        <p:scale>
          <a:sx n="100" d="100"/>
          <a:sy n="100" d="100"/>
        </p:scale>
        <p:origin x="-1470" y="78"/>
      </p:cViewPr>
      <p:guideLst>
        <p:guide orient="horz" pos="115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72" y="-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A0D67C0-C94F-4C87-BA4D-6CB5D9C7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6EF716C-216C-40D4-9A29-70A744054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E2ADCA1E-9914-45F9-AA81-210BD5E2D5D5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399A99E2-B822-40A4-8692-41436815471C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3B0BDB5-D189-44F1-BB09-59A0ADDD5594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3604880-2906-4D30-A25B-1B702C18B389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F813C6D6-5674-4E0C-986C-0C36BE3F2600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21519FB6-7C21-4ACC-803D-9ECFF5CDBB5A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B0C3E4B2-27D7-413D-A4AF-6874A38FE386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47130B9-8192-4DC8-8672-09DB56255715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9D438E9-9160-4E8A-AA64-57DCCF99E5E2}" type="slidenum">
              <a:rPr lang="en-US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EF4355ED-7027-4643-8A67-90BB236017F6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4297D922-0EF5-4ADC-B4AA-56BC3395EC6A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C0B9B71-8991-4B2B-AF4F-0B7E67BACA21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F969CC8-3F6B-4358-B3D3-D7228091FF81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0B2481D-75A8-4C91-AFA8-8B3A176336C7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F251CEC-1610-427B-820D-D6E95E7671E9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6B989DBA-1594-4C73-93E8-27A252C93B66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3250510-00BA-4ECC-B180-96B7248E3CA3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A7613BB-F3E4-4898-9AB8-CFC1BBE0F1E8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/>
            <a:endParaRPr lang="pt-BR" sz="1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8755EC3-9B45-4D47-9D60-EC2B329DED9C}" type="slidenum">
              <a:rPr lang="en-US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baseline="30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D7398E8-C673-4ABD-BD7E-F691D557F340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293DFF87-5458-4B32-9F30-FA7D4CEDC1C1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  <a:p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7811EBAA-2FF2-4F2B-B4AF-E90E85D515EA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E3669FE-995F-4940-8104-7F7841CF5134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/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E8CE5F19-8D98-418F-AA74-B36BFD5D78C8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549A25F-82AF-4FB4-AF29-834D2A7E4F49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BA9E173-C9D1-4654-A64F-DCA47C048EDF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E9A93AC-66FB-4BA1-9458-DD68489AEECA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3787122-A362-4E0C-BF28-9A062EF4F91A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41BE91F-8F9E-4120-AF9E-F8066F98FA9C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6964D399-09F9-46CC-B61D-09EFEA8F7978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CE190D9E-0728-4F39-A384-276AA9CC5CC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C4985B48-54DE-4F95-A1E7-E965E944A19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06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17526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609600"/>
            <a:ext cx="5105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33FA5FCB-9DFF-402A-AFBC-9D53110F60E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50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429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9FD9CE64-1C2C-443F-8563-72A94197EA8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F80D6AA7-8718-42ED-9232-A1FF8ABCA6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1FF8B0D2-1592-48E2-AC3E-6F17294F098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BC8AFF3C-169C-4479-92CE-1BC44BDC14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43D062B1-922E-402D-AC93-D33A68CD68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7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727E962D-7E4D-42AC-90A9-31BB450FC6E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51AFEB01-DCDC-4B94-BF0F-C56E95A84E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66CF7C81-0583-43FA-9E2D-6F82E3413E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5765F0B1-AC82-447E-B5D4-4B7DE7972F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609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981200"/>
            <a:ext cx="7010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351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Projeto da Arquitetura – Slide </a:t>
            </a:r>
            <a:fld id="{0A021E9A-3401-4456-B674-E069FD7377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pic>
        <p:nvPicPr>
          <p:cNvPr id="1032" name="Picture 2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5"/>
            <a:ext cx="914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6248400"/>
            <a:ext cx="395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oweb.com.br/tecnologia/fotos/18/maquete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1219200" y="2819400"/>
            <a:ext cx="67056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6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/>
                <a:cs typeface="+mn-cs"/>
              </a:rPr>
              <a:t>2</a:t>
            </a:r>
          </a:p>
          <a:p>
            <a:pPr algn="ctr" eaLnBrk="0" hangingPunct="0">
              <a:defRPr/>
            </a:pPr>
            <a:r>
              <a:rPr lang="pt-B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/>
                <a:cs typeface="+mn-cs"/>
              </a:rPr>
              <a:t>Projeto de Arquitetura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DC6729A5-7F53-4C1F-B2E1-A4FD00CD9E68}" type="slidenum">
              <a:rPr lang="pt-BR" smtClean="0">
                <a:latin typeface="Times New Roman" pitchFamily="18" charset="0"/>
              </a:rPr>
              <a:pPr>
                <a:defRPr/>
              </a:pPr>
              <a:t>10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Agrupamento de classes</a:t>
            </a:r>
            <a:br>
              <a:rPr lang="pt-BR" dirty="0" smtClean="0"/>
            </a:br>
            <a:r>
              <a:rPr lang="pt-BR" dirty="0" smtClean="0"/>
              <a:t>Classes </a:t>
            </a:r>
            <a:r>
              <a:rPr lang="pt-BR" dirty="0" err="1" smtClean="0"/>
              <a:t>Boundary</a:t>
            </a:r>
            <a:r>
              <a:rPr lang="pt-BR" dirty="0" smtClean="0"/>
              <a:t> (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  <a:endParaRPr lang="pt-BR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mtClean="0"/>
              <a:t>Grupo de usuário</a:t>
            </a:r>
          </a:p>
          <a:p>
            <a:pPr lvl="1" algn="just" eaLnBrk="1" hangingPunct="1"/>
            <a:r>
              <a:rPr lang="pt-BR" sz="2400" smtClean="0"/>
              <a:t>No diagrama de casos de uso, é possível identificar os diferentes grupos de usuários através dos diferentes atores definidos</a:t>
            </a:r>
          </a:p>
          <a:p>
            <a:pPr lvl="1" algn="just" eaLnBrk="1" hangingPunct="1"/>
            <a:endParaRPr lang="pt-BR" sz="2400" smtClean="0"/>
          </a:p>
          <a:p>
            <a:pPr lvl="1" algn="just" eaLnBrk="1" hangingPunct="1"/>
            <a:r>
              <a:rPr lang="pt-BR" sz="2400" smtClean="0"/>
              <a:t>Ex.: sistema bancário sendo utilizado por clientes e por bancários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AD5CAE2E-B02F-423B-B30D-A50337D9A154}" type="slidenum">
              <a:rPr lang="pt-BR" smtClean="0">
                <a:latin typeface="Times New Roman" pitchFamily="18" charset="0"/>
              </a:rPr>
              <a:pPr>
                <a:defRPr/>
              </a:pPr>
              <a:t>11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Agrupamento de classes</a:t>
            </a:r>
            <a:br>
              <a:rPr lang="pt-BR" dirty="0" smtClean="0"/>
            </a:br>
            <a:r>
              <a:rPr lang="pt-BR" dirty="0" smtClean="0"/>
              <a:t>Classes </a:t>
            </a:r>
            <a:r>
              <a:rPr lang="pt-BR" dirty="0" err="1" smtClean="0"/>
              <a:t>Boundary</a:t>
            </a:r>
            <a:r>
              <a:rPr lang="pt-BR" dirty="0" smtClean="0"/>
              <a:t> (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  <a:endParaRPr lang="pt-BR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mtClean="0"/>
              <a:t>Restrições de implantação</a:t>
            </a:r>
          </a:p>
          <a:p>
            <a:pPr lvl="1" algn="just" eaLnBrk="1" hangingPunct="1"/>
            <a:r>
              <a:rPr lang="pt-BR" sz="2400" smtClean="0"/>
              <a:t>Para que possamos escolher uma única tecnologia para todas as classes de interface de um mesmo grupo, devemos identificar a </a:t>
            </a:r>
            <a:r>
              <a:rPr lang="pt-BR" sz="2400" u="sng" smtClean="0"/>
              <a:t>MAIS</a:t>
            </a:r>
            <a:r>
              <a:rPr lang="pt-BR" sz="2400" smtClean="0"/>
              <a:t> restritiva delas</a:t>
            </a:r>
          </a:p>
          <a:p>
            <a:pPr lvl="2" algn="just" eaLnBrk="1" hangingPunct="1"/>
            <a:r>
              <a:rPr lang="pt-BR" sz="2400" smtClean="0"/>
              <a:t>Ex.: ...precisa ser acessível por qualquer computador conectado a internet...</a:t>
            </a:r>
          </a:p>
          <a:p>
            <a:pPr lvl="1" algn="just" eaLnBrk="1" hangingPunct="1"/>
            <a:r>
              <a:rPr lang="pt-BR" sz="2400" smtClean="0"/>
              <a:t>Caso tenhamos uma classe que tenha mais restrições de implementação (ex.: conectado a internet e protegida por um firewall), esta deve ser retirada do grupo e tratada separadamente.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A68C2241-4146-49D8-95E1-BE18249CA087}" type="slidenum">
              <a:rPr lang="pt-BR" smtClean="0">
                <a:latin typeface="Times New Roman" pitchFamily="18" charset="0"/>
              </a:rPr>
              <a:pPr>
                <a:defRPr/>
              </a:pPr>
              <a:t>12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Agrupamento de classes</a:t>
            </a:r>
            <a:br>
              <a:rPr lang="pt-BR" dirty="0" smtClean="0"/>
            </a:br>
            <a:r>
              <a:rPr lang="pt-BR" dirty="0" smtClean="0"/>
              <a:t>Classes </a:t>
            </a:r>
            <a:r>
              <a:rPr lang="pt-BR" dirty="0" err="1" smtClean="0"/>
              <a:t>Boundary</a:t>
            </a:r>
            <a:r>
              <a:rPr lang="pt-BR" dirty="0" smtClean="0"/>
              <a:t> (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  <a:endParaRPr lang="pt-BR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mtClean="0"/>
              <a:t>Complexidade da interface</a:t>
            </a:r>
          </a:p>
          <a:p>
            <a:pPr lvl="1" algn="just" eaLnBrk="1" hangingPunct="1"/>
            <a:r>
              <a:rPr lang="pt-BR" sz="2400" smtClean="0"/>
              <a:t>A complexidade de uma classe de interface pode derivar dos fluxos alternativos dos casos de uso</a:t>
            </a:r>
          </a:p>
          <a:p>
            <a:pPr lvl="1" algn="just" eaLnBrk="1" hangingPunct="1"/>
            <a:r>
              <a:rPr lang="pt-BR" sz="2400" smtClean="0"/>
              <a:t>Caso a maioria das classes de interface forem formulário simples para entrada de dados, uma outra mais sofisticada para visualizar os dados deve ser considerada separadamente</a:t>
            </a:r>
          </a:p>
          <a:p>
            <a:pPr lvl="1" algn="just" eaLnBrk="1" hangingPunct="1"/>
            <a:endParaRPr lang="pt-BR" sz="2400" smtClean="0"/>
          </a:p>
          <a:p>
            <a:pPr lvl="1" algn="just" eaLnBrk="1" hangingPunct="1"/>
            <a:r>
              <a:rPr lang="pt-BR" sz="2400" b="1" smtClean="0"/>
              <a:t>Importante:</a:t>
            </a:r>
            <a:r>
              <a:rPr lang="pt-BR" sz="2400" smtClean="0"/>
              <a:t> devemos nos preocupar com a evolução do sistema e tentar prever desejos futuros dos usuários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9AC5CF2-06D1-4F3D-979F-D9E14F1E4A94}" type="slidenum">
              <a:rPr lang="pt-BR" smtClean="0">
                <a:latin typeface="Times New Roman" pitchFamily="18" charset="0"/>
              </a:rPr>
              <a:pPr>
                <a:defRPr/>
              </a:pPr>
              <a:t>13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Agrupamento de classes</a:t>
            </a:r>
            <a:endParaRPr lang="pt-BR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lvl="1" algn="just" eaLnBrk="1" hangingPunct="1"/>
            <a:r>
              <a:rPr lang="pt-BR" sz="3200" smtClean="0"/>
              <a:t>Tente sempre utilizar uma única tecnologia para todas as classes de interface com o usuário</a:t>
            </a:r>
          </a:p>
          <a:p>
            <a:pPr lvl="1" algn="just" eaLnBrk="1" hangingPunct="1"/>
            <a:endParaRPr lang="pt-BR" sz="3200" smtClean="0"/>
          </a:p>
          <a:p>
            <a:pPr lvl="1" algn="just" eaLnBrk="1" hangingPunct="1"/>
            <a:r>
              <a:rPr lang="pt-BR" sz="3200" smtClean="0"/>
              <a:t>Caso seja impossível, tente utilizar a mesma tecnologia para cada grupo de usuários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6F855CF7-1A1E-4649-B503-7FAE608392BE}" type="slidenum">
              <a:rPr lang="pt-BR" smtClean="0">
                <a:latin typeface="Times New Roman" pitchFamily="18" charset="0"/>
              </a:rPr>
              <a:pPr>
                <a:defRPr/>
              </a:pPr>
              <a:t>14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Classes </a:t>
            </a:r>
            <a:r>
              <a:rPr lang="pt-BR" dirty="0" err="1" smtClean="0"/>
              <a:t>Boundary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(system interface)</a:t>
            </a:r>
            <a:endParaRPr lang="pt-BR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mtClean="0"/>
              <a:t>Interfaces entre sistemas externos</a:t>
            </a:r>
          </a:p>
          <a:p>
            <a:pPr lvl="1" algn="just" eaLnBrk="1" hangingPunct="1"/>
            <a:r>
              <a:rPr lang="pt-BR" sz="2400" smtClean="0"/>
              <a:t>Cada classe </a:t>
            </a:r>
            <a:r>
              <a:rPr lang="pt-BR" sz="2400" i="1" smtClean="0"/>
              <a:t>boundary </a:t>
            </a:r>
            <a:r>
              <a:rPr lang="pt-BR" sz="2400" smtClean="0"/>
              <a:t>que controla a interação com outro sistema </a:t>
            </a:r>
            <a:r>
              <a:rPr lang="pt-BR" sz="2400" b="1" u="sng" smtClean="0"/>
              <a:t>deve</a:t>
            </a:r>
            <a:r>
              <a:rPr lang="pt-BR" sz="2400" smtClean="0"/>
              <a:t> ser considerada separadamente</a:t>
            </a:r>
          </a:p>
          <a:p>
            <a:pPr lvl="1" algn="just" eaLnBrk="1" hangingPunct="1"/>
            <a:r>
              <a:rPr lang="pt-BR" sz="2400" smtClean="0"/>
              <a:t>Geralmente os sistemas externos disponibilizam poucas alternativas para estabelecer comunicação</a:t>
            </a:r>
          </a:p>
          <a:p>
            <a:pPr lvl="2" algn="just" eaLnBrk="1" hangingPunct="1"/>
            <a:r>
              <a:rPr lang="pt-BR" sz="2000" smtClean="0"/>
              <a:t>Exemplo: um sistema legado está preparado apenas para receber arquivos txt ou xml</a:t>
            </a:r>
          </a:p>
          <a:p>
            <a:pPr lvl="2" algn="just" eaLnBrk="1" hangingPunct="1"/>
            <a:endParaRPr lang="pt-BR" sz="2000" smtClean="0"/>
          </a:p>
          <a:p>
            <a:pPr lvl="1" algn="just" eaLnBrk="1" hangingPunct="1"/>
            <a:r>
              <a:rPr lang="pt-BR" sz="2400" smtClean="0"/>
              <a:t>Entretanto, o agrupamento deste tipo de interface é facilitado</a:t>
            </a: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CECD1D36-B8E6-416B-A8B2-25BE99901F32}" type="slidenum">
              <a:rPr lang="pt-BR" smtClean="0">
                <a:latin typeface="Times New Roman" pitchFamily="18" charset="0"/>
              </a:rPr>
              <a:pPr>
                <a:defRPr/>
              </a:pPr>
              <a:t>15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Classes </a:t>
            </a:r>
            <a:r>
              <a:rPr lang="pt-BR" dirty="0" err="1" smtClean="0"/>
              <a:t>Control</a:t>
            </a:r>
            <a:r>
              <a:rPr lang="pt-BR" dirty="0" smtClean="0"/>
              <a:t> &amp; </a:t>
            </a:r>
            <a:r>
              <a:rPr lang="pt-BR" dirty="0" err="1" smtClean="0"/>
              <a:t>Entity</a:t>
            </a:r>
            <a:endParaRPr lang="pt-BR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800" i="1" smtClean="0"/>
              <a:t>Control</a:t>
            </a:r>
          </a:p>
          <a:p>
            <a:pPr lvl="1" algn="just" eaLnBrk="1" hangingPunct="1"/>
            <a:r>
              <a:rPr lang="pt-BR" sz="2400" smtClean="0"/>
              <a:t>Convertem mensagens recebidas dos objetos do tipo </a:t>
            </a:r>
            <a:r>
              <a:rPr lang="pt-BR" sz="2400" i="1" smtClean="0"/>
              <a:t>boundary</a:t>
            </a:r>
            <a:r>
              <a:rPr lang="pt-BR" sz="2400" smtClean="0"/>
              <a:t> em várias mensagens simples para os do tipo </a:t>
            </a:r>
            <a:r>
              <a:rPr lang="pt-BR" sz="2400" i="1" smtClean="0"/>
              <a:t>entity</a:t>
            </a:r>
            <a:r>
              <a:rPr lang="pt-BR" sz="2400" smtClean="0"/>
              <a:t>;</a:t>
            </a:r>
          </a:p>
          <a:p>
            <a:pPr algn="just" eaLnBrk="1" hangingPunct="1"/>
            <a:r>
              <a:rPr lang="pt-BR" sz="2800" i="1" smtClean="0"/>
              <a:t>Entity</a:t>
            </a:r>
            <a:endParaRPr lang="pt-BR" smtClean="0"/>
          </a:p>
          <a:p>
            <a:pPr lvl="1" algn="just" eaLnBrk="1" hangingPunct="1"/>
            <a:r>
              <a:rPr lang="pt-BR" sz="2400" smtClean="0"/>
              <a:t>Responsáveis pela persistência e regras de negócio para o sistema</a:t>
            </a:r>
          </a:p>
          <a:p>
            <a:pPr lvl="1" algn="just" eaLnBrk="1" hangingPunct="1"/>
            <a:endParaRPr lang="pt-BR" sz="2400" smtClean="0"/>
          </a:p>
          <a:p>
            <a:pPr algn="just" eaLnBrk="1" hangingPunct="1"/>
            <a:r>
              <a:rPr lang="pt-BR" sz="2800" smtClean="0"/>
              <a:t>Estes dois tipos de classes devem utilizar a mesma tecnologia ou relacionadas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A9AE5FAD-3F57-450E-87E4-F2D086E661A0}" type="slidenum">
              <a:rPr lang="pt-BR" smtClean="0">
                <a:latin typeface="Times New Roman" pitchFamily="18" charset="0"/>
              </a:rPr>
              <a:pPr>
                <a:defRPr/>
              </a:pPr>
              <a:t>16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Descrever cada grupo</a:t>
            </a:r>
            <a:endParaRPr lang="pt-BR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Após identificados os grupos de classes, devemos descrever as características de cada grupo de acordo com os requisitos de tecnologia</a:t>
            </a:r>
          </a:p>
          <a:p>
            <a:pPr algn="just" eaLnBrk="1" hangingPunct="1"/>
            <a:endParaRPr lang="pt-BR" sz="2400" smtClean="0"/>
          </a:p>
          <a:p>
            <a:pPr lvl="1" algn="just" eaLnBrk="1" hangingPunct="1"/>
            <a:r>
              <a:rPr lang="pt-BR" sz="2400" smtClean="0"/>
              <a:t>Exemplo:</a:t>
            </a:r>
          </a:p>
          <a:p>
            <a:pPr lvl="2" algn="just" eaLnBrk="1" hangingPunct="1"/>
            <a:r>
              <a:rPr lang="pt-BR" sz="2400" smtClean="0"/>
              <a:t>Simples: formulário para entrada de dados</a:t>
            </a:r>
          </a:p>
          <a:p>
            <a:pPr lvl="2" algn="just" eaLnBrk="1" hangingPunct="1"/>
            <a:r>
              <a:rPr lang="pt-BR" sz="2400" smtClean="0"/>
              <a:t>Complexo: gráficos gerados dinamicamente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E465D11C-930C-46E7-AD9A-2C7A5AD38AD4}" type="slidenum">
              <a:rPr lang="pt-BR" smtClean="0">
                <a:latin typeface="Times New Roman" pitchFamily="18" charset="0"/>
              </a:rPr>
              <a:pPr>
                <a:defRPr/>
              </a:pPr>
              <a:t>17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Descrever cada grupo</a:t>
            </a:r>
            <a:endParaRPr lang="pt-BR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Como chegar nestas conclusões? </a:t>
            </a:r>
          </a:p>
          <a:p>
            <a:pPr algn="just" eaLnBrk="1" hangingPunct="1"/>
            <a:r>
              <a:rPr lang="pt-BR" sz="2400" smtClean="0"/>
              <a:t>Qual o embasamento?</a:t>
            </a:r>
          </a:p>
          <a:p>
            <a:pPr algn="just" eaLnBrk="1" hangingPunct="1"/>
            <a:endParaRPr lang="pt-BR" sz="2400" smtClean="0"/>
          </a:p>
          <a:p>
            <a:pPr algn="just" eaLnBrk="1" hangingPunct="1"/>
            <a:r>
              <a:rPr lang="pt-BR" sz="2400" smtClean="0"/>
              <a:t>Devemos selecionar alguns critérios a serem analisados, por exemplo:</a:t>
            </a:r>
          </a:p>
          <a:p>
            <a:pPr lvl="1" algn="just" eaLnBrk="1" hangingPunct="1"/>
            <a:r>
              <a:rPr lang="pt-BR" sz="2000" smtClean="0"/>
              <a:t>Complexidade da interface</a:t>
            </a:r>
          </a:p>
          <a:p>
            <a:pPr lvl="1" algn="just" eaLnBrk="1" hangingPunct="1"/>
            <a:r>
              <a:rPr lang="pt-BR" sz="2000" smtClean="0"/>
              <a:t>Restrições de implantação</a:t>
            </a:r>
          </a:p>
          <a:p>
            <a:pPr lvl="1" algn="just" eaLnBrk="1" hangingPunct="1"/>
            <a:r>
              <a:rPr lang="pt-BR" sz="2000" smtClean="0"/>
              <a:t>Número de usuários</a:t>
            </a:r>
          </a:p>
          <a:p>
            <a:pPr lvl="1" algn="just" eaLnBrk="1" hangingPunct="1"/>
            <a:r>
              <a:rPr lang="pt-BR" sz="2000" smtClean="0"/>
              <a:t>Largura de banda disponível</a:t>
            </a:r>
          </a:p>
          <a:p>
            <a:pPr lvl="1" algn="just" eaLnBrk="1" hangingPunct="1"/>
            <a:r>
              <a:rPr lang="pt-BR" sz="2000" smtClean="0"/>
              <a:t>Tipos de interface de sistemas</a:t>
            </a:r>
          </a:p>
          <a:p>
            <a:pPr lvl="1" algn="just" eaLnBrk="1" hangingPunct="1"/>
            <a:r>
              <a:rPr lang="pt-BR" sz="2000" smtClean="0"/>
              <a:t>Performance e escalabilidade</a:t>
            </a:r>
          </a:p>
          <a:p>
            <a:pPr algn="just" eaLnBrk="1" hangingPunct="1">
              <a:buFontTx/>
              <a:buNone/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51D6F9A3-08A3-4F50-B2A6-F5B28A9F4BA9}" type="slidenum">
              <a:rPr lang="pt-BR" smtClean="0">
                <a:latin typeface="Times New Roman" pitchFamily="18" charset="0"/>
              </a:rPr>
              <a:pPr>
                <a:defRPr/>
              </a:pPr>
              <a:t>18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Complexidade da Interface</a:t>
            </a:r>
            <a:endParaRPr lang="pt-BR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É preciso entender claramente o que o seu usuário quer!!!</a:t>
            </a:r>
          </a:p>
          <a:p>
            <a:pPr algn="just" eaLnBrk="1" hangingPunct="1"/>
            <a:r>
              <a:rPr lang="pt-BR" sz="2400" smtClean="0"/>
              <a:t>Para auxiliar na descrição da complexidade, devemos considerar alguns tipos e utilizá-los como referência para a tomada de decisão</a:t>
            </a:r>
          </a:p>
          <a:p>
            <a:pPr lvl="1" algn="just" eaLnBrk="1" hangingPunct="1"/>
            <a:r>
              <a:rPr lang="pt-BR" sz="2000" smtClean="0"/>
              <a:t>Formulário simples para entrada de dados</a:t>
            </a:r>
          </a:p>
          <a:p>
            <a:pPr lvl="1" algn="just" eaLnBrk="1" hangingPunct="1"/>
            <a:r>
              <a:rPr lang="pt-BR" sz="2000" smtClean="0"/>
              <a:t>Visualização estática de dados</a:t>
            </a:r>
          </a:p>
          <a:p>
            <a:pPr lvl="1" algn="just" eaLnBrk="1" hangingPunct="1"/>
            <a:r>
              <a:rPr lang="pt-BR" sz="2000" smtClean="0"/>
              <a:t>Visualização customizada dos dados</a:t>
            </a:r>
          </a:p>
          <a:p>
            <a:pPr lvl="1" algn="just" eaLnBrk="1" hangingPunct="1"/>
            <a:r>
              <a:rPr lang="pt-BR" sz="2000" smtClean="0"/>
              <a:t>Visualização dinâmica dos dados</a:t>
            </a:r>
          </a:p>
          <a:p>
            <a:pPr lvl="1" algn="just" eaLnBrk="1" hangingPunct="1"/>
            <a:r>
              <a:rPr lang="pt-BR" sz="2000" smtClean="0"/>
              <a:t>Gráficos interativos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D80AEE85-C4DD-45AD-B7AD-B7163DD6EE59}" type="slidenum">
              <a:rPr lang="pt-BR" smtClean="0">
                <a:latin typeface="Times New Roman" pitchFamily="18" charset="0"/>
              </a:rPr>
              <a:pPr>
                <a:defRPr/>
              </a:pPr>
              <a:t>19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Restrições de implantação</a:t>
            </a:r>
            <a:endParaRPr lang="pt-BR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É impossível classificar um grupo de classes de interface com o usuário sem considerar onde as classes serão implantadas</a:t>
            </a:r>
          </a:p>
          <a:p>
            <a:pPr algn="just" eaLnBrk="1" hangingPunct="1"/>
            <a:r>
              <a:rPr lang="pt-BR" sz="2400" smtClean="0"/>
              <a:t>Para auxiliar na descrição das restrições podemos utilizar algumas opções como referência:</a:t>
            </a:r>
          </a:p>
          <a:p>
            <a:pPr lvl="1" algn="just" eaLnBrk="1" hangingPunct="1"/>
            <a:r>
              <a:rPr lang="pt-BR" sz="2000" smtClean="0"/>
              <a:t>Dispositivo móvel (palm, celular, pda)</a:t>
            </a:r>
          </a:p>
          <a:p>
            <a:pPr lvl="1" algn="just" eaLnBrk="1" hangingPunct="1"/>
            <a:r>
              <a:rPr lang="pt-BR" sz="2000" smtClean="0"/>
              <a:t>Qualquer navegador da Web conectado a internet</a:t>
            </a:r>
          </a:p>
          <a:p>
            <a:pPr lvl="1" algn="just" eaLnBrk="1" hangingPunct="1"/>
            <a:r>
              <a:rPr lang="pt-BR" sz="2000" smtClean="0"/>
              <a:t>Navegador da Web moderno conectado a internet</a:t>
            </a:r>
          </a:p>
          <a:p>
            <a:pPr lvl="1" algn="just" eaLnBrk="1" hangingPunct="1"/>
            <a:r>
              <a:rPr lang="pt-BR" sz="2000" smtClean="0"/>
              <a:t>Navegador da Web moderno não conectado a internet, mas conectado na rede onde o sistema está instalado</a:t>
            </a:r>
          </a:p>
          <a:p>
            <a:pPr lvl="1" algn="just" eaLnBrk="1" hangingPunct="1"/>
            <a:r>
              <a:rPr lang="pt-BR" sz="2000" smtClean="0"/>
              <a:t>Navegador da Web em uma versão específica (ex. IE 9.0)</a:t>
            </a:r>
          </a:p>
          <a:p>
            <a:pPr lvl="1" algn="just" eaLnBrk="1" hangingPunct="1"/>
            <a:r>
              <a:rPr lang="pt-BR" sz="2000" smtClean="0"/>
              <a:t>Estações de trabalho dedicas (sistema do tipo cliente/servidor)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070B09F6-CE13-4D45-AF7E-0E1B26461FD7}" type="slidenum">
              <a:rPr lang="pt-BR" smtClean="0">
                <a:latin typeface="Times New Roman" pitchFamily="18" charset="0"/>
              </a:rPr>
              <a:pPr>
                <a:defRPr/>
              </a:pPr>
              <a:t>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/>
              <a:t>Introdução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513"/>
            <a:ext cx="8077200" cy="4662487"/>
          </a:xfrm>
        </p:spPr>
        <p:txBody>
          <a:bodyPr/>
          <a:lstStyle/>
          <a:p>
            <a:pPr algn="just" eaLnBrk="1" hangingPunct="1"/>
            <a:r>
              <a:rPr lang="pt-BR" sz="2000" smtClean="0"/>
              <a:t> Arquitetos podem selecionar materiais e tecnologias de construção para uma estrutura proposta sem entender exatamente como o prédio será usado;</a:t>
            </a:r>
          </a:p>
          <a:p>
            <a:pPr algn="just" eaLnBrk="1" hangingPunct="1"/>
            <a:r>
              <a:rPr lang="pt-BR" sz="2000" smtClean="0"/>
              <a:t>Entretanto, precisam saber se será do tipo residencial, comercial ou industrial e, também, uma idéia de seu tamanho;</a:t>
            </a:r>
          </a:p>
          <a:p>
            <a:pPr algn="just" eaLnBrk="1" hangingPunct="1"/>
            <a:r>
              <a:rPr lang="pt-BR" sz="2000" smtClean="0"/>
              <a:t>Não precisam saber que quarto será usado e por quem;</a:t>
            </a:r>
          </a:p>
          <a:p>
            <a:pPr algn="just" eaLnBrk="1" hangingPunct="1"/>
            <a:r>
              <a:rPr lang="pt-BR" sz="2000" smtClean="0"/>
              <a:t>Baseado nesta visão limitada e em alto nível, um arquiteto pode escolher entre madeira, concreto ou ferro para construir o esqueleto;</a:t>
            </a:r>
          </a:p>
          <a:p>
            <a:pPr algn="just" eaLnBrk="1" hangingPunct="1"/>
            <a:r>
              <a:rPr lang="pt-BR" sz="2000" smtClean="0"/>
              <a:t>O mesmo exercício é verdadeiro para sistemas de computação;</a:t>
            </a:r>
          </a:p>
          <a:p>
            <a:pPr algn="just" eaLnBrk="1" hangingPunct="1"/>
            <a:r>
              <a:rPr lang="pt-BR" sz="2000" smtClean="0"/>
              <a:t>É preciso saber apenas o básico para um especialista decidir a melhor tecnologia para fazer o sistema funcionar;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056A4FA5-4202-4A3D-8574-04AD288E9DB5}" type="slidenum">
              <a:rPr lang="pt-BR" smtClean="0">
                <a:latin typeface="Times New Roman" pitchFamily="18" charset="0"/>
              </a:rPr>
              <a:pPr>
                <a:defRPr/>
              </a:pPr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Número e tipo de usuários</a:t>
            </a:r>
            <a:endParaRPr lang="pt-BR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O alto número de usuários influencia a tecnologia de duas formas:</a:t>
            </a:r>
          </a:p>
          <a:p>
            <a:pPr lvl="1" algn="just" eaLnBrk="1" hangingPunct="1"/>
            <a:r>
              <a:rPr lang="pt-BR" sz="2000" smtClean="0"/>
              <a:t>Necessita de uma tecnologia forte em escalabilidade</a:t>
            </a:r>
          </a:p>
          <a:p>
            <a:pPr lvl="1" algn="just" eaLnBrk="1" hangingPunct="1"/>
            <a:r>
              <a:rPr lang="pt-BR" sz="2000" smtClean="0"/>
              <a:t>Limita a seleção da tecnologia para a interface com o usuário</a:t>
            </a:r>
          </a:p>
          <a:p>
            <a:pPr algn="just" eaLnBrk="1" hangingPunct="1"/>
            <a:r>
              <a:rPr lang="pt-BR" sz="2400" smtClean="0"/>
              <a:t>Para auxiliar na descrição dos tipos de usuários e número esperado podemos utilizar algumas opções:</a:t>
            </a:r>
          </a:p>
          <a:p>
            <a:pPr lvl="1" algn="just" eaLnBrk="1" hangingPunct="1"/>
            <a:r>
              <a:rPr lang="pt-BR" sz="2000" smtClean="0"/>
              <a:t>Pequeno número de usuários dedicados</a:t>
            </a:r>
          </a:p>
          <a:p>
            <a:pPr lvl="1" algn="just" eaLnBrk="1" hangingPunct="1"/>
            <a:r>
              <a:rPr lang="pt-BR" sz="2000" smtClean="0"/>
              <a:t>Sistema padrão para toda a organização</a:t>
            </a:r>
          </a:p>
          <a:p>
            <a:pPr lvl="1" algn="just" eaLnBrk="1" hangingPunct="1"/>
            <a:r>
              <a:rPr lang="pt-BR" sz="2000" smtClean="0"/>
              <a:t>Grande número de pessoas com grande interesse</a:t>
            </a:r>
          </a:p>
          <a:p>
            <a:pPr lvl="1" algn="just" eaLnBrk="1" hangingPunct="1"/>
            <a:r>
              <a:rPr lang="pt-BR" sz="2000" smtClean="0"/>
              <a:t>Grande número de pessoas com pouco interesse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3858C28F-3E85-40C0-A2F0-DD640ECA0C67}" type="slidenum">
              <a:rPr lang="pt-BR" smtClean="0">
                <a:latin typeface="Times New Roman" pitchFamily="18" charset="0"/>
              </a:rPr>
              <a:pPr>
                <a:defRPr/>
              </a:pPr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Largura de banda disponível</a:t>
            </a:r>
            <a:endParaRPr lang="pt-BR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Algumas combinações de tecnologias possibilitam ao time de projeto utilizar baixa largura de banda</a:t>
            </a:r>
          </a:p>
          <a:p>
            <a:pPr algn="just" eaLnBrk="1" hangingPunct="1"/>
            <a:r>
              <a:rPr lang="pt-BR" sz="2400" smtClean="0"/>
              <a:t>Para auxiliar na descrição dos tipos de largura de banda podemos utilizar algumas opções:</a:t>
            </a:r>
          </a:p>
          <a:p>
            <a:pPr lvl="1" algn="just" eaLnBrk="1" hangingPunct="1"/>
            <a:r>
              <a:rPr lang="pt-BR" sz="2000" smtClean="0"/>
              <a:t>Conexão via 3G</a:t>
            </a:r>
          </a:p>
          <a:p>
            <a:pPr lvl="1" algn="just" eaLnBrk="1" hangingPunct="1"/>
            <a:r>
              <a:rPr lang="pt-BR" sz="2000" smtClean="0"/>
              <a:t>Conexão rápida (banda larga)</a:t>
            </a:r>
          </a:p>
          <a:p>
            <a:pPr lvl="1" algn="just" eaLnBrk="1" hangingPunct="1"/>
            <a:r>
              <a:rPr lang="pt-BR" sz="2000" smtClean="0"/>
              <a:t>Rede dedicada entre cliente e 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A59EED68-2BDD-4653-98AC-A20BA7BA8072}" type="slidenum">
              <a:rPr lang="pt-BR" smtClean="0">
                <a:latin typeface="Times New Roman" pitchFamily="18" charset="0"/>
              </a:rPr>
              <a:pPr>
                <a:defRPr/>
              </a:pPr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Tipos de interface de sistemas</a:t>
            </a:r>
            <a:endParaRPr lang="pt-BR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Em alguns casos a tecnologia para uma interface é definida por um sistema externo</a:t>
            </a:r>
          </a:p>
          <a:p>
            <a:pPr algn="just" eaLnBrk="1" hangingPunct="1"/>
            <a:r>
              <a:rPr lang="pt-BR" sz="2400" smtClean="0"/>
              <a:t>Utilizaremos três categorias para classificá-los:</a:t>
            </a:r>
          </a:p>
          <a:p>
            <a:pPr lvl="1" algn="just" eaLnBrk="1" hangingPunct="1"/>
            <a:r>
              <a:rPr lang="pt-BR" sz="2000" smtClean="0"/>
              <a:t>Transferência de dados (EDI – Eletronic Data Interchange)</a:t>
            </a:r>
          </a:p>
          <a:p>
            <a:pPr lvl="1" algn="just" eaLnBrk="1" hangingPunct="1"/>
            <a:r>
              <a:rPr lang="pt-BR" sz="2000" smtClean="0"/>
              <a:t>Serviços através de um protocolo (SOA, FTP, HTTP, ...)</a:t>
            </a:r>
          </a:p>
          <a:p>
            <a:pPr lvl="1" algn="just" eaLnBrk="1" hangingPunct="1"/>
            <a:r>
              <a:rPr lang="pt-BR" sz="2000" smtClean="0"/>
              <a:t>Acesso direto a serviços de sistemas (RPCs, CORBA, DCOM, EMI)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4E13ACB-1940-4CF5-A00E-D37134623D89}" type="slidenum">
              <a:rPr lang="pt-BR" smtClean="0">
                <a:latin typeface="Times New Roman" pitchFamily="18" charset="0"/>
              </a:rPr>
              <a:pPr>
                <a:defRPr/>
              </a:pPr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Performance e </a:t>
            </a:r>
            <a:r>
              <a:rPr lang="pt-BR" dirty="0" err="1" smtClean="0"/>
              <a:t>Escalabilidade</a:t>
            </a:r>
            <a:endParaRPr lang="pt-BR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Performance: vários usuários acessando a mesma aplicação ao mesmo tempo pode fazer com que o sistema não responda e fique inoperante</a:t>
            </a:r>
          </a:p>
          <a:p>
            <a:pPr algn="just" eaLnBrk="1" hangingPunct="1"/>
            <a:r>
              <a:rPr lang="pt-BR" sz="2400" smtClean="0"/>
              <a:t>Escalabilidade: o sistema tem de estar preparado para crescer</a:t>
            </a:r>
          </a:p>
          <a:p>
            <a:pPr algn="just" eaLnBrk="1" hangingPunct="1"/>
            <a:r>
              <a:rPr lang="pt-BR" sz="2400" smtClean="0"/>
              <a:t>Utilizaremos três categorias para classificá-los:</a:t>
            </a:r>
          </a:p>
          <a:p>
            <a:pPr lvl="1" algn="just" eaLnBrk="1" hangingPunct="1"/>
            <a:r>
              <a:rPr lang="pt-BR" sz="2000" smtClean="0"/>
              <a:t>Somente de leitura</a:t>
            </a:r>
          </a:p>
          <a:p>
            <a:pPr lvl="1" algn="just" eaLnBrk="1" hangingPunct="1"/>
            <a:r>
              <a:rPr lang="pt-BR" sz="2000" smtClean="0"/>
              <a:t>Atualizações isoladas</a:t>
            </a:r>
          </a:p>
          <a:p>
            <a:pPr lvl="1" algn="just" eaLnBrk="1" hangingPunct="1"/>
            <a:r>
              <a:rPr lang="pt-BR" sz="2000" smtClean="0"/>
              <a:t>Atualizações concorrentes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795463"/>
            <a:ext cx="8382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Em grupos de 3 pessoas, escolha um diagrama de caso de uso utilizado nas disciplinas anteriores e faça: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O agrupamento das classes </a:t>
            </a:r>
            <a:r>
              <a:rPr lang="pt-BR" sz="2400" i="1" dirty="0" err="1">
                <a:latin typeface="+mn-lt"/>
                <a:cs typeface="+mn-cs"/>
              </a:rPr>
              <a:t>boundary</a:t>
            </a:r>
            <a:r>
              <a:rPr lang="pt-BR" sz="2400" i="1" dirty="0">
                <a:latin typeface="+mn-lt"/>
                <a:cs typeface="+mn-cs"/>
              </a:rPr>
              <a:t>, </a:t>
            </a:r>
            <a:r>
              <a:rPr lang="pt-BR" sz="2400" i="1" dirty="0" err="1">
                <a:latin typeface="+mn-lt"/>
                <a:cs typeface="+mn-cs"/>
              </a:rPr>
              <a:t>entity</a:t>
            </a:r>
            <a:r>
              <a:rPr lang="pt-BR" sz="2400" i="1" dirty="0">
                <a:latin typeface="+mn-lt"/>
                <a:cs typeface="+mn-cs"/>
              </a:rPr>
              <a:t> e </a:t>
            </a:r>
            <a:r>
              <a:rPr lang="pt-BR" sz="2400" i="1" dirty="0" err="1">
                <a:latin typeface="+mn-lt"/>
                <a:cs typeface="+mn-cs"/>
              </a:rPr>
              <a:t>control</a:t>
            </a:r>
            <a:endParaRPr lang="pt-BR" sz="2400" dirty="0">
              <a:latin typeface="+mn-lt"/>
              <a:cs typeface="+mn-cs"/>
            </a:endParaRP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Defina a complexidade da interface do usuário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Restrições de implantação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Número e tipo de usuários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Largura de banda disponível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Tipos de interfaces dos sistemas externos (se houver)</a:t>
            </a:r>
          </a:p>
          <a:p>
            <a:pPr lvl="1" eaLnBrk="0" hangingPunct="0">
              <a:buFontTx/>
              <a:buChar char="-"/>
              <a:defRPr/>
            </a:pPr>
            <a:r>
              <a:rPr lang="pt-BR" sz="2400" dirty="0">
                <a:latin typeface="+mn-lt"/>
                <a:cs typeface="+mn-cs"/>
              </a:rPr>
              <a:t> Performance e </a:t>
            </a:r>
            <a:r>
              <a:rPr lang="pt-BR" sz="2400" dirty="0" err="1">
                <a:latin typeface="+mn-lt"/>
                <a:cs typeface="+mn-cs"/>
              </a:rPr>
              <a:t>escalabilidade</a:t>
            </a:r>
            <a:endParaRPr lang="pt-BR" sz="2400" dirty="0">
              <a:latin typeface="+mn-lt"/>
              <a:cs typeface="+mn-cs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Ferramenta: MS Word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Tempo para a atividade: 30 minutos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Entregar por e-mail o diagrama de caso de uso utilizado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7800" y="609600"/>
            <a:ext cx="70104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B12B63F7-1335-4D80-B04A-C1D293E361DF}" type="slidenum">
              <a:rPr lang="pt-BR" smtClean="0">
                <a:latin typeface="Times New Roman" pitchFamily="18" charset="0"/>
              </a:rPr>
              <a:pPr>
                <a:defRPr/>
              </a:pPr>
              <a:t>25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85800"/>
            <a:ext cx="7302500" cy="1033463"/>
          </a:xfrm>
        </p:spPr>
        <p:txBody>
          <a:bodyPr/>
          <a:lstStyle/>
          <a:p>
            <a:pPr defTabSz="827088">
              <a:defRPr/>
            </a:pPr>
            <a:r>
              <a:rPr lang="pt-BR"/>
              <a:t>Projeto da Arquitetura</a:t>
            </a:r>
          </a:p>
        </p:txBody>
      </p:sp>
      <p:grpSp>
        <p:nvGrpSpPr>
          <p:cNvPr id="26628" name="Group 21"/>
          <p:cNvGrpSpPr>
            <a:grpSpLocks/>
          </p:cNvGrpSpPr>
          <p:nvPr/>
        </p:nvGrpSpPr>
        <p:grpSpPr bwMode="auto">
          <a:xfrm>
            <a:off x="403225" y="2057400"/>
            <a:ext cx="8207375" cy="4181475"/>
            <a:chOff x="250" y="1026"/>
            <a:chExt cx="5170" cy="2634"/>
          </a:xfrm>
        </p:grpSpPr>
        <p:sp>
          <p:nvSpPr>
            <p:cNvPr id="26629" name="Rectangle 3"/>
            <p:cNvSpPr>
              <a:spLocks noChangeArrowheads="1"/>
            </p:cNvSpPr>
            <p:nvPr/>
          </p:nvSpPr>
          <p:spPr bwMode="auto">
            <a:xfrm>
              <a:off x="2336" y="1330"/>
              <a:ext cx="953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/>
                <a:t>Análise de </a:t>
              </a:r>
            </a:p>
            <a:p>
              <a:pPr algn="ctr"/>
              <a:r>
                <a:rPr lang="pt-BR"/>
                <a:t>Sistemas</a:t>
              </a:r>
            </a:p>
          </p:txBody>
        </p:sp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4423" y="1330"/>
              <a:ext cx="952" cy="4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 b="1"/>
                <a:t>Projeto da</a:t>
              </a:r>
            </a:p>
            <a:p>
              <a:pPr algn="ctr"/>
              <a:r>
                <a:rPr lang="pt-BR" b="1"/>
                <a:t> Arquitetura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295" y="2736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/>
                <a:t>Projeto do</a:t>
              </a:r>
            </a:p>
            <a:p>
              <a:pPr algn="ctr"/>
              <a:r>
                <a:rPr lang="pt-BR"/>
                <a:t> Sistema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2336" y="2736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/>
                <a:t>Codificação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4468" y="2690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/>
                <a:t>Testes/</a:t>
              </a:r>
            </a:p>
            <a:p>
              <a:pPr algn="ctr"/>
              <a:r>
                <a:rPr lang="pt-BR"/>
                <a:t>Integração</a:t>
              </a:r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1248" y="1602"/>
              <a:ext cx="104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 flipV="1">
              <a:off x="4937" y="1816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703" y="2149"/>
              <a:ext cx="0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692" y="2146"/>
              <a:ext cx="42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1248" y="2963"/>
              <a:ext cx="104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1202" y="1026"/>
              <a:ext cx="1601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1400"/>
                <a:t>Especificação de Requisitos (porque o sistema é necessário</a:t>
              </a:r>
              <a:r>
                <a:rPr lang="pt-BR"/>
                <a:t>)</a:t>
              </a:r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3290" y="1036"/>
              <a:ext cx="119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sz="1400"/>
                <a:t>Modelos de Análise (o que o sistema tem que fazer)</a:t>
              </a:r>
            </a:p>
            <a:p>
              <a:pPr eaLnBrk="1" hangingPunct="1"/>
              <a:endParaRPr lang="pt-BR" sz="1400"/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1338" y="1882"/>
              <a:ext cx="331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pt-BR" b="1"/>
                <a:t>Modelos de Arquitetura </a:t>
              </a:r>
            </a:p>
            <a:p>
              <a:pPr algn="ctr">
                <a:spcBef>
                  <a:spcPct val="50000"/>
                </a:spcBef>
              </a:pPr>
              <a:r>
                <a:rPr lang="pt-BR" b="1"/>
                <a:t>(do que o sistema é constituído)</a:t>
              </a:r>
            </a:p>
            <a:p>
              <a:pPr eaLnBrk="1" hangingPunct="1"/>
              <a:endParaRPr lang="pt-BR" b="1"/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1248" y="3053"/>
              <a:ext cx="146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1400"/>
                <a:t>Modelos de Projeto </a:t>
              </a:r>
            </a:p>
            <a:p>
              <a:pPr eaLnBrk="1" hangingPunct="1"/>
              <a:r>
                <a:rPr lang="pt-BR" sz="1400"/>
                <a:t>(como o sistema é construído)</a:t>
              </a:r>
            </a:p>
            <a:p>
              <a:pPr eaLnBrk="1" hangingPunct="1"/>
              <a:endParaRPr lang="pt-BR" sz="1400"/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250" y="1330"/>
              <a:ext cx="953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pt-BR"/>
                <a:t>Análise de </a:t>
              </a:r>
            </a:p>
            <a:p>
              <a:pPr algn="ctr"/>
              <a:r>
                <a:rPr lang="pt-BR"/>
                <a:t>Requisitos</a:t>
              </a:r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3334" y="1611"/>
              <a:ext cx="104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3334" y="2963"/>
              <a:ext cx="104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6" name="Text Box 20"/>
            <p:cNvSpPr txBox="1">
              <a:spLocks noChangeArrowheads="1"/>
            </p:cNvSpPr>
            <p:nvPr/>
          </p:nvSpPr>
          <p:spPr bwMode="auto">
            <a:xfrm>
              <a:off x="3334" y="3066"/>
              <a:ext cx="146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1400"/>
                <a:t>Release</a:t>
              </a:r>
            </a:p>
            <a:p>
              <a:pPr eaLnBrk="1" hangingPunct="1"/>
              <a:r>
                <a:rPr lang="pt-BR" sz="1400"/>
                <a:t>(o sistema propriamente dito)</a:t>
              </a:r>
            </a:p>
            <a:p>
              <a:pPr eaLnBrk="1" hangingPunct="1"/>
              <a:endParaRPr lang="pt-B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5D2D5C42-205B-46DA-8C03-6AB15C5DBF0F}" type="slidenum">
              <a:rPr lang="pt-BR" smtClean="0">
                <a:latin typeface="Times New Roman" pitchFamily="18" charset="0"/>
              </a:rPr>
              <a:pPr>
                <a:defRPr/>
              </a:pPr>
              <a:t>26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0425" y="2260600"/>
            <a:ext cx="7456488" cy="3454400"/>
          </a:xfrm>
        </p:spPr>
        <p:txBody>
          <a:bodyPr/>
          <a:lstStyle/>
          <a:p>
            <a:pPr marL="0" indent="0" defTabSz="312738" eaLnBrk="1" hangingPunct="1">
              <a:tabLst>
                <a:tab pos="517525" algn="l"/>
              </a:tabLst>
            </a:pPr>
            <a:r>
              <a:rPr lang="pt-BR" sz="3000" smtClean="0"/>
              <a:t> </a:t>
            </a:r>
            <a:r>
              <a:rPr lang="pt-BR" smtClean="0"/>
              <a:t>Padrões (ou Estilo) de Arquitetura: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Camadas (Layers)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Pipes and Filters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Model-View-Controller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Blackboard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Broker</a:t>
            </a:r>
          </a:p>
        </p:txBody>
      </p:sp>
      <p:sp>
        <p:nvSpPr>
          <p:cNvPr id="877573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685800"/>
            <a:ext cx="7302500" cy="1033463"/>
          </a:xfrm>
        </p:spPr>
        <p:txBody>
          <a:bodyPr/>
          <a:lstStyle/>
          <a:p>
            <a:pPr defTabSz="827088">
              <a:defRPr/>
            </a:pPr>
            <a:r>
              <a:rPr lang="pt-BR"/>
              <a:t>Projeto da Arquitetura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4F64AD6C-6253-425C-AD02-24321D92F2EC}" type="slidenum">
              <a:rPr lang="pt-BR" smtClean="0">
                <a:latin typeface="Times New Roman" pitchFamily="18" charset="0"/>
              </a:rPr>
              <a:pPr>
                <a:defRPr/>
              </a:pPr>
              <a:t>27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30238"/>
            <a:ext cx="7010400" cy="1143000"/>
          </a:xfrm>
        </p:spPr>
        <p:txBody>
          <a:bodyPr/>
          <a:lstStyle/>
          <a:p>
            <a:pPr defTabSz="827088">
              <a:defRPr/>
            </a:pPr>
            <a:r>
              <a:rPr lang="pt-BR"/>
              <a:t>Arquitetura em Camadas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978775" cy="4357687"/>
          </a:xfrm>
        </p:spPr>
        <p:txBody>
          <a:bodyPr/>
          <a:lstStyle/>
          <a:p>
            <a:pPr marL="0" indent="0" defTabSz="312738" eaLnBrk="1" hangingPunct="1">
              <a:tabLst>
                <a:tab pos="517525" algn="l"/>
              </a:tabLst>
            </a:pPr>
            <a:r>
              <a:rPr lang="pt-BR" b="1" smtClean="0"/>
              <a:t> </a:t>
            </a:r>
            <a:r>
              <a:rPr lang="pt-BR" smtClean="0"/>
              <a:t>Representa um agrupamento de funcionalidades em camadas</a:t>
            </a:r>
          </a:p>
          <a:p>
            <a:pPr marL="0" indent="0" defTabSz="312738" eaLnBrk="1" hangingPunct="1">
              <a:tabLst>
                <a:tab pos="517525" algn="l"/>
              </a:tabLst>
            </a:pPr>
            <a:r>
              <a:rPr lang="pt-BR" smtClean="0"/>
              <a:t> O número de camadas depende da complexidade do problema e da solução</a:t>
            </a:r>
          </a:p>
          <a:p>
            <a:pPr marL="0" indent="0" defTabSz="312738" eaLnBrk="1" hangingPunct="1">
              <a:tabLst>
                <a:tab pos="517525" algn="l"/>
              </a:tabLst>
            </a:pPr>
            <a:r>
              <a:rPr lang="pt-BR" smtClean="0"/>
              <a:t> Uma camada oferece/utiliza serviços a/de camadas adjacentes</a:t>
            </a:r>
          </a:p>
          <a:p>
            <a:pPr marL="0" indent="0" defTabSz="312738" eaLnBrk="1" hangingPunct="1">
              <a:tabLst>
                <a:tab pos="517525" algn="l"/>
              </a:tabLst>
            </a:pPr>
            <a:r>
              <a:rPr lang="pt-BR" smtClean="0"/>
              <a:t> Isso implica que substituições de uma camada não atingem o resto do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04762853-CD25-4444-9936-A4B5DEDABB36}" type="slidenum">
              <a:rPr lang="pt-BR" smtClean="0">
                <a:latin typeface="Times New Roman" pitchFamily="18" charset="0"/>
              </a:rPr>
              <a:pPr>
                <a:defRPr/>
              </a:pPr>
              <a:t>28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29699" name="Line 7"/>
          <p:cNvSpPr>
            <a:spLocks noChangeShapeType="1"/>
          </p:cNvSpPr>
          <p:nvPr/>
        </p:nvSpPr>
        <p:spPr bwMode="auto">
          <a:xfrm>
            <a:off x="4648200" y="2057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grpSp>
        <p:nvGrpSpPr>
          <p:cNvPr id="29700" name="Group 35"/>
          <p:cNvGrpSpPr>
            <a:grpSpLocks/>
          </p:cNvGrpSpPr>
          <p:nvPr/>
        </p:nvGrpSpPr>
        <p:grpSpPr bwMode="auto">
          <a:xfrm>
            <a:off x="603250" y="2295525"/>
            <a:ext cx="3816350" cy="4006850"/>
            <a:chOff x="431" y="1162"/>
            <a:chExt cx="2404" cy="2812"/>
          </a:xfrm>
        </p:grpSpPr>
        <p:sp>
          <p:nvSpPr>
            <p:cNvPr id="29714" name="AutoShape 2"/>
            <p:cNvSpPr>
              <a:spLocks noChangeArrowheads="1"/>
            </p:cNvSpPr>
            <p:nvPr/>
          </p:nvSpPr>
          <p:spPr bwMode="auto">
            <a:xfrm>
              <a:off x="431" y="1162"/>
              <a:ext cx="2358" cy="737"/>
            </a:xfrm>
            <a:prstGeom prst="roundRect">
              <a:avLst>
                <a:gd name="adj" fmla="val 16657"/>
              </a:avLst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15" name="AutoShape 3"/>
            <p:cNvSpPr>
              <a:spLocks noChangeArrowheads="1"/>
            </p:cNvSpPr>
            <p:nvPr/>
          </p:nvSpPr>
          <p:spPr bwMode="auto">
            <a:xfrm>
              <a:off x="431" y="1968"/>
              <a:ext cx="2358" cy="912"/>
            </a:xfrm>
            <a:prstGeom prst="roundRect">
              <a:avLst>
                <a:gd name="adj" fmla="val 16657"/>
              </a:avLst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16" name="AutoShape 4"/>
            <p:cNvSpPr>
              <a:spLocks noChangeArrowheads="1"/>
            </p:cNvSpPr>
            <p:nvPr/>
          </p:nvSpPr>
          <p:spPr bwMode="auto">
            <a:xfrm>
              <a:off x="476" y="3021"/>
              <a:ext cx="2359" cy="953"/>
            </a:xfrm>
            <a:prstGeom prst="roundRect">
              <a:avLst>
                <a:gd name="adj" fmla="val 16657"/>
              </a:avLst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17" name="Text Box 8"/>
            <p:cNvSpPr txBox="1">
              <a:spLocks noChangeArrowheads="1"/>
            </p:cNvSpPr>
            <p:nvPr/>
          </p:nvSpPr>
          <p:spPr bwMode="auto">
            <a:xfrm>
              <a:off x="567" y="1342"/>
              <a:ext cx="2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Times New Roman" pitchFamily="18" charset="0"/>
                </a:rPr>
                <a:t>Camada</a:t>
              </a:r>
              <a:r>
                <a:rPr lang="en-US" sz="2400" b="1">
                  <a:latin typeface="Times New Roman" pitchFamily="18" charset="0"/>
                </a:rPr>
                <a:t> de </a:t>
              </a:r>
              <a:r>
                <a:rPr lang="pt-BR" sz="2400" b="1">
                  <a:latin typeface="Times New Roman" pitchFamily="18" charset="0"/>
                </a:rPr>
                <a:t>Apresentação</a:t>
              </a:r>
            </a:p>
          </p:txBody>
        </p:sp>
        <p:sp>
          <p:nvSpPr>
            <p:cNvPr id="29718" name="Text Box 9"/>
            <p:cNvSpPr txBox="1">
              <a:spLocks noChangeArrowheads="1"/>
            </p:cNvSpPr>
            <p:nvPr/>
          </p:nvSpPr>
          <p:spPr bwMode="auto">
            <a:xfrm>
              <a:off x="595" y="2188"/>
              <a:ext cx="10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Times New Roman" pitchFamily="18" charset="0"/>
                </a:rPr>
                <a:t>Camada de </a:t>
              </a:r>
            </a:p>
            <a:p>
              <a:pPr eaLnBrk="1" hangingPunct="1"/>
              <a:r>
                <a:rPr lang="pt-BR" sz="2400" b="1">
                  <a:latin typeface="Times New Roman" pitchFamily="18" charset="0"/>
                </a:rPr>
                <a:t>Negócio</a:t>
              </a:r>
            </a:p>
          </p:txBody>
        </p:sp>
        <p:sp>
          <p:nvSpPr>
            <p:cNvPr id="29719" name="Text Box 10"/>
            <p:cNvSpPr txBox="1">
              <a:spLocks noChangeArrowheads="1"/>
            </p:cNvSpPr>
            <p:nvPr/>
          </p:nvSpPr>
          <p:spPr bwMode="auto">
            <a:xfrm>
              <a:off x="612" y="3294"/>
              <a:ext cx="10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pt-BR" sz="2400" b="1">
                  <a:latin typeface="Times New Roman" pitchFamily="18" charset="0"/>
                </a:rPr>
                <a:t>Camada de </a:t>
              </a:r>
            </a:p>
            <a:p>
              <a:pPr algn="ctr" eaLnBrk="1" hangingPunct="1"/>
              <a:r>
                <a:rPr lang="pt-BR" sz="2400" b="1">
                  <a:latin typeface="Times New Roman" pitchFamily="18" charset="0"/>
                </a:rPr>
                <a:t>Persistência</a:t>
              </a:r>
            </a:p>
          </p:txBody>
        </p:sp>
        <p:sp>
          <p:nvSpPr>
            <p:cNvPr id="29720" name="AutoShape 11"/>
            <p:cNvSpPr>
              <a:spLocks noChangeArrowheads="1"/>
            </p:cNvSpPr>
            <p:nvPr/>
          </p:nvSpPr>
          <p:spPr bwMode="auto">
            <a:xfrm>
              <a:off x="1111" y="1706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1" name="AutoShape 12"/>
            <p:cNvSpPr>
              <a:spLocks noChangeArrowheads="1"/>
            </p:cNvSpPr>
            <p:nvPr/>
          </p:nvSpPr>
          <p:spPr bwMode="auto">
            <a:xfrm>
              <a:off x="1066" y="2749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2" name="AutoShape 15"/>
            <p:cNvSpPr>
              <a:spLocks noChangeArrowheads="1"/>
            </p:cNvSpPr>
            <p:nvPr/>
          </p:nvSpPr>
          <p:spPr bwMode="auto">
            <a:xfrm rot="10800000">
              <a:off x="1746" y="1661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3" name="AutoShape 16"/>
            <p:cNvSpPr>
              <a:spLocks noChangeArrowheads="1"/>
            </p:cNvSpPr>
            <p:nvPr/>
          </p:nvSpPr>
          <p:spPr bwMode="auto">
            <a:xfrm rot="10800000">
              <a:off x="1701" y="2704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4" name="Oval 19"/>
            <p:cNvSpPr>
              <a:spLocks noChangeArrowheads="1"/>
            </p:cNvSpPr>
            <p:nvPr/>
          </p:nvSpPr>
          <p:spPr bwMode="auto">
            <a:xfrm>
              <a:off x="2008" y="2194"/>
              <a:ext cx="480" cy="4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5" name="Oval 20"/>
            <p:cNvSpPr>
              <a:spLocks noChangeArrowheads="1"/>
            </p:cNvSpPr>
            <p:nvPr/>
          </p:nvSpPr>
          <p:spPr bwMode="auto">
            <a:xfrm>
              <a:off x="2104" y="2290"/>
              <a:ext cx="480" cy="4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6" name="Oval 21"/>
            <p:cNvSpPr>
              <a:spLocks noChangeArrowheads="1"/>
            </p:cNvSpPr>
            <p:nvPr/>
          </p:nvSpPr>
          <p:spPr bwMode="auto">
            <a:xfrm>
              <a:off x="2200" y="2386"/>
              <a:ext cx="480" cy="4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7" name="AutoShape 22"/>
            <p:cNvSpPr>
              <a:spLocks noChangeArrowheads="1"/>
            </p:cNvSpPr>
            <p:nvPr/>
          </p:nvSpPr>
          <p:spPr bwMode="auto">
            <a:xfrm>
              <a:off x="2104" y="3152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8" name="AutoShape 23"/>
            <p:cNvSpPr>
              <a:spLocks noChangeArrowheads="1"/>
            </p:cNvSpPr>
            <p:nvPr/>
          </p:nvSpPr>
          <p:spPr bwMode="auto">
            <a:xfrm>
              <a:off x="2200" y="3248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29" name="AutoShape 24"/>
            <p:cNvSpPr>
              <a:spLocks noChangeArrowheads="1"/>
            </p:cNvSpPr>
            <p:nvPr/>
          </p:nvSpPr>
          <p:spPr bwMode="auto">
            <a:xfrm>
              <a:off x="2290" y="3339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</p:grpSp>
      <p:grpSp>
        <p:nvGrpSpPr>
          <p:cNvPr id="29701" name="Group 36"/>
          <p:cNvGrpSpPr>
            <a:grpSpLocks/>
          </p:cNvGrpSpPr>
          <p:nvPr/>
        </p:nvGrpSpPr>
        <p:grpSpPr bwMode="auto">
          <a:xfrm>
            <a:off x="4829175" y="2266950"/>
            <a:ext cx="3781425" cy="4035425"/>
            <a:chOff x="3032" y="1162"/>
            <a:chExt cx="2382" cy="2830"/>
          </a:xfrm>
        </p:grpSpPr>
        <p:sp>
          <p:nvSpPr>
            <p:cNvPr id="29705" name="AutoShape 5"/>
            <p:cNvSpPr>
              <a:spLocks noChangeArrowheads="1"/>
            </p:cNvSpPr>
            <p:nvPr/>
          </p:nvSpPr>
          <p:spPr bwMode="auto">
            <a:xfrm>
              <a:off x="3062" y="1162"/>
              <a:ext cx="2352" cy="1251"/>
            </a:xfrm>
            <a:prstGeom prst="roundRect">
              <a:avLst>
                <a:gd name="adj" fmla="val 16657"/>
              </a:avLst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06" name="AutoShape 6"/>
            <p:cNvSpPr>
              <a:spLocks noChangeArrowheads="1"/>
            </p:cNvSpPr>
            <p:nvPr/>
          </p:nvSpPr>
          <p:spPr bwMode="auto">
            <a:xfrm>
              <a:off x="3032" y="2523"/>
              <a:ext cx="2352" cy="1469"/>
            </a:xfrm>
            <a:prstGeom prst="roundRect">
              <a:avLst>
                <a:gd name="adj" fmla="val 16657"/>
              </a:avLst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07" name="AutoShape 13"/>
            <p:cNvSpPr>
              <a:spLocks noChangeArrowheads="1"/>
            </p:cNvSpPr>
            <p:nvPr/>
          </p:nvSpPr>
          <p:spPr bwMode="auto">
            <a:xfrm>
              <a:off x="3606" y="2250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08" name="AutoShape 14"/>
            <p:cNvSpPr>
              <a:spLocks noChangeArrowheads="1"/>
            </p:cNvSpPr>
            <p:nvPr/>
          </p:nvSpPr>
          <p:spPr bwMode="auto">
            <a:xfrm rot="10800000">
              <a:off x="4377" y="2205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09" name="Text Box 17"/>
            <p:cNvSpPr txBox="1">
              <a:spLocks noChangeArrowheads="1"/>
            </p:cNvSpPr>
            <p:nvPr/>
          </p:nvSpPr>
          <p:spPr bwMode="auto">
            <a:xfrm>
              <a:off x="3105" y="1569"/>
              <a:ext cx="221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pt-BR" sz="2400" b="1">
                  <a:latin typeface="Times New Roman" pitchFamily="18" charset="0"/>
                </a:rPr>
                <a:t>Camada de Apresentação</a:t>
              </a:r>
            </a:p>
          </p:txBody>
        </p:sp>
        <p:sp>
          <p:nvSpPr>
            <p:cNvPr id="29710" name="Text Box 18"/>
            <p:cNvSpPr txBox="1">
              <a:spLocks noChangeArrowheads="1"/>
            </p:cNvSpPr>
            <p:nvPr/>
          </p:nvSpPr>
          <p:spPr bwMode="auto">
            <a:xfrm>
              <a:off x="3334" y="3021"/>
              <a:ext cx="183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Times New Roman" pitchFamily="18" charset="0"/>
                </a:rPr>
                <a:t>Camada de Persistência</a:t>
              </a:r>
            </a:p>
          </p:txBody>
        </p:sp>
        <p:sp>
          <p:nvSpPr>
            <p:cNvPr id="29711" name="AutoShape 25"/>
            <p:cNvSpPr>
              <a:spLocks noChangeArrowheads="1"/>
            </p:cNvSpPr>
            <p:nvPr/>
          </p:nvSpPr>
          <p:spPr bwMode="auto">
            <a:xfrm>
              <a:off x="4593" y="2965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12" name="AutoShape 26"/>
            <p:cNvSpPr>
              <a:spLocks noChangeArrowheads="1"/>
            </p:cNvSpPr>
            <p:nvPr/>
          </p:nvSpPr>
          <p:spPr bwMode="auto">
            <a:xfrm>
              <a:off x="4689" y="3061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9713" name="AutoShape 27"/>
            <p:cNvSpPr>
              <a:spLocks noChangeArrowheads="1"/>
            </p:cNvSpPr>
            <p:nvPr/>
          </p:nvSpPr>
          <p:spPr bwMode="auto">
            <a:xfrm>
              <a:off x="4785" y="3157"/>
              <a:ext cx="432" cy="528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</p:grpSp>
      <p:sp>
        <p:nvSpPr>
          <p:cNvPr id="29702" name="Text Box 29"/>
          <p:cNvSpPr txBox="1">
            <a:spLocks noChangeArrowheads="1"/>
          </p:cNvSpPr>
          <p:nvPr/>
        </p:nvSpPr>
        <p:spPr bwMode="auto">
          <a:xfrm>
            <a:off x="304800" y="1812925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/>
              <a:t>3 Camadas</a:t>
            </a:r>
          </a:p>
        </p:txBody>
      </p:sp>
      <p:sp>
        <p:nvSpPr>
          <p:cNvPr id="29703" name="Text Box 30"/>
          <p:cNvSpPr txBox="1">
            <a:spLocks noChangeArrowheads="1"/>
          </p:cNvSpPr>
          <p:nvPr/>
        </p:nvSpPr>
        <p:spPr bwMode="auto">
          <a:xfrm>
            <a:off x="4725988" y="1828800"/>
            <a:ext cx="3960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/>
              <a:t>2 Camadas</a:t>
            </a:r>
          </a:p>
        </p:txBody>
      </p:sp>
      <p:sp>
        <p:nvSpPr>
          <p:cNvPr id="881696" name="Rectangle 32"/>
          <p:cNvSpPr>
            <a:spLocks noGrp="1" noChangeArrowheads="1"/>
          </p:cNvSpPr>
          <p:nvPr>
            <p:ph type="title"/>
          </p:nvPr>
        </p:nvSpPr>
        <p:spPr>
          <a:xfrm>
            <a:off x="1371600" y="630238"/>
            <a:ext cx="7010400" cy="1143000"/>
          </a:xfrm>
        </p:spPr>
        <p:txBody>
          <a:bodyPr/>
          <a:lstStyle/>
          <a:p>
            <a:pPr defTabSz="827088">
              <a:defRPr/>
            </a:pPr>
            <a:r>
              <a:rPr lang="pt-BR"/>
              <a:t>Arquitetura em Camadas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02D746E-3733-4F62-A918-DE3699B78F1E}" type="slidenum">
              <a:rPr lang="pt-BR" smtClean="0">
                <a:latin typeface="Times New Roman" pitchFamily="18" charset="0"/>
              </a:rPr>
              <a:pPr>
                <a:defRPr/>
              </a:pPr>
              <a:t>29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sz="2800"/>
              <a:t>Representação da Arquitetura em UML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438400"/>
            <a:ext cx="4572000" cy="2667000"/>
          </a:xfrm>
        </p:spPr>
        <p:txBody>
          <a:bodyPr/>
          <a:lstStyle/>
          <a:p>
            <a:pPr marL="0" indent="0" defTabSz="312738" eaLnBrk="1" hangingPunct="1">
              <a:tabLst>
                <a:tab pos="517525" algn="l"/>
              </a:tabLst>
            </a:pPr>
            <a:r>
              <a:rPr lang="pt-BR" sz="3000" b="1" smtClean="0"/>
              <a:t> A representação da arquitetura em camadas pode ser realizada através de </a:t>
            </a:r>
            <a:r>
              <a:rPr lang="pt-BR" sz="3000" b="1" u="sng" smtClean="0"/>
              <a:t>pacotes</a:t>
            </a:r>
            <a:r>
              <a:rPr lang="pt-BR" sz="3000" b="1" smtClean="0"/>
              <a:t>.</a:t>
            </a:r>
          </a:p>
        </p:txBody>
      </p:sp>
      <p:graphicFrame>
        <p:nvGraphicFramePr>
          <p:cNvPr id="307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00588" y="1828800"/>
          <a:ext cx="40624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Imagem de bitmap" r:id="rId4" imgW="3076190" imgH="3924848" progId="PBrush">
                  <p:embed/>
                </p:oleObj>
              </mc:Choice>
              <mc:Fallback>
                <p:oleObj name="Imagem de bitmap" r:id="rId4" imgW="3076190" imgH="3924848" progId="PBrush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828800"/>
                        <a:ext cx="4062412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BC5B8060-794B-40FD-92CE-11D9891D9BCB}" type="slidenum">
              <a:rPr lang="pt-BR" smtClean="0">
                <a:latin typeface="Times New Roman" pitchFamily="18" charset="0"/>
              </a:rPr>
              <a:pPr>
                <a:defRPr/>
              </a:pPr>
              <a:t>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/>
              <a:t>Introdução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905000"/>
            <a:ext cx="7385050" cy="3321050"/>
          </a:xfrm>
        </p:spPr>
        <p:txBody>
          <a:bodyPr/>
          <a:lstStyle/>
          <a:p>
            <a:pPr marL="309563" lvl="1" indent="-206375" defTabSz="312738" eaLnBrk="1" hangingPunct="1">
              <a:buFontTx/>
              <a:buChar char="•"/>
              <a:tabLst>
                <a:tab pos="517525" algn="l"/>
              </a:tabLst>
            </a:pPr>
            <a:r>
              <a:rPr lang="pt-BR" smtClean="0"/>
              <a:t>A arquitetura faz parte do projeto</a:t>
            </a:r>
          </a:p>
          <a:p>
            <a:pPr marL="309563" lvl="1" indent="-206375" defTabSz="312738" eaLnBrk="1" hangingPunct="1">
              <a:buFontTx/>
              <a:buChar char="•"/>
              <a:tabLst>
                <a:tab pos="517525" algn="l"/>
              </a:tabLst>
            </a:pPr>
            <a:r>
              <a:rPr lang="pt-BR" smtClean="0"/>
              <a:t>Representa a estrutura como o sistema será construído</a:t>
            </a:r>
          </a:p>
          <a:p>
            <a:pPr marL="309563" lvl="1" indent="-206375" defTabSz="312738" eaLnBrk="1" hangingPunct="1">
              <a:buFontTx/>
              <a:buChar char="•"/>
              <a:tabLst>
                <a:tab pos="517525" algn="l"/>
              </a:tabLst>
            </a:pPr>
            <a:r>
              <a:rPr lang="pt-BR" smtClean="0"/>
              <a:t>Representa a escolha de elementos estruturais do sistema e suas interfaces</a:t>
            </a:r>
          </a:p>
          <a:p>
            <a:pPr marL="309563" lvl="1" indent="-206375" defTabSz="312738" eaLnBrk="1" hangingPunct="1">
              <a:buFontTx/>
              <a:buChar char="•"/>
              <a:tabLst>
                <a:tab pos="517525" algn="l"/>
              </a:tabLst>
            </a:pPr>
            <a:r>
              <a:rPr lang="pt-BR" smtClean="0"/>
              <a:t>A arquitetura é um artefato muito importante no projeto do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DA0911B2-83DE-45D4-A009-89574CC0FB09}" type="slidenum">
              <a:rPr lang="pt-BR" smtClean="0">
                <a:latin typeface="Times New Roman" pitchFamily="18" charset="0"/>
              </a:rPr>
              <a:pPr>
                <a:defRPr/>
              </a:pPr>
              <a:t>30</a:t>
            </a:fld>
            <a:endParaRPr lang="pt-BR" smtClean="0">
              <a:latin typeface="Times New Roman" pitchFamily="18" charset="0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81000" y="381000"/>
          <a:ext cx="8153400" cy="575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Imagem de bitmap" r:id="rId4" imgW="6780952" imgH="5582429" progId="PBrush">
                  <p:embed/>
                </p:oleObj>
              </mc:Choice>
              <mc:Fallback>
                <p:oleObj name="Imagem de bitmap" r:id="rId4" imgW="6780952" imgH="558242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153400" cy="575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5292725" y="4365625"/>
            <a:ext cx="649288" cy="6477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pt-BR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5437188" y="4437063"/>
            <a:ext cx="360362" cy="5048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EEBE7C5-6917-4EF0-AC05-13BE619EBA04}" type="slidenum">
              <a:rPr lang="pt-BR" smtClean="0">
                <a:latin typeface="Times New Roman" pitchFamily="18" charset="0"/>
              </a:rPr>
              <a:pPr>
                <a:defRPr/>
              </a:pPr>
              <a:t>31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28600" y="3400425"/>
            <a:ext cx="8640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228600" y="1905000"/>
          <a:ext cx="8686800" cy="49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o" r:id="rId5" imgW="8715899" imgH="4934370" progId="Word.Document.8">
                  <p:embed/>
                </p:oleObj>
              </mc:Choice>
              <mc:Fallback>
                <p:oleObj name="Documento" r:id="rId5" imgW="8715899" imgH="49343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8686800" cy="491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/>
              <a:t>Cliente / Servidor X Web-Based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D57AF312-B795-4F29-A397-0D7269E62B25}" type="slidenum">
              <a:rPr lang="pt-BR" smtClean="0">
                <a:latin typeface="Times New Roman" pitchFamily="18" charset="0"/>
              </a:rPr>
              <a:pPr>
                <a:defRPr/>
              </a:pPr>
              <a:t>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/>
              <a:t>Introdução</a:t>
            </a:r>
          </a:p>
        </p:txBody>
      </p:sp>
      <p:pic>
        <p:nvPicPr>
          <p:cNvPr id="5124" name="Picture 3" descr="maquete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9838" y="1879600"/>
            <a:ext cx="2595562" cy="1930400"/>
          </a:xfrm>
        </p:spPr>
      </p:pic>
      <p:sp>
        <p:nvSpPr>
          <p:cNvPr id="512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905000"/>
            <a:ext cx="5640387" cy="3810000"/>
          </a:xfrm>
        </p:spPr>
        <p:txBody>
          <a:bodyPr/>
          <a:lstStyle/>
          <a:p>
            <a:pPr marL="0" indent="0" defTabSz="312738" eaLnBrk="1" hangingPunct="1">
              <a:tabLst>
                <a:tab pos="517525" algn="l"/>
              </a:tabLst>
            </a:pPr>
            <a:r>
              <a:rPr lang="pt-BR" sz="2800" smtClean="0"/>
              <a:t> Arquitetura de uma construção civil baseia-se na maquete do edifício que retrata os desejos e necessidades do usuário.</a:t>
            </a:r>
          </a:p>
          <a:p>
            <a:pPr marL="0" indent="0" defTabSz="312738" eaLnBrk="1" hangingPunct="1">
              <a:tabLst>
                <a:tab pos="517525" algn="l"/>
              </a:tabLst>
            </a:pPr>
            <a:endParaRPr lang="pt-BR" sz="2800" smtClean="0"/>
          </a:p>
          <a:p>
            <a:pPr marL="0" indent="0" defTabSz="312738" eaLnBrk="1" hangingPunct="1">
              <a:tabLst>
                <a:tab pos="517525" algn="l"/>
              </a:tabLst>
            </a:pPr>
            <a:r>
              <a:rPr lang="pt-BR" sz="2800" smtClean="0"/>
              <a:t> Arquitetura de um software não é apenas o endereçamento das funcionalidades requeridas.</a:t>
            </a:r>
          </a:p>
        </p:txBody>
      </p:sp>
      <p:pic>
        <p:nvPicPr>
          <p:cNvPr id="5126" name="Picture 5" descr="imagem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4089400"/>
            <a:ext cx="2452688" cy="193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43338CFA-2061-4C32-B1A7-36AA93E2D309}" type="slidenum">
              <a:rPr lang="pt-BR" smtClean="0">
                <a:latin typeface="Times New Roman" pitchFamily="18" charset="0"/>
              </a:rPr>
              <a:pPr>
                <a:defRPr/>
              </a:pPr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/>
              <a:t>Introdução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4662487"/>
          </a:xfrm>
        </p:spPr>
        <p:txBody>
          <a:bodyPr/>
          <a:lstStyle/>
          <a:p>
            <a:pPr marL="0" indent="0" defTabSz="312738" eaLnBrk="1" hangingPunct="1">
              <a:tabLst>
                <a:tab pos="517525" algn="l"/>
              </a:tabLst>
            </a:pPr>
            <a:r>
              <a:rPr lang="pt-BR" smtClean="0"/>
              <a:t> A arquitetura se preocupa com a estrutura, comportamento e contexto do sistema como um todo: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Usabilidade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Funcionalidade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Performance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Reuso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Flexibilidade</a:t>
            </a:r>
          </a:p>
          <a:p>
            <a:pPr marL="669925" lvl="2" indent="-257175" defTabSz="312738" eaLnBrk="1" hangingPunct="1">
              <a:tabLst>
                <a:tab pos="517525" algn="l"/>
              </a:tabLst>
            </a:pPr>
            <a:r>
              <a:rPr lang="pt-BR" smtClean="0"/>
              <a:t>Portabilidade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8E7F51C7-AF02-4B24-B939-9CF9C9D2AAFA}" type="slidenum">
              <a:rPr lang="pt-BR" smtClean="0">
                <a:latin typeface="Times New Roman" pitchFamily="18" charset="0"/>
              </a:rPr>
              <a:pPr>
                <a:defRPr/>
              </a:pPr>
              <a:t>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7712075" cy="4662487"/>
          </a:xfrm>
        </p:spPr>
        <p:txBody>
          <a:bodyPr/>
          <a:lstStyle/>
          <a:p>
            <a:pPr marL="0" indent="0" algn="just" defTabSz="312738" eaLnBrk="1" hangingPunct="1">
              <a:tabLst>
                <a:tab pos="517525" algn="l"/>
              </a:tabLst>
              <a:defRPr/>
            </a:pPr>
            <a:r>
              <a:rPr lang="pt-BR" dirty="0" smtClean="0"/>
              <a:t> </a:t>
            </a:r>
            <a:r>
              <a:rPr lang="pt-BR" sz="2800" dirty="0" smtClean="0"/>
              <a:t>Antes de selecionar a tecnologia é necessário ter um entendimento claro do sistema.</a:t>
            </a:r>
          </a:p>
          <a:p>
            <a:pPr marL="0" indent="0" algn="just" defTabSz="312738" eaLnBrk="1" hangingPunct="1">
              <a:tabLst>
                <a:tab pos="517525" algn="l"/>
              </a:tabLst>
              <a:defRPr/>
            </a:pPr>
            <a:r>
              <a:rPr lang="pt-BR" sz="2800" dirty="0" smtClean="0"/>
              <a:t> Caso contrário pode-se resolver o problema errado ou entregar soluções que não serão utilizadas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  <a:defRPr/>
            </a:pPr>
            <a:r>
              <a:rPr lang="pt-BR" sz="2400" dirty="0"/>
              <a:t> </a:t>
            </a:r>
            <a:r>
              <a:rPr lang="pt-BR" sz="2400" dirty="0" smtClean="0"/>
              <a:t>Exemplo: uma tecnologia pode satisfazer todos os requisitos funcionais, mas não funciona no ambiente de produção do cliente devido a limitações de hardware, sistema operacional não compatível ou topologia de rede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0754B07-1324-4383-9218-21EF44215916}" type="slidenum">
              <a:rPr lang="pt-BR" smtClean="0">
                <a:latin typeface="Times New Roman" pitchFamily="18" charset="0"/>
              </a:rPr>
              <a:pPr>
                <a:defRPr/>
              </a:pPr>
              <a:t>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7712075" cy="4662487"/>
          </a:xfrm>
        </p:spPr>
        <p:txBody>
          <a:bodyPr/>
          <a:lstStyle/>
          <a:p>
            <a:pPr marL="0" indent="0" algn="just" defTabSz="312738" eaLnBrk="1" hangingPunct="1">
              <a:tabLst>
                <a:tab pos="517525" algn="l"/>
              </a:tabLst>
            </a:pPr>
            <a:r>
              <a:rPr lang="pt-BR" sz="2800" smtClean="0"/>
              <a:t> Estes problemas podem ser evitados através da coleta de requisitos completa para cada caso de uso: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Requisitos funcionais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Requisitos não funcionais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Restrições de implantação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Número esperado de usuários concorrentes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Volume de dado esperado</a:t>
            </a:r>
          </a:p>
          <a:p>
            <a:pPr marL="400050" lvl="1" indent="0" algn="just" defTabSz="312738" eaLnBrk="1" hangingPunct="1">
              <a:tabLst>
                <a:tab pos="517525" algn="l"/>
              </a:tabLst>
            </a:pPr>
            <a:r>
              <a:rPr lang="pt-BR" sz="2400" smtClean="0"/>
              <a:t> Ambiente (infra-estrutura) utilizado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41C08280-5981-4096-9B3F-9F242E011F6D}" type="slidenum">
              <a:rPr lang="pt-BR" smtClean="0">
                <a:latin typeface="Times New Roman" pitchFamily="18" charset="0"/>
              </a:rPr>
              <a:pPr>
                <a:defRPr/>
              </a:pPr>
              <a:t>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800" smtClean="0"/>
              <a:t>Devemos desenvolver duas importante tarefas para criar a descrição do problema para a seleção da tecnologia</a:t>
            </a:r>
          </a:p>
          <a:p>
            <a:pPr marL="400050" lvl="1" indent="0" algn="just" eaLnBrk="1" hangingPunct="1"/>
            <a:r>
              <a:rPr lang="pt-BR" sz="2400" smtClean="0"/>
              <a:t> Agrupamento de classes de mesmo tipo</a:t>
            </a:r>
          </a:p>
          <a:p>
            <a:pPr marL="800100" lvl="2" indent="0" algn="just" eaLnBrk="1" hangingPunct="1"/>
            <a:r>
              <a:rPr lang="pt-BR" sz="2400" i="1" smtClean="0"/>
              <a:t> Boundary </a:t>
            </a:r>
            <a:r>
              <a:rPr lang="pt-BR" sz="2400" smtClean="0"/>
              <a:t>classes entre humanos e o sistema</a:t>
            </a:r>
          </a:p>
          <a:p>
            <a:pPr marL="800100" lvl="2" indent="0" algn="just" eaLnBrk="1" hangingPunct="1"/>
            <a:r>
              <a:rPr lang="pt-BR" sz="2400" smtClean="0"/>
              <a:t> </a:t>
            </a:r>
            <a:r>
              <a:rPr lang="pt-BR" sz="2400" i="1" smtClean="0"/>
              <a:t>Boundary </a:t>
            </a:r>
            <a:r>
              <a:rPr lang="pt-BR" sz="2400" smtClean="0"/>
              <a:t>classes entre sistemas externos e o sistema</a:t>
            </a:r>
          </a:p>
          <a:p>
            <a:pPr marL="800100" lvl="2" indent="0" algn="just" eaLnBrk="1" hangingPunct="1"/>
            <a:r>
              <a:rPr lang="pt-BR" sz="2400" smtClean="0"/>
              <a:t> </a:t>
            </a:r>
            <a:r>
              <a:rPr lang="pt-BR" sz="2400" i="1" smtClean="0"/>
              <a:t>Control e </a:t>
            </a:r>
            <a:r>
              <a:rPr lang="pt-BR" sz="2400" smtClean="0"/>
              <a:t>classes do tipo</a:t>
            </a:r>
            <a:r>
              <a:rPr lang="pt-BR" sz="2400" i="1" smtClean="0"/>
              <a:t> Entity</a:t>
            </a:r>
            <a:endParaRPr lang="pt-BR" sz="2400" smtClean="0"/>
          </a:p>
          <a:p>
            <a:pPr marL="400050" lvl="1" indent="0" algn="just" eaLnBrk="1" hangingPunct="1"/>
            <a:r>
              <a:rPr lang="pt-BR" sz="2400" smtClean="0"/>
              <a:t> Descrever cada grupo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Projeto da Arquitetura – Slide </a:t>
            </a:r>
            <a:fld id="{7136D174-740B-4440-9CBC-62F40510B2CC}" type="slidenum">
              <a:rPr lang="pt-BR" smtClean="0">
                <a:latin typeface="Times New Roman" pitchFamily="18" charset="0"/>
              </a:rPr>
              <a:pPr>
                <a:defRPr/>
              </a:pPr>
              <a:t>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7088">
              <a:defRPr/>
            </a:pPr>
            <a:r>
              <a:rPr lang="pt-BR" dirty="0" smtClean="0"/>
              <a:t>Agrupamento de classes</a:t>
            </a:r>
            <a:endParaRPr lang="pt-BR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14513"/>
            <a:ext cx="8001000" cy="4662487"/>
          </a:xfrm>
        </p:spPr>
        <p:txBody>
          <a:bodyPr/>
          <a:lstStyle/>
          <a:p>
            <a:pPr algn="just" eaLnBrk="1" hangingPunct="1"/>
            <a:r>
              <a:rPr lang="pt-BR" sz="2800" i="1" smtClean="0"/>
              <a:t>Boundary </a:t>
            </a:r>
            <a:r>
              <a:rPr lang="pt-BR" sz="2800" smtClean="0"/>
              <a:t>classes entre humanos e sistema (</a:t>
            </a:r>
            <a:r>
              <a:rPr lang="pt-BR" sz="2400" smtClean="0"/>
              <a:t>user interface)</a:t>
            </a:r>
          </a:p>
          <a:p>
            <a:pPr algn="just" eaLnBrk="1" hangingPunct="1"/>
            <a:endParaRPr lang="pt-BR" sz="2800" smtClean="0"/>
          </a:p>
          <a:p>
            <a:pPr algn="just" eaLnBrk="1" hangingPunct="1"/>
            <a:r>
              <a:rPr lang="pt-BR" sz="2800" smtClean="0"/>
              <a:t>Três critérios principais de agrupamento</a:t>
            </a:r>
          </a:p>
          <a:p>
            <a:pPr lvl="1" algn="just" eaLnBrk="1" hangingPunct="1"/>
            <a:r>
              <a:rPr lang="pt-BR" sz="2400" smtClean="0"/>
              <a:t>Grupo de usuário</a:t>
            </a:r>
          </a:p>
          <a:p>
            <a:pPr lvl="1" algn="just" eaLnBrk="1" hangingPunct="1"/>
            <a:r>
              <a:rPr lang="pt-BR" sz="2400" smtClean="0"/>
              <a:t>Restrições de implantação (</a:t>
            </a:r>
            <a:r>
              <a:rPr lang="pt-BR" sz="2400" i="1" smtClean="0"/>
              <a:t>deployment constraints</a:t>
            </a:r>
            <a:r>
              <a:rPr lang="pt-BR" sz="2400" smtClean="0"/>
              <a:t>)</a:t>
            </a:r>
          </a:p>
          <a:p>
            <a:pPr lvl="1" algn="just" eaLnBrk="1" hangingPunct="1"/>
            <a:r>
              <a:rPr lang="pt-BR" sz="2400" smtClean="0"/>
              <a:t>Complexidade da interface com o usuário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ano Santos - Uniritter">
  <a:themeElements>
    <a:clrScheme name="T@rgettrust_mode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@rgettrust_modelo">
      <a:majorFont>
        <a:latin typeface="Zurich Ex BT"/>
        <a:ea typeface=""/>
        <a:cs typeface=""/>
      </a:majorFont>
      <a:minorFont>
        <a:latin typeface="Geometr415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@rgettrust_mode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@rgettrust_model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1673</Words>
  <Application>Microsoft Office PowerPoint</Application>
  <PresentationFormat>On-screen Show (4:3)</PresentationFormat>
  <Paragraphs>264</Paragraphs>
  <Slides>31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Luciano Santos - Uniritter</vt:lpstr>
      <vt:lpstr>Imagem de bitmap</vt:lpstr>
      <vt:lpstr>Documento</vt:lpstr>
      <vt:lpstr>PowerPoint Presentation</vt:lpstr>
      <vt:lpstr>Introdução</vt:lpstr>
      <vt:lpstr>Introdução</vt:lpstr>
      <vt:lpstr>Introdução</vt:lpstr>
      <vt:lpstr>Introdução</vt:lpstr>
      <vt:lpstr>Início</vt:lpstr>
      <vt:lpstr>Início</vt:lpstr>
      <vt:lpstr>Início</vt:lpstr>
      <vt:lpstr>Agrupamento de classes</vt:lpstr>
      <vt:lpstr>Agrupamento de classes Classes Boundary (user interface)</vt:lpstr>
      <vt:lpstr>Agrupamento de classes Classes Boundary (user interface)</vt:lpstr>
      <vt:lpstr>Agrupamento de classes Classes Boundary (user interface)</vt:lpstr>
      <vt:lpstr>Agrupamento de classes</vt:lpstr>
      <vt:lpstr>Classes Boundary  (system interface)</vt:lpstr>
      <vt:lpstr>Classes Control &amp; Entity</vt:lpstr>
      <vt:lpstr>Descrever cada grupo</vt:lpstr>
      <vt:lpstr>Descrever cada grupo</vt:lpstr>
      <vt:lpstr>Complexidade da Interface</vt:lpstr>
      <vt:lpstr>Restrições de implantação</vt:lpstr>
      <vt:lpstr>Número e tipo de usuários</vt:lpstr>
      <vt:lpstr>Largura de banda disponível</vt:lpstr>
      <vt:lpstr>Tipos de interface de sistemas</vt:lpstr>
      <vt:lpstr>Performance e Escalabilidade</vt:lpstr>
      <vt:lpstr>PowerPoint Presentation</vt:lpstr>
      <vt:lpstr>Projeto da Arquitetura</vt:lpstr>
      <vt:lpstr>Projeto da Arquitetura</vt:lpstr>
      <vt:lpstr>Arquitetura em Camadas</vt:lpstr>
      <vt:lpstr>Arquitetura em Camadas</vt:lpstr>
      <vt:lpstr>Representação da Arquitetura em UML</vt:lpstr>
      <vt:lpstr>PowerPoint Presentation</vt:lpstr>
      <vt:lpstr>Cliente / Servidor X Web-Based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Preparação para a PMP</dc:title>
  <dc:creator>Luciano Santos</dc:creator>
  <cp:lastModifiedBy>Santos, Luciano</cp:lastModifiedBy>
  <cp:revision>537</cp:revision>
  <cp:lastPrinted>2000-10-06T14:05:16Z</cp:lastPrinted>
  <dcterms:created xsi:type="dcterms:W3CDTF">2000-07-25T17:27:45Z</dcterms:created>
  <dcterms:modified xsi:type="dcterms:W3CDTF">2013-06-22T03:17:52Z</dcterms:modified>
</cp:coreProperties>
</file>