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508" r:id="rId2"/>
    <p:sldId id="620" r:id="rId3"/>
    <p:sldId id="637" r:id="rId4"/>
    <p:sldId id="635" r:id="rId5"/>
    <p:sldId id="63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CCFF"/>
    <a:srgbClr val="990099"/>
    <a:srgbClr val="996633"/>
    <a:srgbClr val="FF00FF"/>
    <a:srgbClr val="FF9900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0056" autoAdjust="0"/>
  </p:normalViewPr>
  <p:slideViewPr>
    <p:cSldViewPr>
      <p:cViewPr>
        <p:scale>
          <a:sx n="90" d="100"/>
          <a:sy n="90" d="100"/>
        </p:scale>
        <p:origin x="-72" y="186"/>
      </p:cViewPr>
      <p:guideLst>
        <p:guide orient="horz" pos="1152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612" y="10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D667A32A-7655-43F4-A5D6-A1B98B721FF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31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010E2EC-E6C7-40B6-8AA5-39E9CF6D898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83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F86EABB3-FBA4-40A1-ACFA-7B5293DB1D87}" type="slidenum">
              <a:rPr lang="en-US" smtClean="0">
                <a:latin typeface="Times New Roman" pitchFamily="18" charset="0"/>
              </a:rPr>
              <a:pPr>
                <a:defRPr/>
              </a:pPr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0378DBF2-318B-4BAD-9AB9-F080D71F14E7}" type="slidenum">
              <a:rPr lang="en-US" smtClean="0">
                <a:latin typeface="Times New Roman" pitchFamily="18" charset="0"/>
              </a:rPr>
              <a:pPr>
                <a:defRPr/>
              </a:pPr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CF8D708D-987C-42DE-B5CA-8393680A03D8}" type="slidenum">
              <a:rPr lang="en-US" smtClean="0">
                <a:latin typeface="Times New Roman" pitchFamily="18" charset="0"/>
              </a:rPr>
              <a:pPr>
                <a:defRPr/>
              </a:pPr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Trabalho Final– Slide </a:t>
            </a:r>
            <a:fld id="{F575B720-E189-47D4-AB80-FB1747F761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79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Trabalho Final– Slide </a:t>
            </a:r>
            <a:fld id="{29509FFF-4A0E-4433-8096-8A34678834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46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609600"/>
            <a:ext cx="17526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800" y="609600"/>
            <a:ext cx="5105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Trabalho Final– Slide </a:t>
            </a:r>
            <a:fld id="{4C2933D7-E152-48FB-B3AB-782B54717F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78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Trabalho Final– Slide </a:t>
            </a:r>
            <a:fld id="{A5A43D64-BE55-43E8-A948-3A6A877904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03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Trabalho Final– Slide </a:t>
            </a:r>
            <a:fld id="{AB9DF9C3-3FC6-436E-9DFD-B00CB479B5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24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981200"/>
            <a:ext cx="3429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429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Trabalho Final– Slide </a:t>
            </a:r>
            <a:fld id="{A82949E0-1570-4A77-A2AF-5C875F7F35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8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Trabalho Final– Slide </a:t>
            </a:r>
            <a:fld id="{265F1AFD-92E9-49BF-BE3C-82A0450FBE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76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Trabalho Final– Slide </a:t>
            </a:r>
            <a:fld id="{182B8E8D-57A8-4A60-BC58-E109C871D0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65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Trabalho Final– Slide </a:t>
            </a:r>
            <a:fld id="{E1FCD9CD-7169-4FA0-84ED-130C300425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70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Trabalho Final– Slide </a:t>
            </a:r>
            <a:fld id="{19025A3D-C7BE-4B7D-861C-AB8052C23D9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65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Trabalho Final– Slide </a:t>
            </a:r>
            <a:fld id="{9F753681-BC65-4A0A-B2E0-0AA9CC4032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94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609600"/>
            <a:ext cx="701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981200"/>
            <a:ext cx="7010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11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t-BR" sz="2400">
              <a:latin typeface="Tahoma" pitchFamily="34" charset="0"/>
            </a:endParaRPr>
          </a:p>
        </p:txBody>
      </p:sp>
      <p:sp>
        <p:nvSpPr>
          <p:cNvPr id="35124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3600" y="6245225"/>
            <a:ext cx="2819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pt-BR"/>
              <a:t>Trabalho Final– Slide </a:t>
            </a:r>
            <a:fld id="{F61329D5-47FC-491A-BA39-D45501189A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19"/>
          <p:cNvSpPr>
            <a:spLocks noChangeArrowheads="1"/>
          </p:cNvSpPr>
          <p:nvPr userDrawn="1"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t-BR" sz="2400">
              <a:latin typeface="Tahoma" pitchFamily="34" charset="0"/>
            </a:endParaRPr>
          </a:p>
        </p:txBody>
      </p:sp>
      <p:pic>
        <p:nvPicPr>
          <p:cNvPr id="1032" name="Picture 21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6775"/>
            <a:ext cx="9144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6248400"/>
            <a:ext cx="395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ChangeArrowheads="1"/>
          </p:cNvSpPr>
          <p:nvPr/>
        </p:nvSpPr>
        <p:spPr bwMode="auto">
          <a:xfrm>
            <a:off x="1219200" y="2819400"/>
            <a:ext cx="6705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6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Zurich Ex BT" pitchFamily="34" charset="0"/>
                <a:cs typeface="+mn-cs"/>
              </a:rPr>
              <a:t>Trabalho Final</a:t>
            </a:r>
            <a:endParaRPr lang="pt-BR" sz="32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Zurich Ex BT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Trabalho Final– Slide </a:t>
            </a:r>
            <a:fld id="{30C406D7-0CC2-41F3-BB62-8FB244C5DBBA}" type="slidenum">
              <a:rPr lang="pt-BR" smtClean="0">
                <a:latin typeface="Times New Roman" pitchFamily="18" charset="0"/>
              </a:rPr>
              <a:pPr>
                <a:defRPr/>
              </a:pPr>
              <a:t>2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Contexto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pt-BR" smtClean="0"/>
          </a:p>
          <a:p>
            <a:pPr lvl="1" eaLnBrk="1" hangingPunct="1"/>
            <a:endParaRPr lang="pt-BR" smtClean="0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730250" y="1828800"/>
            <a:ext cx="82613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600" dirty="0">
                <a:latin typeface="Geometr415 Lt BT"/>
              </a:rPr>
              <a:t>Trabalho em grupo (máx 3 pessoas)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3600" dirty="0">
              <a:latin typeface="Geometr415 Lt B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600" dirty="0">
                <a:latin typeface="Geometr415 Lt BT"/>
              </a:rPr>
              <a:t>Pesquisar um padrão de projeto, utilizado em projetos OO e desenvolver um artigo que contenha, pelo menos, os seguintes itens: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Trabalho Final– Slide </a:t>
            </a:r>
            <a:fld id="{3262CEC6-D4B1-4B85-A29E-BAB3C315F674}" type="slidenum">
              <a:rPr lang="pt-BR" smtClean="0">
                <a:latin typeface="Times New Roman" pitchFamily="18" charset="0"/>
              </a:rPr>
              <a:pPr>
                <a:defRPr/>
              </a:pPr>
              <a:t>3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pt-BR" smtClean="0"/>
          </a:p>
          <a:p>
            <a:pPr lvl="1" eaLnBrk="1" hangingPunct="1"/>
            <a:endParaRPr lang="pt-BR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304800" y="1828800"/>
            <a:ext cx="8686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pt-BR" sz="2800">
                <a:latin typeface="Geometr415 Lt BT"/>
              </a:rPr>
              <a:t>Breve descrição e nome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pt-BR" sz="2800">
                <a:latin typeface="Geometr415 Lt BT"/>
              </a:rPr>
              <a:t>Quando utilizar (objetivo)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pt-BR" sz="2800">
                <a:latin typeface="Geometr415 Lt BT"/>
              </a:rPr>
              <a:t>Problema (que visa resolver)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pt-BR" sz="2800">
                <a:latin typeface="Geometr415 Lt BT"/>
              </a:rPr>
              <a:t>Solução (modo como resolve o problema)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pt-BR" sz="2800">
                <a:latin typeface="Geometr415 Lt BT"/>
              </a:rPr>
              <a:t>Como utilizar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pt-BR" sz="2800">
                <a:latin typeface="Geometr415 Lt BT"/>
              </a:rPr>
              <a:t>Diagrama de classes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pt-BR" sz="2800">
                <a:latin typeface="Geometr415 Lt BT"/>
              </a:rPr>
              <a:t>Exemplos de uso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pt-BR" sz="2800">
                <a:latin typeface="Geometr415 Lt BT"/>
              </a:rPr>
              <a:t>Benefícios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pt-BR" sz="2800">
                <a:latin typeface="Geometr415 Lt BT"/>
              </a:rPr>
              <a:t>Referências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Trabalho Final– Slide </a:t>
            </a:r>
            <a:fld id="{98B167DB-C93E-4050-906B-2A6BEA6028F3}" type="slidenum">
              <a:rPr lang="pt-BR" smtClean="0">
                <a:latin typeface="Times New Roman" pitchFamily="18" charset="0"/>
              </a:rPr>
              <a:pPr>
                <a:defRPr/>
              </a:pPr>
              <a:t>4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Requisitos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800600"/>
          </a:xfrm>
        </p:spPr>
        <p:txBody>
          <a:bodyPr/>
          <a:lstStyle/>
          <a:p>
            <a:pPr eaLnBrk="1" hangingPunct="1"/>
            <a:r>
              <a:rPr lang="pt-BR" dirty="0" smtClean="0"/>
              <a:t>É necessário produzir um documento Word ou PDF para o artigo e uma apresentação em PowerPoint.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Entregar via EAD os itens acima </a:t>
            </a:r>
            <a:r>
              <a:rPr lang="pt-BR" dirty="0" smtClean="0">
                <a:solidFill>
                  <a:srgbClr val="FF0000"/>
                </a:solidFill>
              </a:rPr>
              <a:t>ANTES</a:t>
            </a:r>
            <a:r>
              <a:rPr lang="pt-BR" dirty="0" smtClean="0"/>
              <a:t> do início da aula do dia 13 de julho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Vale 40% da nota final da disciplina</a:t>
            </a:r>
          </a:p>
          <a:p>
            <a:pPr eaLnBrk="1" hangingPunct="1"/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Trabalho Final– Slide </a:t>
            </a:r>
            <a:fld id="{58F8A9B9-3905-4AE3-A290-5F8F6B6C92FB}" type="slidenum">
              <a:rPr lang="pt-BR" smtClean="0">
                <a:latin typeface="Times New Roman" pitchFamily="18" charset="0"/>
              </a:rPr>
              <a:pPr>
                <a:defRPr/>
              </a:pPr>
              <a:t>5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Requisitos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1143000"/>
          </a:xfrm>
        </p:spPr>
        <p:txBody>
          <a:bodyPr/>
          <a:lstStyle/>
          <a:p>
            <a:pPr eaLnBrk="1" hangingPunct="1"/>
            <a:r>
              <a:rPr lang="pt-BR" smtClean="0"/>
              <a:t>Alguns padrões de projetos para facilitar a escolha de cada grupo: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971800"/>
            <a:ext cx="9144000" cy="3733800"/>
          </a:xfrm>
          <a:prstGeom prst="rect">
            <a:avLst/>
          </a:prstGeom>
          <a:noFill/>
        </p:spPr>
        <p:txBody>
          <a:bodyPr numCol="3">
            <a:spAutoFit/>
          </a:bodyPr>
          <a:lstStyle/>
          <a:p>
            <a:pPr lvl="1" eaLnBrk="0" hangingPunct="0">
              <a:defRPr/>
            </a:pPr>
            <a:r>
              <a:rPr lang="pt-BR" dirty="0">
                <a:latin typeface="Arial" charset="0"/>
                <a:cs typeface="+mn-cs"/>
              </a:rPr>
              <a:t>1 -  Criação / Creational</a:t>
            </a:r>
          </a:p>
          <a:p>
            <a:pPr lvl="1" eaLnBrk="0" hangingPunct="0">
              <a:defRPr/>
            </a:pPr>
            <a:endParaRPr lang="pt-BR" dirty="0" smtClean="0">
              <a:latin typeface="Arial" charset="0"/>
              <a:cs typeface="+mn-cs"/>
            </a:endParaRP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pt-BR" dirty="0" smtClean="0">
                <a:latin typeface="Arial" charset="0"/>
                <a:cs typeface="+mn-cs"/>
              </a:rPr>
              <a:t>     </a:t>
            </a:r>
            <a:r>
              <a:rPr lang="pt-BR" dirty="0" err="1" smtClean="0">
                <a:latin typeface="Arial" charset="0"/>
                <a:cs typeface="+mn-cs"/>
              </a:rPr>
              <a:t>Factory</a:t>
            </a:r>
            <a:endParaRPr lang="pt-BR" dirty="0" smtClean="0">
              <a:latin typeface="Arial" charset="0"/>
              <a:cs typeface="+mn-cs"/>
            </a:endParaRP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pt-BR" dirty="0" smtClean="0">
                <a:latin typeface="Arial" charset="0"/>
                <a:cs typeface="+mn-cs"/>
              </a:rPr>
              <a:t>     </a:t>
            </a:r>
            <a:r>
              <a:rPr lang="pt-BR" dirty="0" err="1" smtClean="0">
                <a:latin typeface="Arial" charset="0"/>
                <a:cs typeface="+mn-cs"/>
              </a:rPr>
              <a:t>Builder</a:t>
            </a:r>
            <a:endParaRPr lang="pt-BR" dirty="0" smtClean="0">
              <a:latin typeface="Arial" charset="0"/>
              <a:cs typeface="+mn-cs"/>
            </a:endParaRP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pt-BR" dirty="0" smtClean="0">
                <a:latin typeface="Arial" charset="0"/>
                <a:cs typeface="+mn-cs"/>
              </a:rPr>
              <a:t>     </a:t>
            </a:r>
            <a:r>
              <a:rPr lang="pt-BR" dirty="0" err="1" smtClean="0">
                <a:latin typeface="Arial" charset="0"/>
                <a:cs typeface="+mn-cs"/>
              </a:rPr>
              <a:t>Prototype</a:t>
            </a:r>
            <a:endParaRPr lang="pt-BR" dirty="0" smtClean="0">
              <a:latin typeface="Arial" charset="0"/>
              <a:cs typeface="+mn-cs"/>
            </a:endParaRP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pt-BR" dirty="0" smtClean="0">
                <a:latin typeface="Arial" charset="0"/>
                <a:cs typeface="+mn-cs"/>
              </a:rPr>
              <a:t>     </a:t>
            </a:r>
            <a:r>
              <a:rPr lang="pt-BR" dirty="0">
                <a:solidFill>
                  <a:srgbClr val="FF0000"/>
                </a:solidFill>
                <a:latin typeface="Arial" charset="0"/>
                <a:cs typeface="+mn-cs"/>
              </a:rPr>
              <a:t>Singleton</a:t>
            </a:r>
          </a:p>
          <a:p>
            <a:pPr lvl="1" eaLnBrk="0" hangingPunct="0">
              <a:buFont typeface="Arial" pitchFamily="34" charset="0"/>
              <a:buChar char="•"/>
              <a:defRPr/>
            </a:pPr>
            <a:endParaRPr lang="pt-BR" dirty="0">
              <a:latin typeface="Arial" charset="0"/>
              <a:cs typeface="+mn-cs"/>
            </a:endParaRPr>
          </a:p>
          <a:p>
            <a:pPr lvl="1" eaLnBrk="0" hangingPunct="0">
              <a:buFont typeface="Arial" pitchFamily="34" charset="0"/>
              <a:buChar char="•"/>
              <a:defRPr/>
            </a:pPr>
            <a:endParaRPr lang="pt-BR" dirty="0" smtClean="0">
              <a:latin typeface="Arial" charset="0"/>
              <a:cs typeface="+mn-cs"/>
            </a:endParaRPr>
          </a:p>
          <a:p>
            <a:pPr lvl="1" eaLnBrk="0" hangingPunct="0">
              <a:buFont typeface="Arial" pitchFamily="34" charset="0"/>
              <a:buChar char="•"/>
              <a:defRPr/>
            </a:pPr>
            <a:endParaRPr lang="pt-BR" dirty="0">
              <a:latin typeface="Arial" charset="0"/>
              <a:cs typeface="+mn-cs"/>
            </a:endParaRPr>
          </a:p>
          <a:p>
            <a:pPr lvl="1" eaLnBrk="0" hangingPunct="0">
              <a:buFont typeface="Arial" pitchFamily="34" charset="0"/>
              <a:buChar char="•"/>
              <a:defRPr/>
            </a:pPr>
            <a:endParaRPr lang="pt-BR" dirty="0">
              <a:latin typeface="Arial" charset="0"/>
              <a:cs typeface="+mn-cs"/>
            </a:endParaRPr>
          </a:p>
          <a:p>
            <a:pPr lvl="1" eaLnBrk="0" hangingPunct="0">
              <a:buFont typeface="Arial" pitchFamily="34" charset="0"/>
              <a:buChar char="•"/>
              <a:defRPr/>
            </a:pPr>
            <a:endParaRPr lang="pt-BR" dirty="0">
              <a:latin typeface="Arial" charset="0"/>
              <a:cs typeface="+mn-cs"/>
            </a:endParaRPr>
          </a:p>
          <a:p>
            <a:pPr lvl="1" eaLnBrk="0" hangingPunct="0">
              <a:buFont typeface="Arial" pitchFamily="34" charset="0"/>
              <a:buChar char="•"/>
              <a:defRPr/>
            </a:pPr>
            <a:endParaRPr lang="pt-BR" dirty="0">
              <a:latin typeface="Arial" charset="0"/>
              <a:cs typeface="+mn-cs"/>
            </a:endParaRPr>
          </a:p>
          <a:p>
            <a:pPr lvl="1" eaLnBrk="0" hangingPunct="0">
              <a:buFont typeface="Arial" pitchFamily="34" charset="0"/>
              <a:buChar char="•"/>
              <a:defRPr/>
            </a:pPr>
            <a:endParaRPr lang="pt-BR" dirty="0">
              <a:latin typeface="Arial" charset="0"/>
              <a:cs typeface="+mn-cs"/>
            </a:endParaRPr>
          </a:p>
          <a:p>
            <a:pPr lvl="1" eaLnBrk="0" hangingPunct="0">
              <a:defRPr/>
            </a:pPr>
            <a:r>
              <a:rPr lang="pt-BR" dirty="0">
                <a:latin typeface="Arial" charset="0"/>
                <a:cs typeface="+mn-cs"/>
              </a:rPr>
              <a:t>2 -  Estrutura / Structural</a:t>
            </a:r>
          </a:p>
          <a:p>
            <a:pPr lvl="1" eaLnBrk="0" hangingPunct="0">
              <a:defRPr/>
            </a:pPr>
            <a:endParaRPr lang="pt-BR" dirty="0">
              <a:latin typeface="Arial" charset="0"/>
              <a:cs typeface="+mn-cs"/>
            </a:endParaRP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+mn-cs"/>
              </a:rPr>
              <a:t>     Adapter</a:t>
            </a: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+mn-cs"/>
              </a:rPr>
              <a:t>     Bridge</a:t>
            </a: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+mn-cs"/>
              </a:rPr>
              <a:t>     Composite</a:t>
            </a: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+mn-cs"/>
              </a:rPr>
              <a:t>     Decorator</a:t>
            </a: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+mn-cs"/>
              </a:rPr>
              <a:t>     Facade</a:t>
            </a: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+mn-cs"/>
              </a:rPr>
              <a:t>     Flyweight</a:t>
            </a: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+mn-cs"/>
              </a:rPr>
              <a:t>     Proxy</a:t>
            </a:r>
          </a:p>
          <a:p>
            <a:pPr lvl="1" eaLnBrk="0" hangingPunct="0">
              <a:buFont typeface="Arial" pitchFamily="34" charset="0"/>
              <a:buChar char="•"/>
              <a:defRPr/>
            </a:pPr>
            <a:endParaRPr lang="pt-BR" dirty="0">
              <a:latin typeface="Arial" charset="0"/>
              <a:cs typeface="+mn-cs"/>
            </a:endParaRPr>
          </a:p>
          <a:p>
            <a:pPr lvl="1" eaLnBrk="0" hangingPunct="0">
              <a:defRPr/>
            </a:pPr>
            <a:endParaRPr lang="pt-BR" dirty="0">
              <a:latin typeface="Arial" charset="0"/>
              <a:cs typeface="+mn-cs"/>
            </a:endParaRPr>
          </a:p>
          <a:p>
            <a:pPr lvl="1" eaLnBrk="0" hangingPunct="0">
              <a:defRPr/>
            </a:pPr>
            <a:endParaRPr lang="pt-BR" dirty="0">
              <a:latin typeface="Arial" charset="0"/>
              <a:cs typeface="+mn-cs"/>
            </a:endParaRPr>
          </a:p>
          <a:p>
            <a:pPr lvl="1" eaLnBrk="0" hangingPunct="0">
              <a:defRPr/>
            </a:pPr>
            <a:endParaRPr lang="pt-BR" dirty="0">
              <a:latin typeface="Arial" charset="0"/>
              <a:cs typeface="+mn-cs"/>
            </a:endParaRPr>
          </a:p>
          <a:p>
            <a:pPr lvl="1" eaLnBrk="0" hangingPunct="0">
              <a:defRPr/>
            </a:pPr>
            <a:r>
              <a:rPr lang="pt-BR" dirty="0">
                <a:latin typeface="Arial" charset="0"/>
                <a:cs typeface="+mn-cs"/>
              </a:rPr>
              <a:t>3 - Comportamento</a:t>
            </a:r>
          </a:p>
          <a:p>
            <a:pPr lvl="1" eaLnBrk="0" hangingPunct="0">
              <a:defRPr/>
            </a:pPr>
            <a:endParaRPr lang="pt-BR" dirty="0">
              <a:latin typeface="Arial" charset="0"/>
              <a:cs typeface="+mn-cs"/>
            </a:endParaRP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+mn-cs"/>
              </a:rPr>
              <a:t>    Command</a:t>
            </a: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+mn-cs"/>
              </a:rPr>
              <a:t>    Interpreter</a:t>
            </a: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+mn-cs"/>
              </a:rPr>
              <a:t>    Iterator</a:t>
            </a: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+mn-cs"/>
              </a:rPr>
              <a:t>    Mediator</a:t>
            </a: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+mn-cs"/>
              </a:rPr>
              <a:t>    Memento</a:t>
            </a: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+mn-cs"/>
              </a:rPr>
              <a:t>    Observer</a:t>
            </a: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+mn-cs"/>
              </a:rPr>
              <a:t>    State</a:t>
            </a: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+mn-cs"/>
              </a:rPr>
              <a:t>    Strategy</a:t>
            </a: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+mn-cs"/>
              </a:rPr>
              <a:t>    Template Method</a:t>
            </a: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+mn-cs"/>
              </a:rPr>
              <a:t>    Visitor</a:t>
            </a:r>
          </a:p>
          <a:p>
            <a:pPr eaLnBrk="0" hangingPunct="0">
              <a:defRPr/>
            </a:pPr>
            <a:endParaRPr lang="en-US" dirty="0">
              <a:latin typeface="Arial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@rgettrust_modelo">
  <a:themeElements>
    <a:clrScheme name="T@rgettrust_model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@rgettrust_modelo">
      <a:majorFont>
        <a:latin typeface="Zurich Ex BT"/>
        <a:ea typeface=""/>
        <a:cs typeface=""/>
      </a:majorFont>
      <a:minorFont>
        <a:latin typeface="Geometr415 Lt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@rgettrust_model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@rgettrust_model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@rgettrust_model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@rgettrust_model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@rgettrust_model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@rgettrust_model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@rgettrust_model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5028</TotalTime>
  <Words>203</Words>
  <Application>Microsoft Office PowerPoint</Application>
  <PresentationFormat>Apresentação na tela (4:3)</PresentationFormat>
  <Paragraphs>68</Paragraphs>
  <Slides>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T@rgettrust_modelo</vt:lpstr>
      <vt:lpstr>Apresentação do PowerPoint</vt:lpstr>
      <vt:lpstr>Contexto</vt:lpstr>
      <vt:lpstr>Requisitos</vt:lpstr>
      <vt:lpstr>Requisitos</vt:lpstr>
      <vt:lpstr>Requisitos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Preparação para a PMP</dc:title>
  <dc:creator>Luciano Santos</dc:creator>
  <cp:lastModifiedBy>Luciano Antonio Cruz dos Santos</cp:lastModifiedBy>
  <cp:revision>558</cp:revision>
  <cp:lastPrinted>2000-10-06T14:05:16Z</cp:lastPrinted>
  <dcterms:created xsi:type="dcterms:W3CDTF">2000-07-25T17:27:45Z</dcterms:created>
  <dcterms:modified xsi:type="dcterms:W3CDTF">2013-06-22T13:34:44Z</dcterms:modified>
</cp:coreProperties>
</file>