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8" r:id="rId3"/>
    <p:sldId id="260" r:id="rId4"/>
    <p:sldId id="257" r:id="rId5"/>
    <p:sldId id="259" r:id="rId6"/>
    <p:sldId id="269" r:id="rId7"/>
    <p:sldId id="263" r:id="rId8"/>
    <p:sldId id="261" r:id="rId9"/>
    <p:sldId id="267" r:id="rId10"/>
    <p:sldId id="265" r:id="rId11"/>
    <p:sldId id="266" r:id="rId12"/>
    <p:sldId id="270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1D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868" y="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rizio Murgo" userId="043d97dbf498b1a1" providerId="LiveId" clId="{8F7AAF54-5D02-4629-A2AC-EC3758329793}"/>
    <pc:docChg chg="undo custSel addSld modSld">
      <pc:chgData name="Fabrizio Murgo" userId="043d97dbf498b1a1" providerId="LiveId" clId="{8F7AAF54-5D02-4629-A2AC-EC3758329793}" dt="2025-04-04T11:27:01.892" v="186" actId="1076"/>
      <pc:docMkLst>
        <pc:docMk/>
      </pc:docMkLst>
      <pc:sldChg chg="modSp mod">
        <pc:chgData name="Fabrizio Murgo" userId="043d97dbf498b1a1" providerId="LiveId" clId="{8F7AAF54-5D02-4629-A2AC-EC3758329793}" dt="2025-04-04T11:24:51.356" v="174" actId="20577"/>
        <pc:sldMkLst>
          <pc:docMk/>
          <pc:sldMk cId="2812038500" sldId="257"/>
        </pc:sldMkLst>
        <pc:spChg chg="mod">
          <ac:chgData name="Fabrizio Murgo" userId="043d97dbf498b1a1" providerId="LiveId" clId="{8F7AAF54-5D02-4629-A2AC-EC3758329793}" dt="2025-04-04T11:23:07.924" v="31" actId="2711"/>
          <ac:spMkLst>
            <pc:docMk/>
            <pc:sldMk cId="2812038500" sldId="257"/>
            <ac:spMk id="2" creationId="{0F8751A9-3B60-66E4-2DE2-2C7DF31F9A60}"/>
          </ac:spMkLst>
        </pc:spChg>
        <pc:spChg chg="mod">
          <ac:chgData name="Fabrizio Murgo" userId="043d97dbf498b1a1" providerId="LiveId" clId="{8F7AAF54-5D02-4629-A2AC-EC3758329793}" dt="2025-04-04T11:24:51.356" v="174" actId="20577"/>
          <ac:spMkLst>
            <pc:docMk/>
            <pc:sldMk cId="2812038500" sldId="257"/>
            <ac:spMk id="3" creationId="{D81FBF95-82AB-3DFD-D967-E99558652CB5}"/>
          </ac:spMkLst>
        </pc:spChg>
      </pc:sldChg>
      <pc:sldChg chg="modSp mod">
        <pc:chgData name="Fabrizio Murgo" userId="043d97dbf498b1a1" providerId="LiveId" clId="{8F7AAF54-5D02-4629-A2AC-EC3758329793}" dt="2025-04-04T11:27:01.892" v="186" actId="1076"/>
        <pc:sldMkLst>
          <pc:docMk/>
          <pc:sldMk cId="1602263181" sldId="258"/>
        </pc:sldMkLst>
        <pc:spChg chg="mod">
          <ac:chgData name="Fabrizio Murgo" userId="043d97dbf498b1a1" providerId="LiveId" clId="{8F7AAF54-5D02-4629-A2AC-EC3758329793}" dt="2025-04-04T11:26:39.198" v="182" actId="14100"/>
          <ac:spMkLst>
            <pc:docMk/>
            <pc:sldMk cId="1602263181" sldId="258"/>
            <ac:spMk id="3" creationId="{411276E5-CE65-347B-5C0C-A0F61B7D8B14}"/>
          </ac:spMkLst>
        </pc:spChg>
        <pc:spChg chg="mod">
          <ac:chgData name="Fabrizio Murgo" userId="043d97dbf498b1a1" providerId="LiveId" clId="{8F7AAF54-5D02-4629-A2AC-EC3758329793}" dt="2025-04-04T11:26:49.419" v="185" actId="1076"/>
          <ac:spMkLst>
            <pc:docMk/>
            <pc:sldMk cId="1602263181" sldId="258"/>
            <ac:spMk id="16" creationId="{F08D6A97-892F-5D79-E70A-A05A9E9C7E4C}"/>
          </ac:spMkLst>
        </pc:spChg>
        <pc:spChg chg="mod">
          <ac:chgData name="Fabrizio Murgo" userId="043d97dbf498b1a1" providerId="LiveId" clId="{8F7AAF54-5D02-4629-A2AC-EC3758329793}" dt="2025-04-04T11:27:01.892" v="186" actId="1076"/>
          <ac:spMkLst>
            <pc:docMk/>
            <pc:sldMk cId="1602263181" sldId="258"/>
            <ac:spMk id="27" creationId="{C261F8AE-E906-04EE-A354-A8A117F701B0}"/>
          </ac:spMkLst>
        </pc:spChg>
      </pc:sldChg>
      <pc:sldChg chg="new">
        <pc:chgData name="Fabrizio Murgo" userId="043d97dbf498b1a1" providerId="LiveId" clId="{8F7AAF54-5D02-4629-A2AC-EC3758329793}" dt="2025-04-04T11:24:55.954" v="175" actId="680"/>
        <pc:sldMkLst>
          <pc:docMk/>
          <pc:sldMk cId="3532819259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D175C-F612-4927-A624-BF80F4750E05}" type="datetimeFigureOut">
              <a:rPr lang="it-IT" smtClean="0"/>
              <a:t>04/04/2025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37DF9-044D-4413-ABD7-A7B69EBAE74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387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37DF9-044D-4413-ABD7-A7B69EBAE74E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4304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5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8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91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80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3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54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23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18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75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60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4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6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79833C7-FDE4-4657-B0B1-32BE833C2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ABE7C0B-A2D9-4202-A524-532DA2E2D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sport, attrezzature sportive, terreno, aria aperta&#10;&#10;Il contenuto generato dall'IA potrebbe non essere corretto.">
            <a:extLst>
              <a:ext uri="{FF2B5EF4-FFF2-40B4-BE49-F238E27FC236}">
                <a16:creationId xmlns:a16="http://schemas.microsoft.com/office/drawing/2014/main" id="{74314497-6EE9-FCBC-C21D-53313A4A17C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210" b="44602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pic>
        <p:nvPicPr>
          <p:cNvPr id="7" name="Immagine 6" descr="Immagine che contiene oscurità, nero, schermata, web&#10;&#10;Il contenuto generato dall'IA potrebbe non essere corretto.">
            <a:extLst>
              <a:ext uri="{FF2B5EF4-FFF2-40B4-BE49-F238E27FC236}">
                <a16:creationId xmlns:a16="http://schemas.microsoft.com/office/drawing/2014/main" id="{6D5A338E-B333-FB9A-BA63-A2EF43FF5D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7137" y="1684071"/>
            <a:ext cx="4260514" cy="4260514"/>
          </a:xfrm>
          <a:prstGeom prst="rect">
            <a:avLst/>
          </a:prstGeom>
        </p:spPr>
      </p:pic>
      <p:pic>
        <p:nvPicPr>
          <p:cNvPr id="9" name="Immagine 8" descr="Immagine che contiene testo, Carattere, Elementi grafici, grafica&#10;&#10;Il contenuto generato dall'IA potrebbe non essere corretto.">
            <a:extLst>
              <a:ext uri="{FF2B5EF4-FFF2-40B4-BE49-F238E27FC236}">
                <a16:creationId xmlns:a16="http://schemas.microsoft.com/office/drawing/2014/main" id="{89B8C492-ED46-C28B-C72F-0D9765643B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76" y="-123027"/>
            <a:ext cx="5067293" cy="2850352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8E91D88-6A13-FAFF-B747-A810D6F57D45}"/>
              </a:ext>
            </a:extLst>
          </p:cNvPr>
          <p:cNvSpPr txBox="1"/>
          <p:nvPr/>
        </p:nvSpPr>
        <p:spPr>
          <a:xfrm>
            <a:off x="5499653" y="2933148"/>
            <a:ext cx="16830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6600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382820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D04FB7-812B-2224-C48F-D19273FFE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4816687" cy="499165"/>
          </a:xfrm>
        </p:spPr>
        <p:txBody>
          <a:bodyPr>
            <a:noAutofit/>
          </a:bodyPr>
          <a:lstStyle/>
          <a:p>
            <a:r>
              <a:rPr lang="it-IT" sz="2800" dirty="0">
                <a:solidFill>
                  <a:srgbClr val="002060"/>
                </a:solidFill>
              </a:rPr>
              <a:t>5 PUNTI A FAVORE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CDB0B1A-BC23-AA82-57FA-AA20D13C625C}"/>
              </a:ext>
            </a:extLst>
          </p:cNvPr>
          <p:cNvSpPr txBox="1"/>
          <p:nvPr/>
        </p:nvSpPr>
        <p:spPr>
          <a:xfrm>
            <a:off x="976243" y="1895060"/>
            <a:ext cx="328212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1. Materiale migliore</a:t>
            </a:r>
            <a:r>
              <a:rPr lang="it-IT" sz="1400" dirty="0"/>
              <a:t>:</a:t>
            </a:r>
          </a:p>
          <a:p>
            <a:r>
              <a:rPr lang="it-IT" sz="1400" dirty="0"/>
              <a:t> </a:t>
            </a:r>
          </a:p>
          <a:p>
            <a:r>
              <a:rPr lang="it-IT" sz="1400" b="1" dirty="0"/>
              <a:t>2. Design più variegato e innovativo</a:t>
            </a:r>
            <a:r>
              <a:rPr lang="it-IT" sz="1400" dirty="0"/>
              <a:t>:</a:t>
            </a:r>
          </a:p>
          <a:p>
            <a:r>
              <a:rPr lang="it-IT" sz="1400" dirty="0"/>
              <a:t> </a:t>
            </a:r>
          </a:p>
          <a:p>
            <a:endParaRPr lang="it-IT" sz="1400" dirty="0"/>
          </a:p>
          <a:p>
            <a:r>
              <a:rPr lang="it-IT" sz="1400" b="1" dirty="0"/>
              <a:t>3. Maggiore connessione con la cultura skate </a:t>
            </a:r>
          </a:p>
          <a:p>
            <a:r>
              <a:rPr lang="it-IT" sz="1400" b="1" dirty="0"/>
              <a:t>e streetwear</a:t>
            </a:r>
            <a:r>
              <a:rPr lang="it-IT" sz="1400" dirty="0"/>
              <a:t>:</a:t>
            </a:r>
          </a:p>
          <a:p>
            <a:r>
              <a:rPr lang="it-IT" sz="1400" dirty="0"/>
              <a:t> </a:t>
            </a:r>
          </a:p>
          <a:p>
            <a:r>
              <a:rPr lang="it-IT" sz="1400" b="1" dirty="0"/>
              <a:t>4. Resistenza percepita dei materiali:</a:t>
            </a:r>
            <a:r>
              <a:rPr lang="it-IT" sz="1400" dirty="0"/>
              <a:t> </a:t>
            </a:r>
          </a:p>
          <a:p>
            <a:endParaRPr lang="it-IT" sz="1400" dirty="0"/>
          </a:p>
          <a:p>
            <a:endParaRPr lang="it-IT" sz="1400" dirty="0"/>
          </a:p>
          <a:p>
            <a:r>
              <a:rPr lang="it-IT" sz="1400" b="1" dirty="0"/>
              <a:t>5. Sneakers basse</a:t>
            </a:r>
            <a:r>
              <a:rPr lang="it-IT" sz="1400" dirty="0"/>
              <a:t>: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31609BD-23D8-F80E-19BD-A271405C1AB7}"/>
              </a:ext>
            </a:extLst>
          </p:cNvPr>
          <p:cNvSpPr txBox="1"/>
          <p:nvPr/>
        </p:nvSpPr>
        <p:spPr>
          <a:xfrm>
            <a:off x="4439478" y="1720095"/>
            <a:ext cx="689996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1. Vans ha una produzione di suola e materiale di costruzione migliore rispetto a Converse.</a:t>
            </a:r>
          </a:p>
          <a:p>
            <a:endParaRPr lang="it-IT" sz="1400" dirty="0"/>
          </a:p>
          <a:p>
            <a:r>
              <a:rPr lang="it-IT" sz="1400" dirty="0"/>
              <a:t>2. Vans offre una maggiore varietà di modelli e colori rispetto a Converse, ampliando l'appeal del brand, soprattutto per la non appartenenza ad un gender specifico.</a:t>
            </a:r>
          </a:p>
          <a:p>
            <a:endParaRPr lang="it-IT" sz="1400" dirty="0"/>
          </a:p>
          <a:p>
            <a:r>
              <a:rPr lang="it-IT" sz="1400" dirty="0"/>
              <a:t>3. Il legame tra Vans e la comunità skate/streetwear è più solido rispetto a Converse, aumentando la fidelizzazione dei clienti.</a:t>
            </a:r>
          </a:p>
          <a:p>
            <a:endParaRPr lang="it-IT" sz="1400" dirty="0"/>
          </a:p>
          <a:p>
            <a:r>
              <a:rPr lang="it-IT" sz="1400" dirty="0"/>
              <a:t>4. Vans è spesso visto come un marchio più durevole e adatto all'uso quotidiano intenso rispetto a Converse.</a:t>
            </a:r>
          </a:p>
          <a:p>
            <a:endParaRPr lang="it-IT" sz="1400" b="0" i="0" dirty="0">
              <a:effectLst/>
            </a:endParaRPr>
          </a:p>
          <a:p>
            <a:r>
              <a:rPr lang="it-IT" sz="1400" b="0" i="0" dirty="0">
                <a:effectLst/>
              </a:rPr>
              <a:t>5. Vans offre una gamma più ampia di scarpe basse rispetto a Converse, con modelli iconici come le </a:t>
            </a:r>
            <a:r>
              <a:rPr lang="it-IT" sz="1400" b="0" i="0" dirty="0" err="1">
                <a:effectLst/>
              </a:rPr>
              <a:t>Old</a:t>
            </a:r>
            <a:r>
              <a:rPr lang="it-IT" sz="1400" b="0" i="0" dirty="0">
                <a:effectLst/>
              </a:rPr>
              <a:t> </a:t>
            </a:r>
            <a:r>
              <a:rPr lang="it-IT" sz="1400" b="0" i="0" dirty="0" err="1">
                <a:effectLst/>
              </a:rPr>
              <a:t>Skool</a:t>
            </a:r>
            <a:r>
              <a:rPr lang="it-IT" sz="1400" b="0" i="0" dirty="0">
                <a:effectLst/>
              </a:rPr>
              <a:t> e le Classic Slip-On, che si distinguono per il loro design versatile e casual.</a:t>
            </a:r>
            <a:endParaRPr lang="it-IT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F138A9-B1F0-84C3-E717-60711FBFA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360" y="3744697"/>
            <a:ext cx="348615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60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1">
            <a:extLst>
              <a:ext uri="{FF2B5EF4-FFF2-40B4-BE49-F238E27FC236}">
                <a16:creationId xmlns:a16="http://schemas.microsoft.com/office/drawing/2014/main" id="{7F4675C1-23B9-F90C-0A9A-8FE3B8F72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4816687" cy="499165"/>
          </a:xfrm>
        </p:spPr>
        <p:txBody>
          <a:bodyPr>
            <a:noAutofit/>
          </a:bodyPr>
          <a:lstStyle/>
          <a:p>
            <a:r>
              <a:rPr lang="it-IT" sz="2800" dirty="0">
                <a:solidFill>
                  <a:srgbClr val="C91D2A"/>
                </a:solidFill>
              </a:rPr>
              <a:t>5 PUNTI A sfavore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BC15F6CE-683B-3334-8933-A1748F7EFD94}"/>
              </a:ext>
            </a:extLst>
          </p:cNvPr>
          <p:cNvSpPr txBox="1"/>
          <p:nvPr/>
        </p:nvSpPr>
        <p:spPr>
          <a:xfrm>
            <a:off x="848139" y="1683026"/>
            <a:ext cx="29552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/>
              <a:t>1. Minore presenza nel segmento fashion/lifestyle:</a:t>
            </a:r>
          </a:p>
          <a:p>
            <a:endParaRPr lang="it-IT" sz="1400" b="1" dirty="0"/>
          </a:p>
          <a:p>
            <a:r>
              <a:rPr lang="it-IT" sz="1400" b="1" dirty="0"/>
              <a:t>2. Meno riconoscibilità globale:</a:t>
            </a:r>
          </a:p>
          <a:p>
            <a:endParaRPr lang="it-IT" sz="1400" b="1" dirty="0"/>
          </a:p>
          <a:p>
            <a:endParaRPr lang="it-IT" sz="1400" b="1" dirty="0"/>
          </a:p>
          <a:p>
            <a:r>
              <a:rPr lang="it-IT" sz="1400" b="1" dirty="0"/>
              <a:t>3. Meno adattabilità stagionale:</a:t>
            </a:r>
          </a:p>
          <a:p>
            <a:endParaRPr lang="it-IT" sz="1400" b="1" dirty="0"/>
          </a:p>
          <a:p>
            <a:endParaRPr lang="it-IT" sz="1400" b="1" dirty="0"/>
          </a:p>
          <a:p>
            <a:r>
              <a:rPr lang="it-IT" sz="1400" b="1" dirty="0"/>
              <a:t>4. Sneakers alte:</a:t>
            </a:r>
          </a:p>
          <a:p>
            <a:endParaRPr lang="it-IT" sz="1400" b="1" dirty="0"/>
          </a:p>
          <a:p>
            <a:r>
              <a:rPr lang="it-IT" sz="1400" b="1" dirty="0"/>
              <a:t>5. Prezzi: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F06164F-519D-3FBF-F92D-1962AC410D7E}"/>
              </a:ext>
            </a:extLst>
          </p:cNvPr>
          <p:cNvSpPr txBox="1"/>
          <p:nvPr/>
        </p:nvSpPr>
        <p:spPr>
          <a:xfrm>
            <a:off x="4795195" y="1404563"/>
            <a:ext cx="5989983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1.</a:t>
            </a:r>
            <a:r>
              <a:rPr lang="it-IT" dirty="0"/>
              <a:t> </a:t>
            </a:r>
            <a:r>
              <a:rPr lang="it-IT" sz="1400" dirty="0"/>
              <a:t>Converse ha una forte penetrazione nel mondo della moda e collabora con brand di lusso, mentre Vans è percepito più come un marchio sportivo/street.</a:t>
            </a:r>
          </a:p>
          <a:p>
            <a:endParaRPr lang="it-IT" sz="1400" dirty="0"/>
          </a:p>
          <a:p>
            <a:r>
              <a:rPr lang="it-IT" sz="1400" dirty="0"/>
              <a:t>2. Converse gode di un'iconicità mondiale più forte rispetto a Vans, grazie alla sua lunga storia e all'uso trasversale dei suoi prodotti che comprende anche il mondo del basket.</a:t>
            </a:r>
          </a:p>
          <a:p>
            <a:endParaRPr lang="it-IT" sz="1400" dirty="0"/>
          </a:p>
          <a:p>
            <a:r>
              <a:rPr lang="it-IT" sz="1400" dirty="0"/>
              <a:t>3. Vans potrebbe essere visto come un marchio più estivo, mentre Converse è indossato tutto l’anno, ampliando la sua versatilità.</a:t>
            </a:r>
          </a:p>
          <a:p>
            <a:endParaRPr lang="it-IT" sz="1400" dirty="0"/>
          </a:p>
          <a:p>
            <a:r>
              <a:rPr lang="it-IT" sz="1400" dirty="0"/>
              <a:t>4. Converse produce molti più modelli di scarpe alte.</a:t>
            </a:r>
          </a:p>
          <a:p>
            <a:endParaRPr lang="it-IT" sz="1400" dirty="0"/>
          </a:p>
          <a:p>
            <a:r>
              <a:rPr lang="it-IT" sz="1400" dirty="0"/>
              <a:t>5. Converse ha dei prezzi più bassi nel 90% nelle categorie prese in oggetto, soprattutto per quanto riguarda le sneakers alte e basse che sono i nostri punti di forza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1EEE7A0-2C19-C430-8F3E-355A363E1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9960" y="3760666"/>
            <a:ext cx="348615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657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7A41A2D-CC74-DC51-F506-D6442F7F0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2507" y="1358671"/>
            <a:ext cx="2843711" cy="149332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dirty="0" err="1">
                <a:solidFill>
                  <a:srgbClr val="002060"/>
                </a:solidFill>
              </a:rPr>
              <a:t>Conclusioni</a:t>
            </a:r>
            <a:r>
              <a:rPr lang="en-US" sz="3300" dirty="0">
                <a:solidFill>
                  <a:srgbClr val="002060"/>
                </a:solidFill>
              </a:rPr>
              <a:t> e </a:t>
            </a:r>
            <a:r>
              <a:rPr lang="en-US" sz="3300" dirty="0" err="1">
                <a:solidFill>
                  <a:srgbClr val="002060"/>
                </a:solidFill>
              </a:rPr>
              <a:t>consigli</a:t>
            </a:r>
            <a:endParaRPr lang="en-US" sz="3300" dirty="0">
              <a:solidFill>
                <a:srgbClr val="002060"/>
              </a:solidFill>
            </a:endParaRPr>
          </a:p>
        </p:txBody>
      </p:sp>
      <p:pic>
        <p:nvPicPr>
          <p:cNvPr id="5" name="Immagine 4" descr="Immagine che contiene scarpa, calzature, vestiti, Scarpa da passeggio&#10;&#10;Il contenuto generato dall'IA potrebbe non essere corretto.">
            <a:extLst>
              <a:ext uri="{FF2B5EF4-FFF2-40B4-BE49-F238E27FC236}">
                <a16:creationId xmlns:a16="http://schemas.microsoft.com/office/drawing/2014/main" id="{2793A6F2-BED3-BD00-716B-5254AC705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03" r="24955" b="-1"/>
          <a:stretch/>
        </p:blipFill>
        <p:spPr>
          <a:xfrm>
            <a:off x="-1" y="10"/>
            <a:ext cx="8056345" cy="685799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41170" y="1172935"/>
            <a:ext cx="2653318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41170" y="3105667"/>
            <a:ext cx="265331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A9FB6F4-6E84-B3F6-20EA-98352F13CBA4}"/>
              </a:ext>
            </a:extLst>
          </p:cNvPr>
          <p:cNvSpPr txBox="1"/>
          <p:nvPr/>
        </p:nvSpPr>
        <p:spPr>
          <a:xfrm>
            <a:off x="8652509" y="3359338"/>
            <a:ext cx="2843711" cy="2862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/>
              <a:t>Potremmo</a:t>
            </a:r>
            <a:r>
              <a:rPr lang="en-US" sz="1400" dirty="0"/>
              <a:t> </a:t>
            </a:r>
            <a:r>
              <a:rPr lang="en-US" sz="1400" dirty="0" err="1"/>
              <a:t>concentrarci</a:t>
            </a:r>
            <a:r>
              <a:rPr lang="en-US" sz="1400" dirty="0"/>
              <a:t> di </a:t>
            </a:r>
            <a:r>
              <a:rPr lang="en-US" sz="1400" dirty="0" err="1"/>
              <a:t>più</a:t>
            </a:r>
            <a:r>
              <a:rPr lang="en-US" sz="1400" dirty="0"/>
              <a:t> </a:t>
            </a:r>
            <a:r>
              <a:rPr lang="en-US" sz="1400" dirty="0" err="1"/>
              <a:t>sulla</a:t>
            </a:r>
            <a:r>
              <a:rPr lang="en-US" sz="1400" dirty="0"/>
              <a:t> </a:t>
            </a:r>
            <a:r>
              <a:rPr lang="en-US" sz="1400" dirty="0" err="1"/>
              <a:t>produzione</a:t>
            </a:r>
            <a:r>
              <a:rPr lang="en-US" sz="1400" dirty="0"/>
              <a:t> di </a:t>
            </a:r>
            <a:r>
              <a:rPr lang="en-US" sz="1400" dirty="0" err="1"/>
              <a:t>modelli</a:t>
            </a:r>
            <a:r>
              <a:rPr lang="en-US" sz="1400" dirty="0"/>
              <a:t> alti per </a:t>
            </a:r>
            <a:r>
              <a:rPr lang="en-US" sz="1400" dirty="0" err="1"/>
              <a:t>catturare</a:t>
            </a:r>
            <a:r>
              <a:rPr lang="en-US" sz="1400" dirty="0"/>
              <a:t> </a:t>
            </a:r>
            <a:r>
              <a:rPr lang="en-US" sz="1400" dirty="0" err="1"/>
              <a:t>più</a:t>
            </a:r>
            <a:r>
              <a:rPr lang="en-US" sz="1400" dirty="0"/>
              <a:t> </a:t>
            </a:r>
            <a:r>
              <a:rPr lang="en-US" sz="1400" dirty="0" err="1"/>
              <a:t>clientela</a:t>
            </a:r>
            <a:r>
              <a:rPr lang="en-US" sz="1400" dirty="0"/>
              <a:t> </a:t>
            </a:r>
            <a:r>
              <a:rPr lang="en-US" sz="1400" dirty="0" err="1"/>
              <a:t>mantenendo</a:t>
            </a:r>
            <a:r>
              <a:rPr lang="en-US" sz="1400" dirty="0"/>
              <a:t> la nostra </a:t>
            </a:r>
            <a:r>
              <a:rPr lang="en-US" sz="1400" dirty="0" err="1"/>
              <a:t>identità</a:t>
            </a:r>
            <a:r>
              <a:rPr lang="en-US" sz="1400" dirty="0"/>
              <a:t> e </a:t>
            </a:r>
            <a:r>
              <a:rPr lang="en-US" sz="1400" dirty="0" err="1"/>
              <a:t>materiali</a:t>
            </a:r>
            <a:r>
              <a:rPr lang="en-US" sz="1400" dirty="0"/>
              <a:t> </a:t>
            </a:r>
            <a:r>
              <a:rPr lang="en-US" sz="1400" dirty="0" err="1"/>
              <a:t>che</a:t>
            </a:r>
            <a:r>
              <a:rPr lang="en-US" sz="1400" dirty="0"/>
              <a:t> </a:t>
            </a:r>
            <a:r>
              <a:rPr lang="en-US" sz="1400" dirty="0" err="1"/>
              <a:t>sono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nostri</a:t>
            </a:r>
            <a:r>
              <a:rPr lang="en-US" sz="1400" dirty="0"/>
              <a:t> </a:t>
            </a:r>
            <a:r>
              <a:rPr lang="en-US" sz="1400" dirty="0" err="1"/>
              <a:t>punti</a:t>
            </a:r>
            <a:r>
              <a:rPr lang="en-US" sz="1400" dirty="0"/>
              <a:t> di forza.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Per </a:t>
            </a:r>
            <a:r>
              <a:rPr lang="en-US" sz="1400" dirty="0" err="1"/>
              <a:t>renderci</a:t>
            </a:r>
            <a:r>
              <a:rPr lang="en-US" sz="1400" dirty="0"/>
              <a:t> </a:t>
            </a:r>
            <a:r>
              <a:rPr lang="en-US" sz="1400" dirty="0" err="1"/>
              <a:t>più</a:t>
            </a:r>
            <a:r>
              <a:rPr lang="en-US" sz="1400" dirty="0"/>
              <a:t> </a:t>
            </a:r>
            <a:r>
              <a:rPr lang="en-US" sz="1400" dirty="0" err="1"/>
              <a:t>competitivi</a:t>
            </a:r>
            <a:r>
              <a:rPr lang="en-US" sz="1400" dirty="0"/>
              <a:t> </a:t>
            </a:r>
            <a:r>
              <a:rPr lang="en-US" sz="1400" dirty="0" err="1"/>
              <a:t>sul</a:t>
            </a:r>
            <a:r>
              <a:rPr lang="en-US" sz="1400" dirty="0"/>
              <a:t> </a:t>
            </a:r>
            <a:r>
              <a:rPr lang="en-US" sz="1400" dirty="0" err="1"/>
              <a:t>mercato</a:t>
            </a:r>
            <a:r>
              <a:rPr lang="en-US" sz="1400" dirty="0"/>
              <a:t> </a:t>
            </a:r>
            <a:r>
              <a:rPr lang="en-US" sz="1400" dirty="0" err="1"/>
              <a:t>dovremmo</a:t>
            </a:r>
            <a:r>
              <a:rPr lang="en-US" sz="1400" dirty="0"/>
              <a:t> </a:t>
            </a:r>
            <a:r>
              <a:rPr lang="en-US" sz="1400" dirty="0" err="1"/>
              <a:t>abbassare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prezzi</a:t>
            </a:r>
            <a:r>
              <a:rPr lang="en-US" sz="1400" dirty="0"/>
              <a:t> per </a:t>
            </a:r>
            <a:r>
              <a:rPr lang="en-US" sz="1400" dirty="0" err="1"/>
              <a:t>rientrare</a:t>
            </a:r>
            <a:r>
              <a:rPr lang="en-US" sz="1400" dirty="0"/>
              <a:t> in </a:t>
            </a:r>
            <a:r>
              <a:rPr lang="en-US" sz="1400" dirty="0" err="1"/>
              <a:t>una</a:t>
            </a:r>
            <a:r>
              <a:rPr lang="en-US" sz="1400" dirty="0"/>
              <a:t> fascia </a:t>
            </a:r>
            <a:r>
              <a:rPr lang="en-US" sz="1400" dirty="0" err="1"/>
              <a:t>più</a:t>
            </a:r>
            <a:r>
              <a:rPr lang="en-US" sz="1400" dirty="0"/>
              <a:t> </a:t>
            </a:r>
            <a:r>
              <a:rPr lang="en-US" sz="1400" dirty="0" err="1"/>
              <a:t>accessibile</a:t>
            </a:r>
            <a:r>
              <a:rPr lang="en-US" sz="1400" dirty="0"/>
              <a:t> a tutti. </a:t>
            </a:r>
          </a:p>
        </p:txBody>
      </p:sp>
    </p:spTree>
    <p:extLst>
      <p:ext uri="{BB962C8B-B14F-4D97-AF65-F5344CB8AC3E}">
        <p14:creationId xmlns:p14="http://schemas.microsoft.com/office/powerpoint/2010/main" val="877652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83A1ED-C5E1-FEAF-4E6E-249BE81E5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t-IT" dirty="0">
                <a:solidFill>
                  <a:srgbClr val="002060"/>
                </a:solidFill>
              </a:rPr>
              <a:t>CENNI STORICI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1276E5-CE65-347B-5C0C-A0F61B7D8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221992"/>
            <a:ext cx="11084965" cy="3739896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             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DBF30C1-D796-26DE-7A00-5BA1AFF9FCA0}"/>
              </a:ext>
            </a:extLst>
          </p:cNvPr>
          <p:cNvCxnSpPr/>
          <p:nvPr/>
        </p:nvCxnSpPr>
        <p:spPr>
          <a:xfrm>
            <a:off x="5918200" y="2221992"/>
            <a:ext cx="0" cy="274955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08D6A97-892F-5D79-E70A-A05A9E9C7E4C}"/>
              </a:ext>
            </a:extLst>
          </p:cNvPr>
          <p:cNvSpPr txBox="1"/>
          <p:nvPr/>
        </p:nvSpPr>
        <p:spPr>
          <a:xfrm>
            <a:off x="700635" y="1690062"/>
            <a:ext cx="511809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it-IT" sz="2000" b="1" dirty="0">
                <a:solidFill>
                  <a:srgbClr val="002060"/>
                </a:solidFill>
              </a:rPr>
              <a:t>Vans</a:t>
            </a:r>
          </a:p>
          <a:p>
            <a:pPr algn="ctr">
              <a:buNone/>
            </a:pPr>
            <a:endParaRPr lang="it-IT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Fondata nel 1966 da Paul Van </a:t>
            </a:r>
            <a:r>
              <a:rPr lang="it-IT" dirty="0" err="1"/>
              <a:t>Doren</a:t>
            </a:r>
            <a:r>
              <a:rPr lang="it-IT" dirty="0"/>
              <a:t> in                       California.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Diventa simbolo dello skateboarding grazie alla suola </a:t>
            </a:r>
            <a:r>
              <a:rPr lang="it-IT" dirty="0" err="1"/>
              <a:t>waffle</a:t>
            </a:r>
            <a:r>
              <a:rPr lang="it-IT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Il modello Slip-On diventa iconico negli anni '70 e '80.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Collabora con artisti e marchi dal 1990 in avanti.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Lanciata nel mondo degli </a:t>
            </a:r>
            <a:r>
              <a:rPr lang="it-IT" dirty="0" err="1"/>
              <a:t>eSports</a:t>
            </a:r>
            <a:r>
              <a:rPr lang="it-IT" dirty="0"/>
              <a:t> negli anni 2000.</a:t>
            </a:r>
          </a:p>
          <a:p>
            <a:endParaRPr lang="it-IT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261F8AE-E906-04EE-A354-A8A117F701B0}"/>
              </a:ext>
            </a:extLst>
          </p:cNvPr>
          <p:cNvSpPr txBox="1"/>
          <p:nvPr/>
        </p:nvSpPr>
        <p:spPr>
          <a:xfrm>
            <a:off x="6273801" y="1690062"/>
            <a:ext cx="551179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it-IT" sz="2000" b="1" dirty="0">
                <a:solidFill>
                  <a:srgbClr val="C91D2A"/>
                </a:solidFill>
              </a:rPr>
              <a:t>Converse</a:t>
            </a:r>
          </a:p>
          <a:p>
            <a:pPr algn="ctr">
              <a:buNone/>
            </a:pPr>
            <a:endParaRPr lang="it-IT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Fondata nel 1908, a Malden,</a:t>
            </a:r>
          </a:p>
          <a:p>
            <a:r>
              <a:rPr lang="it-IT" dirty="0"/>
              <a:t> Massachusetts.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Chuck Taylor </a:t>
            </a:r>
            <a:r>
              <a:rPr lang="it-IT" dirty="0" err="1"/>
              <a:t>All</a:t>
            </a:r>
            <a:r>
              <a:rPr lang="it-IT" dirty="0"/>
              <a:t> Star nasce negli anni ’20 come scarpa iconica del basket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Durante la Seconda Guerra Mondiale, ha fornito scarpe all'esercito americano.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Nike acquisisce Converse nel 2003, ampliandone la portata globale.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Negli anni '70 e '80, diventa simbolo della controcultura.</a:t>
            </a:r>
          </a:p>
          <a:p>
            <a:pPr>
              <a:buFont typeface="Arial" panose="020B0604020202020204" pitchFamily="34" charset="0"/>
              <a:buChar char="•"/>
            </a:pPr>
            <a:endParaRPr lang="it-IT" b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2263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53615EE-C559-4E03-999B-5477F162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F933B34-0963-E7B0-BDB5-12076FE4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0558" y="1191234"/>
            <a:ext cx="6859204" cy="13167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3100" dirty="0"/>
              <a:t>Vans e converse nel tempo…</a:t>
            </a:r>
          </a:p>
        </p:txBody>
      </p:sp>
      <p:pic>
        <p:nvPicPr>
          <p:cNvPr id="7" name="Immagine 6" descr="Immagine che contiene calzature, skateboard, attrezzature sportive, scarpe da ginnastica&#10;&#10;Il contenuto generato dall'IA potrebbe non essere corretto.">
            <a:extLst>
              <a:ext uri="{FF2B5EF4-FFF2-40B4-BE49-F238E27FC236}">
                <a16:creationId xmlns:a16="http://schemas.microsoft.com/office/drawing/2014/main" id="{8D4C9052-8103-65CB-15ED-D110A58C0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2" r="7529" b="4"/>
          <a:stretch/>
        </p:blipFill>
        <p:spPr>
          <a:xfrm>
            <a:off x="791628" y="723900"/>
            <a:ext cx="3276600" cy="5410200"/>
          </a:xfrm>
          <a:prstGeom prst="rect">
            <a:avLst/>
          </a:prstGeom>
        </p:spPr>
      </p:pic>
      <p:pic>
        <p:nvPicPr>
          <p:cNvPr id="5" name="Immagine 4" descr="Immagine che contiene basket, sport, calzature, gioco atletico&#10;&#10;Il contenuto generato dall'IA potrebbe non essere corretto.">
            <a:extLst>
              <a:ext uri="{FF2B5EF4-FFF2-40B4-BE49-F238E27FC236}">
                <a16:creationId xmlns:a16="http://schemas.microsoft.com/office/drawing/2014/main" id="{7AEC0EFD-936A-347C-CB03-417E2BDB3D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75"/>
          <a:stretch/>
        </p:blipFill>
        <p:spPr>
          <a:xfrm>
            <a:off x="4068231" y="2445906"/>
            <a:ext cx="2213496" cy="3688193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99A8EBD-049C-48E6-97ED-C9102D78F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13696" y="722376"/>
            <a:ext cx="15621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5246E4-58A1-877D-F99B-29B571798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0703" y="2292096"/>
            <a:ext cx="4679059" cy="39134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t-IT" sz="1600" b="0" i="0" dirty="0">
                <a:effectLst/>
              </a:rPr>
              <a:t>Negli anni ’70 e ’80, le Vans e le Converse dividevano le tribù giovanili: le prime, con la loro suola a scacchi, erano il simbolo degli skater e dei punk californiani, mentre le </a:t>
            </a:r>
            <a:r>
              <a:rPr lang="it-IT" sz="1600" b="0" i="0" dirty="0" err="1">
                <a:effectLst/>
              </a:rPr>
              <a:t>All</a:t>
            </a:r>
            <a:r>
              <a:rPr lang="it-IT" sz="1600" b="0" i="0" dirty="0">
                <a:effectLst/>
              </a:rPr>
              <a:t> Star, legate al rock e al basketball, vestivano i piedi di ribelli più “classici”. Era una rivalità sottile, fatta di estetica e atteggiamento più che di vera ostilità. </a:t>
            </a:r>
          </a:p>
          <a:p>
            <a:pPr>
              <a:lnSpc>
                <a:spcPct val="100000"/>
              </a:lnSpc>
            </a:pPr>
            <a:r>
              <a:rPr lang="it-IT" sz="1600" b="0" i="0" dirty="0">
                <a:effectLst/>
              </a:rPr>
              <a:t>Negli anni ’90 e 2000, le due scarpe sono diventate icone pop, sdoganate dal grunge, dal hip-hop e dal cinema (pensa a Fast Times </a:t>
            </a:r>
            <a:r>
              <a:rPr lang="it-IT" sz="1600" b="0" i="0" dirty="0" err="1">
                <a:effectLst/>
              </a:rPr>
              <a:t>at</a:t>
            </a:r>
            <a:r>
              <a:rPr lang="it-IT" sz="1600" b="0" i="0" dirty="0">
                <a:effectLst/>
              </a:rPr>
              <a:t> </a:t>
            </a:r>
            <a:r>
              <a:rPr lang="it-IT" sz="1600" b="0" i="0" dirty="0" err="1">
                <a:effectLst/>
              </a:rPr>
              <a:t>Ridgemont</a:t>
            </a:r>
            <a:r>
              <a:rPr lang="it-IT" sz="1600" b="0" i="0" dirty="0">
                <a:effectLst/>
              </a:rPr>
              <a:t> High per le Vans o The Breakfast Club per le Converse). La “guerra” si è spenta, trasformandosi in una convivenza pacifica nello streetwear.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1599239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8751A9-3B60-66E4-2DE2-2C7DF31F9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b="0" i="0" dirty="0">
                <a:solidFill>
                  <a:srgbClr val="002060"/>
                </a:solidFill>
                <a:effectLst/>
              </a:rPr>
              <a:t>Studio E RACCOLTA dei DATI</a:t>
            </a:r>
            <a:endParaRPr lang="it-IT" dirty="0">
              <a:solidFill>
                <a:srgbClr val="002060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81FBF95-82AB-3DFD-D967-E99558652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0" i="0" dirty="0">
                <a:effectLst/>
                <a:latin typeface="Calisto MT" panose="02040603050505030304" pitchFamily="18" charset="0"/>
              </a:rPr>
              <a:t>Per l’analisi di mercato della marca </a:t>
            </a:r>
            <a:r>
              <a:rPr lang="it-IT" b="1" i="0" dirty="0">
                <a:solidFill>
                  <a:srgbClr val="002060"/>
                </a:solidFill>
                <a:effectLst/>
                <a:latin typeface="Calisto MT" panose="02040603050505030304" pitchFamily="18" charset="0"/>
              </a:rPr>
              <a:t>Vans</a:t>
            </a:r>
            <a:r>
              <a:rPr lang="it-IT" b="0" i="0" dirty="0">
                <a:effectLst/>
                <a:latin typeface="Calisto MT" panose="02040603050505030304" pitchFamily="18" charset="0"/>
              </a:rPr>
              <a:t>, si è presa la decisione di analizzarla e confrontarla con il competitor </a:t>
            </a:r>
            <a:r>
              <a:rPr lang="it-IT" b="1" i="0" dirty="0">
                <a:solidFill>
                  <a:srgbClr val="C91D2A"/>
                </a:solidFill>
                <a:effectLst/>
                <a:latin typeface="Calisto MT" panose="02040603050505030304" pitchFamily="18" charset="0"/>
              </a:rPr>
              <a:t>Converse</a:t>
            </a:r>
            <a:r>
              <a:rPr lang="it-IT" b="0" i="0" dirty="0">
                <a:effectLst/>
                <a:latin typeface="Calisto MT" panose="02040603050505030304" pitchFamily="18" charset="0"/>
              </a:rPr>
              <a:t>, in quanto marche di scarpe molto simili soprattutto per lo stile e le categorie di produzione molto simili. </a:t>
            </a:r>
          </a:p>
          <a:p>
            <a:r>
              <a:rPr lang="it-IT" b="0" i="0" dirty="0">
                <a:effectLst/>
                <a:latin typeface="Calisto MT" panose="02040603050505030304" pitchFamily="18" charset="0"/>
              </a:rPr>
              <a:t>La raccolta dati è stata eseguita attraverso lo «</a:t>
            </a:r>
            <a:r>
              <a:rPr lang="it-IT" dirty="0" err="1">
                <a:latin typeface="Calisto MT" panose="02040603050505030304" pitchFamily="18" charset="0"/>
              </a:rPr>
              <a:t>S</a:t>
            </a:r>
            <a:r>
              <a:rPr lang="it-IT" b="0" i="0" dirty="0" err="1">
                <a:effectLst/>
                <a:latin typeface="Calisto MT" panose="02040603050505030304" pitchFamily="18" charset="0"/>
              </a:rPr>
              <a:t>craping</a:t>
            </a:r>
            <a:r>
              <a:rPr lang="it-IT" b="0" i="0" dirty="0">
                <a:effectLst/>
                <a:latin typeface="Calisto MT" panose="02040603050505030304" pitchFamily="18" charset="0"/>
              </a:rPr>
              <a:t>» dal sito di Zalando.</a:t>
            </a:r>
          </a:p>
          <a:p>
            <a:r>
              <a:rPr lang="it-IT" b="0" i="0" dirty="0">
                <a:effectLst/>
                <a:latin typeface="Calisto MT" panose="02040603050505030304" pitchFamily="18" charset="0"/>
              </a:rPr>
              <a:t>Il filtro per la ricerca è stato settato per  genere </a:t>
            </a:r>
            <a:r>
              <a:rPr lang="it-IT" b="1" i="0" dirty="0">
                <a:effectLst/>
                <a:latin typeface="Calisto MT" panose="02040603050505030304" pitchFamily="18" charset="0"/>
              </a:rPr>
              <a:t>uomo</a:t>
            </a:r>
            <a:r>
              <a:rPr lang="it-IT" b="0" i="0" dirty="0">
                <a:effectLst/>
                <a:latin typeface="Calisto MT" panose="02040603050505030304" pitchFamily="18" charset="0"/>
              </a:rPr>
              <a:t> e </a:t>
            </a:r>
            <a:r>
              <a:rPr lang="it-IT" b="1" i="0" dirty="0">
                <a:effectLst/>
                <a:latin typeface="Calisto MT" panose="02040603050505030304" pitchFamily="18" charset="0"/>
              </a:rPr>
              <a:t>donna</a:t>
            </a:r>
            <a:r>
              <a:rPr lang="it-IT" b="0" i="0" dirty="0">
                <a:effectLst/>
                <a:latin typeface="Calisto MT" panose="02040603050505030304" pitchFamily="18" charset="0"/>
              </a:rPr>
              <a:t>, </a:t>
            </a:r>
            <a:r>
              <a:rPr lang="it-IT" b="1" i="0" dirty="0">
                <a:effectLst/>
                <a:latin typeface="Calisto MT" panose="02040603050505030304" pitchFamily="18" charset="0"/>
              </a:rPr>
              <a:t>marca</a:t>
            </a:r>
            <a:r>
              <a:rPr lang="it-IT" b="0" i="0" dirty="0">
                <a:effectLst/>
                <a:latin typeface="Calisto MT" panose="02040603050505030304" pitchFamily="18" charset="0"/>
              </a:rPr>
              <a:t> e </a:t>
            </a:r>
            <a:r>
              <a:rPr lang="it-IT" b="1" i="0" dirty="0">
                <a:effectLst/>
                <a:latin typeface="Calisto MT" panose="02040603050505030304" pitchFamily="18" charset="0"/>
              </a:rPr>
              <a:t>categorie di interesse</a:t>
            </a:r>
            <a:r>
              <a:rPr lang="it-IT" b="0" i="0" dirty="0">
                <a:effectLst/>
                <a:latin typeface="Calisto MT" panose="02040603050505030304" pitchFamily="18" charset="0"/>
              </a:rPr>
              <a:t>.</a:t>
            </a:r>
          </a:p>
          <a:p>
            <a:r>
              <a:rPr lang="it-IT" dirty="0">
                <a:latin typeface="Calisto MT" panose="02040603050505030304" pitchFamily="18" charset="0"/>
              </a:rPr>
              <a:t>Le diverse analisi sono visualizzate successivamente grazie all’utilizzo di </a:t>
            </a:r>
            <a:r>
              <a:rPr lang="it-IT" b="1" dirty="0">
                <a:latin typeface="Calisto MT" panose="02040603050505030304" pitchFamily="18" charset="0"/>
              </a:rPr>
              <a:t>grafici</a:t>
            </a:r>
            <a:r>
              <a:rPr lang="it-IT" dirty="0">
                <a:latin typeface="Calisto MT" panose="02040603050505030304" pitchFamily="18" charset="0"/>
              </a:rPr>
              <a:t>.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1203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1704C83-5594-BC49-CD1E-BAA0DBBEDDC4}"/>
              </a:ext>
            </a:extLst>
          </p:cNvPr>
          <p:cNvSpPr txBox="1"/>
          <p:nvPr/>
        </p:nvSpPr>
        <p:spPr>
          <a:xfrm>
            <a:off x="7008823" y="1669800"/>
            <a:ext cx="29108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Sneakers alte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Sneakers basse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65F86DE-9D2D-591B-70D1-EE20ABEBE847}"/>
              </a:ext>
            </a:extLst>
          </p:cNvPr>
          <p:cNvSpPr txBox="1"/>
          <p:nvPr/>
        </p:nvSpPr>
        <p:spPr>
          <a:xfrm>
            <a:off x="7548631" y="1300468"/>
            <a:ext cx="161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2060"/>
                </a:solidFill>
                <a:latin typeface="Univers Condensed (Titoli)"/>
              </a:rPr>
              <a:t>CATEGORIE</a:t>
            </a:r>
          </a:p>
        </p:txBody>
      </p:sp>
      <p:pic>
        <p:nvPicPr>
          <p:cNvPr id="3" name="Immagine 2" descr="Immagine che contiene testo, schermata, diagramma, Carattere&#10;&#10;Il contenuto generato dall'IA potrebbe non essere corretto.">
            <a:extLst>
              <a:ext uri="{FF2B5EF4-FFF2-40B4-BE49-F238E27FC236}">
                <a16:creationId xmlns:a16="http://schemas.microsoft.com/office/drawing/2014/main" id="{B10EEE10-E5DA-74DE-0216-1E95AD9755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852" y="805168"/>
            <a:ext cx="5260939" cy="529525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7A2E918-2B87-4ACC-99EE-C2DA2E0E9856}"/>
              </a:ext>
            </a:extLst>
          </p:cNvPr>
          <p:cNvSpPr txBox="1"/>
          <p:nvPr/>
        </p:nvSpPr>
        <p:spPr>
          <a:xfrm>
            <a:off x="6859251" y="3470242"/>
            <a:ext cx="370273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i="0" dirty="0">
                <a:effectLst/>
              </a:rPr>
              <a:t>MARCA             CATEGORIA</a:t>
            </a:r>
            <a:br>
              <a:rPr lang="it-IT" dirty="0"/>
            </a:br>
            <a:endParaRPr lang="it-IT" dirty="0"/>
          </a:p>
          <a:p>
            <a:r>
              <a:rPr lang="it-IT" b="1" i="0" dirty="0">
                <a:solidFill>
                  <a:srgbClr val="002060"/>
                </a:solidFill>
                <a:effectLst/>
              </a:rPr>
              <a:t>VANS</a:t>
            </a:r>
            <a:r>
              <a:rPr lang="it-IT" b="0" i="0" dirty="0">
                <a:effectLst/>
              </a:rPr>
              <a:t>:	         Sneakers alte 119                      	         Sneakers basse 426</a:t>
            </a:r>
            <a:endParaRPr lang="it-IT" dirty="0">
              <a:solidFill>
                <a:srgbClr val="FF0000"/>
              </a:solidFill>
            </a:endParaRPr>
          </a:p>
          <a:p>
            <a:endParaRPr lang="it-IT" dirty="0"/>
          </a:p>
          <a:p>
            <a:r>
              <a:rPr lang="it-IT" b="1" i="0" dirty="0">
                <a:solidFill>
                  <a:srgbClr val="C91D2A"/>
                </a:solidFill>
                <a:effectLst/>
              </a:rPr>
              <a:t>CONVERSE</a:t>
            </a:r>
            <a:r>
              <a:rPr lang="it-IT" b="0" i="0" dirty="0">
                <a:effectLst/>
              </a:rPr>
              <a:t>:  Sneakers alte 355 	         Sneakers basse 222 </a:t>
            </a:r>
          </a:p>
          <a:p>
            <a:endParaRPr lang="it-IT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32819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schermata, numero, diagramma&#10;&#10;Il contenuto generato dall'IA potrebbe non essere corretto.">
            <a:extLst>
              <a:ext uri="{FF2B5EF4-FFF2-40B4-BE49-F238E27FC236}">
                <a16:creationId xmlns:a16="http://schemas.microsoft.com/office/drawing/2014/main" id="{685D6F51-BF09-5B50-D8AC-A03E37235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719" y="767439"/>
            <a:ext cx="2913757" cy="5311717"/>
          </a:xfrm>
          <a:prstGeom prst="rect">
            <a:avLst/>
          </a:prstGeom>
        </p:spPr>
      </p:pic>
      <p:pic>
        <p:nvPicPr>
          <p:cNvPr id="7" name="Immagine 6" descr="Immagine che contiene calzature, persona, scarpa, bianco e nero&#10;&#10;Il contenuto generato dall'IA potrebbe non essere corretto.">
            <a:extLst>
              <a:ext uri="{FF2B5EF4-FFF2-40B4-BE49-F238E27FC236}">
                <a16:creationId xmlns:a16="http://schemas.microsoft.com/office/drawing/2014/main" id="{8E4CBB6C-A4FA-23F2-B376-4BFAC49E9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104" y="1864217"/>
            <a:ext cx="2736521" cy="4102921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9D18757B-FF43-62C4-335A-7C4D6F7C0888}"/>
              </a:ext>
            </a:extLst>
          </p:cNvPr>
          <p:cNvSpPr txBox="1"/>
          <p:nvPr/>
        </p:nvSpPr>
        <p:spPr>
          <a:xfrm>
            <a:off x="4976723" y="1868297"/>
            <a:ext cx="199163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Siamo noi i produttori delle scarpe per gli </a:t>
            </a:r>
            <a:r>
              <a:rPr lang="it-IT" sz="2400" dirty="0" err="1"/>
              <a:t>skaterrrr</a:t>
            </a:r>
            <a:r>
              <a:rPr lang="it-IT" sz="2400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625150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schermat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95AA1108-2F1F-777C-F780-4C83E6B11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84" y="0"/>
            <a:ext cx="6593593" cy="6629437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C59E8D9-56D6-0360-D2E4-500E8D0A57EE}"/>
              </a:ext>
            </a:extLst>
          </p:cNvPr>
          <p:cNvSpPr txBox="1"/>
          <p:nvPr/>
        </p:nvSpPr>
        <p:spPr>
          <a:xfrm>
            <a:off x="8210028" y="1607942"/>
            <a:ext cx="209574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Scarpe senza lacci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Stivali da neve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Stivaletti con plateau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Stivaletti stringati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Stringate sportive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Stivaletti con tacco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Tronchetti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Stivali con i lacci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9238412-5094-17B1-44B5-1C4A1147544C}"/>
              </a:ext>
            </a:extLst>
          </p:cNvPr>
          <p:cNvSpPr txBox="1"/>
          <p:nvPr/>
        </p:nvSpPr>
        <p:spPr>
          <a:xfrm>
            <a:off x="8341412" y="1106776"/>
            <a:ext cx="161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02060"/>
                </a:solidFill>
                <a:latin typeface="Univers Condensed (Titoli)"/>
              </a:rPr>
              <a:t>CATEGORIE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FAA96AAB-EDEE-8627-1010-0089E1EA1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6114" y="-469495"/>
            <a:ext cx="1734241" cy="173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tella a 5 punte 2">
            <a:extLst>
              <a:ext uri="{FF2B5EF4-FFF2-40B4-BE49-F238E27FC236}">
                <a16:creationId xmlns:a16="http://schemas.microsoft.com/office/drawing/2014/main" id="{FFDF8F8D-5F4B-DDD6-2AB2-ED1E05072BE8}"/>
              </a:ext>
            </a:extLst>
          </p:cNvPr>
          <p:cNvSpPr/>
          <p:nvPr/>
        </p:nvSpPr>
        <p:spPr>
          <a:xfrm>
            <a:off x="10205668" y="2279373"/>
            <a:ext cx="309217" cy="269461"/>
          </a:xfrm>
          <a:prstGeom prst="star5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Stella a 5 punte 6">
            <a:extLst>
              <a:ext uri="{FF2B5EF4-FFF2-40B4-BE49-F238E27FC236}">
                <a16:creationId xmlns:a16="http://schemas.microsoft.com/office/drawing/2014/main" id="{2CD7A229-2D89-0AD9-BCC2-93FD3853A956}"/>
              </a:ext>
            </a:extLst>
          </p:cNvPr>
          <p:cNvSpPr/>
          <p:nvPr/>
        </p:nvSpPr>
        <p:spPr>
          <a:xfrm>
            <a:off x="10205668" y="1751496"/>
            <a:ext cx="309217" cy="269461"/>
          </a:xfrm>
          <a:prstGeom prst="star5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tella a 5 punte 7">
            <a:extLst>
              <a:ext uri="{FF2B5EF4-FFF2-40B4-BE49-F238E27FC236}">
                <a16:creationId xmlns:a16="http://schemas.microsoft.com/office/drawing/2014/main" id="{26EB0765-3C24-E436-BC5A-20E4BC23BF37}"/>
              </a:ext>
            </a:extLst>
          </p:cNvPr>
          <p:cNvSpPr/>
          <p:nvPr/>
        </p:nvSpPr>
        <p:spPr>
          <a:xfrm>
            <a:off x="10205667" y="3955773"/>
            <a:ext cx="309217" cy="269461"/>
          </a:xfrm>
          <a:prstGeom prst="star5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506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olo 3">
            <a:extLst>
              <a:ext uri="{FF2B5EF4-FFF2-40B4-BE49-F238E27FC236}">
                <a16:creationId xmlns:a16="http://schemas.microsoft.com/office/drawing/2014/main" id="{4357E51A-459D-B79B-AB1E-0F9F90CBC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411" y="204436"/>
            <a:ext cx="9100645" cy="80989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400" dirty="0" err="1"/>
              <a:t>Possibili</a:t>
            </a:r>
            <a:r>
              <a:rPr lang="en-US" sz="5400" dirty="0"/>
              <a:t> </a:t>
            </a:r>
            <a:r>
              <a:rPr lang="en-US" sz="5400" dirty="0" err="1"/>
              <a:t>strategie</a:t>
            </a:r>
            <a:r>
              <a:rPr lang="en-US" sz="5400" dirty="0"/>
              <a:t> di </a:t>
            </a:r>
            <a:r>
              <a:rPr lang="en-US" sz="5400" dirty="0" err="1"/>
              <a:t>vendita</a:t>
            </a:r>
            <a:endParaRPr lang="en-US" sz="5400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58817" y="2454085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magine 5" descr="Immagine che contiene testo, schermata, diagramma, Carattere&#10;&#10;Il contenuto generato dall'IA potrebbe non essere corretto.">
            <a:extLst>
              <a:ext uri="{FF2B5EF4-FFF2-40B4-BE49-F238E27FC236}">
                <a16:creationId xmlns:a16="http://schemas.microsoft.com/office/drawing/2014/main" id="{D29E47C6-2B34-D673-F775-1DA63DDF2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4032" y="1090524"/>
            <a:ext cx="4974785" cy="5701759"/>
          </a:xfrm>
          <a:prstGeom prst="rect">
            <a:avLst/>
          </a:prstGeom>
        </p:spPr>
      </p:pic>
      <p:pic>
        <p:nvPicPr>
          <p:cNvPr id="3" name="Immagine 2" descr="Immagine che contiene testo, diagramma, schermata, Rettangolo&#10;&#10;Il contenuto generato dall'IA potrebbe non essere corretto.">
            <a:extLst>
              <a:ext uri="{FF2B5EF4-FFF2-40B4-BE49-F238E27FC236}">
                <a16:creationId xmlns:a16="http://schemas.microsoft.com/office/drawing/2014/main" id="{FA800300-8599-846D-0188-4C600643E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00" y="1139142"/>
            <a:ext cx="4938744" cy="497606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FE757B4-88D1-DFBB-6D2B-6EE76A7AA424}"/>
              </a:ext>
            </a:extLst>
          </p:cNvPr>
          <p:cNvSpPr txBox="1"/>
          <p:nvPr/>
        </p:nvSpPr>
        <p:spPr>
          <a:xfrm>
            <a:off x="5367534" y="3988013"/>
            <a:ext cx="1661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Prezzi in media più alti</a:t>
            </a:r>
          </a:p>
          <a:p>
            <a:pPr algn="ctr"/>
            <a:r>
              <a:rPr lang="it-IT" dirty="0"/>
              <a:t>Vs</a:t>
            </a:r>
          </a:p>
          <a:p>
            <a:pPr algn="ctr"/>
            <a:r>
              <a:rPr lang="it-IT" dirty="0"/>
              <a:t>Converse</a:t>
            </a:r>
          </a:p>
        </p:txBody>
      </p:sp>
      <p:pic>
        <p:nvPicPr>
          <p:cNvPr id="5" name="Immagine 4" descr="Immagine che contiene testo, Carattere, ricevuta, schermata&#10;&#10;Il contenuto generato dall'IA potrebbe non essere corretto.">
            <a:extLst>
              <a:ext uri="{FF2B5EF4-FFF2-40B4-BE49-F238E27FC236}">
                <a16:creationId xmlns:a16="http://schemas.microsoft.com/office/drawing/2014/main" id="{085D52E4-6F07-6DDF-0C0C-78CAEC7FF5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530" y="5843010"/>
            <a:ext cx="4024334" cy="76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09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schermata, diagramma, Carattere&#10;&#10;Il contenuto generato dall'IA potrebbe non essere corretto.">
            <a:extLst>
              <a:ext uri="{FF2B5EF4-FFF2-40B4-BE49-F238E27FC236}">
                <a16:creationId xmlns:a16="http://schemas.microsoft.com/office/drawing/2014/main" id="{A6561867-5831-8AD9-8161-0CB879965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29" y="770613"/>
            <a:ext cx="2530566" cy="455119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8F42FD30-004D-8091-0809-939A2D63545F}"/>
              </a:ext>
            </a:extLst>
          </p:cNvPr>
          <p:cNvSpPr txBox="1"/>
          <p:nvPr/>
        </p:nvSpPr>
        <p:spPr>
          <a:xfrm>
            <a:off x="3639312" y="1726161"/>
            <a:ext cx="146304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Siamo forti sull’unisex…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081DE88-E4DB-CA41-974D-9B8F8C5D7C55}"/>
              </a:ext>
            </a:extLst>
          </p:cNvPr>
          <p:cNvSpPr txBox="1"/>
          <p:nvPr/>
        </p:nvSpPr>
        <p:spPr>
          <a:xfrm>
            <a:off x="5788152" y="4027932"/>
            <a:ext cx="15864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…E anche sui modelli invernali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D19DE8A-C349-67F4-D720-AEFE9A190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643192" y="-370103"/>
            <a:ext cx="3486150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magine 11" descr="Immagine che contiene testo, schermata, diagramma, Rettangolo&#10;&#10;Il contenuto generato dall'IA potrebbe non essere corretto.">
            <a:extLst>
              <a:ext uri="{FF2B5EF4-FFF2-40B4-BE49-F238E27FC236}">
                <a16:creationId xmlns:a16="http://schemas.microsoft.com/office/drawing/2014/main" id="{486C00B8-77BF-E0C9-FF2F-4E1CDE5140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1830" y="2054088"/>
            <a:ext cx="4936649" cy="401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61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823</Words>
  <Application>Microsoft Office PowerPoint</Application>
  <PresentationFormat>Widescreen</PresentationFormat>
  <Paragraphs>96</Paragraphs>
  <Slides>12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Aptos</vt:lpstr>
      <vt:lpstr>Arial</vt:lpstr>
      <vt:lpstr>Calisto MT</vt:lpstr>
      <vt:lpstr>Univers Condensed</vt:lpstr>
      <vt:lpstr>Univers Condensed (Titoli)</vt:lpstr>
      <vt:lpstr>ChronicleVTI</vt:lpstr>
      <vt:lpstr>Presentazione standard di PowerPoint</vt:lpstr>
      <vt:lpstr>CENNI STORICI </vt:lpstr>
      <vt:lpstr>Vans e converse nel tempo…</vt:lpstr>
      <vt:lpstr>Studio E RACCOLTA dei DATI</vt:lpstr>
      <vt:lpstr>Presentazione standard di PowerPoint</vt:lpstr>
      <vt:lpstr>Presentazione standard di PowerPoint</vt:lpstr>
      <vt:lpstr>Presentazione standard di PowerPoint</vt:lpstr>
      <vt:lpstr>Possibili strategie di vendita</vt:lpstr>
      <vt:lpstr>Presentazione standard di PowerPoint</vt:lpstr>
      <vt:lpstr>5 PUNTI A FAVORE</vt:lpstr>
      <vt:lpstr>5 PUNTI A sfavore</vt:lpstr>
      <vt:lpstr>Conclusioni e consigli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Fabrizio Murgo</dc:creator>
  <cp:lastModifiedBy>Matteo Ferroni</cp:lastModifiedBy>
  <cp:revision>5</cp:revision>
  <dcterms:created xsi:type="dcterms:W3CDTF">2025-04-04T10:35:58Z</dcterms:created>
  <dcterms:modified xsi:type="dcterms:W3CDTF">2025-04-04T19:12:33Z</dcterms:modified>
</cp:coreProperties>
</file>