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703F1-335C-4A2B-8C88-7C88605A7265}" v="3" dt="2020-08-25T18:48:01.0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3"/>
  </p:normalViewPr>
  <p:slideViewPr>
    <p:cSldViewPr>
      <p:cViewPr varScale="1">
        <p:scale>
          <a:sx n="56" d="100"/>
          <a:sy n="56" d="100"/>
        </p:scale>
        <p:origin x="40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Vieira" userId="2ced450a6474cea6" providerId="LiveId" clId="{5BB703F1-335C-4A2B-8C88-7C88605A7265}"/>
    <pc:docChg chg="undo custSel modSld">
      <pc:chgData name="Cristiano Vieira" userId="2ced450a6474cea6" providerId="LiveId" clId="{5BB703F1-335C-4A2B-8C88-7C88605A7265}" dt="2020-08-25T18:48:26.125" v="133" actId="6549"/>
      <pc:docMkLst>
        <pc:docMk/>
      </pc:docMkLst>
      <pc:sldChg chg="modSp mod">
        <pc:chgData name="Cristiano Vieira" userId="2ced450a6474cea6" providerId="LiveId" clId="{5BB703F1-335C-4A2B-8C88-7C88605A7265}" dt="2020-08-25T18:42:47.340" v="8" actId="14100"/>
        <pc:sldMkLst>
          <pc:docMk/>
          <pc:sldMk cId="0" sldId="258"/>
        </pc:sldMkLst>
        <pc:spChg chg="mod">
          <ac:chgData name="Cristiano Vieira" userId="2ced450a6474cea6" providerId="LiveId" clId="{5BB703F1-335C-4A2B-8C88-7C88605A7265}" dt="2020-08-25T18:42:47.340" v="8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Cristiano Vieira" userId="2ced450a6474cea6" providerId="LiveId" clId="{5BB703F1-335C-4A2B-8C88-7C88605A7265}" dt="2020-08-25T18:42:43.613" v="7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Cristiano Vieira" userId="2ced450a6474cea6" providerId="LiveId" clId="{5BB703F1-335C-4A2B-8C88-7C88605A7265}" dt="2020-08-25T18:43:00.228" v="10" actId="14100"/>
        <pc:sldMkLst>
          <pc:docMk/>
          <pc:sldMk cId="0" sldId="259"/>
        </pc:sldMkLst>
        <pc:spChg chg="mod">
          <ac:chgData name="Cristiano Vieira" userId="2ced450a6474cea6" providerId="LiveId" clId="{5BB703F1-335C-4A2B-8C88-7C88605A7265}" dt="2020-08-25T18:43:00.228" v="10" actId="14100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Cristiano Vieira" userId="2ced450a6474cea6" providerId="LiveId" clId="{5BB703F1-335C-4A2B-8C88-7C88605A7265}" dt="2020-08-25T18:42:56.900" v="9" actId="14100"/>
        <pc:sldMkLst>
          <pc:docMk/>
          <pc:sldMk cId="0" sldId="260"/>
        </pc:sldMkLst>
        <pc:spChg chg="mod">
          <ac:chgData name="Cristiano Vieira" userId="2ced450a6474cea6" providerId="LiveId" clId="{5BB703F1-335C-4A2B-8C88-7C88605A7265}" dt="2020-08-25T18:42:56.900" v="9" actId="14100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Cristiano Vieira" userId="2ced450a6474cea6" providerId="LiveId" clId="{5BB703F1-335C-4A2B-8C88-7C88605A7265}" dt="2020-08-25T18:43:05.731" v="11" actId="14100"/>
        <pc:sldMkLst>
          <pc:docMk/>
          <pc:sldMk cId="0" sldId="261"/>
        </pc:sldMkLst>
        <pc:spChg chg="mod">
          <ac:chgData name="Cristiano Vieira" userId="2ced450a6474cea6" providerId="LiveId" clId="{5BB703F1-335C-4A2B-8C88-7C88605A7265}" dt="2020-08-25T18:43:05.731" v="11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Cristiano Vieira" userId="2ced450a6474cea6" providerId="LiveId" clId="{5BB703F1-335C-4A2B-8C88-7C88605A7265}" dt="2020-08-25T18:44:08.167" v="39" actId="6549"/>
        <pc:sldMkLst>
          <pc:docMk/>
          <pc:sldMk cId="0" sldId="263"/>
        </pc:sldMkLst>
        <pc:spChg chg="mod">
          <ac:chgData name="Cristiano Vieira" userId="2ced450a6474cea6" providerId="LiveId" clId="{5BB703F1-335C-4A2B-8C88-7C88605A7265}" dt="2020-08-25T18:41:01.334" v="4" actId="14100"/>
          <ac:spMkLst>
            <pc:docMk/>
            <pc:sldMk cId="0" sldId="263"/>
            <ac:spMk id="2" creationId="{00000000-0000-0000-0000-000000000000}"/>
          </ac:spMkLst>
        </pc:spChg>
        <pc:spChg chg="mod">
          <ac:chgData name="Cristiano Vieira" userId="2ced450a6474cea6" providerId="LiveId" clId="{5BB703F1-335C-4A2B-8C88-7C88605A7265}" dt="2020-08-25T18:44:08.167" v="39" actId="6549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Cristiano Vieira" userId="2ced450a6474cea6" providerId="LiveId" clId="{5BB703F1-335C-4A2B-8C88-7C88605A7265}" dt="2020-08-25T18:42:31.815" v="6" actId="14100"/>
        <pc:sldMkLst>
          <pc:docMk/>
          <pc:sldMk cId="0" sldId="265"/>
        </pc:sldMkLst>
        <pc:spChg chg="mod">
          <ac:chgData name="Cristiano Vieira" userId="2ced450a6474cea6" providerId="LiveId" clId="{5BB703F1-335C-4A2B-8C88-7C88605A7265}" dt="2020-08-25T18:42:25.124" v="5" actId="14100"/>
          <ac:spMkLst>
            <pc:docMk/>
            <pc:sldMk cId="0" sldId="265"/>
            <ac:spMk id="2" creationId="{00000000-0000-0000-0000-000000000000}"/>
          </ac:spMkLst>
        </pc:spChg>
        <pc:spChg chg="mod">
          <ac:chgData name="Cristiano Vieira" userId="2ced450a6474cea6" providerId="LiveId" clId="{5BB703F1-335C-4A2B-8C88-7C88605A7265}" dt="2020-08-25T18:42:31.815" v="6" actId="14100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Cristiano Vieira" userId="2ced450a6474cea6" providerId="LiveId" clId="{5BB703F1-335C-4A2B-8C88-7C88605A7265}" dt="2020-08-25T18:44:33.507" v="47" actId="14100"/>
        <pc:sldMkLst>
          <pc:docMk/>
          <pc:sldMk cId="0" sldId="266"/>
        </pc:sldMkLst>
        <pc:spChg chg="mod">
          <ac:chgData name="Cristiano Vieira" userId="2ced450a6474cea6" providerId="LiveId" clId="{5BB703F1-335C-4A2B-8C88-7C88605A7265}" dt="2020-08-25T18:44:33.507" v="47" actId="14100"/>
          <ac:spMkLst>
            <pc:docMk/>
            <pc:sldMk cId="0" sldId="266"/>
            <ac:spMk id="2" creationId="{00000000-0000-0000-0000-000000000000}"/>
          </ac:spMkLst>
        </pc:spChg>
        <pc:spChg chg="mod">
          <ac:chgData name="Cristiano Vieira" userId="2ced450a6474cea6" providerId="LiveId" clId="{5BB703F1-335C-4A2B-8C88-7C88605A7265}" dt="2020-08-25T18:44:28.361" v="46" actId="6549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Cristiano Vieira" userId="2ced450a6474cea6" providerId="LiveId" clId="{5BB703F1-335C-4A2B-8C88-7C88605A7265}" dt="2020-08-25T18:44:39.459" v="48" actId="14100"/>
        <pc:sldMkLst>
          <pc:docMk/>
          <pc:sldMk cId="0" sldId="270"/>
        </pc:sldMkLst>
        <pc:spChg chg="mod">
          <ac:chgData name="Cristiano Vieira" userId="2ced450a6474cea6" providerId="LiveId" clId="{5BB703F1-335C-4A2B-8C88-7C88605A7265}" dt="2020-08-25T18:44:39.459" v="48" actId="14100"/>
          <ac:spMkLst>
            <pc:docMk/>
            <pc:sldMk cId="0" sldId="270"/>
            <ac:spMk id="2" creationId="{00000000-0000-0000-0000-000000000000}"/>
          </ac:spMkLst>
        </pc:spChg>
      </pc:sldChg>
      <pc:sldChg chg="modSp mod">
        <pc:chgData name="Cristiano Vieira" userId="2ced450a6474cea6" providerId="LiveId" clId="{5BB703F1-335C-4A2B-8C88-7C88605A7265}" dt="2020-08-25T18:45:29.596" v="77" actId="6549"/>
        <pc:sldMkLst>
          <pc:docMk/>
          <pc:sldMk cId="0" sldId="274"/>
        </pc:sldMkLst>
        <pc:spChg chg="mod">
          <ac:chgData name="Cristiano Vieira" userId="2ced450a6474cea6" providerId="LiveId" clId="{5BB703F1-335C-4A2B-8C88-7C88605A7265}" dt="2020-08-25T18:44:46.523" v="49" actId="14100"/>
          <ac:spMkLst>
            <pc:docMk/>
            <pc:sldMk cId="0" sldId="274"/>
            <ac:spMk id="2" creationId="{00000000-0000-0000-0000-000000000000}"/>
          </ac:spMkLst>
        </pc:spChg>
        <pc:spChg chg="mod">
          <ac:chgData name="Cristiano Vieira" userId="2ced450a6474cea6" providerId="LiveId" clId="{5BB703F1-335C-4A2B-8C88-7C88605A7265}" dt="2020-08-25T18:45:29.596" v="77" actId="6549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Cristiano Vieira" userId="2ced450a6474cea6" providerId="LiveId" clId="{5BB703F1-335C-4A2B-8C88-7C88605A7265}" dt="2020-08-25T18:45:45.504" v="81" actId="403"/>
        <pc:sldMkLst>
          <pc:docMk/>
          <pc:sldMk cId="0" sldId="275"/>
        </pc:sldMkLst>
        <pc:spChg chg="mod">
          <ac:chgData name="Cristiano Vieira" userId="2ced450a6474cea6" providerId="LiveId" clId="{5BB703F1-335C-4A2B-8C88-7C88605A7265}" dt="2020-08-25T18:45:37.691" v="78" actId="14100"/>
          <ac:spMkLst>
            <pc:docMk/>
            <pc:sldMk cId="0" sldId="275"/>
            <ac:spMk id="2" creationId="{00000000-0000-0000-0000-000000000000}"/>
          </ac:spMkLst>
        </pc:spChg>
        <pc:spChg chg="mod">
          <ac:chgData name="Cristiano Vieira" userId="2ced450a6474cea6" providerId="LiveId" clId="{5BB703F1-335C-4A2B-8C88-7C88605A7265}" dt="2020-08-25T18:45:45.504" v="81" actId="403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Cristiano Vieira" userId="2ced450a6474cea6" providerId="LiveId" clId="{5BB703F1-335C-4A2B-8C88-7C88605A7265}" dt="2020-08-25T18:46:47.341" v="98" actId="20577"/>
        <pc:sldMkLst>
          <pc:docMk/>
          <pc:sldMk cId="0" sldId="279"/>
        </pc:sldMkLst>
        <pc:spChg chg="mod">
          <ac:chgData name="Cristiano Vieira" userId="2ced450a6474cea6" providerId="LiveId" clId="{5BB703F1-335C-4A2B-8C88-7C88605A7265}" dt="2020-08-25T18:45:58.428" v="86" actId="20577"/>
          <ac:spMkLst>
            <pc:docMk/>
            <pc:sldMk cId="0" sldId="279"/>
            <ac:spMk id="2" creationId="{00000000-0000-0000-0000-000000000000}"/>
          </ac:spMkLst>
        </pc:spChg>
        <pc:spChg chg="mod">
          <ac:chgData name="Cristiano Vieira" userId="2ced450a6474cea6" providerId="LiveId" clId="{5BB703F1-335C-4A2B-8C88-7C88605A7265}" dt="2020-08-25T18:46:47.341" v="98" actId="20577"/>
          <ac:spMkLst>
            <pc:docMk/>
            <pc:sldMk cId="0" sldId="279"/>
            <ac:spMk id="3" creationId="{00000000-0000-0000-0000-000000000000}"/>
          </ac:spMkLst>
        </pc:spChg>
      </pc:sldChg>
      <pc:sldChg chg="modSp mod">
        <pc:chgData name="Cristiano Vieira" userId="2ced450a6474cea6" providerId="LiveId" clId="{5BB703F1-335C-4A2B-8C88-7C88605A7265}" dt="2020-08-25T18:47:14.991" v="105" actId="207"/>
        <pc:sldMkLst>
          <pc:docMk/>
          <pc:sldMk cId="0" sldId="280"/>
        </pc:sldMkLst>
        <pc:spChg chg="mod">
          <ac:chgData name="Cristiano Vieira" userId="2ced450a6474cea6" providerId="LiveId" clId="{5BB703F1-335C-4A2B-8C88-7C88605A7265}" dt="2020-08-25T18:46:58.035" v="99" actId="14100"/>
          <ac:spMkLst>
            <pc:docMk/>
            <pc:sldMk cId="0" sldId="280"/>
            <ac:spMk id="2" creationId="{00000000-0000-0000-0000-000000000000}"/>
          </ac:spMkLst>
        </pc:spChg>
        <pc:spChg chg="mod">
          <ac:chgData name="Cristiano Vieira" userId="2ced450a6474cea6" providerId="LiveId" clId="{5BB703F1-335C-4A2B-8C88-7C88605A7265}" dt="2020-08-25T18:47:14.991" v="105" actId="207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Cristiano Vieira" userId="2ced450a6474cea6" providerId="LiveId" clId="{5BB703F1-335C-4A2B-8C88-7C88605A7265}" dt="2020-08-25T18:47:36.163" v="108" actId="1076"/>
        <pc:sldMkLst>
          <pc:docMk/>
          <pc:sldMk cId="0" sldId="285"/>
        </pc:sldMkLst>
        <pc:spChg chg="mod">
          <ac:chgData name="Cristiano Vieira" userId="2ced450a6474cea6" providerId="LiveId" clId="{5BB703F1-335C-4A2B-8C88-7C88605A7265}" dt="2020-08-25T18:47:33.843" v="107" actId="1076"/>
          <ac:spMkLst>
            <pc:docMk/>
            <pc:sldMk cId="0" sldId="285"/>
            <ac:spMk id="2" creationId="{00000000-0000-0000-0000-000000000000}"/>
          </ac:spMkLst>
        </pc:spChg>
        <pc:spChg chg="mod">
          <ac:chgData name="Cristiano Vieira" userId="2ced450a6474cea6" providerId="LiveId" clId="{5BB703F1-335C-4A2B-8C88-7C88605A7265}" dt="2020-08-25T18:47:36.163" v="108" actId="1076"/>
          <ac:spMkLst>
            <pc:docMk/>
            <pc:sldMk cId="0" sldId="285"/>
            <ac:spMk id="3" creationId="{00000000-0000-0000-0000-000000000000}"/>
          </ac:spMkLst>
        </pc:spChg>
      </pc:sldChg>
      <pc:sldChg chg="modSp mod">
        <pc:chgData name="Cristiano Vieira" userId="2ced450a6474cea6" providerId="LiveId" clId="{5BB703F1-335C-4A2B-8C88-7C88605A7265}" dt="2020-08-25T18:48:26.125" v="133" actId="6549"/>
        <pc:sldMkLst>
          <pc:docMk/>
          <pc:sldMk cId="0" sldId="286"/>
        </pc:sldMkLst>
        <pc:spChg chg="mod">
          <ac:chgData name="Cristiano Vieira" userId="2ced450a6474cea6" providerId="LiveId" clId="{5BB703F1-335C-4A2B-8C88-7C88605A7265}" dt="2020-08-25T18:48:26.125" v="133" actId="6549"/>
          <ac:spMkLst>
            <pc:docMk/>
            <pc:sldMk cId="0" sldId="286"/>
            <ac:spMk id="2" creationId="{00000000-0000-0000-0000-000000000000}"/>
          </ac:spMkLst>
        </pc:spChg>
        <pc:spChg chg="mod">
          <ac:chgData name="Cristiano Vieira" userId="2ced450a6474cea6" providerId="LiveId" clId="{5BB703F1-335C-4A2B-8C88-7C88605A7265}" dt="2020-08-25T18:48:01.061" v="115" actId="207"/>
          <ac:spMkLst>
            <pc:docMk/>
            <pc:sldMk cId="0" sldId="286"/>
            <ac:spMk id="3" creationId="{00000000-0000-0000-0000-000000000000}"/>
          </ac:spMkLst>
        </pc:spChg>
      </pc:sldChg>
    </pc:docChg>
  </pc:docChgLst>
  <pc:docChgLst>
    <pc:chgData name="Cristiano Vieira" userId="2ced450a6474cea6" providerId="LiveId" clId="{991E462C-EFCE-8149-B3A1-40E8B7A842B5}"/>
    <pc:docChg chg="custSel modSld">
      <pc:chgData name="Cristiano Vieira" userId="2ced450a6474cea6" providerId="LiveId" clId="{991E462C-EFCE-8149-B3A1-40E8B7A842B5}" dt="2020-08-04T23:36:20.691" v="11"/>
      <pc:docMkLst>
        <pc:docMk/>
      </pc:docMkLst>
      <pc:sldChg chg="delSp modSp mod">
        <pc:chgData name="Cristiano Vieira" userId="2ced450a6474cea6" providerId="LiveId" clId="{991E462C-EFCE-8149-B3A1-40E8B7A842B5}" dt="2020-08-04T23:36:20.691" v="11"/>
        <pc:sldMkLst>
          <pc:docMk/>
          <pc:sldMk cId="0" sldId="256"/>
        </pc:sldMkLst>
        <pc:spChg chg="del">
          <ac:chgData name="Cristiano Vieira" userId="2ced450a6474cea6" providerId="LiveId" clId="{991E462C-EFCE-8149-B3A1-40E8B7A842B5}" dt="2020-08-04T23:34:29.611" v="1" actId="478"/>
          <ac:spMkLst>
            <pc:docMk/>
            <pc:sldMk cId="0" sldId="256"/>
            <ac:spMk id="8" creationId="{00000000-0000-0000-0000-000000000000}"/>
          </ac:spMkLst>
        </pc:spChg>
        <pc:spChg chg="del">
          <ac:chgData name="Cristiano Vieira" userId="2ced450a6474cea6" providerId="LiveId" clId="{991E462C-EFCE-8149-B3A1-40E8B7A842B5}" dt="2020-08-04T23:34:25.813" v="0" actId="478"/>
          <ac:spMkLst>
            <pc:docMk/>
            <pc:sldMk cId="0" sldId="256"/>
            <ac:spMk id="9" creationId="{00000000-0000-0000-0000-000000000000}"/>
          </ac:spMkLst>
        </pc:spChg>
        <pc:spChg chg="mod">
          <ac:chgData name="Cristiano Vieira" userId="2ced450a6474cea6" providerId="LiveId" clId="{991E462C-EFCE-8149-B3A1-40E8B7A842B5}" dt="2020-08-04T23:36:20.691" v="11"/>
          <ac:spMkLst>
            <pc:docMk/>
            <pc:sldMk cId="0" sldId="256"/>
            <ac:spMk id="13" creationId="{00000000-0000-0000-0000-000000000000}"/>
          </ac:spMkLst>
        </pc:spChg>
        <pc:spChg chg="mod">
          <ac:chgData name="Cristiano Vieira" userId="2ced450a6474cea6" providerId="LiveId" clId="{991E462C-EFCE-8149-B3A1-40E8B7A842B5}" dt="2020-08-04T23:34:34.163" v="2" actId="14100"/>
          <ac:spMkLst>
            <pc:docMk/>
            <pc:sldMk cId="0" sldId="256"/>
            <ac:spMk id="15" creationId="{00000000-0000-0000-0000-000000000000}"/>
          </ac:spMkLst>
        </pc:spChg>
      </pc:sldChg>
      <pc:sldChg chg="modSp">
        <pc:chgData name="Cristiano Vieira" userId="2ced450a6474cea6" providerId="LiveId" clId="{991E462C-EFCE-8149-B3A1-40E8B7A842B5}" dt="2020-08-04T23:36:20.691" v="11"/>
        <pc:sldMkLst>
          <pc:docMk/>
          <pc:sldMk cId="0" sldId="263"/>
        </pc:sldMkLst>
        <pc:spChg chg="mod">
          <ac:chgData name="Cristiano Vieira" userId="2ced450a6474cea6" providerId="LiveId" clId="{991E462C-EFCE-8149-B3A1-40E8B7A842B5}" dt="2020-08-04T23:36:20.691" v="11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4977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4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27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9718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64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8704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74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09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50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2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126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19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313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i&#64256;y.com/examples/wireframes/" TargetMode="External"/><Relationship Id="rId2" Type="http://schemas.openxmlformats.org/officeDocument/2006/relationships/hyperlink" Target="http://o&#64259;ce.microsoY.com/pt_br/visio/default.aspx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xure.com/downloads.aspx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aw.io/" TargetMode="External"/><Relationship Id="rId13" Type="http://schemas.openxmlformats.org/officeDocument/2006/relationships/hyperlink" Target="https://gomockingbird.com/" TargetMode="External"/><Relationship Id="rId3" Type="http://schemas.openxmlformats.org/officeDocument/2006/relationships/hyperlink" Target="http://creately.com/" TargetMode="External"/><Relationship Id="rId7" Type="http://schemas.openxmlformats.org/officeDocument/2006/relationships/hyperlink" Target="https://www.lucidchart.com/" TargetMode="External"/><Relationship Id="rId12" Type="http://schemas.openxmlformats.org/officeDocument/2006/relationships/hyperlink" Target="http://www.mockflow.com/" TargetMode="External"/><Relationship Id="rId2" Type="http://schemas.openxmlformats.org/officeDocument/2006/relationships/hyperlink" Target="http://balsamiq.com/" TargetMode="External"/><Relationship Id="rId16" Type="http://schemas.openxmlformats.org/officeDocument/2006/relationships/hyperlink" Target="http://www.justproto.com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velycharts.com/" TargetMode="External"/><Relationship Id="rId11" Type="http://schemas.openxmlformats.org/officeDocument/2006/relationships/hyperlink" Target="http://pencil.evolus.vn/en-US/Home.aspx" TargetMode="External"/><Relationship Id="rId5" Type="http://schemas.openxmlformats.org/officeDocument/2006/relationships/hyperlink" Target="http://framebox.org/" TargetMode="External"/><Relationship Id="rId15" Type="http://schemas.openxmlformats.org/officeDocument/2006/relationships/hyperlink" Target="https://www.jumpchart.com/" TargetMode="External"/><Relationship Id="rId10" Type="http://schemas.openxmlformats.org/officeDocument/2006/relationships/hyperlink" Target="http://www.serena.com/products/prototype-composer/index.html" TargetMode="External"/><Relationship Id="rId4" Type="http://schemas.openxmlformats.org/officeDocument/2006/relationships/hyperlink" Target="http://cacoo.com/" TargetMode="External"/><Relationship Id="rId9" Type="http://schemas.openxmlformats.org/officeDocument/2006/relationships/hyperlink" Target="http://www.google.com/google-d-s/drawings/" TargetMode="External"/><Relationship Id="rId14" Type="http://schemas.openxmlformats.org/officeDocument/2006/relationships/hyperlink" Target="http://www.lumzy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peckyboy.com/2010/06/24/10-effective-video-examples-of-paper-prototyp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604772"/>
              <a:ext cx="12192000" cy="165100"/>
            </a:xfrm>
            <a:custGeom>
              <a:avLst/>
              <a:gdLst/>
              <a:ahLst/>
              <a:cxnLst/>
              <a:rect l="l" t="t" r="r" b="b"/>
              <a:pathLst>
                <a:path w="12192000" h="165100">
                  <a:moveTo>
                    <a:pt x="0" y="164591"/>
                  </a:moveTo>
                  <a:lnTo>
                    <a:pt x="12192000" y="16459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solidFill>
              <a:srgbClr val="03A6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605280"/>
            </a:xfrm>
            <a:custGeom>
              <a:avLst/>
              <a:gdLst/>
              <a:ahLst/>
              <a:cxnLst/>
              <a:rect l="l" t="t" r="r" b="b"/>
              <a:pathLst>
                <a:path w="12192000" h="1605280">
                  <a:moveTo>
                    <a:pt x="12192000" y="0"/>
                  </a:moveTo>
                  <a:lnTo>
                    <a:pt x="0" y="0"/>
                  </a:lnTo>
                  <a:lnTo>
                    <a:pt x="0" y="1604772"/>
                  </a:lnTo>
                  <a:lnTo>
                    <a:pt x="12192000" y="160477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38B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605280"/>
            </a:xfrm>
            <a:custGeom>
              <a:avLst/>
              <a:gdLst/>
              <a:ahLst/>
              <a:cxnLst/>
              <a:rect l="l" t="t" r="r" b="b"/>
              <a:pathLst>
                <a:path w="12192000" h="1605280">
                  <a:moveTo>
                    <a:pt x="12192000" y="0"/>
                  </a:moveTo>
                  <a:lnTo>
                    <a:pt x="0" y="0"/>
                  </a:lnTo>
                  <a:lnTo>
                    <a:pt x="0" y="1604772"/>
                  </a:lnTo>
                  <a:lnTo>
                    <a:pt x="12192000" y="160477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38B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0" y="891539"/>
            <a:ext cx="12192000" cy="3881754"/>
            <a:chOff x="0" y="891539"/>
            <a:chExt cx="12192000" cy="3881754"/>
          </a:xfrm>
        </p:grpSpPr>
        <p:sp>
          <p:nvSpPr>
            <p:cNvPr id="11" name="object 11"/>
            <p:cNvSpPr/>
            <p:nvPr/>
          </p:nvSpPr>
          <p:spPr>
            <a:xfrm>
              <a:off x="0" y="891539"/>
              <a:ext cx="12192000" cy="3621404"/>
            </a:xfrm>
            <a:custGeom>
              <a:avLst/>
              <a:gdLst/>
              <a:ahLst/>
              <a:cxnLst/>
              <a:rect l="l" t="t" r="r" b="b"/>
              <a:pathLst>
                <a:path w="12192000" h="3621404">
                  <a:moveTo>
                    <a:pt x="0" y="3621024"/>
                  </a:moveTo>
                  <a:lnTo>
                    <a:pt x="12192000" y="36210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621024"/>
                  </a:lnTo>
                  <a:close/>
                </a:path>
              </a:pathLst>
            </a:custGeom>
            <a:solidFill>
              <a:srgbClr val="038B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512563"/>
              <a:ext cx="12192000" cy="260985"/>
            </a:xfrm>
            <a:custGeom>
              <a:avLst/>
              <a:gdLst/>
              <a:ahLst/>
              <a:cxnLst/>
              <a:rect l="l" t="t" r="r" b="b"/>
              <a:pathLst>
                <a:path w="12192000" h="260985">
                  <a:moveTo>
                    <a:pt x="12192000" y="0"/>
                  </a:moveTo>
                  <a:lnTo>
                    <a:pt x="0" y="0"/>
                  </a:lnTo>
                  <a:lnTo>
                    <a:pt x="0" y="260604"/>
                  </a:lnTo>
                  <a:lnTo>
                    <a:pt x="12192000" y="2606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3A6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Interação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658617" y="1871217"/>
            <a:ext cx="69735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14" dirty="0">
                <a:solidFill>
                  <a:srgbClr val="FFFFFF"/>
                </a:solidFill>
                <a:latin typeface="Times New Roman"/>
                <a:cs typeface="Times New Roman"/>
              </a:rPr>
              <a:t>Humano-Computador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5301" y="3647008"/>
            <a:ext cx="246849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Prototipagem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4466"/>
            <a:ext cx="7312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2250" algn="l"/>
                <a:tab pos="2228850" algn="l"/>
              </a:tabLst>
            </a:pPr>
            <a:r>
              <a:rPr sz="4800" spc="-100" dirty="0"/>
              <a:t>Tipos	</a:t>
            </a:r>
            <a:r>
              <a:rPr sz="4800" spc="35" dirty="0"/>
              <a:t>de	</a:t>
            </a:r>
            <a:r>
              <a:rPr sz="4800" spc="25" dirty="0"/>
              <a:t>Prototipação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793011"/>
            <a:ext cx="9065260" cy="3726661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0"/>
              </a:spcBef>
              <a:buClr>
                <a:srgbClr val="7E7E7E"/>
              </a:buClr>
              <a:buFont typeface="Wingdings"/>
              <a:buChar char=""/>
              <a:tabLst>
                <a:tab pos="355600" algn="l"/>
              </a:tabLst>
            </a:pPr>
            <a:r>
              <a:rPr sz="4000" dirty="0">
                <a:latin typeface="Liberation Sans Narrow"/>
                <a:cs typeface="Liberation Sans Narrow"/>
              </a:rPr>
              <a:t>Baixa</a:t>
            </a:r>
            <a:r>
              <a:rPr sz="4000" spc="-114" dirty="0">
                <a:latin typeface="Liberation Sans Narrow"/>
                <a:cs typeface="Liberation Sans Narrow"/>
              </a:rPr>
              <a:t> </a:t>
            </a:r>
            <a:r>
              <a:rPr sz="4000" spc="-5" dirty="0">
                <a:latin typeface="Liberation Sans Narrow"/>
                <a:cs typeface="Liberation Sans Narrow"/>
              </a:rPr>
              <a:t>fidelidade</a:t>
            </a:r>
            <a:endParaRPr sz="40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Clr>
                <a:srgbClr val="7E7E7E"/>
              </a:buClr>
              <a:buFont typeface="Wingdings"/>
              <a:buChar char=""/>
              <a:tabLst>
                <a:tab pos="355600" algn="l"/>
              </a:tabLst>
            </a:pPr>
            <a:r>
              <a:rPr sz="4000" spc="-10" dirty="0">
                <a:latin typeface="Liberation Sans Narrow"/>
                <a:cs typeface="Liberation Sans Narrow"/>
              </a:rPr>
              <a:t>Média</a:t>
            </a:r>
            <a:r>
              <a:rPr sz="4000" spc="-65" dirty="0">
                <a:latin typeface="Liberation Sans Narrow"/>
                <a:cs typeface="Liberation Sans Narrow"/>
              </a:rPr>
              <a:t> </a:t>
            </a:r>
            <a:r>
              <a:rPr sz="4000" spc="-5" dirty="0">
                <a:latin typeface="Liberation Sans Narrow"/>
                <a:cs typeface="Liberation Sans Narrow"/>
              </a:rPr>
              <a:t>fidelidade</a:t>
            </a:r>
            <a:endParaRPr sz="40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7E7E7E"/>
              </a:buClr>
              <a:buFont typeface="Wingdings"/>
              <a:buChar char=""/>
              <a:tabLst>
                <a:tab pos="355600" algn="l"/>
              </a:tabLst>
            </a:pPr>
            <a:r>
              <a:rPr sz="4000" spc="-5" dirty="0">
                <a:latin typeface="Liberation Sans Narrow"/>
                <a:cs typeface="Liberation Sans Narrow"/>
              </a:rPr>
              <a:t>Alta</a:t>
            </a:r>
            <a:r>
              <a:rPr sz="4000" spc="-20" dirty="0">
                <a:latin typeface="Liberation Sans Narrow"/>
                <a:cs typeface="Liberation Sans Narrow"/>
              </a:rPr>
              <a:t> </a:t>
            </a:r>
            <a:r>
              <a:rPr sz="4000" spc="-5" dirty="0">
                <a:latin typeface="Liberation Sans Narrow"/>
                <a:cs typeface="Liberation Sans Narrow"/>
              </a:rPr>
              <a:t>fidelidade</a:t>
            </a:r>
            <a:endParaRPr sz="4000" dirty="0">
              <a:latin typeface="Liberation Sans Narrow"/>
              <a:cs typeface="Liberation Sans Narrow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4000" spc="-5" dirty="0">
                <a:solidFill>
                  <a:srgbClr val="7E7E7E"/>
                </a:solidFill>
                <a:latin typeface="Arial"/>
                <a:cs typeface="Arial"/>
              </a:rPr>
              <a:t>›</a:t>
            </a:r>
            <a:r>
              <a:rPr sz="4000" spc="-2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4000" spc="-5" dirty="0">
                <a:latin typeface="Liberation Sans Narrow"/>
                <a:cs typeface="Liberation Sans Narrow"/>
              </a:rPr>
              <a:t>Descartáveis</a:t>
            </a:r>
            <a:endParaRPr sz="4000" dirty="0">
              <a:latin typeface="Liberation Sans Narrow"/>
              <a:cs typeface="Liberation Sans Narrow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4000" spc="-5" dirty="0">
                <a:solidFill>
                  <a:srgbClr val="7E7E7E"/>
                </a:solidFill>
                <a:latin typeface="Arial"/>
                <a:cs typeface="Arial"/>
              </a:rPr>
              <a:t>›</a:t>
            </a:r>
            <a:r>
              <a:rPr sz="4000" spc="-19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4000" spc="-5" dirty="0">
                <a:latin typeface="Liberation Sans Narrow"/>
                <a:cs typeface="Liberation Sans Narrow"/>
              </a:rPr>
              <a:t>Funcionais</a:t>
            </a:r>
            <a:endParaRPr sz="40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4466"/>
            <a:ext cx="10894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Prototipação de </a:t>
            </a:r>
            <a:r>
              <a:rPr sz="4800" spc="65" dirty="0"/>
              <a:t>baixa</a:t>
            </a:r>
            <a:r>
              <a:rPr sz="4800" spc="-65" dirty="0"/>
              <a:t> </a:t>
            </a:r>
            <a:r>
              <a:rPr sz="4800" spc="10" dirty="0"/>
              <a:t>fidelidade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837157"/>
            <a:ext cx="11275060" cy="396262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dirty="0">
                <a:latin typeface="Liberation Sans Narrow"/>
                <a:cs typeface="Liberation Sans Narrow"/>
              </a:rPr>
              <a:t>Pode </a:t>
            </a:r>
            <a:r>
              <a:rPr sz="2600" spc="-5" dirty="0">
                <a:latin typeface="Liberation Sans Narrow"/>
                <a:cs typeface="Liberation Sans Narrow"/>
              </a:rPr>
              <a:t>ser chamado de</a:t>
            </a:r>
            <a:r>
              <a:rPr sz="2600" spc="-20" dirty="0">
                <a:latin typeface="Liberation Sans Narrow"/>
                <a:cs typeface="Liberation Sans Narrow"/>
              </a:rPr>
              <a:t> </a:t>
            </a:r>
            <a:r>
              <a:rPr sz="2600" i="1" dirty="0">
                <a:latin typeface="Liberation Sans Narrow"/>
                <a:cs typeface="Liberation Sans Narrow"/>
              </a:rPr>
              <a:t>Wireframe</a:t>
            </a:r>
            <a:endParaRPr sz="26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dirty="0">
                <a:latin typeface="Liberation Sans Narrow"/>
                <a:cs typeface="Liberation Sans Narrow"/>
              </a:rPr>
              <a:t>Baixo </a:t>
            </a:r>
            <a:r>
              <a:rPr sz="2600" spc="-5" dirty="0">
                <a:latin typeface="Liberation Sans Narrow"/>
                <a:cs typeface="Liberation Sans Narrow"/>
              </a:rPr>
              <a:t>nível de</a:t>
            </a:r>
            <a:r>
              <a:rPr sz="2600" spc="-35" dirty="0">
                <a:latin typeface="Liberation Sans Narrow"/>
                <a:cs typeface="Liberation Sans Narrow"/>
              </a:rPr>
              <a:t> </a:t>
            </a:r>
            <a:r>
              <a:rPr sz="2600" spc="-5" dirty="0">
                <a:latin typeface="Liberation Sans Narrow"/>
                <a:cs typeface="Liberation Sans Narrow"/>
              </a:rPr>
              <a:t>detalhes</a:t>
            </a:r>
            <a:endParaRPr sz="26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  <a:tab pos="1663700" algn="l"/>
                <a:tab pos="2326005" algn="l"/>
                <a:tab pos="5635625" algn="l"/>
              </a:tabLst>
            </a:pPr>
            <a:r>
              <a:rPr sz="2600" dirty="0" err="1">
                <a:latin typeface="Liberation Sans Narrow"/>
                <a:cs typeface="Liberation Sans Narrow"/>
              </a:rPr>
              <a:t>Usado</a:t>
            </a:r>
            <a:r>
              <a:rPr sz="2600" spc="-15" dirty="0">
                <a:latin typeface="Liberation Sans Narrow"/>
                <a:cs typeface="Liberation Sans Narrow"/>
              </a:rPr>
              <a:t> </a:t>
            </a:r>
            <a:r>
              <a:rPr sz="2600" spc="-5" dirty="0" err="1">
                <a:latin typeface="Liberation Sans Narrow"/>
                <a:cs typeface="Liberation Sans Narrow"/>
              </a:rPr>
              <a:t>na</a:t>
            </a:r>
            <a:r>
              <a:rPr lang="pt-BR" sz="2600" spc="-5" dirty="0">
                <a:latin typeface="Liberation Sans Narrow"/>
                <a:cs typeface="Liberation Sans Narrow"/>
              </a:rPr>
              <a:t> </a:t>
            </a:r>
            <a:r>
              <a:rPr sz="2600" spc="-5" dirty="0" err="1">
                <a:latin typeface="Liberation Sans Narrow"/>
                <a:cs typeface="Liberation Sans Narrow"/>
              </a:rPr>
              <a:t>fase</a:t>
            </a:r>
            <a:r>
              <a:rPr lang="pt-BR" sz="2600" spc="-5" dirty="0">
                <a:latin typeface="Liberation Sans Narrow"/>
                <a:cs typeface="Liberation Sans Narrow"/>
              </a:rPr>
              <a:t> </a:t>
            </a:r>
            <a:r>
              <a:rPr sz="2600" spc="-5" dirty="0" err="1">
                <a:latin typeface="Liberation Sans Narrow"/>
                <a:cs typeface="Liberation Sans Narrow"/>
              </a:rPr>
              <a:t>inicial</a:t>
            </a:r>
            <a:r>
              <a:rPr sz="2600" spc="-20" dirty="0">
                <a:latin typeface="Liberation Sans Narrow"/>
                <a:cs typeface="Liberation Sans Narrow"/>
              </a:rPr>
              <a:t> </a:t>
            </a:r>
            <a:r>
              <a:rPr sz="2600" spc="-5" dirty="0">
                <a:latin typeface="Liberation Sans Narrow"/>
                <a:cs typeface="Liberation Sans Narrow"/>
              </a:rPr>
              <a:t>de</a:t>
            </a:r>
            <a:r>
              <a:rPr sz="2600" spc="20" dirty="0">
                <a:latin typeface="Liberation Sans Narrow"/>
                <a:cs typeface="Liberation Sans Narrow"/>
              </a:rPr>
              <a:t> </a:t>
            </a:r>
            <a:r>
              <a:rPr sz="2600" spc="-5" dirty="0" err="1">
                <a:latin typeface="Liberation Sans Narrow"/>
                <a:cs typeface="Liberation Sans Narrow"/>
              </a:rPr>
              <a:t>desenvolvimento</a:t>
            </a:r>
            <a:r>
              <a:rPr lang="pt-BR" sz="2600" spc="-5" dirty="0">
                <a:latin typeface="Liberation Sans Narrow"/>
                <a:cs typeface="Liberation Sans Narrow"/>
              </a:rPr>
              <a:t> </a:t>
            </a:r>
            <a:r>
              <a:rPr sz="2600" spc="-5" dirty="0">
                <a:latin typeface="Liberation Sans Narrow"/>
                <a:cs typeface="Liberation Sans Narrow"/>
              </a:rPr>
              <a:t>para compreensão de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dirty="0">
                <a:latin typeface="Liberation Sans Narrow"/>
                <a:cs typeface="Liberation Sans Narrow"/>
              </a:rPr>
              <a:t>requisitos</a:t>
            </a: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Representação das telas em papel </a:t>
            </a:r>
            <a:r>
              <a:rPr sz="2600" dirty="0">
                <a:latin typeface="Liberation Sans Narrow"/>
                <a:cs typeface="Liberation Sans Narrow"/>
              </a:rPr>
              <a:t>e </a:t>
            </a:r>
            <a:r>
              <a:rPr sz="2600" spc="-5" dirty="0">
                <a:latin typeface="Liberation Sans Narrow"/>
                <a:cs typeface="Liberation Sans Narrow"/>
              </a:rPr>
              <a:t>caneta,</a:t>
            </a:r>
            <a:r>
              <a:rPr sz="2600" spc="-55" dirty="0">
                <a:latin typeface="Liberation Sans Narrow"/>
                <a:cs typeface="Liberation Sans Narrow"/>
              </a:rPr>
              <a:t> </a:t>
            </a:r>
            <a:r>
              <a:rPr sz="2600" spc="-5" dirty="0">
                <a:latin typeface="Liberation Sans Narrow"/>
                <a:cs typeface="Liberation Sans Narrow"/>
              </a:rPr>
              <a:t>preferencialmente</a:t>
            </a:r>
            <a:endParaRPr sz="26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Representação visual das</a:t>
            </a:r>
            <a:r>
              <a:rPr sz="2600" spc="-50" dirty="0">
                <a:latin typeface="Liberation Sans Narrow"/>
                <a:cs typeface="Liberation Sans Narrow"/>
              </a:rPr>
              <a:t> </a:t>
            </a:r>
            <a:r>
              <a:rPr sz="2600" spc="-5" dirty="0">
                <a:latin typeface="Liberation Sans Narrow"/>
                <a:cs typeface="Liberation Sans Narrow"/>
              </a:rPr>
              <a:t>funcionalidades</a:t>
            </a:r>
            <a:endParaRPr sz="26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dirty="0">
                <a:latin typeface="Liberation Sans Narrow"/>
                <a:cs typeface="Liberation Sans Narrow"/>
              </a:rPr>
              <a:t>Não </a:t>
            </a:r>
            <a:r>
              <a:rPr sz="2600" spc="-5" dirty="0">
                <a:latin typeface="Liberation Sans Narrow"/>
                <a:cs typeface="Liberation Sans Narrow"/>
              </a:rPr>
              <a:t>possuem </a:t>
            </a:r>
            <a:r>
              <a:rPr sz="2600" dirty="0">
                <a:latin typeface="Liberation Sans Narrow"/>
                <a:cs typeface="Liberation Sans Narrow"/>
              </a:rPr>
              <a:t>recursos </a:t>
            </a:r>
            <a:r>
              <a:rPr sz="2600" spc="-5" dirty="0">
                <a:latin typeface="Liberation Sans Narrow"/>
                <a:cs typeface="Liberation Sans Narrow"/>
              </a:rPr>
              <a:t>de</a:t>
            </a:r>
            <a:r>
              <a:rPr sz="2600" spc="-45" dirty="0">
                <a:latin typeface="Liberation Sans Narrow"/>
                <a:cs typeface="Liberation Sans Narrow"/>
              </a:rPr>
              <a:t> </a:t>
            </a:r>
            <a:r>
              <a:rPr sz="2600" spc="-5" dirty="0">
                <a:latin typeface="Liberation Sans Narrow"/>
                <a:cs typeface="Liberation Sans Narrow"/>
              </a:rPr>
              <a:t>interação</a:t>
            </a:r>
            <a:endParaRPr sz="26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Custo</a:t>
            </a:r>
            <a:r>
              <a:rPr sz="2600" spc="-25" dirty="0">
                <a:latin typeface="Liberation Sans Narrow"/>
                <a:cs typeface="Liberation Sans Narrow"/>
              </a:rPr>
              <a:t> </a:t>
            </a:r>
            <a:r>
              <a:rPr sz="2600" dirty="0">
                <a:latin typeface="Liberation Sans Narrow"/>
                <a:cs typeface="Liberation Sans Narrow"/>
              </a:rPr>
              <a:t>reduzido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dirty="0">
                <a:latin typeface="Liberation Sans Narrow"/>
                <a:cs typeface="Liberation Sans Narrow"/>
              </a:rPr>
              <a:t>Produção </a:t>
            </a:r>
            <a:r>
              <a:rPr sz="2600" spc="-5" dirty="0">
                <a:latin typeface="Liberation Sans Narrow"/>
                <a:cs typeface="Liberation Sans Narrow"/>
              </a:rPr>
              <a:t>extremamente</a:t>
            </a:r>
            <a:r>
              <a:rPr sz="2600" spc="-25" dirty="0">
                <a:latin typeface="Liberation Sans Narrow"/>
                <a:cs typeface="Liberation Sans Narrow"/>
              </a:rPr>
              <a:t> </a:t>
            </a:r>
            <a:r>
              <a:rPr sz="2600" spc="-5" dirty="0">
                <a:latin typeface="Liberation Sans Narrow"/>
                <a:cs typeface="Liberation Sans Narrow"/>
              </a:rPr>
              <a:t>rápida</a:t>
            </a:r>
            <a:endParaRPr sz="26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Descartados após fase</a:t>
            </a:r>
            <a:r>
              <a:rPr sz="2600" spc="-45" dirty="0">
                <a:latin typeface="Liberation Sans Narrow"/>
                <a:cs typeface="Liberation Sans Narrow"/>
              </a:rPr>
              <a:t> </a:t>
            </a:r>
            <a:r>
              <a:rPr sz="2600" spc="-5" dirty="0">
                <a:latin typeface="Liberation Sans Narrow"/>
                <a:cs typeface="Liberation Sans Narrow"/>
              </a:rPr>
              <a:t>inicial</a:t>
            </a:r>
            <a:endParaRPr sz="26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4543" y="1248578"/>
            <a:ext cx="7821251" cy="504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5623" y="1272824"/>
            <a:ext cx="7520052" cy="5056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717" y="1691423"/>
            <a:ext cx="6320085" cy="4514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4466"/>
            <a:ext cx="11122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Prototipação de </a:t>
            </a:r>
            <a:r>
              <a:rPr sz="4800" spc="50" dirty="0"/>
              <a:t>média</a:t>
            </a:r>
            <a:r>
              <a:rPr sz="4800" spc="-75" dirty="0"/>
              <a:t> </a:t>
            </a:r>
            <a:r>
              <a:rPr sz="4800" spc="10" dirty="0"/>
              <a:t>fidelidade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833267"/>
            <a:ext cx="10081260" cy="19881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Apresenta aspectos </a:t>
            </a:r>
            <a:r>
              <a:rPr sz="2800" spc="-10" dirty="0">
                <a:latin typeface="Liberation Sans Narrow"/>
                <a:cs typeface="Liberation Sans Narrow"/>
              </a:rPr>
              <a:t>visuais mais </a:t>
            </a:r>
            <a:r>
              <a:rPr sz="2800" spc="-5" dirty="0">
                <a:latin typeface="Liberation Sans Narrow"/>
                <a:cs typeface="Liberation Sans Narrow"/>
              </a:rPr>
              <a:t>próximos do</a:t>
            </a:r>
            <a:r>
              <a:rPr sz="2800" spc="9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definitivo</a:t>
            </a:r>
            <a:endParaRPr sz="2800">
              <a:latin typeface="Liberation Sans Narrow"/>
              <a:cs typeface="Liberation Sans Narrow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  <a:tab pos="2173605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Apresentada	</a:t>
            </a:r>
            <a:r>
              <a:rPr sz="2800" spc="-10" dirty="0">
                <a:latin typeface="Liberation Sans Narrow"/>
                <a:cs typeface="Liberation Sans Narrow"/>
              </a:rPr>
              <a:t>algumas </a:t>
            </a:r>
            <a:r>
              <a:rPr sz="2800" b="1" spc="-10" dirty="0">
                <a:latin typeface="Liberation Sans Narrow"/>
                <a:cs typeface="Liberation Sans Narrow"/>
              </a:rPr>
              <a:t>sequências </a:t>
            </a:r>
            <a:r>
              <a:rPr sz="2800" b="1" spc="-5" dirty="0">
                <a:latin typeface="Liberation Sans Narrow"/>
                <a:cs typeface="Liberation Sans Narrow"/>
              </a:rPr>
              <a:t>de diálogo </a:t>
            </a:r>
            <a:r>
              <a:rPr sz="2800" spc="-5" dirty="0">
                <a:latin typeface="Liberation Sans Narrow"/>
                <a:cs typeface="Liberation Sans Narrow"/>
              </a:rPr>
              <a:t>com o </a:t>
            </a:r>
            <a:r>
              <a:rPr sz="2800" spc="-10" dirty="0">
                <a:latin typeface="Liberation Sans Narrow"/>
                <a:cs typeface="Liberation Sans Narrow"/>
              </a:rPr>
              <a:t>usuário </a:t>
            </a:r>
            <a:r>
              <a:rPr sz="2800" spc="-5" dirty="0">
                <a:latin typeface="Liberation Sans Narrow"/>
                <a:cs typeface="Liberation Sans Narrow"/>
              </a:rPr>
              <a:t>para </a:t>
            </a:r>
            <a:r>
              <a:rPr sz="2800" spc="-10" dirty="0">
                <a:latin typeface="Liberation Sans Narrow"/>
                <a:cs typeface="Liberation Sans Narrow"/>
              </a:rPr>
              <a:t>simular  navegação</a:t>
            </a:r>
            <a:endParaRPr sz="280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Pode </a:t>
            </a:r>
            <a:r>
              <a:rPr sz="2800" spc="-10" dirty="0">
                <a:latin typeface="Liberation Sans Narrow"/>
                <a:cs typeface="Liberation Sans Narrow"/>
              </a:rPr>
              <a:t>fazer </a:t>
            </a:r>
            <a:r>
              <a:rPr sz="2800" spc="-5" dirty="0">
                <a:latin typeface="Liberation Sans Narrow"/>
                <a:cs typeface="Liberation Sans Narrow"/>
              </a:rPr>
              <a:t>uso </a:t>
            </a:r>
            <a:r>
              <a:rPr sz="2800" spc="-10" dirty="0">
                <a:latin typeface="Liberation Sans Narrow"/>
                <a:cs typeface="Liberation Sans Narrow"/>
              </a:rPr>
              <a:t>ferramentas computacionais para sua</a:t>
            </a:r>
            <a:r>
              <a:rPr sz="2800" spc="13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criação</a:t>
            </a:r>
            <a:endParaRPr sz="2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1962" y="1214361"/>
            <a:ext cx="7934194" cy="5402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023" y="1371629"/>
            <a:ext cx="7762779" cy="4962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4348" y="1426345"/>
            <a:ext cx="6839711" cy="4718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9" y="434466"/>
            <a:ext cx="10814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Prototipação de </a:t>
            </a:r>
            <a:r>
              <a:rPr sz="4800" spc="65" dirty="0"/>
              <a:t>alta</a:t>
            </a:r>
            <a:r>
              <a:rPr sz="4800" spc="-60" dirty="0"/>
              <a:t> </a:t>
            </a:r>
            <a:r>
              <a:rPr sz="4800" spc="10" dirty="0"/>
              <a:t>fidelidade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918842"/>
            <a:ext cx="10970260" cy="3546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  <a:tab pos="2603500" algn="l"/>
                <a:tab pos="3876040" algn="l"/>
                <a:tab pos="4356100" algn="l"/>
                <a:tab pos="5614035" algn="l"/>
                <a:tab pos="6449060" algn="l"/>
                <a:tab pos="7009765" algn="l"/>
                <a:tab pos="8058150" algn="l"/>
                <a:tab pos="8538845" algn="l"/>
                <a:tab pos="9972675" algn="l"/>
              </a:tabLst>
            </a:pPr>
            <a:r>
              <a:rPr sz="2800" spc="-5" dirty="0" err="1">
                <a:latin typeface="Liberation Sans Narrow"/>
                <a:cs typeface="Liberation Sans Narrow"/>
              </a:rPr>
              <a:t>Asse</a:t>
            </a:r>
            <a:r>
              <a:rPr sz="2800" spc="10" dirty="0" err="1">
                <a:latin typeface="Liberation Sans Narrow"/>
                <a:cs typeface="Liberation Sans Narrow"/>
              </a:rPr>
              <a:t>m</a:t>
            </a:r>
            <a:r>
              <a:rPr sz="2800" spc="-10" dirty="0" err="1">
                <a:latin typeface="Liberation Sans Narrow"/>
                <a:cs typeface="Liberation Sans Narrow"/>
              </a:rPr>
              <a:t>elh</a:t>
            </a:r>
            <a:r>
              <a:rPr sz="2800" spc="5" dirty="0" err="1">
                <a:latin typeface="Liberation Sans Narrow"/>
                <a:cs typeface="Liberation Sans Narrow"/>
              </a:rPr>
              <a:t>a</a:t>
            </a:r>
            <a:r>
              <a:rPr sz="2800" spc="-20" dirty="0" err="1">
                <a:latin typeface="Liberation Sans Narrow"/>
                <a:cs typeface="Liberation Sans Narrow"/>
              </a:rPr>
              <a:t>m</a:t>
            </a:r>
            <a:r>
              <a:rPr sz="2800" spc="-5" dirty="0">
                <a:latin typeface="Liberation Sans Narrow"/>
                <a:cs typeface="Liberation Sans Narrow"/>
              </a:rPr>
              <a:t>-</a:t>
            </a:r>
            <a:r>
              <a:rPr sz="2800" dirty="0">
                <a:latin typeface="Liberation Sans Narrow"/>
                <a:cs typeface="Liberation Sans Narrow"/>
              </a:rPr>
              <a:t>s</a:t>
            </a:r>
            <a:r>
              <a:rPr sz="2800" spc="-5" dirty="0">
                <a:latin typeface="Liberation Sans Narrow"/>
                <a:cs typeface="Liberation Sans Narrow"/>
              </a:rPr>
              <a:t>e</a:t>
            </a:r>
            <a:r>
              <a:rPr lang="pt-BR" sz="2800" spc="-5" dirty="0">
                <a:latin typeface="Liberation Sans Narrow"/>
                <a:cs typeface="Liberation Sans Narrow"/>
              </a:rPr>
              <a:t> </a:t>
            </a:r>
            <a:r>
              <a:rPr sz="2800" spc="-10" dirty="0" err="1">
                <a:latin typeface="Liberation Sans Narrow"/>
                <a:cs typeface="Liberation Sans Narrow"/>
              </a:rPr>
              <a:t>bastan</a:t>
            </a:r>
            <a:r>
              <a:rPr sz="2800" spc="-15" dirty="0" err="1">
                <a:latin typeface="Liberation Sans Narrow"/>
                <a:cs typeface="Liberation Sans Narrow"/>
              </a:rPr>
              <a:t>t</a:t>
            </a:r>
            <a:r>
              <a:rPr sz="2800" spc="-5" dirty="0" err="1">
                <a:latin typeface="Liberation Sans Narrow"/>
                <a:cs typeface="Liberation Sans Narrow"/>
              </a:rPr>
              <a:t>e</a:t>
            </a:r>
            <a:r>
              <a:rPr lang="pt-BR" sz="2800" spc="-5" dirty="0">
                <a:latin typeface="Liberation Sans Narrow"/>
                <a:cs typeface="Liberation Sans Narrow"/>
              </a:rPr>
              <a:t> </a:t>
            </a:r>
            <a:r>
              <a:rPr sz="2800" spc="-10" dirty="0" err="1">
                <a:latin typeface="Liberation Sans Narrow"/>
                <a:cs typeface="Liberation Sans Narrow"/>
              </a:rPr>
              <a:t>a</a:t>
            </a:r>
            <a:r>
              <a:rPr sz="2800" spc="-5" dirty="0" err="1">
                <a:latin typeface="Liberation Sans Narrow"/>
                <a:cs typeface="Liberation Sans Narrow"/>
              </a:rPr>
              <a:t>o</a:t>
            </a:r>
            <a:r>
              <a:rPr lang="pt-BR" sz="2800" spc="-5" dirty="0">
                <a:latin typeface="Liberation Sans Narrow"/>
                <a:cs typeface="Liberation Sans Narrow"/>
              </a:rPr>
              <a:t> </a:t>
            </a:r>
            <a:r>
              <a:rPr sz="2800" b="1" spc="-5" dirty="0" err="1">
                <a:latin typeface="Liberation Sans Narrow"/>
                <a:cs typeface="Liberation Sans Narrow"/>
              </a:rPr>
              <a:t>prod</a:t>
            </a:r>
            <a:r>
              <a:rPr sz="2800" b="1" dirty="0" err="1">
                <a:latin typeface="Liberation Sans Narrow"/>
                <a:cs typeface="Liberation Sans Narrow"/>
              </a:rPr>
              <a:t>u</a:t>
            </a:r>
            <a:r>
              <a:rPr sz="2800" b="1" spc="-5" dirty="0" err="1">
                <a:latin typeface="Liberation Sans Narrow"/>
                <a:cs typeface="Liberation Sans Narrow"/>
              </a:rPr>
              <a:t>to</a:t>
            </a:r>
            <a:r>
              <a:rPr lang="pt-BR" sz="2800" b="1" spc="-5" dirty="0">
                <a:latin typeface="Liberation Sans Narrow"/>
                <a:cs typeface="Liberation Sans Narrow"/>
              </a:rPr>
              <a:t> </a:t>
            </a:r>
            <a:r>
              <a:rPr sz="2800" b="1" spc="-5" dirty="0">
                <a:latin typeface="Liberation Sans Narrow"/>
                <a:cs typeface="Liberation Sans Narrow"/>
              </a:rPr>
              <a:t>final</a:t>
            </a:r>
            <a:r>
              <a:rPr sz="2800" spc="-5" dirty="0">
                <a:latin typeface="Liberation Sans Narrow"/>
                <a:cs typeface="Liberation Sans Narrow"/>
              </a:rPr>
              <a:t>,</a:t>
            </a:r>
            <a:r>
              <a:rPr lang="pt-BR" sz="2800" spc="-5" dirty="0">
                <a:latin typeface="Liberation Sans Narrow"/>
                <a:cs typeface="Liberation Sans Narrow"/>
              </a:rPr>
              <a:t> </a:t>
            </a:r>
            <a:r>
              <a:rPr sz="2800" spc="-10" dirty="0" err="1">
                <a:latin typeface="Liberation Sans Narrow"/>
                <a:cs typeface="Liberation Sans Narrow"/>
              </a:rPr>
              <a:t>e</a:t>
            </a:r>
            <a:r>
              <a:rPr sz="2800" spc="-5" dirty="0" err="1">
                <a:latin typeface="Liberation Sans Narrow"/>
                <a:cs typeface="Liberation Sans Narrow"/>
              </a:rPr>
              <a:t>m</a:t>
            </a:r>
            <a:r>
              <a:rPr lang="pt-BR" sz="2800" spc="-5" dirty="0">
                <a:latin typeface="Liberation Sans Narrow"/>
                <a:cs typeface="Liberation Sans Narrow"/>
              </a:rPr>
              <a:t> </a:t>
            </a:r>
            <a:r>
              <a:rPr sz="2800" spc="-10" dirty="0" err="1">
                <a:latin typeface="Liberation Sans Narrow"/>
                <a:cs typeface="Liberation Sans Narrow"/>
              </a:rPr>
              <a:t>termo</a:t>
            </a:r>
            <a:r>
              <a:rPr sz="2800" spc="-5" dirty="0" err="1">
                <a:latin typeface="Liberation Sans Narrow"/>
                <a:cs typeface="Liberation Sans Narrow"/>
              </a:rPr>
              <a:t>s</a:t>
            </a:r>
            <a:r>
              <a:rPr lang="pt-BR" sz="2800" spc="-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d</a:t>
            </a:r>
            <a:r>
              <a:rPr lang="pt-BR" sz="2800" spc="-10" dirty="0">
                <a:latin typeface="Liberation Sans Narrow"/>
                <a:cs typeface="Liberation Sans Narrow"/>
              </a:rPr>
              <a:t>e </a:t>
            </a:r>
            <a:r>
              <a:rPr sz="2800" spc="-10" dirty="0" err="1">
                <a:latin typeface="Liberation Sans Narrow"/>
                <a:cs typeface="Liberation Sans Narrow"/>
              </a:rPr>
              <a:t>ap</a:t>
            </a:r>
            <a:r>
              <a:rPr sz="2800" spc="-15" dirty="0" err="1">
                <a:latin typeface="Liberation Sans Narrow"/>
                <a:cs typeface="Liberation Sans Narrow"/>
              </a:rPr>
              <a:t>a</a:t>
            </a:r>
            <a:r>
              <a:rPr sz="2800" spc="-5" dirty="0" err="1">
                <a:latin typeface="Liberation Sans Narrow"/>
                <a:cs typeface="Liberation Sans Narrow"/>
              </a:rPr>
              <a:t>rência</a:t>
            </a:r>
            <a:r>
              <a:rPr lang="pt-BR" sz="2800" spc="-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vis</a:t>
            </a:r>
            <a:r>
              <a:rPr sz="2800" spc="5" dirty="0">
                <a:latin typeface="Liberation Sans Narrow"/>
                <a:cs typeface="Liberation Sans Narrow"/>
              </a:rPr>
              <a:t>u</a:t>
            </a:r>
            <a:r>
              <a:rPr sz="2800" spc="-10" dirty="0">
                <a:latin typeface="Liberation Sans Narrow"/>
                <a:cs typeface="Liberation Sans Narrow"/>
              </a:rPr>
              <a:t>al,</a:t>
            </a:r>
            <a:r>
              <a:rPr lang="pt-BR" sz="2800" spc="-10" dirty="0">
                <a:latin typeface="Liberation Sans Narrow"/>
                <a:cs typeface="Liberation Sans Narrow"/>
              </a:rPr>
              <a:t> </a:t>
            </a:r>
            <a:r>
              <a:rPr sz="2800" spc="-10" dirty="0" err="1">
                <a:latin typeface="Liberation Sans Narrow"/>
                <a:cs typeface="Liberation Sans Narrow"/>
              </a:rPr>
              <a:t>interatividade</a:t>
            </a:r>
            <a:r>
              <a:rPr sz="2800" spc="-1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e</a:t>
            </a:r>
            <a:r>
              <a:rPr sz="2800" spc="1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navegação.</a:t>
            </a:r>
            <a:endParaRPr sz="28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Desenvolvido e </a:t>
            </a:r>
            <a:r>
              <a:rPr sz="2800" spc="-10" dirty="0">
                <a:latin typeface="Liberation Sans Narrow"/>
                <a:cs typeface="Liberation Sans Narrow"/>
              </a:rPr>
              <a:t>apresentado </a:t>
            </a:r>
            <a:r>
              <a:rPr sz="2800" spc="-5" dirty="0">
                <a:latin typeface="Liberation Sans Narrow"/>
                <a:cs typeface="Liberation Sans Narrow"/>
              </a:rPr>
              <a:t>no</a:t>
            </a:r>
            <a:r>
              <a:rPr sz="2800" spc="35" dirty="0">
                <a:latin typeface="Liberation Sans Narrow"/>
                <a:cs typeface="Liberation Sans Narrow"/>
              </a:rPr>
              <a:t> </a:t>
            </a:r>
            <a:r>
              <a:rPr sz="2800" b="1" spc="-10" dirty="0">
                <a:latin typeface="Liberation Sans Narrow"/>
                <a:cs typeface="Liberation Sans Narrow"/>
              </a:rPr>
              <a:t>computador</a:t>
            </a:r>
            <a:endParaRPr sz="28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Podem ser </a:t>
            </a:r>
            <a:r>
              <a:rPr sz="2800" b="1" spc="-5" dirty="0">
                <a:latin typeface="Liberation Sans Narrow"/>
                <a:cs typeface="Liberation Sans Narrow"/>
              </a:rPr>
              <a:t>descartados </a:t>
            </a:r>
            <a:r>
              <a:rPr sz="2800" spc="-5" dirty="0">
                <a:latin typeface="Liberation Sans Narrow"/>
                <a:cs typeface="Liberation Sans Narrow"/>
              </a:rPr>
              <a:t>ou </a:t>
            </a:r>
            <a:r>
              <a:rPr sz="2800" b="1" spc="-10" dirty="0">
                <a:latin typeface="Liberation Sans Narrow"/>
                <a:cs typeface="Liberation Sans Narrow"/>
              </a:rPr>
              <a:t>evoluir </a:t>
            </a:r>
            <a:r>
              <a:rPr sz="2800" spc="-5" dirty="0">
                <a:latin typeface="Liberation Sans Narrow"/>
                <a:cs typeface="Liberation Sans Narrow"/>
              </a:rPr>
              <a:t>até a versão</a:t>
            </a:r>
            <a:r>
              <a:rPr sz="2800" spc="2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final</a:t>
            </a:r>
            <a:endParaRPr sz="2800" dirty="0">
              <a:latin typeface="Liberation Sans Narrow"/>
              <a:cs typeface="Liberation Sans Narrow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›	</a:t>
            </a:r>
            <a:r>
              <a:rPr sz="2400" spc="-5" dirty="0">
                <a:latin typeface="Liberation Sans Narrow"/>
                <a:cs typeface="Liberation Sans Narrow"/>
              </a:rPr>
              <a:t>Descartados:</a:t>
            </a:r>
            <a:r>
              <a:rPr sz="2400" spc="14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desenvolvidos</a:t>
            </a:r>
            <a:r>
              <a:rPr sz="2400" spc="14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em</a:t>
            </a:r>
            <a:r>
              <a:rPr sz="2400" spc="13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programas</a:t>
            </a:r>
            <a:r>
              <a:rPr sz="2400" spc="12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específicos</a:t>
            </a:r>
            <a:r>
              <a:rPr sz="2400" spc="135" dirty="0">
                <a:latin typeface="Liberation Sans Narrow"/>
                <a:cs typeface="Liberation Sans Narrow"/>
              </a:rPr>
              <a:t> </a:t>
            </a:r>
            <a:r>
              <a:rPr sz="2400" dirty="0">
                <a:latin typeface="Liberation Sans Narrow"/>
                <a:cs typeface="Liberation Sans Narrow"/>
              </a:rPr>
              <a:t>de</a:t>
            </a:r>
            <a:r>
              <a:rPr sz="2400" spc="125" dirty="0">
                <a:latin typeface="Liberation Sans Narrow"/>
                <a:cs typeface="Liberation Sans Narrow"/>
              </a:rPr>
              <a:t> </a:t>
            </a:r>
            <a:r>
              <a:rPr sz="2400" i="1" dirty="0">
                <a:latin typeface="Liberation Sans Narrow"/>
                <a:cs typeface="Liberation Sans Narrow"/>
              </a:rPr>
              <a:t>design</a:t>
            </a:r>
            <a:r>
              <a:rPr sz="2400" i="1" spc="135" dirty="0">
                <a:latin typeface="Liberation Sans Narrow"/>
                <a:cs typeface="Liberation Sans Narrow"/>
              </a:rPr>
              <a:t> </a:t>
            </a:r>
            <a:r>
              <a:rPr sz="2400" i="1" dirty="0">
                <a:latin typeface="Liberation Sans Narrow"/>
                <a:cs typeface="Liberation Sans Narrow"/>
              </a:rPr>
              <a:t>–</a:t>
            </a:r>
            <a:r>
              <a:rPr sz="2400" i="1" spc="125" dirty="0">
                <a:latin typeface="Liberation Sans Narrow"/>
                <a:cs typeface="Liberation Sans Narrow"/>
              </a:rPr>
              <a:t> </a:t>
            </a:r>
            <a:r>
              <a:rPr sz="2400" i="1" spc="-5" dirty="0">
                <a:latin typeface="Liberation Sans Narrow"/>
                <a:cs typeface="Liberation Sans Narrow"/>
              </a:rPr>
              <a:t>Photoshop/Fireworks</a:t>
            </a:r>
            <a:r>
              <a:rPr lang="pt-BR" sz="2400" i="1" spc="-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(desconsiderando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criação automática de</a:t>
            </a:r>
            <a:r>
              <a:rPr sz="2400" spc="145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código)</a:t>
            </a:r>
            <a:endParaRPr sz="2400" dirty="0">
              <a:latin typeface="Liberation Sans Narrow"/>
              <a:cs typeface="Liberation Sans Narrow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›	</a:t>
            </a:r>
            <a:r>
              <a:rPr sz="2400" spc="-5" dirty="0">
                <a:latin typeface="Liberation Sans Narrow"/>
                <a:cs typeface="Liberation Sans Narrow"/>
              </a:rPr>
              <a:t>Evoluir: desenvolvidos em programas WYSIWYG </a:t>
            </a:r>
            <a:r>
              <a:rPr sz="2400" spc="-245" dirty="0">
                <a:latin typeface="Arial"/>
                <a:cs typeface="Arial"/>
              </a:rPr>
              <a:t>– </a:t>
            </a:r>
            <a:r>
              <a:rPr sz="2400" i="1" spc="-15" dirty="0">
                <a:latin typeface="Liberation Sans Narrow"/>
                <a:cs typeface="Liberation Sans Narrow"/>
              </a:rPr>
              <a:t>Dreamweaver, Visual</a:t>
            </a:r>
            <a:r>
              <a:rPr sz="2400" i="1" spc="385" dirty="0">
                <a:latin typeface="Liberation Sans Narrow"/>
                <a:cs typeface="Liberation Sans Narrow"/>
              </a:rPr>
              <a:t> </a:t>
            </a:r>
            <a:r>
              <a:rPr sz="2400" i="1" spc="-5" dirty="0">
                <a:latin typeface="Liberation Sans Narrow"/>
                <a:cs typeface="Liberation Sans Narrow"/>
              </a:rPr>
              <a:t>Studio</a:t>
            </a:r>
            <a:endParaRPr sz="24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492" y="2555748"/>
            <a:ext cx="6624955" cy="3676015"/>
            <a:chOff x="3174492" y="2555748"/>
            <a:chExt cx="6624955" cy="3676015"/>
          </a:xfrm>
        </p:grpSpPr>
        <p:sp>
          <p:nvSpPr>
            <p:cNvPr id="3" name="object 3"/>
            <p:cNvSpPr/>
            <p:nvPr/>
          </p:nvSpPr>
          <p:spPr>
            <a:xfrm>
              <a:off x="3174492" y="2555748"/>
              <a:ext cx="6624828" cy="2267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8788" y="4431792"/>
              <a:ext cx="2484119" cy="1799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6540" y="4458462"/>
              <a:ext cx="2389124" cy="17061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66540" y="4458462"/>
              <a:ext cx="2389505" cy="1706245"/>
            </a:xfrm>
            <a:custGeom>
              <a:avLst/>
              <a:gdLst/>
              <a:ahLst/>
              <a:cxnLst/>
              <a:rect l="l" t="t" r="r" b="b"/>
              <a:pathLst>
                <a:path w="2389504" h="1706245">
                  <a:moveTo>
                    <a:pt x="84836" y="698754"/>
                  </a:moveTo>
                  <a:lnTo>
                    <a:pt x="468884" y="698754"/>
                  </a:lnTo>
                  <a:lnTo>
                    <a:pt x="0" y="0"/>
                  </a:lnTo>
                  <a:lnTo>
                    <a:pt x="1044956" y="698754"/>
                  </a:lnTo>
                  <a:lnTo>
                    <a:pt x="2389124" y="698754"/>
                  </a:lnTo>
                  <a:lnTo>
                    <a:pt x="2389124" y="866647"/>
                  </a:lnTo>
                  <a:lnTo>
                    <a:pt x="2389124" y="1118489"/>
                  </a:lnTo>
                  <a:lnTo>
                    <a:pt x="2389124" y="1706118"/>
                  </a:lnTo>
                  <a:lnTo>
                    <a:pt x="1044956" y="1706118"/>
                  </a:lnTo>
                  <a:lnTo>
                    <a:pt x="468884" y="1706118"/>
                  </a:lnTo>
                  <a:lnTo>
                    <a:pt x="84836" y="1706118"/>
                  </a:lnTo>
                  <a:lnTo>
                    <a:pt x="84836" y="1118489"/>
                  </a:lnTo>
                  <a:lnTo>
                    <a:pt x="84836" y="866647"/>
                  </a:lnTo>
                  <a:lnTo>
                    <a:pt x="84836" y="69875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20361" y="5360314"/>
            <a:ext cx="17665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Baixa, </a:t>
            </a:r>
            <a:r>
              <a:rPr sz="1800" spc="-5" dirty="0">
                <a:latin typeface="Carlito"/>
                <a:cs typeface="Carlito"/>
              </a:rPr>
              <a:t>média 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alta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fidelidade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17307" y="4203191"/>
            <a:ext cx="2399030" cy="2028825"/>
            <a:chOff x="7417307" y="4203191"/>
            <a:chExt cx="2399030" cy="2028825"/>
          </a:xfrm>
        </p:grpSpPr>
        <p:sp>
          <p:nvSpPr>
            <p:cNvPr id="9" name="object 9"/>
            <p:cNvSpPr/>
            <p:nvPr/>
          </p:nvSpPr>
          <p:spPr>
            <a:xfrm>
              <a:off x="7417307" y="4203191"/>
              <a:ext cx="2398776" cy="2028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85887" y="5294375"/>
              <a:ext cx="2313431" cy="8397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64551" y="4229988"/>
              <a:ext cx="2304288" cy="19345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64551" y="4229988"/>
              <a:ext cx="2304415" cy="1934845"/>
            </a:xfrm>
            <a:custGeom>
              <a:avLst/>
              <a:gdLst/>
              <a:ahLst/>
              <a:cxnLst/>
              <a:rect l="l" t="t" r="r" b="b"/>
              <a:pathLst>
                <a:path w="2304415" h="1934845">
                  <a:moveTo>
                    <a:pt x="0" y="927227"/>
                  </a:moveTo>
                  <a:lnTo>
                    <a:pt x="1344168" y="927227"/>
                  </a:lnTo>
                  <a:lnTo>
                    <a:pt x="1228725" y="0"/>
                  </a:lnTo>
                  <a:lnTo>
                    <a:pt x="1920240" y="927227"/>
                  </a:lnTo>
                  <a:lnTo>
                    <a:pt x="2304288" y="927227"/>
                  </a:lnTo>
                  <a:lnTo>
                    <a:pt x="2304288" y="1095121"/>
                  </a:lnTo>
                  <a:lnTo>
                    <a:pt x="2304288" y="1346962"/>
                  </a:lnTo>
                  <a:lnTo>
                    <a:pt x="2304288" y="1934591"/>
                  </a:lnTo>
                  <a:lnTo>
                    <a:pt x="1920240" y="1934591"/>
                  </a:lnTo>
                  <a:lnTo>
                    <a:pt x="1344168" y="1934591"/>
                  </a:lnTo>
                  <a:lnTo>
                    <a:pt x="0" y="1934591"/>
                  </a:lnTo>
                  <a:lnTo>
                    <a:pt x="0" y="1346962"/>
                  </a:lnTo>
                  <a:lnTo>
                    <a:pt x="0" y="1095121"/>
                  </a:lnTo>
                  <a:lnTo>
                    <a:pt x="0" y="92722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53908" y="5360314"/>
            <a:ext cx="192658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Preditiva, </a:t>
            </a:r>
            <a:r>
              <a:rPr sz="1800" spc="-5" dirty="0">
                <a:latin typeface="Carlito"/>
                <a:cs typeface="Carlito"/>
              </a:rPr>
              <a:t>empírica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heurística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72967" y="1002791"/>
            <a:ext cx="4221480" cy="1445260"/>
            <a:chOff x="3172967" y="1002791"/>
            <a:chExt cx="4221480" cy="1445260"/>
          </a:xfrm>
        </p:grpSpPr>
        <p:sp>
          <p:nvSpPr>
            <p:cNvPr id="15" name="object 15"/>
            <p:cNvSpPr/>
            <p:nvPr/>
          </p:nvSpPr>
          <p:spPr>
            <a:xfrm>
              <a:off x="3214119" y="1002791"/>
              <a:ext cx="4180325" cy="14447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2967" y="1200911"/>
              <a:ext cx="2724911" cy="11140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52215" y="1021079"/>
              <a:ext cx="4104132" cy="13685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52215" y="1021080"/>
            <a:ext cx="4104640" cy="136906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72085" indent="-81915">
              <a:lnSpc>
                <a:spcPct val="100000"/>
              </a:lnSpc>
              <a:buSzPct val="94444"/>
              <a:buFont typeface="Arial"/>
              <a:buChar char="•"/>
              <a:tabLst>
                <a:tab pos="172720" algn="l"/>
              </a:tabLst>
            </a:pPr>
            <a:r>
              <a:rPr sz="1800" dirty="0">
                <a:latin typeface="Carlito"/>
                <a:cs typeface="Carlito"/>
              </a:rPr>
              <a:t>Necessidades </a:t>
            </a:r>
            <a:r>
              <a:rPr sz="1800" spc="-5" dirty="0">
                <a:latin typeface="Carlito"/>
                <a:cs typeface="Carlito"/>
              </a:rPr>
              <a:t>do usuário</a:t>
            </a:r>
            <a:endParaRPr sz="1800">
              <a:latin typeface="Carlito"/>
              <a:cs typeface="Carlito"/>
            </a:endParaRPr>
          </a:p>
          <a:p>
            <a:pPr marL="172085" indent="-81915">
              <a:lnSpc>
                <a:spcPct val="100000"/>
              </a:lnSpc>
              <a:buSzPct val="94444"/>
              <a:buFont typeface="Arial"/>
              <a:buChar char="•"/>
              <a:tabLst>
                <a:tab pos="172720" algn="l"/>
              </a:tabLst>
            </a:pPr>
            <a:r>
              <a:rPr sz="1800" spc="-10" dirty="0">
                <a:latin typeface="Carlito"/>
                <a:cs typeface="Carlito"/>
              </a:rPr>
              <a:t>Perfil </a:t>
            </a:r>
            <a:r>
              <a:rPr sz="1800" spc="-5" dirty="0">
                <a:latin typeface="Carlito"/>
                <a:cs typeface="Carlito"/>
              </a:rPr>
              <a:t>do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usuário</a:t>
            </a:r>
            <a:endParaRPr sz="1800">
              <a:latin typeface="Carlito"/>
              <a:cs typeface="Carlito"/>
            </a:endParaRPr>
          </a:p>
          <a:p>
            <a:pPr marL="172085" indent="-81915">
              <a:lnSpc>
                <a:spcPct val="100000"/>
              </a:lnSpc>
              <a:buSzPct val="94444"/>
              <a:buFont typeface="Arial"/>
              <a:buChar char="•"/>
              <a:tabLst>
                <a:tab pos="172720" algn="l"/>
              </a:tabLst>
            </a:pPr>
            <a:r>
              <a:rPr sz="1800" i="1" spc="-10" dirty="0">
                <a:latin typeface="Carlito"/>
                <a:cs typeface="Carlito"/>
              </a:rPr>
              <a:t>Brainstorming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52144" y="4221479"/>
            <a:ext cx="2654935" cy="1339850"/>
            <a:chOff x="1152144" y="4221479"/>
            <a:chExt cx="2654935" cy="1339850"/>
          </a:xfrm>
        </p:grpSpPr>
        <p:sp>
          <p:nvSpPr>
            <p:cNvPr id="20" name="object 20"/>
            <p:cNvSpPr/>
            <p:nvPr/>
          </p:nvSpPr>
          <p:spPr>
            <a:xfrm>
              <a:off x="1152144" y="4221479"/>
              <a:ext cx="2654808" cy="13395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1100" y="4760975"/>
              <a:ext cx="2340864" cy="5654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9388" y="4248784"/>
              <a:ext cx="2559685" cy="124523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9388" y="4248784"/>
              <a:ext cx="2559685" cy="1245235"/>
            </a:xfrm>
            <a:custGeom>
              <a:avLst/>
              <a:gdLst/>
              <a:ahLst/>
              <a:cxnLst/>
              <a:rect l="l" t="t" r="r" b="b"/>
              <a:pathLst>
                <a:path w="2559685" h="1245235">
                  <a:moveTo>
                    <a:pt x="0" y="237870"/>
                  </a:moveTo>
                  <a:lnTo>
                    <a:pt x="1344168" y="237870"/>
                  </a:lnTo>
                  <a:lnTo>
                    <a:pt x="2559685" y="0"/>
                  </a:lnTo>
                  <a:lnTo>
                    <a:pt x="1920239" y="237870"/>
                  </a:lnTo>
                  <a:lnTo>
                    <a:pt x="2304288" y="237870"/>
                  </a:lnTo>
                  <a:lnTo>
                    <a:pt x="2304288" y="405764"/>
                  </a:lnTo>
                  <a:lnTo>
                    <a:pt x="2304288" y="657606"/>
                  </a:lnTo>
                  <a:lnTo>
                    <a:pt x="2304288" y="1245234"/>
                  </a:lnTo>
                  <a:lnTo>
                    <a:pt x="1920239" y="1245234"/>
                  </a:lnTo>
                  <a:lnTo>
                    <a:pt x="1344168" y="1245234"/>
                  </a:lnTo>
                  <a:lnTo>
                    <a:pt x="0" y="1245234"/>
                  </a:lnTo>
                  <a:lnTo>
                    <a:pt x="0" y="657606"/>
                  </a:lnTo>
                  <a:lnTo>
                    <a:pt x="0" y="405764"/>
                  </a:lnTo>
                  <a:lnTo>
                    <a:pt x="0" y="23787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48866" y="4826889"/>
            <a:ext cx="200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Metas </a:t>
            </a:r>
            <a:r>
              <a:rPr sz="1800" spc="-5" dirty="0">
                <a:latin typeface="Carlito"/>
                <a:cs typeface="Carlito"/>
              </a:rPr>
              <a:t>de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usabilidade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4466"/>
            <a:ext cx="11046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4870" algn="l"/>
              </a:tabLst>
            </a:pPr>
            <a:r>
              <a:rPr sz="4800" spc="-5" dirty="0"/>
              <a:t>Protótipos</a:t>
            </a:r>
            <a:r>
              <a:rPr sz="4800" spc="-10" dirty="0"/>
              <a:t> </a:t>
            </a:r>
            <a:r>
              <a:rPr sz="4800" spc="35" dirty="0"/>
              <a:t>de	</a:t>
            </a:r>
            <a:r>
              <a:rPr sz="4800" spc="65" dirty="0"/>
              <a:t>alta</a:t>
            </a:r>
            <a:r>
              <a:rPr sz="4800" spc="-50" dirty="0"/>
              <a:t> </a:t>
            </a:r>
            <a:r>
              <a:rPr sz="4800" spc="10" dirty="0"/>
              <a:t>fidelidade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831134"/>
            <a:ext cx="10817860" cy="27783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600" spc="-5" dirty="0">
                <a:latin typeface="Liberation Sans Narrow"/>
                <a:cs typeface="Liberation Sans Narrow"/>
              </a:rPr>
              <a:t>Protótipos </a:t>
            </a:r>
            <a:r>
              <a:rPr sz="3600" spc="-10" dirty="0">
                <a:latin typeface="Liberation Sans Narrow"/>
                <a:cs typeface="Liberation Sans Narrow"/>
              </a:rPr>
              <a:t>que</a:t>
            </a:r>
            <a:r>
              <a:rPr sz="3600" spc="10" dirty="0">
                <a:latin typeface="Liberation Sans Narrow"/>
                <a:cs typeface="Liberation Sans Narrow"/>
              </a:rPr>
              <a:t> </a:t>
            </a:r>
            <a:r>
              <a:rPr sz="3600" spc="-10" dirty="0">
                <a:latin typeface="Liberation Sans Narrow"/>
                <a:cs typeface="Liberation Sans Narrow"/>
              </a:rPr>
              <a:t>evoluem:</a:t>
            </a:r>
            <a:endParaRPr sz="3600" dirty="0">
              <a:latin typeface="Liberation Sans Narrow"/>
              <a:cs typeface="Liberation Sans Narrow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3200" dirty="0">
                <a:solidFill>
                  <a:srgbClr val="7E7E7E"/>
                </a:solidFill>
                <a:latin typeface="Arial"/>
                <a:cs typeface="Arial"/>
              </a:rPr>
              <a:t>›	</a:t>
            </a:r>
            <a:r>
              <a:rPr sz="3200" spc="-5" dirty="0">
                <a:latin typeface="Liberation Sans Narrow"/>
                <a:cs typeface="Liberation Sans Narrow"/>
              </a:rPr>
              <a:t>Reduzem </a:t>
            </a:r>
            <a:r>
              <a:rPr sz="3200" dirty="0">
                <a:latin typeface="Liberation Sans Narrow"/>
                <a:cs typeface="Liberation Sans Narrow"/>
              </a:rPr>
              <a:t>o </a:t>
            </a:r>
            <a:r>
              <a:rPr sz="3200" b="1" dirty="0">
                <a:latin typeface="Liberation Sans Narrow"/>
                <a:cs typeface="Liberation Sans Narrow"/>
              </a:rPr>
              <a:t>tempo </a:t>
            </a:r>
            <a:r>
              <a:rPr sz="3200" dirty="0">
                <a:latin typeface="Liberation Sans Narrow"/>
                <a:cs typeface="Liberation Sans Narrow"/>
              </a:rPr>
              <a:t>e </a:t>
            </a:r>
            <a:r>
              <a:rPr sz="3200" b="1" spc="-5" dirty="0">
                <a:latin typeface="Liberation Sans Narrow"/>
                <a:cs typeface="Liberation Sans Narrow"/>
              </a:rPr>
              <a:t>custo </a:t>
            </a:r>
            <a:r>
              <a:rPr sz="3200" spc="-5" dirty="0">
                <a:latin typeface="Liberation Sans Narrow"/>
                <a:cs typeface="Liberation Sans Narrow"/>
              </a:rPr>
              <a:t>de desenvolvimento do produto</a:t>
            </a:r>
            <a:r>
              <a:rPr sz="3200" spc="130" dirty="0">
                <a:latin typeface="Liberation Sans Narrow"/>
                <a:cs typeface="Liberation Sans Narrow"/>
              </a:rPr>
              <a:t> </a:t>
            </a:r>
            <a:r>
              <a:rPr sz="3200" spc="-5" dirty="0">
                <a:latin typeface="Liberation Sans Narrow"/>
                <a:cs typeface="Liberation Sans Narrow"/>
              </a:rPr>
              <a:t>final</a:t>
            </a:r>
            <a:endParaRPr sz="3200" dirty="0">
              <a:latin typeface="Liberation Sans Narrow"/>
              <a:cs typeface="Liberation Sans Narrow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3200" dirty="0">
                <a:solidFill>
                  <a:srgbClr val="7E7E7E"/>
                </a:solidFill>
                <a:latin typeface="Arial"/>
                <a:cs typeface="Arial"/>
              </a:rPr>
              <a:t>›	</a:t>
            </a:r>
            <a:r>
              <a:rPr sz="3200" spc="-5" dirty="0">
                <a:latin typeface="Liberation Sans Narrow"/>
                <a:cs typeface="Liberation Sans Narrow"/>
              </a:rPr>
              <a:t>Pode proporcionar testes de </a:t>
            </a:r>
            <a:r>
              <a:rPr sz="3200" b="1" dirty="0">
                <a:latin typeface="Liberation Sans Narrow"/>
                <a:cs typeface="Liberation Sans Narrow"/>
              </a:rPr>
              <a:t>funcionalidades </a:t>
            </a:r>
            <a:r>
              <a:rPr sz="3200" spc="-5" dirty="0">
                <a:latin typeface="Liberation Sans Narrow"/>
                <a:cs typeface="Liberation Sans Narrow"/>
              </a:rPr>
              <a:t>do</a:t>
            </a:r>
            <a:r>
              <a:rPr sz="3200" spc="120" dirty="0">
                <a:latin typeface="Liberation Sans Narrow"/>
                <a:cs typeface="Liberation Sans Narrow"/>
              </a:rPr>
              <a:t> </a:t>
            </a:r>
            <a:r>
              <a:rPr sz="3200" spc="-5" dirty="0">
                <a:latin typeface="Liberation Sans Narrow"/>
                <a:cs typeface="Liberation Sans Narrow"/>
              </a:rPr>
              <a:t>sistema</a:t>
            </a:r>
            <a:endParaRPr sz="32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1867" y="981455"/>
            <a:ext cx="8077200" cy="4504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8221" y="6330797"/>
            <a:ext cx="2398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Design: </a:t>
            </a:r>
            <a:r>
              <a:rPr sz="1800" spc="-10" dirty="0">
                <a:latin typeface="Carlito"/>
                <a:cs typeface="Carlito"/>
              </a:rPr>
              <a:t>template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mosters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0420" y="274320"/>
            <a:ext cx="5715000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8221" y="6330797"/>
            <a:ext cx="1922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Design: </a:t>
            </a:r>
            <a:r>
              <a:rPr sz="1800" dirty="0">
                <a:latin typeface="Carlito"/>
                <a:cs typeface="Carlito"/>
              </a:rPr>
              <a:t>visual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studio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4500" y="1066800"/>
            <a:ext cx="9004300" cy="5430520"/>
            <a:chOff x="1714500" y="1066800"/>
            <a:chExt cx="9004300" cy="5430520"/>
          </a:xfrm>
        </p:grpSpPr>
        <p:sp>
          <p:nvSpPr>
            <p:cNvPr id="3" name="object 3"/>
            <p:cNvSpPr/>
            <p:nvPr/>
          </p:nvSpPr>
          <p:spPr>
            <a:xfrm>
              <a:off x="1714500" y="1066800"/>
              <a:ext cx="8915400" cy="5430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61182" y="1413509"/>
              <a:ext cx="7344409" cy="4825365"/>
            </a:xfrm>
            <a:custGeom>
              <a:avLst/>
              <a:gdLst/>
              <a:ahLst/>
              <a:cxnLst/>
              <a:rect l="l" t="t" r="r" b="b"/>
              <a:pathLst>
                <a:path w="7344409" h="4825365">
                  <a:moveTo>
                    <a:pt x="0" y="288036"/>
                  </a:moveTo>
                  <a:lnTo>
                    <a:pt x="3599688" y="288036"/>
                  </a:lnTo>
                  <a:lnTo>
                    <a:pt x="3599688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  <a:path w="7344409" h="4825365">
                  <a:moveTo>
                    <a:pt x="0" y="1101852"/>
                  </a:moveTo>
                  <a:lnTo>
                    <a:pt x="3599688" y="1101852"/>
                  </a:lnTo>
                  <a:lnTo>
                    <a:pt x="3599688" y="850391"/>
                  </a:lnTo>
                  <a:lnTo>
                    <a:pt x="0" y="850391"/>
                  </a:lnTo>
                  <a:lnTo>
                    <a:pt x="0" y="1101852"/>
                  </a:lnTo>
                  <a:close/>
                </a:path>
                <a:path w="7344409" h="4825365">
                  <a:moveTo>
                    <a:pt x="0" y="4824983"/>
                  </a:moveTo>
                  <a:lnTo>
                    <a:pt x="3599688" y="4824983"/>
                  </a:lnTo>
                  <a:lnTo>
                    <a:pt x="3599688" y="4536948"/>
                  </a:lnTo>
                  <a:lnTo>
                    <a:pt x="0" y="4536948"/>
                  </a:lnTo>
                  <a:lnTo>
                    <a:pt x="0" y="4824983"/>
                  </a:lnTo>
                  <a:close/>
                </a:path>
                <a:path w="7344409" h="4825365">
                  <a:moveTo>
                    <a:pt x="0" y="4032504"/>
                  </a:moveTo>
                  <a:lnTo>
                    <a:pt x="3599688" y="4032504"/>
                  </a:lnTo>
                  <a:lnTo>
                    <a:pt x="3599688" y="3528059"/>
                  </a:lnTo>
                  <a:lnTo>
                    <a:pt x="0" y="3528059"/>
                  </a:lnTo>
                  <a:lnTo>
                    <a:pt x="0" y="4032504"/>
                  </a:lnTo>
                  <a:close/>
                </a:path>
                <a:path w="7344409" h="4825365">
                  <a:moveTo>
                    <a:pt x="3887723" y="3023616"/>
                  </a:moveTo>
                  <a:lnTo>
                    <a:pt x="7344156" y="3023616"/>
                  </a:lnTo>
                  <a:lnTo>
                    <a:pt x="7344156" y="2772155"/>
                  </a:lnTo>
                  <a:lnTo>
                    <a:pt x="3887723" y="2772155"/>
                  </a:lnTo>
                  <a:lnTo>
                    <a:pt x="3887723" y="3023616"/>
                  </a:lnTo>
                  <a:close/>
                </a:path>
                <a:path w="7344409" h="4825365">
                  <a:moveTo>
                    <a:pt x="3816095" y="2087879"/>
                  </a:moveTo>
                  <a:lnTo>
                    <a:pt x="7272527" y="2087879"/>
                  </a:lnTo>
                  <a:lnTo>
                    <a:pt x="7272527" y="1584959"/>
                  </a:lnTo>
                  <a:lnTo>
                    <a:pt x="3816095" y="1584959"/>
                  </a:lnTo>
                  <a:lnTo>
                    <a:pt x="3816095" y="2087879"/>
                  </a:lnTo>
                  <a:close/>
                </a:path>
                <a:path w="7344409" h="4825365">
                  <a:moveTo>
                    <a:pt x="3887723" y="3311652"/>
                  </a:moveTo>
                  <a:lnTo>
                    <a:pt x="7344156" y="3311652"/>
                  </a:lnTo>
                  <a:lnTo>
                    <a:pt x="7344156" y="3060191"/>
                  </a:lnTo>
                  <a:lnTo>
                    <a:pt x="3887723" y="3060191"/>
                  </a:lnTo>
                  <a:lnTo>
                    <a:pt x="3887723" y="331165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4466"/>
            <a:ext cx="10055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0" algn="l"/>
                <a:tab pos="3981450" algn="l"/>
              </a:tabLst>
            </a:pPr>
            <a:r>
              <a:rPr sz="4800" spc="-140" dirty="0"/>
              <a:t>Fe</a:t>
            </a:r>
            <a:r>
              <a:rPr sz="4800" spc="-40" dirty="0"/>
              <a:t>r</a:t>
            </a:r>
            <a:r>
              <a:rPr sz="4800" spc="100" dirty="0"/>
              <a:t>ramentas</a:t>
            </a:r>
            <a:r>
              <a:rPr lang="pt-BR" sz="4800" spc="100" dirty="0"/>
              <a:t> </a:t>
            </a:r>
            <a:r>
              <a:rPr sz="4800" spc="35" dirty="0"/>
              <a:t>de</a:t>
            </a:r>
            <a:r>
              <a:rPr lang="pt-BR" sz="4800" spc="35" dirty="0"/>
              <a:t> </a:t>
            </a:r>
            <a:r>
              <a:rPr sz="4800" spc="265" dirty="0" err="1"/>
              <a:t>p</a:t>
            </a:r>
            <a:r>
              <a:rPr sz="4800" spc="225" dirty="0" err="1"/>
              <a:t>r</a:t>
            </a:r>
            <a:r>
              <a:rPr sz="4800" spc="35" dirty="0" err="1"/>
              <a:t>ototipação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832849"/>
            <a:ext cx="10513060" cy="42415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Ferramentas para </a:t>
            </a:r>
            <a:r>
              <a:rPr sz="2800" spc="-10" dirty="0">
                <a:latin typeface="Liberation Sans Narrow"/>
                <a:cs typeface="Liberation Sans Narrow"/>
              </a:rPr>
              <a:t>desenho(solução</a:t>
            </a:r>
            <a:r>
              <a:rPr sz="2800" spc="3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genérica)</a:t>
            </a:r>
            <a:endParaRPr sz="2800" dirty="0">
              <a:latin typeface="Liberation Sans Narrow"/>
              <a:cs typeface="Liberation Sans Narrow"/>
            </a:endParaRPr>
          </a:p>
          <a:p>
            <a:pPr marL="469900">
              <a:lnSpc>
                <a:spcPct val="100000"/>
              </a:lnSpc>
              <a:spcBef>
                <a:spcPts val="295"/>
              </a:spcBef>
              <a:tabLst>
                <a:tab pos="756285" algn="l"/>
              </a:tabLst>
            </a:pPr>
            <a:r>
              <a:rPr sz="2800" dirty="0">
                <a:solidFill>
                  <a:srgbClr val="7E7E7E"/>
                </a:solidFill>
                <a:latin typeface="Arial"/>
                <a:cs typeface="Arial"/>
              </a:rPr>
              <a:t>›	</a:t>
            </a:r>
            <a:r>
              <a:rPr sz="2800" spc="-5" dirty="0">
                <a:latin typeface="Liberation Sans Narrow"/>
                <a:cs typeface="Liberation Sans Narrow"/>
              </a:rPr>
              <a:t>Paint, Corel, </a:t>
            </a:r>
            <a:r>
              <a:rPr sz="2800" spc="-15" dirty="0">
                <a:latin typeface="Liberation Sans Narrow"/>
                <a:cs typeface="Liberation Sans Narrow"/>
              </a:rPr>
              <a:t>Illustrator, </a:t>
            </a:r>
            <a:r>
              <a:rPr sz="2800" spc="-5" dirty="0">
                <a:latin typeface="Liberation Sans Narrow"/>
                <a:cs typeface="Liberation Sans Narrow"/>
              </a:rPr>
              <a:t>InDesign </a:t>
            </a:r>
            <a:r>
              <a:rPr sz="2800" dirty="0">
                <a:latin typeface="Liberation Sans Narrow"/>
                <a:cs typeface="Liberation Sans Narrow"/>
              </a:rPr>
              <a:t>, </a:t>
            </a:r>
            <a:r>
              <a:rPr sz="2800" spc="-5" dirty="0">
                <a:latin typeface="Liberation Sans Narrow"/>
                <a:cs typeface="Liberation Sans Narrow"/>
              </a:rPr>
              <a:t>Powerpoint </a:t>
            </a:r>
            <a:r>
              <a:rPr sz="2800" dirty="0">
                <a:latin typeface="Liberation Sans Narrow"/>
                <a:cs typeface="Liberation Sans Narrow"/>
              </a:rPr>
              <a:t>,</a:t>
            </a:r>
            <a:r>
              <a:rPr sz="2800" spc="-3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Flash...</a:t>
            </a:r>
            <a:endParaRPr sz="28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As </a:t>
            </a:r>
            <a:r>
              <a:rPr sz="2800" spc="-10" dirty="0">
                <a:latin typeface="Liberation Sans Narrow"/>
                <a:cs typeface="Liberation Sans Narrow"/>
              </a:rPr>
              <a:t>próprias</a:t>
            </a:r>
            <a:r>
              <a:rPr sz="2800" spc="1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IDEs</a:t>
            </a:r>
            <a:endParaRPr sz="28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Ferramentas</a:t>
            </a:r>
            <a:r>
              <a:rPr sz="2800" spc="-10" dirty="0">
                <a:latin typeface="Liberation Sans Narrow"/>
                <a:cs typeface="Liberation Sans Narrow"/>
              </a:rPr>
              <a:t> específicas</a:t>
            </a:r>
            <a:endParaRPr sz="2800" dirty="0">
              <a:latin typeface="Liberation Sans Narrow"/>
              <a:cs typeface="Liberation Sans Narro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6285" algn="l"/>
              </a:tabLst>
            </a:pPr>
            <a:r>
              <a:rPr sz="2800" dirty="0">
                <a:solidFill>
                  <a:srgbClr val="7E7E7E"/>
                </a:solidFill>
                <a:latin typeface="Arial"/>
                <a:cs typeface="Arial"/>
              </a:rPr>
              <a:t>›	</a:t>
            </a:r>
            <a:r>
              <a:rPr sz="2800" spc="-5" dirty="0">
                <a:latin typeface="Liberation Sans Narrow"/>
                <a:cs typeface="Liberation Sans Narrow"/>
              </a:rPr>
              <a:t>Photoshop,</a:t>
            </a:r>
            <a:r>
              <a:rPr sz="2800" spc="5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Fireworks</a:t>
            </a:r>
            <a:endParaRPr sz="2800" dirty="0">
              <a:latin typeface="Liberation Sans Narrow"/>
              <a:cs typeface="Liberation Sans Narro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6285" algn="l"/>
              </a:tabLst>
            </a:pPr>
            <a:r>
              <a:rPr sz="2800" dirty="0">
                <a:solidFill>
                  <a:srgbClr val="7E7E7E"/>
                </a:solidFill>
                <a:latin typeface="Arial"/>
                <a:cs typeface="Arial"/>
              </a:rPr>
              <a:t>›	</a:t>
            </a:r>
            <a:r>
              <a:rPr sz="2800" spc="-5" dirty="0">
                <a:latin typeface="Liberation Sans Narrow"/>
                <a:cs typeface="Liberation Sans Narrow"/>
              </a:rPr>
              <a:t>MS </a:t>
            </a:r>
            <a:r>
              <a:rPr sz="2800" spc="-15" dirty="0">
                <a:latin typeface="Liberation Sans Narrow"/>
                <a:cs typeface="Liberation Sans Narrow"/>
              </a:rPr>
              <a:t>Visio</a:t>
            </a:r>
            <a:r>
              <a:rPr sz="2800" spc="2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</a:t>
            </a:r>
            <a:r>
              <a:rPr sz="2800" spc="-5" dirty="0">
                <a:latin typeface="Liberation Sans Narrow"/>
                <a:cs typeface="Liberation Sans Narrow"/>
              </a:rPr>
              <a:t>p</a:t>
            </a:r>
            <a:r>
              <a:rPr sz="2800" spc="-5" dirty="0">
                <a:latin typeface="Liberation Sans Narrow"/>
                <a:cs typeface="Liberation Sans Narr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://o</a:t>
            </a:r>
            <a:r>
              <a:rPr sz="2800" spc="-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ﬃ</a:t>
            </a:r>
            <a:r>
              <a:rPr sz="2800" spc="-5" dirty="0">
                <a:latin typeface="Liberation Sans Narrow"/>
                <a:cs typeface="Liberation Sans Narr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ce.microso</a:t>
            </a:r>
            <a:r>
              <a:rPr lang="pt-BR" sz="2800" spc="-5" dirty="0" err="1">
                <a:latin typeface="Liberation Sans Narrow"/>
                <a:cs typeface="Liberation Sans Narr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ft</a:t>
            </a:r>
            <a:r>
              <a:rPr sz="2800" spc="-5" dirty="0">
                <a:latin typeface="Liberation Sans Narrow"/>
                <a:cs typeface="Liberation Sans Narr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.com/pt_br/visio/default.aspx)</a:t>
            </a:r>
            <a:endParaRPr sz="2800" dirty="0">
              <a:latin typeface="Liberation Sans Narrow"/>
              <a:cs typeface="Liberation Sans Narro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6285" algn="l"/>
              </a:tabLst>
            </a:pPr>
            <a:r>
              <a:rPr sz="2800" dirty="0">
                <a:latin typeface="Arial"/>
                <a:cs typeface="Arial"/>
              </a:rPr>
              <a:t>›	</a:t>
            </a:r>
            <a:r>
              <a:rPr sz="2800" spc="-145" dirty="0">
                <a:latin typeface="Liberation Sans Narrow"/>
                <a:cs typeface="Liberation Sans Narrow"/>
              </a:rPr>
              <a:t>Gli</a:t>
            </a:r>
            <a:r>
              <a:rPr sz="2800" spc="-145" dirty="0">
                <a:latin typeface="Arial"/>
                <a:cs typeface="Arial"/>
              </a:rPr>
              <a:t>ﬀ</a:t>
            </a:r>
            <a:r>
              <a:rPr sz="2800" spc="-145" dirty="0">
                <a:latin typeface="Liberation Sans Narrow"/>
                <a:cs typeface="Liberation Sans Narrow"/>
              </a:rPr>
              <a:t>y </a:t>
            </a:r>
            <a:r>
              <a:rPr sz="2800" spc="-15" dirty="0">
                <a:latin typeface="Liberation Sans Narrow"/>
                <a:cs typeface="Liberation Sans Narr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</a:t>
            </a:r>
            <a:r>
              <a:rPr sz="2800" spc="-15" dirty="0">
                <a:latin typeface="Liberation Sans Narrow"/>
                <a:cs typeface="Liberation Sans Narrow"/>
              </a:rPr>
              <a:t>p</a:t>
            </a:r>
            <a:r>
              <a:rPr sz="2800" spc="-15" dirty="0">
                <a:latin typeface="Liberation Sans Narrow"/>
                <a:cs typeface="Liberation Sans Narr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://www.gli</a:t>
            </a:r>
            <a:r>
              <a:rPr sz="2800" spc="-1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ﬀ</a:t>
            </a:r>
            <a:r>
              <a:rPr sz="2800" spc="-15" dirty="0">
                <a:latin typeface="Liberation Sans Narrow"/>
                <a:cs typeface="Liberation Sans Narr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y.com/examples/wireframes/</a:t>
            </a:r>
            <a:r>
              <a:rPr sz="2800" spc="-204" dirty="0">
                <a:latin typeface="Liberation Sans Narrow"/>
                <a:cs typeface="Liberation Sans Narr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800" dirty="0">
                <a:latin typeface="Liberation Sans Narrow"/>
                <a:cs typeface="Liberation Sans Narrow"/>
              </a:rPr>
              <a:t>)</a:t>
            </a:r>
          </a:p>
          <a:p>
            <a:pPr marL="469900">
              <a:lnSpc>
                <a:spcPct val="100000"/>
              </a:lnSpc>
              <a:spcBef>
                <a:spcPts val="285"/>
              </a:spcBef>
              <a:tabLst>
                <a:tab pos="756285" algn="l"/>
              </a:tabLst>
            </a:pPr>
            <a:r>
              <a:rPr sz="2800" dirty="0">
                <a:latin typeface="Arial"/>
                <a:cs typeface="Arial"/>
              </a:rPr>
              <a:t>›	</a:t>
            </a:r>
            <a:r>
              <a:rPr sz="2800" spc="-5" dirty="0">
                <a:latin typeface="Liberation Sans Narrow"/>
                <a:cs typeface="Liberation Sans Narrow"/>
              </a:rPr>
              <a:t>Pencil</a:t>
            </a:r>
            <a:r>
              <a:rPr sz="2800" spc="35" dirty="0">
                <a:latin typeface="Liberation Sans Narrow"/>
                <a:cs typeface="Liberation Sans Narrow"/>
              </a:rPr>
              <a:t> </a:t>
            </a:r>
            <a:r>
              <a:rPr sz="2800" spc="-120" dirty="0">
                <a:latin typeface="Arial"/>
                <a:cs typeface="Arial"/>
              </a:rPr>
              <a:t>(https://addons.mozilla.org/pt_BR/ﬁrefox/addon/8487)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6285" algn="l"/>
              </a:tabLst>
            </a:pPr>
            <a:r>
              <a:rPr sz="2800" dirty="0">
                <a:latin typeface="Arial"/>
                <a:cs typeface="Arial"/>
              </a:rPr>
              <a:t>›	</a:t>
            </a:r>
            <a:r>
              <a:rPr sz="2800" dirty="0">
                <a:latin typeface="Liberation Sans Narrow"/>
                <a:cs typeface="Liberation Sans Narrow"/>
              </a:rPr>
              <a:t>Axure RP </a:t>
            </a:r>
            <a:r>
              <a:rPr sz="2800" spc="-5" dirty="0">
                <a:latin typeface="Liberation Sans Narrow"/>
                <a:cs typeface="Liberation Sans Narrow"/>
              </a:rPr>
              <a:t>pro</a:t>
            </a:r>
            <a:r>
              <a:rPr sz="2800" spc="-2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(</a:t>
            </a:r>
            <a:r>
              <a:rPr sz="2800" u="heavy" spc="-5" dirty="0">
                <a:uFill>
                  <a:solidFill>
                    <a:srgbClr val="0000FF"/>
                  </a:solidFill>
                </a:uFill>
                <a:latin typeface="Liberation Sans Narrow"/>
                <a:cs typeface="Liberation Sans Narr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http://www.axure.com/downloads.aspx</a:t>
            </a:r>
            <a:r>
              <a:rPr sz="2800" spc="-5" dirty="0">
                <a:latin typeface="Liberation Sans Narrow"/>
                <a:cs typeface="Liberation Sans Narrow"/>
              </a:rPr>
              <a:t>)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4466"/>
            <a:ext cx="10436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0" algn="l"/>
              </a:tabLst>
            </a:pPr>
            <a:r>
              <a:rPr sz="4800" spc="-140" dirty="0"/>
              <a:t>Fe</a:t>
            </a:r>
            <a:r>
              <a:rPr sz="4800" spc="-40" dirty="0"/>
              <a:t>r</a:t>
            </a:r>
            <a:r>
              <a:rPr sz="4800" spc="100" dirty="0"/>
              <a:t>ramentas</a:t>
            </a:r>
            <a:r>
              <a:rPr sz="4800" dirty="0"/>
              <a:t>	</a:t>
            </a:r>
            <a:r>
              <a:rPr sz="4800" spc="65" dirty="0"/>
              <a:t>w</a:t>
            </a:r>
            <a:r>
              <a:rPr sz="4800" spc="5" dirty="0"/>
              <a:t>eb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292899"/>
            <a:ext cx="10436860" cy="5552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u="heavy" spc="-5" dirty="0">
                <a:uFill>
                  <a:solidFill>
                    <a:srgbClr val="0000FF"/>
                  </a:solidFill>
                </a:uFill>
                <a:latin typeface="Liberation Sans Narrow"/>
                <a:cs typeface="Liberation Sans Narr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http://balsamiq.com/</a:t>
            </a:r>
            <a:r>
              <a:rPr sz="2400" spc="-5" dirty="0">
                <a:latin typeface="Liberation Sans Narrow"/>
                <a:cs typeface="Liberation Sans Narr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(muito bom, mas é</a:t>
            </a:r>
            <a:r>
              <a:rPr sz="2400" spc="-8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pago)</a:t>
            </a:r>
            <a:endParaRPr sz="24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u="heavy" spc="-10" dirty="0">
                <a:uFill>
                  <a:solidFill>
                    <a:srgbClr val="0000FF"/>
                  </a:solidFill>
                </a:uFill>
                <a:latin typeface="Liberation Sans Narrow"/>
                <a:cs typeface="Liberation Sans Narr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http://creately.com/</a:t>
            </a:r>
            <a:r>
              <a:rPr sz="2400" spc="-10" dirty="0">
                <a:latin typeface="Liberation Sans Narrow"/>
                <a:cs typeface="Liberation Sans Narr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(muito bom, </a:t>
            </a:r>
            <a:r>
              <a:rPr sz="2400" spc="-10" dirty="0">
                <a:latin typeface="Liberation Sans Narrow"/>
                <a:cs typeface="Liberation Sans Narrow"/>
              </a:rPr>
              <a:t>tem </a:t>
            </a:r>
            <a:r>
              <a:rPr sz="2400" spc="-5" dirty="0">
                <a:latin typeface="Liberation Sans Narrow"/>
                <a:cs typeface="Liberation Sans Narrow"/>
              </a:rPr>
              <a:t>que baixar módulo</a:t>
            </a:r>
            <a:r>
              <a:rPr sz="2400" spc="-10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web)</a:t>
            </a:r>
            <a:endParaRPr sz="24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u="heavy" spc="-5" dirty="0">
                <a:uFill>
                  <a:solidFill>
                    <a:srgbClr val="0000FF"/>
                  </a:solidFill>
                </a:uFill>
                <a:latin typeface="Liberation Sans Narrow"/>
                <a:cs typeface="Liberation Sans Narr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http://cacoo.com/</a:t>
            </a:r>
            <a:r>
              <a:rPr sz="2400" spc="-30" dirty="0">
                <a:latin typeface="Liberation Sans Narrow"/>
                <a:cs typeface="Liberation Sans Narr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(bom)</a:t>
            </a:r>
            <a:endParaRPr sz="24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u="heavy" spc="-5" dirty="0">
                <a:uFill>
                  <a:solidFill>
                    <a:srgbClr val="0000FF"/>
                  </a:solidFill>
                </a:uFill>
                <a:latin typeface="Liberation Sans Narrow"/>
                <a:cs typeface="Liberation Sans Narr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http://framebox.org</a:t>
            </a:r>
            <a:r>
              <a:rPr sz="2400" spc="-5" dirty="0">
                <a:latin typeface="Liberation Sans Narrow"/>
                <a:cs typeface="Liberation Sans Narr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(não </a:t>
            </a:r>
            <a:r>
              <a:rPr sz="2400" spc="-10" dirty="0">
                <a:latin typeface="Liberation Sans Narrow"/>
                <a:cs typeface="Liberation Sans Narrow"/>
              </a:rPr>
              <a:t>tem </a:t>
            </a:r>
            <a:r>
              <a:rPr sz="2400" spc="-5" dirty="0">
                <a:latin typeface="Liberation Sans Narrow"/>
                <a:cs typeface="Liberation Sans Narrow"/>
              </a:rPr>
              <a:t>suporte a protótipo</a:t>
            </a:r>
            <a:r>
              <a:rPr sz="2400" spc="-8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web)</a:t>
            </a:r>
            <a:endParaRPr sz="24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u="heavy" spc="-5" dirty="0">
                <a:uFill>
                  <a:solidFill>
                    <a:srgbClr val="0000FF"/>
                  </a:solidFill>
                </a:uFill>
                <a:latin typeface="Liberation Sans Narrow"/>
                <a:cs typeface="Liberation Sans Narr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http://lovelycharts.com/</a:t>
            </a:r>
            <a:r>
              <a:rPr sz="2400" spc="-5" dirty="0">
                <a:latin typeface="Liberation Sans Narrow"/>
                <a:cs typeface="Liberation Sans Narr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(não </a:t>
            </a:r>
            <a:r>
              <a:rPr sz="2400" spc="-10" dirty="0">
                <a:latin typeface="Liberation Sans Narrow"/>
                <a:cs typeface="Liberation Sans Narrow"/>
              </a:rPr>
              <a:t>tem </a:t>
            </a:r>
            <a:r>
              <a:rPr sz="2400" spc="-5" dirty="0">
                <a:latin typeface="Liberation Sans Narrow"/>
                <a:cs typeface="Liberation Sans Narrow"/>
              </a:rPr>
              <a:t>suporte a protótipo</a:t>
            </a:r>
            <a:r>
              <a:rPr sz="2400" spc="-6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web)</a:t>
            </a:r>
            <a:endParaRPr sz="24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u="heavy" spc="-10" dirty="0">
                <a:uFill>
                  <a:solidFill>
                    <a:srgbClr val="0000FF"/>
                  </a:solidFill>
                </a:uFill>
                <a:latin typeface="Liberation Sans Narrow"/>
                <a:cs typeface="Liberation Sans Narrow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https://www.lucidchart.com</a:t>
            </a:r>
            <a:r>
              <a:rPr sz="2400" spc="-10" dirty="0">
                <a:latin typeface="Liberation Sans Narrow"/>
                <a:cs typeface="Liberation Sans Narrow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(não </a:t>
            </a:r>
            <a:r>
              <a:rPr sz="2400" spc="-10" dirty="0">
                <a:latin typeface="Liberation Sans Narrow"/>
                <a:cs typeface="Liberation Sans Narrow"/>
              </a:rPr>
              <a:t>tem </a:t>
            </a:r>
            <a:r>
              <a:rPr sz="2400" spc="-5" dirty="0">
                <a:latin typeface="Liberation Sans Narrow"/>
                <a:cs typeface="Liberation Sans Narrow"/>
              </a:rPr>
              <a:t>suporte a protótipo</a:t>
            </a:r>
            <a:r>
              <a:rPr sz="2400" spc="-3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web)</a:t>
            </a:r>
            <a:endParaRPr sz="24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u="heavy" spc="-15" dirty="0">
                <a:uFill>
                  <a:solidFill>
                    <a:srgbClr val="0000FF"/>
                  </a:solidFill>
                </a:uFill>
                <a:latin typeface="Liberation Sans Narrow"/>
                <a:cs typeface="Liberation Sans Narrow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https://www.draw.io/</a:t>
            </a:r>
            <a:r>
              <a:rPr sz="2400" spc="-15" dirty="0">
                <a:latin typeface="Liberation Sans Narrow"/>
                <a:cs typeface="Liberation Sans Narrow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(não </a:t>
            </a:r>
            <a:r>
              <a:rPr sz="2400" spc="-10" dirty="0">
                <a:latin typeface="Liberation Sans Narrow"/>
                <a:cs typeface="Liberation Sans Narrow"/>
              </a:rPr>
              <a:t>tem </a:t>
            </a:r>
            <a:r>
              <a:rPr sz="2400" spc="-5" dirty="0">
                <a:latin typeface="Liberation Sans Narrow"/>
                <a:cs typeface="Liberation Sans Narrow"/>
              </a:rPr>
              <a:t>suporte a protótipo</a:t>
            </a:r>
            <a:r>
              <a:rPr sz="2400" spc="-3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web)</a:t>
            </a:r>
            <a:endParaRPr sz="24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u="heavy" spc="-10" dirty="0">
                <a:uFill>
                  <a:solidFill>
                    <a:srgbClr val="0000FF"/>
                  </a:solidFill>
                </a:uFill>
                <a:latin typeface="Liberation Sans Narrow"/>
                <a:cs typeface="Liberation Sans Narrow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http://www.google.com/google-d-s/drawings/</a:t>
            </a:r>
            <a:r>
              <a:rPr sz="2400" spc="-10" dirty="0">
                <a:latin typeface="Liberation Sans Narrow"/>
                <a:cs typeface="Liberation Sans Narrow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(bem básico mais para</a:t>
            </a:r>
            <a:r>
              <a:rPr sz="2000" spc="15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paint)</a:t>
            </a:r>
            <a:endParaRPr sz="20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u="heavy" spc="-5" dirty="0">
                <a:uFill>
                  <a:solidFill>
                    <a:srgbClr val="0000FF"/>
                  </a:solidFill>
                </a:uFill>
                <a:latin typeface="Liberation Sans Narrow"/>
                <a:cs typeface="Liberation Sans Narrow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http://www.serena.com/products/prototype-composer/index.html</a:t>
            </a:r>
            <a:endParaRPr sz="24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u="heavy" spc="-5" dirty="0">
                <a:uFill>
                  <a:solidFill>
                    <a:srgbClr val="0000FF"/>
                  </a:solidFill>
                </a:uFill>
                <a:latin typeface="Liberation Sans Narrow"/>
                <a:cs typeface="Liberation Sans Narrow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http://pencil.evolus.vn/en-US/Home.aspx</a:t>
            </a:r>
            <a:endParaRPr sz="24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u="heavy" spc="-10" dirty="0">
                <a:uFill>
                  <a:solidFill>
                    <a:srgbClr val="0000FF"/>
                  </a:solidFill>
                </a:uFill>
                <a:latin typeface="Liberation Sans Narrow"/>
                <a:cs typeface="Liberation Sans Narrow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http://www.mockflow.com/</a:t>
            </a:r>
            <a:endParaRPr sz="24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u="heavy" spc="-5" dirty="0">
                <a:uFill>
                  <a:solidFill>
                    <a:srgbClr val="0000FF"/>
                  </a:solidFill>
                </a:uFill>
                <a:latin typeface="Liberation Sans Narrow"/>
                <a:cs typeface="Liberation Sans Narrow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https://gomockingbird.com/</a:t>
            </a:r>
            <a:endParaRPr sz="24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u="heavy" spc="-15" dirty="0">
                <a:uFill>
                  <a:solidFill>
                    <a:srgbClr val="0000FF"/>
                  </a:solidFill>
                </a:uFill>
                <a:latin typeface="Liberation Sans Narrow"/>
                <a:cs typeface="Liberation Sans Narrow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http://www.lumzy.com/</a:t>
            </a:r>
            <a:endParaRPr sz="24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u="heavy" spc="-10" dirty="0">
                <a:uFill>
                  <a:solidFill>
                    <a:srgbClr val="0000FF"/>
                  </a:solidFill>
                </a:uFill>
                <a:latin typeface="Liberation Sans Narrow"/>
                <a:cs typeface="Liberation Sans Narrow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https://www.jumpchart.com/</a:t>
            </a:r>
            <a:endParaRPr sz="24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u="heavy" spc="-10" dirty="0">
                <a:uFill>
                  <a:solidFill>
                    <a:srgbClr val="0000FF"/>
                  </a:solidFill>
                </a:uFill>
                <a:latin typeface="Liberation Sans Narrow"/>
                <a:cs typeface="Liberation Sans Narrow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http://www.justproto.com/en/</a:t>
            </a:r>
            <a:endParaRPr sz="24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8276" y="0"/>
            <a:ext cx="7505700" cy="659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3925" y="790106"/>
            <a:ext cx="9039012" cy="5412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5460" y="385572"/>
            <a:ext cx="8749284" cy="5852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5976" y="195071"/>
            <a:ext cx="6719316" cy="6662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4466"/>
            <a:ext cx="8531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8965" algn="l"/>
                <a:tab pos="1682750" algn="l"/>
              </a:tabLst>
            </a:pPr>
            <a:r>
              <a:rPr sz="4800" spc="30" dirty="0"/>
              <a:t>O	</a:t>
            </a:r>
            <a:r>
              <a:rPr sz="4800" spc="105" dirty="0"/>
              <a:t>que	</a:t>
            </a:r>
            <a:r>
              <a:rPr sz="4800" spc="-35" dirty="0"/>
              <a:t>é </a:t>
            </a:r>
            <a:r>
              <a:rPr sz="4800" spc="180" dirty="0"/>
              <a:t>um</a:t>
            </a:r>
            <a:r>
              <a:rPr sz="4800" spc="-40" dirty="0"/>
              <a:t> </a:t>
            </a:r>
            <a:r>
              <a:rPr sz="4800" spc="60" dirty="0"/>
              <a:t>protótipo?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134869"/>
            <a:ext cx="6474460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Modelo </a:t>
            </a:r>
            <a:r>
              <a:rPr sz="2800" spc="-5" dirty="0">
                <a:latin typeface="Liberation Sans Narrow"/>
                <a:cs typeface="Liberation Sans Narrow"/>
              </a:rPr>
              <a:t>em escala </a:t>
            </a:r>
            <a:r>
              <a:rPr sz="2800" spc="-25" dirty="0">
                <a:latin typeface="Liberation Sans Narrow"/>
                <a:cs typeface="Liberation Sans Narrow"/>
              </a:rPr>
              <a:t>menor, </a:t>
            </a:r>
            <a:r>
              <a:rPr sz="2800" spc="-10" dirty="0">
                <a:latin typeface="Liberation Sans Narrow"/>
                <a:cs typeface="Liberation Sans Narrow"/>
              </a:rPr>
              <a:t>por  exemplo, </a:t>
            </a:r>
            <a:r>
              <a:rPr sz="2800" spc="-5" dirty="0">
                <a:latin typeface="Liberation Sans Narrow"/>
                <a:cs typeface="Liberation Sans Narrow"/>
              </a:rPr>
              <a:t>um</a:t>
            </a:r>
            <a:r>
              <a:rPr sz="2800" spc="2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prédio</a:t>
            </a:r>
            <a:endParaRPr sz="28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Parte de um</a:t>
            </a:r>
            <a:r>
              <a:rPr sz="2800" spc="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software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07807" y="2781300"/>
            <a:ext cx="3227831" cy="2141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57200"/>
            <a:ext cx="3274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/>
              <a:t>Atividade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1981200"/>
            <a:ext cx="9361805" cy="1003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90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-10" dirty="0">
                <a:latin typeface="Liberation Sans Narrow"/>
                <a:cs typeface="Liberation Sans Narrow"/>
              </a:rPr>
              <a:t>Desenvolver, </a:t>
            </a:r>
            <a:r>
              <a:rPr sz="3200" dirty="0">
                <a:latin typeface="Liberation Sans Narrow"/>
                <a:cs typeface="Liberation Sans Narrow"/>
              </a:rPr>
              <a:t>por </a:t>
            </a:r>
            <a:r>
              <a:rPr sz="3200" spc="-5" dirty="0">
                <a:latin typeface="Liberation Sans Narrow"/>
                <a:cs typeface="Liberation Sans Narrow"/>
              </a:rPr>
              <a:t>grupo, um </a:t>
            </a:r>
            <a:r>
              <a:rPr sz="3200" i="1" dirty="0">
                <a:latin typeface="Liberation Sans Narrow"/>
                <a:cs typeface="Liberation Sans Narrow"/>
              </a:rPr>
              <a:t>storyboard </a:t>
            </a:r>
            <a:r>
              <a:rPr sz="3200" dirty="0">
                <a:latin typeface="Liberation Sans Narrow"/>
                <a:cs typeface="Liberation Sans Narrow"/>
              </a:rPr>
              <a:t>e </a:t>
            </a:r>
            <a:r>
              <a:rPr sz="3200" spc="-5" dirty="0">
                <a:latin typeface="Liberation Sans Narrow"/>
                <a:cs typeface="Liberation Sans Narrow"/>
              </a:rPr>
              <a:t>um protótipo </a:t>
            </a:r>
            <a:r>
              <a:rPr sz="3200" dirty="0">
                <a:latin typeface="Liberation Sans Narrow"/>
                <a:cs typeface="Liberation Sans Narrow"/>
              </a:rPr>
              <a:t>(baixa  fidelidade) do </a:t>
            </a:r>
            <a:r>
              <a:rPr sz="3200" spc="-5" dirty="0">
                <a:latin typeface="Liberation Sans Narrow"/>
                <a:cs typeface="Liberation Sans Narrow"/>
              </a:rPr>
              <a:t>seu</a:t>
            </a:r>
            <a:r>
              <a:rPr sz="3200" spc="-25" dirty="0">
                <a:latin typeface="Liberation Sans Narrow"/>
                <a:cs typeface="Liberation Sans Narrow"/>
              </a:rPr>
              <a:t> </a:t>
            </a:r>
            <a:r>
              <a:rPr sz="3200" spc="-5" dirty="0">
                <a:latin typeface="Liberation Sans Narrow"/>
                <a:cs typeface="Liberation Sans Narrow"/>
              </a:rPr>
              <a:t>projeto.</a:t>
            </a:r>
            <a:endParaRPr sz="32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68707"/>
            <a:ext cx="10591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55065" algn="l"/>
                <a:tab pos="4083685" algn="l"/>
                <a:tab pos="7302500" algn="l"/>
              </a:tabLst>
            </a:pPr>
            <a:r>
              <a:rPr sz="4800" spc="-120" dirty="0"/>
              <a:t>Post</a:t>
            </a:r>
            <a:r>
              <a:rPr lang="pt-BR" sz="4800" spc="-120" dirty="0"/>
              <a:t> </a:t>
            </a:r>
            <a:r>
              <a:rPr sz="4800" spc="25" dirty="0"/>
              <a:t>com</a:t>
            </a:r>
            <a:r>
              <a:rPr lang="pt-BR" sz="4800" spc="25" dirty="0"/>
              <a:t> </a:t>
            </a:r>
            <a:r>
              <a:rPr sz="4800" spc="-40" dirty="0" err="1"/>
              <a:t>vídeos</a:t>
            </a:r>
            <a:r>
              <a:rPr lang="pt-BR" sz="4800" spc="-40" dirty="0"/>
              <a:t> </a:t>
            </a:r>
            <a:r>
              <a:rPr sz="4800" spc="85" dirty="0"/>
              <a:t>d</a:t>
            </a:r>
            <a:r>
              <a:rPr sz="4800" spc="-35" dirty="0"/>
              <a:t>e</a:t>
            </a:r>
            <a:r>
              <a:rPr lang="pt-BR" sz="4800" spc="-35" dirty="0"/>
              <a:t> </a:t>
            </a:r>
            <a:r>
              <a:rPr sz="4800" spc="80" dirty="0" err="1"/>
              <a:t>interação</a:t>
            </a:r>
            <a:r>
              <a:rPr lang="pt-BR" sz="4800" spc="80" dirty="0"/>
              <a:t> </a:t>
            </a:r>
            <a:r>
              <a:rPr sz="4800" dirty="0"/>
              <a:t>c</a:t>
            </a:r>
            <a:r>
              <a:rPr sz="4800" spc="20" dirty="0"/>
              <a:t>om</a:t>
            </a:r>
            <a:r>
              <a:rPr lang="pt-BR" sz="4800" spc="20" dirty="0"/>
              <a:t> </a:t>
            </a:r>
            <a:r>
              <a:rPr sz="4800" spc="20" dirty="0"/>
              <a:t> </a:t>
            </a:r>
            <a:r>
              <a:rPr sz="4800" spc="45" dirty="0"/>
              <a:t>protótipos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905000"/>
            <a:ext cx="1036066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u="heavy" spc="-10" dirty="0">
                <a:uFill>
                  <a:solidFill>
                    <a:srgbClr val="0000FF"/>
                  </a:solidFill>
                </a:uFill>
                <a:latin typeface="Liberation Sans Narrow"/>
                <a:cs typeface="Liberation Sans Narr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http://speckyboy.com/2010/06/24/10-effective-video-examples-of-paper-prototyping/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4466"/>
            <a:ext cx="9065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8965" algn="l"/>
                <a:tab pos="1682750" algn="l"/>
              </a:tabLst>
            </a:pPr>
            <a:r>
              <a:rPr sz="4800" spc="30" dirty="0"/>
              <a:t>O	</a:t>
            </a:r>
            <a:r>
              <a:rPr sz="4800" spc="105" dirty="0"/>
              <a:t>que	</a:t>
            </a:r>
            <a:r>
              <a:rPr sz="4800" spc="-35" dirty="0"/>
              <a:t>é </a:t>
            </a:r>
            <a:r>
              <a:rPr sz="4800" spc="180" dirty="0"/>
              <a:t>um</a:t>
            </a:r>
            <a:r>
              <a:rPr sz="4800" spc="-40" dirty="0"/>
              <a:t> </a:t>
            </a:r>
            <a:r>
              <a:rPr sz="4800" spc="60" dirty="0"/>
              <a:t>protótipo?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833267"/>
            <a:ext cx="6649720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Esboço de </a:t>
            </a:r>
            <a:r>
              <a:rPr sz="2800" spc="-10" dirty="0">
                <a:latin typeface="Liberation Sans Narrow"/>
                <a:cs typeface="Liberation Sans Narrow"/>
              </a:rPr>
              <a:t>papel </a:t>
            </a:r>
            <a:r>
              <a:rPr sz="2800" spc="-5" dirty="0">
                <a:latin typeface="Liberation Sans Narrow"/>
                <a:cs typeface="Liberation Sans Narrow"/>
              </a:rPr>
              <a:t>de </a:t>
            </a:r>
            <a:r>
              <a:rPr sz="2800" spc="-10" dirty="0">
                <a:latin typeface="Liberation Sans Narrow"/>
                <a:cs typeface="Liberation Sans Narrow"/>
              </a:rPr>
              <a:t>uma</a:t>
            </a:r>
            <a:r>
              <a:rPr sz="2800" spc="4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tela</a:t>
            </a:r>
            <a:endParaRPr sz="28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Fotografia</a:t>
            </a:r>
            <a:r>
              <a:rPr sz="2800" spc="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eletrônica</a:t>
            </a:r>
            <a:endParaRPr sz="28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Uma </a:t>
            </a:r>
            <a:r>
              <a:rPr sz="2800" spc="-10" dirty="0">
                <a:latin typeface="Liberation Sans Narrow"/>
                <a:cs typeface="Liberation Sans Narrow"/>
              </a:rPr>
              <a:t>maquete </a:t>
            </a:r>
            <a:r>
              <a:rPr sz="2800" spc="-5" dirty="0">
                <a:latin typeface="Liberation Sans Narrow"/>
                <a:cs typeface="Liberation Sans Narrow"/>
              </a:rPr>
              <a:t>de</a:t>
            </a:r>
            <a:r>
              <a:rPr sz="2800" spc="3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cartolina</a:t>
            </a:r>
            <a:endParaRPr sz="28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Liberation Sans Narrow"/>
                <a:cs typeface="Liberation Sans Narrow"/>
              </a:rPr>
              <a:t>Mockup</a:t>
            </a:r>
            <a:r>
              <a:rPr sz="2800" spc="-5" dirty="0">
                <a:latin typeface="Liberation Sans Narrow"/>
                <a:cs typeface="Liberation Sans Narrow"/>
              </a:rPr>
              <a:t>: </a:t>
            </a:r>
            <a:r>
              <a:rPr sz="2800" spc="-10" dirty="0">
                <a:latin typeface="Liberation Sans Narrow"/>
                <a:cs typeface="Liberation Sans Narrow"/>
              </a:rPr>
              <a:t>Pilha </a:t>
            </a:r>
            <a:r>
              <a:rPr sz="2800" spc="-5" dirty="0">
                <a:latin typeface="Liberation Sans Narrow"/>
                <a:cs typeface="Liberation Sans Narrow"/>
              </a:rPr>
              <a:t>de </a:t>
            </a:r>
            <a:r>
              <a:rPr sz="2800" spc="-10" dirty="0">
                <a:latin typeface="Liberation Sans Narrow"/>
                <a:cs typeface="Liberation Sans Narrow"/>
              </a:rPr>
              <a:t>telas vinculadas </a:t>
            </a:r>
            <a:r>
              <a:rPr sz="2800" spc="-5" dirty="0">
                <a:latin typeface="Liberation Sans Narrow"/>
                <a:cs typeface="Liberation Sans Narrow"/>
              </a:rPr>
              <a:t>por</a:t>
            </a:r>
            <a:r>
              <a:rPr sz="2800" spc="6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hiperlinks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79435" y="2276855"/>
            <a:ext cx="3227831" cy="242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4466"/>
            <a:ext cx="9751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7000" algn="l"/>
                <a:tab pos="4436110" algn="l"/>
              </a:tabLst>
            </a:pPr>
            <a:r>
              <a:rPr sz="4800" spc="90" dirty="0"/>
              <a:t>Qual	</a:t>
            </a:r>
            <a:r>
              <a:rPr sz="4800" spc="114" dirty="0"/>
              <a:t>a</a:t>
            </a:r>
            <a:r>
              <a:rPr sz="4800" spc="5" dirty="0"/>
              <a:t> </a:t>
            </a:r>
            <a:r>
              <a:rPr sz="4800" spc="65" dirty="0"/>
              <a:t>função</a:t>
            </a:r>
            <a:r>
              <a:rPr sz="4800" spc="5" dirty="0"/>
              <a:t> </a:t>
            </a:r>
            <a:r>
              <a:rPr sz="4800" spc="35" dirty="0"/>
              <a:t>de	</a:t>
            </a:r>
            <a:r>
              <a:rPr sz="4800" spc="180" dirty="0"/>
              <a:t>um</a:t>
            </a:r>
            <a:r>
              <a:rPr sz="4800" spc="-80" dirty="0"/>
              <a:t> </a:t>
            </a:r>
            <a:r>
              <a:rPr sz="4800" spc="60" dirty="0"/>
              <a:t>protótipo?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833267"/>
            <a:ext cx="9357995" cy="14890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Possibilitar </a:t>
            </a:r>
            <a:r>
              <a:rPr sz="2800" spc="-10" dirty="0">
                <a:latin typeface="Liberation Sans Narrow"/>
                <a:cs typeface="Liberation Sans Narrow"/>
              </a:rPr>
              <a:t>que </a:t>
            </a:r>
            <a:r>
              <a:rPr sz="2800" spc="-5" dirty="0">
                <a:latin typeface="Liberation Sans Narrow"/>
                <a:cs typeface="Liberation Sans Narrow"/>
              </a:rPr>
              <a:t>os </a:t>
            </a:r>
            <a:r>
              <a:rPr sz="2800" i="1" spc="-10" dirty="0">
                <a:latin typeface="Liberation Sans Narrow"/>
                <a:cs typeface="Liberation Sans Narrow"/>
              </a:rPr>
              <a:t>stakeholders </a:t>
            </a:r>
            <a:r>
              <a:rPr sz="2800" spc="-10" dirty="0">
                <a:latin typeface="Liberation Sans Narrow"/>
                <a:cs typeface="Liberation Sans Narrow"/>
              </a:rPr>
              <a:t>interajam com </a:t>
            </a:r>
            <a:r>
              <a:rPr sz="2800" spc="-5" dirty="0">
                <a:latin typeface="Liberation Sans Narrow"/>
                <a:cs typeface="Liberation Sans Narrow"/>
              </a:rPr>
              <a:t>um </a:t>
            </a:r>
            <a:r>
              <a:rPr sz="2800" spc="-10" dirty="0">
                <a:latin typeface="Liberation Sans Narrow"/>
                <a:cs typeface="Liberation Sans Narrow"/>
              </a:rPr>
              <a:t>produto</a:t>
            </a:r>
            <a:r>
              <a:rPr sz="2800" spc="204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imaginado</a:t>
            </a:r>
            <a:endParaRPr sz="280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Exemplos:</a:t>
            </a:r>
            <a:endParaRPr sz="2800">
              <a:latin typeface="Liberation Sans Narrow"/>
              <a:cs typeface="Liberation Sans Narrow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›	</a:t>
            </a:r>
            <a:r>
              <a:rPr sz="2400" spc="-10" dirty="0">
                <a:latin typeface="Liberation Sans Narrow"/>
                <a:cs typeface="Liberation Sans Narrow"/>
              </a:rPr>
              <a:t>PalmPilot (Jeff</a:t>
            </a:r>
            <a:r>
              <a:rPr sz="2400" spc="45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Hawking)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63340" y="3500628"/>
            <a:ext cx="38100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4466"/>
            <a:ext cx="9370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6950" algn="l"/>
                <a:tab pos="2070100" algn="l"/>
              </a:tabLst>
            </a:pPr>
            <a:r>
              <a:rPr sz="4800" spc="-40" dirty="0"/>
              <a:t>Por	</a:t>
            </a:r>
            <a:r>
              <a:rPr sz="4800" spc="105" dirty="0"/>
              <a:t>que	</a:t>
            </a:r>
            <a:r>
              <a:rPr sz="4800" spc="60" dirty="0"/>
              <a:t>fazer</a:t>
            </a:r>
            <a:r>
              <a:rPr sz="4800" spc="-35" dirty="0"/>
              <a:t> </a:t>
            </a:r>
            <a:r>
              <a:rPr sz="4800" spc="40" dirty="0"/>
              <a:t>protótipos?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918842"/>
            <a:ext cx="10814050" cy="241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São </a:t>
            </a:r>
            <a:r>
              <a:rPr sz="2800" spc="-10" dirty="0">
                <a:latin typeface="Liberation Sans Narrow"/>
                <a:cs typeface="Liberation Sans Narrow"/>
              </a:rPr>
              <a:t>úteis quando </a:t>
            </a:r>
            <a:r>
              <a:rPr sz="2800" spc="5" dirty="0">
                <a:latin typeface="Liberation Sans Narrow"/>
                <a:cs typeface="Liberation Sans Narrow"/>
              </a:rPr>
              <a:t>se </a:t>
            </a:r>
            <a:r>
              <a:rPr sz="2800" spc="-5" dirty="0">
                <a:latin typeface="Liberation Sans Narrow"/>
                <a:cs typeface="Liberation Sans Narrow"/>
              </a:rPr>
              <a:t>está discutindo ideias com os </a:t>
            </a:r>
            <a:r>
              <a:rPr sz="2800" i="1" spc="-5" dirty="0">
                <a:latin typeface="Liberation Sans Narrow"/>
                <a:cs typeface="Liberation Sans Narrow"/>
              </a:rPr>
              <a:t>stakeholders, pois </a:t>
            </a:r>
            <a:r>
              <a:rPr sz="2800" spc="-5" dirty="0">
                <a:latin typeface="Liberation Sans Narrow"/>
                <a:cs typeface="Liberation Sans Narrow"/>
              </a:rPr>
              <a:t>facilitam a  </a:t>
            </a:r>
            <a:r>
              <a:rPr sz="2800" spc="-10" dirty="0">
                <a:latin typeface="Liberation Sans Narrow"/>
                <a:cs typeface="Liberation Sans Narrow"/>
              </a:rPr>
              <a:t>comunicação entre </a:t>
            </a:r>
            <a:r>
              <a:rPr sz="2800" spc="-5" dirty="0">
                <a:latin typeface="Liberation Sans Narrow"/>
                <a:cs typeface="Liberation Sans Narrow"/>
              </a:rPr>
              <a:t>os </a:t>
            </a:r>
            <a:r>
              <a:rPr sz="2800" spc="-10" dirty="0">
                <a:latin typeface="Liberation Sans Narrow"/>
                <a:cs typeface="Liberation Sans Narrow"/>
              </a:rPr>
              <a:t>membros </a:t>
            </a:r>
            <a:r>
              <a:rPr sz="2800" spc="-5" dirty="0">
                <a:latin typeface="Liberation Sans Narrow"/>
                <a:cs typeface="Liberation Sans Narrow"/>
              </a:rPr>
              <a:t>da</a:t>
            </a:r>
            <a:r>
              <a:rPr sz="2800" spc="6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equipe</a:t>
            </a:r>
            <a:endParaRPr sz="28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É </a:t>
            </a:r>
            <a:r>
              <a:rPr sz="2800" spc="-10" dirty="0">
                <a:latin typeface="Liberation Sans Narrow"/>
                <a:cs typeface="Liberation Sans Narrow"/>
              </a:rPr>
              <a:t>uma maneira eficaz </a:t>
            </a:r>
            <a:r>
              <a:rPr sz="2800" spc="-5" dirty="0">
                <a:latin typeface="Liberation Sans Narrow"/>
                <a:cs typeface="Liberation Sans Narrow"/>
              </a:rPr>
              <a:t>de </a:t>
            </a:r>
            <a:r>
              <a:rPr sz="2800" spc="-10" dirty="0">
                <a:latin typeface="Liberation Sans Narrow"/>
                <a:cs typeface="Liberation Sans Narrow"/>
              </a:rPr>
              <a:t>testar </a:t>
            </a:r>
            <a:r>
              <a:rPr sz="2800" spc="-5" dirty="0">
                <a:latin typeface="Liberation Sans Narrow"/>
                <a:cs typeface="Liberation Sans Narrow"/>
              </a:rPr>
              <a:t>as </a:t>
            </a:r>
            <a:r>
              <a:rPr sz="2800" spc="-10" dirty="0">
                <a:latin typeface="Liberation Sans Narrow"/>
                <a:cs typeface="Liberation Sans Narrow"/>
              </a:rPr>
              <a:t>ideias para você</a:t>
            </a:r>
            <a:r>
              <a:rPr sz="2800" spc="14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mesmo</a:t>
            </a:r>
            <a:endParaRPr sz="28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Encoraja a reflexão sobre o</a:t>
            </a:r>
            <a:r>
              <a:rPr sz="2800" spc="2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design</a:t>
            </a:r>
            <a:endParaRPr sz="28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0" dirty="0">
                <a:latin typeface="Liberation Sans Narrow"/>
                <a:cs typeface="Liberation Sans Narrow"/>
              </a:rPr>
              <a:t>Testar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viabilidade</a:t>
            </a:r>
            <a:r>
              <a:rPr sz="2800" spc="8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técnica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918842"/>
            <a:ext cx="216027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Aparelho para  ajudar </a:t>
            </a:r>
            <a:r>
              <a:rPr sz="2800"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crianças  </a:t>
            </a:r>
            <a:r>
              <a:rPr sz="2800" spc="-1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com autismo </a:t>
            </a:r>
            <a:r>
              <a:rPr sz="2800"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a  se</a:t>
            </a:r>
            <a:r>
              <a:rPr sz="2800" spc="-7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comunicarem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3547" y="0"/>
            <a:ext cx="6405372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4466"/>
            <a:ext cx="9601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2270" algn="l"/>
              </a:tabLst>
            </a:pPr>
            <a:r>
              <a:rPr sz="4800" dirty="0" err="1"/>
              <a:t>Prototipagem</a:t>
            </a:r>
            <a:r>
              <a:rPr sz="4800" dirty="0"/>
              <a:t> </a:t>
            </a:r>
            <a:r>
              <a:rPr sz="4800" spc="35" dirty="0"/>
              <a:t>d</a:t>
            </a:r>
            <a:r>
              <a:rPr lang="pt-BR" sz="4800" spc="35" dirty="0"/>
              <a:t>e</a:t>
            </a:r>
            <a:r>
              <a:rPr sz="4800" spc="35" dirty="0"/>
              <a:t>	</a:t>
            </a:r>
            <a:r>
              <a:rPr sz="4800" spc="-15" dirty="0"/>
              <a:t>Software</a:t>
            </a:r>
            <a:endParaRPr sz="48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10668000" cy="2343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7505" marR="5080" indent="-342900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356870" algn="l"/>
                <a:tab pos="357505" algn="l"/>
                <a:tab pos="937894" algn="l"/>
                <a:tab pos="1471295" algn="l"/>
                <a:tab pos="3271520" algn="l"/>
                <a:tab pos="3900804" algn="l"/>
                <a:tab pos="5260340" algn="l"/>
                <a:tab pos="6004560" algn="l"/>
                <a:tab pos="6391275" algn="l"/>
                <a:tab pos="8138159" algn="l"/>
                <a:tab pos="9851390" algn="l"/>
                <a:tab pos="10643870" algn="l"/>
              </a:tabLst>
            </a:pPr>
            <a:r>
              <a:rPr sz="3600" spc="-10" dirty="0"/>
              <a:t>A</a:t>
            </a:r>
            <a:r>
              <a:rPr sz="3600" spc="-5" dirty="0"/>
              <a:t>o</a:t>
            </a:r>
            <a:r>
              <a:rPr sz="3600" dirty="0"/>
              <a:t>	s</a:t>
            </a:r>
            <a:r>
              <a:rPr sz="3600" spc="-5" dirty="0"/>
              <a:t>e</a:t>
            </a:r>
            <a:r>
              <a:rPr sz="3600" dirty="0"/>
              <a:t>	de</a:t>
            </a:r>
            <a:r>
              <a:rPr sz="3600" spc="-10" dirty="0"/>
              <a:t>senvolve</a:t>
            </a:r>
            <a:r>
              <a:rPr sz="3600" spc="-5" dirty="0"/>
              <a:t>r</a:t>
            </a:r>
            <a:r>
              <a:rPr sz="3600" dirty="0"/>
              <a:t>	</a:t>
            </a:r>
            <a:r>
              <a:rPr sz="3600" spc="-10" dirty="0"/>
              <a:t>u</a:t>
            </a:r>
            <a:r>
              <a:rPr sz="3600" spc="-5" dirty="0"/>
              <a:t>m</a:t>
            </a:r>
            <a:r>
              <a:rPr lang="pt-BR" sz="3600" spc="-5" dirty="0"/>
              <a:t> </a:t>
            </a:r>
            <a:r>
              <a:rPr sz="3600" spc="-10" dirty="0" err="1"/>
              <a:t>protót</a:t>
            </a:r>
            <a:r>
              <a:rPr sz="3600" dirty="0" err="1"/>
              <a:t>i</a:t>
            </a:r>
            <a:r>
              <a:rPr sz="3600" spc="-10" dirty="0" err="1"/>
              <a:t>p</a:t>
            </a:r>
            <a:r>
              <a:rPr sz="3600" spc="-5" dirty="0" err="1"/>
              <a:t>o</a:t>
            </a:r>
            <a:r>
              <a:rPr lang="pt-BR" sz="3600" spc="-5" dirty="0"/>
              <a:t> </a:t>
            </a:r>
            <a:r>
              <a:rPr sz="3600" b="1" spc="-5" dirty="0" err="1">
                <a:latin typeface="Liberation Sans Narrow"/>
                <a:cs typeface="Liberation Sans Narrow"/>
              </a:rPr>
              <a:t>não</a:t>
            </a:r>
            <a:r>
              <a:rPr lang="pt-BR" sz="3600" b="1" spc="-5" dirty="0">
                <a:latin typeface="Liberation Sans Narrow"/>
                <a:cs typeface="Liberation Sans Narrow"/>
              </a:rPr>
              <a:t> </a:t>
            </a:r>
            <a:r>
              <a:rPr sz="3600" b="1" spc="-5" dirty="0">
                <a:latin typeface="Liberation Sans Narrow"/>
                <a:cs typeface="Liberation Sans Narrow"/>
              </a:rPr>
              <a:t>é</a:t>
            </a:r>
            <a:r>
              <a:rPr lang="pt-BR" sz="3600" b="1" spc="-5" dirty="0">
                <a:latin typeface="Liberation Sans Narrow"/>
                <a:cs typeface="Liberation Sans Narrow"/>
              </a:rPr>
              <a:t> </a:t>
            </a:r>
            <a:r>
              <a:rPr sz="3600" b="1" spc="-5" dirty="0" err="1">
                <a:latin typeface="Liberation Sans Narrow"/>
                <a:cs typeface="Liberation Sans Narrow"/>
              </a:rPr>
              <a:t>nece</a:t>
            </a:r>
            <a:r>
              <a:rPr sz="3600" b="1" spc="-15" dirty="0" err="1">
                <a:latin typeface="Liberation Sans Narrow"/>
                <a:cs typeface="Liberation Sans Narrow"/>
              </a:rPr>
              <a:t>s</a:t>
            </a:r>
            <a:r>
              <a:rPr sz="3600" b="1" spc="-10" dirty="0" err="1">
                <a:latin typeface="Liberation Sans Narrow"/>
                <a:cs typeface="Liberation Sans Narrow"/>
              </a:rPr>
              <a:t>sári</a:t>
            </a:r>
            <a:r>
              <a:rPr sz="3600" b="1" spc="-5" dirty="0" err="1">
                <a:latin typeface="Liberation Sans Narrow"/>
                <a:cs typeface="Liberation Sans Narrow"/>
              </a:rPr>
              <a:t>o</a:t>
            </a:r>
            <a:r>
              <a:rPr lang="pt-BR" sz="3600" b="1" spc="-5" dirty="0">
                <a:latin typeface="Liberation Sans Narrow"/>
                <a:cs typeface="Liberation Sans Narrow"/>
              </a:rPr>
              <a:t> </a:t>
            </a:r>
            <a:r>
              <a:rPr sz="3600" spc="-5" dirty="0" err="1"/>
              <a:t>repre</a:t>
            </a:r>
            <a:r>
              <a:rPr sz="3600" spc="5" dirty="0" err="1"/>
              <a:t>s</a:t>
            </a:r>
            <a:r>
              <a:rPr sz="3600" spc="-20" dirty="0" err="1"/>
              <a:t>e</a:t>
            </a:r>
            <a:r>
              <a:rPr sz="3600" spc="-10" dirty="0" err="1"/>
              <a:t>nta</a:t>
            </a:r>
            <a:r>
              <a:rPr sz="3600" spc="-5" dirty="0" err="1"/>
              <a:t>r</a:t>
            </a:r>
            <a:r>
              <a:rPr lang="pt-BR" sz="3600" spc="-5" dirty="0"/>
              <a:t> </a:t>
            </a:r>
            <a:r>
              <a:rPr lang="pt-BR" sz="3600" spc="-10" dirty="0"/>
              <a:t>tod</a:t>
            </a:r>
            <a:r>
              <a:rPr lang="pt-BR" sz="3600" spc="-5" dirty="0"/>
              <a:t>as as </a:t>
            </a:r>
            <a:r>
              <a:rPr lang="pt-BR" sz="3600" spc="-10" dirty="0"/>
              <a:t>funcionalidade </a:t>
            </a:r>
            <a:r>
              <a:rPr lang="pt-BR" sz="3600" spc="-5" dirty="0"/>
              <a:t>do</a:t>
            </a:r>
            <a:r>
              <a:rPr lang="pt-BR" sz="3600" spc="25" dirty="0"/>
              <a:t> </a:t>
            </a:r>
            <a:r>
              <a:rPr lang="pt-BR" sz="3600" spc="-10" dirty="0"/>
              <a:t>produto</a:t>
            </a:r>
            <a:endParaRPr sz="3600" spc="-10" dirty="0"/>
          </a:p>
          <a:p>
            <a:pPr marL="357505" marR="5080" indent="-342900">
              <a:lnSpc>
                <a:spcPct val="100000"/>
              </a:lnSpc>
              <a:spcBef>
                <a:spcPts val="675"/>
              </a:spcBef>
              <a:buClr>
                <a:srgbClr val="7E7E7E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3600" spc="-5" dirty="0"/>
              <a:t>Somente deve ser representada a funcionalidade </a:t>
            </a:r>
            <a:r>
              <a:rPr sz="3600" spc="-10" dirty="0"/>
              <a:t>que atenda aos objetivos </a:t>
            </a:r>
            <a:r>
              <a:rPr sz="3600" dirty="0"/>
              <a:t>do  </a:t>
            </a:r>
            <a:r>
              <a:rPr sz="3600" spc="-10" dirty="0"/>
              <a:t>teste </a:t>
            </a:r>
            <a:r>
              <a:rPr sz="3600" spc="-5" dirty="0"/>
              <a:t>ou</a:t>
            </a:r>
            <a:r>
              <a:rPr sz="3600" dirty="0"/>
              <a:t> </a:t>
            </a:r>
            <a:r>
              <a:rPr sz="3600" spc="-10" dirty="0"/>
              <a:t>avaliação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01498"/>
            <a:ext cx="2772410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i="1" spc="-405" dirty="0">
                <a:latin typeface="Trebuchet MS"/>
                <a:cs typeface="Trebuchet MS"/>
              </a:rPr>
              <a:t>Sto</a:t>
            </a:r>
            <a:r>
              <a:rPr sz="5050" i="1" spc="-305" dirty="0">
                <a:latin typeface="Trebuchet MS"/>
                <a:cs typeface="Trebuchet MS"/>
              </a:rPr>
              <a:t>r</a:t>
            </a:r>
            <a:r>
              <a:rPr sz="5050" i="1" spc="-330" dirty="0">
                <a:latin typeface="Trebuchet MS"/>
                <a:cs typeface="Trebuchet MS"/>
              </a:rPr>
              <a:t>yboa</a:t>
            </a:r>
            <a:r>
              <a:rPr sz="5050" i="1" spc="-200" dirty="0">
                <a:latin typeface="Trebuchet MS"/>
                <a:cs typeface="Trebuchet MS"/>
              </a:rPr>
              <a:t>r</a:t>
            </a:r>
            <a:r>
              <a:rPr sz="5050" i="1" spc="-315" dirty="0">
                <a:latin typeface="Trebuchet MS"/>
                <a:cs typeface="Trebuchet MS"/>
              </a:rPr>
              <a:t>d</a:t>
            </a:r>
            <a:endParaRPr sz="50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918842"/>
            <a:ext cx="9617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Série de </a:t>
            </a:r>
            <a:r>
              <a:rPr sz="2800" spc="-10" dirty="0">
                <a:latin typeface="Liberation Sans Narrow"/>
                <a:cs typeface="Liberation Sans Narrow"/>
              </a:rPr>
              <a:t>telas mostrando como </a:t>
            </a:r>
            <a:r>
              <a:rPr sz="2800" spc="-5" dirty="0">
                <a:latin typeface="Liberation Sans Narrow"/>
                <a:cs typeface="Liberation Sans Narrow"/>
              </a:rPr>
              <a:t>o </a:t>
            </a:r>
            <a:r>
              <a:rPr sz="2800" spc="-10" dirty="0">
                <a:latin typeface="Liberation Sans Narrow"/>
                <a:cs typeface="Liberation Sans Narrow"/>
              </a:rPr>
              <a:t>usuário pode progredir </a:t>
            </a:r>
            <a:r>
              <a:rPr sz="2800" spc="-5" dirty="0">
                <a:latin typeface="Liberation Sans Narrow"/>
                <a:cs typeface="Liberation Sans Narrow"/>
              </a:rPr>
              <a:t>em </a:t>
            </a:r>
            <a:r>
              <a:rPr sz="2800" spc="-10" dirty="0">
                <a:latin typeface="Liberation Sans Narrow"/>
                <a:cs typeface="Liberation Sans Narrow"/>
              </a:rPr>
              <a:t>uma</a:t>
            </a:r>
            <a:r>
              <a:rPr sz="2800" spc="229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tarefa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8276" y="3069335"/>
            <a:ext cx="3744467" cy="2534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4035" y="3069335"/>
            <a:ext cx="352806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{976B02E9-4254-F148-AE6D-F7B628C018FC}tf10001072</Template>
  <TotalTime>10</TotalTime>
  <Words>747</Words>
  <Application>Microsoft Office PowerPoint</Application>
  <PresentationFormat>Widescreen</PresentationFormat>
  <Paragraphs>97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Carlito</vt:lpstr>
      <vt:lpstr>Franklin Gothic Book</vt:lpstr>
      <vt:lpstr>Liberation Sans Narrow</vt:lpstr>
      <vt:lpstr>Times New Roman</vt:lpstr>
      <vt:lpstr>Trebuchet MS</vt:lpstr>
      <vt:lpstr>Wingdings</vt:lpstr>
      <vt:lpstr>Cortar</vt:lpstr>
      <vt:lpstr>Interação</vt:lpstr>
      <vt:lpstr>Apresentação do PowerPoint</vt:lpstr>
      <vt:lpstr>O que é um protótipo?</vt:lpstr>
      <vt:lpstr>O que é um protótipo?</vt:lpstr>
      <vt:lpstr>Qual a função de um protótipo?</vt:lpstr>
      <vt:lpstr>Por que fazer protótipos?</vt:lpstr>
      <vt:lpstr>Aparelho para  ajudar crianças  com autismo a  se comunicarem</vt:lpstr>
      <vt:lpstr>Prototipagem de Software</vt:lpstr>
      <vt:lpstr>Storyboard</vt:lpstr>
      <vt:lpstr>Tipos de Prototipação</vt:lpstr>
      <vt:lpstr>Prototipação de baixa fidelidade</vt:lpstr>
      <vt:lpstr>Apresentação do PowerPoint</vt:lpstr>
      <vt:lpstr>Apresentação do PowerPoint</vt:lpstr>
      <vt:lpstr>Apresentação do PowerPoint</vt:lpstr>
      <vt:lpstr>Prototipação de média fidelidade</vt:lpstr>
      <vt:lpstr>Apresentação do PowerPoint</vt:lpstr>
      <vt:lpstr>Apresentação do PowerPoint</vt:lpstr>
      <vt:lpstr>Apresentação do PowerPoint</vt:lpstr>
      <vt:lpstr>Prototipação de alta fidelidade</vt:lpstr>
      <vt:lpstr>Protótipos de alta fidelidade</vt:lpstr>
      <vt:lpstr>Apresentação do PowerPoint</vt:lpstr>
      <vt:lpstr>Apresentação do PowerPoint</vt:lpstr>
      <vt:lpstr>Apresentação do PowerPoint</vt:lpstr>
      <vt:lpstr>Ferramentas de prototipação</vt:lpstr>
      <vt:lpstr>Ferramentas web</vt:lpstr>
      <vt:lpstr>Apresentação do PowerPoint</vt:lpstr>
      <vt:lpstr>Apresentação do PowerPoint</vt:lpstr>
      <vt:lpstr>Apresentação do PowerPoint</vt:lpstr>
      <vt:lpstr>Apresentação do PowerPoint</vt:lpstr>
      <vt:lpstr>Atividade</vt:lpstr>
      <vt:lpstr>Post com vídeos de interação com  protótipos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Danielle</dc:creator>
  <cp:lastModifiedBy>Cristiano Vieira da Silva</cp:lastModifiedBy>
  <cp:revision>1</cp:revision>
  <dcterms:created xsi:type="dcterms:W3CDTF">2020-08-04T20:12:34Z</dcterms:created>
  <dcterms:modified xsi:type="dcterms:W3CDTF">2020-08-25T18:48:27Z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2020-08-04T00:00:00Z</vt:filetime>
  </property>
</Properties>
</file>