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391" r:id="rId5"/>
    <p:sldId id="577" r:id="rId6"/>
    <p:sldId id="578" r:id="rId7"/>
    <p:sldId id="599" r:id="rId8"/>
    <p:sldId id="584" r:id="rId9"/>
    <p:sldId id="583" r:id="rId10"/>
    <p:sldId id="612" r:id="rId11"/>
    <p:sldId id="614" r:id="rId12"/>
    <p:sldId id="616" r:id="rId13"/>
    <p:sldId id="619" r:id="rId14"/>
    <p:sldId id="605" r:id="rId15"/>
    <p:sldId id="620" r:id="rId16"/>
    <p:sldId id="622" r:id="rId17"/>
    <p:sldId id="629" r:id="rId18"/>
    <p:sldId id="618" r:id="rId19"/>
    <p:sldId id="628" r:id="rId20"/>
    <p:sldId id="634" r:id="rId21"/>
    <p:sldId id="625" r:id="rId22"/>
    <p:sldId id="594" r:id="rId23"/>
    <p:sldId id="626" r:id="rId24"/>
    <p:sldId id="637" r:id="rId25"/>
    <p:sldId id="600" r:id="rId26"/>
    <p:sldId id="299" r:id="rId27"/>
    <p:sldId id="582" r:id="rId28"/>
    <p:sldId id="638" r:id="rId29"/>
    <p:sldId id="635" r:id="rId30"/>
    <p:sldId id="623" r:id="rId31"/>
    <p:sldId id="642" r:id="rId32"/>
    <p:sldId id="641" r:id="rId33"/>
    <p:sldId id="640" r:id="rId34"/>
    <p:sldId id="636" r:id="rId35"/>
    <p:sldId id="633" r:id="rId36"/>
    <p:sldId id="632" r:id="rId37"/>
    <p:sldId id="639" r:id="rId38"/>
    <p:sldId id="627" r:id="rId39"/>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668095-54D1-4784-8BC3-6EBA320ED8A3}">
          <p14:sldIdLst>
            <p14:sldId id="391"/>
            <p14:sldId id="577"/>
          </p14:sldIdLst>
        </p14:section>
        <p14:section name="Giới thiệu" id="{D7F80DD2-F432-4B37-9F65-4250A996893F}">
          <p14:sldIdLst>
            <p14:sldId id="578"/>
            <p14:sldId id="599"/>
            <p14:sldId id="584"/>
            <p14:sldId id="583"/>
          </p14:sldIdLst>
        </p14:section>
        <p14:section name="Công trình liên quan" id="{3FE2CC36-C43D-4B33-A11C-C1983AA49416}">
          <p14:sldIdLst>
            <p14:sldId id="612"/>
            <p14:sldId id="614"/>
          </p14:sldIdLst>
        </p14:section>
        <p14:section name="Phương pháp" id="{7008A139-A4C5-44C8-A33B-892F2FCFF1A3}">
          <p14:sldIdLst>
            <p14:sldId id="616"/>
            <p14:sldId id="619"/>
            <p14:sldId id="605"/>
            <p14:sldId id="620"/>
            <p14:sldId id="622"/>
            <p14:sldId id="629"/>
          </p14:sldIdLst>
        </p14:section>
        <p14:section name="Thực nghiệm" id="{B405D23D-4E33-4946-A580-6402C4A077BB}">
          <p14:sldIdLst>
            <p14:sldId id="618"/>
            <p14:sldId id="628"/>
            <p14:sldId id="634"/>
            <p14:sldId id="625"/>
            <p14:sldId id="594"/>
            <p14:sldId id="626"/>
            <p14:sldId id="637"/>
          </p14:sldIdLst>
        </p14:section>
        <p14:section name="Kết luận" id="{D42C883E-1733-4C25-8BA8-23C1C6F90B8E}">
          <p14:sldIdLst>
            <p14:sldId id="600"/>
            <p14:sldId id="299"/>
          </p14:sldIdLst>
        </p14:section>
        <p14:section name="Phụ lục" id="{AB08C077-9F40-4494-BDA0-E2F5898F011D}">
          <p14:sldIdLst>
            <p14:sldId id="582"/>
            <p14:sldId id="638"/>
            <p14:sldId id="635"/>
            <p14:sldId id="623"/>
            <p14:sldId id="642"/>
            <p14:sldId id="641"/>
            <p14:sldId id="640"/>
            <p14:sldId id="636"/>
            <p14:sldId id="633"/>
            <p14:sldId id="632"/>
            <p14:sldId id="639"/>
            <p14:sldId id="6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038B4"/>
    <a:srgbClr val="FFA3A3"/>
    <a:srgbClr val="0D259B"/>
    <a:srgbClr val="FFB7B7"/>
    <a:srgbClr val="660066"/>
    <a:srgbClr val="009900"/>
    <a:srgbClr val="CC0066"/>
    <a:srgbClr val="23CF2F"/>
    <a:srgbClr val="FF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6D1FC1-0C2D-C4E5-48E2-17E683C02F15}" v="431" dt="2025-07-31T13:40:36.381"/>
    <p1510:client id="{E80FEE71-8859-4E1D-BAEB-0C9AA7AADBB7}" v="17" dt="2025-07-30T10:33:50.7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2E1F1A22-40FD-4D53-BA1D-C29585CFCFB5}" type="datetimeFigureOut">
              <a:rPr lang="en-US" smtClean="0"/>
              <a:t>8/1/2025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C34B868-C51A-4AD5-9518-82829A7D107D}" type="slidenum">
              <a:rPr lang="en-US" smtClean="0"/>
              <a:t>‹#›</a:t>
            </a:fld>
            <a:endParaRPr lang="en-US"/>
          </a:p>
        </p:txBody>
      </p:sp>
    </p:spTree>
    <p:extLst>
      <p:ext uri="{BB962C8B-B14F-4D97-AF65-F5344CB8AC3E}">
        <p14:creationId xmlns:p14="http://schemas.microsoft.com/office/powerpoint/2010/main" val="2970022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 </a:t>
            </a:r>
            <a:r>
              <a:rPr lang="en-US" err="1"/>
              <a:t>tên</a:t>
            </a:r>
            <a:r>
              <a:rPr lang="en-US"/>
              <a:t> </a:t>
            </a:r>
            <a:r>
              <a:rPr lang="en-US" err="1"/>
              <a:t>là</a:t>
            </a:r>
            <a:r>
              <a:rPr lang="en-US"/>
              <a:t> Nguyễn Tiến Nhật, </a:t>
            </a:r>
            <a:r>
              <a:rPr lang="en-US" err="1"/>
              <a:t>cùng</a:t>
            </a:r>
            <a:r>
              <a:rPr lang="en-US"/>
              <a:t> </a:t>
            </a:r>
            <a:r>
              <a:rPr lang="en-US" err="1"/>
              <a:t>với</a:t>
            </a:r>
            <a:r>
              <a:rPr lang="en-US"/>
              <a:t> </a:t>
            </a:r>
            <a:r>
              <a:rPr lang="en-US" err="1"/>
              <a:t>bạn</a:t>
            </a:r>
            <a:r>
              <a:rPr lang="en-US"/>
              <a:t> Bùi </a:t>
            </a:r>
            <a:r>
              <a:rPr lang="en-US" err="1"/>
              <a:t>Đình</a:t>
            </a:r>
            <a:r>
              <a:rPr lang="en-US"/>
              <a:t> Bảo, </a:t>
            </a:r>
            <a:r>
              <a:rPr lang="en-US" err="1"/>
              <a:t>chúng</a:t>
            </a:r>
            <a:r>
              <a:rPr lang="en-US"/>
              <a:t> </a:t>
            </a:r>
            <a:r>
              <a:rPr lang="en-US" err="1"/>
              <a:t>em</a:t>
            </a:r>
            <a:r>
              <a:rPr lang="en-US"/>
              <a:t> </a:t>
            </a:r>
            <a:r>
              <a:rPr lang="en-US" err="1"/>
              <a:t>xin</a:t>
            </a:r>
            <a:r>
              <a:rPr lang="en-US"/>
              <a:t> </a:t>
            </a:r>
            <a:r>
              <a:rPr lang="en-US" err="1"/>
              <a:t>được</a:t>
            </a:r>
            <a:r>
              <a:rPr lang="en-US"/>
              <a:t> </a:t>
            </a:r>
            <a:r>
              <a:rPr lang="en-US" err="1"/>
              <a:t>phép</a:t>
            </a:r>
            <a:r>
              <a:rPr lang="en-US"/>
              <a:t> </a:t>
            </a:r>
            <a:r>
              <a:rPr lang="en-US" err="1"/>
              <a:t>trình</a:t>
            </a:r>
            <a:r>
              <a:rPr lang="en-US"/>
              <a:t> </a:t>
            </a:r>
            <a:r>
              <a:rPr lang="en-US" err="1"/>
              <a:t>bày</a:t>
            </a:r>
            <a:r>
              <a:rPr lang="en-US"/>
              <a:t> </a:t>
            </a:r>
            <a:r>
              <a:rPr lang="en-US" err="1"/>
              <a:t>khóa</a:t>
            </a:r>
            <a:r>
              <a:rPr lang="en-US"/>
              <a:t> </a:t>
            </a:r>
            <a:r>
              <a:rPr lang="en-US" err="1"/>
              <a:t>luận</a:t>
            </a:r>
            <a:r>
              <a:rPr lang="en-US"/>
              <a:t> </a:t>
            </a:r>
            <a:r>
              <a:rPr lang="en-US" err="1"/>
              <a:t>tốt</a:t>
            </a:r>
            <a:r>
              <a:rPr lang="en-US"/>
              <a:t> </a:t>
            </a:r>
            <a:r>
              <a:rPr lang="en-US" err="1"/>
              <a:t>nghiệp</a:t>
            </a:r>
            <a:r>
              <a:rPr lang="en-US"/>
              <a:t> </a:t>
            </a:r>
            <a:r>
              <a:rPr lang="en-US" err="1"/>
              <a:t>với</a:t>
            </a:r>
            <a:r>
              <a:rPr lang="en-US"/>
              <a:t> </a:t>
            </a:r>
            <a:r>
              <a:rPr lang="en-US" err="1"/>
              <a:t>đề</a:t>
            </a:r>
            <a:r>
              <a:rPr lang="en-US"/>
              <a:t> </a:t>
            </a:r>
            <a:r>
              <a:rPr lang="en-US" err="1"/>
              <a:t>tài</a:t>
            </a:r>
            <a:r>
              <a:rPr lang="en-US"/>
              <a:t> :"Mô </a:t>
            </a:r>
            <a:r>
              <a:rPr lang="en-US" err="1"/>
              <a:t>hình</a:t>
            </a:r>
            <a:r>
              <a:rPr lang="en-US"/>
              <a:t> </a:t>
            </a:r>
            <a:r>
              <a:rPr lang="en-US" err="1"/>
              <a:t>phát</a:t>
            </a:r>
            <a:r>
              <a:rPr lang="en-US"/>
              <a:t> </a:t>
            </a:r>
            <a:r>
              <a:rPr lang="en-US" err="1"/>
              <a:t>hiện</a:t>
            </a:r>
            <a:r>
              <a:rPr lang="en-US"/>
              <a:t> </a:t>
            </a:r>
            <a:r>
              <a:rPr lang="en-US" err="1"/>
              <a:t>ảo</a:t>
            </a:r>
            <a:r>
              <a:rPr lang="en-US"/>
              <a:t> </a:t>
            </a:r>
            <a:r>
              <a:rPr lang="en-US" err="1"/>
              <a:t>giác</a:t>
            </a:r>
            <a:r>
              <a:rPr lang="en-US"/>
              <a:t> </a:t>
            </a:r>
            <a:r>
              <a:rPr lang="en-US" err="1"/>
              <a:t>của</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r>
              <a:rPr lang="en-US"/>
              <a:t>” </a:t>
            </a:r>
            <a:r>
              <a:rPr lang="en-US" err="1"/>
              <a:t>được</a:t>
            </a:r>
            <a:r>
              <a:rPr lang="en-US"/>
              <a:t> </a:t>
            </a:r>
            <a:r>
              <a:rPr lang="en-US" err="1"/>
              <a:t>thực</a:t>
            </a:r>
            <a:r>
              <a:rPr lang="en-US"/>
              <a:t> </a:t>
            </a:r>
            <a:r>
              <a:rPr lang="en-US" err="1"/>
              <a:t>hiện</a:t>
            </a:r>
            <a:r>
              <a:rPr lang="en-US"/>
              <a:t> </a:t>
            </a:r>
            <a:r>
              <a:rPr lang="en-US" err="1"/>
              <a:t>dưới</a:t>
            </a:r>
            <a:r>
              <a:rPr lang="en-US"/>
              <a:t> </a:t>
            </a:r>
            <a:r>
              <a:rPr lang="en-US" err="1"/>
              <a:t>sự</a:t>
            </a:r>
            <a:r>
              <a:rPr lang="en-US"/>
              <a:t> </a:t>
            </a:r>
            <a:r>
              <a:rPr lang="en-US" err="1"/>
              <a:t>hướng</a:t>
            </a:r>
            <a:r>
              <a:rPr lang="en-US"/>
              <a:t> </a:t>
            </a:r>
            <a:r>
              <a:rPr lang="en-US" err="1"/>
              <a:t>dẫn</a:t>
            </a:r>
            <a:r>
              <a:rPr lang="en-US"/>
              <a:t> </a:t>
            </a:r>
            <a:r>
              <a:rPr lang="en-US" err="1"/>
              <a:t>của</a:t>
            </a:r>
            <a:r>
              <a:rPr lang="en-US"/>
              <a:t> Tiến </a:t>
            </a:r>
            <a:r>
              <a:rPr lang="en-US" err="1"/>
              <a:t>Sĩ</a:t>
            </a:r>
            <a:r>
              <a:rPr lang="en-US"/>
              <a:t> Nguyễn Tiến Huy </a:t>
            </a:r>
            <a:r>
              <a:rPr lang="en-US" err="1"/>
              <a:t>và</a:t>
            </a:r>
            <a:r>
              <a:rPr lang="en-US"/>
              <a:t> </a:t>
            </a:r>
            <a:r>
              <a:rPr lang="en-US" err="1"/>
              <a:t>Thạc</a:t>
            </a:r>
            <a:r>
              <a:rPr lang="en-US"/>
              <a:t> </a:t>
            </a:r>
            <a:r>
              <a:rPr lang="en-US" err="1"/>
              <a:t>Sĩ</a:t>
            </a:r>
            <a:r>
              <a:rPr lang="en-US"/>
              <a:t> Nguyễn </a:t>
            </a:r>
            <a:r>
              <a:rPr lang="en-US" err="1"/>
              <a:t>Trần</a:t>
            </a:r>
            <a:r>
              <a:rPr lang="en-US"/>
              <a:t> Duy Minh</a:t>
            </a:r>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1C34B868-C51A-4AD5-9518-82829A7D107D}" type="slidenum">
              <a:rPr lang="en-US" smtClean="0"/>
              <a:t>1</a:t>
            </a:fld>
            <a:endParaRPr lang="en-US"/>
          </a:p>
        </p:txBody>
      </p:sp>
    </p:spTree>
    <p:extLst>
      <p:ext uri="{BB962C8B-B14F-4D97-AF65-F5344CB8AC3E}">
        <p14:creationId xmlns:p14="http://schemas.microsoft.com/office/powerpoint/2010/main" val="865610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48A81-E7F8-00C5-2CD2-367F224D3E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2C2805-BA57-8F1D-6935-8E9795382A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9CCFD1-1755-D9B2-0A49-A0E8F8B46918}"/>
              </a:ext>
            </a:extLst>
          </p:cNvPr>
          <p:cNvSpPr>
            <a:spLocks noGrp="1"/>
          </p:cNvSpPr>
          <p:nvPr>
            <p:ph type="body" idx="1"/>
          </p:nvPr>
        </p:nvSpPr>
        <p:spPr/>
        <p:txBody>
          <a:bodyPr/>
          <a:lstStyle/>
          <a:p>
            <a:r>
              <a:rPr lang="en-US"/>
              <a:t>Ở </a:t>
            </a:r>
            <a:r>
              <a:rPr lang="en-US" err="1"/>
              <a:t>bước</a:t>
            </a:r>
            <a:r>
              <a:rPr lang="en-US"/>
              <a:t> </a:t>
            </a:r>
            <a:r>
              <a:rPr lang="en-US" err="1"/>
              <a:t>thứ</a:t>
            </a:r>
            <a:r>
              <a:rPr lang="en-US"/>
              <a:t> </a:t>
            </a:r>
            <a:r>
              <a:rPr lang="en-US" err="1"/>
              <a:t>nhất</a:t>
            </a:r>
            <a:r>
              <a:rPr lang="en-US"/>
              <a:t>, </a:t>
            </a:r>
            <a:r>
              <a:rPr lang="en-US" err="1"/>
              <a:t>tìm</a:t>
            </a:r>
            <a:r>
              <a:rPr lang="en-US"/>
              <a:t> </a:t>
            </a:r>
            <a:r>
              <a:rPr lang="en-US" err="1"/>
              <a:t>kiếm</a:t>
            </a:r>
            <a:r>
              <a:rPr lang="en-US"/>
              <a:t> </a:t>
            </a:r>
            <a:r>
              <a:rPr lang="en-US" err="1"/>
              <a:t>và</a:t>
            </a:r>
            <a:r>
              <a:rPr lang="en-US"/>
              <a:t> </a:t>
            </a:r>
            <a:r>
              <a:rPr lang="en-US" err="1"/>
              <a:t>thu</a:t>
            </a:r>
            <a:r>
              <a:rPr lang="en-US"/>
              <a:t> </a:t>
            </a:r>
            <a:r>
              <a:rPr lang="en-US" err="1"/>
              <a:t>thập</a:t>
            </a:r>
            <a:r>
              <a:rPr lang="en-US"/>
              <a:t> </a:t>
            </a:r>
            <a:r>
              <a:rPr lang="en-US" err="1"/>
              <a:t>dữ</a:t>
            </a:r>
            <a:r>
              <a:rPr lang="en-US"/>
              <a:t> </a:t>
            </a:r>
            <a:r>
              <a:rPr lang="en-US" err="1"/>
              <a:t>liệu</a:t>
            </a:r>
            <a:r>
              <a:rPr lang="en-US"/>
              <a:t>. </a:t>
            </a:r>
            <a:r>
              <a:rPr lang="en-US" err="1"/>
              <a:t>Nhóm</a:t>
            </a:r>
            <a:r>
              <a:rPr lang="en-US"/>
              <a:t> </a:t>
            </a:r>
            <a:r>
              <a:rPr lang="en-US" err="1"/>
              <a:t>đã</a:t>
            </a:r>
            <a:r>
              <a:rPr lang="en-US"/>
              <a:t> </a:t>
            </a:r>
            <a:r>
              <a:rPr lang="en-US" err="1"/>
              <a:t>chọn</a:t>
            </a:r>
            <a:r>
              <a:rPr lang="en-US"/>
              <a:t> </a:t>
            </a:r>
            <a:r>
              <a:rPr lang="en-US" err="1"/>
              <a:t>Cổng</a:t>
            </a:r>
            <a:r>
              <a:rPr lang="en-US"/>
              <a:t> </a:t>
            </a:r>
            <a:r>
              <a:rPr lang="en-US" err="1"/>
              <a:t>Dịch</a:t>
            </a:r>
            <a:r>
              <a:rPr lang="en-US"/>
              <a:t> </a:t>
            </a:r>
            <a:r>
              <a:rPr lang="en-US" err="1"/>
              <a:t>vụ</a:t>
            </a:r>
            <a:r>
              <a:rPr lang="en-US"/>
              <a:t> </a:t>
            </a:r>
            <a:r>
              <a:rPr lang="en-US" err="1"/>
              <a:t>công</a:t>
            </a:r>
            <a:r>
              <a:rPr lang="en-US"/>
              <a:t> Quốc </a:t>
            </a:r>
            <a:r>
              <a:rPr lang="en-US" err="1"/>
              <a:t>gia</a:t>
            </a:r>
            <a:r>
              <a:rPr lang="en-US"/>
              <a:t> </a:t>
            </a:r>
            <a:r>
              <a:rPr lang="en-US" err="1"/>
              <a:t>làm</a:t>
            </a:r>
            <a:r>
              <a:rPr lang="en-US"/>
              <a:t> </a:t>
            </a:r>
            <a:r>
              <a:rPr lang="en-US" err="1"/>
              <a:t>nguồn</a:t>
            </a:r>
            <a:r>
              <a:rPr lang="en-US"/>
              <a:t> </a:t>
            </a:r>
            <a:r>
              <a:rPr lang="en-US" err="1"/>
              <a:t>dữ</a:t>
            </a:r>
            <a:r>
              <a:rPr lang="en-US"/>
              <a:t> </a:t>
            </a:r>
            <a:r>
              <a:rPr lang="en-US" err="1"/>
              <a:t>liệu</a:t>
            </a:r>
            <a:r>
              <a:rPr lang="en-US"/>
              <a:t> </a:t>
            </a:r>
            <a:r>
              <a:rPr lang="en-US" err="1"/>
              <a:t>chính</a:t>
            </a:r>
            <a:r>
              <a:rPr lang="en-US"/>
              <a:t> </a:t>
            </a:r>
            <a:r>
              <a:rPr lang="en-US" err="1"/>
              <a:t>thức</a:t>
            </a:r>
            <a:r>
              <a:rPr lang="en-US"/>
              <a:t> </a:t>
            </a:r>
            <a:r>
              <a:rPr lang="en-US" err="1"/>
              <a:t>cho</a:t>
            </a:r>
            <a:r>
              <a:rPr lang="en-US"/>
              <a:t> </a:t>
            </a:r>
            <a:r>
              <a:rPr lang="en-US" err="1"/>
              <a:t>những</a:t>
            </a:r>
            <a:r>
              <a:rPr lang="en-US"/>
              <a:t> </a:t>
            </a:r>
            <a:r>
              <a:rPr lang="en-US" err="1"/>
              <a:t>bước</a:t>
            </a:r>
            <a:r>
              <a:rPr lang="en-US"/>
              <a:t> </a:t>
            </a:r>
            <a:r>
              <a:rPr lang="en-US" err="1"/>
              <a:t>tiếp</a:t>
            </a:r>
            <a:r>
              <a:rPr lang="en-US"/>
              <a:t> </a:t>
            </a:r>
            <a:r>
              <a:rPr lang="en-US" err="1"/>
              <a:t>theo.</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các</a:t>
            </a:r>
            <a:r>
              <a:rPr lang="en-US"/>
              <a:t> </a:t>
            </a:r>
            <a:r>
              <a:rPr lang="en-US" err="1"/>
              <a:t>công</a:t>
            </a:r>
            <a:r>
              <a:rPr lang="en-US"/>
              <a:t> </a:t>
            </a:r>
            <a:r>
              <a:rPr lang="en-US" err="1"/>
              <a:t>cụ</a:t>
            </a:r>
            <a:r>
              <a:rPr lang="en-US"/>
              <a:t> </a:t>
            </a:r>
            <a:r>
              <a:rPr lang="en-US" err="1"/>
              <a:t>thu</a:t>
            </a:r>
            <a:r>
              <a:rPr lang="en-US"/>
              <a:t> </a:t>
            </a:r>
            <a:r>
              <a:rPr lang="en-US" err="1"/>
              <a:t>thập</a:t>
            </a:r>
            <a:r>
              <a:rPr lang="en-US"/>
              <a:t> </a:t>
            </a:r>
            <a:r>
              <a:rPr lang="en-US" err="1"/>
              <a:t>dữ</a:t>
            </a:r>
            <a:r>
              <a:rPr lang="en-US"/>
              <a:t> </a:t>
            </a:r>
            <a:r>
              <a:rPr lang="en-US" err="1"/>
              <a:t>liệu</a:t>
            </a:r>
            <a:r>
              <a:rPr lang="en-US"/>
              <a:t>, </a:t>
            </a:r>
            <a:r>
              <a:rPr lang="en-US" err="1"/>
              <a:t>các</a:t>
            </a:r>
            <a:r>
              <a:rPr lang="en-US"/>
              <a:t> </a:t>
            </a:r>
            <a:r>
              <a:rPr lang="en-US" err="1"/>
              <a:t>câu</a:t>
            </a:r>
            <a:r>
              <a:rPr lang="en-US"/>
              <a:t> </a:t>
            </a:r>
            <a:r>
              <a:rPr lang="en-US" err="1"/>
              <a:t>hỏi</a:t>
            </a:r>
            <a:r>
              <a:rPr lang="en-US"/>
              <a:t> </a:t>
            </a:r>
            <a:r>
              <a:rPr lang="en-US" err="1"/>
              <a:t>trên</a:t>
            </a:r>
            <a:r>
              <a:rPr lang="en-US"/>
              <a:t> </a:t>
            </a:r>
            <a:r>
              <a:rPr lang="en-US" err="1"/>
              <a:t>nền</a:t>
            </a:r>
            <a:r>
              <a:rPr lang="en-US"/>
              <a:t> </a:t>
            </a:r>
            <a:r>
              <a:rPr lang="en-US" err="1"/>
              <a:t>tảng</a:t>
            </a:r>
            <a:r>
              <a:rPr lang="en-US"/>
              <a:t> web </a:t>
            </a:r>
            <a:r>
              <a:rPr lang="en-US" err="1"/>
              <a:t>của</a:t>
            </a:r>
            <a:r>
              <a:rPr lang="en-US"/>
              <a:t> </a:t>
            </a:r>
            <a:r>
              <a:rPr lang="en-US" err="1"/>
              <a:t>Cổng</a:t>
            </a:r>
            <a:r>
              <a:rPr lang="en-US"/>
              <a:t> </a:t>
            </a:r>
            <a:r>
              <a:rPr lang="en-US" err="1"/>
              <a:t>Dịch</a:t>
            </a:r>
            <a:r>
              <a:rPr lang="en-US"/>
              <a:t> </a:t>
            </a:r>
            <a:r>
              <a:rPr lang="en-US" err="1"/>
              <a:t>vụ</a:t>
            </a:r>
            <a:r>
              <a:rPr lang="en-US"/>
              <a:t> </a:t>
            </a:r>
            <a:r>
              <a:rPr lang="en-US" err="1"/>
              <a:t>công</a:t>
            </a:r>
            <a:r>
              <a:rPr lang="en-US"/>
              <a:t> Quốc </a:t>
            </a:r>
            <a:r>
              <a:rPr lang="en-US" err="1"/>
              <a:t>gia</a:t>
            </a:r>
            <a:r>
              <a:rPr lang="en-US"/>
              <a:t> </a:t>
            </a:r>
            <a:r>
              <a:rPr lang="en-US" err="1"/>
              <a:t>đã</a:t>
            </a:r>
            <a:r>
              <a:rPr lang="en-US"/>
              <a:t> </a:t>
            </a:r>
            <a:r>
              <a:rPr lang="en-US" err="1"/>
              <a:t>được</a:t>
            </a:r>
            <a:r>
              <a:rPr lang="en-US"/>
              <a:t> crawl </a:t>
            </a:r>
            <a:r>
              <a:rPr lang="en-US" err="1"/>
              <a:t>một</a:t>
            </a:r>
            <a:r>
              <a:rPr lang="en-US"/>
              <a:t> </a:t>
            </a:r>
            <a:r>
              <a:rPr lang="en-US" err="1"/>
              <a:t>cách</a:t>
            </a:r>
            <a:r>
              <a:rPr lang="en-US"/>
              <a:t> </a:t>
            </a:r>
            <a:r>
              <a:rPr lang="en-US" err="1"/>
              <a:t>đầy</a:t>
            </a:r>
            <a:r>
              <a:rPr lang="en-US"/>
              <a:t> </a:t>
            </a:r>
            <a:r>
              <a:rPr lang="en-US" err="1"/>
              <a:t>đủ</a:t>
            </a:r>
            <a:r>
              <a:rPr lang="en-US"/>
              <a:t>. </a:t>
            </a:r>
            <a:r>
              <a:rPr lang="en-US" err="1"/>
              <a:t>Và</a:t>
            </a:r>
            <a:r>
              <a:rPr lang="en-US"/>
              <a:t> </a:t>
            </a:r>
            <a:r>
              <a:rPr lang="en-US" err="1"/>
              <a:t>bộ</a:t>
            </a:r>
            <a:r>
              <a:rPr lang="en-US"/>
              <a:t> </a:t>
            </a:r>
            <a:r>
              <a:rPr lang="en-US" err="1"/>
              <a:t>dữ</a:t>
            </a:r>
            <a:r>
              <a:rPr lang="en-US"/>
              <a:t> </a:t>
            </a:r>
            <a:r>
              <a:rPr lang="en-US" err="1"/>
              <a:t>liệu</a:t>
            </a:r>
            <a:r>
              <a:rPr lang="en-US"/>
              <a:t> </a:t>
            </a:r>
            <a:r>
              <a:rPr lang="en-US" err="1"/>
              <a:t>nhận</a:t>
            </a:r>
            <a:r>
              <a:rPr lang="en-US"/>
              <a:t> </a:t>
            </a:r>
            <a:r>
              <a:rPr lang="en-US" err="1"/>
              <a:t>được</a:t>
            </a:r>
            <a:r>
              <a:rPr lang="en-US"/>
              <a:t> </a:t>
            </a:r>
            <a:r>
              <a:rPr lang="en-US" err="1"/>
              <a:t>sau</a:t>
            </a:r>
            <a:r>
              <a:rPr lang="en-US"/>
              <a:t> </a:t>
            </a:r>
            <a:r>
              <a:rPr lang="en-US" err="1"/>
              <a:t>khi</a:t>
            </a:r>
            <a:r>
              <a:rPr lang="en-US"/>
              <a:t> </a:t>
            </a:r>
            <a:r>
              <a:rPr lang="en-US" err="1"/>
              <a:t>thu</a:t>
            </a:r>
            <a:r>
              <a:rPr lang="en-US"/>
              <a:t> </a:t>
            </a:r>
            <a:r>
              <a:rPr lang="en-US" err="1"/>
              <a:t>thập</a:t>
            </a:r>
            <a:r>
              <a:rPr lang="en-US"/>
              <a:t> bao </a:t>
            </a:r>
            <a:r>
              <a:rPr lang="en-US" err="1"/>
              <a:t>gồm</a:t>
            </a:r>
            <a:r>
              <a:rPr lang="en-US"/>
              <a:t>. 9.452 </a:t>
            </a:r>
            <a:r>
              <a:rPr lang="en-US" err="1"/>
              <a:t>cặp</a:t>
            </a:r>
            <a:r>
              <a:rPr lang="en-US"/>
              <a:t> </a:t>
            </a:r>
            <a:r>
              <a:rPr lang="en-US" err="1"/>
              <a:t>câu</a:t>
            </a:r>
            <a:r>
              <a:rPr lang="en-US"/>
              <a:t> </a:t>
            </a:r>
            <a:r>
              <a:rPr lang="en-US" err="1"/>
              <a:t>hỏi</a:t>
            </a:r>
            <a:r>
              <a:rPr lang="en-US"/>
              <a:t> </a:t>
            </a:r>
            <a:r>
              <a:rPr lang="en-US" err="1"/>
              <a:t>và</a:t>
            </a:r>
            <a:r>
              <a:rPr lang="en-US"/>
              <a:t> </a:t>
            </a:r>
            <a:r>
              <a:rPr lang="en-US" err="1"/>
              <a:t>câu</a:t>
            </a:r>
            <a:r>
              <a:rPr lang="en-US"/>
              <a:t> </a:t>
            </a:r>
            <a:r>
              <a:rPr lang="en-US" err="1"/>
              <a:t>trả</a:t>
            </a:r>
            <a:r>
              <a:rPr lang="en-US"/>
              <a:t> </a:t>
            </a:r>
            <a:r>
              <a:rPr lang="en-US" err="1"/>
              <a:t>lời</a:t>
            </a:r>
            <a:r>
              <a:rPr lang="en-US"/>
              <a:t> </a:t>
            </a:r>
            <a:r>
              <a:rPr lang="en-US" err="1"/>
              <a:t>đúng</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r>
              <a:rPr lang="en-US"/>
              <a:t> </a:t>
            </a:r>
            <a:r>
              <a:rPr lang="en-US" err="1"/>
              <a:t>tham</a:t>
            </a:r>
            <a:r>
              <a:rPr lang="en-US"/>
              <a:t> </a:t>
            </a:r>
            <a:r>
              <a:rPr lang="en-US" err="1"/>
              <a:t>chiếu</a:t>
            </a:r>
            <a:r>
              <a:rPr lang="en-US"/>
              <a:t> </a:t>
            </a:r>
            <a:r>
              <a:rPr lang="en-US" err="1"/>
              <a:t>tới</a:t>
            </a:r>
            <a:r>
              <a:rPr lang="en-US"/>
              <a:t> 2.695 </a:t>
            </a:r>
            <a:r>
              <a:rPr lang="en-US" err="1"/>
              <a:t>thủ</a:t>
            </a:r>
            <a:r>
              <a:rPr lang="en-US"/>
              <a:t> </a:t>
            </a:r>
            <a:r>
              <a:rPr lang="en-US" err="1"/>
              <a:t>tục</a:t>
            </a:r>
            <a:r>
              <a:rPr lang="en-US"/>
              <a:t> </a:t>
            </a:r>
            <a:r>
              <a:rPr lang="en-US" err="1"/>
              <a:t>hành</a:t>
            </a:r>
            <a:r>
              <a:rPr lang="en-US"/>
              <a:t> </a:t>
            </a:r>
            <a:r>
              <a:rPr lang="en-US" err="1"/>
              <a:t>chính</a:t>
            </a:r>
            <a:r>
              <a:rPr lang="en-US"/>
              <a:t> </a:t>
            </a:r>
            <a:r>
              <a:rPr lang="en-US" err="1"/>
              <a:t>chứa</a:t>
            </a:r>
            <a:r>
              <a:rPr lang="en-US"/>
              <a:t> </a:t>
            </a:r>
            <a:r>
              <a:rPr lang="en-US" err="1"/>
              <a:t>kiến</a:t>
            </a:r>
            <a:r>
              <a:rPr lang="en-US"/>
              <a:t> </a:t>
            </a:r>
            <a:r>
              <a:rPr lang="en-US" err="1"/>
              <a:t>thức</a:t>
            </a:r>
            <a:r>
              <a:rPr lang="en-US"/>
              <a:t> </a:t>
            </a:r>
            <a:r>
              <a:rPr lang="en-US" err="1"/>
              <a:t>liên</a:t>
            </a:r>
            <a:r>
              <a:rPr lang="en-US"/>
              <a:t> </a:t>
            </a:r>
            <a:r>
              <a:rPr lang="en-US" err="1"/>
              <a:t>quan</a:t>
            </a:r>
            <a:r>
              <a:rPr lang="en-US"/>
              <a:t> </a:t>
            </a:r>
            <a:r>
              <a:rPr lang="en-US" err="1"/>
              <a:t>của</a:t>
            </a:r>
            <a:r>
              <a:rPr lang="en-US"/>
              <a:t> </a:t>
            </a:r>
            <a:r>
              <a:rPr lang="en-US" err="1"/>
              <a:t>câu</a:t>
            </a:r>
            <a:r>
              <a:rPr lang="en-US"/>
              <a:t> </a:t>
            </a:r>
            <a:r>
              <a:rPr lang="en-US" err="1"/>
              <a:t>hỏi</a:t>
            </a:r>
            <a:r>
              <a:rPr lang="en-US"/>
              <a:t>.</a:t>
            </a:r>
          </a:p>
          <a:p>
            <a:endParaRPr lang="en-US"/>
          </a:p>
          <a:p>
            <a:endParaRPr lang="en-US"/>
          </a:p>
        </p:txBody>
      </p:sp>
      <p:sp>
        <p:nvSpPr>
          <p:cNvPr id="4" name="Slide Number Placeholder 3">
            <a:extLst>
              <a:ext uri="{FF2B5EF4-FFF2-40B4-BE49-F238E27FC236}">
                <a16:creationId xmlns:a16="http://schemas.microsoft.com/office/drawing/2014/main" id="{39C623D1-7CDF-264E-9219-68236C8EF91F}"/>
              </a:ext>
            </a:extLst>
          </p:cNvPr>
          <p:cNvSpPr>
            <a:spLocks noGrp="1"/>
          </p:cNvSpPr>
          <p:nvPr>
            <p:ph type="sldNum" sz="quarter" idx="10"/>
          </p:nvPr>
        </p:nvSpPr>
        <p:spPr/>
        <p:txBody>
          <a:bodyPr/>
          <a:lstStyle/>
          <a:p>
            <a:fld id="{1C34B868-C51A-4AD5-9518-82829A7D107D}" type="slidenum">
              <a:rPr lang="en-US" smtClean="0"/>
              <a:t>10</a:t>
            </a:fld>
            <a:endParaRPr lang="en-US"/>
          </a:p>
        </p:txBody>
      </p:sp>
    </p:spTree>
    <p:extLst>
      <p:ext uri="{BB962C8B-B14F-4D97-AF65-F5344CB8AC3E}">
        <p14:creationId xmlns:p14="http://schemas.microsoft.com/office/powerpoint/2010/main" val="2842491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C5638-EFD5-E6FA-C97B-E4A08CA826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5352C4-773F-6FAA-E4F2-4211C85A9F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607EB1-3D00-875C-EDC2-7236D1517D54}"/>
              </a:ext>
            </a:extLst>
          </p:cNvPr>
          <p:cNvSpPr>
            <a:spLocks noGrp="1"/>
          </p:cNvSpPr>
          <p:nvPr>
            <p:ph type="body" idx="1"/>
          </p:nvPr>
        </p:nvSpPr>
        <p:spPr/>
        <p:txBody>
          <a:bodyPr/>
          <a:lstStyle/>
          <a:p>
            <a:r>
              <a:rPr lang="en-US"/>
              <a:t>Sau </a:t>
            </a:r>
            <a:r>
              <a:rPr lang="en-US" err="1"/>
              <a:t>khi</a:t>
            </a:r>
            <a:r>
              <a:rPr lang="en-US"/>
              <a:t> </a:t>
            </a:r>
            <a:r>
              <a:rPr lang="en-US" err="1"/>
              <a:t>đã</a:t>
            </a:r>
            <a:r>
              <a:rPr lang="en-US"/>
              <a:t> </a:t>
            </a:r>
            <a:r>
              <a:rPr lang="en-US" err="1"/>
              <a:t>thu</a:t>
            </a:r>
            <a:r>
              <a:rPr lang="en-US"/>
              <a:t> </a:t>
            </a:r>
            <a:r>
              <a:rPr lang="en-US" err="1"/>
              <a:t>thập</a:t>
            </a:r>
            <a:r>
              <a:rPr lang="en-US"/>
              <a:t> </a:t>
            </a:r>
            <a:r>
              <a:rPr lang="en-US" err="1"/>
              <a:t>bộ</a:t>
            </a:r>
            <a:r>
              <a:rPr lang="en-US"/>
              <a:t> </a:t>
            </a:r>
            <a:r>
              <a:rPr lang="en-US" err="1"/>
              <a:t>dữ</a:t>
            </a:r>
            <a:r>
              <a:rPr lang="en-US"/>
              <a:t> </a:t>
            </a:r>
            <a:r>
              <a:rPr lang="en-US" err="1"/>
              <a:t>liệu</a:t>
            </a:r>
            <a:r>
              <a:rPr lang="en-US"/>
              <a:t> </a:t>
            </a:r>
            <a:r>
              <a:rPr lang="en-US" err="1"/>
              <a:t>thô</a:t>
            </a:r>
            <a:r>
              <a:rPr lang="en-US"/>
              <a:t>, </a:t>
            </a:r>
            <a:r>
              <a:rPr lang="en-US" err="1"/>
              <a:t>bước</a:t>
            </a:r>
            <a:r>
              <a:rPr lang="en-US"/>
              <a:t> </a:t>
            </a:r>
            <a:r>
              <a:rPr lang="en-US" err="1"/>
              <a:t>thứ</a:t>
            </a:r>
            <a:r>
              <a:rPr lang="en-US"/>
              <a:t> </a:t>
            </a:r>
            <a:r>
              <a:rPr lang="en-US" err="1"/>
              <a:t>hai</a:t>
            </a:r>
            <a:r>
              <a:rPr lang="en-US"/>
              <a:t> </a:t>
            </a:r>
            <a:r>
              <a:rPr lang="en-US" err="1"/>
              <a:t>của</a:t>
            </a:r>
            <a:r>
              <a:rPr lang="en-US"/>
              <a:t> </a:t>
            </a:r>
            <a:r>
              <a:rPr lang="en-US" err="1"/>
              <a:t>quy</a:t>
            </a:r>
            <a:r>
              <a:rPr lang="en-US"/>
              <a:t> </a:t>
            </a:r>
            <a:r>
              <a:rPr lang="en-US" err="1"/>
              <a:t>trình</a:t>
            </a:r>
            <a:r>
              <a:rPr lang="en-US"/>
              <a:t> </a:t>
            </a:r>
            <a:r>
              <a:rPr lang="en-US" err="1"/>
              <a:t>là</a:t>
            </a:r>
            <a:r>
              <a:rPr lang="en-US"/>
              <a:t> </a:t>
            </a:r>
            <a:r>
              <a:rPr lang="en-US" err="1"/>
              <a:t>tiền</a:t>
            </a:r>
            <a:r>
              <a:rPr lang="en-US"/>
              <a:t> </a:t>
            </a:r>
            <a:r>
              <a:rPr lang="en-US" err="1"/>
              <a:t>xử</a:t>
            </a:r>
            <a:r>
              <a:rPr lang="en-US"/>
              <a:t> </a:t>
            </a:r>
            <a:r>
              <a:rPr lang="en-US" err="1"/>
              <a:t>lý</a:t>
            </a:r>
            <a:r>
              <a:rPr lang="en-US"/>
              <a:t> </a:t>
            </a:r>
            <a:r>
              <a:rPr lang="en-US" err="1"/>
              <a:t>dữ</a:t>
            </a:r>
            <a:r>
              <a:rPr lang="en-US"/>
              <a:t> </a:t>
            </a:r>
            <a:r>
              <a:rPr lang="en-US" err="1"/>
              <a:t>liệu</a:t>
            </a:r>
            <a:r>
              <a:rPr lang="en-US"/>
              <a:t>. </a:t>
            </a:r>
            <a:r>
              <a:rPr lang="en-US" err="1"/>
              <a:t>Cũng</a:t>
            </a:r>
            <a:r>
              <a:rPr lang="en-US"/>
              <a:t> </a:t>
            </a:r>
            <a:r>
              <a:rPr lang="en-US" err="1"/>
              <a:t>như</a:t>
            </a:r>
            <a:r>
              <a:rPr lang="en-US"/>
              <a:t> </a:t>
            </a:r>
            <a:r>
              <a:rPr lang="en-US" err="1"/>
              <a:t>việc</a:t>
            </a:r>
            <a:r>
              <a:rPr lang="en-US"/>
              <a:t> </a:t>
            </a:r>
            <a:r>
              <a:rPr lang="en-US" err="1"/>
              <a:t>tiền</a:t>
            </a:r>
            <a:r>
              <a:rPr lang="en-US"/>
              <a:t> </a:t>
            </a:r>
            <a:r>
              <a:rPr lang="en-US" err="1"/>
              <a:t>xử</a:t>
            </a:r>
            <a:r>
              <a:rPr lang="en-US"/>
              <a:t> </a:t>
            </a:r>
            <a:r>
              <a:rPr lang="en-US" err="1"/>
              <a:t>lý</a:t>
            </a:r>
            <a:r>
              <a:rPr lang="en-US"/>
              <a:t> </a:t>
            </a:r>
            <a:r>
              <a:rPr lang="en-US" err="1"/>
              <a:t>văn</a:t>
            </a:r>
            <a:r>
              <a:rPr lang="en-US"/>
              <a:t> </a:t>
            </a:r>
            <a:r>
              <a:rPr lang="en-US" err="1"/>
              <a:t>bản</a:t>
            </a:r>
            <a:r>
              <a:rPr lang="en-US"/>
              <a:t> </a:t>
            </a:r>
            <a:r>
              <a:rPr lang="en-US" err="1"/>
              <a:t>trong</a:t>
            </a:r>
            <a:r>
              <a:rPr lang="en-US"/>
              <a:t> </a:t>
            </a:r>
            <a:r>
              <a:rPr lang="en-US" err="1"/>
              <a:t>các</a:t>
            </a:r>
            <a:r>
              <a:rPr lang="en-US"/>
              <a:t> </a:t>
            </a:r>
            <a:r>
              <a:rPr lang="en-US" err="1"/>
              <a:t>quy</a:t>
            </a:r>
            <a:r>
              <a:rPr lang="en-US"/>
              <a:t> </a:t>
            </a:r>
            <a:r>
              <a:rPr lang="en-US" err="1"/>
              <a:t>trình</a:t>
            </a:r>
            <a:r>
              <a:rPr lang="en-US"/>
              <a:t> khoa </a:t>
            </a:r>
            <a:r>
              <a:rPr lang="en-US" err="1"/>
              <a:t>học</a:t>
            </a:r>
            <a:r>
              <a:rPr lang="en-US"/>
              <a:t> </a:t>
            </a:r>
            <a:r>
              <a:rPr lang="en-US" err="1"/>
              <a:t>dữ</a:t>
            </a:r>
            <a:r>
              <a:rPr lang="en-US"/>
              <a:t> </a:t>
            </a:r>
            <a:r>
              <a:rPr lang="en-US" err="1"/>
              <a:t>liệu</a:t>
            </a:r>
            <a:r>
              <a:rPr lang="en-US"/>
              <a:t> </a:t>
            </a:r>
            <a:r>
              <a:rPr lang="en-US" err="1"/>
              <a:t>khác</a:t>
            </a:r>
            <a:r>
              <a:rPr lang="en-US"/>
              <a:t>, </a:t>
            </a:r>
            <a:r>
              <a:rPr lang="en-US" err="1"/>
              <a:t>chúng</a:t>
            </a:r>
            <a:r>
              <a:rPr lang="en-US"/>
              <a:t> </a:t>
            </a:r>
            <a:r>
              <a:rPr lang="en-US" err="1"/>
              <a:t>em</a:t>
            </a:r>
            <a:r>
              <a:rPr lang="en-US"/>
              <a:t> </a:t>
            </a:r>
            <a:r>
              <a:rPr lang="en-US" err="1"/>
              <a:t>sử</a:t>
            </a:r>
            <a:r>
              <a:rPr lang="en-US"/>
              <a:t> </a:t>
            </a:r>
            <a:r>
              <a:rPr lang="en-US" err="1"/>
              <a:t>dụng</a:t>
            </a:r>
            <a:r>
              <a:rPr lang="en-US"/>
              <a:t> </a:t>
            </a:r>
            <a:r>
              <a:rPr lang="en-US" err="1"/>
              <a:t>những</a:t>
            </a:r>
            <a:r>
              <a:rPr lang="en-US"/>
              <a:t> </a:t>
            </a:r>
            <a:r>
              <a:rPr lang="en-US" err="1"/>
              <a:t>công</a:t>
            </a:r>
            <a:r>
              <a:rPr lang="en-US"/>
              <a:t> </a:t>
            </a:r>
            <a:r>
              <a:rPr lang="en-US" err="1"/>
              <a:t>cụ</a:t>
            </a:r>
            <a:r>
              <a:rPr lang="en-US"/>
              <a:t> </a:t>
            </a:r>
            <a:r>
              <a:rPr lang="en-US" err="1"/>
              <a:t>hỗ</a:t>
            </a:r>
            <a:r>
              <a:rPr lang="en-US"/>
              <a:t> </a:t>
            </a:r>
            <a:r>
              <a:rPr lang="en-US" err="1"/>
              <a:t>trợ</a:t>
            </a:r>
            <a:r>
              <a:rPr lang="en-US"/>
              <a:t> </a:t>
            </a:r>
            <a:r>
              <a:rPr lang="en-US" err="1"/>
              <a:t>để</a:t>
            </a:r>
            <a:r>
              <a:rPr lang="en-US"/>
              <a:t> </a:t>
            </a:r>
            <a:r>
              <a:rPr lang="en-US" err="1"/>
              <a:t>có</a:t>
            </a:r>
            <a:r>
              <a:rPr lang="en-US"/>
              <a:t> </a:t>
            </a:r>
            <a:r>
              <a:rPr lang="en-US" err="1"/>
              <a:t>thể</a:t>
            </a:r>
            <a:r>
              <a:rPr lang="en-US"/>
              <a:t> </a:t>
            </a:r>
            <a:r>
              <a:rPr lang="en-US" err="1"/>
              <a:t>loại</a:t>
            </a:r>
            <a:r>
              <a:rPr lang="en-US"/>
              <a:t> </a:t>
            </a:r>
            <a:r>
              <a:rPr lang="en-US" err="1"/>
              <a:t>bỏ</a:t>
            </a:r>
            <a:r>
              <a:rPr lang="en-US"/>
              <a:t> </a:t>
            </a:r>
            <a:r>
              <a:rPr lang="en-US" err="1"/>
              <a:t>dữ</a:t>
            </a:r>
            <a:r>
              <a:rPr lang="en-US"/>
              <a:t> </a:t>
            </a:r>
            <a:r>
              <a:rPr lang="en-US" err="1"/>
              <a:t>liệu</a:t>
            </a:r>
            <a:r>
              <a:rPr lang="en-US"/>
              <a:t> </a:t>
            </a:r>
            <a:r>
              <a:rPr lang="en-US" err="1"/>
              <a:t>trùng</a:t>
            </a:r>
            <a:r>
              <a:rPr lang="en-US"/>
              <a:t> </a:t>
            </a:r>
            <a:r>
              <a:rPr lang="en-US" err="1"/>
              <a:t>lặp</a:t>
            </a:r>
            <a:r>
              <a:rPr lang="en-US"/>
              <a:t> </a:t>
            </a:r>
            <a:r>
              <a:rPr lang="en-US" err="1"/>
              <a:t>và</a:t>
            </a:r>
            <a:r>
              <a:rPr lang="en-US"/>
              <a:t> </a:t>
            </a:r>
            <a:r>
              <a:rPr lang="en-US" err="1"/>
              <a:t>dữ</a:t>
            </a:r>
            <a:r>
              <a:rPr lang="en-US"/>
              <a:t> </a:t>
            </a:r>
            <a:r>
              <a:rPr lang="en-US" err="1"/>
              <a:t>liệu</a:t>
            </a:r>
            <a:r>
              <a:rPr lang="en-US"/>
              <a:t> </a:t>
            </a:r>
            <a:r>
              <a:rPr lang="en-US" err="1"/>
              <a:t>bị</a:t>
            </a:r>
            <a:r>
              <a:rPr lang="en-US"/>
              <a:t> </a:t>
            </a:r>
            <a:r>
              <a:rPr lang="en-US" err="1"/>
              <a:t>thiếu</a:t>
            </a:r>
            <a:r>
              <a:rPr lang="en-US"/>
              <a:t>. </a:t>
            </a:r>
            <a:r>
              <a:rPr lang="en-US" err="1"/>
              <a:t>Bên</a:t>
            </a:r>
            <a:r>
              <a:rPr lang="en-US"/>
              <a:t> </a:t>
            </a:r>
            <a:r>
              <a:rPr lang="en-US" err="1"/>
              <a:t>cạnh</a:t>
            </a:r>
            <a:r>
              <a:rPr lang="en-US"/>
              <a:t> </a:t>
            </a:r>
            <a:r>
              <a:rPr lang="en-US" err="1"/>
              <a:t>với</a:t>
            </a:r>
            <a:r>
              <a:rPr lang="en-US"/>
              <a:t> </a:t>
            </a:r>
            <a:r>
              <a:rPr lang="en-US" err="1"/>
              <a:t>việc</a:t>
            </a:r>
            <a:r>
              <a:rPr lang="en-US"/>
              <a:t> </a:t>
            </a:r>
            <a:r>
              <a:rPr lang="en-US" err="1"/>
              <a:t>xử</a:t>
            </a:r>
            <a:r>
              <a:rPr lang="en-US"/>
              <a:t> </a:t>
            </a:r>
            <a:r>
              <a:rPr lang="en-US" err="1"/>
              <a:t>lý</a:t>
            </a:r>
            <a:r>
              <a:rPr lang="en-US"/>
              <a:t> </a:t>
            </a:r>
            <a:r>
              <a:rPr lang="en-US" err="1"/>
              <a:t>tự</a:t>
            </a:r>
            <a:r>
              <a:rPr lang="en-US"/>
              <a:t> </a:t>
            </a:r>
            <a:r>
              <a:rPr lang="en-US" err="1"/>
              <a:t>động</a:t>
            </a:r>
            <a:r>
              <a:rPr lang="en-US"/>
              <a:t> </a:t>
            </a:r>
            <a:r>
              <a:rPr lang="en-US" err="1"/>
              <a:t>thì</a:t>
            </a:r>
            <a:r>
              <a:rPr lang="en-US"/>
              <a:t> </a:t>
            </a:r>
            <a:r>
              <a:rPr lang="en-US" err="1"/>
              <a:t>các</a:t>
            </a:r>
            <a:r>
              <a:rPr lang="en-US"/>
              <a:t> annotator </a:t>
            </a:r>
            <a:r>
              <a:rPr lang="en-US" err="1"/>
              <a:t>trong</a:t>
            </a:r>
            <a:r>
              <a:rPr lang="en-US"/>
              <a:t> </a:t>
            </a:r>
            <a:r>
              <a:rPr lang="en-US" err="1"/>
              <a:t>quy</a:t>
            </a:r>
            <a:r>
              <a:rPr lang="en-US"/>
              <a:t> </a:t>
            </a:r>
            <a:r>
              <a:rPr lang="en-US" err="1"/>
              <a:t>trình</a:t>
            </a:r>
            <a:r>
              <a:rPr lang="en-US"/>
              <a:t> </a:t>
            </a:r>
            <a:r>
              <a:rPr lang="en-US" err="1"/>
              <a:t>còn</a:t>
            </a:r>
            <a:r>
              <a:rPr lang="en-US"/>
              <a:t> </a:t>
            </a:r>
            <a:r>
              <a:rPr lang="en-US" err="1"/>
              <a:t>đảm</a:t>
            </a:r>
            <a:r>
              <a:rPr lang="en-US"/>
              <a:t> </a:t>
            </a:r>
            <a:r>
              <a:rPr lang="en-US" err="1"/>
              <a:t>nhiệm</a:t>
            </a:r>
            <a:r>
              <a:rPr lang="en-US"/>
              <a:t> </a:t>
            </a:r>
            <a:r>
              <a:rPr lang="en-US" err="1"/>
              <a:t>việc</a:t>
            </a:r>
            <a:r>
              <a:rPr lang="en-US"/>
              <a:t> </a:t>
            </a:r>
            <a:r>
              <a:rPr lang="en-US" err="1"/>
              <a:t>kiểm</a:t>
            </a:r>
            <a:r>
              <a:rPr lang="en-US"/>
              <a:t> </a:t>
            </a:r>
            <a:r>
              <a:rPr lang="en-US" err="1"/>
              <a:t>tra</a:t>
            </a:r>
            <a:r>
              <a:rPr lang="en-US"/>
              <a:t> </a:t>
            </a:r>
            <a:r>
              <a:rPr lang="en-US" err="1"/>
              <a:t>chính</a:t>
            </a:r>
            <a:r>
              <a:rPr lang="en-US"/>
              <a:t> </a:t>
            </a:r>
            <a:r>
              <a:rPr lang="en-US" err="1"/>
              <a:t>tả</a:t>
            </a:r>
            <a:r>
              <a:rPr lang="en-US"/>
              <a:t> </a:t>
            </a:r>
            <a:r>
              <a:rPr lang="en-US" err="1"/>
              <a:t>và</a:t>
            </a:r>
            <a:r>
              <a:rPr lang="en-US"/>
              <a:t> </a:t>
            </a:r>
            <a:r>
              <a:rPr lang="en-US" err="1"/>
              <a:t>định</a:t>
            </a:r>
            <a:r>
              <a:rPr lang="en-US"/>
              <a:t> </a:t>
            </a:r>
            <a:r>
              <a:rPr lang="en-US" err="1"/>
              <a:t>dạng</a:t>
            </a:r>
            <a:r>
              <a:rPr lang="en-US"/>
              <a:t> </a:t>
            </a:r>
            <a:r>
              <a:rPr lang="en-US" err="1"/>
              <a:t>thủ</a:t>
            </a:r>
            <a:r>
              <a:rPr lang="en-US"/>
              <a:t> </a:t>
            </a:r>
            <a:r>
              <a:rPr lang="en-US" err="1"/>
              <a:t>công</a:t>
            </a:r>
            <a:r>
              <a:rPr lang="en-US"/>
              <a:t> </a:t>
            </a:r>
            <a:r>
              <a:rPr lang="en-US" err="1"/>
              <a:t>trong</a:t>
            </a:r>
            <a:r>
              <a:rPr lang="en-US"/>
              <a:t> </a:t>
            </a:r>
            <a:r>
              <a:rPr lang="en-US" err="1"/>
              <a:t>bộ</a:t>
            </a:r>
            <a:r>
              <a:rPr lang="en-US"/>
              <a:t> </a:t>
            </a:r>
            <a:r>
              <a:rPr lang="en-US" err="1"/>
              <a:t>dữ</a:t>
            </a:r>
            <a:r>
              <a:rPr lang="en-US"/>
              <a:t> </a:t>
            </a:r>
            <a:r>
              <a:rPr lang="en-US" err="1"/>
              <a:t>liệu</a:t>
            </a:r>
            <a:r>
              <a:rPr lang="en-US"/>
              <a:t>, </a:t>
            </a:r>
            <a:r>
              <a:rPr lang="en-US" err="1"/>
              <a:t>giúp</a:t>
            </a:r>
            <a:r>
              <a:rPr lang="en-US"/>
              <a:t> </a:t>
            </a:r>
            <a:r>
              <a:rPr lang="en-US" err="1"/>
              <a:t>cho</a:t>
            </a:r>
            <a:r>
              <a:rPr lang="en-US"/>
              <a:t> </a:t>
            </a:r>
            <a:r>
              <a:rPr lang="en-US" err="1"/>
              <a:t>dữ</a:t>
            </a:r>
            <a:r>
              <a:rPr lang="en-US"/>
              <a:t> </a:t>
            </a:r>
            <a:r>
              <a:rPr lang="en-US" err="1"/>
              <a:t>liệu</a:t>
            </a:r>
            <a:r>
              <a:rPr lang="en-US"/>
              <a:t> </a:t>
            </a:r>
            <a:r>
              <a:rPr lang="en-US" err="1"/>
              <a:t>được</a:t>
            </a:r>
            <a:r>
              <a:rPr lang="en-US"/>
              <a:t> </a:t>
            </a:r>
            <a:r>
              <a:rPr lang="en-US" err="1"/>
              <a:t>chuẩn</a:t>
            </a:r>
            <a:r>
              <a:rPr lang="en-US"/>
              <a:t> </a:t>
            </a:r>
            <a:r>
              <a:rPr lang="en-US" err="1"/>
              <a:t>hóa</a:t>
            </a:r>
            <a:r>
              <a:rPr lang="en-US"/>
              <a:t> </a:t>
            </a:r>
            <a:r>
              <a:rPr lang="en-US" err="1"/>
              <a:t>hơn</a:t>
            </a:r>
            <a:r>
              <a:rPr lang="en-US"/>
              <a:t> </a:t>
            </a:r>
            <a:r>
              <a:rPr lang="en-US" err="1"/>
              <a:t>trước</a:t>
            </a:r>
            <a:r>
              <a:rPr lang="en-US"/>
              <a:t> </a:t>
            </a:r>
            <a:r>
              <a:rPr lang="en-US" err="1"/>
              <a:t>khi</a:t>
            </a:r>
            <a:r>
              <a:rPr lang="en-US"/>
              <a:t> </a:t>
            </a:r>
            <a:r>
              <a:rPr lang="en-US" err="1"/>
              <a:t>đưa</a:t>
            </a:r>
            <a:r>
              <a:rPr lang="en-US"/>
              <a:t> </a:t>
            </a:r>
            <a:r>
              <a:rPr lang="en-US" err="1"/>
              <a:t>vào</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Thì</a:t>
            </a:r>
            <a:r>
              <a:rPr lang="en-US"/>
              <a:t> </a:t>
            </a:r>
            <a:r>
              <a:rPr lang="en-US" err="1"/>
              <a:t>trải</a:t>
            </a:r>
            <a:r>
              <a:rPr lang="en-US"/>
              <a:t> qua </a:t>
            </a:r>
            <a:r>
              <a:rPr lang="en-US" err="1"/>
              <a:t>các</a:t>
            </a:r>
            <a:r>
              <a:rPr lang="en-US"/>
              <a:t> </a:t>
            </a:r>
            <a:r>
              <a:rPr lang="en-US" err="1"/>
              <a:t>công</a:t>
            </a:r>
            <a:r>
              <a:rPr lang="en-US"/>
              <a:t> </a:t>
            </a:r>
            <a:r>
              <a:rPr lang="en-US" err="1"/>
              <a:t>đoạn</a:t>
            </a:r>
            <a:r>
              <a:rPr lang="en-US"/>
              <a:t> </a:t>
            </a:r>
            <a:r>
              <a:rPr lang="en-US" err="1"/>
              <a:t>làm</a:t>
            </a:r>
            <a:r>
              <a:rPr lang="en-US"/>
              <a:t> </a:t>
            </a:r>
            <a:r>
              <a:rPr lang="en-US" err="1"/>
              <a:t>sạch</a:t>
            </a:r>
            <a:r>
              <a:rPr lang="en-US"/>
              <a:t>, </a:t>
            </a:r>
            <a:r>
              <a:rPr lang="en-US" err="1"/>
              <a:t>bộ</a:t>
            </a:r>
            <a:r>
              <a:rPr lang="en-US"/>
              <a:t> </a:t>
            </a:r>
            <a:r>
              <a:rPr lang="en-US" err="1"/>
              <a:t>dữ</a:t>
            </a:r>
            <a:r>
              <a:rPr lang="en-US"/>
              <a:t> </a:t>
            </a:r>
            <a:r>
              <a:rPr lang="en-US" err="1"/>
              <a:t>liệu</a:t>
            </a:r>
            <a:r>
              <a:rPr lang="en-US"/>
              <a:t> </a:t>
            </a:r>
            <a:r>
              <a:rPr lang="en-US" err="1"/>
              <a:t>thu</a:t>
            </a:r>
            <a:r>
              <a:rPr lang="en-US"/>
              <a:t> </a:t>
            </a:r>
            <a:r>
              <a:rPr lang="en-US" err="1"/>
              <a:t>được</a:t>
            </a:r>
            <a:r>
              <a:rPr lang="en-US"/>
              <a:t> </a:t>
            </a:r>
            <a:r>
              <a:rPr lang="en-US" err="1"/>
              <a:t>còn</a:t>
            </a:r>
            <a:r>
              <a:rPr lang="en-US"/>
              <a:t> </a:t>
            </a:r>
            <a:r>
              <a:rPr lang="en-US" err="1"/>
              <a:t>lại</a:t>
            </a:r>
            <a:r>
              <a:rPr lang="en-US"/>
              <a:t> </a:t>
            </a:r>
            <a:r>
              <a:rPr lang="en-US" err="1"/>
              <a:t>gồm</a:t>
            </a:r>
            <a:r>
              <a:rPr lang="en-US"/>
              <a:t> 3.717 </a:t>
            </a:r>
            <a:r>
              <a:rPr lang="en-US" err="1"/>
              <a:t>cặp</a:t>
            </a:r>
            <a:r>
              <a:rPr lang="en-US"/>
              <a:t> </a:t>
            </a:r>
            <a:r>
              <a:rPr lang="en-US" err="1"/>
              <a:t>câu</a:t>
            </a:r>
            <a:r>
              <a:rPr lang="en-US"/>
              <a:t> </a:t>
            </a:r>
            <a:r>
              <a:rPr lang="en-US" err="1"/>
              <a:t>hỏi</a:t>
            </a:r>
            <a:r>
              <a:rPr lang="en-US"/>
              <a:t> </a:t>
            </a:r>
            <a:r>
              <a:rPr lang="en-US" err="1"/>
              <a:t>và</a:t>
            </a:r>
            <a:r>
              <a:rPr lang="en-US"/>
              <a:t> </a:t>
            </a:r>
            <a:r>
              <a:rPr lang="en-US" err="1"/>
              <a:t>câu</a:t>
            </a:r>
            <a:r>
              <a:rPr lang="en-US"/>
              <a:t> </a:t>
            </a:r>
            <a:r>
              <a:rPr lang="en-US" err="1"/>
              <a:t>trả</a:t>
            </a:r>
            <a:r>
              <a:rPr lang="en-US"/>
              <a:t> </a:t>
            </a:r>
            <a:r>
              <a:rPr lang="en-US" err="1"/>
              <a:t>lời</a:t>
            </a:r>
            <a:r>
              <a:rPr lang="en-US"/>
              <a:t> </a:t>
            </a:r>
            <a:r>
              <a:rPr lang="en-US" err="1"/>
              <a:t>đúng</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r>
              <a:rPr lang="en-US"/>
              <a:t> </a:t>
            </a:r>
            <a:r>
              <a:rPr lang="en-US" err="1"/>
              <a:t>cùng</a:t>
            </a:r>
            <a:r>
              <a:rPr lang="en-US"/>
              <a:t> </a:t>
            </a:r>
            <a:r>
              <a:rPr lang="en-US" err="1"/>
              <a:t>với</a:t>
            </a:r>
            <a:r>
              <a:rPr lang="en-US"/>
              <a:t> 1.820 </a:t>
            </a:r>
            <a:r>
              <a:rPr lang="en-US" err="1"/>
              <a:t>thủ</a:t>
            </a:r>
            <a:r>
              <a:rPr lang="en-US"/>
              <a:t> </a:t>
            </a:r>
            <a:r>
              <a:rPr lang="en-US" err="1"/>
              <a:t>tục</a:t>
            </a:r>
            <a:r>
              <a:rPr lang="en-US"/>
              <a:t> </a:t>
            </a:r>
            <a:r>
              <a:rPr lang="en-US" err="1"/>
              <a:t>hành</a:t>
            </a:r>
            <a:r>
              <a:rPr lang="en-US"/>
              <a:t> </a:t>
            </a:r>
            <a:r>
              <a:rPr lang="en-US" err="1"/>
              <a:t>chính</a:t>
            </a:r>
            <a:r>
              <a:rPr lang="en-US"/>
              <a:t> </a:t>
            </a:r>
            <a:r>
              <a:rPr lang="en-US" err="1"/>
              <a:t>chứa</a:t>
            </a:r>
            <a:r>
              <a:rPr lang="en-US"/>
              <a:t> </a:t>
            </a:r>
            <a:r>
              <a:rPr lang="en-US" err="1"/>
              <a:t>kiến</a:t>
            </a:r>
            <a:r>
              <a:rPr lang="en-US"/>
              <a:t> </a:t>
            </a:r>
            <a:r>
              <a:rPr lang="en-US" err="1"/>
              <a:t>thức</a:t>
            </a:r>
            <a:r>
              <a:rPr lang="en-US"/>
              <a:t> </a:t>
            </a:r>
            <a:r>
              <a:rPr lang="en-US" err="1"/>
              <a:t>liên</a:t>
            </a:r>
            <a:r>
              <a:rPr lang="en-US"/>
              <a:t> </a:t>
            </a:r>
            <a:r>
              <a:rPr lang="en-US" err="1"/>
              <a:t>quan</a:t>
            </a:r>
            <a:r>
              <a:rPr lang="en-US"/>
              <a:t> </a:t>
            </a:r>
            <a:r>
              <a:rPr lang="en-US" err="1"/>
              <a:t>được</a:t>
            </a:r>
            <a:r>
              <a:rPr lang="en-US"/>
              <a:t> </a:t>
            </a:r>
            <a:r>
              <a:rPr lang="en-US" err="1"/>
              <a:t>tham</a:t>
            </a:r>
            <a:r>
              <a:rPr lang="en-US"/>
              <a:t> </a:t>
            </a:r>
            <a:r>
              <a:rPr lang="en-US" err="1"/>
              <a:t>chiếu</a:t>
            </a:r>
            <a:r>
              <a:rPr lang="en-US"/>
              <a:t> </a:t>
            </a:r>
            <a:r>
              <a:rPr lang="en-US" err="1"/>
              <a:t>tới</a:t>
            </a:r>
            <a:r>
              <a:rPr lang="en-US"/>
              <a:t>.</a:t>
            </a:r>
          </a:p>
        </p:txBody>
      </p:sp>
      <p:sp>
        <p:nvSpPr>
          <p:cNvPr id="4" name="Slide Number Placeholder 3">
            <a:extLst>
              <a:ext uri="{FF2B5EF4-FFF2-40B4-BE49-F238E27FC236}">
                <a16:creationId xmlns:a16="http://schemas.microsoft.com/office/drawing/2014/main" id="{354D3528-652F-E214-FB89-A3578F3B81A9}"/>
              </a:ext>
            </a:extLst>
          </p:cNvPr>
          <p:cNvSpPr>
            <a:spLocks noGrp="1"/>
          </p:cNvSpPr>
          <p:nvPr>
            <p:ph type="sldNum" sz="quarter" idx="10"/>
          </p:nvPr>
        </p:nvSpPr>
        <p:spPr/>
        <p:txBody>
          <a:bodyPr/>
          <a:lstStyle/>
          <a:p>
            <a:fld id="{1C34B868-C51A-4AD5-9518-82829A7D107D}" type="slidenum">
              <a:rPr lang="en-US" smtClean="0"/>
              <a:t>11</a:t>
            </a:fld>
            <a:endParaRPr lang="en-US"/>
          </a:p>
        </p:txBody>
      </p:sp>
    </p:spTree>
    <p:extLst>
      <p:ext uri="{BB962C8B-B14F-4D97-AF65-F5344CB8AC3E}">
        <p14:creationId xmlns:p14="http://schemas.microsoft.com/office/powerpoint/2010/main" val="385180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6AA1B-AD1E-FF4D-16F5-FD4DAF4AA2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7C4DDB-3508-09C4-43C2-DFD0D449D6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1AD2E8-23BC-9DDC-1AB2-7D1968500B77}"/>
              </a:ext>
            </a:extLst>
          </p:cNvPr>
          <p:cNvSpPr>
            <a:spLocks noGrp="1"/>
          </p:cNvSpPr>
          <p:nvPr>
            <p:ph type="body" idx="1"/>
          </p:nvPr>
        </p:nvSpPr>
        <p:spPr/>
        <p:txBody>
          <a:bodyPr/>
          <a:lstStyle/>
          <a:p>
            <a:r>
              <a:rPr lang="en-US"/>
              <a:t>Các </a:t>
            </a:r>
            <a:r>
              <a:rPr lang="en-US" err="1"/>
              <a:t>câu</a:t>
            </a:r>
            <a:r>
              <a:rPr lang="en-US"/>
              <a:t> </a:t>
            </a:r>
            <a:r>
              <a:rPr lang="en-US" err="1"/>
              <a:t>hỏi</a:t>
            </a:r>
            <a:r>
              <a:rPr lang="en-US"/>
              <a:t>, </a:t>
            </a:r>
            <a:r>
              <a:rPr lang="en-US" err="1"/>
              <a:t>câu</a:t>
            </a:r>
            <a:r>
              <a:rPr lang="en-US"/>
              <a:t> </a:t>
            </a:r>
            <a:r>
              <a:rPr lang="en-US" err="1"/>
              <a:t>trả</a:t>
            </a:r>
            <a:r>
              <a:rPr lang="en-US"/>
              <a:t> </a:t>
            </a:r>
            <a:r>
              <a:rPr lang="en-US" err="1"/>
              <a:t>lời</a:t>
            </a:r>
            <a:r>
              <a:rPr lang="en-US"/>
              <a:t> </a:t>
            </a:r>
            <a:r>
              <a:rPr lang="en-US" err="1"/>
              <a:t>đúng</a:t>
            </a:r>
            <a:r>
              <a:rPr lang="en-US"/>
              <a:t> </a:t>
            </a:r>
            <a:r>
              <a:rPr lang="en-US" err="1"/>
              <a:t>và</a:t>
            </a:r>
            <a:r>
              <a:rPr lang="en-US"/>
              <a:t> </a:t>
            </a:r>
            <a:r>
              <a:rPr lang="en-US" err="1"/>
              <a:t>kiến</a:t>
            </a:r>
            <a:r>
              <a:rPr lang="en-US"/>
              <a:t> </a:t>
            </a:r>
            <a:r>
              <a:rPr lang="en-US" err="1"/>
              <a:t>thức</a:t>
            </a:r>
            <a:r>
              <a:rPr lang="en-US"/>
              <a:t> </a:t>
            </a:r>
            <a:r>
              <a:rPr lang="en-US" err="1"/>
              <a:t>liên</a:t>
            </a:r>
            <a:r>
              <a:rPr lang="en-US"/>
              <a:t> </a:t>
            </a:r>
            <a:r>
              <a:rPr lang="en-US" err="1"/>
              <a:t>quan</a:t>
            </a:r>
            <a:r>
              <a:rPr lang="en-US"/>
              <a:t> </a:t>
            </a:r>
            <a:r>
              <a:rPr lang="en-US" err="1"/>
              <a:t>sau</a:t>
            </a:r>
            <a:r>
              <a:rPr lang="en-US"/>
              <a:t> </a:t>
            </a:r>
            <a:r>
              <a:rPr lang="en-US" err="1"/>
              <a:t>khi</a:t>
            </a:r>
            <a:r>
              <a:rPr lang="en-US"/>
              <a:t> </a:t>
            </a:r>
            <a:r>
              <a:rPr lang="en-US" err="1"/>
              <a:t>đã</a:t>
            </a:r>
            <a:r>
              <a:rPr lang="en-US"/>
              <a:t> </a:t>
            </a:r>
            <a:r>
              <a:rPr lang="en-US" err="1"/>
              <a:t>được</a:t>
            </a:r>
            <a:r>
              <a:rPr lang="en-US"/>
              <a:t> </a:t>
            </a:r>
            <a:r>
              <a:rPr lang="en-US" err="1"/>
              <a:t>tiền</a:t>
            </a:r>
            <a:r>
              <a:rPr lang="en-US"/>
              <a:t> </a:t>
            </a:r>
            <a:r>
              <a:rPr lang="en-US" err="1"/>
              <a:t>xử</a:t>
            </a:r>
            <a:r>
              <a:rPr lang="en-US"/>
              <a:t> </a:t>
            </a:r>
            <a:r>
              <a:rPr lang="en-US" err="1"/>
              <a:t>lý</a:t>
            </a:r>
            <a:r>
              <a:rPr lang="en-US"/>
              <a:t> </a:t>
            </a:r>
            <a:r>
              <a:rPr lang="en-US" err="1"/>
              <a:t>sẽ</a:t>
            </a:r>
            <a:r>
              <a:rPr lang="en-US"/>
              <a:t> </a:t>
            </a:r>
            <a:r>
              <a:rPr lang="en-US" err="1"/>
              <a:t>được</a:t>
            </a:r>
            <a:r>
              <a:rPr lang="en-US"/>
              <a:t> </a:t>
            </a:r>
            <a:r>
              <a:rPr lang="en-US" err="1"/>
              <a:t>đưa</a:t>
            </a:r>
            <a:r>
              <a:rPr lang="en-US"/>
              <a:t> </a:t>
            </a:r>
            <a:r>
              <a:rPr lang="en-US" err="1"/>
              <a:t>vào</a:t>
            </a:r>
            <a:r>
              <a:rPr lang="en-US"/>
              <a:t> </a:t>
            </a:r>
            <a:r>
              <a:rPr lang="en-US" err="1"/>
              <a:t>trong</a:t>
            </a:r>
            <a:r>
              <a:rPr lang="en-US"/>
              <a:t> </a:t>
            </a:r>
            <a:r>
              <a:rPr lang="en-US" err="1"/>
              <a:t>truy</a:t>
            </a:r>
            <a:r>
              <a:rPr lang="en-US"/>
              <a:t> </a:t>
            </a:r>
            <a:r>
              <a:rPr lang="en-US" err="1"/>
              <a:t>vấn</a:t>
            </a:r>
            <a:r>
              <a:rPr lang="en-US"/>
              <a:t> (prompt) </a:t>
            </a:r>
            <a:r>
              <a:rPr lang="en-US" err="1"/>
              <a:t>của</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để</a:t>
            </a:r>
            <a:r>
              <a:rPr lang="en-US"/>
              <a:t> </a:t>
            </a:r>
            <a:r>
              <a:rPr lang="en-US" err="1"/>
              <a:t>sinh</a:t>
            </a:r>
            <a:r>
              <a:rPr lang="en-US"/>
              <a:t> </a:t>
            </a:r>
            <a:r>
              <a:rPr lang="en-US" err="1"/>
              <a:t>ra</a:t>
            </a:r>
            <a:r>
              <a:rPr lang="en-US"/>
              <a:t> </a:t>
            </a:r>
            <a:r>
              <a:rPr lang="en-US" err="1"/>
              <a:t>dữ</a:t>
            </a:r>
            <a:r>
              <a:rPr lang="en-US"/>
              <a:t> </a:t>
            </a:r>
            <a:r>
              <a:rPr lang="en-US" err="1"/>
              <a:t>liệu</a:t>
            </a:r>
            <a:r>
              <a:rPr lang="en-US"/>
              <a:t> </a:t>
            </a:r>
            <a:r>
              <a:rPr lang="en-US" err="1"/>
              <a:t>ảo</a:t>
            </a:r>
            <a:r>
              <a:rPr lang="en-US"/>
              <a:t> </a:t>
            </a:r>
            <a:r>
              <a:rPr lang="en-US" err="1"/>
              <a:t>giác</a:t>
            </a:r>
            <a:r>
              <a:rPr lang="en-US"/>
              <a:t> </a:t>
            </a:r>
            <a:r>
              <a:rPr lang="en-US" err="1"/>
              <a:t>mong</a:t>
            </a:r>
            <a:r>
              <a:rPr lang="en-US"/>
              <a:t> </a:t>
            </a:r>
            <a:r>
              <a:rPr lang="en-US" err="1"/>
              <a:t>muốn</a:t>
            </a:r>
            <a:r>
              <a:rPr lang="en-US"/>
              <a:t>. </a:t>
            </a:r>
            <a:r>
              <a:rPr lang="en-US" err="1"/>
              <a:t>Ngoài</a:t>
            </a:r>
            <a:r>
              <a:rPr lang="en-US"/>
              <a:t> </a:t>
            </a:r>
            <a:r>
              <a:rPr lang="en-US" err="1"/>
              <a:t>ra</a:t>
            </a:r>
            <a:r>
              <a:rPr lang="en-US"/>
              <a:t>, </a:t>
            </a:r>
            <a:r>
              <a:rPr lang="en-US" err="1"/>
              <a:t>để</a:t>
            </a:r>
            <a:r>
              <a:rPr lang="en-US"/>
              <a:t> </a:t>
            </a:r>
            <a:r>
              <a:rPr lang="en-US" err="1"/>
              <a:t>làm</a:t>
            </a:r>
            <a:r>
              <a:rPr lang="en-US"/>
              <a:t> </a:t>
            </a:r>
            <a:r>
              <a:rPr lang="en-US" err="1"/>
              <a:t>tăng</a:t>
            </a:r>
            <a:r>
              <a:rPr lang="en-US"/>
              <a:t> </a:t>
            </a:r>
            <a:r>
              <a:rPr lang="en-US" err="1"/>
              <a:t>tính</a:t>
            </a:r>
            <a:r>
              <a:rPr lang="en-US"/>
              <a:t> </a:t>
            </a:r>
            <a:r>
              <a:rPr lang="en-US" err="1"/>
              <a:t>đa</a:t>
            </a:r>
            <a:r>
              <a:rPr lang="en-US"/>
              <a:t> </a:t>
            </a:r>
            <a:r>
              <a:rPr lang="en-US" err="1"/>
              <a:t>dạng</a:t>
            </a:r>
            <a:r>
              <a:rPr lang="en-US"/>
              <a:t> </a:t>
            </a:r>
            <a:r>
              <a:rPr lang="en-US" err="1"/>
              <a:t>của</a:t>
            </a:r>
            <a:r>
              <a:rPr lang="en-US"/>
              <a:t> </a:t>
            </a:r>
            <a:r>
              <a:rPr lang="en-US" err="1"/>
              <a:t>các</a:t>
            </a:r>
            <a:r>
              <a:rPr lang="en-US"/>
              <a:t> </a:t>
            </a:r>
            <a:r>
              <a:rPr lang="en-US" err="1"/>
              <a:t>phân</a:t>
            </a:r>
            <a:r>
              <a:rPr lang="en-US"/>
              <a:t> </a:t>
            </a:r>
            <a:r>
              <a:rPr lang="en-US" err="1"/>
              <a:t>loại</a:t>
            </a:r>
            <a:r>
              <a:rPr lang="en-US"/>
              <a:t> </a:t>
            </a:r>
            <a:r>
              <a:rPr lang="en-US" err="1"/>
              <a:t>ảo</a:t>
            </a:r>
            <a:r>
              <a:rPr lang="en-US"/>
              <a:t> </a:t>
            </a:r>
            <a:r>
              <a:rPr lang="en-US" err="1"/>
              <a:t>giác</a:t>
            </a:r>
            <a:r>
              <a:rPr lang="en-US"/>
              <a:t>, </a:t>
            </a:r>
            <a:r>
              <a:rPr lang="en-US" err="1"/>
              <a:t>nhóm</a:t>
            </a:r>
            <a:r>
              <a:rPr lang="en-US"/>
              <a:t> </a:t>
            </a:r>
            <a:r>
              <a:rPr lang="en-US" err="1"/>
              <a:t>em</a:t>
            </a:r>
            <a:r>
              <a:rPr lang="en-US"/>
              <a:t> </a:t>
            </a:r>
            <a:r>
              <a:rPr lang="en-US" err="1"/>
              <a:t>còn</a:t>
            </a:r>
            <a:r>
              <a:rPr lang="en-US"/>
              <a:t> </a:t>
            </a:r>
            <a:r>
              <a:rPr lang="en-US" err="1"/>
              <a:t>thêm</a:t>
            </a:r>
            <a:r>
              <a:rPr lang="en-US"/>
              <a:t> </a:t>
            </a:r>
            <a:r>
              <a:rPr lang="en-US" err="1"/>
              <a:t>ngẫu</a:t>
            </a:r>
            <a:r>
              <a:rPr lang="en-US"/>
              <a:t> </a:t>
            </a:r>
            <a:r>
              <a:rPr lang="en-US" err="1"/>
              <a:t>nhiên</a:t>
            </a:r>
            <a:r>
              <a:rPr lang="en-US"/>
              <a:t> </a:t>
            </a:r>
            <a:r>
              <a:rPr lang="en-US" err="1"/>
              <a:t>một</a:t>
            </a:r>
            <a:r>
              <a:rPr lang="en-US"/>
              <a:t> </a:t>
            </a:r>
            <a:r>
              <a:rPr lang="en-US" err="1"/>
              <a:t>trong</a:t>
            </a:r>
            <a:r>
              <a:rPr lang="en-US"/>
              <a:t> </a:t>
            </a:r>
            <a:r>
              <a:rPr lang="en-US" err="1"/>
              <a:t>bốn</a:t>
            </a:r>
            <a:r>
              <a:rPr lang="en-US"/>
              <a:t> pattern </a:t>
            </a:r>
            <a:r>
              <a:rPr lang="en-US" err="1"/>
              <a:t>vào</a:t>
            </a:r>
            <a:r>
              <a:rPr lang="en-US"/>
              <a:t> </a:t>
            </a:r>
            <a:r>
              <a:rPr lang="en-US" err="1"/>
              <a:t>trong</a:t>
            </a:r>
            <a:r>
              <a:rPr lang="en-US"/>
              <a:t> </a:t>
            </a:r>
            <a:r>
              <a:rPr lang="en-US" err="1"/>
              <a:t>truy</a:t>
            </a:r>
            <a:r>
              <a:rPr lang="en-US"/>
              <a:t> </a:t>
            </a:r>
            <a:r>
              <a:rPr lang="en-US" err="1"/>
              <a:t>vấn</a:t>
            </a:r>
            <a:r>
              <a:rPr lang="en-US"/>
              <a:t>, </a:t>
            </a:r>
            <a:r>
              <a:rPr lang="en-US" err="1"/>
              <a:t>các</a:t>
            </a:r>
            <a:r>
              <a:rPr lang="en-US"/>
              <a:t> pattern </a:t>
            </a:r>
            <a:r>
              <a:rPr lang="en-US" err="1"/>
              <a:t>này</a:t>
            </a:r>
            <a:r>
              <a:rPr lang="en-US"/>
              <a:t> bao </a:t>
            </a:r>
            <a:r>
              <a:rPr lang="en-US" err="1"/>
              <a:t>gồm</a:t>
            </a:r>
            <a:r>
              <a:rPr lang="en-US"/>
              <a:t>: </a:t>
            </a:r>
            <a:r>
              <a:rPr lang="en-US" err="1"/>
              <a:t>Hiểu</a:t>
            </a:r>
            <a:r>
              <a:rPr lang="en-US"/>
              <a:t> </a:t>
            </a:r>
            <a:r>
              <a:rPr lang="en-US" err="1"/>
              <a:t>sai</a:t>
            </a:r>
            <a:r>
              <a:rPr lang="en-US"/>
              <a:t> </a:t>
            </a:r>
            <a:r>
              <a:rPr lang="en-US" err="1"/>
              <a:t>ngữ</a:t>
            </a:r>
            <a:r>
              <a:rPr lang="en-US"/>
              <a:t> </a:t>
            </a:r>
            <a:r>
              <a:rPr lang="en-US" err="1"/>
              <a:t>cảnh</a:t>
            </a:r>
            <a:r>
              <a:rPr lang="en-US"/>
              <a:t> </a:t>
            </a:r>
            <a:r>
              <a:rPr lang="en-US" err="1"/>
              <a:t>và</a:t>
            </a:r>
            <a:r>
              <a:rPr lang="en-US"/>
              <a:t> </a:t>
            </a:r>
            <a:r>
              <a:rPr lang="en-US" err="1"/>
              <a:t>mục</a:t>
            </a:r>
            <a:r>
              <a:rPr lang="en-US"/>
              <a:t> </a:t>
            </a:r>
            <a:r>
              <a:rPr lang="en-US" err="1"/>
              <a:t>đích</a:t>
            </a:r>
            <a:r>
              <a:rPr lang="en-US"/>
              <a:t> </a:t>
            </a:r>
            <a:r>
              <a:rPr lang="en-US" err="1"/>
              <a:t>của</a:t>
            </a:r>
            <a:r>
              <a:rPr lang="en-US"/>
              <a:t> </a:t>
            </a:r>
            <a:r>
              <a:rPr lang="en-US" err="1"/>
              <a:t>câu</a:t>
            </a:r>
            <a:r>
              <a:rPr lang="en-US"/>
              <a:t> </a:t>
            </a:r>
            <a:r>
              <a:rPr lang="en-US" err="1"/>
              <a:t>hỏi</a:t>
            </a:r>
            <a:r>
              <a:rPr lang="en-US"/>
              <a:t>, </a:t>
            </a:r>
            <a:r>
              <a:rPr lang="en-US" err="1"/>
              <a:t>mâu</a:t>
            </a:r>
            <a:r>
              <a:rPr lang="en-US"/>
              <a:t> </a:t>
            </a:r>
            <a:r>
              <a:rPr lang="en-US" err="1"/>
              <a:t>thuẫn</a:t>
            </a:r>
            <a:r>
              <a:rPr lang="en-US"/>
              <a:t> </a:t>
            </a:r>
            <a:r>
              <a:rPr lang="en-US" err="1"/>
              <a:t>giữa</a:t>
            </a:r>
            <a:r>
              <a:rPr lang="en-US"/>
              <a:t> </a:t>
            </a:r>
            <a:r>
              <a:rPr lang="en-US" err="1"/>
              <a:t>câu</a:t>
            </a:r>
            <a:r>
              <a:rPr lang="en-US"/>
              <a:t> </a:t>
            </a:r>
            <a:r>
              <a:rPr lang="en-US" err="1"/>
              <a:t>trả</a:t>
            </a:r>
            <a:r>
              <a:rPr lang="en-US"/>
              <a:t> </a:t>
            </a:r>
            <a:r>
              <a:rPr lang="en-US" err="1"/>
              <a:t>lời</a:t>
            </a:r>
            <a:r>
              <a:rPr lang="en-US"/>
              <a:t> </a:t>
            </a:r>
            <a:r>
              <a:rPr lang="en-US" err="1"/>
              <a:t>và</a:t>
            </a:r>
            <a:r>
              <a:rPr lang="en-US"/>
              <a:t> tri </a:t>
            </a:r>
            <a:r>
              <a:rPr lang="en-US" err="1"/>
              <a:t>thức</a:t>
            </a:r>
            <a:r>
              <a:rPr lang="en-US"/>
              <a:t>, </a:t>
            </a:r>
            <a:r>
              <a:rPr lang="en-US" err="1"/>
              <a:t>quá</a:t>
            </a:r>
            <a:r>
              <a:rPr lang="en-US"/>
              <a:t> </a:t>
            </a:r>
            <a:r>
              <a:rPr lang="en-US" err="1"/>
              <a:t>chung</a:t>
            </a:r>
            <a:r>
              <a:rPr lang="en-US"/>
              <a:t> </a:t>
            </a:r>
            <a:r>
              <a:rPr lang="en-US" err="1"/>
              <a:t>hoặc</a:t>
            </a:r>
            <a:r>
              <a:rPr lang="en-US"/>
              <a:t> </a:t>
            </a:r>
            <a:r>
              <a:rPr lang="en-US" err="1"/>
              <a:t>quá</a:t>
            </a:r>
            <a:r>
              <a:rPr lang="en-US"/>
              <a:t> chi </a:t>
            </a:r>
            <a:r>
              <a:rPr lang="en-US" err="1"/>
              <a:t>tiết</a:t>
            </a:r>
            <a:r>
              <a:rPr lang="en-US"/>
              <a:t> </a:t>
            </a:r>
            <a:r>
              <a:rPr lang="en-US" err="1"/>
              <a:t>và</a:t>
            </a:r>
            <a:r>
              <a:rPr lang="en-US"/>
              <a:t> </a:t>
            </a:r>
            <a:r>
              <a:rPr lang="en-US" err="1"/>
              <a:t>cuối</a:t>
            </a:r>
            <a:r>
              <a:rPr lang="en-US"/>
              <a:t> </a:t>
            </a:r>
            <a:r>
              <a:rPr lang="en-US" err="1"/>
              <a:t>cùng</a:t>
            </a:r>
            <a:r>
              <a:rPr lang="en-US"/>
              <a:t> </a:t>
            </a:r>
            <a:r>
              <a:rPr lang="en-US" err="1"/>
              <a:t>là</a:t>
            </a:r>
            <a:r>
              <a:rPr lang="en-US"/>
              <a:t> </a:t>
            </a:r>
            <a:r>
              <a:rPr lang="en-US" err="1"/>
              <a:t>suy</a:t>
            </a:r>
            <a:r>
              <a:rPr lang="en-US"/>
              <a:t> </a:t>
            </a:r>
            <a:r>
              <a:rPr lang="en-US" err="1"/>
              <a:t>luận</a:t>
            </a:r>
            <a:r>
              <a:rPr lang="en-US"/>
              <a:t> </a:t>
            </a:r>
            <a:r>
              <a:rPr lang="en-US" err="1"/>
              <a:t>sai</a:t>
            </a:r>
            <a:r>
              <a:rPr lang="en-US"/>
              <a:t> </a:t>
            </a:r>
            <a:r>
              <a:rPr lang="en-US" err="1"/>
              <a:t>từ</a:t>
            </a:r>
            <a:r>
              <a:rPr lang="en-US"/>
              <a:t> tri </a:t>
            </a:r>
            <a:r>
              <a:rPr lang="en-US" err="1"/>
              <a:t>thức</a:t>
            </a:r>
            <a:r>
              <a:rPr lang="en-US"/>
              <a:t>. </a:t>
            </a:r>
            <a:r>
              <a:rPr lang="en-US" err="1"/>
              <a:t>Để</a:t>
            </a:r>
            <a:r>
              <a:rPr lang="en-US"/>
              <a:t> </a:t>
            </a:r>
            <a:r>
              <a:rPr lang="en-US" err="1"/>
              <a:t>có</a:t>
            </a:r>
            <a:r>
              <a:rPr lang="en-US"/>
              <a:t> </a:t>
            </a:r>
            <a:r>
              <a:rPr lang="en-US" err="1"/>
              <a:t>thể</a:t>
            </a:r>
            <a:r>
              <a:rPr lang="en-US"/>
              <a:t> </a:t>
            </a:r>
            <a:r>
              <a:rPr lang="en-US" err="1"/>
              <a:t>tạo</a:t>
            </a:r>
            <a:r>
              <a:rPr lang="en-US"/>
              <a:t> </a:t>
            </a:r>
            <a:r>
              <a:rPr lang="en-US" err="1"/>
              <a:t>ra</a:t>
            </a:r>
            <a:r>
              <a:rPr lang="en-US"/>
              <a:t> output </a:t>
            </a:r>
            <a:r>
              <a:rPr lang="en-US" err="1"/>
              <a:t>đủ</a:t>
            </a:r>
            <a:r>
              <a:rPr lang="en-US"/>
              <a:t> </a:t>
            </a:r>
            <a:r>
              <a:rPr lang="en-US" err="1"/>
              <a:t>tốt</a:t>
            </a:r>
            <a:r>
              <a:rPr lang="en-US"/>
              <a:t> </a:t>
            </a:r>
            <a:r>
              <a:rPr lang="en-US" err="1"/>
              <a:t>cho</a:t>
            </a:r>
            <a:r>
              <a:rPr lang="en-US"/>
              <a:t> </a:t>
            </a:r>
            <a:r>
              <a:rPr lang="en-US" err="1"/>
              <a:t>mô</a:t>
            </a:r>
            <a:r>
              <a:rPr lang="en-US"/>
              <a:t> </a:t>
            </a:r>
            <a:r>
              <a:rPr lang="en-US" err="1"/>
              <a:t>hình</a:t>
            </a:r>
            <a:r>
              <a:rPr lang="en-US"/>
              <a:t> </a:t>
            </a:r>
            <a:r>
              <a:rPr lang="en-US" err="1"/>
              <a:t>thì</a:t>
            </a:r>
            <a:r>
              <a:rPr lang="en-US"/>
              <a:t> </a:t>
            </a:r>
            <a:r>
              <a:rPr lang="en-US" err="1"/>
              <a:t>nhóm</a:t>
            </a:r>
            <a:r>
              <a:rPr lang="en-US"/>
              <a:t> </a:t>
            </a:r>
            <a:r>
              <a:rPr lang="en-US" err="1"/>
              <a:t>em</a:t>
            </a:r>
            <a:r>
              <a:rPr lang="en-US"/>
              <a:t> </a:t>
            </a:r>
            <a:r>
              <a:rPr lang="en-US" err="1"/>
              <a:t>cũng</a:t>
            </a:r>
            <a:r>
              <a:rPr lang="en-US"/>
              <a:t> </a:t>
            </a:r>
            <a:r>
              <a:rPr lang="en-US" err="1"/>
              <a:t>đã</a:t>
            </a:r>
            <a:r>
              <a:rPr lang="en-US"/>
              <a:t> </a:t>
            </a:r>
            <a:r>
              <a:rPr lang="en-US" err="1"/>
              <a:t>sử</a:t>
            </a:r>
            <a:r>
              <a:rPr lang="en-US"/>
              <a:t> </a:t>
            </a:r>
            <a:r>
              <a:rPr lang="en-US" err="1"/>
              <a:t>dụng</a:t>
            </a:r>
            <a:r>
              <a:rPr lang="en-US"/>
              <a:t> </a:t>
            </a:r>
            <a:r>
              <a:rPr lang="en-US" err="1"/>
              <a:t>kỹ</a:t>
            </a:r>
            <a:r>
              <a:rPr lang="en-US"/>
              <a:t> </a:t>
            </a:r>
            <a:r>
              <a:rPr lang="en-US" err="1"/>
              <a:t>thuật</a:t>
            </a:r>
            <a:r>
              <a:rPr lang="en-US"/>
              <a:t> Prompt Engineer </a:t>
            </a:r>
            <a:r>
              <a:rPr lang="en-US" err="1"/>
              <a:t>để</a:t>
            </a:r>
            <a:r>
              <a:rPr lang="en-US"/>
              <a:t> </a:t>
            </a:r>
            <a:r>
              <a:rPr lang="en-US" err="1"/>
              <a:t>có</a:t>
            </a:r>
            <a:r>
              <a:rPr lang="en-US"/>
              <a:t> </a:t>
            </a:r>
            <a:r>
              <a:rPr lang="en-US" err="1"/>
              <a:t>thể</a:t>
            </a:r>
            <a:r>
              <a:rPr lang="en-US"/>
              <a:t> </a:t>
            </a:r>
            <a:r>
              <a:rPr lang="en-US" err="1"/>
              <a:t>tinh</a:t>
            </a:r>
            <a:r>
              <a:rPr lang="en-US"/>
              <a:t> </a:t>
            </a:r>
            <a:r>
              <a:rPr lang="en-US" err="1"/>
              <a:t>chỉnh</a:t>
            </a:r>
            <a:r>
              <a:rPr lang="en-US"/>
              <a:t> </a:t>
            </a:r>
            <a:r>
              <a:rPr lang="en-US" err="1"/>
              <a:t>những</a:t>
            </a:r>
            <a:r>
              <a:rPr lang="en-US"/>
              <a:t> </a:t>
            </a:r>
            <a:r>
              <a:rPr lang="en-US" err="1"/>
              <a:t>truy</a:t>
            </a:r>
            <a:r>
              <a:rPr lang="en-US"/>
              <a:t> </a:t>
            </a:r>
            <a:r>
              <a:rPr lang="en-US" err="1"/>
              <a:t>vấn</a:t>
            </a:r>
            <a:r>
              <a:rPr lang="en-US"/>
              <a:t> </a:t>
            </a:r>
            <a:r>
              <a:rPr lang="en-US" err="1"/>
              <a:t>sao</a:t>
            </a:r>
            <a:r>
              <a:rPr lang="en-US"/>
              <a:t> </a:t>
            </a:r>
            <a:r>
              <a:rPr lang="en-US" err="1"/>
              <a:t>cho</a:t>
            </a:r>
            <a:r>
              <a:rPr lang="en-US"/>
              <a:t> </a:t>
            </a:r>
            <a:r>
              <a:rPr lang="en-US" err="1"/>
              <a:t>phù</a:t>
            </a:r>
            <a:r>
              <a:rPr lang="en-US"/>
              <a:t> </a:t>
            </a:r>
            <a:r>
              <a:rPr lang="en-US" err="1"/>
              <a:t>hợp</a:t>
            </a:r>
            <a:r>
              <a:rPr lang="en-US"/>
              <a:t> </a:t>
            </a:r>
            <a:r>
              <a:rPr lang="en-US" err="1"/>
              <a:t>với</a:t>
            </a:r>
            <a:r>
              <a:rPr lang="en-US"/>
              <a:t> </a:t>
            </a:r>
            <a:r>
              <a:rPr lang="en-US" err="1"/>
              <a:t>nhu</a:t>
            </a:r>
            <a:r>
              <a:rPr lang="en-US"/>
              <a:t> </a:t>
            </a:r>
            <a:r>
              <a:rPr lang="en-US" err="1"/>
              <a:t>cầu</a:t>
            </a:r>
            <a:r>
              <a:rPr lang="en-US"/>
              <a:t> </a:t>
            </a:r>
            <a:r>
              <a:rPr lang="en-US" err="1"/>
              <a:t>đã</a:t>
            </a:r>
            <a:r>
              <a:rPr lang="en-US"/>
              <a:t> </a:t>
            </a:r>
            <a:r>
              <a:rPr lang="en-US" err="1"/>
              <a:t>đặt</a:t>
            </a:r>
            <a:r>
              <a:rPr lang="en-US"/>
              <a:t> </a:t>
            </a:r>
            <a:r>
              <a:rPr lang="en-US" err="1"/>
              <a:t>ra.</a:t>
            </a:r>
            <a:endParaRPr lang="en-US"/>
          </a:p>
        </p:txBody>
      </p:sp>
      <p:sp>
        <p:nvSpPr>
          <p:cNvPr id="4" name="Slide Number Placeholder 3">
            <a:extLst>
              <a:ext uri="{FF2B5EF4-FFF2-40B4-BE49-F238E27FC236}">
                <a16:creationId xmlns:a16="http://schemas.microsoft.com/office/drawing/2014/main" id="{A018E5BB-3C05-401B-20CA-FDDD03D83778}"/>
              </a:ext>
            </a:extLst>
          </p:cNvPr>
          <p:cNvSpPr>
            <a:spLocks noGrp="1"/>
          </p:cNvSpPr>
          <p:nvPr>
            <p:ph type="sldNum" sz="quarter" idx="10"/>
          </p:nvPr>
        </p:nvSpPr>
        <p:spPr/>
        <p:txBody>
          <a:bodyPr/>
          <a:lstStyle/>
          <a:p>
            <a:fld id="{1C34B868-C51A-4AD5-9518-82829A7D107D}" type="slidenum">
              <a:rPr lang="en-US" smtClean="0"/>
              <a:t>12</a:t>
            </a:fld>
            <a:endParaRPr lang="en-US"/>
          </a:p>
        </p:txBody>
      </p:sp>
    </p:spTree>
    <p:extLst>
      <p:ext uri="{BB962C8B-B14F-4D97-AF65-F5344CB8AC3E}">
        <p14:creationId xmlns:p14="http://schemas.microsoft.com/office/powerpoint/2010/main" val="485208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A7095-0607-CEE9-8397-750F59138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892E8-BD4F-53FC-086F-442042F20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341836-776A-0846-D672-4B90AC18C9CB}"/>
              </a:ext>
            </a:extLst>
          </p:cNvPr>
          <p:cNvSpPr>
            <a:spLocks noGrp="1"/>
          </p:cNvSpPr>
          <p:nvPr>
            <p:ph type="body" idx="1"/>
          </p:nvPr>
        </p:nvSpPr>
        <p:spPr/>
        <p:txBody>
          <a:bodyPr/>
          <a:lstStyle/>
          <a:p>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mà</a:t>
            </a:r>
            <a:r>
              <a:rPr lang="en-US"/>
              <a:t> </a:t>
            </a:r>
            <a:r>
              <a:rPr lang="en-US" err="1"/>
              <a:t>nhóm</a:t>
            </a:r>
            <a:r>
              <a:rPr lang="en-US"/>
              <a:t> </a:t>
            </a:r>
            <a:r>
              <a:rPr lang="en-US" err="1"/>
              <a:t>em</a:t>
            </a:r>
            <a:r>
              <a:rPr lang="en-US"/>
              <a:t> </a:t>
            </a:r>
            <a:r>
              <a:rPr lang="en-US" err="1"/>
              <a:t>đã</a:t>
            </a:r>
            <a:r>
              <a:rPr lang="en-US"/>
              <a:t> </a:t>
            </a:r>
            <a:r>
              <a:rPr lang="en-US" err="1"/>
              <a:t>sử</a:t>
            </a:r>
            <a:r>
              <a:rPr lang="en-US"/>
              <a:t> </a:t>
            </a:r>
            <a:r>
              <a:rPr lang="en-US" err="1"/>
              <a:t>dụng</a:t>
            </a:r>
            <a:r>
              <a:rPr lang="en-US"/>
              <a:t> </a:t>
            </a:r>
            <a:r>
              <a:rPr lang="en-US" err="1"/>
              <a:t>để</a:t>
            </a:r>
            <a:r>
              <a:rPr lang="en-US"/>
              <a:t> </a:t>
            </a:r>
            <a:r>
              <a:rPr lang="en-US" err="1"/>
              <a:t>có</a:t>
            </a:r>
            <a:r>
              <a:rPr lang="en-US"/>
              <a:t> </a:t>
            </a:r>
            <a:r>
              <a:rPr lang="en-US" err="1"/>
              <a:t>thể</a:t>
            </a:r>
            <a:r>
              <a:rPr lang="en-US"/>
              <a:t> </a:t>
            </a:r>
            <a:r>
              <a:rPr lang="en-US" err="1"/>
              <a:t>sinh</a:t>
            </a:r>
            <a:r>
              <a:rPr lang="en-US"/>
              <a:t> </a:t>
            </a:r>
            <a:r>
              <a:rPr lang="en-US" err="1"/>
              <a:t>ra</a:t>
            </a:r>
            <a:r>
              <a:rPr lang="en-US"/>
              <a:t> </a:t>
            </a:r>
            <a:r>
              <a:rPr lang="en-US" err="1"/>
              <a:t>các</a:t>
            </a:r>
            <a:r>
              <a:rPr lang="en-US"/>
              <a:t> </a:t>
            </a:r>
            <a:r>
              <a:rPr lang="en-US" err="1"/>
              <a:t>câu</a:t>
            </a:r>
            <a:r>
              <a:rPr lang="en-US"/>
              <a:t> </a:t>
            </a:r>
            <a:r>
              <a:rPr lang="en-US" err="1"/>
              <a:t>trả</a:t>
            </a:r>
            <a:r>
              <a:rPr lang="en-US"/>
              <a:t> </a:t>
            </a:r>
            <a:r>
              <a:rPr lang="en-US" err="1"/>
              <a:t>lời</a:t>
            </a:r>
            <a:r>
              <a:rPr lang="en-US"/>
              <a:t> </a:t>
            </a:r>
            <a:r>
              <a:rPr lang="en-US" err="1"/>
              <a:t>ảo</a:t>
            </a:r>
            <a:r>
              <a:rPr lang="en-US"/>
              <a:t> </a:t>
            </a:r>
            <a:r>
              <a:rPr lang="en-US" err="1"/>
              <a:t>giác</a:t>
            </a:r>
            <a:r>
              <a:rPr lang="en-US"/>
              <a:t> </a:t>
            </a:r>
            <a:r>
              <a:rPr lang="en-US" err="1"/>
              <a:t>là</a:t>
            </a:r>
            <a:r>
              <a:rPr lang="en-US"/>
              <a:t> </a:t>
            </a:r>
            <a:r>
              <a:rPr lang="en-US" err="1"/>
              <a:t>mô</a:t>
            </a:r>
            <a:r>
              <a:rPr lang="en-US"/>
              <a:t> </a:t>
            </a:r>
            <a:r>
              <a:rPr lang="en-US" err="1"/>
              <a:t>hình</a:t>
            </a:r>
            <a:r>
              <a:rPr lang="en-US"/>
              <a:t> GPT-4o-mini. </a:t>
            </a:r>
            <a:r>
              <a:rPr lang="en-US" err="1"/>
              <a:t>Ngoài</a:t>
            </a:r>
            <a:r>
              <a:rPr lang="en-US"/>
              <a:t> </a:t>
            </a:r>
            <a:r>
              <a:rPr lang="en-US" err="1"/>
              <a:t>mô</a:t>
            </a:r>
            <a:r>
              <a:rPr lang="en-US"/>
              <a:t> </a:t>
            </a:r>
            <a:r>
              <a:rPr lang="en-US" err="1"/>
              <a:t>hình</a:t>
            </a:r>
            <a:r>
              <a:rPr lang="en-US"/>
              <a:t> </a:t>
            </a:r>
            <a:r>
              <a:rPr lang="en-US" err="1"/>
              <a:t>này</a:t>
            </a:r>
            <a:r>
              <a:rPr lang="en-US"/>
              <a:t> </a:t>
            </a:r>
            <a:r>
              <a:rPr lang="en-US" err="1"/>
              <a:t>ra</a:t>
            </a:r>
            <a:r>
              <a:rPr lang="en-US"/>
              <a:t> </a:t>
            </a:r>
            <a:r>
              <a:rPr lang="en-US" err="1"/>
              <a:t>thì</a:t>
            </a:r>
            <a:r>
              <a:rPr lang="en-US"/>
              <a:t> ta </a:t>
            </a:r>
            <a:r>
              <a:rPr lang="en-US" err="1"/>
              <a:t>cũng</a:t>
            </a:r>
            <a:r>
              <a:rPr lang="en-US"/>
              <a:t> </a:t>
            </a:r>
            <a:r>
              <a:rPr lang="en-US" err="1"/>
              <a:t>có</a:t>
            </a:r>
            <a:r>
              <a:rPr lang="en-US"/>
              <a:t> </a:t>
            </a:r>
            <a:r>
              <a:rPr lang="en-US" err="1"/>
              <a:t>thể</a:t>
            </a:r>
            <a:r>
              <a:rPr lang="en-US"/>
              <a:t> </a:t>
            </a:r>
            <a:r>
              <a:rPr lang="en-US" err="1"/>
              <a:t>thay</a:t>
            </a:r>
            <a:r>
              <a:rPr lang="en-US"/>
              <a:t> </a:t>
            </a:r>
            <a:r>
              <a:rPr lang="en-US" err="1"/>
              <a:t>thế</a:t>
            </a:r>
            <a:r>
              <a:rPr lang="en-US"/>
              <a:t> </a:t>
            </a:r>
            <a:r>
              <a:rPr lang="en-US" err="1"/>
              <a:t>bằng</a:t>
            </a:r>
            <a:r>
              <a:rPr lang="en-US"/>
              <a:t> </a:t>
            </a:r>
            <a:r>
              <a:rPr lang="en-US" err="1"/>
              <a:t>bất</a:t>
            </a:r>
            <a:r>
              <a:rPr lang="en-US"/>
              <a:t> </a:t>
            </a:r>
            <a:r>
              <a:rPr lang="en-US" err="1"/>
              <a:t>kỳ</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nào</a:t>
            </a:r>
            <a:r>
              <a:rPr lang="en-US"/>
              <a:t> </a:t>
            </a:r>
            <a:r>
              <a:rPr lang="en-US" err="1"/>
              <a:t>khác</a:t>
            </a:r>
            <a:r>
              <a:rPr lang="en-US"/>
              <a:t> </a:t>
            </a:r>
            <a:r>
              <a:rPr lang="en-US" err="1"/>
              <a:t>mà</a:t>
            </a:r>
            <a:r>
              <a:rPr lang="en-US"/>
              <a:t> </a:t>
            </a:r>
            <a:r>
              <a:rPr lang="en-US" err="1"/>
              <a:t>không</a:t>
            </a:r>
            <a:r>
              <a:rPr lang="en-US"/>
              <a:t> </a:t>
            </a:r>
            <a:r>
              <a:rPr lang="en-US" err="1"/>
              <a:t>nhất</a:t>
            </a:r>
            <a:r>
              <a:rPr lang="en-US"/>
              <a:t> </a:t>
            </a:r>
            <a:r>
              <a:rPr lang="en-US" err="1"/>
              <a:t>thiết</a:t>
            </a:r>
            <a:r>
              <a:rPr lang="en-US"/>
              <a:t> </a:t>
            </a:r>
            <a:r>
              <a:rPr lang="en-US" err="1"/>
              <a:t>phải</a:t>
            </a:r>
            <a:r>
              <a:rPr lang="en-US"/>
              <a:t> </a:t>
            </a:r>
            <a:r>
              <a:rPr lang="en-US" err="1"/>
              <a:t>là</a:t>
            </a:r>
            <a:r>
              <a:rPr lang="en-US"/>
              <a:t> </a:t>
            </a:r>
            <a:r>
              <a:rPr lang="en-US" err="1"/>
              <a:t>mô</a:t>
            </a:r>
            <a:r>
              <a:rPr lang="en-US"/>
              <a:t> </a:t>
            </a:r>
            <a:r>
              <a:rPr lang="en-US" err="1"/>
              <a:t>hình</a:t>
            </a:r>
            <a:r>
              <a:rPr lang="en-US"/>
              <a:t> GPT-4o-mini </a:t>
            </a:r>
            <a:r>
              <a:rPr lang="en-US" err="1"/>
              <a:t>để</a:t>
            </a:r>
            <a:r>
              <a:rPr lang="en-US"/>
              <a:t> </a:t>
            </a:r>
            <a:r>
              <a:rPr lang="en-US" err="1"/>
              <a:t>có</a:t>
            </a:r>
            <a:r>
              <a:rPr lang="en-US"/>
              <a:t> </a:t>
            </a:r>
            <a:r>
              <a:rPr lang="en-US" err="1"/>
              <a:t>thể</a:t>
            </a:r>
            <a:r>
              <a:rPr lang="en-US"/>
              <a:t> </a:t>
            </a:r>
            <a:r>
              <a:rPr lang="en-US" err="1"/>
              <a:t>sinh</a:t>
            </a:r>
            <a:r>
              <a:rPr lang="en-US"/>
              <a:t> </a:t>
            </a:r>
            <a:r>
              <a:rPr lang="en-US" err="1"/>
              <a:t>ra</a:t>
            </a:r>
            <a:r>
              <a:rPr lang="en-US"/>
              <a:t> </a:t>
            </a:r>
            <a:r>
              <a:rPr lang="en-US" err="1"/>
              <a:t>dữ</a:t>
            </a:r>
            <a:r>
              <a:rPr lang="en-US"/>
              <a:t> </a:t>
            </a:r>
            <a:r>
              <a:rPr lang="en-US" err="1"/>
              <a:t>liệu</a:t>
            </a:r>
            <a:r>
              <a:rPr lang="en-US"/>
              <a:t> hallucination. </a:t>
            </a:r>
            <a:r>
              <a:rPr lang="en-US" err="1"/>
              <a:t>Cuối</a:t>
            </a:r>
            <a:r>
              <a:rPr lang="en-US"/>
              <a:t> </a:t>
            </a:r>
            <a:r>
              <a:rPr lang="en-US" err="1"/>
              <a:t>cùng</a:t>
            </a:r>
            <a:r>
              <a:rPr lang="en-US"/>
              <a:t>, </a:t>
            </a:r>
            <a:r>
              <a:rPr lang="en-US" err="1"/>
              <a:t>bộ</a:t>
            </a:r>
            <a:r>
              <a:rPr lang="en-US"/>
              <a:t> </a:t>
            </a:r>
            <a:r>
              <a:rPr lang="en-US" err="1"/>
              <a:t>dữ</a:t>
            </a:r>
            <a:r>
              <a:rPr lang="en-US"/>
              <a:t> </a:t>
            </a:r>
            <a:r>
              <a:rPr lang="en-US" err="1"/>
              <a:t>liệu</a:t>
            </a:r>
            <a:r>
              <a:rPr lang="en-US"/>
              <a:t> hallucination </a:t>
            </a:r>
            <a:r>
              <a:rPr lang="en-US" err="1"/>
              <a:t>mà</a:t>
            </a:r>
            <a:r>
              <a:rPr lang="en-US"/>
              <a:t> </a:t>
            </a:r>
            <a:r>
              <a:rPr lang="en-US" err="1"/>
              <a:t>nhóm</a:t>
            </a:r>
            <a:r>
              <a:rPr lang="en-US"/>
              <a:t> </a:t>
            </a:r>
            <a:r>
              <a:rPr lang="en-US" err="1"/>
              <a:t>em</a:t>
            </a:r>
            <a:r>
              <a:rPr lang="en-US"/>
              <a:t> </a:t>
            </a:r>
            <a:r>
              <a:rPr lang="en-US" err="1"/>
              <a:t>đã</a:t>
            </a:r>
            <a:r>
              <a:rPr lang="en-US"/>
              <a:t> </a:t>
            </a:r>
            <a:r>
              <a:rPr lang="en-US" err="1"/>
              <a:t>thu</a:t>
            </a:r>
            <a:r>
              <a:rPr lang="en-US"/>
              <a:t> </a:t>
            </a:r>
            <a:r>
              <a:rPr lang="en-US" err="1"/>
              <a:t>được</a:t>
            </a:r>
            <a:r>
              <a:rPr lang="en-US"/>
              <a:t> bao </a:t>
            </a:r>
            <a:r>
              <a:rPr lang="en-US" err="1"/>
              <a:t>gồm</a:t>
            </a:r>
            <a:r>
              <a:rPr lang="en-US"/>
              <a:t> 3.717 </a:t>
            </a:r>
            <a:r>
              <a:rPr lang="en-US" err="1"/>
              <a:t>câu</a:t>
            </a:r>
            <a:r>
              <a:rPr lang="en-US"/>
              <a:t> </a:t>
            </a:r>
            <a:r>
              <a:rPr lang="en-US" err="1"/>
              <a:t>trả</a:t>
            </a:r>
            <a:r>
              <a:rPr lang="en-US"/>
              <a:t> </a:t>
            </a:r>
            <a:r>
              <a:rPr lang="en-US" err="1"/>
              <a:t>lời</a:t>
            </a:r>
            <a:r>
              <a:rPr lang="en-US"/>
              <a:t> </a:t>
            </a:r>
            <a:r>
              <a:rPr lang="en-US" err="1"/>
              <a:t>ảo</a:t>
            </a:r>
            <a:r>
              <a:rPr lang="en-US"/>
              <a:t> </a:t>
            </a:r>
            <a:r>
              <a:rPr lang="en-US" err="1"/>
              <a:t>giác</a:t>
            </a:r>
            <a:r>
              <a:rPr lang="en-US"/>
              <a:t>. </a:t>
            </a:r>
          </a:p>
          <a:p>
            <a:endParaRPr lang="en-US" i="1" u="sng"/>
          </a:p>
          <a:p>
            <a:r>
              <a:rPr lang="en-US" i="1" u="sng" err="1"/>
              <a:t>Để</a:t>
            </a:r>
            <a:r>
              <a:rPr lang="en-US" i="1" u="sng"/>
              <a:t> </a:t>
            </a:r>
            <a:r>
              <a:rPr lang="en-US" i="1" u="sng" err="1"/>
              <a:t>tăng</a:t>
            </a:r>
            <a:r>
              <a:rPr lang="en-US" i="1" u="sng"/>
              <a:t> </a:t>
            </a:r>
            <a:r>
              <a:rPr lang="en-US" i="1" u="sng" err="1"/>
              <a:t>độ</a:t>
            </a:r>
            <a:r>
              <a:rPr lang="en-US" i="1" u="sng"/>
              <a:t> tin </a:t>
            </a:r>
            <a:r>
              <a:rPr lang="en-US" i="1" u="sng" err="1"/>
              <a:t>cậy</a:t>
            </a:r>
            <a:r>
              <a:rPr lang="en-US" i="1" u="sng"/>
              <a:t> </a:t>
            </a:r>
            <a:r>
              <a:rPr lang="en-US" i="1" u="sng" err="1"/>
              <a:t>của</a:t>
            </a:r>
            <a:r>
              <a:rPr lang="en-US" i="1" u="sng"/>
              <a:t> </a:t>
            </a:r>
            <a:r>
              <a:rPr lang="en-US" i="1" u="sng" err="1"/>
              <a:t>bộ</a:t>
            </a:r>
            <a:r>
              <a:rPr lang="en-US" i="1" u="sng"/>
              <a:t> </a:t>
            </a:r>
            <a:r>
              <a:rPr lang="en-US" i="1" u="sng" err="1"/>
              <a:t>dữ</a:t>
            </a:r>
            <a:r>
              <a:rPr lang="en-US" i="1" u="sng"/>
              <a:t> </a:t>
            </a:r>
            <a:r>
              <a:rPr lang="en-US" i="1" u="sng" err="1"/>
              <a:t>liệu</a:t>
            </a:r>
            <a:r>
              <a:rPr lang="en-US" i="1" u="sng"/>
              <a:t> </a:t>
            </a:r>
            <a:r>
              <a:rPr lang="en-US" i="1" u="sng" err="1"/>
              <a:t>ảo</a:t>
            </a:r>
            <a:r>
              <a:rPr lang="en-US" i="1" u="sng"/>
              <a:t> </a:t>
            </a:r>
            <a:r>
              <a:rPr lang="en-US" i="1" u="sng" err="1"/>
              <a:t>giác</a:t>
            </a:r>
            <a:r>
              <a:rPr lang="en-US" i="1" u="sng"/>
              <a:t>, </a:t>
            </a:r>
            <a:r>
              <a:rPr lang="en-US" i="1" u="sng" err="1"/>
              <a:t>các</a:t>
            </a:r>
            <a:r>
              <a:rPr lang="en-US" i="1" u="sng"/>
              <a:t> annotator </a:t>
            </a:r>
            <a:r>
              <a:rPr lang="en-US" i="1" u="sng" err="1"/>
              <a:t>sẽ</a:t>
            </a:r>
            <a:r>
              <a:rPr lang="en-US" i="1" u="sng"/>
              <a:t> </a:t>
            </a:r>
            <a:r>
              <a:rPr lang="en-US" i="1" u="sng" err="1"/>
              <a:t>đảm</a:t>
            </a:r>
            <a:r>
              <a:rPr lang="en-US" i="1" u="sng"/>
              <a:t> </a:t>
            </a:r>
            <a:r>
              <a:rPr lang="en-US" i="1" u="sng" err="1"/>
              <a:t>nhận</a:t>
            </a:r>
            <a:r>
              <a:rPr lang="en-US" i="1" u="sng"/>
              <a:t> </a:t>
            </a:r>
            <a:r>
              <a:rPr lang="en-US" i="1" u="sng" err="1"/>
              <a:t>nhiệm</a:t>
            </a:r>
            <a:r>
              <a:rPr lang="en-US" i="1" u="sng"/>
              <a:t> </a:t>
            </a:r>
            <a:r>
              <a:rPr lang="en-US" i="1" u="sng" err="1"/>
              <a:t>vụ</a:t>
            </a:r>
            <a:r>
              <a:rPr lang="en-US" i="1" u="sng"/>
              <a:t> </a:t>
            </a:r>
            <a:r>
              <a:rPr lang="en-US" i="1" u="sng" err="1"/>
              <a:t>quan</a:t>
            </a:r>
            <a:r>
              <a:rPr lang="en-US" i="1" u="sng"/>
              <a:t> </a:t>
            </a:r>
            <a:r>
              <a:rPr lang="en-US" i="1" u="sng" err="1"/>
              <a:t>sát</a:t>
            </a:r>
            <a:r>
              <a:rPr lang="en-US" i="1" u="sng"/>
              <a:t> </a:t>
            </a:r>
            <a:r>
              <a:rPr lang="en-US" i="1" u="sng" err="1"/>
              <a:t>và</a:t>
            </a:r>
            <a:r>
              <a:rPr lang="en-US" i="1" u="sng"/>
              <a:t> </a:t>
            </a:r>
            <a:r>
              <a:rPr lang="en-US" i="1" u="sng" err="1"/>
              <a:t>kiểm</a:t>
            </a:r>
            <a:r>
              <a:rPr lang="en-US" i="1" u="sng"/>
              <a:t> </a:t>
            </a:r>
            <a:r>
              <a:rPr lang="en-US" i="1" u="sng" err="1"/>
              <a:t>tra</a:t>
            </a:r>
            <a:r>
              <a:rPr lang="en-US" i="1" u="sng"/>
              <a:t> </a:t>
            </a:r>
            <a:r>
              <a:rPr lang="en-US" i="1" u="sng" err="1"/>
              <a:t>xem</a:t>
            </a:r>
            <a:r>
              <a:rPr lang="en-US" i="1" u="sng"/>
              <a:t> </a:t>
            </a:r>
            <a:r>
              <a:rPr lang="en-US" i="1" u="sng" err="1"/>
              <a:t>các</a:t>
            </a:r>
            <a:r>
              <a:rPr lang="en-US" i="1" u="sng"/>
              <a:t> </a:t>
            </a:r>
            <a:r>
              <a:rPr lang="en-US" i="1" u="sng" err="1"/>
              <a:t>câu</a:t>
            </a:r>
            <a:r>
              <a:rPr lang="en-US" i="1" u="sng"/>
              <a:t> </a:t>
            </a:r>
            <a:r>
              <a:rPr lang="en-US" i="1" u="sng" err="1"/>
              <a:t>trả</a:t>
            </a:r>
            <a:r>
              <a:rPr lang="en-US" i="1" u="sng"/>
              <a:t> </a:t>
            </a:r>
            <a:r>
              <a:rPr lang="en-US" i="1" u="sng" err="1"/>
              <a:t>lời</a:t>
            </a:r>
            <a:r>
              <a:rPr lang="en-US" i="1" u="sng"/>
              <a:t> </a:t>
            </a:r>
            <a:r>
              <a:rPr lang="en-US" i="1" u="sng" err="1"/>
              <a:t>ảo</a:t>
            </a:r>
            <a:r>
              <a:rPr lang="en-US" i="1" u="sng"/>
              <a:t> </a:t>
            </a:r>
            <a:r>
              <a:rPr lang="en-US" i="1" u="sng" err="1"/>
              <a:t>giác</a:t>
            </a:r>
            <a:r>
              <a:rPr lang="en-US" i="1" u="sng"/>
              <a:t> </a:t>
            </a:r>
            <a:r>
              <a:rPr lang="en-US" i="1" u="sng" err="1"/>
              <a:t>được</a:t>
            </a:r>
            <a:r>
              <a:rPr lang="en-US" i="1" u="sng"/>
              <a:t> </a:t>
            </a:r>
            <a:r>
              <a:rPr lang="en-US" i="1" u="sng" err="1"/>
              <a:t>sinh</a:t>
            </a:r>
            <a:r>
              <a:rPr lang="en-US" i="1" u="sng"/>
              <a:t> </a:t>
            </a:r>
            <a:r>
              <a:rPr lang="en-US" i="1" u="sng" err="1"/>
              <a:t>ra</a:t>
            </a:r>
            <a:r>
              <a:rPr lang="en-US" i="1" u="sng"/>
              <a:t> </a:t>
            </a:r>
            <a:r>
              <a:rPr lang="en-US" i="1" u="sng" err="1"/>
              <a:t>đó</a:t>
            </a:r>
            <a:r>
              <a:rPr lang="en-US" i="1" u="sng"/>
              <a:t> </a:t>
            </a:r>
            <a:r>
              <a:rPr lang="en-US" i="1" u="sng" err="1"/>
              <a:t>có</a:t>
            </a:r>
            <a:r>
              <a:rPr lang="en-US" i="1" u="sng"/>
              <a:t> </a:t>
            </a:r>
            <a:r>
              <a:rPr lang="en-US" i="1" u="sng" err="1"/>
              <a:t>thực</a:t>
            </a:r>
            <a:r>
              <a:rPr lang="en-US" i="1" u="sng"/>
              <a:t> </a:t>
            </a:r>
            <a:r>
              <a:rPr lang="en-US" i="1" u="sng" err="1"/>
              <a:t>sự</a:t>
            </a:r>
            <a:r>
              <a:rPr lang="en-US" i="1" u="sng"/>
              <a:t> </a:t>
            </a:r>
            <a:r>
              <a:rPr lang="en-US" i="1" u="sng" err="1"/>
              <a:t>là</a:t>
            </a:r>
            <a:r>
              <a:rPr lang="en-US" i="1" u="sng"/>
              <a:t> </a:t>
            </a:r>
            <a:r>
              <a:rPr lang="en-US" i="1" u="sng" err="1"/>
              <a:t>ảo</a:t>
            </a:r>
            <a:r>
              <a:rPr lang="en-US" i="1" u="sng"/>
              <a:t> </a:t>
            </a:r>
            <a:r>
              <a:rPr lang="en-US" i="1" u="sng" err="1"/>
              <a:t>giác</a:t>
            </a:r>
            <a:r>
              <a:rPr lang="en-US" i="1" u="sng"/>
              <a:t> hay </a:t>
            </a:r>
            <a:r>
              <a:rPr lang="en-US" i="1" u="sng" err="1"/>
              <a:t>không</a:t>
            </a:r>
            <a:r>
              <a:rPr lang="en-US" i="1" u="sng"/>
              <a:t>. </a:t>
            </a:r>
          </a:p>
        </p:txBody>
      </p:sp>
      <p:sp>
        <p:nvSpPr>
          <p:cNvPr id="4" name="Slide Number Placeholder 3">
            <a:extLst>
              <a:ext uri="{FF2B5EF4-FFF2-40B4-BE49-F238E27FC236}">
                <a16:creationId xmlns:a16="http://schemas.microsoft.com/office/drawing/2014/main" id="{5D298A22-68E2-1634-C198-90B2DB105EE9}"/>
              </a:ext>
            </a:extLst>
          </p:cNvPr>
          <p:cNvSpPr>
            <a:spLocks noGrp="1"/>
          </p:cNvSpPr>
          <p:nvPr>
            <p:ph type="sldNum" sz="quarter" idx="10"/>
          </p:nvPr>
        </p:nvSpPr>
        <p:spPr/>
        <p:txBody>
          <a:bodyPr/>
          <a:lstStyle/>
          <a:p>
            <a:fld id="{1C34B868-C51A-4AD5-9518-82829A7D107D}" type="slidenum">
              <a:rPr lang="en-US" smtClean="0"/>
              <a:t>13</a:t>
            </a:fld>
            <a:endParaRPr lang="en-US"/>
          </a:p>
        </p:txBody>
      </p:sp>
    </p:spTree>
    <p:extLst>
      <p:ext uri="{BB962C8B-B14F-4D97-AF65-F5344CB8AC3E}">
        <p14:creationId xmlns:p14="http://schemas.microsoft.com/office/powerpoint/2010/main" val="2544533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DB79A-AB94-BD6A-1CDD-ED765DBC00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4955CC-8A23-58BE-87B4-4E6E7362ED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11DAD5-7D12-FD17-114B-D16FB0F0DAD5}"/>
              </a:ext>
            </a:extLst>
          </p:cNvPr>
          <p:cNvSpPr>
            <a:spLocks noGrp="1"/>
          </p:cNvSpPr>
          <p:nvPr>
            <p:ph type="body" idx="1"/>
          </p:nvPr>
        </p:nvSpPr>
        <p:spPr/>
        <p:txBody>
          <a:bodyPr/>
          <a:lstStyle/>
          <a:p>
            <a:r>
              <a:rPr lang="en-US"/>
              <a:t>Qua </a:t>
            </a:r>
            <a:r>
              <a:rPr lang="en-US" err="1"/>
              <a:t>toàn</a:t>
            </a:r>
            <a:r>
              <a:rPr lang="en-US"/>
              <a:t> </a:t>
            </a:r>
            <a:r>
              <a:rPr lang="en-US" err="1"/>
              <a:t>bộ</a:t>
            </a:r>
            <a:r>
              <a:rPr lang="en-US"/>
              <a:t> </a:t>
            </a:r>
            <a:r>
              <a:rPr lang="en-US" err="1"/>
              <a:t>các</a:t>
            </a:r>
            <a:r>
              <a:rPr lang="en-US"/>
              <a:t> </a:t>
            </a:r>
            <a:r>
              <a:rPr lang="en-US" err="1"/>
              <a:t>bước</a:t>
            </a:r>
            <a:r>
              <a:rPr lang="en-US"/>
              <a:t> </a:t>
            </a:r>
            <a:r>
              <a:rPr lang="en-US" err="1"/>
              <a:t>trong</a:t>
            </a:r>
            <a:r>
              <a:rPr lang="en-US"/>
              <a:t> </a:t>
            </a:r>
            <a:r>
              <a:rPr lang="en-US" err="1"/>
              <a:t>quy</a:t>
            </a:r>
            <a:r>
              <a:rPr lang="en-US"/>
              <a:t> </a:t>
            </a:r>
            <a:r>
              <a:rPr lang="en-US" err="1"/>
              <a:t>trình</a:t>
            </a:r>
            <a:r>
              <a:rPr lang="en-US"/>
              <a:t> </a:t>
            </a:r>
            <a:r>
              <a:rPr lang="en-US" err="1"/>
              <a:t>xây</a:t>
            </a:r>
            <a:r>
              <a:rPr lang="en-US"/>
              <a:t> </a:t>
            </a:r>
            <a:r>
              <a:rPr lang="en-US" err="1"/>
              <a:t>dựng</a:t>
            </a:r>
            <a:r>
              <a:rPr lang="en-US"/>
              <a:t> </a:t>
            </a:r>
            <a:r>
              <a:rPr lang="en-US" err="1"/>
              <a:t>bộ</a:t>
            </a:r>
            <a:r>
              <a:rPr lang="en-US"/>
              <a:t> </a:t>
            </a:r>
            <a:r>
              <a:rPr lang="en-US" err="1"/>
              <a:t>dữ</a:t>
            </a:r>
            <a:r>
              <a:rPr lang="en-US"/>
              <a:t> </a:t>
            </a:r>
            <a:r>
              <a:rPr lang="en-US" err="1"/>
              <a:t>liệu</a:t>
            </a:r>
            <a:r>
              <a:rPr lang="en-US"/>
              <a:t>, ta </a:t>
            </a:r>
            <a:r>
              <a:rPr lang="en-US" err="1"/>
              <a:t>có</a:t>
            </a:r>
            <a:r>
              <a:rPr lang="en-US"/>
              <a:t> </a:t>
            </a:r>
            <a:r>
              <a:rPr lang="en-US" err="1"/>
              <a:t>hai</a:t>
            </a:r>
            <a:r>
              <a:rPr lang="en-US"/>
              <a:t> </a:t>
            </a:r>
            <a:r>
              <a:rPr lang="en-US" err="1"/>
              <a:t>tập</a:t>
            </a:r>
            <a:r>
              <a:rPr lang="en-US"/>
              <a:t> </a:t>
            </a:r>
            <a:r>
              <a:rPr lang="en-US" err="1"/>
              <a:t>dữ</a:t>
            </a:r>
            <a:r>
              <a:rPr lang="en-US"/>
              <a:t> </a:t>
            </a:r>
            <a:r>
              <a:rPr lang="en-US" err="1"/>
              <a:t>liệu</a:t>
            </a:r>
            <a:r>
              <a:rPr lang="en-US"/>
              <a:t> </a:t>
            </a:r>
            <a:r>
              <a:rPr lang="en-US" err="1"/>
              <a:t>được</a:t>
            </a:r>
            <a:r>
              <a:rPr lang="en-US"/>
              <a:t> </a:t>
            </a:r>
            <a:r>
              <a:rPr lang="en-US" err="1"/>
              <a:t>sử</a:t>
            </a:r>
            <a:r>
              <a:rPr lang="en-US"/>
              <a:t> </a:t>
            </a:r>
            <a:r>
              <a:rPr lang="en-US" err="1"/>
              <a:t>dụng</a:t>
            </a:r>
            <a:r>
              <a:rPr lang="en-US"/>
              <a:t> </a:t>
            </a:r>
            <a:r>
              <a:rPr lang="en-US" err="1"/>
              <a:t>làm</a:t>
            </a:r>
            <a:r>
              <a:rPr lang="en-US"/>
              <a:t> </a:t>
            </a:r>
            <a:r>
              <a:rPr lang="en-US" err="1"/>
              <a:t>tiêu</a:t>
            </a:r>
            <a:r>
              <a:rPr lang="en-US"/>
              <a:t> </a:t>
            </a:r>
            <a:r>
              <a:rPr lang="en-US" err="1"/>
              <a:t>chuẩn</a:t>
            </a:r>
            <a:r>
              <a:rPr lang="en-US"/>
              <a:t> </a:t>
            </a:r>
            <a:r>
              <a:rPr lang="en-US" err="1"/>
              <a:t>để</a:t>
            </a:r>
            <a:r>
              <a:rPr lang="en-US"/>
              <a:t> </a:t>
            </a:r>
            <a:r>
              <a:rPr lang="en-US" err="1"/>
              <a:t>đánh</a:t>
            </a:r>
            <a:r>
              <a:rPr lang="en-US"/>
              <a:t> </a:t>
            </a:r>
            <a:r>
              <a:rPr lang="en-US" err="1"/>
              <a:t>giá</a:t>
            </a:r>
            <a:r>
              <a:rPr lang="en-US"/>
              <a:t> </a:t>
            </a:r>
            <a:r>
              <a:rPr lang="en-US" err="1"/>
              <a:t>độ</a:t>
            </a:r>
            <a:r>
              <a:rPr lang="en-US"/>
              <a:t> </a:t>
            </a:r>
            <a:r>
              <a:rPr lang="en-US" err="1"/>
              <a:t>ảo</a:t>
            </a:r>
            <a:r>
              <a:rPr lang="en-US"/>
              <a:t> </a:t>
            </a:r>
            <a:r>
              <a:rPr lang="en-US" err="1"/>
              <a:t>giác</a:t>
            </a:r>
            <a:r>
              <a:rPr lang="en-US"/>
              <a:t> </a:t>
            </a:r>
            <a:r>
              <a:rPr lang="en-US" err="1"/>
              <a:t>của</a:t>
            </a:r>
            <a:r>
              <a:rPr lang="en-US"/>
              <a:t> </a:t>
            </a:r>
            <a:r>
              <a:rPr lang="en-US" err="1"/>
              <a:t>các</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r>
              <a:rPr lang="en-US"/>
              <a:t>. Hai </a:t>
            </a:r>
            <a:r>
              <a:rPr lang="en-US" err="1"/>
              <a:t>tập</a:t>
            </a:r>
            <a:r>
              <a:rPr lang="en-US"/>
              <a:t> </a:t>
            </a:r>
            <a:r>
              <a:rPr lang="en-US" err="1"/>
              <a:t>dữ</a:t>
            </a:r>
            <a:r>
              <a:rPr lang="en-US"/>
              <a:t> </a:t>
            </a:r>
            <a:r>
              <a:rPr lang="en-US" err="1"/>
              <a:t>liệu</a:t>
            </a:r>
            <a:r>
              <a:rPr lang="en-US"/>
              <a:t> </a:t>
            </a:r>
            <a:r>
              <a:rPr lang="en-US" err="1"/>
              <a:t>đó</a:t>
            </a:r>
            <a:r>
              <a:rPr lang="en-US"/>
              <a:t> </a:t>
            </a:r>
            <a:r>
              <a:rPr lang="en-US" err="1"/>
              <a:t>là</a:t>
            </a:r>
            <a:r>
              <a:rPr lang="en-US"/>
              <a:t> </a:t>
            </a:r>
            <a:r>
              <a:rPr lang="en-US" err="1"/>
              <a:t>tập</a:t>
            </a:r>
            <a:r>
              <a:rPr lang="en-US"/>
              <a:t> </a:t>
            </a:r>
            <a:r>
              <a:rPr lang="en-US" err="1"/>
              <a:t>dữ</a:t>
            </a:r>
            <a:r>
              <a:rPr lang="en-US"/>
              <a:t> </a:t>
            </a:r>
            <a:r>
              <a:rPr lang="en-US" err="1"/>
              <a:t>liệu</a:t>
            </a:r>
            <a:r>
              <a:rPr lang="en-US"/>
              <a:t> </a:t>
            </a:r>
            <a:r>
              <a:rPr lang="en-US" err="1"/>
              <a:t>câu</a:t>
            </a:r>
            <a:r>
              <a:rPr lang="en-US"/>
              <a:t> </a:t>
            </a:r>
            <a:r>
              <a:rPr lang="en-US" err="1"/>
              <a:t>hỏi</a:t>
            </a:r>
            <a:r>
              <a:rPr lang="en-US"/>
              <a:t> </a:t>
            </a:r>
            <a:r>
              <a:rPr lang="en-US" err="1"/>
              <a:t>gồm</a:t>
            </a:r>
            <a:r>
              <a:rPr lang="en-US"/>
              <a:t> 3717 </a:t>
            </a:r>
            <a:r>
              <a:rPr lang="en-US" err="1"/>
              <a:t>mẫu</a:t>
            </a:r>
            <a:r>
              <a:rPr lang="en-US"/>
              <a:t> </a:t>
            </a:r>
            <a:r>
              <a:rPr lang="en-US" err="1"/>
              <a:t>và</a:t>
            </a:r>
            <a:r>
              <a:rPr lang="en-US"/>
              <a:t> </a:t>
            </a:r>
            <a:r>
              <a:rPr lang="en-US" err="1"/>
              <a:t>tập</a:t>
            </a:r>
            <a:r>
              <a:rPr lang="en-US"/>
              <a:t> </a:t>
            </a:r>
            <a:r>
              <a:rPr lang="en-US" err="1"/>
              <a:t>dữ</a:t>
            </a:r>
            <a:r>
              <a:rPr lang="en-US"/>
              <a:t> </a:t>
            </a:r>
            <a:r>
              <a:rPr lang="en-US" err="1"/>
              <a:t>liệu</a:t>
            </a:r>
            <a:r>
              <a:rPr lang="en-US"/>
              <a:t> </a:t>
            </a:r>
            <a:r>
              <a:rPr lang="en-US" err="1"/>
              <a:t>kiến</a:t>
            </a:r>
            <a:r>
              <a:rPr lang="en-US"/>
              <a:t> </a:t>
            </a:r>
            <a:r>
              <a:rPr lang="en-US" err="1"/>
              <a:t>thức</a:t>
            </a:r>
            <a:r>
              <a:rPr lang="en-US"/>
              <a:t> </a:t>
            </a:r>
            <a:r>
              <a:rPr lang="en-US" err="1"/>
              <a:t>liên</a:t>
            </a:r>
            <a:r>
              <a:rPr lang="en-US"/>
              <a:t> </a:t>
            </a:r>
            <a:r>
              <a:rPr lang="en-US" err="1"/>
              <a:t>quan</a:t>
            </a:r>
            <a:r>
              <a:rPr lang="en-US"/>
              <a:t> </a:t>
            </a:r>
            <a:r>
              <a:rPr lang="en-US" err="1"/>
              <a:t>gồm</a:t>
            </a:r>
            <a:r>
              <a:rPr lang="en-US"/>
              <a:t> 1820 </a:t>
            </a:r>
            <a:r>
              <a:rPr lang="en-US" err="1"/>
              <a:t>mẫu</a:t>
            </a:r>
            <a:r>
              <a:rPr lang="en-US"/>
              <a:t>. </a:t>
            </a:r>
            <a:r>
              <a:rPr lang="en-US" err="1"/>
              <a:t>Thì</a:t>
            </a:r>
            <a:r>
              <a:rPr lang="en-US"/>
              <a:t> ở </a:t>
            </a:r>
            <a:r>
              <a:rPr lang="en-US" err="1"/>
              <a:t>đây</a:t>
            </a:r>
            <a:r>
              <a:rPr lang="en-US"/>
              <a:t> </a:t>
            </a:r>
            <a:r>
              <a:rPr lang="en-US" err="1"/>
              <a:t>các</a:t>
            </a:r>
            <a:r>
              <a:rPr lang="en-US"/>
              <a:t> </a:t>
            </a:r>
            <a:r>
              <a:rPr lang="en-US" err="1"/>
              <a:t>thủ</a:t>
            </a:r>
            <a:r>
              <a:rPr lang="en-US"/>
              <a:t> </a:t>
            </a:r>
            <a:r>
              <a:rPr lang="en-US" err="1"/>
              <a:t>tục</a:t>
            </a:r>
            <a:r>
              <a:rPr lang="en-US"/>
              <a:t> </a:t>
            </a:r>
            <a:r>
              <a:rPr lang="en-US" err="1"/>
              <a:t>hành</a:t>
            </a:r>
            <a:r>
              <a:rPr lang="en-US"/>
              <a:t> </a:t>
            </a:r>
            <a:r>
              <a:rPr lang="en-US" err="1"/>
              <a:t>chính</a:t>
            </a:r>
            <a:r>
              <a:rPr lang="en-US"/>
              <a:t> </a:t>
            </a:r>
            <a:r>
              <a:rPr lang="en-US" err="1"/>
              <a:t>liên</a:t>
            </a:r>
            <a:r>
              <a:rPr lang="en-US"/>
              <a:t> </a:t>
            </a:r>
            <a:r>
              <a:rPr lang="en-US" err="1"/>
              <a:t>quan</a:t>
            </a:r>
            <a:r>
              <a:rPr lang="en-US"/>
              <a:t> ở </a:t>
            </a:r>
            <a:r>
              <a:rPr lang="en-US" err="1"/>
              <a:t>tập</a:t>
            </a:r>
            <a:r>
              <a:rPr lang="en-US"/>
              <a:t> </a:t>
            </a:r>
            <a:r>
              <a:rPr lang="en-US" err="1"/>
              <a:t>dữ</a:t>
            </a:r>
            <a:r>
              <a:rPr lang="en-US"/>
              <a:t> </a:t>
            </a:r>
            <a:r>
              <a:rPr lang="en-US" err="1"/>
              <a:t>liệu</a:t>
            </a:r>
            <a:r>
              <a:rPr lang="en-US"/>
              <a:t> </a:t>
            </a:r>
            <a:r>
              <a:rPr lang="en-US" err="1"/>
              <a:t>câu</a:t>
            </a:r>
            <a:r>
              <a:rPr lang="en-US"/>
              <a:t> </a:t>
            </a:r>
            <a:r>
              <a:rPr lang="en-US" err="1"/>
              <a:t>hỏi</a:t>
            </a:r>
            <a:r>
              <a:rPr lang="en-US"/>
              <a:t> </a:t>
            </a:r>
            <a:r>
              <a:rPr lang="en-US" err="1"/>
              <a:t>sẽ</a:t>
            </a:r>
            <a:r>
              <a:rPr lang="en-US"/>
              <a:t> </a:t>
            </a:r>
            <a:r>
              <a:rPr lang="en-US" err="1"/>
              <a:t>là</a:t>
            </a:r>
            <a:r>
              <a:rPr lang="en-US"/>
              <a:t> </a:t>
            </a:r>
            <a:r>
              <a:rPr lang="en-US" err="1"/>
              <a:t>khóa</a:t>
            </a:r>
            <a:r>
              <a:rPr lang="en-US"/>
              <a:t> </a:t>
            </a:r>
            <a:r>
              <a:rPr lang="en-US" err="1"/>
              <a:t>ngoại</a:t>
            </a:r>
            <a:r>
              <a:rPr lang="en-US"/>
              <a:t> </a:t>
            </a:r>
            <a:r>
              <a:rPr lang="en-US" err="1"/>
              <a:t>tham</a:t>
            </a:r>
            <a:r>
              <a:rPr lang="en-US"/>
              <a:t> </a:t>
            </a:r>
            <a:r>
              <a:rPr lang="en-US" err="1"/>
              <a:t>chiếu</a:t>
            </a:r>
            <a:r>
              <a:rPr lang="en-US"/>
              <a:t> </a:t>
            </a:r>
            <a:r>
              <a:rPr lang="en-US" err="1"/>
              <a:t>đến</a:t>
            </a:r>
            <a:r>
              <a:rPr lang="en-US"/>
              <a:t> </a:t>
            </a:r>
            <a:r>
              <a:rPr lang="en-US" err="1"/>
              <a:t>tập</a:t>
            </a:r>
            <a:r>
              <a:rPr lang="en-US"/>
              <a:t> </a:t>
            </a:r>
            <a:r>
              <a:rPr lang="en-US" err="1"/>
              <a:t>dữ</a:t>
            </a:r>
            <a:r>
              <a:rPr lang="en-US"/>
              <a:t> </a:t>
            </a:r>
            <a:r>
              <a:rPr lang="en-US" err="1"/>
              <a:t>liệu</a:t>
            </a:r>
            <a:r>
              <a:rPr lang="en-US"/>
              <a:t> </a:t>
            </a:r>
            <a:r>
              <a:rPr lang="en-US" err="1"/>
              <a:t>kiến</a:t>
            </a:r>
            <a:r>
              <a:rPr lang="en-US"/>
              <a:t> </a:t>
            </a:r>
            <a:r>
              <a:rPr lang="en-US" err="1"/>
              <a:t>thức</a:t>
            </a:r>
            <a:r>
              <a:rPr lang="en-US"/>
              <a:t> </a:t>
            </a:r>
            <a:r>
              <a:rPr lang="en-US" err="1"/>
              <a:t>liên</a:t>
            </a:r>
            <a:r>
              <a:rPr lang="en-US"/>
              <a:t> </a:t>
            </a:r>
            <a:r>
              <a:rPr lang="en-US" err="1"/>
              <a:t>quan</a:t>
            </a:r>
            <a:r>
              <a:rPr lang="en-US"/>
              <a:t>.</a:t>
            </a:r>
          </a:p>
        </p:txBody>
      </p:sp>
      <p:sp>
        <p:nvSpPr>
          <p:cNvPr id="4" name="Slide Number Placeholder 3">
            <a:extLst>
              <a:ext uri="{FF2B5EF4-FFF2-40B4-BE49-F238E27FC236}">
                <a16:creationId xmlns:a16="http://schemas.microsoft.com/office/drawing/2014/main" id="{C25F1CF8-1790-3B53-2E9B-29338A190F94}"/>
              </a:ext>
            </a:extLst>
          </p:cNvPr>
          <p:cNvSpPr>
            <a:spLocks noGrp="1"/>
          </p:cNvSpPr>
          <p:nvPr>
            <p:ph type="sldNum" sz="quarter" idx="10"/>
          </p:nvPr>
        </p:nvSpPr>
        <p:spPr/>
        <p:txBody>
          <a:bodyPr/>
          <a:lstStyle/>
          <a:p>
            <a:fld id="{1C34B868-C51A-4AD5-9518-82829A7D107D}" type="slidenum">
              <a:rPr lang="en-US" smtClean="0"/>
              <a:t>14</a:t>
            </a:fld>
            <a:endParaRPr lang="en-US"/>
          </a:p>
        </p:txBody>
      </p:sp>
    </p:spTree>
    <p:extLst>
      <p:ext uri="{BB962C8B-B14F-4D97-AF65-F5344CB8AC3E}">
        <p14:creationId xmlns:p14="http://schemas.microsoft.com/office/powerpoint/2010/main" val="3701187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CF1A3-DA01-DB03-7782-83C4E690C0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9DC669-F25B-C5C3-4DC7-D2F4B4FFE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F340B-8F73-7035-58C5-341725D2A1A8}"/>
              </a:ext>
            </a:extLst>
          </p:cNvPr>
          <p:cNvSpPr>
            <a:spLocks noGrp="1"/>
          </p:cNvSpPr>
          <p:nvPr>
            <p:ph type="body" idx="1"/>
          </p:nvPr>
        </p:nvSpPr>
        <p:spPr/>
        <p:txBody>
          <a:bodyPr/>
          <a:lstStyle/>
          <a:p>
            <a:r>
              <a:rPr lang="en-US" err="1"/>
              <a:t>Để</a:t>
            </a:r>
            <a:r>
              <a:rPr lang="en-US"/>
              <a:t> </a:t>
            </a:r>
            <a:r>
              <a:rPr lang="en-US" err="1"/>
              <a:t>có</a:t>
            </a:r>
            <a:r>
              <a:rPr lang="en-US"/>
              <a:t> </a:t>
            </a:r>
            <a:r>
              <a:rPr lang="en-US" err="1"/>
              <a:t>thể</a:t>
            </a:r>
            <a:r>
              <a:rPr lang="en-US"/>
              <a:t> </a:t>
            </a:r>
            <a:r>
              <a:rPr lang="en-US" err="1"/>
              <a:t>biết</a:t>
            </a:r>
            <a:r>
              <a:rPr lang="en-US"/>
              <a:t> </a:t>
            </a:r>
            <a:r>
              <a:rPr lang="en-US" err="1"/>
              <a:t>được</a:t>
            </a:r>
            <a:r>
              <a:rPr lang="en-US"/>
              <a:t> </a:t>
            </a:r>
            <a:r>
              <a:rPr lang="en-US" err="1"/>
              <a:t>chất</a:t>
            </a:r>
            <a:r>
              <a:rPr lang="en-US"/>
              <a:t> </a:t>
            </a:r>
            <a:r>
              <a:rPr lang="en-US" err="1"/>
              <a:t>lượng</a:t>
            </a:r>
            <a:r>
              <a:rPr lang="en-US"/>
              <a:t> </a:t>
            </a:r>
            <a:r>
              <a:rPr lang="en-US" err="1"/>
              <a:t>của</a:t>
            </a:r>
            <a:r>
              <a:rPr lang="en-US"/>
              <a:t> </a:t>
            </a:r>
            <a:r>
              <a:rPr lang="en-US" err="1"/>
              <a:t>bộ</a:t>
            </a:r>
            <a:r>
              <a:rPr lang="en-US"/>
              <a:t> </a:t>
            </a:r>
            <a:r>
              <a:rPr lang="en-US" err="1"/>
              <a:t>dữ</a:t>
            </a:r>
            <a:r>
              <a:rPr lang="en-US"/>
              <a:t> </a:t>
            </a:r>
            <a:r>
              <a:rPr lang="en-US" err="1"/>
              <a:t>liệu</a:t>
            </a:r>
            <a:r>
              <a:rPr lang="en-US"/>
              <a:t> </a:t>
            </a:r>
            <a:r>
              <a:rPr lang="en-US" err="1"/>
              <a:t>ảo</a:t>
            </a:r>
            <a:r>
              <a:rPr lang="en-US"/>
              <a:t> </a:t>
            </a:r>
            <a:r>
              <a:rPr lang="en-US" err="1"/>
              <a:t>giác</a:t>
            </a:r>
            <a:r>
              <a:rPr lang="en-US"/>
              <a:t> </a:t>
            </a:r>
            <a:r>
              <a:rPr lang="en-US" err="1"/>
              <a:t>đã</a:t>
            </a:r>
            <a:r>
              <a:rPr lang="en-US"/>
              <a:t> </a:t>
            </a:r>
            <a:r>
              <a:rPr lang="en-US" err="1"/>
              <a:t>được</a:t>
            </a:r>
            <a:r>
              <a:rPr lang="en-US"/>
              <a:t> </a:t>
            </a:r>
            <a:r>
              <a:rPr lang="en-US" err="1"/>
              <a:t>xây</a:t>
            </a:r>
            <a:r>
              <a:rPr lang="en-US"/>
              <a:t> </a:t>
            </a:r>
            <a:r>
              <a:rPr lang="en-US" err="1"/>
              <a:t>dựng</a:t>
            </a:r>
            <a:r>
              <a:rPr lang="en-US"/>
              <a:t>, </a:t>
            </a:r>
            <a:r>
              <a:rPr lang="en-US" err="1"/>
              <a:t>nhóm</a:t>
            </a:r>
            <a:r>
              <a:rPr lang="en-US"/>
              <a:t> </a:t>
            </a:r>
            <a:r>
              <a:rPr lang="en-US" err="1"/>
              <a:t>em</a:t>
            </a:r>
            <a:r>
              <a:rPr lang="en-US"/>
              <a:t> </a:t>
            </a:r>
            <a:r>
              <a:rPr lang="en-US" err="1"/>
              <a:t>đã</a:t>
            </a:r>
            <a:r>
              <a:rPr lang="en-US"/>
              <a:t> </a:t>
            </a:r>
            <a:r>
              <a:rPr lang="en-US" err="1"/>
              <a:t>tiến</a:t>
            </a:r>
            <a:r>
              <a:rPr lang="en-US"/>
              <a:t> </a:t>
            </a:r>
            <a:r>
              <a:rPr lang="en-US" err="1"/>
              <a:t>hành</a:t>
            </a:r>
            <a:r>
              <a:rPr lang="en-US"/>
              <a:t> </a:t>
            </a:r>
            <a:r>
              <a:rPr lang="en-US" err="1"/>
              <a:t>đánh</a:t>
            </a:r>
            <a:r>
              <a:rPr lang="en-US"/>
              <a:t> </a:t>
            </a:r>
            <a:r>
              <a:rPr lang="en-US" err="1"/>
              <a:t>giá</a:t>
            </a:r>
            <a:r>
              <a:rPr lang="en-US"/>
              <a:t> </a:t>
            </a:r>
            <a:r>
              <a:rPr lang="en-US" err="1"/>
              <a:t>hàng</a:t>
            </a:r>
            <a:r>
              <a:rPr lang="en-US"/>
              <a:t> </a:t>
            </a:r>
            <a:r>
              <a:rPr lang="en-US" err="1"/>
              <a:t>loạt</a:t>
            </a:r>
            <a:r>
              <a:rPr lang="en-US"/>
              <a:t> </a:t>
            </a:r>
            <a:r>
              <a:rPr lang="en-US" err="1"/>
              <a:t>các</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khác</a:t>
            </a:r>
            <a:r>
              <a:rPr lang="en-US"/>
              <a:t> </a:t>
            </a:r>
            <a:r>
              <a:rPr lang="en-US" err="1"/>
              <a:t>nhau</a:t>
            </a:r>
            <a:r>
              <a:rPr lang="en-US"/>
              <a:t> </a:t>
            </a:r>
            <a:r>
              <a:rPr lang="en-US" err="1"/>
              <a:t>trên</a:t>
            </a:r>
            <a:r>
              <a:rPr lang="en-US"/>
              <a:t> </a:t>
            </a:r>
            <a:r>
              <a:rPr lang="en-US" err="1"/>
              <a:t>bộ</a:t>
            </a:r>
            <a:r>
              <a:rPr lang="en-US"/>
              <a:t> </a:t>
            </a:r>
            <a:r>
              <a:rPr lang="en-US" err="1"/>
              <a:t>dữ</a:t>
            </a:r>
            <a:r>
              <a:rPr lang="en-US"/>
              <a:t> </a:t>
            </a:r>
            <a:r>
              <a:rPr lang="en-US" err="1"/>
              <a:t>liệu</a:t>
            </a:r>
            <a:r>
              <a:rPr lang="en-US"/>
              <a:t> </a:t>
            </a:r>
            <a:r>
              <a:rPr lang="en-US" err="1"/>
              <a:t>này</a:t>
            </a:r>
            <a:r>
              <a:rPr lang="en-US"/>
              <a:t>. Quy </a:t>
            </a:r>
            <a:r>
              <a:rPr lang="en-US" err="1"/>
              <a:t>trình</a:t>
            </a:r>
            <a:r>
              <a:rPr lang="en-US"/>
              <a:t> </a:t>
            </a:r>
            <a:r>
              <a:rPr lang="en-US" err="1"/>
              <a:t>đánh</a:t>
            </a:r>
            <a:r>
              <a:rPr lang="en-US"/>
              <a:t> </a:t>
            </a:r>
            <a:r>
              <a:rPr lang="en-US" err="1"/>
              <a:t>giá</a:t>
            </a:r>
            <a:r>
              <a:rPr lang="en-US"/>
              <a:t> bao </a:t>
            </a:r>
            <a:r>
              <a:rPr lang="en-US" err="1"/>
              <a:t>gồm</a:t>
            </a:r>
            <a:r>
              <a:rPr lang="en-US"/>
              <a:t> 2 </a:t>
            </a:r>
            <a:r>
              <a:rPr lang="en-US" err="1"/>
              <a:t>giai</a:t>
            </a:r>
            <a:r>
              <a:rPr lang="en-US"/>
              <a:t> </a:t>
            </a:r>
            <a:r>
              <a:rPr lang="en-US" err="1"/>
              <a:t>đoạn</a:t>
            </a:r>
            <a:r>
              <a:rPr lang="en-US"/>
              <a:t> </a:t>
            </a:r>
            <a:r>
              <a:rPr lang="en-US" err="1"/>
              <a:t>chính</a:t>
            </a:r>
            <a:r>
              <a:rPr lang="en-US"/>
              <a:t>. Giai </a:t>
            </a:r>
            <a:r>
              <a:rPr lang="en-US" err="1"/>
              <a:t>đoạn</a:t>
            </a:r>
            <a:r>
              <a:rPr lang="en-US"/>
              <a:t> </a:t>
            </a:r>
            <a:r>
              <a:rPr lang="en-US" err="1"/>
              <a:t>đầu</a:t>
            </a:r>
            <a:r>
              <a:rPr lang="en-US"/>
              <a:t> </a:t>
            </a:r>
            <a:r>
              <a:rPr lang="en-US" err="1"/>
              <a:t>tiên</a:t>
            </a:r>
            <a:r>
              <a:rPr lang="en-US"/>
              <a:t>, </a:t>
            </a:r>
            <a:r>
              <a:rPr lang="en-US" err="1"/>
              <a:t>nhóm</a:t>
            </a:r>
            <a:r>
              <a:rPr lang="en-US"/>
              <a:t> </a:t>
            </a:r>
            <a:r>
              <a:rPr lang="en-US" err="1"/>
              <a:t>em</a:t>
            </a:r>
            <a:r>
              <a:rPr lang="en-US"/>
              <a:t> </a:t>
            </a:r>
            <a:r>
              <a:rPr lang="en-US" err="1"/>
              <a:t>sẽ</a:t>
            </a:r>
            <a:r>
              <a:rPr lang="en-US"/>
              <a:t> </a:t>
            </a:r>
            <a:r>
              <a:rPr lang="en-US" err="1"/>
              <a:t>đánh</a:t>
            </a:r>
            <a:r>
              <a:rPr lang="en-US"/>
              <a:t> </a:t>
            </a:r>
            <a:r>
              <a:rPr lang="en-US" err="1"/>
              <a:t>giá</a:t>
            </a:r>
            <a:r>
              <a:rPr lang="en-US"/>
              <a:t> </a:t>
            </a:r>
            <a:r>
              <a:rPr lang="en-US" err="1"/>
              <a:t>các</a:t>
            </a:r>
            <a:r>
              <a:rPr lang="en-US"/>
              <a:t> </a:t>
            </a:r>
            <a:r>
              <a:rPr lang="en-US" err="1"/>
              <a:t>mô</a:t>
            </a:r>
            <a:r>
              <a:rPr lang="en-US"/>
              <a:t> </a:t>
            </a:r>
            <a:r>
              <a:rPr lang="en-US" err="1"/>
              <a:t>hình</a:t>
            </a:r>
            <a:r>
              <a:rPr lang="en-US"/>
              <a:t> </a:t>
            </a:r>
            <a:r>
              <a:rPr lang="en-US" err="1"/>
              <a:t>mà</a:t>
            </a:r>
            <a:r>
              <a:rPr lang="en-US"/>
              <a:t> </a:t>
            </a:r>
            <a:r>
              <a:rPr lang="en-US" err="1"/>
              <a:t>không</a:t>
            </a:r>
            <a:r>
              <a:rPr lang="en-US"/>
              <a:t> </a:t>
            </a:r>
            <a:r>
              <a:rPr lang="en-US" err="1"/>
              <a:t>sử</a:t>
            </a:r>
            <a:r>
              <a:rPr lang="en-US"/>
              <a:t> </a:t>
            </a:r>
            <a:r>
              <a:rPr lang="en-US" err="1"/>
              <a:t>dụng</a:t>
            </a:r>
            <a:r>
              <a:rPr lang="en-US"/>
              <a:t> </a:t>
            </a:r>
            <a:r>
              <a:rPr lang="en-US" err="1"/>
              <a:t>kiến</a:t>
            </a:r>
            <a:r>
              <a:rPr lang="en-US"/>
              <a:t> </a:t>
            </a:r>
            <a:r>
              <a:rPr lang="en-US" err="1"/>
              <a:t>thức</a:t>
            </a:r>
            <a:r>
              <a:rPr lang="en-US"/>
              <a:t> </a:t>
            </a:r>
            <a:r>
              <a:rPr lang="en-US" err="1"/>
              <a:t>liên</a:t>
            </a:r>
            <a:r>
              <a:rPr lang="en-US"/>
              <a:t> </a:t>
            </a:r>
            <a:r>
              <a:rPr lang="en-US" err="1"/>
              <a:t>quan</a:t>
            </a:r>
            <a:r>
              <a:rPr lang="en-US"/>
              <a:t>, </a:t>
            </a:r>
            <a:r>
              <a:rPr lang="en-US" err="1"/>
              <a:t>để</a:t>
            </a:r>
            <a:r>
              <a:rPr lang="en-US"/>
              <a:t> </a:t>
            </a:r>
            <a:r>
              <a:rPr lang="en-US" err="1"/>
              <a:t>có</a:t>
            </a:r>
            <a:r>
              <a:rPr lang="en-US"/>
              <a:t> </a:t>
            </a:r>
            <a:r>
              <a:rPr lang="en-US" err="1"/>
              <a:t>thể</a:t>
            </a:r>
            <a:r>
              <a:rPr lang="en-US"/>
              <a:t> </a:t>
            </a:r>
            <a:r>
              <a:rPr lang="en-US" err="1"/>
              <a:t>kiểm</a:t>
            </a:r>
            <a:r>
              <a:rPr lang="en-US"/>
              <a:t> </a:t>
            </a:r>
            <a:r>
              <a:rPr lang="en-US" err="1"/>
              <a:t>tra</a:t>
            </a:r>
            <a:r>
              <a:rPr lang="en-US"/>
              <a:t> </a:t>
            </a:r>
            <a:r>
              <a:rPr lang="en-US" err="1"/>
              <a:t>xem</a:t>
            </a:r>
            <a:r>
              <a:rPr lang="en-US"/>
              <a:t> </a:t>
            </a:r>
            <a:r>
              <a:rPr lang="en-US" err="1"/>
              <a:t>là</a:t>
            </a:r>
            <a:r>
              <a:rPr lang="en-US"/>
              <a:t> </a:t>
            </a:r>
            <a:r>
              <a:rPr lang="en-US" err="1"/>
              <a:t>với</a:t>
            </a:r>
            <a:r>
              <a:rPr lang="en-US"/>
              <a:t> </a:t>
            </a:r>
            <a:r>
              <a:rPr lang="en-US" err="1"/>
              <a:t>những</a:t>
            </a:r>
            <a:r>
              <a:rPr lang="en-US"/>
              <a:t> tri </a:t>
            </a:r>
            <a:r>
              <a:rPr lang="en-US" err="1"/>
              <a:t>thức</a:t>
            </a:r>
            <a:r>
              <a:rPr lang="en-US"/>
              <a:t> </a:t>
            </a:r>
            <a:r>
              <a:rPr lang="en-US" err="1"/>
              <a:t>hiện</a:t>
            </a:r>
            <a:r>
              <a:rPr lang="en-US"/>
              <a:t> </a:t>
            </a:r>
            <a:r>
              <a:rPr lang="en-US" err="1"/>
              <a:t>có</a:t>
            </a:r>
            <a:r>
              <a:rPr lang="en-US"/>
              <a:t> </a:t>
            </a:r>
            <a:r>
              <a:rPr lang="en-US" err="1"/>
              <a:t>của</a:t>
            </a:r>
            <a:r>
              <a:rPr lang="en-US"/>
              <a:t> </a:t>
            </a:r>
            <a:r>
              <a:rPr lang="en-US" err="1"/>
              <a:t>các</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hiện</a:t>
            </a:r>
            <a:r>
              <a:rPr lang="en-US"/>
              <a:t> nay </a:t>
            </a:r>
            <a:r>
              <a:rPr lang="en-US" err="1"/>
              <a:t>đã</a:t>
            </a:r>
            <a:r>
              <a:rPr lang="en-US"/>
              <a:t> </a:t>
            </a:r>
            <a:r>
              <a:rPr lang="en-US" err="1"/>
              <a:t>có</a:t>
            </a:r>
            <a:r>
              <a:rPr lang="en-US"/>
              <a:t> </a:t>
            </a:r>
            <a:r>
              <a:rPr lang="en-US" err="1"/>
              <a:t>thể</a:t>
            </a:r>
            <a:r>
              <a:rPr lang="en-US"/>
              <a:t> </a:t>
            </a:r>
            <a:r>
              <a:rPr lang="en-US" err="1"/>
              <a:t>phát</a:t>
            </a:r>
            <a:r>
              <a:rPr lang="en-US"/>
              <a:t> </a:t>
            </a:r>
            <a:r>
              <a:rPr lang="en-US" err="1"/>
              <a:t>hiện</a:t>
            </a:r>
            <a:r>
              <a:rPr lang="en-US"/>
              <a:t> </a:t>
            </a:r>
            <a:r>
              <a:rPr lang="en-US" err="1"/>
              <a:t>được</a:t>
            </a:r>
            <a:r>
              <a:rPr lang="en-US"/>
              <a:t> </a:t>
            </a:r>
            <a:r>
              <a:rPr lang="en-US" err="1"/>
              <a:t>ảo</a:t>
            </a:r>
            <a:r>
              <a:rPr lang="en-US"/>
              <a:t> </a:t>
            </a:r>
            <a:r>
              <a:rPr lang="en-US" err="1"/>
              <a:t>giác</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r>
              <a:rPr lang="en-US"/>
              <a:t> hay </a:t>
            </a:r>
            <a:r>
              <a:rPr lang="en-US" err="1"/>
              <a:t>chưa</a:t>
            </a:r>
            <a:r>
              <a:rPr lang="en-US"/>
              <a:t>. Giai </a:t>
            </a:r>
            <a:r>
              <a:rPr lang="en-US" err="1"/>
              <a:t>đoạn</a:t>
            </a:r>
            <a:r>
              <a:rPr lang="en-US"/>
              <a:t> </a:t>
            </a:r>
            <a:r>
              <a:rPr lang="en-US" err="1"/>
              <a:t>tiếp</a:t>
            </a:r>
            <a:r>
              <a:rPr lang="en-US"/>
              <a:t> </a:t>
            </a:r>
            <a:r>
              <a:rPr lang="en-US" err="1"/>
              <a:t>theo</a:t>
            </a:r>
            <a:r>
              <a:rPr lang="en-US"/>
              <a:t> </a:t>
            </a:r>
            <a:r>
              <a:rPr lang="en-US" err="1"/>
              <a:t>là</a:t>
            </a:r>
            <a:r>
              <a:rPr lang="en-US"/>
              <a:t> </a:t>
            </a:r>
            <a:r>
              <a:rPr lang="en-US" err="1"/>
              <a:t>đánh</a:t>
            </a:r>
            <a:r>
              <a:rPr lang="en-US"/>
              <a:t> </a:t>
            </a:r>
            <a:r>
              <a:rPr lang="en-US" err="1"/>
              <a:t>giá</a:t>
            </a:r>
            <a:r>
              <a:rPr lang="en-US"/>
              <a:t> </a:t>
            </a:r>
            <a:r>
              <a:rPr lang="en-US" err="1"/>
              <a:t>các</a:t>
            </a:r>
            <a:r>
              <a:rPr lang="en-US"/>
              <a:t> </a:t>
            </a:r>
            <a:r>
              <a:rPr lang="en-US" err="1"/>
              <a:t>mô</a:t>
            </a:r>
            <a:r>
              <a:rPr lang="en-US"/>
              <a:t> </a:t>
            </a:r>
            <a:r>
              <a:rPr lang="en-US" err="1"/>
              <a:t>hình</a:t>
            </a:r>
            <a:r>
              <a:rPr lang="en-US"/>
              <a:t> </a:t>
            </a:r>
            <a:r>
              <a:rPr lang="en-US" err="1"/>
              <a:t>có</a:t>
            </a:r>
            <a:r>
              <a:rPr lang="en-US"/>
              <a:t> </a:t>
            </a:r>
            <a:r>
              <a:rPr lang="en-US" err="1"/>
              <a:t>sử</a:t>
            </a:r>
            <a:r>
              <a:rPr lang="en-US"/>
              <a:t> </a:t>
            </a:r>
            <a:r>
              <a:rPr lang="en-US" err="1"/>
              <a:t>dụng</a:t>
            </a:r>
            <a:r>
              <a:rPr lang="en-US"/>
              <a:t> </a:t>
            </a:r>
            <a:r>
              <a:rPr lang="en-US" err="1"/>
              <a:t>kiến</a:t>
            </a:r>
            <a:r>
              <a:rPr lang="en-US"/>
              <a:t> </a:t>
            </a:r>
            <a:r>
              <a:rPr lang="en-US" err="1"/>
              <a:t>thức</a:t>
            </a:r>
            <a:r>
              <a:rPr lang="en-US"/>
              <a:t> </a:t>
            </a:r>
            <a:r>
              <a:rPr lang="en-US" err="1"/>
              <a:t>liên</a:t>
            </a:r>
            <a:r>
              <a:rPr lang="en-US"/>
              <a:t> </a:t>
            </a:r>
            <a:r>
              <a:rPr lang="en-US" err="1"/>
              <a:t>quan</a:t>
            </a:r>
            <a:r>
              <a:rPr lang="en-US"/>
              <a:t> </a:t>
            </a:r>
            <a:r>
              <a:rPr lang="en-US" err="1"/>
              <a:t>là</a:t>
            </a:r>
            <a:r>
              <a:rPr lang="en-US"/>
              <a:t> </a:t>
            </a:r>
            <a:r>
              <a:rPr lang="en-US" err="1"/>
              <a:t>các</a:t>
            </a:r>
            <a:r>
              <a:rPr lang="en-US"/>
              <a:t> </a:t>
            </a:r>
            <a:r>
              <a:rPr lang="en-US" err="1"/>
              <a:t>thủ</a:t>
            </a:r>
            <a:r>
              <a:rPr lang="en-US"/>
              <a:t> </a:t>
            </a:r>
            <a:r>
              <a:rPr lang="en-US" err="1"/>
              <a:t>tục</a:t>
            </a:r>
            <a:r>
              <a:rPr lang="en-US"/>
              <a:t> </a:t>
            </a:r>
            <a:r>
              <a:rPr lang="en-US" err="1"/>
              <a:t>hành</a:t>
            </a:r>
            <a:r>
              <a:rPr lang="en-US"/>
              <a:t> </a:t>
            </a:r>
            <a:r>
              <a:rPr lang="en-US" err="1"/>
              <a:t>chính</a:t>
            </a:r>
            <a:r>
              <a:rPr lang="en-US"/>
              <a:t>. </a:t>
            </a:r>
            <a:r>
              <a:rPr lang="en-US" err="1"/>
              <a:t>Thì</a:t>
            </a:r>
            <a:r>
              <a:rPr lang="en-US"/>
              <a:t> </a:t>
            </a:r>
            <a:r>
              <a:rPr lang="en-US" err="1"/>
              <a:t>mục</a:t>
            </a:r>
            <a:r>
              <a:rPr lang="en-US"/>
              <a:t> </a:t>
            </a:r>
            <a:r>
              <a:rPr lang="en-US" err="1"/>
              <a:t>đích</a:t>
            </a:r>
            <a:r>
              <a:rPr lang="en-US"/>
              <a:t> </a:t>
            </a:r>
            <a:r>
              <a:rPr lang="en-US" err="1"/>
              <a:t>của</a:t>
            </a:r>
            <a:r>
              <a:rPr lang="en-US"/>
              <a:t> </a:t>
            </a:r>
            <a:r>
              <a:rPr lang="en-US" err="1"/>
              <a:t>giai</a:t>
            </a:r>
            <a:r>
              <a:rPr lang="en-US"/>
              <a:t> </a:t>
            </a:r>
            <a:r>
              <a:rPr lang="en-US" err="1"/>
              <a:t>đoạn</a:t>
            </a:r>
            <a:r>
              <a:rPr lang="en-US"/>
              <a:t> </a:t>
            </a:r>
            <a:r>
              <a:rPr lang="en-US" err="1"/>
              <a:t>này</a:t>
            </a:r>
            <a:r>
              <a:rPr lang="en-US"/>
              <a:t> </a:t>
            </a:r>
            <a:r>
              <a:rPr lang="en-US" err="1"/>
              <a:t>sẽ</a:t>
            </a:r>
            <a:r>
              <a:rPr lang="en-US"/>
              <a:t> </a:t>
            </a:r>
            <a:r>
              <a:rPr lang="en-US" err="1"/>
              <a:t>là</a:t>
            </a:r>
            <a:r>
              <a:rPr lang="en-US"/>
              <a:t> </a:t>
            </a:r>
            <a:r>
              <a:rPr lang="en-US" err="1"/>
              <a:t>một</a:t>
            </a:r>
            <a:r>
              <a:rPr lang="en-US"/>
              <a:t> </a:t>
            </a:r>
            <a:r>
              <a:rPr lang="en-US" err="1"/>
              <a:t>lần</a:t>
            </a:r>
            <a:r>
              <a:rPr lang="en-US"/>
              <a:t> </a:t>
            </a:r>
            <a:r>
              <a:rPr lang="en-US" err="1"/>
              <a:t>nữa</a:t>
            </a:r>
            <a:r>
              <a:rPr lang="en-US"/>
              <a:t> </a:t>
            </a:r>
            <a:r>
              <a:rPr lang="en-US" err="1"/>
              <a:t>kiểm</a:t>
            </a:r>
            <a:r>
              <a:rPr lang="en-US"/>
              <a:t> </a:t>
            </a:r>
            <a:r>
              <a:rPr lang="en-US" err="1"/>
              <a:t>tra</a:t>
            </a:r>
            <a:r>
              <a:rPr lang="en-US"/>
              <a:t> </a:t>
            </a:r>
            <a:r>
              <a:rPr lang="en-US" err="1"/>
              <a:t>xem</a:t>
            </a:r>
            <a:r>
              <a:rPr lang="en-US"/>
              <a:t> </a:t>
            </a:r>
            <a:r>
              <a:rPr lang="en-US" err="1"/>
              <a:t>các</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có</a:t>
            </a:r>
            <a:r>
              <a:rPr lang="en-US"/>
              <a:t> </a:t>
            </a:r>
            <a:r>
              <a:rPr lang="en-US" err="1"/>
              <a:t>khả</a:t>
            </a:r>
            <a:r>
              <a:rPr lang="en-US"/>
              <a:t> </a:t>
            </a:r>
            <a:r>
              <a:rPr lang="en-US" err="1"/>
              <a:t>năng</a:t>
            </a:r>
            <a:r>
              <a:rPr lang="en-US"/>
              <a:t> </a:t>
            </a:r>
            <a:r>
              <a:rPr lang="en-US" err="1"/>
              <a:t>nhận</a:t>
            </a:r>
            <a:r>
              <a:rPr lang="en-US"/>
              <a:t> </a:t>
            </a:r>
            <a:r>
              <a:rPr lang="en-US" err="1"/>
              <a:t>diện</a:t>
            </a:r>
            <a:r>
              <a:rPr lang="en-US"/>
              <a:t> hallucination </a:t>
            </a:r>
            <a:r>
              <a:rPr lang="en-US" err="1"/>
              <a:t>trong</a:t>
            </a:r>
            <a:r>
              <a:rPr lang="en-US"/>
              <a:t> </a:t>
            </a:r>
            <a:r>
              <a:rPr lang="en-US" err="1"/>
              <a:t>lĩnh</a:t>
            </a:r>
            <a:r>
              <a:rPr lang="en-US"/>
              <a:t> </a:t>
            </a:r>
            <a:r>
              <a:rPr lang="en-US" err="1"/>
              <a:t>vực</a:t>
            </a:r>
            <a:r>
              <a:rPr lang="en-US"/>
              <a:t> </a:t>
            </a:r>
            <a:r>
              <a:rPr lang="en-US" err="1"/>
              <a:t>hành</a:t>
            </a:r>
            <a:r>
              <a:rPr lang="en-US"/>
              <a:t> </a:t>
            </a:r>
            <a:r>
              <a:rPr lang="en-US" err="1"/>
              <a:t>chính</a:t>
            </a:r>
            <a:r>
              <a:rPr lang="en-US"/>
              <a:t> </a:t>
            </a:r>
            <a:r>
              <a:rPr lang="en-US" err="1"/>
              <a:t>công</a:t>
            </a:r>
            <a:r>
              <a:rPr lang="en-US"/>
              <a:t> hay </a:t>
            </a:r>
            <a:r>
              <a:rPr lang="en-US" err="1"/>
              <a:t>không</a:t>
            </a:r>
            <a:r>
              <a:rPr lang="en-US"/>
              <a:t>.</a:t>
            </a:r>
          </a:p>
          <a:p>
            <a:endParaRPr lang="en-US"/>
          </a:p>
          <a:p>
            <a:r>
              <a:rPr lang="en-US" err="1"/>
              <a:t>Với</a:t>
            </a:r>
            <a:r>
              <a:rPr lang="en-US"/>
              <a:t> </a:t>
            </a:r>
            <a:r>
              <a:rPr lang="en-US" err="1"/>
              <a:t>mục</a:t>
            </a:r>
            <a:r>
              <a:rPr lang="en-US"/>
              <a:t> </a:t>
            </a:r>
            <a:r>
              <a:rPr lang="en-US" err="1"/>
              <a:t>tiêu</a:t>
            </a:r>
            <a:r>
              <a:rPr lang="en-US"/>
              <a:t> </a:t>
            </a:r>
            <a:r>
              <a:rPr lang="en-US" err="1"/>
              <a:t>của</a:t>
            </a:r>
            <a:r>
              <a:rPr lang="en-US"/>
              <a:t> </a:t>
            </a:r>
            <a:r>
              <a:rPr lang="en-US" err="1"/>
              <a:t>việc</a:t>
            </a:r>
            <a:r>
              <a:rPr lang="en-US"/>
              <a:t> </a:t>
            </a:r>
            <a:r>
              <a:rPr lang="en-US" err="1"/>
              <a:t>đánh</a:t>
            </a:r>
            <a:r>
              <a:rPr lang="en-US"/>
              <a:t> </a:t>
            </a:r>
            <a:r>
              <a:rPr lang="en-US" err="1"/>
              <a:t>giá</a:t>
            </a:r>
            <a:r>
              <a:rPr lang="en-US"/>
              <a:t> </a:t>
            </a:r>
            <a:r>
              <a:rPr lang="en-US" err="1"/>
              <a:t>là</a:t>
            </a:r>
            <a:r>
              <a:rPr lang="en-US"/>
              <a:t> </a:t>
            </a:r>
            <a:r>
              <a:rPr lang="en-US" err="1"/>
              <a:t>sẽ</a:t>
            </a:r>
            <a:r>
              <a:rPr lang="en-US"/>
              <a:t> </a:t>
            </a:r>
            <a:r>
              <a:rPr lang="en-US" err="1"/>
              <a:t>hỏi</a:t>
            </a:r>
            <a:r>
              <a:rPr lang="en-US"/>
              <a:t> </a:t>
            </a:r>
            <a:r>
              <a:rPr lang="en-US" err="1"/>
              <a:t>các</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xem</a:t>
            </a:r>
            <a:r>
              <a:rPr lang="en-US"/>
              <a:t> </a:t>
            </a:r>
            <a:r>
              <a:rPr lang="en-US" err="1"/>
              <a:t>câu</a:t>
            </a:r>
            <a:r>
              <a:rPr lang="en-US"/>
              <a:t> </a:t>
            </a:r>
            <a:r>
              <a:rPr lang="en-US" err="1"/>
              <a:t>trả</a:t>
            </a:r>
            <a:r>
              <a:rPr lang="en-US"/>
              <a:t> </a:t>
            </a:r>
            <a:r>
              <a:rPr lang="en-US" err="1"/>
              <a:t>lời</a:t>
            </a:r>
            <a:r>
              <a:rPr lang="en-US"/>
              <a:t> </a:t>
            </a:r>
            <a:r>
              <a:rPr lang="en-US" err="1"/>
              <a:t>có</a:t>
            </a:r>
            <a:r>
              <a:rPr lang="en-US"/>
              <a:t> </a:t>
            </a:r>
            <a:r>
              <a:rPr lang="en-US" err="1"/>
              <a:t>ảo</a:t>
            </a:r>
            <a:r>
              <a:rPr lang="en-US"/>
              <a:t> </a:t>
            </a:r>
            <a:r>
              <a:rPr lang="en-US" err="1"/>
              <a:t>giác</a:t>
            </a:r>
            <a:r>
              <a:rPr lang="en-US"/>
              <a:t> hay </a:t>
            </a:r>
            <a:r>
              <a:rPr lang="en-US" err="1"/>
              <a:t>không</a:t>
            </a:r>
            <a:r>
              <a:rPr lang="en-US"/>
              <a:t>, </a:t>
            </a:r>
            <a:r>
              <a:rPr lang="en-US" err="1"/>
              <a:t>nhóm</a:t>
            </a:r>
            <a:r>
              <a:rPr lang="en-US"/>
              <a:t> </a:t>
            </a:r>
            <a:r>
              <a:rPr lang="en-US" err="1"/>
              <a:t>em</a:t>
            </a:r>
            <a:r>
              <a:rPr lang="en-US"/>
              <a:t> </a:t>
            </a:r>
            <a:r>
              <a:rPr lang="en-US" err="1"/>
              <a:t>cũng</a:t>
            </a:r>
            <a:r>
              <a:rPr lang="en-US"/>
              <a:t> </a:t>
            </a:r>
            <a:r>
              <a:rPr lang="en-US" err="1"/>
              <a:t>sử</a:t>
            </a:r>
            <a:r>
              <a:rPr lang="en-US"/>
              <a:t> </a:t>
            </a:r>
            <a:r>
              <a:rPr lang="en-US" err="1"/>
              <a:t>dụng</a:t>
            </a:r>
            <a:r>
              <a:rPr lang="en-US"/>
              <a:t> </a:t>
            </a:r>
            <a:r>
              <a:rPr lang="en-US" err="1"/>
              <a:t>kỹ</a:t>
            </a:r>
            <a:r>
              <a:rPr lang="en-US"/>
              <a:t> </a:t>
            </a:r>
            <a:r>
              <a:rPr lang="en-US" err="1"/>
              <a:t>thuật</a:t>
            </a:r>
            <a:r>
              <a:rPr lang="en-US"/>
              <a:t> prompt engineer </a:t>
            </a:r>
            <a:r>
              <a:rPr lang="en-US" err="1"/>
              <a:t>để</a:t>
            </a:r>
            <a:r>
              <a:rPr lang="en-US"/>
              <a:t> </a:t>
            </a:r>
            <a:r>
              <a:rPr lang="en-US" err="1"/>
              <a:t>tinh</a:t>
            </a:r>
            <a:r>
              <a:rPr lang="en-US"/>
              <a:t> </a:t>
            </a:r>
            <a:r>
              <a:rPr lang="en-US" err="1"/>
              <a:t>chỉnh</a:t>
            </a:r>
            <a:r>
              <a:rPr lang="en-US"/>
              <a:t> </a:t>
            </a:r>
            <a:r>
              <a:rPr lang="en-US" err="1"/>
              <a:t>đầu</a:t>
            </a:r>
            <a:r>
              <a:rPr lang="en-US"/>
              <a:t> </a:t>
            </a:r>
            <a:r>
              <a:rPr lang="en-US" err="1"/>
              <a:t>ra</a:t>
            </a:r>
            <a:r>
              <a:rPr lang="en-US"/>
              <a:t> </a:t>
            </a:r>
            <a:r>
              <a:rPr lang="en-US" err="1"/>
              <a:t>của</a:t>
            </a:r>
            <a:r>
              <a:rPr lang="en-US"/>
              <a:t> LLM </a:t>
            </a:r>
            <a:r>
              <a:rPr lang="en-US" err="1"/>
              <a:t>sao</a:t>
            </a:r>
            <a:r>
              <a:rPr lang="en-US"/>
              <a:t> </a:t>
            </a:r>
            <a:r>
              <a:rPr lang="en-US" err="1"/>
              <a:t>cho</a:t>
            </a:r>
            <a:r>
              <a:rPr lang="en-US"/>
              <a:t> </a:t>
            </a:r>
            <a:r>
              <a:rPr lang="en-US" err="1"/>
              <a:t>thể</a:t>
            </a:r>
            <a:r>
              <a:rPr lang="en-US"/>
              <a:t> </a:t>
            </a:r>
            <a:r>
              <a:rPr lang="en-US" err="1"/>
              <a:t>hiện</a:t>
            </a:r>
            <a:r>
              <a:rPr lang="en-US"/>
              <a:t> </a:t>
            </a:r>
            <a:r>
              <a:rPr lang="en-US" err="1"/>
              <a:t>được</a:t>
            </a:r>
            <a:r>
              <a:rPr lang="en-US"/>
              <a:t> </a:t>
            </a:r>
            <a:r>
              <a:rPr lang="en-US" err="1"/>
              <a:t>dạng</a:t>
            </a:r>
            <a:r>
              <a:rPr lang="en-US"/>
              <a:t> </a:t>
            </a:r>
            <a:r>
              <a:rPr lang="en-US" err="1"/>
              <a:t>nhị</a:t>
            </a:r>
            <a:r>
              <a:rPr lang="en-US"/>
              <a:t> </a:t>
            </a:r>
            <a:r>
              <a:rPr lang="en-US" err="1"/>
              <a:t>phân</a:t>
            </a:r>
            <a:r>
              <a:rPr lang="en-US"/>
              <a:t> </a:t>
            </a:r>
            <a:r>
              <a:rPr lang="en-US" err="1"/>
              <a:t>là</a:t>
            </a:r>
            <a:r>
              <a:rPr lang="en-US"/>
              <a:t> </a:t>
            </a:r>
            <a:r>
              <a:rPr lang="en-US" err="1"/>
              <a:t>Có</a:t>
            </a:r>
            <a:r>
              <a:rPr lang="en-US"/>
              <a:t> </a:t>
            </a:r>
            <a:r>
              <a:rPr lang="en-US" err="1"/>
              <a:t>hoặc</a:t>
            </a:r>
            <a:r>
              <a:rPr lang="en-US"/>
              <a:t> </a:t>
            </a:r>
            <a:r>
              <a:rPr lang="en-US" err="1"/>
              <a:t>Không</a:t>
            </a:r>
            <a:r>
              <a:rPr lang="en-US"/>
              <a:t>.</a:t>
            </a:r>
          </a:p>
          <a:p>
            <a:endParaRPr lang="en-US"/>
          </a:p>
          <a:p>
            <a:r>
              <a:rPr lang="en-US" err="1"/>
              <a:t>Một</a:t>
            </a:r>
            <a:r>
              <a:rPr lang="en-US"/>
              <a:t> </a:t>
            </a:r>
            <a:r>
              <a:rPr lang="en-US" err="1"/>
              <a:t>điều</a:t>
            </a:r>
            <a:r>
              <a:rPr lang="en-US"/>
              <a:t> </a:t>
            </a:r>
            <a:r>
              <a:rPr lang="en-US" err="1"/>
              <a:t>quan</a:t>
            </a:r>
            <a:r>
              <a:rPr lang="en-US"/>
              <a:t> </a:t>
            </a:r>
            <a:r>
              <a:rPr lang="en-US" err="1"/>
              <a:t>trọng</a:t>
            </a:r>
            <a:r>
              <a:rPr lang="en-US"/>
              <a:t> </a:t>
            </a:r>
            <a:r>
              <a:rPr lang="en-US" err="1"/>
              <a:t>trong</a:t>
            </a:r>
            <a:r>
              <a:rPr lang="en-US"/>
              <a:t> </a:t>
            </a:r>
            <a:r>
              <a:rPr lang="en-US" err="1"/>
              <a:t>quy</a:t>
            </a:r>
            <a:r>
              <a:rPr lang="en-US"/>
              <a:t> </a:t>
            </a:r>
            <a:r>
              <a:rPr lang="en-US" err="1"/>
              <a:t>trình</a:t>
            </a:r>
            <a:r>
              <a:rPr lang="en-US"/>
              <a:t> </a:t>
            </a:r>
            <a:r>
              <a:rPr lang="en-US" err="1"/>
              <a:t>đánh</a:t>
            </a:r>
            <a:r>
              <a:rPr lang="en-US"/>
              <a:t> </a:t>
            </a:r>
            <a:r>
              <a:rPr lang="en-US" err="1"/>
              <a:t>giá</a:t>
            </a:r>
            <a:r>
              <a:rPr lang="en-US"/>
              <a:t> </a:t>
            </a:r>
            <a:r>
              <a:rPr lang="en-US" err="1"/>
              <a:t>ảo</a:t>
            </a:r>
            <a:r>
              <a:rPr lang="en-US"/>
              <a:t> </a:t>
            </a:r>
            <a:r>
              <a:rPr lang="en-US" err="1"/>
              <a:t>giác</a:t>
            </a:r>
            <a:r>
              <a:rPr lang="en-US"/>
              <a:t> </a:t>
            </a:r>
            <a:r>
              <a:rPr lang="en-US" err="1"/>
              <a:t>này</a:t>
            </a:r>
            <a:r>
              <a:rPr lang="en-US"/>
              <a:t> </a:t>
            </a:r>
            <a:r>
              <a:rPr lang="en-US" err="1"/>
              <a:t>là</a:t>
            </a:r>
            <a:r>
              <a:rPr lang="en-US"/>
              <a:t> </a:t>
            </a:r>
            <a:r>
              <a:rPr lang="en-US" err="1"/>
              <a:t>dữ</a:t>
            </a:r>
            <a:r>
              <a:rPr lang="en-US"/>
              <a:t> </a:t>
            </a:r>
            <a:r>
              <a:rPr lang="en-US" err="1"/>
              <a:t>liệu</a:t>
            </a:r>
            <a:r>
              <a:rPr lang="en-US"/>
              <a:t> </a:t>
            </a:r>
            <a:r>
              <a:rPr lang="en-US" err="1"/>
              <a:t>đầu</a:t>
            </a:r>
            <a:r>
              <a:rPr lang="en-US"/>
              <a:t> </a:t>
            </a:r>
            <a:r>
              <a:rPr lang="en-US" err="1"/>
              <a:t>vào</a:t>
            </a:r>
            <a:r>
              <a:rPr lang="en-US"/>
              <a:t> </a:t>
            </a:r>
            <a:r>
              <a:rPr lang="en-US" err="1"/>
              <a:t>không</a:t>
            </a:r>
            <a:r>
              <a:rPr lang="en-US"/>
              <a:t> </a:t>
            </a:r>
            <a:r>
              <a:rPr lang="en-US" err="1"/>
              <a:t>chỉ</a:t>
            </a:r>
            <a:r>
              <a:rPr lang="en-US"/>
              <a:t> </a:t>
            </a:r>
            <a:r>
              <a:rPr lang="en-US" err="1"/>
              <a:t>sử</a:t>
            </a:r>
            <a:r>
              <a:rPr lang="en-US"/>
              <a:t> </a:t>
            </a:r>
            <a:r>
              <a:rPr lang="en-US" err="1"/>
              <a:t>dụng</a:t>
            </a:r>
            <a:r>
              <a:rPr lang="en-US"/>
              <a:t> </a:t>
            </a:r>
            <a:r>
              <a:rPr lang="en-US" err="1"/>
              <a:t>các</a:t>
            </a:r>
            <a:r>
              <a:rPr lang="en-US"/>
              <a:t> </a:t>
            </a:r>
            <a:r>
              <a:rPr lang="en-US" err="1"/>
              <a:t>câu</a:t>
            </a:r>
            <a:r>
              <a:rPr lang="en-US"/>
              <a:t> </a:t>
            </a:r>
            <a:r>
              <a:rPr lang="en-US" err="1"/>
              <a:t>trả</a:t>
            </a:r>
            <a:r>
              <a:rPr lang="en-US"/>
              <a:t> </a:t>
            </a:r>
            <a:r>
              <a:rPr lang="en-US" err="1"/>
              <a:t>lời</a:t>
            </a:r>
            <a:r>
              <a:rPr lang="en-US"/>
              <a:t> </a:t>
            </a:r>
            <a:r>
              <a:rPr lang="en-US" err="1"/>
              <a:t>ảo</a:t>
            </a:r>
            <a:r>
              <a:rPr lang="en-US"/>
              <a:t> </a:t>
            </a:r>
            <a:r>
              <a:rPr lang="en-US" err="1"/>
              <a:t>giác</a:t>
            </a:r>
            <a:r>
              <a:rPr lang="en-US"/>
              <a:t> </a:t>
            </a:r>
            <a:r>
              <a:rPr lang="en-US" err="1"/>
              <a:t>đã</a:t>
            </a:r>
            <a:r>
              <a:rPr lang="en-US"/>
              <a:t> </a:t>
            </a:r>
            <a:r>
              <a:rPr lang="en-US" err="1"/>
              <a:t>được</a:t>
            </a:r>
            <a:r>
              <a:rPr lang="en-US"/>
              <a:t> </a:t>
            </a:r>
            <a:r>
              <a:rPr lang="en-US" err="1"/>
              <a:t>sinh</a:t>
            </a:r>
            <a:r>
              <a:rPr lang="en-US"/>
              <a:t> </a:t>
            </a:r>
            <a:r>
              <a:rPr lang="en-US" err="1"/>
              <a:t>ra</a:t>
            </a:r>
            <a:r>
              <a:rPr lang="en-US"/>
              <a:t> </a:t>
            </a:r>
            <a:r>
              <a:rPr lang="en-US" err="1"/>
              <a:t>từ</a:t>
            </a:r>
            <a:r>
              <a:rPr lang="en-US"/>
              <a:t> LLM ở </a:t>
            </a:r>
            <a:r>
              <a:rPr lang="en-US" err="1"/>
              <a:t>quy</a:t>
            </a:r>
            <a:r>
              <a:rPr lang="en-US"/>
              <a:t> </a:t>
            </a:r>
            <a:r>
              <a:rPr lang="en-US" err="1"/>
              <a:t>trình</a:t>
            </a:r>
            <a:r>
              <a:rPr lang="en-US"/>
              <a:t> </a:t>
            </a:r>
            <a:r>
              <a:rPr lang="en-US" err="1"/>
              <a:t>trước</a:t>
            </a:r>
            <a:r>
              <a:rPr lang="en-US"/>
              <a:t> </a:t>
            </a:r>
            <a:r>
              <a:rPr lang="en-US" err="1"/>
              <a:t>mà</a:t>
            </a:r>
            <a:r>
              <a:rPr lang="en-US"/>
              <a:t> </a:t>
            </a:r>
            <a:r>
              <a:rPr lang="en-US" err="1"/>
              <a:t>còn</a:t>
            </a:r>
            <a:r>
              <a:rPr lang="en-US"/>
              <a:t> </a:t>
            </a:r>
            <a:r>
              <a:rPr lang="en-US" err="1"/>
              <a:t>sử</a:t>
            </a:r>
            <a:r>
              <a:rPr lang="en-US"/>
              <a:t> </a:t>
            </a:r>
            <a:r>
              <a:rPr lang="en-US" err="1"/>
              <a:t>dụng</a:t>
            </a:r>
            <a:r>
              <a:rPr lang="en-US"/>
              <a:t> </a:t>
            </a:r>
            <a:r>
              <a:rPr lang="en-US" err="1"/>
              <a:t>luôn</a:t>
            </a:r>
            <a:r>
              <a:rPr lang="en-US"/>
              <a:t> </a:t>
            </a:r>
            <a:r>
              <a:rPr lang="en-US" err="1"/>
              <a:t>cả</a:t>
            </a:r>
            <a:r>
              <a:rPr lang="en-US"/>
              <a:t> </a:t>
            </a:r>
            <a:r>
              <a:rPr lang="en-US" err="1"/>
              <a:t>những</a:t>
            </a:r>
            <a:r>
              <a:rPr lang="en-US"/>
              <a:t> </a:t>
            </a:r>
            <a:r>
              <a:rPr lang="en-US" err="1"/>
              <a:t>câu</a:t>
            </a:r>
            <a:r>
              <a:rPr lang="en-US"/>
              <a:t> </a:t>
            </a:r>
            <a:r>
              <a:rPr lang="en-US" err="1"/>
              <a:t>trả</a:t>
            </a:r>
            <a:r>
              <a:rPr lang="en-US"/>
              <a:t> </a:t>
            </a:r>
            <a:r>
              <a:rPr lang="en-US" err="1"/>
              <a:t>lời</a:t>
            </a:r>
            <a:r>
              <a:rPr lang="en-US"/>
              <a:t> </a:t>
            </a:r>
            <a:r>
              <a:rPr lang="en-US" err="1"/>
              <a:t>đúng</a:t>
            </a:r>
            <a:r>
              <a:rPr lang="en-US"/>
              <a:t>. </a:t>
            </a:r>
            <a:r>
              <a:rPr lang="en-US" err="1"/>
              <a:t>Cụ</a:t>
            </a:r>
            <a:r>
              <a:rPr lang="en-US"/>
              <a:t> </a:t>
            </a:r>
            <a:r>
              <a:rPr lang="en-US" err="1"/>
              <a:t>thể</a:t>
            </a:r>
            <a:r>
              <a:rPr lang="en-US"/>
              <a:t> </a:t>
            </a:r>
            <a:r>
              <a:rPr lang="en-US" err="1"/>
              <a:t>là</a:t>
            </a:r>
            <a:r>
              <a:rPr lang="en-US"/>
              <a:t>:…</a:t>
            </a:r>
          </a:p>
        </p:txBody>
      </p:sp>
      <p:sp>
        <p:nvSpPr>
          <p:cNvPr id="4" name="Slide Number Placeholder 3">
            <a:extLst>
              <a:ext uri="{FF2B5EF4-FFF2-40B4-BE49-F238E27FC236}">
                <a16:creationId xmlns:a16="http://schemas.microsoft.com/office/drawing/2014/main" id="{2505E4A2-4574-A56F-1EA2-D714C2E78071}"/>
              </a:ext>
            </a:extLst>
          </p:cNvPr>
          <p:cNvSpPr>
            <a:spLocks noGrp="1"/>
          </p:cNvSpPr>
          <p:nvPr>
            <p:ph type="sldNum" sz="quarter" idx="10"/>
          </p:nvPr>
        </p:nvSpPr>
        <p:spPr/>
        <p:txBody>
          <a:bodyPr/>
          <a:lstStyle/>
          <a:p>
            <a:fld id="{1C34B868-C51A-4AD5-9518-82829A7D107D}" type="slidenum">
              <a:rPr lang="en-US" smtClean="0"/>
              <a:t>15</a:t>
            </a:fld>
            <a:endParaRPr lang="en-US"/>
          </a:p>
        </p:txBody>
      </p:sp>
    </p:spTree>
    <p:extLst>
      <p:ext uri="{BB962C8B-B14F-4D97-AF65-F5344CB8AC3E}">
        <p14:creationId xmlns:p14="http://schemas.microsoft.com/office/powerpoint/2010/main" val="2231217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309F1-0B06-5F8F-B3DF-1734929788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A96D9-328E-B055-AF79-B74677A3CD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4DC206-4D3D-372D-0EEB-6436A85D3DD7}"/>
              </a:ext>
            </a:extLst>
          </p:cNvPr>
          <p:cNvSpPr>
            <a:spLocks noGrp="1"/>
          </p:cNvSpPr>
          <p:nvPr>
            <p:ph type="body" idx="1"/>
          </p:nvPr>
        </p:nvSpPr>
        <p:spPr/>
        <p:txBody>
          <a:bodyPr/>
          <a:lstStyle/>
          <a:p>
            <a:r>
              <a:rPr lang="en-US" err="1"/>
              <a:t>Dữ</a:t>
            </a:r>
            <a:r>
              <a:rPr lang="en-US"/>
              <a:t> </a:t>
            </a:r>
            <a:r>
              <a:rPr lang="en-US" err="1"/>
              <a:t>liệu</a:t>
            </a:r>
            <a:r>
              <a:rPr lang="en-US"/>
              <a:t> </a:t>
            </a:r>
            <a:r>
              <a:rPr lang="en-US" err="1"/>
              <a:t>đầu</a:t>
            </a:r>
            <a:r>
              <a:rPr lang="en-US"/>
              <a:t> </a:t>
            </a:r>
            <a:r>
              <a:rPr lang="en-US" err="1"/>
              <a:t>vào</a:t>
            </a:r>
            <a:r>
              <a:rPr lang="en-US"/>
              <a:t> </a:t>
            </a:r>
            <a:r>
              <a:rPr lang="en-US" err="1"/>
              <a:t>cho</a:t>
            </a:r>
            <a:r>
              <a:rPr lang="en-US"/>
              <a:t>:</a:t>
            </a:r>
          </a:p>
          <a:p>
            <a:r>
              <a:rPr lang="en-US"/>
              <a:t>Giai </a:t>
            </a:r>
            <a:r>
              <a:rPr lang="en-US" err="1"/>
              <a:t>đoạn</a:t>
            </a:r>
            <a:r>
              <a:rPr lang="en-US"/>
              <a:t> </a:t>
            </a:r>
            <a:r>
              <a:rPr lang="en-US" err="1"/>
              <a:t>không</a:t>
            </a:r>
            <a:r>
              <a:rPr lang="en-US"/>
              <a:t> </a:t>
            </a:r>
            <a:r>
              <a:rPr lang="en-US" err="1"/>
              <a:t>truyền</a:t>
            </a:r>
            <a:r>
              <a:rPr lang="en-US"/>
              <a:t> </a:t>
            </a:r>
            <a:r>
              <a:rPr lang="en-US" err="1"/>
              <a:t>kiến</a:t>
            </a:r>
            <a:r>
              <a:rPr lang="en-US"/>
              <a:t> </a:t>
            </a:r>
            <a:r>
              <a:rPr lang="en-US" err="1"/>
              <a:t>thức</a:t>
            </a:r>
            <a:r>
              <a:rPr lang="en-US"/>
              <a:t> </a:t>
            </a:r>
            <a:r>
              <a:rPr lang="en-US" err="1"/>
              <a:t>là</a:t>
            </a:r>
            <a:r>
              <a:rPr lang="en-US"/>
              <a:t> 7434 </a:t>
            </a:r>
            <a:r>
              <a:rPr lang="en-US" err="1"/>
              <a:t>cặp</a:t>
            </a:r>
            <a:r>
              <a:rPr lang="en-US"/>
              <a:t> </a:t>
            </a:r>
            <a:r>
              <a:rPr lang="en-US" err="1"/>
              <a:t>câu</a:t>
            </a:r>
            <a:r>
              <a:rPr lang="en-US"/>
              <a:t> </a:t>
            </a:r>
            <a:r>
              <a:rPr lang="en-US" err="1"/>
              <a:t>hỏi</a:t>
            </a:r>
            <a:r>
              <a:rPr lang="en-US"/>
              <a:t> </a:t>
            </a:r>
            <a:r>
              <a:rPr lang="en-US" err="1"/>
              <a:t>và</a:t>
            </a:r>
            <a:r>
              <a:rPr lang="en-US"/>
              <a:t> </a:t>
            </a:r>
            <a:r>
              <a:rPr lang="en-US" err="1"/>
              <a:t>câu</a:t>
            </a:r>
            <a:r>
              <a:rPr lang="en-US"/>
              <a:t> </a:t>
            </a:r>
            <a:r>
              <a:rPr lang="en-US" err="1"/>
              <a:t>trả</a:t>
            </a:r>
            <a:r>
              <a:rPr lang="en-US"/>
              <a:t> </a:t>
            </a:r>
            <a:r>
              <a:rPr lang="en-US" err="1"/>
              <a:t>lời</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r>
              <a:rPr lang="en-US"/>
              <a:t> bao </a:t>
            </a:r>
            <a:r>
              <a:rPr lang="en-US" err="1"/>
              <a:t>gồm</a:t>
            </a:r>
            <a:r>
              <a:rPr lang="en-US"/>
              <a:t> 3717 </a:t>
            </a:r>
            <a:r>
              <a:rPr lang="en-US" err="1"/>
              <a:t>mẫu</a:t>
            </a:r>
            <a:r>
              <a:rPr lang="en-US"/>
              <a:t> </a:t>
            </a:r>
            <a:r>
              <a:rPr lang="en-US" err="1"/>
              <a:t>âm</a:t>
            </a:r>
            <a:r>
              <a:rPr lang="en-US"/>
              <a:t> </a:t>
            </a:r>
            <a:r>
              <a:rPr lang="en-US" err="1"/>
              <a:t>chứa</a:t>
            </a:r>
            <a:r>
              <a:rPr lang="en-US"/>
              <a:t> </a:t>
            </a:r>
            <a:r>
              <a:rPr lang="en-US" err="1"/>
              <a:t>cặp</a:t>
            </a:r>
            <a:r>
              <a:rPr lang="en-US"/>
              <a:t> </a:t>
            </a:r>
            <a:r>
              <a:rPr lang="en-US" err="1"/>
              <a:t>câu</a:t>
            </a:r>
            <a:r>
              <a:rPr lang="en-US"/>
              <a:t> </a:t>
            </a:r>
            <a:r>
              <a:rPr lang="en-US" err="1"/>
              <a:t>hỏi</a:t>
            </a:r>
            <a:r>
              <a:rPr lang="en-US"/>
              <a:t> </a:t>
            </a:r>
            <a:r>
              <a:rPr lang="en-US" err="1"/>
              <a:t>và</a:t>
            </a:r>
            <a:r>
              <a:rPr lang="en-US"/>
              <a:t> </a:t>
            </a:r>
            <a:r>
              <a:rPr lang="en-US" err="1"/>
              <a:t>câu</a:t>
            </a:r>
            <a:r>
              <a:rPr lang="en-US"/>
              <a:t> </a:t>
            </a:r>
            <a:r>
              <a:rPr lang="en-US" err="1"/>
              <a:t>trả</a:t>
            </a:r>
            <a:r>
              <a:rPr lang="en-US"/>
              <a:t> </a:t>
            </a:r>
            <a:r>
              <a:rPr lang="en-US" err="1"/>
              <a:t>lời</a:t>
            </a:r>
            <a:r>
              <a:rPr lang="en-US"/>
              <a:t> </a:t>
            </a:r>
            <a:r>
              <a:rPr lang="en-US" err="1"/>
              <a:t>đúng</a:t>
            </a:r>
            <a:r>
              <a:rPr lang="en-US"/>
              <a:t> </a:t>
            </a:r>
            <a:r>
              <a:rPr lang="en-US" err="1"/>
              <a:t>cùng</a:t>
            </a:r>
            <a:r>
              <a:rPr lang="en-US"/>
              <a:t> </a:t>
            </a:r>
            <a:r>
              <a:rPr lang="en-US" err="1"/>
              <a:t>với</a:t>
            </a:r>
            <a:r>
              <a:rPr lang="en-US"/>
              <a:t> 3717 </a:t>
            </a:r>
            <a:r>
              <a:rPr lang="en-US" err="1"/>
              <a:t>mẫu</a:t>
            </a:r>
            <a:r>
              <a:rPr lang="en-US"/>
              <a:t> </a:t>
            </a:r>
            <a:r>
              <a:rPr lang="en-US" err="1"/>
              <a:t>dương</a:t>
            </a:r>
            <a:r>
              <a:rPr lang="en-US"/>
              <a:t> </a:t>
            </a:r>
            <a:r>
              <a:rPr lang="en-US" err="1"/>
              <a:t>chứa</a:t>
            </a:r>
            <a:r>
              <a:rPr lang="en-US"/>
              <a:t> </a:t>
            </a:r>
            <a:r>
              <a:rPr lang="en-US" err="1"/>
              <a:t>cặp</a:t>
            </a:r>
            <a:r>
              <a:rPr lang="en-US"/>
              <a:t> </a:t>
            </a:r>
            <a:r>
              <a:rPr lang="en-US" err="1"/>
              <a:t>câu</a:t>
            </a:r>
            <a:r>
              <a:rPr lang="en-US"/>
              <a:t> </a:t>
            </a:r>
            <a:r>
              <a:rPr lang="en-US" err="1"/>
              <a:t>hỏi</a:t>
            </a:r>
            <a:r>
              <a:rPr lang="en-US"/>
              <a:t>, </a:t>
            </a:r>
            <a:r>
              <a:rPr lang="en-US" err="1"/>
              <a:t>câu</a:t>
            </a:r>
            <a:r>
              <a:rPr lang="en-US"/>
              <a:t> </a:t>
            </a:r>
            <a:r>
              <a:rPr lang="en-US" err="1"/>
              <a:t>trả</a:t>
            </a:r>
            <a:r>
              <a:rPr lang="en-US"/>
              <a:t> </a:t>
            </a:r>
            <a:r>
              <a:rPr lang="en-US" err="1"/>
              <a:t>lời</a:t>
            </a:r>
            <a:r>
              <a:rPr lang="en-US"/>
              <a:t> </a:t>
            </a:r>
            <a:r>
              <a:rPr lang="en-US" err="1"/>
              <a:t>ảo</a:t>
            </a:r>
            <a:r>
              <a:rPr lang="en-US"/>
              <a:t> </a:t>
            </a:r>
            <a:r>
              <a:rPr lang="en-US" err="1"/>
              <a:t>giác</a:t>
            </a:r>
            <a:r>
              <a:rPr lang="en-US"/>
              <a:t> </a:t>
            </a:r>
            <a:r>
              <a:rPr lang="en-US" err="1"/>
              <a:t>và</a:t>
            </a:r>
            <a:r>
              <a:rPr lang="en-US"/>
              <a:t> pattern </a:t>
            </a:r>
            <a:r>
              <a:rPr lang="en-US" err="1"/>
              <a:t>tương</a:t>
            </a:r>
            <a:r>
              <a:rPr lang="en-US"/>
              <a:t> </a:t>
            </a:r>
            <a:r>
              <a:rPr lang="en-US" err="1"/>
              <a:t>ứng</a:t>
            </a:r>
            <a:r>
              <a:rPr lang="en-US"/>
              <a:t>.</a:t>
            </a:r>
          </a:p>
          <a:p>
            <a:r>
              <a:rPr lang="en-US" err="1"/>
              <a:t>Tương</a:t>
            </a:r>
            <a:r>
              <a:rPr lang="en-US"/>
              <a:t> </a:t>
            </a:r>
            <a:r>
              <a:rPr lang="en-US" err="1"/>
              <a:t>tự</a:t>
            </a:r>
            <a:r>
              <a:rPr lang="en-US"/>
              <a:t>, </a:t>
            </a:r>
            <a:r>
              <a:rPr lang="en-US" err="1"/>
              <a:t>với</a:t>
            </a:r>
            <a:r>
              <a:rPr lang="en-US"/>
              <a:t> </a:t>
            </a:r>
            <a:r>
              <a:rPr lang="en-US" err="1"/>
              <a:t>giai</a:t>
            </a:r>
            <a:r>
              <a:rPr lang="en-US"/>
              <a:t> </a:t>
            </a:r>
            <a:r>
              <a:rPr lang="en-US" err="1"/>
              <a:t>đoạn</a:t>
            </a:r>
            <a:r>
              <a:rPr lang="en-US"/>
              <a:t> </a:t>
            </a:r>
            <a:r>
              <a:rPr lang="en-US" err="1"/>
              <a:t>có</a:t>
            </a:r>
            <a:r>
              <a:rPr lang="en-US"/>
              <a:t> </a:t>
            </a:r>
            <a:r>
              <a:rPr lang="en-US" err="1"/>
              <a:t>truyền</a:t>
            </a:r>
            <a:r>
              <a:rPr lang="en-US"/>
              <a:t> </a:t>
            </a:r>
            <a:r>
              <a:rPr lang="en-US" err="1"/>
              <a:t>các</a:t>
            </a:r>
            <a:r>
              <a:rPr lang="en-US"/>
              <a:t> </a:t>
            </a:r>
            <a:r>
              <a:rPr lang="en-US" err="1"/>
              <a:t>thủ</a:t>
            </a:r>
            <a:r>
              <a:rPr lang="en-US"/>
              <a:t> </a:t>
            </a:r>
            <a:r>
              <a:rPr lang="en-US" err="1"/>
              <a:t>tục</a:t>
            </a:r>
            <a:r>
              <a:rPr lang="en-US"/>
              <a:t> </a:t>
            </a:r>
            <a:r>
              <a:rPr lang="en-US" err="1"/>
              <a:t>hành</a:t>
            </a:r>
            <a:r>
              <a:rPr lang="en-US"/>
              <a:t> </a:t>
            </a:r>
            <a:r>
              <a:rPr lang="en-US" err="1"/>
              <a:t>chính</a:t>
            </a:r>
            <a:r>
              <a:rPr lang="en-US"/>
              <a:t> </a:t>
            </a:r>
            <a:r>
              <a:rPr lang="en-US" err="1"/>
              <a:t>liên</a:t>
            </a:r>
            <a:r>
              <a:rPr lang="en-US"/>
              <a:t> </a:t>
            </a:r>
            <a:r>
              <a:rPr lang="en-US" err="1"/>
              <a:t>quan</a:t>
            </a:r>
            <a:r>
              <a:rPr lang="en-US"/>
              <a:t>, </a:t>
            </a:r>
            <a:r>
              <a:rPr lang="en-US" err="1"/>
              <a:t>dữ</a:t>
            </a:r>
            <a:r>
              <a:rPr lang="en-US"/>
              <a:t> </a:t>
            </a:r>
            <a:r>
              <a:rPr lang="en-US" err="1"/>
              <a:t>liệu</a:t>
            </a:r>
            <a:r>
              <a:rPr lang="en-US"/>
              <a:t> </a:t>
            </a:r>
            <a:r>
              <a:rPr lang="en-US" err="1"/>
              <a:t>đầu</a:t>
            </a:r>
            <a:r>
              <a:rPr lang="en-US"/>
              <a:t> </a:t>
            </a:r>
            <a:r>
              <a:rPr lang="en-US" err="1"/>
              <a:t>vào</a:t>
            </a:r>
            <a:r>
              <a:rPr lang="en-US"/>
              <a:t> bao </a:t>
            </a:r>
            <a:r>
              <a:rPr lang="en-US" err="1"/>
              <a:t>gồm</a:t>
            </a:r>
            <a:r>
              <a:rPr lang="en-US"/>
              <a:t> 2000 </a:t>
            </a:r>
            <a:r>
              <a:rPr lang="en-US" err="1"/>
              <a:t>cặp</a:t>
            </a:r>
            <a:r>
              <a:rPr lang="en-US"/>
              <a:t> </a:t>
            </a:r>
            <a:r>
              <a:rPr lang="en-US" err="1"/>
              <a:t>câu</a:t>
            </a:r>
            <a:r>
              <a:rPr lang="en-US"/>
              <a:t> </a:t>
            </a:r>
            <a:r>
              <a:rPr lang="en-US" err="1"/>
              <a:t>hỏi</a:t>
            </a:r>
            <a:r>
              <a:rPr lang="en-US"/>
              <a:t> </a:t>
            </a:r>
            <a:r>
              <a:rPr lang="en-US" err="1"/>
              <a:t>và</a:t>
            </a:r>
            <a:r>
              <a:rPr lang="en-US"/>
              <a:t> </a:t>
            </a:r>
            <a:r>
              <a:rPr lang="en-US" err="1"/>
              <a:t>câu</a:t>
            </a:r>
            <a:r>
              <a:rPr lang="en-US"/>
              <a:t> </a:t>
            </a:r>
            <a:r>
              <a:rPr lang="en-US" err="1"/>
              <a:t>trả</a:t>
            </a:r>
            <a:r>
              <a:rPr lang="en-US"/>
              <a:t> </a:t>
            </a:r>
            <a:r>
              <a:rPr lang="en-US" err="1"/>
              <a:t>lời</a:t>
            </a:r>
            <a:r>
              <a:rPr lang="en-US"/>
              <a:t> </a:t>
            </a:r>
            <a:r>
              <a:rPr lang="en-US" err="1"/>
              <a:t>được</a:t>
            </a:r>
            <a:r>
              <a:rPr lang="en-US"/>
              <a:t> </a:t>
            </a:r>
            <a:r>
              <a:rPr lang="en-US" err="1"/>
              <a:t>lấy</a:t>
            </a:r>
            <a:r>
              <a:rPr lang="en-US"/>
              <a:t> sample </a:t>
            </a:r>
            <a:r>
              <a:rPr lang="en-US" err="1"/>
              <a:t>từ</a:t>
            </a:r>
            <a:r>
              <a:rPr lang="en-US"/>
              <a:t> </a:t>
            </a:r>
            <a:r>
              <a:rPr lang="en-US" err="1"/>
              <a:t>tập</a:t>
            </a:r>
            <a:r>
              <a:rPr lang="en-US"/>
              <a:t> 7434 </a:t>
            </a:r>
            <a:r>
              <a:rPr lang="en-US" err="1"/>
              <a:t>cặp</a:t>
            </a:r>
            <a:r>
              <a:rPr lang="en-US"/>
              <a:t> </a:t>
            </a:r>
            <a:r>
              <a:rPr lang="en-US" err="1"/>
              <a:t>câu</a:t>
            </a:r>
            <a:r>
              <a:rPr lang="en-US"/>
              <a:t> </a:t>
            </a:r>
            <a:r>
              <a:rPr lang="en-US" err="1"/>
              <a:t>hỏi</a:t>
            </a:r>
            <a:r>
              <a:rPr lang="en-US"/>
              <a:t> </a:t>
            </a:r>
            <a:r>
              <a:rPr lang="en-US" err="1"/>
              <a:t>bên</a:t>
            </a:r>
            <a:r>
              <a:rPr lang="en-US"/>
              <a:t> </a:t>
            </a:r>
            <a:r>
              <a:rPr lang="en-US" err="1"/>
              <a:t>trên</a:t>
            </a:r>
            <a:r>
              <a:rPr lang="en-US"/>
              <a:t> </a:t>
            </a:r>
            <a:r>
              <a:rPr lang="en-US" err="1"/>
              <a:t>sao</a:t>
            </a:r>
            <a:r>
              <a:rPr lang="en-US"/>
              <a:t> </a:t>
            </a:r>
            <a:r>
              <a:rPr lang="en-US" err="1"/>
              <a:t>cho</a:t>
            </a:r>
            <a:r>
              <a:rPr lang="en-US"/>
              <a:t> </a:t>
            </a:r>
            <a:r>
              <a:rPr lang="en-US" err="1"/>
              <a:t>số</a:t>
            </a:r>
            <a:r>
              <a:rPr lang="en-US"/>
              <a:t> </a:t>
            </a:r>
            <a:r>
              <a:rPr lang="en-US" err="1"/>
              <a:t>lượng</a:t>
            </a:r>
            <a:r>
              <a:rPr lang="en-US"/>
              <a:t> </a:t>
            </a:r>
            <a:r>
              <a:rPr lang="en-US" err="1"/>
              <a:t>mẫu</a:t>
            </a:r>
            <a:r>
              <a:rPr lang="en-US"/>
              <a:t> </a:t>
            </a:r>
            <a:r>
              <a:rPr lang="en-US" err="1"/>
              <a:t>dương</a:t>
            </a:r>
            <a:r>
              <a:rPr lang="en-US"/>
              <a:t> </a:t>
            </a:r>
            <a:r>
              <a:rPr lang="en-US" err="1"/>
              <a:t>chứa</a:t>
            </a:r>
            <a:r>
              <a:rPr lang="en-US"/>
              <a:t> </a:t>
            </a:r>
            <a:r>
              <a:rPr lang="en-US" err="1"/>
              <a:t>câu</a:t>
            </a:r>
            <a:r>
              <a:rPr lang="en-US"/>
              <a:t> </a:t>
            </a:r>
            <a:r>
              <a:rPr lang="en-US" err="1"/>
              <a:t>trả</a:t>
            </a:r>
            <a:r>
              <a:rPr lang="en-US"/>
              <a:t> </a:t>
            </a:r>
            <a:r>
              <a:rPr lang="en-US" err="1"/>
              <a:t>lời</a:t>
            </a:r>
            <a:r>
              <a:rPr lang="en-US"/>
              <a:t> </a:t>
            </a:r>
            <a:r>
              <a:rPr lang="en-US" err="1"/>
              <a:t>ảo</a:t>
            </a:r>
            <a:r>
              <a:rPr lang="en-US"/>
              <a:t> </a:t>
            </a:r>
            <a:r>
              <a:rPr lang="en-US" err="1"/>
              <a:t>giác</a:t>
            </a:r>
            <a:r>
              <a:rPr lang="en-US"/>
              <a:t> </a:t>
            </a:r>
            <a:r>
              <a:rPr lang="en-US" err="1"/>
              <a:t>và</a:t>
            </a:r>
            <a:r>
              <a:rPr lang="en-US"/>
              <a:t> </a:t>
            </a:r>
            <a:r>
              <a:rPr lang="en-US" err="1"/>
              <a:t>số</a:t>
            </a:r>
            <a:r>
              <a:rPr lang="en-US"/>
              <a:t> </a:t>
            </a:r>
            <a:r>
              <a:rPr lang="en-US" err="1"/>
              <a:t>lượng</a:t>
            </a:r>
            <a:r>
              <a:rPr lang="en-US"/>
              <a:t> </a:t>
            </a:r>
            <a:r>
              <a:rPr lang="en-US" err="1"/>
              <a:t>mẫu</a:t>
            </a:r>
            <a:r>
              <a:rPr lang="en-US"/>
              <a:t> </a:t>
            </a:r>
            <a:r>
              <a:rPr lang="en-US" err="1"/>
              <a:t>âm</a:t>
            </a:r>
            <a:r>
              <a:rPr lang="en-US"/>
              <a:t> </a:t>
            </a:r>
            <a:r>
              <a:rPr lang="en-US" err="1"/>
              <a:t>chứa</a:t>
            </a:r>
            <a:r>
              <a:rPr lang="en-US"/>
              <a:t> </a:t>
            </a:r>
            <a:r>
              <a:rPr lang="en-US" err="1"/>
              <a:t>câu</a:t>
            </a:r>
            <a:r>
              <a:rPr lang="en-US"/>
              <a:t> </a:t>
            </a:r>
            <a:r>
              <a:rPr lang="en-US" err="1"/>
              <a:t>trả</a:t>
            </a:r>
            <a:r>
              <a:rPr lang="en-US"/>
              <a:t> </a:t>
            </a:r>
            <a:r>
              <a:rPr lang="en-US" err="1"/>
              <a:t>lời</a:t>
            </a:r>
            <a:r>
              <a:rPr lang="en-US"/>
              <a:t> </a:t>
            </a:r>
            <a:r>
              <a:rPr lang="en-US" err="1"/>
              <a:t>đúng</a:t>
            </a:r>
            <a:r>
              <a:rPr lang="en-US"/>
              <a:t> </a:t>
            </a:r>
            <a:r>
              <a:rPr lang="en-US" err="1"/>
              <a:t>là</a:t>
            </a:r>
            <a:r>
              <a:rPr lang="en-US"/>
              <a:t> </a:t>
            </a:r>
            <a:r>
              <a:rPr lang="en-US" err="1"/>
              <a:t>bằng</a:t>
            </a:r>
            <a:r>
              <a:rPr lang="en-US"/>
              <a:t> </a:t>
            </a:r>
            <a:r>
              <a:rPr lang="en-US" err="1"/>
              <a:t>nhau</a:t>
            </a:r>
            <a:r>
              <a:rPr lang="en-US"/>
              <a:t>.</a:t>
            </a:r>
          </a:p>
          <a:p>
            <a:endParaRPr lang="en-US"/>
          </a:p>
          <a:p>
            <a:r>
              <a:rPr lang="en-US"/>
              <a:t>Sau </a:t>
            </a:r>
            <a:r>
              <a:rPr lang="en-US" err="1"/>
              <a:t>khi</a:t>
            </a:r>
            <a:r>
              <a:rPr lang="en-US"/>
              <a:t> </a:t>
            </a:r>
            <a:r>
              <a:rPr lang="en-US" err="1"/>
              <a:t>đã</a:t>
            </a:r>
            <a:r>
              <a:rPr lang="en-US"/>
              <a:t> </a:t>
            </a:r>
            <a:r>
              <a:rPr lang="en-US" err="1"/>
              <a:t>truyền</a:t>
            </a:r>
            <a:r>
              <a:rPr lang="en-US"/>
              <a:t> </a:t>
            </a:r>
            <a:r>
              <a:rPr lang="en-US" err="1"/>
              <a:t>toàn</a:t>
            </a:r>
            <a:r>
              <a:rPr lang="en-US"/>
              <a:t> </a:t>
            </a:r>
            <a:r>
              <a:rPr lang="en-US" err="1"/>
              <a:t>bộ</a:t>
            </a:r>
            <a:r>
              <a:rPr lang="en-US"/>
              <a:t> </a:t>
            </a:r>
            <a:r>
              <a:rPr lang="en-US" err="1"/>
              <a:t>dữ</a:t>
            </a:r>
            <a:r>
              <a:rPr lang="en-US"/>
              <a:t> </a:t>
            </a:r>
            <a:r>
              <a:rPr lang="en-US" err="1"/>
              <a:t>liệu</a:t>
            </a:r>
            <a:r>
              <a:rPr lang="en-US"/>
              <a:t> </a:t>
            </a:r>
            <a:r>
              <a:rPr lang="en-US" err="1"/>
              <a:t>đầu</a:t>
            </a:r>
            <a:r>
              <a:rPr lang="en-US"/>
              <a:t> </a:t>
            </a:r>
            <a:r>
              <a:rPr lang="en-US" err="1"/>
              <a:t>vào</a:t>
            </a:r>
            <a:r>
              <a:rPr lang="en-US"/>
              <a:t> </a:t>
            </a:r>
            <a:r>
              <a:rPr lang="en-US" err="1"/>
              <a:t>vào</a:t>
            </a:r>
            <a:r>
              <a:rPr lang="en-US"/>
              <a:t> </a:t>
            </a:r>
            <a:r>
              <a:rPr lang="en-US" err="1"/>
              <a:t>trong</a:t>
            </a:r>
            <a:r>
              <a:rPr lang="en-US"/>
              <a:t> </a:t>
            </a:r>
            <a:r>
              <a:rPr lang="en-US" err="1"/>
              <a:t>truy</a:t>
            </a:r>
            <a:r>
              <a:rPr lang="en-US"/>
              <a:t> </a:t>
            </a:r>
            <a:r>
              <a:rPr lang="en-US" err="1"/>
              <a:t>vấn</a:t>
            </a:r>
            <a:r>
              <a:rPr lang="en-US"/>
              <a:t>, </a:t>
            </a:r>
            <a:r>
              <a:rPr lang="en-US" err="1"/>
              <a:t>nhóm</a:t>
            </a:r>
            <a:r>
              <a:rPr lang="en-US"/>
              <a:t> </a:t>
            </a:r>
            <a:r>
              <a:rPr lang="en-US" err="1"/>
              <a:t>đã</a:t>
            </a:r>
            <a:r>
              <a:rPr lang="en-US"/>
              <a:t> </a:t>
            </a:r>
            <a:r>
              <a:rPr lang="en-US" err="1"/>
              <a:t>thu</a:t>
            </a:r>
            <a:r>
              <a:rPr lang="en-US"/>
              <a:t> </a:t>
            </a:r>
            <a:r>
              <a:rPr lang="en-US" err="1"/>
              <a:t>được</a:t>
            </a:r>
            <a:r>
              <a:rPr lang="en-US"/>
              <a:t> </a:t>
            </a:r>
            <a:r>
              <a:rPr lang="en-US" err="1"/>
              <a:t>tương</a:t>
            </a:r>
            <a:r>
              <a:rPr lang="en-US"/>
              <a:t> </a:t>
            </a:r>
            <a:r>
              <a:rPr lang="en-US" err="1"/>
              <a:t>ứng</a:t>
            </a:r>
            <a:r>
              <a:rPr lang="en-US"/>
              <a:t> </a:t>
            </a:r>
            <a:r>
              <a:rPr lang="en-US" err="1"/>
              <a:t>gồm</a:t>
            </a:r>
            <a:r>
              <a:rPr lang="en-US"/>
              <a:t> 7434 </a:t>
            </a:r>
            <a:r>
              <a:rPr lang="en-US" err="1"/>
              <a:t>nhãn</a:t>
            </a:r>
            <a:r>
              <a:rPr lang="en-US"/>
              <a:t> </a:t>
            </a:r>
            <a:r>
              <a:rPr lang="en-US" err="1"/>
              <a:t>nhị</a:t>
            </a:r>
            <a:r>
              <a:rPr lang="en-US"/>
              <a:t> </a:t>
            </a:r>
            <a:r>
              <a:rPr lang="en-US" err="1"/>
              <a:t>phân</a:t>
            </a:r>
            <a:r>
              <a:rPr lang="en-US"/>
              <a:t> </a:t>
            </a:r>
            <a:r>
              <a:rPr lang="en-US" err="1"/>
              <a:t>cho</a:t>
            </a:r>
            <a:r>
              <a:rPr lang="en-US"/>
              <a:t> </a:t>
            </a:r>
            <a:r>
              <a:rPr lang="en-US" err="1"/>
              <a:t>các</a:t>
            </a:r>
            <a:r>
              <a:rPr lang="en-US"/>
              <a:t> </a:t>
            </a:r>
            <a:r>
              <a:rPr lang="en-US" err="1"/>
              <a:t>câu</a:t>
            </a:r>
            <a:r>
              <a:rPr lang="en-US"/>
              <a:t> </a:t>
            </a:r>
            <a:r>
              <a:rPr lang="en-US" err="1"/>
              <a:t>trả</a:t>
            </a:r>
            <a:r>
              <a:rPr lang="en-US"/>
              <a:t> </a:t>
            </a:r>
            <a:r>
              <a:rPr lang="en-US" err="1"/>
              <a:t>lời</a:t>
            </a:r>
            <a:r>
              <a:rPr lang="en-US"/>
              <a:t> </a:t>
            </a:r>
            <a:r>
              <a:rPr lang="en-US" err="1"/>
              <a:t>khi</a:t>
            </a:r>
            <a:r>
              <a:rPr lang="en-US"/>
              <a:t> </a:t>
            </a:r>
            <a:r>
              <a:rPr lang="en-US" err="1"/>
              <a:t>không</a:t>
            </a:r>
            <a:r>
              <a:rPr lang="en-US"/>
              <a:t> </a:t>
            </a:r>
            <a:r>
              <a:rPr lang="en-US" err="1"/>
              <a:t>truyền</a:t>
            </a:r>
            <a:r>
              <a:rPr lang="en-US"/>
              <a:t> </a:t>
            </a:r>
            <a:r>
              <a:rPr lang="en-US" err="1"/>
              <a:t>kiến</a:t>
            </a:r>
            <a:r>
              <a:rPr lang="en-US"/>
              <a:t> </a:t>
            </a:r>
            <a:r>
              <a:rPr lang="en-US" err="1"/>
              <a:t>thức</a:t>
            </a:r>
            <a:r>
              <a:rPr lang="en-US"/>
              <a:t> </a:t>
            </a:r>
            <a:r>
              <a:rPr lang="en-US" err="1"/>
              <a:t>liên</a:t>
            </a:r>
            <a:r>
              <a:rPr lang="en-US"/>
              <a:t> </a:t>
            </a:r>
            <a:r>
              <a:rPr lang="en-US" err="1"/>
              <a:t>quan</a:t>
            </a:r>
            <a:r>
              <a:rPr lang="en-US"/>
              <a:t> </a:t>
            </a:r>
            <a:r>
              <a:rPr lang="en-US" err="1"/>
              <a:t>và</a:t>
            </a:r>
            <a:r>
              <a:rPr lang="en-US"/>
              <a:t> 2000 </a:t>
            </a:r>
            <a:r>
              <a:rPr lang="en-US" err="1"/>
              <a:t>nhãn</a:t>
            </a:r>
            <a:r>
              <a:rPr lang="en-US"/>
              <a:t> </a:t>
            </a:r>
            <a:r>
              <a:rPr lang="en-US" err="1"/>
              <a:t>nhị</a:t>
            </a:r>
            <a:r>
              <a:rPr lang="en-US"/>
              <a:t> </a:t>
            </a:r>
            <a:r>
              <a:rPr lang="en-US" err="1"/>
              <a:t>phân</a:t>
            </a:r>
            <a:r>
              <a:rPr lang="en-US"/>
              <a:t> </a:t>
            </a:r>
            <a:r>
              <a:rPr lang="en-US" err="1"/>
              <a:t>cho</a:t>
            </a:r>
            <a:r>
              <a:rPr lang="en-US"/>
              <a:t> </a:t>
            </a:r>
            <a:r>
              <a:rPr lang="en-US" err="1"/>
              <a:t>các</a:t>
            </a:r>
            <a:r>
              <a:rPr lang="en-US"/>
              <a:t> </a:t>
            </a:r>
            <a:r>
              <a:rPr lang="en-US" err="1"/>
              <a:t>câu</a:t>
            </a:r>
            <a:r>
              <a:rPr lang="en-US"/>
              <a:t> </a:t>
            </a:r>
            <a:r>
              <a:rPr lang="en-US" err="1"/>
              <a:t>trả</a:t>
            </a:r>
            <a:r>
              <a:rPr lang="en-US"/>
              <a:t> </a:t>
            </a:r>
            <a:r>
              <a:rPr lang="en-US" err="1"/>
              <a:t>lời</a:t>
            </a:r>
            <a:r>
              <a:rPr lang="en-US"/>
              <a:t> </a:t>
            </a:r>
            <a:r>
              <a:rPr lang="en-US" err="1"/>
              <a:t>khi</a:t>
            </a:r>
            <a:r>
              <a:rPr lang="en-US"/>
              <a:t> </a:t>
            </a:r>
            <a:r>
              <a:rPr lang="en-US" err="1"/>
              <a:t>có</a:t>
            </a:r>
            <a:r>
              <a:rPr lang="en-US"/>
              <a:t> </a:t>
            </a:r>
            <a:r>
              <a:rPr lang="en-US" err="1"/>
              <a:t>truyền</a:t>
            </a:r>
            <a:r>
              <a:rPr lang="en-US"/>
              <a:t> </a:t>
            </a:r>
            <a:r>
              <a:rPr lang="en-US" err="1"/>
              <a:t>kiến</a:t>
            </a:r>
            <a:r>
              <a:rPr lang="en-US"/>
              <a:t> </a:t>
            </a:r>
            <a:r>
              <a:rPr lang="en-US" err="1"/>
              <a:t>thức</a:t>
            </a:r>
            <a:r>
              <a:rPr lang="en-US"/>
              <a:t> </a:t>
            </a:r>
            <a:r>
              <a:rPr lang="en-US" err="1"/>
              <a:t>liên</a:t>
            </a:r>
            <a:r>
              <a:rPr lang="en-US"/>
              <a:t> </a:t>
            </a:r>
            <a:r>
              <a:rPr lang="en-US" err="1"/>
              <a:t>quan</a:t>
            </a:r>
            <a:r>
              <a:rPr lang="en-US"/>
              <a:t>.</a:t>
            </a:r>
          </a:p>
          <a:p>
            <a:endParaRPr lang="en-US"/>
          </a:p>
          <a:p>
            <a:r>
              <a:rPr lang="en-US" err="1"/>
              <a:t>Dựa</a:t>
            </a:r>
            <a:r>
              <a:rPr lang="en-US"/>
              <a:t> </a:t>
            </a:r>
            <a:r>
              <a:rPr lang="en-US" err="1"/>
              <a:t>vào</a:t>
            </a:r>
            <a:r>
              <a:rPr lang="en-US"/>
              <a:t> </a:t>
            </a:r>
            <a:r>
              <a:rPr lang="en-US" err="1"/>
              <a:t>kết</a:t>
            </a:r>
            <a:r>
              <a:rPr lang="en-US"/>
              <a:t> </a:t>
            </a:r>
            <a:r>
              <a:rPr lang="en-US" err="1"/>
              <a:t>quả</a:t>
            </a:r>
            <a:r>
              <a:rPr lang="en-US"/>
              <a:t> </a:t>
            </a:r>
            <a:r>
              <a:rPr lang="en-US" err="1"/>
              <a:t>thu</a:t>
            </a:r>
            <a:r>
              <a:rPr lang="en-US"/>
              <a:t> </a:t>
            </a:r>
            <a:r>
              <a:rPr lang="en-US" err="1"/>
              <a:t>được</a:t>
            </a:r>
            <a:r>
              <a:rPr lang="en-US"/>
              <a:t> </a:t>
            </a:r>
            <a:r>
              <a:rPr lang="en-US" err="1"/>
              <a:t>từ</a:t>
            </a:r>
            <a:r>
              <a:rPr lang="en-US"/>
              <a:t> LLM </a:t>
            </a:r>
            <a:r>
              <a:rPr lang="en-US" err="1"/>
              <a:t>như</a:t>
            </a:r>
            <a:r>
              <a:rPr lang="en-US"/>
              <a:t> </a:t>
            </a:r>
            <a:r>
              <a:rPr lang="en-US" err="1"/>
              <a:t>trên</a:t>
            </a:r>
            <a:r>
              <a:rPr lang="en-US"/>
              <a:t>, </a:t>
            </a:r>
            <a:r>
              <a:rPr lang="en-US" err="1"/>
              <a:t>chúng</a:t>
            </a:r>
            <a:r>
              <a:rPr lang="en-US"/>
              <a:t> </a:t>
            </a:r>
            <a:r>
              <a:rPr lang="en-US" err="1"/>
              <a:t>em</a:t>
            </a:r>
            <a:r>
              <a:rPr lang="en-US"/>
              <a:t> </a:t>
            </a:r>
            <a:r>
              <a:rPr lang="en-US" err="1"/>
              <a:t>đã</a:t>
            </a:r>
            <a:r>
              <a:rPr lang="en-US"/>
              <a:t> </a:t>
            </a:r>
            <a:r>
              <a:rPr lang="en-US" err="1"/>
              <a:t>tiến</a:t>
            </a:r>
            <a:r>
              <a:rPr lang="en-US"/>
              <a:t> </a:t>
            </a:r>
            <a:r>
              <a:rPr lang="en-US" err="1"/>
              <a:t>hành</a:t>
            </a:r>
            <a:r>
              <a:rPr lang="en-US"/>
              <a:t> </a:t>
            </a:r>
            <a:r>
              <a:rPr lang="en-US" err="1"/>
              <a:t>chọn</a:t>
            </a:r>
            <a:r>
              <a:rPr lang="en-US"/>
              <a:t> </a:t>
            </a:r>
            <a:r>
              <a:rPr lang="en-US" err="1"/>
              <a:t>ra</a:t>
            </a:r>
            <a:r>
              <a:rPr lang="en-US"/>
              <a:t> metric </a:t>
            </a:r>
            <a:r>
              <a:rPr lang="en-US" err="1"/>
              <a:t>phù</a:t>
            </a:r>
            <a:r>
              <a:rPr lang="en-US"/>
              <a:t> </a:t>
            </a:r>
            <a:r>
              <a:rPr lang="en-US" err="1"/>
              <a:t>hợp</a:t>
            </a:r>
            <a:r>
              <a:rPr lang="en-US"/>
              <a:t> </a:t>
            </a:r>
            <a:r>
              <a:rPr lang="en-US" err="1"/>
              <a:t>để</a:t>
            </a:r>
            <a:r>
              <a:rPr lang="en-US"/>
              <a:t> </a:t>
            </a:r>
            <a:r>
              <a:rPr lang="en-US" err="1"/>
              <a:t>đánh</a:t>
            </a:r>
            <a:r>
              <a:rPr lang="en-US"/>
              <a:t> </a:t>
            </a:r>
            <a:r>
              <a:rPr lang="en-US" err="1"/>
              <a:t>giá</a:t>
            </a:r>
            <a:r>
              <a:rPr lang="en-US"/>
              <a:t> </a:t>
            </a:r>
            <a:r>
              <a:rPr lang="en-US" err="1"/>
              <a:t>và</a:t>
            </a:r>
            <a:r>
              <a:rPr lang="en-US"/>
              <a:t> so </a:t>
            </a:r>
            <a:r>
              <a:rPr lang="en-US" err="1"/>
              <a:t>sánh</a:t>
            </a:r>
            <a:r>
              <a:rPr lang="en-US"/>
              <a:t> </a:t>
            </a:r>
            <a:r>
              <a:rPr lang="en-US" err="1"/>
              <a:t>kết</a:t>
            </a:r>
            <a:r>
              <a:rPr lang="en-US"/>
              <a:t> </a:t>
            </a:r>
            <a:r>
              <a:rPr lang="en-US" err="1"/>
              <a:t>quả</a:t>
            </a:r>
            <a:r>
              <a:rPr lang="en-US"/>
              <a:t>. Chi </a:t>
            </a:r>
            <a:r>
              <a:rPr lang="en-US" err="1"/>
              <a:t>tiết</a:t>
            </a:r>
            <a:r>
              <a:rPr lang="en-US"/>
              <a:t> hơn, </a:t>
            </a:r>
            <a:r>
              <a:rPr lang="en-US" err="1"/>
              <a:t>độ</a:t>
            </a:r>
            <a:r>
              <a:rPr lang="en-US"/>
              <a:t> </a:t>
            </a:r>
            <a:r>
              <a:rPr lang="en-US" err="1"/>
              <a:t>đo</a:t>
            </a:r>
            <a:r>
              <a:rPr lang="en-US"/>
              <a:t> </a:t>
            </a:r>
            <a:r>
              <a:rPr lang="en-US" err="1"/>
              <a:t>mà</a:t>
            </a:r>
            <a:r>
              <a:rPr lang="en-US"/>
              <a:t> </a:t>
            </a:r>
            <a:r>
              <a:rPr lang="en-US" err="1"/>
              <a:t>nhóm</a:t>
            </a:r>
            <a:r>
              <a:rPr lang="en-US"/>
              <a:t> </a:t>
            </a:r>
            <a:r>
              <a:rPr lang="en-US" err="1"/>
              <a:t>em</a:t>
            </a:r>
            <a:r>
              <a:rPr lang="en-US"/>
              <a:t> </a:t>
            </a:r>
            <a:r>
              <a:rPr lang="en-US" err="1"/>
              <a:t>đã</a:t>
            </a:r>
            <a:r>
              <a:rPr lang="en-US"/>
              <a:t> </a:t>
            </a:r>
            <a:r>
              <a:rPr lang="en-US" err="1"/>
              <a:t>sử</a:t>
            </a:r>
            <a:r>
              <a:rPr lang="en-US"/>
              <a:t> </a:t>
            </a:r>
            <a:r>
              <a:rPr lang="en-US" err="1"/>
              <a:t>dụng</a:t>
            </a:r>
            <a:r>
              <a:rPr lang="en-US"/>
              <a:t> </a:t>
            </a:r>
            <a:r>
              <a:rPr lang="en-US" err="1"/>
              <a:t>là</a:t>
            </a:r>
            <a:r>
              <a:rPr lang="en-US"/>
              <a:t>:…</a:t>
            </a:r>
          </a:p>
        </p:txBody>
      </p:sp>
      <p:sp>
        <p:nvSpPr>
          <p:cNvPr id="4" name="Slide Number Placeholder 3">
            <a:extLst>
              <a:ext uri="{FF2B5EF4-FFF2-40B4-BE49-F238E27FC236}">
                <a16:creationId xmlns:a16="http://schemas.microsoft.com/office/drawing/2014/main" id="{0AD9F020-A9E3-A1FB-3CB3-7CFFAF763A42}"/>
              </a:ext>
            </a:extLst>
          </p:cNvPr>
          <p:cNvSpPr>
            <a:spLocks noGrp="1"/>
          </p:cNvSpPr>
          <p:nvPr>
            <p:ph type="sldNum" sz="quarter" idx="10"/>
          </p:nvPr>
        </p:nvSpPr>
        <p:spPr/>
        <p:txBody>
          <a:bodyPr/>
          <a:lstStyle/>
          <a:p>
            <a:fld id="{1C34B868-C51A-4AD5-9518-82829A7D107D}" type="slidenum">
              <a:rPr lang="en-US" smtClean="0"/>
              <a:t>16</a:t>
            </a:fld>
            <a:endParaRPr lang="en-US"/>
          </a:p>
        </p:txBody>
      </p:sp>
    </p:spTree>
    <p:extLst>
      <p:ext uri="{BB962C8B-B14F-4D97-AF65-F5344CB8AC3E}">
        <p14:creationId xmlns:p14="http://schemas.microsoft.com/office/powerpoint/2010/main" val="20383999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3D168-C558-3E12-EED6-D1D47FC2A8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FC1F9F-D86B-0CB7-F0E0-4645B346F5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8CC3F9-0112-7216-65E3-1C01CB44DDB7}"/>
              </a:ext>
            </a:extLst>
          </p:cNvPr>
          <p:cNvSpPr>
            <a:spLocks noGrp="1"/>
          </p:cNvSpPr>
          <p:nvPr>
            <p:ph type="body" idx="1"/>
          </p:nvPr>
        </p:nvSpPr>
        <p:spPr/>
        <p:txBody>
          <a:bodyPr/>
          <a:lstStyle/>
          <a:p>
            <a:r>
              <a:rPr lang="en-US"/>
              <a:t>Accuracy </a:t>
            </a:r>
            <a:r>
              <a:rPr lang="en-US" err="1"/>
              <a:t>với</a:t>
            </a:r>
            <a:r>
              <a:rPr lang="en-US"/>
              <a:t> </a:t>
            </a:r>
            <a:r>
              <a:rPr lang="en-US" err="1"/>
              <a:t>công</a:t>
            </a:r>
            <a:r>
              <a:rPr lang="en-US"/>
              <a:t> </a:t>
            </a:r>
            <a:r>
              <a:rPr lang="en-US" err="1"/>
              <a:t>thức</a:t>
            </a:r>
            <a:r>
              <a:rPr lang="en-US"/>
              <a:t> </a:t>
            </a:r>
            <a:r>
              <a:rPr lang="en-US" err="1"/>
              <a:t>như</a:t>
            </a:r>
            <a:r>
              <a:rPr lang="en-US"/>
              <a:t> </a:t>
            </a:r>
            <a:r>
              <a:rPr lang="en-US" err="1"/>
              <a:t>trên</a:t>
            </a:r>
            <a:r>
              <a:rPr lang="en-US"/>
              <a:t> slide. </a:t>
            </a:r>
          </a:p>
          <a:p>
            <a:r>
              <a:rPr lang="en-US"/>
              <a:t>Accuracy = (TP+TN)/(TP+FP+TN+FN)</a:t>
            </a:r>
          </a:p>
          <a:p>
            <a:endParaRPr lang="en-US"/>
          </a:p>
          <a:p>
            <a:r>
              <a:rPr lang="en-US"/>
              <a:t>Trong </a:t>
            </a:r>
            <a:r>
              <a:rPr lang="en-US" err="1"/>
              <a:t>đó</a:t>
            </a:r>
            <a:r>
              <a:rPr lang="en-US"/>
              <a:t>, </a:t>
            </a:r>
            <a:r>
              <a:rPr lang="en-US" err="1"/>
              <a:t>các</a:t>
            </a:r>
            <a:r>
              <a:rPr lang="en-US"/>
              <a:t> </a:t>
            </a:r>
            <a:r>
              <a:rPr lang="en-US" err="1"/>
              <a:t>chỉ</a:t>
            </a:r>
            <a:r>
              <a:rPr lang="en-US"/>
              <a:t> </a:t>
            </a:r>
            <a:r>
              <a:rPr lang="en-US" err="1"/>
              <a:t>số</a:t>
            </a:r>
            <a:r>
              <a:rPr lang="en-US"/>
              <a:t> True Positive, True Negative, False Positive </a:t>
            </a:r>
            <a:r>
              <a:rPr lang="en-US" err="1"/>
              <a:t>và</a:t>
            </a:r>
            <a:r>
              <a:rPr lang="en-US"/>
              <a:t> False Negative </a:t>
            </a:r>
            <a:r>
              <a:rPr lang="en-US" err="1"/>
              <a:t>được</a:t>
            </a:r>
            <a:r>
              <a:rPr lang="en-US"/>
              <a:t> </a:t>
            </a:r>
            <a:r>
              <a:rPr lang="en-US" err="1"/>
              <a:t>định</a:t>
            </a:r>
            <a:r>
              <a:rPr lang="en-US"/>
              <a:t> </a:t>
            </a:r>
            <a:r>
              <a:rPr lang="en-US" err="1"/>
              <a:t>nghĩa</a:t>
            </a:r>
            <a:r>
              <a:rPr lang="en-US"/>
              <a:t> </a:t>
            </a:r>
            <a:r>
              <a:rPr lang="en-US" err="1"/>
              <a:t>như</a:t>
            </a:r>
            <a:r>
              <a:rPr lang="en-US"/>
              <a:t> </a:t>
            </a:r>
            <a:r>
              <a:rPr lang="en-US" err="1"/>
              <a:t>trong</a:t>
            </a:r>
            <a:r>
              <a:rPr lang="en-US"/>
              <a:t> </a:t>
            </a:r>
            <a:r>
              <a:rPr lang="en-US" err="1"/>
              <a:t>bảng</a:t>
            </a:r>
            <a:r>
              <a:rPr lang="en-US"/>
              <a:t>.</a:t>
            </a:r>
          </a:p>
          <a:p>
            <a:endParaRPr lang="en-US"/>
          </a:p>
          <a:p>
            <a:r>
              <a:rPr lang="en-US" err="1"/>
              <a:t>Thì</a:t>
            </a:r>
            <a:r>
              <a:rPr lang="en-US"/>
              <a:t> </a:t>
            </a:r>
            <a:r>
              <a:rPr lang="en-US" err="1"/>
              <a:t>độ</a:t>
            </a:r>
            <a:r>
              <a:rPr lang="en-US"/>
              <a:t> </a:t>
            </a:r>
            <a:r>
              <a:rPr lang="en-US" err="1"/>
              <a:t>chính</a:t>
            </a:r>
            <a:r>
              <a:rPr lang="en-US"/>
              <a:t> </a:t>
            </a:r>
            <a:r>
              <a:rPr lang="en-US" err="1"/>
              <a:t>xác</a:t>
            </a:r>
            <a:r>
              <a:rPr lang="en-US"/>
              <a:t> </a:t>
            </a:r>
            <a:r>
              <a:rPr lang="en-US" err="1"/>
              <a:t>được</a:t>
            </a:r>
            <a:r>
              <a:rPr lang="en-US"/>
              <a:t> </a:t>
            </a:r>
            <a:r>
              <a:rPr lang="en-US" err="1"/>
              <a:t>hiểu</a:t>
            </a:r>
            <a:r>
              <a:rPr lang="en-US"/>
              <a:t> </a:t>
            </a:r>
            <a:r>
              <a:rPr lang="en-US" err="1"/>
              <a:t>là</a:t>
            </a:r>
            <a:r>
              <a:rPr lang="en-US"/>
              <a:t> </a:t>
            </a:r>
            <a:r>
              <a:rPr lang="en-US" err="1"/>
              <a:t>số</a:t>
            </a:r>
            <a:r>
              <a:rPr lang="en-US"/>
              <a:t> </a:t>
            </a:r>
            <a:r>
              <a:rPr lang="en-US" err="1"/>
              <a:t>câu</a:t>
            </a:r>
            <a:r>
              <a:rPr lang="en-US"/>
              <a:t> </a:t>
            </a:r>
            <a:r>
              <a:rPr lang="en-US" err="1"/>
              <a:t>trả</a:t>
            </a:r>
            <a:r>
              <a:rPr lang="en-US"/>
              <a:t> </a:t>
            </a:r>
            <a:r>
              <a:rPr lang="en-US" err="1"/>
              <a:t>lời</a:t>
            </a:r>
            <a:r>
              <a:rPr lang="en-US"/>
              <a:t> </a:t>
            </a:r>
            <a:r>
              <a:rPr lang="en-US" err="1"/>
              <a:t>mà</a:t>
            </a:r>
            <a:r>
              <a:rPr lang="en-US"/>
              <a:t> LLM </a:t>
            </a:r>
            <a:r>
              <a:rPr lang="en-US" err="1"/>
              <a:t>trả</a:t>
            </a:r>
            <a:r>
              <a:rPr lang="en-US"/>
              <a:t> </a:t>
            </a:r>
            <a:r>
              <a:rPr lang="en-US" err="1"/>
              <a:t>lời</a:t>
            </a:r>
            <a:r>
              <a:rPr lang="en-US"/>
              <a:t> </a:t>
            </a:r>
            <a:r>
              <a:rPr lang="en-US" err="1"/>
              <a:t>đúng</a:t>
            </a:r>
            <a:r>
              <a:rPr lang="en-US"/>
              <a:t> </a:t>
            </a:r>
            <a:r>
              <a:rPr lang="en-US" err="1"/>
              <a:t>trên</a:t>
            </a:r>
            <a:r>
              <a:rPr lang="en-US"/>
              <a:t> </a:t>
            </a:r>
            <a:r>
              <a:rPr lang="en-US" err="1"/>
              <a:t>tổng</a:t>
            </a:r>
            <a:r>
              <a:rPr lang="en-US"/>
              <a:t> </a:t>
            </a:r>
            <a:r>
              <a:rPr lang="en-US" err="1"/>
              <a:t>số</a:t>
            </a:r>
            <a:r>
              <a:rPr lang="en-US"/>
              <a:t> </a:t>
            </a:r>
            <a:r>
              <a:rPr lang="en-US" err="1"/>
              <a:t>câu</a:t>
            </a:r>
            <a:r>
              <a:rPr lang="en-US"/>
              <a:t> </a:t>
            </a:r>
            <a:r>
              <a:rPr lang="en-US" err="1"/>
              <a:t>trả</a:t>
            </a:r>
            <a:r>
              <a:rPr lang="en-US"/>
              <a:t> </a:t>
            </a:r>
            <a:r>
              <a:rPr lang="en-US" err="1"/>
              <a:t>lời</a:t>
            </a:r>
            <a:r>
              <a:rPr lang="en-US"/>
              <a:t>. </a:t>
            </a:r>
            <a:r>
              <a:rPr lang="en-US" err="1"/>
              <a:t>Cụ</a:t>
            </a:r>
            <a:r>
              <a:rPr lang="en-US"/>
              <a:t> </a:t>
            </a:r>
            <a:r>
              <a:rPr lang="en-US" err="1"/>
              <a:t>thể</a:t>
            </a:r>
            <a:r>
              <a:rPr lang="en-US"/>
              <a:t> </a:t>
            </a:r>
            <a:r>
              <a:rPr lang="en-US" err="1"/>
              <a:t>là</a:t>
            </a:r>
            <a:r>
              <a:rPr lang="en-US"/>
              <a:t>, </a:t>
            </a:r>
            <a:r>
              <a:rPr lang="en-US" err="1"/>
              <a:t>nếu</a:t>
            </a:r>
            <a:r>
              <a:rPr lang="en-US"/>
              <a:t> </a:t>
            </a:r>
            <a:r>
              <a:rPr lang="en-US" err="1"/>
              <a:t>như</a:t>
            </a:r>
            <a:r>
              <a:rPr lang="en-US"/>
              <a:t> </a:t>
            </a:r>
            <a:r>
              <a:rPr lang="en-US" err="1"/>
              <a:t>thực</a:t>
            </a:r>
            <a:r>
              <a:rPr lang="en-US"/>
              <a:t> </a:t>
            </a:r>
            <a:r>
              <a:rPr lang="en-US" err="1"/>
              <a:t>tế</a:t>
            </a:r>
            <a:r>
              <a:rPr lang="en-US"/>
              <a:t> </a:t>
            </a:r>
            <a:r>
              <a:rPr lang="en-US" err="1"/>
              <a:t>và</a:t>
            </a:r>
            <a:r>
              <a:rPr lang="en-US"/>
              <a:t> output </a:t>
            </a:r>
            <a:r>
              <a:rPr lang="en-US" err="1"/>
              <a:t>của</a:t>
            </a:r>
            <a:r>
              <a:rPr lang="en-US"/>
              <a:t> LLM </a:t>
            </a:r>
            <a:r>
              <a:rPr lang="en-US" err="1"/>
              <a:t>đều</a:t>
            </a:r>
            <a:r>
              <a:rPr lang="en-US"/>
              <a:t> </a:t>
            </a:r>
            <a:r>
              <a:rPr lang="en-US" err="1"/>
              <a:t>là</a:t>
            </a:r>
            <a:r>
              <a:rPr lang="en-US"/>
              <a:t> </a:t>
            </a:r>
            <a:r>
              <a:rPr lang="en-US" err="1"/>
              <a:t>câu</a:t>
            </a:r>
            <a:r>
              <a:rPr lang="en-US"/>
              <a:t> </a:t>
            </a:r>
            <a:r>
              <a:rPr lang="en-US" err="1"/>
              <a:t>trả</a:t>
            </a:r>
            <a:r>
              <a:rPr lang="en-US"/>
              <a:t> </a:t>
            </a:r>
            <a:r>
              <a:rPr lang="en-US" err="1"/>
              <a:t>lời</a:t>
            </a:r>
            <a:r>
              <a:rPr lang="en-US"/>
              <a:t> </a:t>
            </a:r>
            <a:r>
              <a:rPr lang="en-US" err="1"/>
              <a:t>ảo</a:t>
            </a:r>
            <a:r>
              <a:rPr lang="en-US"/>
              <a:t> </a:t>
            </a:r>
            <a:r>
              <a:rPr lang="en-US" err="1"/>
              <a:t>giác</a:t>
            </a:r>
            <a:r>
              <a:rPr lang="en-US"/>
              <a:t> </a:t>
            </a:r>
            <a:r>
              <a:rPr lang="en-US" err="1"/>
              <a:t>hoặc</a:t>
            </a:r>
            <a:r>
              <a:rPr lang="en-US"/>
              <a:t> </a:t>
            </a:r>
            <a:r>
              <a:rPr lang="en-US" err="1"/>
              <a:t>câu</a:t>
            </a:r>
            <a:r>
              <a:rPr lang="en-US"/>
              <a:t> </a:t>
            </a:r>
            <a:r>
              <a:rPr lang="en-US" err="1"/>
              <a:t>trả</a:t>
            </a:r>
            <a:r>
              <a:rPr lang="en-US"/>
              <a:t> </a:t>
            </a:r>
            <a:r>
              <a:rPr lang="en-US" err="1"/>
              <a:t>lời</a:t>
            </a:r>
            <a:r>
              <a:rPr lang="en-US"/>
              <a:t> </a:t>
            </a:r>
            <a:r>
              <a:rPr lang="en-US" err="1"/>
              <a:t>đúng</a:t>
            </a:r>
            <a:r>
              <a:rPr lang="en-US"/>
              <a:t> </a:t>
            </a:r>
            <a:r>
              <a:rPr lang="en-US" err="1"/>
              <a:t>thì</a:t>
            </a:r>
            <a:r>
              <a:rPr lang="en-US"/>
              <a:t> </a:t>
            </a:r>
            <a:r>
              <a:rPr lang="en-US" err="1"/>
              <a:t>đó</a:t>
            </a:r>
            <a:r>
              <a:rPr lang="en-US"/>
              <a:t> </a:t>
            </a:r>
            <a:r>
              <a:rPr lang="en-US" err="1"/>
              <a:t>là</a:t>
            </a:r>
            <a:r>
              <a:rPr lang="en-US"/>
              <a:t> </a:t>
            </a:r>
            <a:r>
              <a:rPr lang="en-US" err="1"/>
              <a:t>những</a:t>
            </a:r>
            <a:r>
              <a:rPr lang="en-US"/>
              <a:t> </a:t>
            </a:r>
            <a:r>
              <a:rPr lang="en-US" err="1"/>
              <a:t>câu</a:t>
            </a:r>
            <a:r>
              <a:rPr lang="en-US"/>
              <a:t> </a:t>
            </a:r>
            <a:r>
              <a:rPr lang="en-US" err="1"/>
              <a:t>trả</a:t>
            </a:r>
            <a:r>
              <a:rPr lang="en-US"/>
              <a:t> </a:t>
            </a:r>
            <a:r>
              <a:rPr lang="en-US" err="1"/>
              <a:t>lời</a:t>
            </a:r>
            <a:r>
              <a:rPr lang="en-US"/>
              <a:t> </a:t>
            </a:r>
            <a:r>
              <a:rPr lang="en-US" err="1"/>
              <a:t>mà</a:t>
            </a:r>
            <a:r>
              <a:rPr lang="en-US"/>
              <a:t> LLM </a:t>
            </a:r>
            <a:r>
              <a:rPr lang="en-US" err="1"/>
              <a:t>trả</a:t>
            </a:r>
            <a:r>
              <a:rPr lang="en-US"/>
              <a:t> </a:t>
            </a:r>
            <a:r>
              <a:rPr lang="en-US" err="1"/>
              <a:t>lời</a:t>
            </a:r>
            <a:r>
              <a:rPr lang="en-US"/>
              <a:t> </a:t>
            </a:r>
            <a:r>
              <a:rPr lang="en-US" err="1"/>
              <a:t>đúng</a:t>
            </a:r>
            <a:r>
              <a:rPr lang="en-US"/>
              <a:t>. </a:t>
            </a:r>
            <a:r>
              <a:rPr lang="en-US" err="1"/>
              <a:t>Ngược</a:t>
            </a:r>
            <a:r>
              <a:rPr lang="en-US"/>
              <a:t> </a:t>
            </a:r>
            <a:r>
              <a:rPr lang="en-US" err="1"/>
              <a:t>lại</a:t>
            </a:r>
            <a:r>
              <a:rPr lang="en-US"/>
              <a:t>, </a:t>
            </a:r>
            <a:r>
              <a:rPr lang="en-US" err="1"/>
              <a:t>nếu</a:t>
            </a:r>
            <a:r>
              <a:rPr lang="en-US"/>
              <a:t> </a:t>
            </a:r>
            <a:r>
              <a:rPr lang="en-US" err="1"/>
              <a:t>như</a:t>
            </a:r>
            <a:r>
              <a:rPr lang="en-US"/>
              <a:t> </a:t>
            </a:r>
            <a:r>
              <a:rPr lang="en-US" err="1"/>
              <a:t>thực</a:t>
            </a:r>
            <a:r>
              <a:rPr lang="en-US"/>
              <a:t> </a:t>
            </a:r>
            <a:r>
              <a:rPr lang="en-US" err="1"/>
              <a:t>tế</a:t>
            </a:r>
            <a:r>
              <a:rPr lang="en-US"/>
              <a:t> </a:t>
            </a:r>
            <a:r>
              <a:rPr lang="en-US" err="1"/>
              <a:t>và</a:t>
            </a:r>
            <a:r>
              <a:rPr lang="en-US"/>
              <a:t> output </a:t>
            </a:r>
            <a:r>
              <a:rPr lang="en-US" err="1"/>
              <a:t>của</a:t>
            </a:r>
            <a:r>
              <a:rPr lang="en-US"/>
              <a:t> LLM </a:t>
            </a:r>
            <a:r>
              <a:rPr lang="en-US" err="1"/>
              <a:t>khác</a:t>
            </a:r>
            <a:r>
              <a:rPr lang="en-US"/>
              <a:t> </a:t>
            </a:r>
            <a:r>
              <a:rPr lang="en-US" err="1"/>
              <a:t>loại</a:t>
            </a:r>
            <a:r>
              <a:rPr lang="en-US"/>
              <a:t> </a:t>
            </a:r>
            <a:r>
              <a:rPr lang="en-US" err="1"/>
              <a:t>nhau</a:t>
            </a:r>
            <a:r>
              <a:rPr lang="en-US"/>
              <a:t> </a:t>
            </a:r>
            <a:r>
              <a:rPr lang="en-US" err="1"/>
              <a:t>thì</a:t>
            </a:r>
            <a:r>
              <a:rPr lang="en-US"/>
              <a:t> </a:t>
            </a:r>
            <a:r>
              <a:rPr lang="en-US" err="1"/>
              <a:t>lúc</a:t>
            </a:r>
            <a:r>
              <a:rPr lang="en-US"/>
              <a:t> </a:t>
            </a:r>
            <a:r>
              <a:rPr lang="en-US" err="1"/>
              <a:t>đó</a:t>
            </a:r>
            <a:r>
              <a:rPr lang="en-US"/>
              <a:t> </a:t>
            </a:r>
            <a:r>
              <a:rPr lang="en-US" err="1"/>
              <a:t>mô</a:t>
            </a:r>
            <a:r>
              <a:rPr lang="en-US"/>
              <a:t> </a:t>
            </a:r>
            <a:r>
              <a:rPr lang="en-US" err="1"/>
              <a:t>hình</a:t>
            </a:r>
            <a:r>
              <a:rPr lang="en-US"/>
              <a:t> </a:t>
            </a:r>
            <a:r>
              <a:rPr lang="en-US" err="1"/>
              <a:t>đã</a:t>
            </a:r>
            <a:r>
              <a:rPr lang="en-US"/>
              <a:t> </a:t>
            </a:r>
            <a:r>
              <a:rPr lang="en-US" err="1"/>
              <a:t>trả</a:t>
            </a:r>
            <a:r>
              <a:rPr lang="en-US"/>
              <a:t> </a:t>
            </a:r>
            <a:r>
              <a:rPr lang="en-US" err="1"/>
              <a:t>lời</a:t>
            </a:r>
            <a:r>
              <a:rPr lang="en-US"/>
              <a:t> </a:t>
            </a:r>
            <a:r>
              <a:rPr lang="en-US" err="1"/>
              <a:t>sai</a:t>
            </a:r>
            <a:r>
              <a:rPr lang="en-US"/>
              <a:t>.</a:t>
            </a:r>
          </a:p>
          <a:p>
            <a:endParaRPr lang="en-US"/>
          </a:p>
          <a:p>
            <a:r>
              <a:rPr lang="en-US" err="1"/>
              <a:t>Bằng</a:t>
            </a:r>
            <a:r>
              <a:rPr lang="en-US"/>
              <a:t> </a:t>
            </a:r>
            <a:r>
              <a:rPr lang="en-US" err="1"/>
              <a:t>cách</a:t>
            </a:r>
            <a:r>
              <a:rPr lang="en-US"/>
              <a:t> </a:t>
            </a:r>
            <a:r>
              <a:rPr lang="en-US" err="1"/>
              <a:t>sử</a:t>
            </a:r>
            <a:r>
              <a:rPr lang="en-US"/>
              <a:t> </a:t>
            </a:r>
            <a:r>
              <a:rPr lang="en-US" err="1"/>
              <a:t>dụng</a:t>
            </a:r>
            <a:r>
              <a:rPr lang="en-US"/>
              <a:t> </a:t>
            </a:r>
            <a:r>
              <a:rPr lang="en-US" err="1"/>
              <a:t>độ</a:t>
            </a:r>
            <a:r>
              <a:rPr lang="en-US"/>
              <a:t> </a:t>
            </a:r>
            <a:r>
              <a:rPr lang="en-US" err="1"/>
              <a:t>đo</a:t>
            </a:r>
            <a:r>
              <a:rPr lang="en-US"/>
              <a:t> Accuracy </a:t>
            </a:r>
            <a:r>
              <a:rPr lang="en-US" err="1"/>
              <a:t>trên</a:t>
            </a:r>
            <a:r>
              <a:rPr lang="en-US"/>
              <a:t>, </a:t>
            </a:r>
            <a:r>
              <a:rPr lang="en-US" err="1"/>
              <a:t>nhóm</a:t>
            </a:r>
            <a:r>
              <a:rPr lang="en-US"/>
              <a:t> </a:t>
            </a:r>
            <a:r>
              <a:rPr lang="en-US" err="1"/>
              <a:t>đã</a:t>
            </a:r>
            <a:r>
              <a:rPr lang="en-US"/>
              <a:t> </a:t>
            </a:r>
            <a:r>
              <a:rPr lang="en-US" err="1"/>
              <a:t>tiến</a:t>
            </a:r>
            <a:r>
              <a:rPr lang="en-US"/>
              <a:t> </a:t>
            </a:r>
            <a:r>
              <a:rPr lang="en-US" err="1"/>
              <a:t>hành</a:t>
            </a:r>
            <a:r>
              <a:rPr lang="en-US"/>
              <a:t> </a:t>
            </a:r>
            <a:r>
              <a:rPr lang="en-US" err="1"/>
              <a:t>thống</a:t>
            </a:r>
            <a:r>
              <a:rPr lang="en-US"/>
              <a:t> </a:t>
            </a:r>
            <a:r>
              <a:rPr lang="en-US" err="1"/>
              <a:t>kê</a:t>
            </a:r>
            <a:r>
              <a:rPr lang="en-US"/>
              <a:t> </a:t>
            </a:r>
            <a:r>
              <a:rPr lang="en-US" err="1"/>
              <a:t>kết</a:t>
            </a:r>
            <a:r>
              <a:rPr lang="en-US"/>
              <a:t> </a:t>
            </a:r>
            <a:r>
              <a:rPr lang="en-US" err="1"/>
              <a:t>quả</a:t>
            </a:r>
            <a:r>
              <a:rPr lang="en-US"/>
              <a:t> </a:t>
            </a:r>
            <a:r>
              <a:rPr lang="en-US" err="1"/>
              <a:t>thực</a:t>
            </a:r>
            <a:r>
              <a:rPr lang="en-US"/>
              <a:t> </a:t>
            </a:r>
            <a:r>
              <a:rPr lang="en-US" err="1"/>
              <a:t>nghiệm</a:t>
            </a:r>
            <a:r>
              <a:rPr lang="en-US"/>
              <a:t>, </a:t>
            </a:r>
            <a:r>
              <a:rPr lang="en-US" err="1"/>
              <a:t>cụ</a:t>
            </a:r>
            <a:r>
              <a:rPr lang="en-US"/>
              <a:t> </a:t>
            </a:r>
            <a:r>
              <a:rPr lang="en-US" err="1"/>
              <a:t>thể</a:t>
            </a:r>
            <a:r>
              <a:rPr lang="en-US"/>
              <a:t>…</a:t>
            </a:r>
          </a:p>
        </p:txBody>
      </p:sp>
      <p:sp>
        <p:nvSpPr>
          <p:cNvPr id="4" name="Slide Number Placeholder 3">
            <a:extLst>
              <a:ext uri="{FF2B5EF4-FFF2-40B4-BE49-F238E27FC236}">
                <a16:creationId xmlns:a16="http://schemas.microsoft.com/office/drawing/2014/main" id="{1456A4A8-0AE6-99FD-97DF-DE10CD5E1BA9}"/>
              </a:ext>
            </a:extLst>
          </p:cNvPr>
          <p:cNvSpPr>
            <a:spLocks noGrp="1"/>
          </p:cNvSpPr>
          <p:nvPr>
            <p:ph type="sldNum" sz="quarter" idx="10"/>
          </p:nvPr>
        </p:nvSpPr>
        <p:spPr/>
        <p:txBody>
          <a:bodyPr/>
          <a:lstStyle/>
          <a:p>
            <a:fld id="{1C34B868-C51A-4AD5-9518-82829A7D107D}" type="slidenum">
              <a:rPr lang="en-US" smtClean="0"/>
              <a:t>17</a:t>
            </a:fld>
            <a:endParaRPr lang="en-US"/>
          </a:p>
        </p:txBody>
      </p:sp>
    </p:spTree>
    <p:extLst>
      <p:ext uri="{BB962C8B-B14F-4D97-AF65-F5344CB8AC3E}">
        <p14:creationId xmlns:p14="http://schemas.microsoft.com/office/powerpoint/2010/main" val="21891346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83E64-37F5-FA5E-469F-3FE57CC0AE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9A77B9-BE7F-E3EB-5425-14A3E7326D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67C2AD-73F2-E60B-5C01-26718FAAA549}"/>
              </a:ext>
            </a:extLst>
          </p:cNvPr>
          <p:cNvSpPr>
            <a:spLocks noGrp="1"/>
          </p:cNvSpPr>
          <p:nvPr>
            <p:ph type="body" idx="1"/>
          </p:nvPr>
        </p:nvSpPr>
        <p:spPr/>
        <p:txBody>
          <a:bodyPr/>
          <a:lstStyle/>
          <a:p>
            <a:r>
              <a:rPr lang="vi-VN"/>
              <a:t>Trong phần đánh giá đầu tiên, nhóm tiến hành so sánh accuracy của các mô hình trong điều kiện không truyền kiến thức liên quan. Chúng em chia các mô hình thành ba nhóm: nhóm mã nguồn đóng truy cập qua API, nhóm mã nguồn mở chưa tinh chỉnh </a:t>
            </a:r>
            <a:r>
              <a:rPr lang="en-US" err="1"/>
              <a:t>trên</a:t>
            </a:r>
            <a:r>
              <a:rPr lang="en-US"/>
              <a:t> </a:t>
            </a:r>
            <a:r>
              <a:rPr lang="vi-VN"/>
              <a:t>tiếng Việt, và nhóm mã nguồn mở đã được tinh chỉnh. Kết quả cho thấy độ chính xác của các mô hình nhìn chung dao động quanh mức 50%, tuy nhiên </a:t>
            </a:r>
            <a:r>
              <a:rPr lang="en-US" err="1"/>
              <a:t>có</a:t>
            </a:r>
            <a:r>
              <a:rPr lang="en-US"/>
              <a:t> </a:t>
            </a:r>
            <a:r>
              <a:rPr lang="vi-VN"/>
              <a:t>một số mô hình nổi bật đáng chú ý. Cụ thể, WizardLM-2 đạt độ chính xác cao nhất ở mức 57.61%, vượt qua cả các mô hình API như GPT-4o-mini (51.72%) và Gemini-2.0-flash (51.29%). Trong nhóm mô hình đã tinh chỉnh tiếng Việt, Qwen-Viet đạt accuracy ấn tượng là 53.81%. Từ kết quả này, nhóm quyết định chọn WizardLM-2 để phân tích sâu hơn trong các khía cạnh cụ thể vì đây là mô hình cho kết quả tốt nhất trong điều kiện không có tri thức nền.</a:t>
            </a:r>
            <a:endParaRPr lang="en-US"/>
          </a:p>
        </p:txBody>
      </p:sp>
      <p:sp>
        <p:nvSpPr>
          <p:cNvPr id="4" name="Slide Number Placeholder 3">
            <a:extLst>
              <a:ext uri="{FF2B5EF4-FFF2-40B4-BE49-F238E27FC236}">
                <a16:creationId xmlns:a16="http://schemas.microsoft.com/office/drawing/2014/main" id="{30762527-007A-5DB9-9918-DACF0CC19004}"/>
              </a:ext>
            </a:extLst>
          </p:cNvPr>
          <p:cNvSpPr>
            <a:spLocks noGrp="1"/>
          </p:cNvSpPr>
          <p:nvPr>
            <p:ph type="sldNum" sz="quarter" idx="10"/>
          </p:nvPr>
        </p:nvSpPr>
        <p:spPr/>
        <p:txBody>
          <a:bodyPr/>
          <a:lstStyle/>
          <a:p>
            <a:fld id="{1C34B868-C51A-4AD5-9518-82829A7D107D}" type="slidenum">
              <a:rPr lang="en-US" smtClean="0"/>
              <a:t>18</a:t>
            </a:fld>
            <a:endParaRPr lang="en-US"/>
          </a:p>
        </p:txBody>
      </p:sp>
    </p:spTree>
    <p:extLst>
      <p:ext uri="{BB962C8B-B14F-4D97-AF65-F5344CB8AC3E}">
        <p14:creationId xmlns:p14="http://schemas.microsoft.com/office/powerpoint/2010/main" val="2244730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Tiếp theo, nhóm đã đánh giá độ chính xác theo từng bộ/ngành trong điều kiện không truyền kiến thức liên quan</a:t>
            </a:r>
            <a:r>
              <a:rPr lang="en-US"/>
              <a:t> </a:t>
            </a:r>
            <a:r>
              <a:rPr lang="en-US" err="1"/>
              <a:t>của</a:t>
            </a:r>
            <a:r>
              <a:rPr lang="en-US"/>
              <a:t> </a:t>
            </a:r>
            <a:r>
              <a:rPr lang="en-US" err="1"/>
              <a:t>mô</a:t>
            </a:r>
            <a:r>
              <a:rPr lang="en-US"/>
              <a:t> </a:t>
            </a:r>
            <a:r>
              <a:rPr lang="en-US" err="1"/>
              <a:t>hình</a:t>
            </a:r>
            <a:r>
              <a:rPr lang="en-US"/>
              <a:t> WizardLM-2</a:t>
            </a:r>
            <a:r>
              <a:rPr lang="vi-VN"/>
              <a:t>. Tổng cộng có 7434 mẫu</a:t>
            </a:r>
            <a:r>
              <a:rPr lang="en-US"/>
              <a:t>. </a:t>
            </a:r>
            <a:r>
              <a:rPr lang="vi-VN"/>
              <a:t>Bảng được sắp xếp theo thứ tự giảm dần theo số mẫu</a:t>
            </a:r>
            <a:r>
              <a:rPr lang="en-US"/>
              <a:t>, </a:t>
            </a:r>
            <a:r>
              <a:rPr lang="vi-VN"/>
              <a:t>số mẫu cũng phản ánh độ phổ biến của các bộ/ngành trong ngữ cảnh thực tế</a:t>
            </a:r>
            <a:r>
              <a:rPr lang="en-US"/>
              <a:t> </a:t>
            </a:r>
            <a:r>
              <a:rPr lang="en-US" err="1"/>
              <a:t>trên</a:t>
            </a:r>
            <a:r>
              <a:rPr lang="en-US"/>
              <a:t> </a:t>
            </a:r>
            <a:r>
              <a:rPr lang="en-US" err="1"/>
              <a:t>cổng</a:t>
            </a:r>
            <a:r>
              <a:rPr lang="en-US"/>
              <a:t> </a:t>
            </a:r>
            <a:r>
              <a:rPr lang="en-US" err="1"/>
              <a:t>dịch</a:t>
            </a:r>
            <a:r>
              <a:rPr lang="en-US"/>
              <a:t> </a:t>
            </a:r>
            <a:r>
              <a:rPr lang="en-US" err="1"/>
              <a:t>vụ</a:t>
            </a:r>
            <a:r>
              <a:rPr lang="en-US"/>
              <a:t> </a:t>
            </a:r>
            <a:r>
              <a:rPr lang="en-US" err="1"/>
              <a:t>công</a:t>
            </a:r>
            <a:r>
              <a:rPr lang="vi-VN"/>
              <a:t>.</a:t>
            </a:r>
            <a:r>
              <a:rPr lang="en-US"/>
              <a:t> </a:t>
            </a:r>
            <a:r>
              <a:rPr lang="vi-VN"/>
              <a:t>Kết quả cho thấy độ chính xác dao động từ 51.92% (Thanh tra Chính phủ) đến 64.44% (Bộ Lao động – Thương binh và Xã hội). Nhìn chung, khoảng chênh lệch không quá lớn. Dù một số bộ đạt accuracy khá cao như Bộ Quốc phòng, Bộ Tư pháp hay Bộ Y tế, nhưng</a:t>
            </a:r>
            <a:r>
              <a:rPr lang="en-US"/>
              <a:t> </a:t>
            </a:r>
            <a:r>
              <a:rPr lang="en-US" err="1"/>
              <a:t>vẫn</a:t>
            </a:r>
            <a:r>
              <a:rPr lang="en-US"/>
              <a:t> </a:t>
            </a:r>
            <a:r>
              <a:rPr lang="en-US" err="1"/>
              <a:t>không</a:t>
            </a:r>
            <a:r>
              <a:rPr lang="en-US"/>
              <a:t> </a:t>
            </a:r>
            <a:r>
              <a:rPr lang="en-US" err="1"/>
              <a:t>quá</a:t>
            </a:r>
            <a:r>
              <a:rPr lang="en-US"/>
              <a:t> </a:t>
            </a:r>
            <a:r>
              <a:rPr lang="en-US" err="1"/>
              <a:t>nổi</a:t>
            </a:r>
            <a:r>
              <a:rPr lang="en-US"/>
              <a:t> </a:t>
            </a:r>
            <a:r>
              <a:rPr lang="en-US" err="1"/>
              <a:t>bật</a:t>
            </a:r>
            <a:r>
              <a:rPr lang="en-US"/>
              <a:t>. </a:t>
            </a:r>
            <a:r>
              <a:rPr lang="en-US" err="1"/>
              <a:t>Từ</a:t>
            </a:r>
            <a:r>
              <a:rPr lang="en-US"/>
              <a:t> </a:t>
            </a:r>
            <a:r>
              <a:rPr lang="en-US" err="1"/>
              <a:t>đó</a:t>
            </a:r>
            <a:r>
              <a:rPr lang="en-US"/>
              <a:t>, </a:t>
            </a:r>
            <a:r>
              <a:rPr lang="en-US" err="1"/>
              <a:t>cho</a:t>
            </a:r>
            <a:r>
              <a:rPr lang="en-US"/>
              <a:t> </a:t>
            </a:r>
            <a:r>
              <a:rPr lang="en-US" err="1"/>
              <a:t>thấy</a:t>
            </a:r>
            <a:r>
              <a:rPr lang="en-US"/>
              <a:t> </a:t>
            </a:r>
            <a:r>
              <a:rPr lang="en-US" err="1"/>
              <a:t>mô</a:t>
            </a:r>
            <a:r>
              <a:rPr lang="en-US"/>
              <a:t> </a:t>
            </a:r>
            <a:r>
              <a:rPr lang="en-US" err="1"/>
              <a:t>hình</a:t>
            </a:r>
            <a:r>
              <a:rPr lang="en-US"/>
              <a:t> WizardLM-2 </a:t>
            </a:r>
            <a:r>
              <a:rPr lang="en-US" err="1"/>
              <a:t>vẫn</a:t>
            </a:r>
            <a:r>
              <a:rPr lang="en-US"/>
              <a:t> </a:t>
            </a:r>
            <a:r>
              <a:rPr lang="en-US" err="1"/>
              <a:t>đang</a:t>
            </a:r>
            <a:r>
              <a:rPr lang="en-US"/>
              <a:t> </a:t>
            </a:r>
            <a:r>
              <a:rPr lang="en-US" err="1"/>
              <a:t>gặp</a:t>
            </a:r>
            <a:r>
              <a:rPr lang="en-US"/>
              <a:t> </a:t>
            </a:r>
            <a:r>
              <a:rPr lang="en-US" err="1"/>
              <a:t>khó</a:t>
            </a:r>
            <a:r>
              <a:rPr lang="en-US"/>
              <a:t> </a:t>
            </a:r>
            <a:r>
              <a:rPr lang="en-US" err="1"/>
              <a:t>khăn</a:t>
            </a:r>
            <a:r>
              <a:rPr lang="en-US"/>
              <a:t> </a:t>
            </a:r>
            <a:r>
              <a:rPr lang="en-US" err="1"/>
              <a:t>trong</a:t>
            </a:r>
            <a:r>
              <a:rPr lang="en-US"/>
              <a:t> </a:t>
            </a:r>
            <a:r>
              <a:rPr lang="en-US" err="1"/>
              <a:t>việc</a:t>
            </a:r>
            <a:r>
              <a:rPr lang="en-US"/>
              <a:t> </a:t>
            </a:r>
            <a:r>
              <a:rPr lang="en-US" err="1"/>
              <a:t>phát</a:t>
            </a:r>
            <a:r>
              <a:rPr lang="en-US"/>
              <a:t> </a:t>
            </a:r>
            <a:r>
              <a:rPr lang="en-US" err="1"/>
              <a:t>hiện</a:t>
            </a:r>
            <a:r>
              <a:rPr lang="en-US"/>
              <a:t> </a:t>
            </a:r>
            <a:r>
              <a:rPr lang="en-US" err="1"/>
              <a:t>ảo</a:t>
            </a:r>
            <a:r>
              <a:rPr lang="en-US"/>
              <a:t> </a:t>
            </a:r>
            <a:r>
              <a:rPr lang="en-US" err="1"/>
              <a:t>giác</a:t>
            </a:r>
            <a:r>
              <a:rPr lang="en-US"/>
              <a:t> ở </a:t>
            </a:r>
            <a:r>
              <a:rPr lang="en-US" err="1"/>
              <a:t>từng</a:t>
            </a:r>
            <a:r>
              <a:rPr lang="en-US"/>
              <a:t> </a:t>
            </a:r>
            <a:r>
              <a:rPr lang="en-US" err="1"/>
              <a:t>bộ</a:t>
            </a:r>
            <a:r>
              <a:rPr lang="en-US"/>
              <a:t>/</a:t>
            </a:r>
            <a:r>
              <a:rPr lang="en-US" err="1"/>
              <a:t>ngành</a:t>
            </a:r>
            <a:r>
              <a:rPr lang="en-US"/>
              <a:t> </a:t>
            </a:r>
            <a:r>
              <a:rPr lang="en-US" err="1"/>
              <a:t>của</a:t>
            </a:r>
            <a:r>
              <a:rPr lang="en-US"/>
              <a:t> </a:t>
            </a:r>
            <a:r>
              <a:rPr lang="en-US" err="1"/>
              <a:t>dịch</a:t>
            </a:r>
            <a:r>
              <a:rPr lang="en-US"/>
              <a:t> </a:t>
            </a:r>
            <a:r>
              <a:rPr lang="en-US" err="1"/>
              <a:t>vụ</a:t>
            </a:r>
            <a:r>
              <a:rPr lang="en-US"/>
              <a:t> </a:t>
            </a:r>
            <a:r>
              <a:rPr lang="en-US" err="1"/>
              <a:t>công</a:t>
            </a:r>
            <a:r>
              <a:rPr lang="en-US"/>
              <a:t>. </a:t>
            </a:r>
            <a:r>
              <a:rPr lang="en-US" err="1"/>
              <a:t>Chứng</a:t>
            </a:r>
            <a:r>
              <a:rPr lang="en-US"/>
              <a:t> </a:t>
            </a:r>
            <a:r>
              <a:rPr lang="en-US" err="1"/>
              <a:t>tỏ</a:t>
            </a:r>
            <a:r>
              <a:rPr lang="en-US"/>
              <a:t> </a:t>
            </a:r>
            <a:r>
              <a:rPr lang="en-US" err="1"/>
              <a:t>dù</a:t>
            </a:r>
            <a:r>
              <a:rPr lang="en-US"/>
              <a:t> </a:t>
            </a:r>
            <a:r>
              <a:rPr lang="en-US" err="1"/>
              <a:t>cho</a:t>
            </a:r>
            <a:r>
              <a:rPr lang="en-US"/>
              <a:t> </a:t>
            </a:r>
            <a:r>
              <a:rPr lang="en-US" err="1"/>
              <a:t>bộ</a:t>
            </a:r>
            <a:r>
              <a:rPr lang="en-US"/>
              <a:t>/</a:t>
            </a:r>
            <a:r>
              <a:rPr lang="en-US" err="1"/>
              <a:t>ngành</a:t>
            </a:r>
            <a:r>
              <a:rPr lang="en-US"/>
              <a:t> </a:t>
            </a:r>
            <a:r>
              <a:rPr lang="en-US" err="1"/>
              <a:t>nào</a:t>
            </a:r>
            <a:r>
              <a:rPr lang="en-US"/>
              <a:t> </a:t>
            </a:r>
            <a:r>
              <a:rPr lang="en-US" err="1"/>
              <a:t>của</a:t>
            </a:r>
            <a:r>
              <a:rPr lang="en-US"/>
              <a:t> </a:t>
            </a:r>
            <a:r>
              <a:rPr lang="en-US" err="1"/>
              <a:t>dịch</a:t>
            </a:r>
            <a:r>
              <a:rPr lang="en-US"/>
              <a:t> </a:t>
            </a:r>
            <a:r>
              <a:rPr lang="en-US" err="1"/>
              <a:t>vụ</a:t>
            </a:r>
            <a:r>
              <a:rPr lang="en-US"/>
              <a:t> </a:t>
            </a:r>
            <a:r>
              <a:rPr lang="en-US" err="1"/>
              <a:t>công</a:t>
            </a:r>
            <a:r>
              <a:rPr lang="en-US"/>
              <a:t> </a:t>
            </a:r>
            <a:r>
              <a:rPr lang="en-US" err="1"/>
              <a:t>đi</a:t>
            </a:r>
            <a:r>
              <a:rPr lang="en-US"/>
              <a:t> </a:t>
            </a:r>
            <a:r>
              <a:rPr lang="en-US" err="1"/>
              <a:t>nữa</a:t>
            </a:r>
            <a:r>
              <a:rPr lang="en-US"/>
              <a:t> </a:t>
            </a:r>
            <a:r>
              <a:rPr lang="en-US" err="1"/>
              <a:t>thì</a:t>
            </a:r>
            <a:r>
              <a:rPr lang="en-US"/>
              <a:t> LLM </a:t>
            </a:r>
            <a:r>
              <a:rPr lang="en-US" err="1"/>
              <a:t>vẫn</a:t>
            </a:r>
            <a:r>
              <a:rPr lang="en-US"/>
              <a:t> </a:t>
            </a:r>
            <a:r>
              <a:rPr lang="en-US" err="1"/>
              <a:t>có</a:t>
            </a:r>
            <a:r>
              <a:rPr lang="en-US"/>
              <a:t> </a:t>
            </a:r>
            <a:r>
              <a:rPr lang="en-US" err="1"/>
              <a:t>thể</a:t>
            </a:r>
            <a:r>
              <a:rPr lang="en-US"/>
              <a:t> </a:t>
            </a:r>
            <a:r>
              <a:rPr lang="en-US" err="1"/>
              <a:t>xảy</a:t>
            </a:r>
            <a:r>
              <a:rPr lang="en-US"/>
              <a:t> </a:t>
            </a:r>
            <a:r>
              <a:rPr lang="en-US" err="1"/>
              <a:t>ra</a:t>
            </a:r>
            <a:r>
              <a:rPr lang="en-US"/>
              <a:t> </a:t>
            </a:r>
            <a:r>
              <a:rPr lang="en-US" err="1"/>
              <a:t>hiện</a:t>
            </a:r>
            <a:r>
              <a:rPr lang="en-US"/>
              <a:t> </a:t>
            </a:r>
            <a:r>
              <a:rPr lang="en-US" err="1"/>
              <a:t>tượng</a:t>
            </a:r>
            <a:r>
              <a:rPr lang="en-US"/>
              <a:t> </a:t>
            </a:r>
            <a:r>
              <a:rPr lang="en-US" err="1"/>
              <a:t>ảo</a:t>
            </a:r>
            <a:r>
              <a:rPr lang="en-US"/>
              <a:t> </a:t>
            </a:r>
            <a:r>
              <a:rPr lang="en-US" err="1"/>
              <a:t>giác</a:t>
            </a:r>
            <a:r>
              <a:rPr lang="en-US"/>
              <a:t>.</a:t>
            </a:r>
          </a:p>
        </p:txBody>
      </p:sp>
      <p:sp>
        <p:nvSpPr>
          <p:cNvPr id="4" name="Slide Number Placeholder 3"/>
          <p:cNvSpPr>
            <a:spLocks noGrp="1"/>
          </p:cNvSpPr>
          <p:nvPr>
            <p:ph type="sldNum" sz="quarter" idx="10"/>
          </p:nvPr>
        </p:nvSpPr>
        <p:spPr/>
        <p:txBody>
          <a:bodyPr/>
          <a:lstStyle/>
          <a:p>
            <a:fld id="{1C34B868-C51A-4AD5-9518-82829A7D107D}" type="slidenum">
              <a:rPr lang="en-US" smtClean="0"/>
              <a:t>19</a:t>
            </a:fld>
            <a:endParaRPr lang="en-US"/>
          </a:p>
        </p:txBody>
      </p:sp>
    </p:spTree>
    <p:extLst>
      <p:ext uri="{BB962C8B-B14F-4D97-AF65-F5344CB8AC3E}">
        <p14:creationId xmlns:p14="http://schemas.microsoft.com/office/powerpoint/2010/main" val="3086317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Nội</a:t>
            </a:r>
            <a:r>
              <a:rPr lang="en-US"/>
              <a:t> dung </a:t>
            </a:r>
            <a:r>
              <a:rPr lang="en-US" err="1"/>
              <a:t>trình</a:t>
            </a:r>
            <a:r>
              <a:rPr lang="en-US"/>
              <a:t> </a:t>
            </a:r>
            <a:r>
              <a:rPr lang="en-US" err="1"/>
              <a:t>bày</a:t>
            </a:r>
            <a:r>
              <a:rPr lang="en-US"/>
              <a:t> </a:t>
            </a:r>
            <a:r>
              <a:rPr lang="en-US" err="1"/>
              <a:t>sẽ</a:t>
            </a:r>
            <a:r>
              <a:rPr lang="en-US"/>
              <a:t> </a:t>
            </a:r>
            <a:r>
              <a:rPr lang="en-US" err="1"/>
              <a:t>gồm</a:t>
            </a:r>
            <a:r>
              <a:rPr lang="en-US"/>
              <a:t> 5 </a:t>
            </a:r>
            <a:r>
              <a:rPr lang="en-US" err="1"/>
              <a:t>phần</a:t>
            </a:r>
            <a:r>
              <a:rPr lang="en-US"/>
              <a:t> </a:t>
            </a:r>
            <a:r>
              <a:rPr lang="en-US" err="1"/>
              <a:t>chính</a:t>
            </a:r>
            <a:r>
              <a:rPr lang="en-US"/>
              <a:t>:</a:t>
            </a:r>
          </a:p>
          <a:p>
            <a:endParaRPr lang="en-US">
              <a:latin typeface="Calibri"/>
              <a:ea typeface="Calibri"/>
              <a:cs typeface="Calibri"/>
            </a:endParaRPr>
          </a:p>
          <a:p>
            <a:r>
              <a:rPr lang="en-US">
                <a:latin typeface="Calibri"/>
                <a:ea typeface="Calibri"/>
                <a:cs typeface="Calibri"/>
              </a:rPr>
              <a:t>Em </a:t>
            </a:r>
            <a:r>
              <a:rPr lang="en-US" err="1">
                <a:latin typeface="Calibri"/>
                <a:ea typeface="Calibri"/>
                <a:cs typeface="Calibri"/>
              </a:rPr>
              <a:t>xin</a:t>
            </a:r>
            <a:r>
              <a:rPr lang="en-US">
                <a:latin typeface="Calibri"/>
                <a:ea typeface="Calibri"/>
                <a:cs typeface="Calibri"/>
              </a:rPr>
              <a:t> </a:t>
            </a:r>
            <a:r>
              <a:rPr lang="en-US" err="1">
                <a:latin typeface="Calibri"/>
                <a:ea typeface="Calibri"/>
                <a:cs typeface="Calibri"/>
              </a:rPr>
              <a:t>phép</a:t>
            </a:r>
            <a:r>
              <a:rPr lang="en-US">
                <a:latin typeface="Calibri"/>
                <a:ea typeface="Calibri"/>
                <a:cs typeface="Calibri"/>
              </a:rPr>
              <a:t>  </a:t>
            </a:r>
            <a:r>
              <a:rPr lang="en-US" err="1">
                <a:latin typeface="Calibri"/>
                <a:ea typeface="Calibri"/>
                <a:cs typeface="Calibri"/>
              </a:rPr>
              <a:t>được</a:t>
            </a:r>
            <a:r>
              <a:rPr lang="en-US">
                <a:latin typeface="Calibri"/>
                <a:ea typeface="Calibri"/>
                <a:cs typeface="Calibri"/>
              </a:rPr>
              <a:t> </a:t>
            </a:r>
            <a:r>
              <a:rPr lang="en-US" err="1">
                <a:latin typeface="Calibri"/>
                <a:ea typeface="Calibri"/>
                <a:cs typeface="Calibri"/>
              </a:rPr>
              <a:t>bắt</a:t>
            </a:r>
            <a:r>
              <a:rPr lang="en-US">
                <a:latin typeface="Calibri"/>
                <a:ea typeface="Calibri"/>
                <a:cs typeface="Calibri"/>
              </a:rPr>
              <a:t> </a:t>
            </a:r>
            <a:r>
              <a:rPr lang="en-US" err="1">
                <a:latin typeface="Calibri"/>
                <a:ea typeface="Calibri"/>
                <a:cs typeface="Calibri"/>
              </a:rPr>
              <a:t>đầu</a:t>
            </a:r>
          </a:p>
        </p:txBody>
      </p:sp>
      <p:sp>
        <p:nvSpPr>
          <p:cNvPr id="4" name="Chỗ dành sẵn cho Số hiệu Bản chiếu 3"/>
          <p:cNvSpPr>
            <a:spLocks noGrp="1"/>
          </p:cNvSpPr>
          <p:nvPr>
            <p:ph type="sldNum" sz="quarter" idx="5"/>
          </p:nvPr>
        </p:nvSpPr>
        <p:spPr/>
        <p:txBody>
          <a:bodyPr/>
          <a:lstStyle/>
          <a:p>
            <a:fld id="{1C34B868-C51A-4AD5-9518-82829A7D107D}" type="slidenum">
              <a:rPr lang="en-US" smtClean="0"/>
              <a:t>2</a:t>
            </a:fld>
            <a:endParaRPr lang="en-US"/>
          </a:p>
        </p:txBody>
      </p:sp>
    </p:spTree>
    <p:extLst>
      <p:ext uri="{BB962C8B-B14F-4D97-AF65-F5344CB8AC3E}">
        <p14:creationId xmlns:p14="http://schemas.microsoft.com/office/powerpoint/2010/main" val="1568859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98D1-1FF5-3E4E-C5AE-8367F0C5DC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9F464E-FD68-5941-2728-68621E0125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378176-98F1-ACD5-571A-19238D63DFDE}"/>
              </a:ext>
            </a:extLst>
          </p:cNvPr>
          <p:cNvSpPr>
            <a:spLocks noGrp="1"/>
          </p:cNvSpPr>
          <p:nvPr>
            <p:ph type="body" idx="1"/>
          </p:nvPr>
        </p:nvSpPr>
        <p:spPr/>
        <p:txBody>
          <a:bodyPr/>
          <a:lstStyle/>
          <a:p>
            <a:r>
              <a:rPr lang="vi-VN"/>
              <a:t>Sau khi đánh giá theo bộ/ngành, nhóm tiếp tục khảo sát theo bốn phân loại ảo giác đã được định nghĩa từ trước</a:t>
            </a:r>
            <a:r>
              <a:rPr lang="en-US"/>
              <a:t> </a:t>
            </a:r>
            <a:r>
              <a:rPr lang="en-US" err="1"/>
              <a:t>cũng</a:t>
            </a:r>
            <a:r>
              <a:rPr lang="en-US"/>
              <a:t> </a:t>
            </a:r>
            <a:r>
              <a:rPr lang="en-US" err="1"/>
              <a:t>trên</a:t>
            </a:r>
            <a:r>
              <a:rPr lang="en-US"/>
              <a:t> </a:t>
            </a:r>
            <a:r>
              <a:rPr lang="en-US" err="1"/>
              <a:t>mô</a:t>
            </a:r>
            <a:r>
              <a:rPr lang="en-US"/>
              <a:t> </a:t>
            </a:r>
            <a:r>
              <a:rPr lang="en-US" err="1"/>
              <a:t>hình</a:t>
            </a:r>
            <a:r>
              <a:rPr lang="en-US"/>
              <a:t> WizardLM-2</a:t>
            </a:r>
            <a:r>
              <a:rPr lang="vi-VN"/>
              <a:t>. Bốn nhóm bao gồm: hiểu sai ngữ cảnh (P-I), mâu thuẫn với tri thức (P-II), trả lời quá chung hoặc quá chi tiết (P-III), và suy luận sai (P-IV). </a:t>
            </a:r>
            <a:r>
              <a:rPr lang="en-US" err="1"/>
              <a:t>Vì</a:t>
            </a:r>
            <a:r>
              <a:rPr lang="en-US"/>
              <a:t> pattern </a:t>
            </a:r>
            <a:r>
              <a:rPr lang="en-US" err="1"/>
              <a:t>được</a:t>
            </a:r>
            <a:r>
              <a:rPr lang="en-US"/>
              <a:t> </a:t>
            </a:r>
            <a:r>
              <a:rPr lang="en-US" err="1"/>
              <a:t>truyền</a:t>
            </a:r>
            <a:r>
              <a:rPr lang="en-US"/>
              <a:t> </a:t>
            </a:r>
            <a:r>
              <a:rPr lang="en-US" err="1"/>
              <a:t>vào</a:t>
            </a:r>
            <a:r>
              <a:rPr lang="en-US"/>
              <a:t> </a:t>
            </a:r>
            <a:r>
              <a:rPr lang="en-US" err="1"/>
              <a:t>trong</a:t>
            </a:r>
            <a:r>
              <a:rPr lang="en-US"/>
              <a:t> </a:t>
            </a:r>
            <a:r>
              <a:rPr lang="en-US" err="1"/>
              <a:t>truy</a:t>
            </a:r>
            <a:r>
              <a:rPr lang="en-US"/>
              <a:t> </a:t>
            </a:r>
            <a:r>
              <a:rPr lang="en-US" err="1"/>
              <a:t>vấn</a:t>
            </a:r>
            <a:r>
              <a:rPr lang="en-US"/>
              <a:t> </a:t>
            </a:r>
            <a:r>
              <a:rPr lang="en-US" err="1"/>
              <a:t>một</a:t>
            </a:r>
            <a:r>
              <a:rPr lang="en-US"/>
              <a:t> </a:t>
            </a:r>
            <a:r>
              <a:rPr lang="en-US" err="1"/>
              <a:t>cách</a:t>
            </a:r>
            <a:r>
              <a:rPr lang="en-US"/>
              <a:t> </a:t>
            </a:r>
            <a:r>
              <a:rPr lang="en-US" err="1"/>
              <a:t>ngẫu</a:t>
            </a:r>
            <a:r>
              <a:rPr lang="en-US"/>
              <a:t> </a:t>
            </a:r>
            <a:r>
              <a:rPr lang="en-US" err="1"/>
              <a:t>nhiên</a:t>
            </a:r>
            <a:r>
              <a:rPr lang="en-US"/>
              <a:t> </a:t>
            </a:r>
            <a:r>
              <a:rPr lang="en-US" err="1"/>
              <a:t>nên</a:t>
            </a:r>
            <a:r>
              <a:rPr lang="en-US"/>
              <a:t> </a:t>
            </a:r>
            <a:r>
              <a:rPr lang="en-US" err="1"/>
              <a:t>số</a:t>
            </a:r>
            <a:r>
              <a:rPr lang="en-US"/>
              <a:t> </a:t>
            </a:r>
            <a:r>
              <a:rPr lang="en-US" err="1"/>
              <a:t>mẫu</a:t>
            </a:r>
            <a:r>
              <a:rPr lang="en-US"/>
              <a:t> ở </a:t>
            </a:r>
            <a:r>
              <a:rPr lang="en-US" err="1"/>
              <a:t>các</a:t>
            </a:r>
            <a:r>
              <a:rPr lang="en-US"/>
              <a:t> pattern </a:t>
            </a:r>
            <a:r>
              <a:rPr lang="en-US" err="1"/>
              <a:t>cũng</a:t>
            </a:r>
            <a:r>
              <a:rPr lang="en-US"/>
              <a:t> </a:t>
            </a:r>
            <a:r>
              <a:rPr lang="en-US" err="1"/>
              <a:t>được</a:t>
            </a:r>
            <a:r>
              <a:rPr lang="en-US"/>
              <a:t> </a:t>
            </a:r>
            <a:r>
              <a:rPr lang="en-US" err="1"/>
              <a:t>phân</a:t>
            </a:r>
            <a:r>
              <a:rPr lang="en-US"/>
              <a:t> </a:t>
            </a:r>
            <a:r>
              <a:rPr lang="en-US" err="1"/>
              <a:t>bố</a:t>
            </a:r>
            <a:r>
              <a:rPr lang="en-US"/>
              <a:t> </a:t>
            </a:r>
            <a:r>
              <a:rPr lang="en-US" err="1"/>
              <a:t>một</a:t>
            </a:r>
            <a:r>
              <a:rPr lang="en-US"/>
              <a:t> </a:t>
            </a:r>
            <a:r>
              <a:rPr lang="en-US" err="1"/>
              <a:t>cách</a:t>
            </a:r>
            <a:r>
              <a:rPr lang="en-US"/>
              <a:t> </a:t>
            </a:r>
            <a:r>
              <a:rPr lang="en-US" err="1"/>
              <a:t>đồng</a:t>
            </a:r>
            <a:r>
              <a:rPr lang="en-US"/>
              <a:t> </a:t>
            </a:r>
            <a:r>
              <a:rPr lang="en-US" err="1"/>
              <a:t>đều</a:t>
            </a:r>
            <a:r>
              <a:rPr lang="en-US"/>
              <a:t> </a:t>
            </a:r>
            <a:r>
              <a:rPr lang="en-US" err="1"/>
              <a:t>nhau</a:t>
            </a:r>
            <a:r>
              <a:rPr lang="en-US"/>
              <a:t>. </a:t>
            </a:r>
            <a:r>
              <a:rPr lang="vi-VN"/>
              <a:t>Trong đó, nhóm P-III đạt độ chính xác cao nhất là 65.89%, vượt trội so với các nhóm còn lại – cho thấy mô hình đặc biệt nhạy với các lỗi dạng trả lời vòng vo, thiếu cụ thể. Các nhóm còn lại dao động quanh mức 54–56%, phản ánh khả năng phân biệt các lỗi nội dung nghiêm trọng như suy luận sai hay mâu thuẫn với tri thức vẫn còn hạn chế. Từ đây, có thể thấy mô hình có xu hướng phát hiện tốt hơn những lỗi mang tính hình thức, nhưng còn khó khăn khi phải xác minh hoặc kiểm tra tính đúng đắn của thông tin ở mức độ sâu hơn.</a:t>
            </a:r>
            <a:endParaRPr lang="en-US"/>
          </a:p>
        </p:txBody>
      </p:sp>
      <p:sp>
        <p:nvSpPr>
          <p:cNvPr id="4" name="Slide Number Placeholder 3">
            <a:extLst>
              <a:ext uri="{FF2B5EF4-FFF2-40B4-BE49-F238E27FC236}">
                <a16:creationId xmlns:a16="http://schemas.microsoft.com/office/drawing/2014/main" id="{030E5D09-DA24-CFFA-3660-67D98E56F5E8}"/>
              </a:ext>
            </a:extLst>
          </p:cNvPr>
          <p:cNvSpPr>
            <a:spLocks noGrp="1"/>
          </p:cNvSpPr>
          <p:nvPr>
            <p:ph type="sldNum" sz="quarter" idx="10"/>
          </p:nvPr>
        </p:nvSpPr>
        <p:spPr/>
        <p:txBody>
          <a:bodyPr/>
          <a:lstStyle/>
          <a:p>
            <a:fld id="{1C34B868-C51A-4AD5-9518-82829A7D107D}" type="slidenum">
              <a:rPr lang="en-US" smtClean="0"/>
              <a:t>20</a:t>
            </a:fld>
            <a:endParaRPr lang="en-US"/>
          </a:p>
        </p:txBody>
      </p:sp>
    </p:spTree>
    <p:extLst>
      <p:ext uri="{BB962C8B-B14F-4D97-AF65-F5344CB8AC3E}">
        <p14:creationId xmlns:p14="http://schemas.microsoft.com/office/powerpoint/2010/main" val="2639380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361E9-3397-DB1E-7144-248AED1F3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0BED0-6223-CDEC-FC5A-DDB5760E9E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24DD5-5995-CEA8-2B56-AC359B024C93}"/>
              </a:ext>
            </a:extLst>
          </p:cNvPr>
          <p:cNvSpPr>
            <a:spLocks noGrp="1"/>
          </p:cNvSpPr>
          <p:nvPr>
            <p:ph type="body" idx="1"/>
          </p:nvPr>
        </p:nvSpPr>
        <p:spPr/>
        <p:txBody>
          <a:bodyPr/>
          <a:lstStyle/>
          <a:p>
            <a:r>
              <a:rPr lang="vi-VN"/>
              <a:t>Cuối cùng, nhóm tiến hành một thử nghiệm mở rộng bằng cách truyền toàn bộ tri thức liên quan vào prompt đầu vào để kiểm tra khả năng cải thiện kết quả. Ba mô hình tiêu biểu được chọn là GPT-4o-mini (mã nguồn đóng), WizardLM-2 (mã nguồn mở), và Qwen-Viet (mã nguồn mở đã tinh chỉnh). Kết quả cho thấy việc truyền tri thức không cải thiện đáng kể accuracy mà thậm chí còn làm giảm </a:t>
            </a:r>
            <a:r>
              <a:rPr lang="en-US" err="1"/>
              <a:t>mạnh</a:t>
            </a:r>
            <a:r>
              <a:rPr lang="vi-VN"/>
              <a:t>. WizardLM-2 giảm từ 57.61% còn 47.50%, trong khi GPT-4o-mini và Qwen-Viet lần lượt giảm về mức 50.00% và 50.15%. </a:t>
            </a:r>
            <a:r>
              <a:rPr lang="vi-VN" sz="1200" b="0" i="0" u="none" strike="noStrike" kern="1200">
                <a:solidFill>
                  <a:schemeClr val="tx1"/>
                </a:solidFill>
                <a:effectLst/>
                <a:latin typeface="+mn-lt"/>
                <a:ea typeface="+mn-ea"/>
                <a:cs typeface="+mn-cs"/>
              </a:rPr>
              <a:t>Vì vậy, bài toán truyền tri thức sao cho hiệu quả vẫn còn là một thách thức. Cần nghiên cứu thêm các hướng tiếp cận như tinh chỉnh mô hình (fine-tuning) hoặc kết hợp với truy xuất tri thức (RAG) để cải thiện khả năng hiểu ngữ cảnh và ra quyết định chính xác hơn.</a:t>
            </a:r>
            <a:endParaRPr lang="en-US" sz="1200" b="0" i="0" u="none" strike="noStrike" kern="1200">
              <a:solidFill>
                <a:schemeClr val="tx1"/>
              </a:solidFill>
              <a:effectLst/>
              <a:latin typeface="+mn-lt"/>
              <a:ea typeface="+mn-ea"/>
              <a:cs typeface="+mn-cs"/>
            </a:endParaRPr>
          </a:p>
          <a:p>
            <a:endParaRPr lang="en-US" sz="1200" b="0" i="0" u="none" strike="noStrike" kern="1200">
              <a:solidFill>
                <a:schemeClr val="tx1"/>
              </a:solidFill>
              <a:effectLst/>
              <a:latin typeface="+mn-lt"/>
              <a:ea typeface="+mn-ea"/>
              <a:cs typeface="+mn-cs"/>
            </a:endParaRPr>
          </a:p>
          <a:p>
            <a:r>
              <a:rPr lang="en-US" sz="1200" b="0" i="0" u="none" strike="noStrike" kern="1200" err="1">
                <a:solidFill>
                  <a:schemeClr val="tx1"/>
                </a:solidFill>
                <a:effectLst/>
                <a:latin typeface="+mn-lt"/>
                <a:ea typeface="+mn-ea"/>
                <a:cs typeface="+mn-cs"/>
              </a:rPr>
              <a:t>Tổng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kết</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lại</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bộ</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dữ</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liệu</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được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sử</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dụng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làm</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tiêu</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chuẩn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đánh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giá</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ảo</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giác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của</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các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mô</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hình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ngôn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ngữ</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lớn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trong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ngữ</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cảnh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dịch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vụ</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công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mang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tính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thách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thức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đủ</a:t>
            </a:r>
            <a:r>
              <a:rPr lang="en-US" sz="1200" b="0" i="0" u="none" strike="noStrike" kern="1200">
                <a:solidFill>
                  <a:schemeClr val="tx1"/>
                </a:solidFill>
                <a:effectLst/>
                <a:latin typeface="+mn-lt"/>
                <a:ea typeface="+mn-ea"/>
                <a:cs typeface="+mn-cs"/>
              </a:rPr>
              <a:t> challenge, </a:t>
            </a:r>
            <a:r>
              <a:rPr lang="en-US" sz="1200" b="0" i="0" u="none" strike="noStrike" kern="1200" err="1">
                <a:solidFill>
                  <a:schemeClr val="tx1"/>
                </a:solidFill>
                <a:effectLst/>
                <a:latin typeface="+mn-lt"/>
                <a:ea typeface="+mn-ea"/>
                <a:cs typeface="+mn-cs"/>
              </a:rPr>
              <a:t>khiến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cho</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việc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phát</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hiện</a:t>
            </a:r>
            <a:r>
              <a:rPr lang="en-US" sz="1200" b="0" i="0" u="none" strike="noStrike" kern="1200">
                <a:solidFill>
                  <a:schemeClr val="tx1"/>
                </a:solidFill>
                <a:effectLst/>
                <a:latin typeface="+mn-lt"/>
                <a:ea typeface="+mn-ea"/>
                <a:cs typeface="+mn-cs"/>
              </a:rPr>
              <a:t> hallucination </a:t>
            </a:r>
            <a:r>
              <a:rPr lang="en-US" sz="1200" b="0" i="0" u="none" strike="noStrike" kern="1200" err="1">
                <a:solidFill>
                  <a:schemeClr val="tx1"/>
                </a:solidFill>
                <a:effectLst/>
                <a:latin typeface="+mn-lt"/>
                <a:ea typeface="+mn-ea"/>
                <a:cs typeface="+mn-cs"/>
              </a:rPr>
              <a:t>của</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các</a:t>
            </a:r>
            <a:r>
              <a:rPr lang="en-US" sz="1200" b="0" i="0" u="none" strike="noStrike" kern="1200">
                <a:solidFill>
                  <a:schemeClr val="tx1"/>
                </a:solidFill>
                <a:effectLst/>
                <a:latin typeface="+mn-lt"/>
                <a:ea typeface="+mn-ea"/>
                <a:cs typeface="+mn-cs"/>
              </a:rPr>
              <a:t> LLM </a:t>
            </a:r>
            <a:r>
              <a:rPr lang="en-US" sz="1200" b="0" i="0" u="none" strike="noStrike" kern="1200" err="1">
                <a:solidFill>
                  <a:schemeClr val="tx1"/>
                </a:solidFill>
                <a:effectLst/>
                <a:latin typeface="+mn-lt"/>
                <a:ea typeface="+mn-ea"/>
                <a:cs typeface="+mn-cs"/>
              </a:rPr>
              <a:t>trở</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nên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khó</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khăn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minh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chứng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là</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độ</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chính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xác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chỉ</a:t>
            </a:r>
            <a:r>
              <a:rPr lang="en-US" sz="1200" b="0" i="0" u="none" strike="noStrike" kern="1200">
                <a:solidFill>
                  <a:schemeClr val="tx1"/>
                </a:solidFill>
                <a:effectLst/>
                <a:latin typeface="+mn-lt"/>
                <a:ea typeface="+mn-ea"/>
                <a:cs typeface="+mn-cs"/>
              </a:rPr>
              <a:t> dao </a:t>
            </a:r>
            <a:r>
              <a:rPr lang="en-US" sz="1200" b="0" i="0" u="none" strike="noStrike" kern="1200" err="1">
                <a:solidFill>
                  <a:schemeClr val="tx1"/>
                </a:solidFill>
                <a:effectLst/>
                <a:latin typeface="+mn-lt"/>
                <a:ea typeface="+mn-ea"/>
                <a:cs typeface="+mn-cs"/>
              </a:rPr>
              <a:t>động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quanh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mức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ngẫu</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nhiên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là</a:t>
            </a:r>
            <a:r>
              <a:rPr lang="en-US" sz="1200" b="0" i="0" u="none" strike="noStrike" kern="1200">
                <a:solidFill>
                  <a:schemeClr val="tx1"/>
                </a:solidFill>
                <a:effectLst/>
                <a:latin typeface="+mn-lt"/>
                <a:ea typeface="+mn-ea"/>
                <a:cs typeface="+mn-cs"/>
              </a:rPr>
              <a:t> 50 </a:t>
            </a:r>
            <a:r>
              <a:rPr lang="en-US" sz="1200" b="0" i="0" u="none" strike="noStrike" kern="1200" err="1">
                <a:solidFill>
                  <a:schemeClr val="tx1"/>
                </a:solidFill>
                <a:effectLst/>
                <a:latin typeface="+mn-lt"/>
                <a:ea typeface="+mn-ea"/>
                <a:cs typeface="+mn-cs"/>
              </a:rPr>
              <a:t>đến</a:t>
            </a:r>
            <a:r>
              <a:rPr lang="en-US" sz="1200" b="0" i="0" u="none" strike="noStrike" kern="1200">
                <a:solidFill>
                  <a:schemeClr val="tx1"/>
                </a:solidFill>
                <a:effectLst/>
                <a:latin typeface="+mn-lt"/>
                <a:ea typeface="+mn-ea"/>
                <a:cs typeface="+mn-cs"/>
              </a:rPr>
              <a:t> 60%. </a:t>
            </a:r>
          </a:p>
          <a:p>
            <a:endParaRPr lang="en-US" sz="1200" b="0" i="0" u="none" strike="noStrike" kern="1200">
              <a:solidFill>
                <a:schemeClr val="tx1"/>
              </a:solidFill>
              <a:effectLst/>
              <a:latin typeface="+mn-lt"/>
              <a:ea typeface="+mn-ea"/>
              <a:cs typeface="+mn-cs"/>
            </a:endParaRPr>
          </a:p>
          <a:p>
            <a:endParaRPr lang="en-US"/>
          </a:p>
        </p:txBody>
      </p:sp>
      <p:sp>
        <p:nvSpPr>
          <p:cNvPr id="4" name="Slide Number Placeholder 3">
            <a:extLst>
              <a:ext uri="{FF2B5EF4-FFF2-40B4-BE49-F238E27FC236}">
                <a16:creationId xmlns:a16="http://schemas.microsoft.com/office/drawing/2014/main" id="{AE8536C6-DA84-94A8-5F1F-16B0D966DBCD}"/>
              </a:ext>
            </a:extLst>
          </p:cNvPr>
          <p:cNvSpPr>
            <a:spLocks noGrp="1"/>
          </p:cNvSpPr>
          <p:nvPr>
            <p:ph type="sldNum" sz="quarter" idx="10"/>
          </p:nvPr>
        </p:nvSpPr>
        <p:spPr/>
        <p:txBody>
          <a:bodyPr/>
          <a:lstStyle/>
          <a:p>
            <a:fld id="{1C34B868-C51A-4AD5-9518-82829A7D107D}" type="slidenum">
              <a:rPr lang="en-US" smtClean="0"/>
              <a:t>21</a:t>
            </a:fld>
            <a:endParaRPr lang="en-US"/>
          </a:p>
        </p:txBody>
      </p:sp>
    </p:spTree>
    <p:extLst>
      <p:ext uri="{BB962C8B-B14F-4D97-AF65-F5344CB8AC3E}">
        <p14:creationId xmlns:p14="http://schemas.microsoft.com/office/powerpoint/2010/main" val="2973964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Đọc</a:t>
            </a:r>
            <a:r>
              <a:rPr lang="en-US"/>
              <a:t> slide.</a:t>
            </a:r>
          </a:p>
        </p:txBody>
      </p:sp>
      <p:sp>
        <p:nvSpPr>
          <p:cNvPr id="4" name="Slide Number Placeholder 3"/>
          <p:cNvSpPr>
            <a:spLocks noGrp="1"/>
          </p:cNvSpPr>
          <p:nvPr>
            <p:ph type="sldNum" sz="quarter" idx="10"/>
          </p:nvPr>
        </p:nvSpPr>
        <p:spPr/>
        <p:txBody>
          <a:bodyPr/>
          <a:lstStyle/>
          <a:p>
            <a:fld id="{1C34B868-C51A-4AD5-9518-82829A7D107D}" type="slidenum">
              <a:rPr lang="en-US" smtClean="0"/>
              <a:t>22</a:t>
            </a:fld>
            <a:endParaRPr lang="en-US"/>
          </a:p>
        </p:txBody>
      </p:sp>
    </p:spTree>
    <p:extLst>
      <p:ext uri="{BB962C8B-B14F-4D97-AF65-F5344CB8AC3E}">
        <p14:creationId xmlns:p14="http://schemas.microsoft.com/office/powerpoint/2010/main" val="7001170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34B868-C51A-4AD5-9518-82829A7D107D}" type="slidenum">
              <a:rPr lang="en-US" smtClean="0"/>
              <a:t>23</a:t>
            </a:fld>
            <a:endParaRPr lang="en-US"/>
          </a:p>
        </p:txBody>
      </p:sp>
    </p:spTree>
    <p:extLst>
      <p:ext uri="{BB962C8B-B14F-4D97-AF65-F5344CB8AC3E}">
        <p14:creationId xmlns:p14="http://schemas.microsoft.com/office/powerpoint/2010/main" val="2778953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2F1F0-8E7C-518E-A057-BCB2EBB9F5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50320-9C72-8AA1-2806-85A68C8DBA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767FD4-2AF5-B4E4-F91F-3BCA052369A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Với</a:t>
            </a:r>
            <a:r>
              <a:rPr lang="en-US"/>
              <a:t> </a:t>
            </a:r>
            <a:r>
              <a:rPr lang="en-US" err="1"/>
              <a:t>mục</a:t>
            </a:r>
            <a:r>
              <a:rPr lang="en-US"/>
              <a:t> </a:t>
            </a:r>
            <a:r>
              <a:rPr lang="en-US" err="1"/>
              <a:t>tiêu</a:t>
            </a:r>
            <a:r>
              <a:rPr lang="en-US"/>
              <a:t> </a:t>
            </a:r>
            <a:r>
              <a:rPr lang="en-US" err="1"/>
              <a:t>Xây</a:t>
            </a:r>
            <a:r>
              <a:rPr lang="en-US"/>
              <a:t> </a:t>
            </a:r>
            <a:r>
              <a:rPr lang="en-US" err="1"/>
              <a:t>dựng</a:t>
            </a:r>
            <a:r>
              <a:rPr lang="en-US"/>
              <a:t> </a:t>
            </a:r>
            <a:r>
              <a:rPr lang="en-US" err="1"/>
              <a:t>bộ</a:t>
            </a:r>
            <a:r>
              <a:rPr lang="en-US"/>
              <a:t> </a:t>
            </a:r>
            <a:r>
              <a:rPr lang="en-US" err="1"/>
              <a:t>dữ</a:t>
            </a:r>
            <a:r>
              <a:rPr lang="en-US"/>
              <a:t> </a:t>
            </a:r>
            <a:r>
              <a:rPr lang="en-US" err="1"/>
              <a:t>liệu</a:t>
            </a:r>
            <a:r>
              <a:rPr lang="en-US"/>
              <a:t> </a:t>
            </a:r>
            <a:r>
              <a:rPr lang="en-US" err="1"/>
              <a:t>ảo</a:t>
            </a:r>
            <a:r>
              <a:rPr lang="en-US"/>
              <a:t> </a:t>
            </a:r>
            <a:r>
              <a:rPr lang="en-US" err="1"/>
              <a:t>giác</a:t>
            </a:r>
            <a:r>
              <a:rPr lang="en-US"/>
              <a:t> </a:t>
            </a:r>
            <a:r>
              <a:rPr lang="en-US" err="1"/>
              <a:t>tiếng</a:t>
            </a:r>
            <a:r>
              <a:rPr lang="en-US"/>
              <a:t> Việt </a:t>
            </a:r>
            <a:r>
              <a:rPr lang="en-US" err="1"/>
              <a:t>nhằm</a:t>
            </a:r>
            <a:r>
              <a:rPr lang="en-US"/>
              <a:t> </a:t>
            </a:r>
            <a:r>
              <a:rPr lang="en-US" err="1"/>
              <a:t>đánh</a:t>
            </a:r>
            <a:r>
              <a:rPr lang="en-US"/>
              <a:t> </a:t>
            </a:r>
            <a:r>
              <a:rPr lang="en-US" err="1"/>
              <a:t>giá</a:t>
            </a:r>
            <a:r>
              <a:rPr lang="en-US"/>
              <a:t> </a:t>
            </a:r>
            <a:r>
              <a:rPr lang="en-US" err="1"/>
              <a:t>mức</a:t>
            </a:r>
            <a:r>
              <a:rPr lang="en-US"/>
              <a:t> </a:t>
            </a:r>
            <a:r>
              <a:rPr lang="en-US" err="1"/>
              <a:t>độ</a:t>
            </a:r>
            <a:r>
              <a:rPr lang="en-US"/>
              <a:t> </a:t>
            </a:r>
            <a:r>
              <a:rPr lang="en-US" err="1"/>
              <a:t>ảo</a:t>
            </a:r>
            <a:r>
              <a:rPr lang="en-US"/>
              <a:t> </a:t>
            </a:r>
            <a:r>
              <a:rPr lang="en-US" err="1"/>
              <a:t>giác</a:t>
            </a:r>
            <a:r>
              <a:rPr lang="en-US"/>
              <a:t> </a:t>
            </a:r>
            <a:r>
              <a:rPr lang="en-US" err="1"/>
              <a:t>của</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r>
              <a:rPr lang="en-US"/>
              <a:t>, </a:t>
            </a:r>
            <a:r>
              <a:rPr lang="en-US" err="1"/>
              <a:t>chúng</a:t>
            </a:r>
            <a:r>
              <a:rPr lang="en-US"/>
              <a:t> </a:t>
            </a:r>
            <a:r>
              <a:rPr lang="en-US" err="1"/>
              <a:t>em</a:t>
            </a:r>
            <a:r>
              <a:rPr lang="en-US"/>
              <a:t> </a:t>
            </a:r>
            <a:r>
              <a:rPr lang="en-US" err="1"/>
              <a:t>đã</a:t>
            </a:r>
            <a:r>
              <a:rPr lang="en-US"/>
              <a:t> </a:t>
            </a:r>
            <a:r>
              <a:rPr lang="en-US" err="1"/>
              <a:t>xây</a:t>
            </a:r>
            <a:r>
              <a:rPr lang="en-US"/>
              <a:t> </a:t>
            </a:r>
            <a:r>
              <a:rPr lang="en-US" err="1"/>
              <a:t>dựng</a:t>
            </a:r>
            <a:r>
              <a:rPr lang="en-US"/>
              <a:t> </a:t>
            </a:r>
            <a:r>
              <a:rPr lang="en-US" err="1"/>
              <a:t>một</a:t>
            </a:r>
            <a:r>
              <a:rPr lang="en-US"/>
              <a:t> </a:t>
            </a:r>
            <a:r>
              <a:rPr lang="en-US" err="1"/>
              <a:t>bộ</a:t>
            </a:r>
            <a:r>
              <a:rPr lang="en-US"/>
              <a:t> </a:t>
            </a:r>
            <a:r>
              <a:rPr lang="en-US" err="1"/>
              <a:t>dữ</a:t>
            </a:r>
            <a:r>
              <a:rPr lang="en-US"/>
              <a:t> </a:t>
            </a:r>
            <a:r>
              <a:rPr lang="en-US" err="1"/>
              <a:t>liệu</a:t>
            </a:r>
            <a:r>
              <a:rPr lang="en-US"/>
              <a:t> </a:t>
            </a:r>
            <a:r>
              <a:rPr lang="en-US" err="1"/>
              <a:t>tiếng</a:t>
            </a:r>
            <a:r>
              <a:rPr lang="en-US"/>
              <a:t> Việt </a:t>
            </a:r>
            <a:r>
              <a:rPr lang="en-US" err="1"/>
              <a:t>để</a:t>
            </a:r>
            <a:r>
              <a:rPr lang="en-US"/>
              <a:t> </a:t>
            </a:r>
            <a:r>
              <a:rPr lang="en-US" err="1"/>
              <a:t>từ</a:t>
            </a:r>
            <a:r>
              <a:rPr lang="en-US"/>
              <a:t> </a:t>
            </a:r>
            <a:r>
              <a:rPr lang="en-US" err="1"/>
              <a:t>đó</a:t>
            </a:r>
            <a:r>
              <a:rPr lang="en-US"/>
              <a:t> </a:t>
            </a:r>
            <a:r>
              <a:rPr lang="en-US" err="1"/>
              <a:t>có</a:t>
            </a:r>
            <a:r>
              <a:rPr lang="en-US"/>
              <a:t> </a:t>
            </a:r>
            <a:r>
              <a:rPr lang="en-US" err="1"/>
              <a:t>thể</a:t>
            </a:r>
            <a:r>
              <a:rPr lang="en-US"/>
              <a:t> </a:t>
            </a:r>
            <a:r>
              <a:rPr lang="en-US" err="1"/>
              <a:t>làm</a:t>
            </a:r>
            <a:r>
              <a:rPr lang="en-US"/>
              <a:t> </a:t>
            </a:r>
            <a:r>
              <a:rPr lang="en-US" err="1"/>
              <a:t>tiêu</a:t>
            </a:r>
            <a:r>
              <a:rPr lang="en-US"/>
              <a:t> </a:t>
            </a:r>
            <a:r>
              <a:rPr lang="en-US" err="1"/>
              <a:t>chuẩn</a:t>
            </a:r>
            <a:r>
              <a:rPr lang="en-US"/>
              <a:t> </a:t>
            </a:r>
            <a:r>
              <a:rPr lang="en-US" err="1"/>
              <a:t>đánh</a:t>
            </a:r>
            <a:r>
              <a:rPr lang="en-US"/>
              <a:t> </a:t>
            </a:r>
            <a:r>
              <a:rPr lang="en-US" err="1"/>
              <a:t>giá</a:t>
            </a:r>
            <a:r>
              <a:rPr lang="en-US"/>
              <a:t> </a:t>
            </a:r>
            <a:r>
              <a:rPr lang="en-US" err="1"/>
              <a:t>cho</a:t>
            </a:r>
            <a:r>
              <a:rPr lang="en-US"/>
              <a:t> </a:t>
            </a:r>
            <a:r>
              <a:rPr lang="en-US" err="1"/>
              <a:t>các</a:t>
            </a:r>
            <a:r>
              <a:rPr lang="en-US"/>
              <a:t> </a:t>
            </a:r>
            <a:r>
              <a:rPr lang="en-US" err="1"/>
              <a:t>mô</a:t>
            </a:r>
            <a:r>
              <a:rPr lang="en-US"/>
              <a:t> </a:t>
            </a:r>
            <a:r>
              <a:rPr lang="en-US" err="1"/>
              <a:t>hình</a:t>
            </a:r>
            <a:r>
              <a:rPr lang="en-US"/>
              <a:t> </a:t>
            </a:r>
            <a:r>
              <a:rPr lang="en-US" err="1"/>
              <a:t>ngôn</a:t>
            </a:r>
            <a:r>
              <a:rPr lang="en-US"/>
              <a:t> </a:t>
            </a:r>
            <a:r>
              <a:rPr lang="en-US" err="1"/>
              <a:t>ngữ</a:t>
            </a:r>
            <a:r>
              <a:rPr lang="en-US"/>
              <a:t>. </a:t>
            </a:r>
          </a:p>
          <a:p>
            <a:endParaRPr lang="en-US"/>
          </a:p>
          <a:p>
            <a:r>
              <a:rPr lang="en-US"/>
              <a:t>…</a:t>
            </a:r>
            <a:r>
              <a:rPr lang="en-US" err="1"/>
              <a:t>Cụ</a:t>
            </a:r>
            <a:r>
              <a:rPr lang="en-US"/>
              <a:t> </a:t>
            </a:r>
            <a:r>
              <a:rPr lang="en-US" err="1"/>
              <a:t>thể</a:t>
            </a:r>
            <a:r>
              <a:rPr lang="en-US"/>
              <a:t>, </a:t>
            </a:r>
            <a:r>
              <a:rPr lang="en-US" err="1"/>
              <a:t>trong</a:t>
            </a:r>
            <a:r>
              <a:rPr lang="en-US"/>
              <a:t> </a:t>
            </a:r>
            <a:r>
              <a:rPr lang="en-US" err="1"/>
              <a:t>việc</a:t>
            </a:r>
            <a:r>
              <a:rPr lang="en-US"/>
              <a:t> </a:t>
            </a:r>
            <a:r>
              <a:rPr lang="en-US" err="1"/>
              <a:t>xây</a:t>
            </a:r>
            <a:r>
              <a:rPr lang="en-US"/>
              <a:t> </a:t>
            </a:r>
            <a:r>
              <a:rPr lang="en-US" err="1"/>
              <a:t>dựng</a:t>
            </a:r>
            <a:r>
              <a:rPr lang="en-US"/>
              <a:t> </a:t>
            </a:r>
            <a:r>
              <a:rPr lang="en-US" err="1"/>
              <a:t>bộ</a:t>
            </a:r>
            <a:r>
              <a:rPr lang="en-US"/>
              <a:t> </a:t>
            </a:r>
            <a:r>
              <a:rPr lang="en-US" err="1"/>
              <a:t>dữ</a:t>
            </a:r>
            <a:r>
              <a:rPr lang="en-US"/>
              <a:t> </a:t>
            </a:r>
            <a:r>
              <a:rPr lang="en-US" err="1"/>
              <a:t>liệu</a:t>
            </a:r>
            <a:r>
              <a:rPr lang="en-US"/>
              <a:t>, </a:t>
            </a:r>
            <a:r>
              <a:rPr lang="en-US" err="1"/>
              <a:t>nhóm</a:t>
            </a:r>
            <a:r>
              <a:rPr lang="en-US"/>
              <a:t> </a:t>
            </a:r>
            <a:r>
              <a:rPr lang="en-US" err="1"/>
              <a:t>em</a:t>
            </a:r>
            <a:r>
              <a:rPr lang="en-US"/>
              <a:t> </a:t>
            </a:r>
            <a:r>
              <a:rPr lang="en-US" err="1"/>
              <a:t>đã</a:t>
            </a:r>
            <a:r>
              <a:rPr lang="en-US"/>
              <a:t> </a:t>
            </a:r>
            <a:r>
              <a:rPr lang="en-US" err="1"/>
              <a:t>tiến</a:t>
            </a:r>
            <a:r>
              <a:rPr lang="en-US"/>
              <a:t> </a:t>
            </a:r>
            <a:r>
              <a:rPr lang="en-US" err="1"/>
              <a:t>hành</a:t>
            </a:r>
            <a:r>
              <a:rPr lang="en-US"/>
              <a:t> </a:t>
            </a:r>
            <a:r>
              <a:rPr lang="en-US" err="1"/>
              <a:t>theo</a:t>
            </a:r>
            <a:r>
              <a:rPr lang="en-US"/>
              <a:t> 3 </a:t>
            </a:r>
            <a:r>
              <a:rPr lang="en-US" err="1"/>
              <a:t>bước</a:t>
            </a:r>
            <a:r>
              <a:rPr lang="en-US"/>
              <a:t> </a:t>
            </a:r>
            <a:r>
              <a:rPr lang="en-US" err="1"/>
              <a:t>trong</a:t>
            </a:r>
            <a:r>
              <a:rPr lang="en-US"/>
              <a:t> </a:t>
            </a:r>
            <a:r>
              <a:rPr lang="en-US" err="1"/>
              <a:t>quy</a:t>
            </a:r>
            <a:r>
              <a:rPr lang="en-US"/>
              <a:t> </a:t>
            </a:r>
            <a:r>
              <a:rPr lang="en-US" err="1"/>
              <a:t>trình</a:t>
            </a:r>
            <a:r>
              <a:rPr lang="en-US"/>
              <a:t> </a:t>
            </a:r>
            <a:r>
              <a:rPr lang="en-US" err="1"/>
              <a:t>như</a:t>
            </a:r>
            <a:r>
              <a:rPr lang="en-US"/>
              <a:t> </a:t>
            </a:r>
            <a:r>
              <a:rPr lang="en-US" err="1"/>
              <a:t>sau</a:t>
            </a:r>
            <a:r>
              <a:rPr lang="en-US"/>
              <a:t>. </a:t>
            </a:r>
            <a:r>
              <a:rPr lang="en-US" err="1"/>
              <a:t>Bước</a:t>
            </a:r>
            <a:r>
              <a:rPr lang="en-US"/>
              <a:t> </a:t>
            </a:r>
            <a:r>
              <a:rPr lang="en-US" err="1"/>
              <a:t>đầu</a:t>
            </a:r>
            <a:r>
              <a:rPr lang="en-US"/>
              <a:t> </a:t>
            </a:r>
            <a:r>
              <a:rPr lang="en-US" err="1"/>
              <a:t>tiên</a:t>
            </a:r>
            <a:r>
              <a:rPr lang="en-US"/>
              <a:t> </a:t>
            </a:r>
            <a:r>
              <a:rPr lang="en-US" err="1"/>
              <a:t>là</a:t>
            </a:r>
            <a:r>
              <a:rPr lang="en-US"/>
              <a:t> </a:t>
            </a:r>
            <a:r>
              <a:rPr lang="en-US" err="1"/>
              <a:t>tìm</a:t>
            </a:r>
            <a:r>
              <a:rPr lang="en-US"/>
              <a:t> </a:t>
            </a:r>
            <a:r>
              <a:rPr lang="en-US" err="1"/>
              <a:t>kiếm</a:t>
            </a:r>
            <a:r>
              <a:rPr lang="en-US"/>
              <a:t> </a:t>
            </a:r>
            <a:r>
              <a:rPr lang="en-US" err="1"/>
              <a:t>và</a:t>
            </a:r>
            <a:r>
              <a:rPr lang="en-US"/>
              <a:t> </a:t>
            </a:r>
            <a:r>
              <a:rPr lang="en-US" err="1"/>
              <a:t>thu</a:t>
            </a:r>
            <a:r>
              <a:rPr lang="en-US"/>
              <a:t> </a:t>
            </a:r>
            <a:r>
              <a:rPr lang="en-US" err="1"/>
              <a:t>thập</a:t>
            </a:r>
            <a:r>
              <a:rPr lang="en-US"/>
              <a:t> </a:t>
            </a:r>
            <a:r>
              <a:rPr lang="en-US" err="1"/>
              <a:t>dữ</a:t>
            </a:r>
            <a:r>
              <a:rPr lang="en-US"/>
              <a:t> </a:t>
            </a:r>
            <a:r>
              <a:rPr lang="en-US" err="1"/>
              <a:t>liệu</a:t>
            </a:r>
            <a:r>
              <a:rPr lang="en-US"/>
              <a:t>. </a:t>
            </a:r>
            <a:r>
              <a:rPr lang="en-US" err="1"/>
              <a:t>Bước</a:t>
            </a:r>
            <a:r>
              <a:rPr lang="en-US"/>
              <a:t> </a:t>
            </a:r>
            <a:r>
              <a:rPr lang="en-US" err="1"/>
              <a:t>tiếp</a:t>
            </a:r>
            <a:r>
              <a:rPr lang="en-US"/>
              <a:t> </a:t>
            </a:r>
            <a:r>
              <a:rPr lang="en-US" err="1"/>
              <a:t>theo</a:t>
            </a:r>
            <a:r>
              <a:rPr lang="en-US"/>
              <a:t> </a:t>
            </a:r>
            <a:r>
              <a:rPr lang="en-US" err="1"/>
              <a:t>là</a:t>
            </a:r>
            <a:r>
              <a:rPr lang="en-US"/>
              <a:t> </a:t>
            </a:r>
            <a:r>
              <a:rPr lang="en-US" err="1"/>
              <a:t>tiền</a:t>
            </a:r>
            <a:r>
              <a:rPr lang="en-US"/>
              <a:t> </a:t>
            </a:r>
            <a:r>
              <a:rPr lang="en-US" err="1"/>
              <a:t>xử</a:t>
            </a:r>
            <a:r>
              <a:rPr lang="en-US"/>
              <a:t> </a:t>
            </a:r>
            <a:r>
              <a:rPr lang="en-US" err="1"/>
              <a:t>lý</a:t>
            </a:r>
            <a:r>
              <a:rPr lang="en-US"/>
              <a:t> </a:t>
            </a:r>
            <a:r>
              <a:rPr lang="en-US" err="1"/>
              <a:t>dữ</a:t>
            </a:r>
            <a:r>
              <a:rPr lang="en-US"/>
              <a:t> </a:t>
            </a:r>
            <a:r>
              <a:rPr lang="en-US" err="1"/>
              <a:t>liệu</a:t>
            </a:r>
            <a:r>
              <a:rPr lang="en-US"/>
              <a:t> </a:t>
            </a:r>
            <a:r>
              <a:rPr lang="en-US" err="1"/>
              <a:t>và</a:t>
            </a:r>
            <a:r>
              <a:rPr lang="en-US"/>
              <a:t> </a:t>
            </a:r>
            <a:r>
              <a:rPr lang="en-US" err="1"/>
              <a:t>cuối</a:t>
            </a:r>
            <a:r>
              <a:rPr lang="en-US"/>
              <a:t> </a:t>
            </a:r>
            <a:r>
              <a:rPr lang="en-US" err="1"/>
              <a:t>cùng</a:t>
            </a:r>
            <a:r>
              <a:rPr lang="en-US"/>
              <a:t> </a:t>
            </a:r>
            <a:r>
              <a:rPr lang="en-US" err="1"/>
              <a:t>là</a:t>
            </a:r>
            <a:r>
              <a:rPr lang="en-US"/>
              <a:t> </a:t>
            </a:r>
            <a:r>
              <a:rPr lang="en-US" err="1"/>
              <a:t>bước</a:t>
            </a:r>
            <a:r>
              <a:rPr lang="en-US"/>
              <a:t> </a:t>
            </a:r>
            <a:r>
              <a:rPr lang="en-US" err="1"/>
              <a:t>sinh</a:t>
            </a:r>
            <a:r>
              <a:rPr lang="en-US"/>
              <a:t> </a:t>
            </a:r>
            <a:r>
              <a:rPr lang="en-US" err="1"/>
              <a:t>dữ</a:t>
            </a:r>
            <a:r>
              <a:rPr lang="en-US"/>
              <a:t> </a:t>
            </a:r>
            <a:r>
              <a:rPr lang="en-US" err="1"/>
              <a:t>liệu</a:t>
            </a:r>
            <a:r>
              <a:rPr lang="en-US"/>
              <a:t> </a:t>
            </a:r>
            <a:r>
              <a:rPr lang="en-US" err="1"/>
              <a:t>ảo</a:t>
            </a:r>
            <a:r>
              <a:rPr lang="en-US"/>
              <a:t> </a:t>
            </a:r>
            <a:r>
              <a:rPr lang="en-US" err="1"/>
              <a:t>giác</a:t>
            </a:r>
            <a:r>
              <a:rPr lang="en-US"/>
              <a:t>.</a:t>
            </a:r>
          </a:p>
          <a:p>
            <a:r>
              <a:rPr lang="en-US"/>
              <a:t> </a:t>
            </a:r>
          </a:p>
        </p:txBody>
      </p:sp>
      <p:sp>
        <p:nvSpPr>
          <p:cNvPr id="4" name="Slide Number Placeholder 3">
            <a:extLst>
              <a:ext uri="{FF2B5EF4-FFF2-40B4-BE49-F238E27FC236}">
                <a16:creationId xmlns:a16="http://schemas.microsoft.com/office/drawing/2014/main" id="{0E2812AD-973E-78A2-B16B-134EEACDEAB9}"/>
              </a:ext>
            </a:extLst>
          </p:cNvPr>
          <p:cNvSpPr>
            <a:spLocks noGrp="1"/>
          </p:cNvSpPr>
          <p:nvPr>
            <p:ph type="sldNum" sz="quarter" idx="10"/>
          </p:nvPr>
        </p:nvSpPr>
        <p:spPr/>
        <p:txBody>
          <a:bodyPr/>
          <a:lstStyle/>
          <a:p>
            <a:fld id="{1C34B868-C51A-4AD5-9518-82829A7D107D}" type="slidenum">
              <a:rPr lang="en-US" smtClean="0"/>
              <a:t>25</a:t>
            </a:fld>
            <a:endParaRPr lang="en-US"/>
          </a:p>
        </p:txBody>
      </p:sp>
    </p:spTree>
    <p:extLst>
      <p:ext uri="{BB962C8B-B14F-4D97-AF65-F5344CB8AC3E}">
        <p14:creationId xmlns:p14="http://schemas.microsoft.com/office/powerpoint/2010/main" val="26416208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38FDC-027D-B8E5-086C-5852946944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CE088-A93A-6855-8B98-AFB627CD1E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630DC9-DE0D-4160-DF68-051999E0D4D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767E31F-C2A2-E0C1-1FEA-39FC4BE205FB}"/>
              </a:ext>
            </a:extLst>
          </p:cNvPr>
          <p:cNvSpPr>
            <a:spLocks noGrp="1"/>
          </p:cNvSpPr>
          <p:nvPr>
            <p:ph type="sldNum" sz="quarter" idx="10"/>
          </p:nvPr>
        </p:nvSpPr>
        <p:spPr/>
        <p:txBody>
          <a:bodyPr/>
          <a:lstStyle/>
          <a:p>
            <a:fld id="{1C34B868-C51A-4AD5-9518-82829A7D107D}" type="slidenum">
              <a:rPr lang="en-US" smtClean="0"/>
              <a:t>26</a:t>
            </a:fld>
            <a:endParaRPr lang="en-US"/>
          </a:p>
        </p:txBody>
      </p:sp>
    </p:spTree>
    <p:extLst>
      <p:ext uri="{BB962C8B-B14F-4D97-AF65-F5344CB8AC3E}">
        <p14:creationId xmlns:p14="http://schemas.microsoft.com/office/powerpoint/2010/main" val="130020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EF7E5-A61E-6E8F-891D-3139EE47A4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7F247-F727-C6F2-71D9-3EE1023B9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B1BFD6-38D5-A1FA-146A-D2C0D89179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74C2FB-DCC5-FF67-7E68-5EE4A899A063}"/>
              </a:ext>
            </a:extLst>
          </p:cNvPr>
          <p:cNvSpPr>
            <a:spLocks noGrp="1"/>
          </p:cNvSpPr>
          <p:nvPr>
            <p:ph type="sldNum" sz="quarter" idx="10"/>
          </p:nvPr>
        </p:nvSpPr>
        <p:spPr/>
        <p:txBody>
          <a:bodyPr/>
          <a:lstStyle/>
          <a:p>
            <a:fld id="{1C34B868-C51A-4AD5-9518-82829A7D107D}" type="slidenum">
              <a:rPr lang="en-US" smtClean="0"/>
              <a:t>27</a:t>
            </a:fld>
            <a:endParaRPr lang="en-US"/>
          </a:p>
        </p:txBody>
      </p:sp>
    </p:spTree>
    <p:extLst>
      <p:ext uri="{BB962C8B-B14F-4D97-AF65-F5344CB8AC3E}">
        <p14:creationId xmlns:p14="http://schemas.microsoft.com/office/powerpoint/2010/main" val="15473050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5900F-1FF0-4FD9-09BD-59D69EF9EC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2DC256-0DE8-58A9-01D5-B00D7BBDE4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264710-1796-F9BE-77B3-B6A87D4E274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69870CA-9B39-93BC-1207-6A2C87F271AE}"/>
              </a:ext>
            </a:extLst>
          </p:cNvPr>
          <p:cNvSpPr>
            <a:spLocks noGrp="1"/>
          </p:cNvSpPr>
          <p:nvPr>
            <p:ph type="sldNum" sz="quarter" idx="10"/>
          </p:nvPr>
        </p:nvSpPr>
        <p:spPr/>
        <p:txBody>
          <a:bodyPr/>
          <a:lstStyle/>
          <a:p>
            <a:fld id="{1C34B868-C51A-4AD5-9518-82829A7D107D}" type="slidenum">
              <a:rPr lang="en-US" smtClean="0"/>
              <a:t>28</a:t>
            </a:fld>
            <a:endParaRPr lang="en-US"/>
          </a:p>
        </p:txBody>
      </p:sp>
    </p:spTree>
    <p:extLst>
      <p:ext uri="{BB962C8B-B14F-4D97-AF65-F5344CB8AC3E}">
        <p14:creationId xmlns:p14="http://schemas.microsoft.com/office/powerpoint/2010/main" val="1096670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94456-E812-E635-BEDC-EFA728FE1E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26972-0B7B-A971-ECD2-734EF34C3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A08D7E-A737-6030-EF6E-E2BAEEB6FFD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FC27B1A-97E1-21B4-BC52-126D00999193}"/>
              </a:ext>
            </a:extLst>
          </p:cNvPr>
          <p:cNvSpPr>
            <a:spLocks noGrp="1"/>
          </p:cNvSpPr>
          <p:nvPr>
            <p:ph type="sldNum" sz="quarter" idx="10"/>
          </p:nvPr>
        </p:nvSpPr>
        <p:spPr/>
        <p:txBody>
          <a:bodyPr/>
          <a:lstStyle/>
          <a:p>
            <a:fld id="{1C34B868-C51A-4AD5-9518-82829A7D107D}" type="slidenum">
              <a:rPr lang="en-US" smtClean="0"/>
              <a:t>29</a:t>
            </a:fld>
            <a:endParaRPr lang="en-US"/>
          </a:p>
        </p:txBody>
      </p:sp>
    </p:spTree>
    <p:extLst>
      <p:ext uri="{BB962C8B-B14F-4D97-AF65-F5344CB8AC3E}">
        <p14:creationId xmlns:p14="http://schemas.microsoft.com/office/powerpoint/2010/main" val="932819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DFAD7-6E59-BC98-A86E-6541F6A595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8A2E7-B20F-1D99-4E36-E191AB7773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7EE077-4383-D9FA-D83A-16490240A14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F57FEF-BC81-CB9E-49DD-FE9D49811E82}"/>
              </a:ext>
            </a:extLst>
          </p:cNvPr>
          <p:cNvSpPr>
            <a:spLocks noGrp="1"/>
          </p:cNvSpPr>
          <p:nvPr>
            <p:ph type="sldNum" sz="quarter" idx="10"/>
          </p:nvPr>
        </p:nvSpPr>
        <p:spPr/>
        <p:txBody>
          <a:bodyPr/>
          <a:lstStyle/>
          <a:p>
            <a:fld id="{1C34B868-C51A-4AD5-9518-82829A7D107D}" type="slidenum">
              <a:rPr lang="en-US" smtClean="0"/>
              <a:t>30</a:t>
            </a:fld>
            <a:endParaRPr lang="en-US"/>
          </a:p>
        </p:txBody>
      </p:sp>
    </p:spTree>
    <p:extLst>
      <p:ext uri="{BB962C8B-B14F-4D97-AF65-F5344CB8AC3E}">
        <p14:creationId xmlns:p14="http://schemas.microsoft.com/office/powerpoint/2010/main" val="682085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Hiện</a:t>
            </a:r>
            <a:r>
              <a:rPr lang="en-US"/>
              <a:t> nay, </a:t>
            </a:r>
            <a:r>
              <a:rPr lang="en-US" err="1"/>
              <a:t>các</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lớn</a:t>
            </a:r>
            <a:r>
              <a:rPr lang="en-US"/>
              <a:t> </a:t>
            </a:r>
            <a:r>
              <a:rPr lang="en-US" err="1"/>
              <a:t>như</a:t>
            </a:r>
            <a:r>
              <a:rPr lang="en-US"/>
              <a:t> GPT </a:t>
            </a:r>
            <a:r>
              <a:rPr lang="en-US" err="1"/>
              <a:t>đang</a:t>
            </a:r>
            <a:r>
              <a:rPr lang="en-US"/>
              <a:t> </a:t>
            </a:r>
            <a:r>
              <a:rPr lang="en-US" err="1"/>
              <a:t>được</a:t>
            </a:r>
            <a:r>
              <a:rPr lang="en-US"/>
              <a:t> </a:t>
            </a:r>
            <a:r>
              <a:rPr lang="en-US" err="1"/>
              <a:t>nghiên</a:t>
            </a:r>
            <a:r>
              <a:rPr lang="en-US"/>
              <a:t> </a:t>
            </a:r>
            <a:r>
              <a:rPr lang="en-US" err="1"/>
              <a:t>cứu</a:t>
            </a:r>
            <a:r>
              <a:rPr lang="en-US"/>
              <a:t>, </a:t>
            </a:r>
            <a:r>
              <a:rPr lang="en-US" err="1"/>
              <a:t>phát</a:t>
            </a:r>
            <a:r>
              <a:rPr lang="en-US"/>
              <a:t> </a:t>
            </a:r>
            <a:r>
              <a:rPr lang="en-US" err="1"/>
              <a:t>triển</a:t>
            </a:r>
            <a:r>
              <a:rPr lang="en-US"/>
              <a:t> </a:t>
            </a:r>
            <a:r>
              <a:rPr lang="en-US" err="1"/>
              <a:t>và</a:t>
            </a:r>
            <a:r>
              <a:rPr lang="en-US"/>
              <a:t> </a:t>
            </a:r>
            <a:r>
              <a:rPr lang="en-US" err="1"/>
              <a:t>áp</a:t>
            </a:r>
            <a:r>
              <a:rPr lang="en-US"/>
              <a:t> </a:t>
            </a:r>
            <a:r>
              <a:rPr lang="en-US" err="1"/>
              <a:t>dụng</a:t>
            </a:r>
            <a:r>
              <a:rPr lang="en-US"/>
              <a:t> </a:t>
            </a:r>
            <a:r>
              <a:rPr lang="en-US" err="1"/>
              <a:t>rộng</a:t>
            </a:r>
            <a:r>
              <a:rPr lang="en-US"/>
              <a:t> </a:t>
            </a:r>
            <a:r>
              <a:rPr lang="en-US" err="1"/>
              <a:t>rãi</a:t>
            </a:r>
            <a:r>
              <a:rPr lang="en-US"/>
              <a:t> </a:t>
            </a:r>
            <a:r>
              <a:rPr lang="en-US" err="1"/>
              <a:t>trong</a:t>
            </a:r>
            <a:r>
              <a:rPr lang="en-US"/>
              <a:t> </a:t>
            </a:r>
            <a:r>
              <a:rPr lang="en-US" err="1"/>
              <a:t>nhiều</a:t>
            </a:r>
            <a:r>
              <a:rPr lang="en-US"/>
              <a:t> </a:t>
            </a:r>
            <a:r>
              <a:rPr lang="en-US" err="1"/>
              <a:t>lĩnh</a:t>
            </a:r>
            <a:r>
              <a:rPr lang="en-US"/>
              <a:t> </a:t>
            </a:r>
            <a:r>
              <a:rPr lang="en-US" err="1"/>
              <a:t>vực</a:t>
            </a:r>
            <a:r>
              <a:rPr lang="en-US"/>
              <a:t>, </a:t>
            </a:r>
            <a:r>
              <a:rPr lang="en-US" err="1"/>
              <a:t>trong</a:t>
            </a:r>
            <a:r>
              <a:rPr lang="en-US"/>
              <a:t> </a:t>
            </a:r>
            <a:r>
              <a:rPr lang="en-US" err="1"/>
              <a:t>đó</a:t>
            </a:r>
            <a:r>
              <a:rPr lang="en-US"/>
              <a:t> </a:t>
            </a:r>
            <a:r>
              <a:rPr lang="en-US" err="1"/>
              <a:t>có</a:t>
            </a:r>
            <a:r>
              <a:rPr lang="en-US"/>
              <a:t> </a:t>
            </a:r>
            <a:r>
              <a:rPr lang="en-US" err="1"/>
              <a:t>lĩnh</a:t>
            </a:r>
            <a:r>
              <a:rPr lang="en-US"/>
              <a:t> </a:t>
            </a:r>
            <a:r>
              <a:rPr lang="en-US" err="1"/>
              <a:t>vực</a:t>
            </a:r>
            <a:r>
              <a:rPr lang="en-US"/>
              <a:t> </a:t>
            </a:r>
            <a:r>
              <a:rPr lang="en-US" err="1"/>
              <a:t>dịch</a:t>
            </a:r>
            <a:r>
              <a:rPr lang="en-US"/>
              <a:t> </a:t>
            </a:r>
            <a:r>
              <a:rPr lang="en-US" err="1"/>
              <a:t>vụ</a:t>
            </a:r>
            <a:r>
              <a:rPr lang="en-US"/>
              <a:t> </a:t>
            </a:r>
            <a:r>
              <a:rPr lang="en-US" err="1"/>
              <a:t>công</a:t>
            </a:r>
            <a:r>
              <a:rPr lang="en-US"/>
              <a:t>, </a:t>
            </a:r>
            <a:r>
              <a:rPr lang="en-US" err="1"/>
              <a:t>nơi</a:t>
            </a:r>
            <a:r>
              <a:rPr lang="en-US"/>
              <a:t> </a:t>
            </a:r>
            <a:r>
              <a:rPr lang="en-US" err="1"/>
              <a:t>mà</a:t>
            </a:r>
            <a:r>
              <a:rPr lang="en-US"/>
              <a:t> </a:t>
            </a:r>
            <a:r>
              <a:rPr lang="en-US" err="1"/>
              <a:t>người</a:t>
            </a:r>
            <a:r>
              <a:rPr lang="en-US"/>
              <a:t> </a:t>
            </a:r>
            <a:r>
              <a:rPr lang="en-US" err="1"/>
              <a:t>dân</a:t>
            </a:r>
            <a:r>
              <a:rPr lang="en-US"/>
              <a:t> </a:t>
            </a:r>
            <a:r>
              <a:rPr lang="en-US" err="1"/>
              <a:t>có</a:t>
            </a:r>
            <a:r>
              <a:rPr lang="en-US"/>
              <a:t> </a:t>
            </a:r>
            <a:r>
              <a:rPr lang="en-US" err="1"/>
              <a:t>thể</a:t>
            </a:r>
            <a:r>
              <a:rPr lang="en-US"/>
              <a:t> </a:t>
            </a:r>
            <a:r>
              <a:rPr lang="en-US" err="1"/>
              <a:t>dùng</a:t>
            </a:r>
            <a:r>
              <a:rPr lang="en-US"/>
              <a:t> </a:t>
            </a:r>
            <a:r>
              <a:rPr lang="en-US" err="1"/>
              <a:t>để</a:t>
            </a:r>
            <a:r>
              <a:rPr lang="en-US"/>
              <a:t> </a:t>
            </a:r>
            <a:r>
              <a:rPr lang="en-US" err="1"/>
              <a:t>tra</a:t>
            </a:r>
            <a:r>
              <a:rPr lang="en-US"/>
              <a:t> </a:t>
            </a:r>
            <a:r>
              <a:rPr lang="en-US" err="1"/>
              <a:t>cứu</a:t>
            </a:r>
            <a:r>
              <a:rPr lang="en-US"/>
              <a:t>, </a:t>
            </a:r>
            <a:r>
              <a:rPr lang="en-US" err="1"/>
              <a:t>tìm</a:t>
            </a:r>
            <a:r>
              <a:rPr lang="en-US"/>
              <a:t> </a:t>
            </a:r>
            <a:r>
              <a:rPr lang="en-US" err="1"/>
              <a:t>hiểu</a:t>
            </a:r>
            <a:r>
              <a:rPr lang="en-US"/>
              <a:t> </a:t>
            </a:r>
            <a:r>
              <a:rPr lang="en-US" err="1"/>
              <a:t>quy</a:t>
            </a:r>
            <a:r>
              <a:rPr lang="en-US"/>
              <a:t> </a:t>
            </a:r>
            <a:r>
              <a:rPr lang="en-US" err="1"/>
              <a:t>trình</a:t>
            </a:r>
            <a:r>
              <a:rPr lang="en-US"/>
              <a:t> </a:t>
            </a:r>
            <a:r>
              <a:rPr lang="en-US" err="1"/>
              <a:t>và</a:t>
            </a:r>
            <a:r>
              <a:rPr lang="en-US"/>
              <a:t> </a:t>
            </a:r>
            <a:r>
              <a:rPr lang="en-US" err="1"/>
              <a:t>hướng</a:t>
            </a:r>
            <a:r>
              <a:rPr lang="en-US"/>
              <a:t> </a:t>
            </a:r>
            <a:r>
              <a:rPr lang="en-US" err="1"/>
              <a:t>dẫn</a:t>
            </a:r>
            <a:r>
              <a:rPr lang="en-US"/>
              <a:t> </a:t>
            </a:r>
            <a:r>
              <a:rPr lang="en-US" err="1"/>
              <a:t>thực</a:t>
            </a:r>
            <a:r>
              <a:rPr lang="en-US"/>
              <a:t> </a:t>
            </a:r>
            <a:r>
              <a:rPr lang="en-US" err="1"/>
              <a:t>hiện</a:t>
            </a:r>
            <a:r>
              <a:rPr lang="en-US"/>
              <a:t> </a:t>
            </a:r>
            <a:r>
              <a:rPr lang="en-US" err="1"/>
              <a:t>các</a:t>
            </a:r>
            <a:r>
              <a:rPr lang="en-US"/>
              <a:t> </a:t>
            </a:r>
            <a:r>
              <a:rPr lang="en-US" err="1"/>
              <a:t>thủ</a:t>
            </a:r>
            <a:r>
              <a:rPr lang="en-US"/>
              <a:t> </a:t>
            </a:r>
            <a:r>
              <a:rPr lang="en-US" err="1"/>
              <a:t>tục</a:t>
            </a:r>
            <a:r>
              <a:rPr lang="en-US"/>
              <a:t> </a:t>
            </a:r>
            <a:r>
              <a:rPr lang="en-US" err="1"/>
              <a:t>hành</a:t>
            </a:r>
            <a:r>
              <a:rPr lang="en-US"/>
              <a:t> </a:t>
            </a:r>
            <a:r>
              <a:rPr lang="en-US" err="1"/>
              <a:t>chính</a:t>
            </a:r>
            <a:r>
              <a:rPr lang="en-US"/>
              <a:t> </a:t>
            </a:r>
            <a:r>
              <a:rPr lang="en-US" err="1"/>
              <a:t>một</a:t>
            </a:r>
            <a:r>
              <a:rPr lang="en-US"/>
              <a:t> </a:t>
            </a:r>
            <a:r>
              <a:rPr lang="en-US" err="1"/>
              <a:t>cách</a:t>
            </a:r>
            <a:r>
              <a:rPr lang="en-US"/>
              <a:t> </a:t>
            </a:r>
            <a:r>
              <a:rPr lang="en-US" err="1"/>
              <a:t>nhanh</a:t>
            </a:r>
            <a:r>
              <a:rPr lang="en-US"/>
              <a:t> </a:t>
            </a:r>
            <a:r>
              <a:rPr lang="en-US" err="1"/>
              <a:t>chóng</a:t>
            </a:r>
            <a:r>
              <a:rPr lang="en-US"/>
              <a:t> </a:t>
            </a:r>
            <a:r>
              <a:rPr lang="en-US" err="1"/>
              <a:t>và</a:t>
            </a:r>
            <a:r>
              <a:rPr lang="en-US"/>
              <a:t> </a:t>
            </a:r>
            <a:r>
              <a:rPr lang="en-US" err="1"/>
              <a:t>tiện</a:t>
            </a:r>
            <a:r>
              <a:rPr lang="en-US"/>
              <a:t> </a:t>
            </a:r>
            <a:r>
              <a:rPr lang="en-US" err="1"/>
              <a:t>lợi</a:t>
            </a:r>
            <a:r>
              <a:rPr lang="en-US"/>
              <a:t>.</a:t>
            </a:r>
            <a:endParaRPr lang="en-US">
              <a:ea typeface="Calibri"/>
              <a:cs typeface="Calibri"/>
            </a:endParaRPr>
          </a:p>
          <a:p>
            <a:r>
              <a:rPr lang="en-US"/>
              <a:t>Tuy </a:t>
            </a:r>
            <a:r>
              <a:rPr lang="en-US" err="1"/>
              <a:t>nhiên</a:t>
            </a:r>
            <a:r>
              <a:rPr lang="en-US"/>
              <a:t>, </a:t>
            </a:r>
            <a:r>
              <a:rPr lang="en-US" err="1"/>
              <a:t>dù</a:t>
            </a:r>
            <a:r>
              <a:rPr lang="en-US"/>
              <a:t> </a:t>
            </a:r>
            <a:r>
              <a:rPr lang="en-US" err="1"/>
              <a:t>mang</a:t>
            </a:r>
            <a:r>
              <a:rPr lang="en-US"/>
              <a:t> </a:t>
            </a:r>
            <a:r>
              <a:rPr lang="en-US" err="1"/>
              <a:t>lại</a:t>
            </a:r>
            <a:r>
              <a:rPr lang="en-US"/>
              <a:t> </a:t>
            </a:r>
            <a:r>
              <a:rPr lang="en-US" err="1"/>
              <a:t>nhiều</a:t>
            </a:r>
            <a:r>
              <a:rPr lang="en-US"/>
              <a:t> </a:t>
            </a:r>
            <a:r>
              <a:rPr lang="en-US" err="1"/>
              <a:t>tiện</a:t>
            </a:r>
            <a:r>
              <a:rPr lang="en-US"/>
              <a:t> </a:t>
            </a:r>
            <a:r>
              <a:rPr lang="en-US" err="1"/>
              <a:t>ích</a:t>
            </a:r>
            <a:r>
              <a:rPr lang="en-US"/>
              <a:t>, </a:t>
            </a:r>
            <a:r>
              <a:rPr lang="en-US" err="1"/>
              <a:t>nhưng</a:t>
            </a:r>
            <a:r>
              <a:rPr lang="en-US"/>
              <a:t> </a:t>
            </a:r>
            <a:r>
              <a:rPr lang="en-US" err="1"/>
              <a:t>việc</a:t>
            </a:r>
            <a:r>
              <a:rPr lang="en-US"/>
              <a:t> </a:t>
            </a:r>
            <a:r>
              <a:rPr lang="en-US" err="1"/>
              <a:t>áp</a:t>
            </a:r>
            <a:r>
              <a:rPr lang="en-US"/>
              <a:t> </a:t>
            </a:r>
            <a:r>
              <a:rPr lang="en-US" err="1"/>
              <a:t>dụng</a:t>
            </a:r>
            <a:r>
              <a:rPr lang="en-US"/>
              <a:t> </a:t>
            </a:r>
            <a:r>
              <a:rPr lang="en-US" err="1"/>
              <a:t>các</a:t>
            </a:r>
            <a:r>
              <a:rPr lang="en-US"/>
              <a:t> </a:t>
            </a:r>
            <a:r>
              <a:rPr lang="en-US" err="1"/>
              <a:t>mô</a:t>
            </a:r>
            <a:r>
              <a:rPr lang="en-US"/>
              <a:t> </a:t>
            </a:r>
            <a:r>
              <a:rPr lang="en-US" err="1"/>
              <a:t>hình</a:t>
            </a:r>
            <a:r>
              <a:rPr lang="en-US"/>
              <a:t> </a:t>
            </a:r>
            <a:r>
              <a:rPr lang="en-US" err="1"/>
              <a:t>này</a:t>
            </a:r>
            <a:r>
              <a:rPr lang="en-US"/>
              <a:t> </a:t>
            </a:r>
            <a:r>
              <a:rPr lang="en-US" err="1"/>
              <a:t>trong</a:t>
            </a:r>
            <a:r>
              <a:rPr lang="en-US"/>
              <a:t> </a:t>
            </a:r>
            <a:r>
              <a:rPr lang="en-US" err="1"/>
              <a:t>dịch</a:t>
            </a:r>
            <a:r>
              <a:rPr lang="en-US"/>
              <a:t> </a:t>
            </a:r>
            <a:r>
              <a:rPr lang="en-US" err="1"/>
              <a:t>vụ</a:t>
            </a:r>
            <a:r>
              <a:rPr lang="en-US"/>
              <a:t> </a:t>
            </a:r>
            <a:r>
              <a:rPr lang="en-US" err="1"/>
              <a:t>công</a:t>
            </a:r>
            <a:r>
              <a:rPr lang="en-US"/>
              <a:t> </a:t>
            </a:r>
            <a:r>
              <a:rPr lang="en-US" err="1"/>
              <a:t>vẫn</a:t>
            </a:r>
            <a:r>
              <a:rPr lang="en-US"/>
              <a:t> </a:t>
            </a:r>
            <a:r>
              <a:rPr lang="en-US" err="1"/>
              <a:t>còn</a:t>
            </a:r>
            <a:r>
              <a:rPr lang="en-US"/>
              <a:t> </a:t>
            </a:r>
            <a:r>
              <a:rPr lang="en-US" err="1"/>
              <a:t>tồn</a:t>
            </a:r>
            <a:r>
              <a:rPr lang="en-US"/>
              <a:t> </a:t>
            </a:r>
            <a:r>
              <a:rPr lang="en-US" err="1"/>
              <a:t>tại</a:t>
            </a:r>
            <a:r>
              <a:rPr lang="en-US"/>
              <a:t> </a:t>
            </a:r>
            <a:r>
              <a:rPr lang="en-US" err="1"/>
              <a:t>nhiều</a:t>
            </a:r>
            <a:r>
              <a:rPr lang="en-US"/>
              <a:t> </a:t>
            </a:r>
            <a:r>
              <a:rPr lang="en-US" err="1"/>
              <a:t>rủi</a:t>
            </a:r>
            <a:r>
              <a:rPr lang="en-US"/>
              <a:t> </a:t>
            </a:r>
            <a:r>
              <a:rPr lang="en-US" err="1"/>
              <a:t>ro</a:t>
            </a:r>
            <a:r>
              <a:rPr lang="en-US"/>
              <a:t>, </a:t>
            </a:r>
            <a:r>
              <a:rPr lang="en-US" err="1"/>
              <a:t>đặc</a:t>
            </a:r>
            <a:r>
              <a:rPr lang="en-US"/>
              <a:t> </a:t>
            </a:r>
            <a:r>
              <a:rPr lang="en-US" err="1"/>
              <a:t>biệt</a:t>
            </a:r>
            <a:r>
              <a:rPr lang="en-US"/>
              <a:t> </a:t>
            </a:r>
            <a:r>
              <a:rPr lang="en-US" err="1"/>
              <a:t>là</a:t>
            </a:r>
            <a:r>
              <a:rPr lang="en-US"/>
              <a:t> </a:t>
            </a:r>
            <a:r>
              <a:rPr lang="en-US" err="1"/>
              <a:t>hiện</a:t>
            </a:r>
            <a:r>
              <a:rPr lang="en-US"/>
              <a:t> </a:t>
            </a:r>
            <a:r>
              <a:rPr lang="en-US" err="1"/>
              <a:t>tượng</a:t>
            </a:r>
            <a:r>
              <a:rPr lang="en-US"/>
              <a:t> "hallucination" – </a:t>
            </a:r>
            <a:r>
              <a:rPr lang="en-US" err="1"/>
              <a:t>tức</a:t>
            </a:r>
            <a:r>
              <a:rPr lang="en-US"/>
              <a:t> </a:t>
            </a:r>
            <a:r>
              <a:rPr lang="en-US" err="1"/>
              <a:t>là</a:t>
            </a:r>
            <a:r>
              <a:rPr lang="en-US"/>
              <a:t> </a:t>
            </a:r>
            <a:r>
              <a:rPr lang="en-US" err="1"/>
              <a:t>mô</a:t>
            </a:r>
            <a:r>
              <a:rPr lang="en-US"/>
              <a:t> </a:t>
            </a:r>
            <a:r>
              <a:rPr lang="en-US" err="1"/>
              <a:t>hình</a:t>
            </a:r>
            <a:r>
              <a:rPr lang="en-US"/>
              <a:t> </a:t>
            </a:r>
            <a:r>
              <a:rPr lang="en-US" err="1"/>
              <a:t>tạo</a:t>
            </a:r>
            <a:r>
              <a:rPr lang="en-US"/>
              <a:t> </a:t>
            </a:r>
            <a:r>
              <a:rPr lang="en-US" err="1"/>
              <a:t>ra</a:t>
            </a:r>
            <a:r>
              <a:rPr lang="en-US"/>
              <a:t> </a:t>
            </a:r>
            <a:r>
              <a:rPr lang="en-US" err="1"/>
              <a:t>thông</a:t>
            </a:r>
            <a:r>
              <a:rPr lang="en-US"/>
              <a:t> tin </a:t>
            </a:r>
            <a:r>
              <a:rPr lang="en-US" err="1"/>
              <a:t>nghe</a:t>
            </a:r>
            <a:r>
              <a:rPr lang="en-US"/>
              <a:t> </a:t>
            </a:r>
            <a:r>
              <a:rPr lang="en-US" err="1"/>
              <a:t>có</a:t>
            </a:r>
            <a:r>
              <a:rPr lang="en-US"/>
              <a:t> </a:t>
            </a:r>
            <a:r>
              <a:rPr lang="en-US" err="1"/>
              <a:t>vẻ</a:t>
            </a:r>
            <a:r>
              <a:rPr lang="en-US"/>
              <a:t> </a:t>
            </a:r>
            <a:r>
              <a:rPr lang="en-US" err="1"/>
              <a:t>hợp</a:t>
            </a:r>
            <a:r>
              <a:rPr lang="en-US"/>
              <a:t> </a:t>
            </a:r>
            <a:r>
              <a:rPr lang="en-US" err="1"/>
              <a:t>lý</a:t>
            </a:r>
            <a:r>
              <a:rPr lang="en-US"/>
              <a:t> </a:t>
            </a:r>
            <a:r>
              <a:rPr lang="en-US" err="1"/>
              <a:t>nhưng</a:t>
            </a:r>
            <a:r>
              <a:rPr lang="en-US"/>
              <a:t> </a:t>
            </a:r>
            <a:r>
              <a:rPr lang="en-US" err="1"/>
              <a:t>lại</a:t>
            </a:r>
            <a:r>
              <a:rPr lang="en-US"/>
              <a:t> </a:t>
            </a:r>
            <a:r>
              <a:rPr lang="en-US" err="1"/>
              <a:t>sai</a:t>
            </a:r>
            <a:r>
              <a:rPr lang="en-US"/>
              <a:t> </a:t>
            </a:r>
            <a:r>
              <a:rPr lang="en-US" err="1"/>
              <a:t>sự</a:t>
            </a:r>
            <a:r>
              <a:rPr lang="en-US"/>
              <a:t> </a:t>
            </a:r>
            <a:r>
              <a:rPr lang="en-US" err="1"/>
              <a:t>thật</a:t>
            </a:r>
            <a:r>
              <a:rPr lang="en-US"/>
              <a:t>. Khi </a:t>
            </a:r>
            <a:r>
              <a:rPr lang="en-US" err="1"/>
              <a:t>mà</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r>
              <a:rPr lang="en-US"/>
              <a:t>, </a:t>
            </a:r>
            <a:r>
              <a:rPr lang="en-US" err="1"/>
              <a:t>việc</a:t>
            </a:r>
            <a:r>
              <a:rPr lang="en-US"/>
              <a:t> </a:t>
            </a:r>
            <a:r>
              <a:rPr lang="en-US" err="1"/>
              <a:t>chính</a:t>
            </a:r>
            <a:r>
              <a:rPr lang="en-US"/>
              <a:t> </a:t>
            </a:r>
            <a:r>
              <a:rPr lang="en-US" err="1"/>
              <a:t>xác</a:t>
            </a:r>
            <a:r>
              <a:rPr lang="en-US"/>
              <a:t> </a:t>
            </a:r>
            <a:r>
              <a:rPr lang="en-US" err="1"/>
              <a:t>tuyệt</a:t>
            </a:r>
            <a:r>
              <a:rPr lang="en-US"/>
              <a:t> </a:t>
            </a:r>
            <a:r>
              <a:rPr lang="en-US" err="1"/>
              <a:t>đối</a:t>
            </a:r>
            <a:r>
              <a:rPr lang="en-US"/>
              <a:t> </a:t>
            </a:r>
            <a:r>
              <a:rPr lang="en-US" err="1"/>
              <a:t>là</a:t>
            </a:r>
            <a:r>
              <a:rPr lang="en-US"/>
              <a:t> </a:t>
            </a:r>
            <a:r>
              <a:rPr lang="en-US" err="1"/>
              <a:t>cần</a:t>
            </a:r>
            <a:r>
              <a:rPr lang="en-US"/>
              <a:t> </a:t>
            </a:r>
            <a:r>
              <a:rPr lang="en-US" err="1"/>
              <a:t>được</a:t>
            </a:r>
            <a:r>
              <a:rPr lang="en-US"/>
              <a:t> </a:t>
            </a:r>
            <a:r>
              <a:rPr lang="en-US" err="1"/>
              <a:t>đặt</a:t>
            </a:r>
            <a:r>
              <a:rPr lang="en-US"/>
              <a:t> </a:t>
            </a:r>
            <a:r>
              <a:rPr lang="en-US" err="1"/>
              <a:t>lên</a:t>
            </a:r>
            <a:r>
              <a:rPr lang="en-US"/>
              <a:t> </a:t>
            </a:r>
            <a:r>
              <a:rPr lang="en-US" err="1"/>
              <a:t>hàng</a:t>
            </a:r>
            <a:r>
              <a:rPr lang="en-US"/>
              <a:t> </a:t>
            </a:r>
            <a:r>
              <a:rPr lang="en-US" err="1"/>
              <a:t>đầu</a:t>
            </a:r>
            <a:r>
              <a:rPr lang="en-US"/>
              <a:t>, </a:t>
            </a:r>
            <a:r>
              <a:rPr lang="en-US" err="1"/>
              <a:t>chỉ</a:t>
            </a:r>
            <a:r>
              <a:rPr lang="en-US"/>
              <a:t> </a:t>
            </a:r>
            <a:r>
              <a:rPr lang="en-US" err="1"/>
              <a:t>một</a:t>
            </a:r>
            <a:r>
              <a:rPr lang="en-US"/>
              <a:t> </a:t>
            </a:r>
            <a:r>
              <a:rPr lang="en-US" err="1"/>
              <a:t>sai</a:t>
            </a:r>
            <a:r>
              <a:rPr lang="en-US"/>
              <a:t> </a:t>
            </a:r>
            <a:r>
              <a:rPr lang="en-US" err="1"/>
              <a:t>sót</a:t>
            </a:r>
            <a:r>
              <a:rPr lang="en-US"/>
              <a:t> </a:t>
            </a:r>
            <a:r>
              <a:rPr lang="en-US" err="1"/>
              <a:t>nhỏ</a:t>
            </a:r>
            <a:r>
              <a:rPr lang="en-US"/>
              <a:t> </a:t>
            </a:r>
            <a:r>
              <a:rPr lang="en-US" err="1"/>
              <a:t>có</a:t>
            </a:r>
            <a:r>
              <a:rPr lang="en-US"/>
              <a:t> </a:t>
            </a:r>
            <a:r>
              <a:rPr lang="en-US" err="1"/>
              <a:t>thể</a:t>
            </a:r>
            <a:r>
              <a:rPr lang="en-US"/>
              <a:t> </a:t>
            </a:r>
            <a:r>
              <a:rPr lang="en-US" err="1"/>
              <a:t>gây</a:t>
            </a:r>
            <a:r>
              <a:rPr lang="en-US"/>
              <a:t> </a:t>
            </a:r>
            <a:r>
              <a:rPr lang="en-US" err="1"/>
              <a:t>ra</a:t>
            </a:r>
            <a:r>
              <a:rPr lang="en-US"/>
              <a:t> </a:t>
            </a:r>
            <a:r>
              <a:rPr lang="en-US" err="1"/>
              <a:t>hậu</a:t>
            </a:r>
            <a:r>
              <a:rPr lang="en-US"/>
              <a:t> </a:t>
            </a:r>
            <a:r>
              <a:rPr lang="en-US" err="1"/>
              <a:t>quả</a:t>
            </a:r>
            <a:r>
              <a:rPr lang="en-US"/>
              <a:t> </a:t>
            </a:r>
            <a:r>
              <a:rPr lang="en-US" err="1"/>
              <a:t>nghiêm</a:t>
            </a:r>
            <a:r>
              <a:rPr lang="en-US"/>
              <a:t> </a:t>
            </a:r>
            <a:r>
              <a:rPr lang="en-US" err="1"/>
              <a:t>trọng</a:t>
            </a:r>
            <a:r>
              <a:rPr lang="en-US"/>
              <a:t>.</a:t>
            </a:r>
            <a:endParaRPr lang="en-US">
              <a:ea typeface="Calibri"/>
              <a:cs typeface="Calibri"/>
            </a:endParaRPr>
          </a:p>
          <a:p>
            <a:r>
              <a:rPr lang="en-US">
                <a:ea typeface="Calibri"/>
                <a:cs typeface="Calibri"/>
              </a:rPr>
              <a:t>Sau </a:t>
            </a:r>
            <a:r>
              <a:rPr lang="en-US" err="1">
                <a:ea typeface="Calibri"/>
                <a:cs typeface="Calibri"/>
              </a:rPr>
              <a:t>đây</a:t>
            </a:r>
            <a:r>
              <a:rPr lang="en-US">
                <a:ea typeface="Calibri"/>
                <a:cs typeface="Calibri"/>
              </a:rPr>
              <a:t> </a:t>
            </a:r>
            <a:r>
              <a:rPr lang="en-US" err="1">
                <a:ea typeface="Calibri"/>
                <a:cs typeface="Calibri"/>
              </a:rPr>
              <a:t>là</a:t>
            </a:r>
            <a:r>
              <a:rPr lang="en-US">
                <a:ea typeface="Calibri"/>
                <a:cs typeface="Calibri"/>
              </a:rPr>
              <a:t> 1 </a:t>
            </a:r>
            <a:r>
              <a:rPr lang="en-US" err="1">
                <a:ea typeface="Calibri"/>
                <a:cs typeface="Calibri"/>
              </a:rPr>
              <a:t>phản</a:t>
            </a:r>
            <a:r>
              <a:rPr lang="en-US">
                <a:ea typeface="Calibri"/>
                <a:cs typeface="Calibri"/>
              </a:rPr>
              <a:t> </a:t>
            </a:r>
            <a:r>
              <a:rPr lang="en-US" err="1">
                <a:ea typeface="Calibri"/>
                <a:cs typeface="Calibri"/>
              </a:rPr>
              <a:t>hồi</a:t>
            </a:r>
            <a:r>
              <a:rPr lang="en-US">
                <a:ea typeface="Calibri"/>
                <a:cs typeface="Calibri"/>
              </a:rPr>
              <a:t> </a:t>
            </a:r>
            <a:r>
              <a:rPr lang="en-US" err="1">
                <a:ea typeface="Calibri"/>
                <a:cs typeface="Calibri"/>
              </a:rPr>
              <a:t>ảo</a:t>
            </a:r>
            <a:r>
              <a:rPr lang="en-US">
                <a:ea typeface="Calibri"/>
                <a:cs typeface="Calibri"/>
              </a:rPr>
              <a:t> </a:t>
            </a:r>
            <a:r>
              <a:rPr lang="en-US" err="1">
                <a:ea typeface="Calibri"/>
                <a:cs typeface="Calibri"/>
              </a:rPr>
              <a:t>giác</a:t>
            </a:r>
            <a:r>
              <a:rPr lang="en-US">
                <a:ea typeface="Calibri"/>
                <a:cs typeface="Calibri"/>
              </a:rPr>
              <a:t> </a:t>
            </a:r>
            <a:r>
              <a:rPr lang="en-US" err="1">
                <a:ea typeface="Calibri"/>
                <a:cs typeface="Calibri"/>
              </a:rPr>
              <a:t>của</a:t>
            </a:r>
            <a:r>
              <a:rPr lang="en-US">
                <a:ea typeface="Calibri"/>
                <a:cs typeface="Calibri"/>
              </a:rPr>
              <a:t> GPT 4.0 </a:t>
            </a:r>
            <a:r>
              <a:rPr lang="en-US" err="1">
                <a:ea typeface="Calibri"/>
                <a:cs typeface="Calibri"/>
              </a:rPr>
              <a:t>về</a:t>
            </a:r>
            <a:r>
              <a:rPr lang="en-US">
                <a:ea typeface="Calibri"/>
                <a:cs typeface="Calibri"/>
              </a:rPr>
              <a:t> </a:t>
            </a:r>
            <a:r>
              <a:rPr lang="en-US" err="1">
                <a:ea typeface="Calibri"/>
                <a:cs typeface="Calibri"/>
              </a:rPr>
              <a:t>dịch</a:t>
            </a:r>
            <a:r>
              <a:rPr lang="en-US">
                <a:ea typeface="Calibri"/>
                <a:cs typeface="Calibri"/>
              </a:rPr>
              <a:t> </a:t>
            </a:r>
            <a:r>
              <a:rPr lang="en-US" err="1">
                <a:ea typeface="Calibri"/>
                <a:cs typeface="Calibri"/>
              </a:rPr>
              <a:t>vụ</a:t>
            </a:r>
            <a:r>
              <a:rPr lang="en-US">
                <a:ea typeface="Calibri"/>
                <a:cs typeface="Calibri"/>
              </a:rPr>
              <a:t> </a:t>
            </a:r>
            <a:r>
              <a:rPr lang="en-US" err="1">
                <a:ea typeface="Calibri"/>
                <a:cs typeface="Calibri"/>
              </a:rPr>
              <a:t>công</a:t>
            </a:r>
            <a:r>
              <a:rPr lang="en-US">
                <a:ea typeface="Calibri"/>
                <a:cs typeface="Calibri"/>
              </a:rPr>
              <a:t>:</a:t>
            </a:r>
            <a:br>
              <a:rPr lang="en-US">
                <a:ea typeface="Calibri"/>
                <a:cs typeface="+mn-lt"/>
              </a:rPr>
            </a:br>
            <a:br>
              <a:rPr lang="en-US">
                <a:ea typeface="Calibri"/>
                <a:cs typeface="+mn-lt"/>
              </a:rPr>
            </a:br>
            <a:r>
              <a:rPr lang="en-US" err="1">
                <a:ea typeface="Calibri"/>
                <a:cs typeface="Calibri"/>
              </a:rPr>
              <a:t>đáp</a:t>
            </a:r>
            <a:r>
              <a:rPr lang="en-US">
                <a:ea typeface="Calibri"/>
                <a:cs typeface="Calibri"/>
              </a:rPr>
              <a:t> </a:t>
            </a:r>
            <a:r>
              <a:rPr lang="en-US" err="1">
                <a:ea typeface="Calibri"/>
                <a:cs typeface="Calibri"/>
              </a:rPr>
              <a:t>án</a:t>
            </a:r>
            <a:r>
              <a:rPr lang="en-US">
                <a:ea typeface="Calibri"/>
                <a:cs typeface="Calibri"/>
              </a:rPr>
              <a:t> </a:t>
            </a:r>
            <a:r>
              <a:rPr lang="en-US" err="1">
                <a:ea typeface="Calibri"/>
                <a:cs typeface="Calibri"/>
              </a:rPr>
              <a:t>đúng</a:t>
            </a:r>
            <a:r>
              <a:rPr lang="en-US">
                <a:ea typeface="Calibri"/>
                <a:cs typeface="Calibri"/>
              </a:rPr>
              <a:t>: </a:t>
            </a:r>
            <a:r>
              <a:rPr lang="en-US">
                <a:solidFill>
                  <a:srgbClr val="1E2F41"/>
                </a:solidFill>
              </a:rPr>
              <a:t>- </a:t>
            </a:r>
            <a:r>
              <a:rPr lang="en-US" err="1">
                <a:solidFill>
                  <a:srgbClr val="1E2F41"/>
                </a:solidFill>
              </a:rPr>
              <a:t>Phiếu</a:t>
            </a:r>
            <a:r>
              <a:rPr lang="en-US">
                <a:solidFill>
                  <a:srgbClr val="1E2F41"/>
                </a:solidFill>
              </a:rPr>
              <a:t> </a:t>
            </a:r>
            <a:r>
              <a:rPr lang="en-US" err="1">
                <a:solidFill>
                  <a:srgbClr val="1E2F41"/>
                </a:solidFill>
              </a:rPr>
              <a:t>đề</a:t>
            </a:r>
            <a:r>
              <a:rPr lang="en-US">
                <a:solidFill>
                  <a:srgbClr val="1E2F41"/>
                </a:solidFill>
              </a:rPr>
              <a:t> </a:t>
            </a:r>
            <a:r>
              <a:rPr lang="en-US" err="1">
                <a:solidFill>
                  <a:srgbClr val="1E2F41"/>
                </a:solidFill>
              </a:rPr>
              <a:t>xuất</a:t>
            </a:r>
            <a:r>
              <a:rPr lang="en-US">
                <a:solidFill>
                  <a:srgbClr val="1E2F41"/>
                </a:solidFill>
              </a:rPr>
              <a:t> </a:t>
            </a:r>
            <a:r>
              <a:rPr lang="en-US" err="1">
                <a:solidFill>
                  <a:srgbClr val="1E2F41"/>
                </a:solidFill>
              </a:rPr>
              <a:t>đặt</a:t>
            </a:r>
            <a:r>
              <a:rPr lang="en-US">
                <a:solidFill>
                  <a:srgbClr val="1E2F41"/>
                </a:solidFill>
              </a:rPr>
              <a:t> </a:t>
            </a:r>
            <a:r>
              <a:rPr lang="en-US" err="1">
                <a:solidFill>
                  <a:srgbClr val="1E2F41"/>
                </a:solidFill>
              </a:rPr>
              <a:t>hàng</a:t>
            </a:r>
            <a:r>
              <a:rPr lang="en-US">
                <a:solidFill>
                  <a:srgbClr val="1E2F41"/>
                </a:solidFill>
              </a:rPr>
              <a:t> </a:t>
            </a:r>
            <a:r>
              <a:rPr lang="en-US" err="1">
                <a:solidFill>
                  <a:srgbClr val="1E2F41"/>
                </a:solidFill>
              </a:rPr>
              <a:t>đề</a:t>
            </a:r>
            <a:r>
              <a:rPr lang="en-US">
                <a:solidFill>
                  <a:srgbClr val="1E2F41"/>
                </a:solidFill>
              </a:rPr>
              <a:t> </a:t>
            </a:r>
            <a:r>
              <a:rPr lang="en-US" err="1">
                <a:solidFill>
                  <a:srgbClr val="1E2F41"/>
                </a:solidFill>
              </a:rPr>
              <a:t>tài</a:t>
            </a:r>
            <a:r>
              <a:rPr lang="en-US">
                <a:solidFill>
                  <a:srgbClr val="1E2F41"/>
                </a:solidFill>
              </a:rPr>
              <a:t>, </a:t>
            </a:r>
            <a:r>
              <a:rPr lang="en-US" err="1">
                <a:solidFill>
                  <a:srgbClr val="1E2F41"/>
                </a:solidFill>
              </a:rPr>
              <a:t>dự</a:t>
            </a:r>
            <a:r>
              <a:rPr lang="en-US">
                <a:solidFill>
                  <a:srgbClr val="1E2F41"/>
                </a:solidFill>
              </a:rPr>
              <a:t> </a:t>
            </a:r>
            <a:r>
              <a:rPr lang="en-US" err="1">
                <a:solidFill>
                  <a:srgbClr val="1E2F41"/>
                </a:solidFill>
              </a:rPr>
              <a:t>án</a:t>
            </a:r>
            <a:r>
              <a:rPr lang="en-US">
                <a:solidFill>
                  <a:srgbClr val="1E2F41"/>
                </a:solidFill>
              </a:rPr>
              <a:t> </a:t>
            </a:r>
            <a:r>
              <a:rPr lang="en-US" err="1">
                <a:solidFill>
                  <a:srgbClr val="1E2F41"/>
                </a:solidFill>
              </a:rPr>
              <a:t>cấp</a:t>
            </a:r>
            <a:r>
              <a:rPr lang="en-US">
                <a:solidFill>
                  <a:srgbClr val="1E2F41"/>
                </a:solidFill>
              </a:rPr>
              <a:t> </a:t>
            </a:r>
            <a:r>
              <a:rPr lang="en-US" err="1">
                <a:solidFill>
                  <a:srgbClr val="1E2F41"/>
                </a:solidFill>
              </a:rPr>
              <a:t>Bộ</a:t>
            </a:r>
            <a:r>
              <a:rPr lang="en-US">
                <a:solidFill>
                  <a:srgbClr val="1E2F41"/>
                </a:solidFill>
              </a:rPr>
              <a:t> </a:t>
            </a:r>
            <a:r>
              <a:rPr lang="en-US" err="1">
                <a:solidFill>
                  <a:srgbClr val="1E2F41"/>
                </a:solidFill>
              </a:rPr>
              <a:t>theo</a:t>
            </a:r>
            <a:r>
              <a:rPr lang="en-US">
                <a:solidFill>
                  <a:srgbClr val="1E2F41"/>
                </a:solidFill>
              </a:rPr>
              <a:t> </a:t>
            </a:r>
            <a:r>
              <a:rPr lang="en-US" err="1">
                <a:solidFill>
                  <a:srgbClr val="1E2F41"/>
                </a:solidFill>
              </a:rPr>
              <a:t>Mẫu</a:t>
            </a:r>
            <a:r>
              <a:rPr lang="en-US">
                <a:solidFill>
                  <a:srgbClr val="1E2F41"/>
                </a:solidFill>
              </a:rPr>
              <a:t> </a:t>
            </a:r>
            <a:endParaRPr lang="en-US" err="1">
              <a:solidFill>
                <a:srgbClr val="000000"/>
              </a:solidFill>
            </a:endParaRPr>
          </a:p>
          <a:p>
            <a:r>
              <a:rPr lang="en-US">
                <a:solidFill>
                  <a:srgbClr val="1E2F41"/>
                </a:solidFill>
              </a:rPr>
              <a:t> - Danh </a:t>
            </a:r>
            <a:r>
              <a:rPr lang="en-US" err="1">
                <a:solidFill>
                  <a:srgbClr val="1E2F41"/>
                </a:solidFill>
              </a:rPr>
              <a:t>mục</a:t>
            </a:r>
            <a:r>
              <a:rPr lang="en-US">
                <a:solidFill>
                  <a:srgbClr val="1E2F41"/>
                </a:solidFill>
              </a:rPr>
              <a:t> </a:t>
            </a:r>
            <a:r>
              <a:rPr lang="en-US" err="1">
                <a:solidFill>
                  <a:srgbClr val="1E2F41"/>
                </a:solidFill>
              </a:rPr>
              <a:t>đề</a:t>
            </a:r>
            <a:r>
              <a:rPr lang="en-US">
                <a:solidFill>
                  <a:srgbClr val="1E2F41"/>
                </a:solidFill>
              </a:rPr>
              <a:t> </a:t>
            </a:r>
            <a:r>
              <a:rPr lang="en-US" err="1">
                <a:solidFill>
                  <a:srgbClr val="1E2F41"/>
                </a:solidFill>
              </a:rPr>
              <a:t>xuất</a:t>
            </a:r>
            <a:r>
              <a:rPr lang="en-US">
                <a:solidFill>
                  <a:srgbClr val="1E2F41"/>
                </a:solidFill>
              </a:rPr>
              <a:t> </a:t>
            </a:r>
            <a:r>
              <a:rPr lang="en-US" err="1">
                <a:solidFill>
                  <a:srgbClr val="1E2F41"/>
                </a:solidFill>
              </a:rPr>
              <a:t>đặt</a:t>
            </a:r>
            <a:r>
              <a:rPr lang="en-US">
                <a:solidFill>
                  <a:srgbClr val="1E2F41"/>
                </a:solidFill>
              </a:rPr>
              <a:t> </a:t>
            </a:r>
            <a:r>
              <a:rPr lang="en-US" err="1">
                <a:solidFill>
                  <a:srgbClr val="1E2F41"/>
                </a:solidFill>
              </a:rPr>
              <a:t>hàng</a:t>
            </a:r>
            <a:r>
              <a:rPr lang="en-US">
                <a:solidFill>
                  <a:srgbClr val="1E2F41"/>
                </a:solidFill>
              </a:rPr>
              <a:t> </a:t>
            </a:r>
            <a:r>
              <a:rPr lang="en-US" err="1">
                <a:solidFill>
                  <a:srgbClr val="1E2F41"/>
                </a:solidFill>
              </a:rPr>
              <a:t>đề</a:t>
            </a:r>
            <a:r>
              <a:rPr lang="en-US">
                <a:solidFill>
                  <a:srgbClr val="1E2F41"/>
                </a:solidFill>
              </a:rPr>
              <a:t> </a:t>
            </a:r>
            <a:r>
              <a:rPr lang="en-US" err="1">
                <a:solidFill>
                  <a:srgbClr val="1E2F41"/>
                </a:solidFill>
              </a:rPr>
              <a:t>tài</a:t>
            </a:r>
            <a:r>
              <a:rPr lang="en-US">
                <a:solidFill>
                  <a:srgbClr val="1E2F41"/>
                </a:solidFill>
              </a:rPr>
              <a:t>, </a:t>
            </a:r>
            <a:r>
              <a:rPr lang="en-US" err="1">
                <a:solidFill>
                  <a:srgbClr val="1E2F41"/>
                </a:solidFill>
              </a:rPr>
              <a:t>dự</a:t>
            </a:r>
            <a:r>
              <a:rPr lang="en-US">
                <a:solidFill>
                  <a:srgbClr val="1E2F41"/>
                </a:solidFill>
              </a:rPr>
              <a:t> </a:t>
            </a:r>
            <a:r>
              <a:rPr lang="en-US" err="1">
                <a:solidFill>
                  <a:srgbClr val="1E2F41"/>
                </a:solidFill>
              </a:rPr>
              <a:t>án</a:t>
            </a:r>
            <a:r>
              <a:rPr lang="en-US">
                <a:solidFill>
                  <a:srgbClr val="1E2F41"/>
                </a:solidFill>
              </a:rPr>
              <a:t> </a:t>
            </a:r>
            <a:r>
              <a:rPr lang="en-US" err="1">
                <a:solidFill>
                  <a:srgbClr val="1E2F41"/>
                </a:solidFill>
              </a:rPr>
              <a:t>cấp</a:t>
            </a:r>
            <a:r>
              <a:rPr lang="en-US">
                <a:solidFill>
                  <a:srgbClr val="1E2F41"/>
                </a:solidFill>
              </a:rPr>
              <a:t> </a:t>
            </a:r>
            <a:r>
              <a:rPr lang="en-US" err="1">
                <a:solidFill>
                  <a:srgbClr val="1E2F41"/>
                </a:solidFill>
              </a:rPr>
              <a:t>Bộ</a:t>
            </a:r>
            <a:r>
              <a:rPr lang="en-US">
                <a:solidFill>
                  <a:srgbClr val="1E2F41"/>
                </a:solidFill>
              </a:rPr>
              <a:t> </a:t>
            </a:r>
            <a:r>
              <a:rPr lang="en-US" err="1">
                <a:solidFill>
                  <a:srgbClr val="1E2F41"/>
                </a:solidFill>
              </a:rPr>
              <a:t>Nông</a:t>
            </a:r>
            <a:r>
              <a:rPr lang="en-US">
                <a:solidFill>
                  <a:srgbClr val="1E2F41"/>
                </a:solidFill>
              </a:rPr>
              <a:t> </a:t>
            </a:r>
            <a:r>
              <a:rPr lang="en-US" err="1">
                <a:solidFill>
                  <a:srgbClr val="1E2F41"/>
                </a:solidFill>
              </a:rPr>
              <a:t>nghiệp</a:t>
            </a:r>
            <a:r>
              <a:rPr lang="en-US">
                <a:solidFill>
                  <a:srgbClr val="1E2F41"/>
                </a:solidFill>
              </a:rPr>
              <a:t> </a:t>
            </a:r>
            <a:r>
              <a:rPr lang="en-US" err="1">
                <a:solidFill>
                  <a:srgbClr val="1E2F41"/>
                </a:solidFill>
              </a:rPr>
              <a:t>và</a:t>
            </a:r>
            <a:r>
              <a:rPr lang="en-US">
                <a:solidFill>
                  <a:srgbClr val="1E2F41"/>
                </a:solidFill>
              </a:rPr>
              <a:t> PTNT </a:t>
            </a:r>
            <a:endParaRPr lang="en-US">
              <a:solidFill>
                <a:srgbClr val="000000"/>
              </a:solidFill>
            </a:endParaRPr>
          </a:p>
          <a:p>
            <a:r>
              <a:rPr lang="en-US">
                <a:solidFill>
                  <a:srgbClr val="1E2F41"/>
                </a:solidFill>
              </a:rPr>
              <a:t>. </a:t>
            </a:r>
            <a:r>
              <a:rPr lang="en-US" err="1">
                <a:solidFill>
                  <a:srgbClr val="1E2F41"/>
                </a:solidFill>
              </a:rPr>
              <a:t>Số</a:t>
            </a:r>
            <a:r>
              <a:rPr lang="en-US">
                <a:solidFill>
                  <a:srgbClr val="1E2F41"/>
                </a:solidFill>
              </a:rPr>
              <a:t> </a:t>
            </a:r>
            <a:r>
              <a:rPr lang="en-US" err="1">
                <a:solidFill>
                  <a:srgbClr val="1E2F41"/>
                </a:solidFill>
              </a:rPr>
              <a:t>lượng</a:t>
            </a:r>
            <a:r>
              <a:rPr lang="en-US">
                <a:solidFill>
                  <a:srgbClr val="1E2F41"/>
                </a:solidFill>
              </a:rPr>
              <a:t> </a:t>
            </a:r>
            <a:r>
              <a:rPr lang="en-US" err="1">
                <a:solidFill>
                  <a:srgbClr val="1E2F41"/>
                </a:solidFill>
              </a:rPr>
              <a:t>hồ</a:t>
            </a:r>
            <a:r>
              <a:rPr lang="en-US">
                <a:solidFill>
                  <a:srgbClr val="1E2F41"/>
                </a:solidFill>
              </a:rPr>
              <a:t> </a:t>
            </a:r>
            <a:r>
              <a:rPr lang="en-US" err="1">
                <a:solidFill>
                  <a:srgbClr val="1E2F41"/>
                </a:solidFill>
              </a:rPr>
              <a:t>sơ</a:t>
            </a:r>
            <a:r>
              <a:rPr lang="en-US">
                <a:solidFill>
                  <a:srgbClr val="1E2F41"/>
                </a:solidFill>
              </a:rPr>
              <a:t>: 01 </a:t>
            </a:r>
            <a:r>
              <a:rPr lang="en-US" err="1">
                <a:solidFill>
                  <a:srgbClr val="1E2F41"/>
                </a:solidFill>
              </a:rPr>
              <a:t>bộ</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10"/>
          </p:nvPr>
        </p:nvSpPr>
        <p:spPr/>
        <p:txBody>
          <a:bodyPr/>
          <a:lstStyle/>
          <a:p>
            <a:fld id="{1C34B868-C51A-4AD5-9518-82829A7D107D}" type="slidenum">
              <a:rPr lang="en-US" smtClean="0"/>
              <a:t>3</a:t>
            </a:fld>
            <a:endParaRPr lang="en-US"/>
          </a:p>
        </p:txBody>
      </p:sp>
    </p:spTree>
    <p:extLst>
      <p:ext uri="{BB962C8B-B14F-4D97-AF65-F5344CB8AC3E}">
        <p14:creationId xmlns:p14="http://schemas.microsoft.com/office/powerpoint/2010/main" val="13077299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BE9E4-84EA-7470-E23F-47DD77767D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1E2D9-E61B-4E1B-837C-B31AEF69D5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C99C93-0F19-7639-8AAE-65AAA15ABCC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F1E1FDC-C722-3AEA-BB89-99A9B13C9446}"/>
              </a:ext>
            </a:extLst>
          </p:cNvPr>
          <p:cNvSpPr>
            <a:spLocks noGrp="1"/>
          </p:cNvSpPr>
          <p:nvPr>
            <p:ph type="sldNum" sz="quarter" idx="10"/>
          </p:nvPr>
        </p:nvSpPr>
        <p:spPr/>
        <p:txBody>
          <a:bodyPr/>
          <a:lstStyle/>
          <a:p>
            <a:fld id="{1C34B868-C51A-4AD5-9518-82829A7D107D}" type="slidenum">
              <a:rPr lang="en-US" smtClean="0"/>
              <a:t>31</a:t>
            </a:fld>
            <a:endParaRPr lang="en-US"/>
          </a:p>
        </p:txBody>
      </p:sp>
    </p:spTree>
    <p:extLst>
      <p:ext uri="{BB962C8B-B14F-4D97-AF65-F5344CB8AC3E}">
        <p14:creationId xmlns:p14="http://schemas.microsoft.com/office/powerpoint/2010/main" val="26487855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A0DD4-2A5E-194D-6A31-5C641EBE4E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C0689E-121E-9783-2DCF-37E398896B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CBFF4B-F494-980F-872B-348F61504C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E05DD0C-E5B2-91EA-3FB7-666EE810771E}"/>
              </a:ext>
            </a:extLst>
          </p:cNvPr>
          <p:cNvSpPr>
            <a:spLocks noGrp="1"/>
          </p:cNvSpPr>
          <p:nvPr>
            <p:ph type="sldNum" sz="quarter" idx="10"/>
          </p:nvPr>
        </p:nvSpPr>
        <p:spPr/>
        <p:txBody>
          <a:bodyPr/>
          <a:lstStyle/>
          <a:p>
            <a:fld id="{1C34B868-C51A-4AD5-9518-82829A7D107D}" type="slidenum">
              <a:rPr lang="en-US" smtClean="0"/>
              <a:t>32</a:t>
            </a:fld>
            <a:endParaRPr lang="en-US"/>
          </a:p>
        </p:txBody>
      </p:sp>
    </p:spTree>
    <p:extLst>
      <p:ext uri="{BB962C8B-B14F-4D97-AF65-F5344CB8AC3E}">
        <p14:creationId xmlns:p14="http://schemas.microsoft.com/office/powerpoint/2010/main" val="4136892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CEAAD-E6C8-97CF-C367-8074A4785D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180A5C-F90B-8FC5-7EE4-C81B79F30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D6236-2E67-B8DF-3419-DA83BE36DE76}"/>
              </a:ext>
            </a:extLst>
          </p:cNvPr>
          <p:cNvSpPr>
            <a:spLocks noGrp="1"/>
          </p:cNvSpPr>
          <p:nvPr>
            <p:ph type="body" idx="1"/>
          </p:nvPr>
        </p:nvSpPr>
        <p:spPr/>
        <p:txBody>
          <a:bodyPr/>
          <a:lstStyle/>
          <a:p>
            <a:r>
              <a:rPr lang="en-US" err="1"/>
              <a:t>Tuy</a:t>
            </a:r>
            <a:r>
              <a:rPr lang="en-US"/>
              <a:t> </a:t>
            </a:r>
            <a:r>
              <a:rPr lang="en-US" err="1"/>
              <a:t>đã</a:t>
            </a:r>
            <a:r>
              <a:rPr lang="en-US" baseline="0"/>
              <a:t> </a:t>
            </a:r>
            <a:r>
              <a:rPr lang="en-US" baseline="0" err="1"/>
              <a:t>có</a:t>
            </a:r>
            <a:r>
              <a:rPr lang="en-US" baseline="0"/>
              <a:t> </a:t>
            </a:r>
            <a:r>
              <a:rPr lang="en-US" baseline="0" err="1"/>
              <a:t>các</a:t>
            </a:r>
            <a:r>
              <a:rPr lang="en-US" baseline="0"/>
              <a:t> </a:t>
            </a:r>
            <a:r>
              <a:rPr lang="en-US" baseline="0" err="1"/>
              <a:t>bộ</a:t>
            </a:r>
            <a:r>
              <a:rPr lang="en-US" baseline="0"/>
              <a:t> </a:t>
            </a:r>
            <a:r>
              <a:rPr lang="en-US" baseline="0" err="1"/>
              <a:t>dữ</a:t>
            </a:r>
            <a:r>
              <a:rPr lang="en-US" baseline="0"/>
              <a:t> </a:t>
            </a:r>
            <a:r>
              <a:rPr lang="en-US" baseline="0" err="1"/>
              <a:t>liệu</a:t>
            </a:r>
            <a:r>
              <a:rPr lang="en-US" baseline="0"/>
              <a:t> </a:t>
            </a:r>
            <a:r>
              <a:rPr lang="en-US" baseline="0" err="1"/>
              <a:t>đánh</a:t>
            </a:r>
            <a:r>
              <a:rPr lang="en-US" baseline="0"/>
              <a:t> </a:t>
            </a:r>
            <a:r>
              <a:rPr lang="en-US" baseline="0" err="1"/>
              <a:t>giá</a:t>
            </a:r>
            <a:r>
              <a:rPr lang="en-US" baseline="0"/>
              <a:t> </a:t>
            </a:r>
            <a:r>
              <a:rPr lang="en-US" baseline="0" err="1"/>
              <a:t>Hallu</a:t>
            </a:r>
            <a:r>
              <a:rPr lang="en-US" baseline="0"/>
              <a:t> </a:t>
            </a:r>
            <a:r>
              <a:rPr lang="en-US" baseline="0" err="1"/>
              <a:t>tuy</a:t>
            </a:r>
            <a:r>
              <a:rPr lang="en-US" baseline="0"/>
              <a:t> </a:t>
            </a:r>
            <a:r>
              <a:rPr lang="en-US" baseline="0" err="1"/>
              <a:t>nhiên</a:t>
            </a:r>
            <a:r>
              <a:rPr lang="en-US" baseline="0"/>
              <a:t> </a:t>
            </a:r>
            <a:r>
              <a:rPr lang="en-US" baseline="0" err="1"/>
              <a:t>ko</a:t>
            </a:r>
            <a:r>
              <a:rPr lang="en-US" baseline="0"/>
              <a:t> </a:t>
            </a:r>
            <a:r>
              <a:rPr lang="en-US" baseline="0" err="1"/>
              <a:t>có</a:t>
            </a:r>
            <a:r>
              <a:rPr lang="en-US" baseline="0"/>
              <a:t> </a:t>
            </a:r>
            <a:r>
              <a:rPr lang="en-US" baseline="0" err="1"/>
              <a:t>về</a:t>
            </a:r>
            <a:r>
              <a:rPr lang="en-US" baseline="0"/>
              <a:t> </a:t>
            </a:r>
            <a:r>
              <a:rPr lang="en-US" baseline="0" err="1"/>
              <a:t>dịch</a:t>
            </a:r>
            <a:r>
              <a:rPr lang="en-US" baseline="0"/>
              <a:t> </a:t>
            </a:r>
            <a:r>
              <a:rPr lang="en-US" baseline="0" err="1"/>
              <a:t>vụ</a:t>
            </a:r>
            <a:r>
              <a:rPr lang="en-US" baseline="0"/>
              <a:t> </a:t>
            </a:r>
            <a:r>
              <a:rPr lang="en-US" baseline="0" err="1"/>
              <a:t>công</a:t>
            </a:r>
            <a:r>
              <a:rPr lang="en-US" baseline="0"/>
              <a:t> </a:t>
            </a:r>
            <a:r>
              <a:rPr lang="en-US" baseline="0" err="1"/>
              <a:t>và</a:t>
            </a:r>
            <a:r>
              <a:rPr lang="en-US" baseline="0"/>
              <a:t> </a:t>
            </a:r>
            <a:r>
              <a:rPr lang="en-US" baseline="0" err="1"/>
              <a:t>tiếng</a:t>
            </a:r>
            <a:r>
              <a:rPr lang="en-US" baseline="0"/>
              <a:t> </a:t>
            </a:r>
            <a:r>
              <a:rPr lang="en-US" baseline="0" err="1"/>
              <a:t>Việt</a:t>
            </a:r>
            <a:endParaRPr lang="en-US"/>
          </a:p>
        </p:txBody>
      </p:sp>
      <p:sp>
        <p:nvSpPr>
          <p:cNvPr id="4" name="Slide Number Placeholder 3">
            <a:extLst>
              <a:ext uri="{FF2B5EF4-FFF2-40B4-BE49-F238E27FC236}">
                <a16:creationId xmlns:a16="http://schemas.microsoft.com/office/drawing/2014/main" id="{6A69FE5B-63DE-CB41-6B4E-25B91619364F}"/>
              </a:ext>
            </a:extLst>
          </p:cNvPr>
          <p:cNvSpPr>
            <a:spLocks noGrp="1"/>
          </p:cNvSpPr>
          <p:nvPr>
            <p:ph type="sldNum" sz="quarter" idx="10"/>
          </p:nvPr>
        </p:nvSpPr>
        <p:spPr/>
        <p:txBody>
          <a:bodyPr/>
          <a:lstStyle/>
          <a:p>
            <a:fld id="{1C34B868-C51A-4AD5-9518-82829A7D107D}" type="slidenum">
              <a:rPr lang="en-US" smtClean="0"/>
              <a:t>33</a:t>
            </a:fld>
            <a:endParaRPr lang="en-US"/>
          </a:p>
        </p:txBody>
      </p:sp>
    </p:spTree>
    <p:extLst>
      <p:ext uri="{BB962C8B-B14F-4D97-AF65-F5344CB8AC3E}">
        <p14:creationId xmlns:p14="http://schemas.microsoft.com/office/powerpoint/2010/main" val="8710595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6E3A5-CC77-D473-F5DB-C74D9A99CB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D759BA-9B74-241C-75B7-C3DD49178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CAD6A-1027-A73C-0D1C-5950BB38156C}"/>
              </a:ext>
            </a:extLst>
          </p:cNvPr>
          <p:cNvSpPr>
            <a:spLocks noGrp="1"/>
          </p:cNvSpPr>
          <p:nvPr>
            <p:ph type="body" idx="1"/>
          </p:nvPr>
        </p:nvSpPr>
        <p:spPr/>
        <p:txBody>
          <a:bodyPr/>
          <a:lstStyle/>
          <a:p>
            <a:r>
              <a:rPr lang="vi-VN"/>
              <a:t>Trong phần đánh giá đầu tiên, nhóm tiến hành so sánh accuracy của các mô hình trong điều kiện không truyền kiến thức liên quan. Chúng em chia các mô hình thành ba nhóm: nhóm mã nguồn đóng truy cập qua API, nhóm mã nguồn mở chưa tinh chỉnh </a:t>
            </a:r>
            <a:r>
              <a:rPr lang="en-US" err="1"/>
              <a:t>trên</a:t>
            </a:r>
            <a:r>
              <a:rPr lang="en-US"/>
              <a:t> </a:t>
            </a:r>
            <a:r>
              <a:rPr lang="vi-VN"/>
              <a:t>tiếng Việt, và nhóm mã nguồn mở đã được tinh chỉnh. Kết quả cho thấy độ chính xác của các mô hình nhìn chung dao động quanh mức 50%, tuy nhiên </a:t>
            </a:r>
            <a:r>
              <a:rPr lang="en-US" err="1"/>
              <a:t>có</a:t>
            </a:r>
            <a:r>
              <a:rPr lang="en-US"/>
              <a:t> </a:t>
            </a:r>
            <a:r>
              <a:rPr lang="vi-VN"/>
              <a:t>một số mô hình nổi bật đáng chú ý. Cụ thể, WizardLM-2 đạt độ chính xác cao nhất ở mức 57.61%, vượt qua cả các mô hình API như GPT-4o-mini (51.72%) và Gemini-2.0-flash (51.29%). Trong nhóm mô hình đã tinh chỉnh tiếng Việt, Qwen-Viet đạt accuracy ấn tượng là 53.81%. Từ kết quả này, nhóm quyết định chọn WizardLM-2 để phân tích sâu hơn trong các khía cạnh cụ thể vì đây là mô hình cho kết quả tốt nhất trong điều kiện không có tri thức nền.</a:t>
            </a:r>
            <a:endParaRPr lang="en-US"/>
          </a:p>
        </p:txBody>
      </p:sp>
      <p:sp>
        <p:nvSpPr>
          <p:cNvPr id="4" name="Slide Number Placeholder 3">
            <a:extLst>
              <a:ext uri="{FF2B5EF4-FFF2-40B4-BE49-F238E27FC236}">
                <a16:creationId xmlns:a16="http://schemas.microsoft.com/office/drawing/2014/main" id="{133D390B-56A4-7320-9CE3-96EC551C8DE7}"/>
              </a:ext>
            </a:extLst>
          </p:cNvPr>
          <p:cNvSpPr>
            <a:spLocks noGrp="1"/>
          </p:cNvSpPr>
          <p:nvPr>
            <p:ph type="sldNum" sz="quarter" idx="10"/>
          </p:nvPr>
        </p:nvSpPr>
        <p:spPr/>
        <p:txBody>
          <a:bodyPr/>
          <a:lstStyle/>
          <a:p>
            <a:fld id="{1C34B868-C51A-4AD5-9518-82829A7D107D}" type="slidenum">
              <a:rPr lang="en-US" smtClean="0"/>
              <a:t>34</a:t>
            </a:fld>
            <a:endParaRPr lang="en-US"/>
          </a:p>
        </p:txBody>
      </p:sp>
    </p:spTree>
    <p:extLst>
      <p:ext uri="{BB962C8B-B14F-4D97-AF65-F5344CB8AC3E}">
        <p14:creationId xmlns:p14="http://schemas.microsoft.com/office/powerpoint/2010/main" val="2947673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16763-F53F-C9B0-4355-4458D5A0B9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F4A03-2196-FB4B-01B7-11D1B0F8A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D9A7D5-2098-056F-CE86-0BE552499406}"/>
              </a:ext>
            </a:extLst>
          </p:cNvPr>
          <p:cNvSpPr>
            <a:spLocks noGrp="1"/>
          </p:cNvSpPr>
          <p:nvPr>
            <p:ph type="body" idx="1"/>
          </p:nvPr>
        </p:nvSpPr>
        <p:spPr/>
        <p:txBody>
          <a:bodyPr/>
          <a:lstStyle/>
          <a:p>
            <a:r>
              <a:rPr lang="vi-VN"/>
              <a:t>Cuối cùng, nhóm tiến hành một thử nghiệm mở rộng bằng cách truyền toàn bộ tri thức liên quan vào prompt đầu vào để kiểm tra khả năng cải thiện kết quả. Ba mô hình tiêu biểu được chọn là GPT-4o-mini (mã nguồn đóng), WizardLM-2 (mã nguồn mở), và Qwen-Viet (mã nguồn mở đã tinh chỉnh). Kết quả cho thấy việc truyền tri thức không cải thiện đáng kể accuracy mà thậm chí còn làm giảm </a:t>
            </a:r>
            <a:r>
              <a:rPr lang="en-US" err="1"/>
              <a:t>mạnh</a:t>
            </a:r>
            <a:r>
              <a:rPr lang="vi-VN"/>
              <a:t>. WizardLM-2 giảm từ 57.61% còn 47.50%, trong khi GPT-4o-mini và Qwen-Viet lần lượt giảm về mức 50.00% và 50.15%. </a:t>
            </a:r>
            <a:r>
              <a:rPr lang="vi-VN" sz="1200" b="0" i="0" u="none" strike="noStrike" kern="1200">
                <a:solidFill>
                  <a:schemeClr val="tx1"/>
                </a:solidFill>
                <a:effectLst/>
                <a:latin typeface="+mn-lt"/>
                <a:ea typeface="+mn-ea"/>
                <a:cs typeface="+mn-cs"/>
              </a:rPr>
              <a:t>Vì vậy, bài toán truyền tri thức sao cho hiệu quả vẫn còn là một thách thức. Cần nghiên cứu thêm các hướng tiếp cận như tinh chỉnh mô hình (fine-tuning) hoặc kết hợp với truy xuất tri thức (RAG) để cải thiện khả năng hiểu ngữ cảnh và ra quyết định chính xác hơn.</a:t>
            </a:r>
            <a:endParaRPr lang="en-US" sz="1200" b="0" i="0" u="none" strike="noStrike" kern="1200">
              <a:solidFill>
                <a:schemeClr val="tx1"/>
              </a:solidFill>
              <a:effectLst/>
              <a:latin typeface="+mn-lt"/>
              <a:ea typeface="+mn-ea"/>
              <a:cs typeface="+mn-cs"/>
            </a:endParaRPr>
          </a:p>
          <a:p>
            <a:endParaRPr lang="en-US" sz="1200" b="0" i="0" u="none" strike="noStrike" kern="1200">
              <a:solidFill>
                <a:schemeClr val="tx1"/>
              </a:solidFill>
              <a:effectLst/>
              <a:latin typeface="+mn-lt"/>
              <a:ea typeface="+mn-ea"/>
              <a:cs typeface="+mn-cs"/>
            </a:endParaRPr>
          </a:p>
          <a:p>
            <a:r>
              <a:rPr lang="en-US" sz="1200" b="0" i="0" u="none" strike="noStrike" kern="1200" err="1">
                <a:solidFill>
                  <a:schemeClr val="tx1"/>
                </a:solidFill>
                <a:effectLst/>
                <a:latin typeface="+mn-lt"/>
                <a:ea typeface="+mn-ea"/>
                <a:cs typeface="+mn-cs"/>
              </a:rPr>
              <a:t>Tổng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kết</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lại</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bộ</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dữ</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liệu</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được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sử</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dụng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làm</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tiêu</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chuẩn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đánh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giá</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ảo</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giác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của</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các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mô</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hình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ngôn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ngữ</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lớn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trong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ngữ</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cảnh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dịch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vụ</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công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mang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tính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thách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thức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đủ</a:t>
            </a:r>
            <a:r>
              <a:rPr lang="en-US" sz="1200" b="0" i="0" u="none" strike="noStrike" kern="1200">
                <a:solidFill>
                  <a:schemeClr val="tx1"/>
                </a:solidFill>
                <a:effectLst/>
                <a:latin typeface="+mn-lt"/>
                <a:ea typeface="+mn-ea"/>
                <a:cs typeface="+mn-cs"/>
              </a:rPr>
              <a:t> challenge, </a:t>
            </a:r>
            <a:r>
              <a:rPr lang="en-US" sz="1200" b="0" i="0" u="none" strike="noStrike" kern="1200" err="1">
                <a:solidFill>
                  <a:schemeClr val="tx1"/>
                </a:solidFill>
                <a:effectLst/>
                <a:latin typeface="+mn-lt"/>
                <a:ea typeface="+mn-ea"/>
                <a:cs typeface="+mn-cs"/>
              </a:rPr>
              <a:t>khiến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cho</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việc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phát</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hiện</a:t>
            </a:r>
            <a:r>
              <a:rPr lang="en-US" sz="1200" b="0" i="0" u="none" strike="noStrike" kern="1200">
                <a:solidFill>
                  <a:schemeClr val="tx1"/>
                </a:solidFill>
                <a:effectLst/>
                <a:latin typeface="+mn-lt"/>
                <a:ea typeface="+mn-ea"/>
                <a:cs typeface="+mn-cs"/>
              </a:rPr>
              <a:t> hallucination </a:t>
            </a:r>
            <a:r>
              <a:rPr lang="en-US" sz="1200" b="0" i="0" u="none" strike="noStrike" kern="1200" err="1">
                <a:solidFill>
                  <a:schemeClr val="tx1"/>
                </a:solidFill>
                <a:effectLst/>
                <a:latin typeface="+mn-lt"/>
                <a:ea typeface="+mn-ea"/>
                <a:cs typeface="+mn-cs"/>
              </a:rPr>
              <a:t>của</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các</a:t>
            </a:r>
            <a:r>
              <a:rPr lang="en-US" sz="1200" b="0" i="0" u="none" strike="noStrike" kern="1200">
                <a:solidFill>
                  <a:schemeClr val="tx1"/>
                </a:solidFill>
                <a:effectLst/>
                <a:latin typeface="+mn-lt"/>
                <a:ea typeface="+mn-ea"/>
                <a:cs typeface="+mn-cs"/>
              </a:rPr>
              <a:t> LLM </a:t>
            </a:r>
            <a:r>
              <a:rPr lang="en-US" sz="1200" b="0" i="0" u="none" strike="noStrike" kern="1200" err="1">
                <a:solidFill>
                  <a:schemeClr val="tx1"/>
                </a:solidFill>
                <a:effectLst/>
                <a:latin typeface="+mn-lt"/>
                <a:ea typeface="+mn-ea"/>
                <a:cs typeface="+mn-cs"/>
              </a:rPr>
              <a:t>trở</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nên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khó</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khăn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minh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chứng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là</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độ</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chính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xác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chỉ</a:t>
            </a:r>
            <a:r>
              <a:rPr lang="en-US" sz="1200" b="0" i="0" u="none" strike="noStrike" kern="1200">
                <a:solidFill>
                  <a:schemeClr val="tx1"/>
                </a:solidFill>
                <a:effectLst/>
                <a:latin typeface="+mn-lt"/>
                <a:ea typeface="+mn-ea"/>
                <a:cs typeface="+mn-cs"/>
              </a:rPr>
              <a:t> dao </a:t>
            </a:r>
            <a:r>
              <a:rPr lang="en-US" sz="1200" b="0" i="0" u="none" strike="noStrike" kern="1200" err="1">
                <a:solidFill>
                  <a:schemeClr val="tx1"/>
                </a:solidFill>
                <a:effectLst/>
                <a:latin typeface="+mn-lt"/>
                <a:ea typeface="+mn-ea"/>
                <a:cs typeface="+mn-cs"/>
              </a:rPr>
              <a:t>động</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quanh</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mức</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ngẫu</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nhiên</a:t>
            </a:r>
            <a:r>
              <a:rPr lang="en-US" sz="1200" b="0" i="0" u="none" strike="noStrike" kern="1200">
                <a:solidFill>
                  <a:schemeClr val="tx1"/>
                </a:solidFill>
                <a:effectLst/>
                <a:latin typeface="+mn-lt"/>
                <a:ea typeface="+mn-ea"/>
                <a:cs typeface="+mn-cs"/>
              </a:rPr>
              <a:t> </a:t>
            </a:r>
            <a:r>
              <a:rPr lang="en-US" sz="1200" b="0" i="0" u="none" strike="noStrike" kern="1200" err="1">
                <a:solidFill>
                  <a:schemeClr val="tx1"/>
                </a:solidFill>
                <a:effectLst/>
                <a:latin typeface="+mn-lt"/>
                <a:ea typeface="+mn-ea"/>
                <a:cs typeface="+mn-cs"/>
              </a:rPr>
              <a:t>là</a:t>
            </a:r>
            <a:r>
              <a:rPr lang="en-US" sz="1200" b="0" i="0" u="none" strike="noStrike" kern="1200">
                <a:solidFill>
                  <a:schemeClr val="tx1"/>
                </a:solidFill>
                <a:effectLst/>
                <a:latin typeface="+mn-lt"/>
                <a:ea typeface="+mn-ea"/>
                <a:cs typeface="+mn-cs"/>
              </a:rPr>
              <a:t> 50 </a:t>
            </a:r>
            <a:r>
              <a:rPr lang="en-US" sz="1200" b="0" i="0" u="none" strike="noStrike" kern="1200" err="1">
                <a:solidFill>
                  <a:schemeClr val="tx1"/>
                </a:solidFill>
                <a:effectLst/>
                <a:latin typeface="+mn-lt"/>
                <a:ea typeface="+mn-ea"/>
                <a:cs typeface="+mn-cs"/>
              </a:rPr>
              <a:t>đến</a:t>
            </a:r>
            <a:r>
              <a:rPr lang="en-US" sz="1200" b="0" i="0" u="none" strike="noStrike" kern="1200">
                <a:solidFill>
                  <a:schemeClr val="tx1"/>
                </a:solidFill>
                <a:effectLst/>
                <a:latin typeface="+mn-lt"/>
                <a:ea typeface="+mn-ea"/>
                <a:cs typeface="+mn-cs"/>
              </a:rPr>
              <a:t> 60%. </a:t>
            </a:r>
          </a:p>
          <a:p>
            <a:endParaRPr lang="en-US" sz="1200" b="0" i="0" u="none" strike="noStrike" kern="1200">
              <a:solidFill>
                <a:schemeClr val="tx1"/>
              </a:solidFill>
              <a:effectLst/>
              <a:latin typeface="+mn-lt"/>
              <a:ea typeface="+mn-ea"/>
              <a:cs typeface="+mn-cs"/>
            </a:endParaRPr>
          </a:p>
          <a:p>
            <a:endParaRPr lang="en-US"/>
          </a:p>
        </p:txBody>
      </p:sp>
      <p:sp>
        <p:nvSpPr>
          <p:cNvPr id="4" name="Slide Number Placeholder 3">
            <a:extLst>
              <a:ext uri="{FF2B5EF4-FFF2-40B4-BE49-F238E27FC236}">
                <a16:creationId xmlns:a16="http://schemas.microsoft.com/office/drawing/2014/main" id="{52A5049A-1F15-BCC7-5C7B-A4FA63384068}"/>
              </a:ext>
            </a:extLst>
          </p:cNvPr>
          <p:cNvSpPr>
            <a:spLocks noGrp="1"/>
          </p:cNvSpPr>
          <p:nvPr>
            <p:ph type="sldNum" sz="quarter" idx="10"/>
          </p:nvPr>
        </p:nvSpPr>
        <p:spPr/>
        <p:txBody>
          <a:bodyPr/>
          <a:lstStyle/>
          <a:p>
            <a:fld id="{1C34B868-C51A-4AD5-9518-82829A7D107D}" type="slidenum">
              <a:rPr lang="en-US" smtClean="0"/>
              <a:t>35</a:t>
            </a:fld>
            <a:endParaRPr lang="en-US"/>
          </a:p>
        </p:txBody>
      </p:sp>
    </p:spTree>
    <p:extLst>
      <p:ext uri="{BB962C8B-B14F-4D97-AF65-F5344CB8AC3E}">
        <p14:creationId xmlns:p14="http://schemas.microsoft.com/office/powerpoint/2010/main" val="4243974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1776F-0D3F-A9B5-3C1D-66508AEE96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B2D113-8660-3657-BB24-AB9C7C15A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E90C32-F46E-3443-9148-6C4C517922ED}"/>
              </a:ext>
            </a:extLst>
          </p:cNvPr>
          <p:cNvSpPr>
            <a:spLocks noGrp="1"/>
          </p:cNvSpPr>
          <p:nvPr>
            <p:ph type="body" idx="1"/>
          </p:nvPr>
        </p:nvSpPr>
        <p:spPr/>
        <p:txBody>
          <a:bodyPr/>
          <a:lstStyle/>
          <a:p>
            <a:r>
              <a:rPr lang="en-US"/>
              <a:t>Từ vấn đề đó, bài toán được đặt ra là: </a:t>
            </a:r>
            <a:r>
              <a:rPr lang="en-US" b="1">
                <a:solidFill>
                  <a:srgbClr val="0D259B"/>
                </a:solidFill>
              </a:rPr>
              <a:t>Cho một câu hỏi liên quan đến dịch vụ công và một câu trả lời từ LLM, hãy xác định xem câu trả lời này có chứa thông tin ảo giác hay không.</a:t>
            </a:r>
            <a:endParaRPr lang="en-US"/>
          </a:p>
          <a:p>
            <a:r>
              <a:rPr lang="en-US"/>
              <a:t>Để giải được bài toán này, cần có:</a:t>
            </a:r>
          </a:p>
          <a:p>
            <a:pPr marL="171450" indent="-171450">
              <a:buFont typeface="Arial"/>
              <a:buChar char="•"/>
            </a:pPr>
            <a:r>
              <a:rPr lang="en-US" err="1"/>
              <a:t>Một</a:t>
            </a:r>
            <a:r>
              <a:rPr lang="en-US"/>
              <a:t> </a:t>
            </a:r>
            <a:r>
              <a:rPr lang="en-US" err="1"/>
              <a:t>bộ</a:t>
            </a:r>
            <a:r>
              <a:rPr lang="en-US"/>
              <a:t> </a:t>
            </a:r>
            <a:r>
              <a:rPr lang="en-US" err="1"/>
              <a:t>câu</a:t>
            </a:r>
            <a:r>
              <a:rPr lang="en-US"/>
              <a:t> </a:t>
            </a:r>
            <a:r>
              <a:rPr lang="en-US" err="1"/>
              <a:t>hỏi</a:t>
            </a:r>
            <a:r>
              <a:rPr lang="en-US"/>
              <a:t> </a:t>
            </a:r>
            <a:r>
              <a:rPr lang="en-US" err="1"/>
              <a:t>và</a:t>
            </a:r>
            <a:r>
              <a:rPr lang="en-US"/>
              <a:t> </a:t>
            </a:r>
            <a:r>
              <a:rPr lang="en-US" err="1"/>
              <a:t>câu</a:t>
            </a:r>
            <a:r>
              <a:rPr lang="en-US"/>
              <a:t> </a:t>
            </a:r>
            <a:r>
              <a:rPr lang="en-US" err="1"/>
              <a:t>trả</a:t>
            </a:r>
            <a:r>
              <a:rPr lang="en-US"/>
              <a:t> </a:t>
            </a:r>
            <a:r>
              <a:rPr lang="en-US" err="1"/>
              <a:t>lời</a:t>
            </a:r>
            <a:r>
              <a:rPr lang="en-US"/>
              <a:t> </a:t>
            </a:r>
            <a:r>
              <a:rPr lang="en-US" err="1"/>
              <a:t>đúng</a:t>
            </a:r>
            <a:r>
              <a:rPr lang="en-US"/>
              <a:t> để làm </a:t>
            </a:r>
            <a:r>
              <a:rPr lang="en-US" err="1"/>
              <a:t>chuẩn</a:t>
            </a:r>
            <a:r>
              <a:rPr lang="en-US"/>
              <a:t>,</a:t>
            </a:r>
            <a:endParaRPr lang="en-US">
              <a:ea typeface="Calibri"/>
              <a:cs typeface="Calibri"/>
            </a:endParaRPr>
          </a:p>
          <a:p>
            <a:pPr marL="171450" indent="-171450">
              <a:buFont typeface="Arial"/>
              <a:buChar char="•"/>
            </a:pPr>
            <a:r>
              <a:rPr lang="en-US"/>
              <a:t>Một bộ câu trả lời có ảo giác, đã được kiểm duyệt và gán nhãn,</a:t>
            </a:r>
          </a:p>
          <a:p>
            <a:pPr marL="171450" indent="-171450">
              <a:buFont typeface="Arial"/>
              <a:buChar char="•"/>
            </a:pPr>
            <a:r>
              <a:rPr lang="en-US"/>
              <a:t>Và cuối cùng là một hệ thống để đánh giá, nhận biết đâu là ảo giác dựa vào dữ liệu đầu vào.</a:t>
            </a:r>
          </a:p>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C223B8B8-6705-AD26-9DDB-74DF6C57F1E9}"/>
              </a:ext>
            </a:extLst>
          </p:cNvPr>
          <p:cNvSpPr>
            <a:spLocks noGrp="1"/>
          </p:cNvSpPr>
          <p:nvPr>
            <p:ph type="sldNum" sz="quarter" idx="10"/>
          </p:nvPr>
        </p:nvSpPr>
        <p:spPr/>
        <p:txBody>
          <a:bodyPr/>
          <a:lstStyle/>
          <a:p>
            <a:fld id="{1C34B868-C51A-4AD5-9518-82829A7D107D}" type="slidenum">
              <a:rPr lang="en-US" smtClean="0"/>
              <a:t>4</a:t>
            </a:fld>
            <a:endParaRPr lang="en-US"/>
          </a:p>
        </p:txBody>
      </p:sp>
    </p:spTree>
    <p:extLst>
      <p:ext uri="{BB962C8B-B14F-4D97-AF65-F5344CB8AC3E}">
        <p14:creationId xmlns:p14="http://schemas.microsoft.com/office/powerpoint/2010/main" val="459064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Và</a:t>
            </a:r>
            <a:r>
              <a:rPr lang="en-US">
                <a:ea typeface="Calibri"/>
                <a:cs typeface="Calibri"/>
              </a:rPr>
              <a:t> </a:t>
            </a:r>
            <a:r>
              <a:rPr lang="en-US" err="1">
                <a:ea typeface="Calibri"/>
                <a:cs typeface="Calibri"/>
              </a:rPr>
              <a:t>đây</a:t>
            </a:r>
            <a:r>
              <a:rPr lang="en-US">
                <a:ea typeface="Calibri"/>
                <a:cs typeface="Calibri"/>
              </a:rPr>
              <a:t> </a:t>
            </a:r>
            <a:r>
              <a:rPr lang="en-US" err="1">
                <a:ea typeface="Calibri"/>
                <a:cs typeface="Calibri"/>
              </a:rPr>
              <a:t>là</a:t>
            </a:r>
            <a:r>
              <a:rPr lang="en-US">
                <a:ea typeface="Calibri"/>
                <a:cs typeface="Calibri"/>
              </a:rPr>
              <a:t> 1 </a:t>
            </a:r>
            <a:r>
              <a:rPr lang="en-US" err="1">
                <a:ea typeface="Calibri"/>
                <a:cs typeface="Calibri"/>
              </a:rPr>
              <a:t>ví</a:t>
            </a:r>
            <a:r>
              <a:rPr lang="en-US">
                <a:ea typeface="Calibri"/>
                <a:cs typeface="Calibri"/>
              </a:rPr>
              <a:t> </a:t>
            </a:r>
            <a:r>
              <a:rPr lang="en-US" err="1">
                <a:ea typeface="Calibri"/>
                <a:cs typeface="Calibri"/>
              </a:rPr>
              <a:t>dụ</a:t>
            </a:r>
            <a:r>
              <a:rPr lang="en-US">
                <a:ea typeface="Calibri"/>
                <a:cs typeface="Calibri"/>
              </a:rPr>
              <a:t> </a:t>
            </a:r>
            <a:r>
              <a:rPr lang="en-US" err="1">
                <a:ea typeface="Calibri"/>
                <a:cs typeface="Calibri"/>
              </a:rPr>
              <a:t>trong</a:t>
            </a:r>
            <a:r>
              <a:rPr lang="en-US">
                <a:ea typeface="Calibri"/>
                <a:cs typeface="Calibri"/>
              </a:rPr>
              <a:t> </a:t>
            </a:r>
            <a:r>
              <a:rPr lang="en-US" err="1">
                <a:ea typeface="Calibri"/>
                <a:cs typeface="Calibri"/>
              </a:rPr>
              <a:t>bộ</a:t>
            </a:r>
            <a:r>
              <a:rPr lang="en-US">
                <a:ea typeface="Calibri"/>
                <a:cs typeface="Calibri"/>
              </a:rPr>
              <a:t> </a:t>
            </a:r>
            <a:r>
              <a:rPr lang="en-US" err="1">
                <a:ea typeface="Calibri"/>
                <a:cs typeface="Calibri"/>
              </a:rPr>
              <a:t>dữ</a:t>
            </a:r>
            <a:r>
              <a:rPr lang="en-US">
                <a:ea typeface="Calibri"/>
                <a:cs typeface="Calibri"/>
              </a:rPr>
              <a:t> </a:t>
            </a:r>
            <a:r>
              <a:rPr lang="en-US" err="1">
                <a:ea typeface="Calibri"/>
                <a:cs typeface="Calibri"/>
              </a:rPr>
              <a:t>liệu</a:t>
            </a:r>
            <a:r>
              <a:rPr lang="en-US">
                <a:ea typeface="Calibri"/>
                <a:cs typeface="Calibri"/>
              </a:rPr>
              <a:t> </a:t>
            </a:r>
            <a:r>
              <a:rPr lang="en-US" err="1">
                <a:ea typeface="Calibri"/>
                <a:cs typeface="Calibri"/>
              </a:rPr>
              <a:t>của</a:t>
            </a:r>
            <a:r>
              <a:rPr lang="en-US">
                <a:ea typeface="Calibri"/>
                <a:cs typeface="Calibri"/>
              </a:rPr>
              <a:t> </a:t>
            </a:r>
            <a:r>
              <a:rPr lang="en-US" err="1">
                <a:ea typeface="Calibri"/>
                <a:cs typeface="Calibri"/>
              </a:rPr>
              <a:t>nhóm</a:t>
            </a:r>
            <a:r>
              <a:rPr lang="en-US">
                <a:ea typeface="Calibri"/>
                <a:cs typeface="Calibri"/>
              </a:rPr>
              <a:t> </a:t>
            </a:r>
            <a:r>
              <a:rPr lang="en-US" err="1">
                <a:ea typeface="Calibri"/>
                <a:cs typeface="Calibri"/>
              </a:rPr>
              <a:t>em</a:t>
            </a:r>
            <a:r>
              <a:rPr lang="en-US">
                <a:ea typeface="Calibri"/>
                <a:cs typeface="Calibri"/>
              </a:rPr>
              <a:t>, </a:t>
            </a:r>
            <a:r>
              <a:rPr lang="en-US" err="1">
                <a:ea typeface="Calibri"/>
                <a:cs typeface="Calibri"/>
              </a:rPr>
              <a:t>trong</a:t>
            </a:r>
            <a:r>
              <a:rPr lang="en-US">
                <a:ea typeface="Calibri"/>
                <a:cs typeface="Calibri"/>
              </a:rPr>
              <a:t> </a:t>
            </a:r>
            <a:r>
              <a:rPr lang="en-US" err="1">
                <a:ea typeface="Calibri"/>
                <a:cs typeface="Calibri"/>
              </a:rPr>
              <a:t>ví</a:t>
            </a:r>
            <a:r>
              <a:rPr lang="en-US">
                <a:ea typeface="Calibri"/>
                <a:cs typeface="Calibri"/>
              </a:rPr>
              <a:t> </a:t>
            </a:r>
            <a:r>
              <a:rPr lang="en-US" err="1">
                <a:ea typeface="Calibri"/>
                <a:cs typeface="Calibri"/>
              </a:rPr>
              <a:t>dụ</a:t>
            </a:r>
            <a:r>
              <a:rPr lang="en-US">
                <a:ea typeface="Calibri"/>
                <a:cs typeface="Calibri"/>
              </a:rPr>
              <a:t> </a:t>
            </a:r>
            <a:r>
              <a:rPr lang="en-US" err="1"/>
              <a:t>câu</a:t>
            </a:r>
            <a:r>
              <a:rPr lang="en-US"/>
              <a:t> </a:t>
            </a:r>
            <a:r>
              <a:rPr lang="en-US" err="1"/>
              <a:t>trả</a:t>
            </a:r>
            <a:r>
              <a:rPr lang="en-US"/>
              <a:t> </a:t>
            </a:r>
            <a:r>
              <a:rPr lang="en-US" err="1"/>
              <a:t>lời</a:t>
            </a:r>
            <a:r>
              <a:rPr lang="en-US"/>
              <a:t> </a:t>
            </a:r>
            <a:r>
              <a:rPr lang="en-US" err="1"/>
              <a:t>ảo</a:t>
            </a:r>
            <a:r>
              <a:rPr lang="en-US"/>
              <a:t> </a:t>
            </a:r>
            <a:r>
              <a:rPr lang="en-US" err="1"/>
              <a:t>giác</a:t>
            </a:r>
            <a:r>
              <a:rPr lang="en-US"/>
              <a:t> </a:t>
            </a:r>
            <a:r>
              <a:rPr lang="en-US" err="1"/>
              <a:t>sai</a:t>
            </a:r>
            <a:r>
              <a:rPr lang="en-US"/>
              <a:t> </a:t>
            </a:r>
            <a:r>
              <a:rPr lang="en-US" err="1"/>
              <a:t>cả</a:t>
            </a:r>
            <a:r>
              <a:rPr lang="en-US"/>
              <a:t> </a:t>
            </a:r>
            <a:r>
              <a:rPr lang="en-US" err="1"/>
              <a:t>về</a:t>
            </a:r>
            <a:r>
              <a:rPr lang="en-US"/>
              <a:t> </a:t>
            </a:r>
            <a:r>
              <a:rPr lang="en-US" err="1"/>
              <a:t>nội</a:t>
            </a:r>
            <a:r>
              <a:rPr lang="en-US"/>
              <a:t> dung </a:t>
            </a:r>
            <a:r>
              <a:rPr lang="en-US" err="1"/>
              <a:t>và</a:t>
            </a:r>
            <a:r>
              <a:rPr lang="en-US"/>
              <a:t> </a:t>
            </a:r>
            <a:r>
              <a:rPr lang="en-US" err="1"/>
              <a:t>điều</a:t>
            </a:r>
            <a:r>
              <a:rPr lang="en-US"/>
              <a:t> </a:t>
            </a:r>
            <a:r>
              <a:rPr lang="en-US" err="1"/>
              <a:t>luật</a:t>
            </a:r>
            <a:r>
              <a:rPr lang="en-US"/>
              <a:t> </a:t>
            </a:r>
            <a:r>
              <a:rPr lang="en-US" err="1"/>
              <a:t>được</a:t>
            </a:r>
            <a:r>
              <a:rPr lang="en-US"/>
              <a:t> </a:t>
            </a:r>
            <a:r>
              <a:rPr lang="en-US" err="1"/>
              <a:t>trích</a:t>
            </a:r>
            <a:r>
              <a:rPr lang="en-US"/>
              <a:t> </a:t>
            </a:r>
            <a:r>
              <a:rPr lang="en-US" err="1"/>
              <a:t>dẫn</a:t>
            </a:r>
            <a:r>
              <a:rPr lang="en-US"/>
              <a:t>,</a:t>
            </a:r>
            <a:endParaRPr lang="en-US">
              <a:ea typeface="Calibri"/>
              <a:cs typeface="Calibri"/>
            </a:endParaRPr>
          </a:p>
        </p:txBody>
      </p:sp>
      <p:sp>
        <p:nvSpPr>
          <p:cNvPr id="4" name="Slide Number Placeholder 3"/>
          <p:cNvSpPr>
            <a:spLocks noGrp="1"/>
          </p:cNvSpPr>
          <p:nvPr>
            <p:ph type="sldNum" sz="quarter" idx="10"/>
          </p:nvPr>
        </p:nvSpPr>
        <p:spPr/>
        <p:txBody>
          <a:bodyPr/>
          <a:lstStyle/>
          <a:p>
            <a:fld id="{1C34B868-C51A-4AD5-9518-82829A7D107D}" type="slidenum">
              <a:rPr lang="en-US" smtClean="0"/>
              <a:t>5</a:t>
            </a:fld>
            <a:endParaRPr lang="en-US"/>
          </a:p>
        </p:txBody>
      </p:sp>
    </p:spTree>
    <p:extLst>
      <p:ext uri="{BB962C8B-B14F-4D97-AF65-F5344CB8AC3E}">
        <p14:creationId xmlns:p14="http://schemas.microsoft.com/office/powerpoint/2010/main" val="1908619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Từ</a:t>
            </a:r>
            <a:r>
              <a:rPr lang="en-US"/>
              <a:t> </a:t>
            </a:r>
            <a:r>
              <a:rPr lang="en-US" err="1"/>
              <a:t>bài</a:t>
            </a:r>
            <a:r>
              <a:rPr lang="en-US"/>
              <a:t> </a:t>
            </a:r>
            <a:r>
              <a:rPr lang="en-US" err="1"/>
              <a:t>toán</a:t>
            </a:r>
            <a:r>
              <a:rPr lang="en-US"/>
              <a:t> </a:t>
            </a:r>
            <a:r>
              <a:rPr lang="en-US" err="1"/>
              <a:t>đặt</a:t>
            </a:r>
            <a:r>
              <a:rPr lang="en-US"/>
              <a:t> </a:t>
            </a:r>
            <a:r>
              <a:rPr lang="en-US" err="1"/>
              <a:t>ra</a:t>
            </a:r>
            <a:r>
              <a:rPr lang="en-US"/>
              <a:t>, </a:t>
            </a:r>
            <a:r>
              <a:rPr lang="en-US" err="1"/>
              <a:t>mục</a:t>
            </a:r>
            <a:r>
              <a:rPr lang="en-US"/>
              <a:t> </a:t>
            </a:r>
            <a:r>
              <a:rPr lang="en-US" err="1"/>
              <a:t>tiêu</a:t>
            </a:r>
            <a:r>
              <a:rPr lang="en-US"/>
              <a:t> </a:t>
            </a:r>
            <a:r>
              <a:rPr lang="en-US" err="1"/>
              <a:t>của</a:t>
            </a:r>
            <a:r>
              <a:rPr lang="en-US"/>
              <a:t> </a:t>
            </a:r>
            <a:r>
              <a:rPr lang="en-US" err="1"/>
              <a:t>khóa</a:t>
            </a:r>
            <a:r>
              <a:rPr lang="en-US"/>
              <a:t> </a:t>
            </a:r>
            <a:r>
              <a:rPr lang="en-US" err="1"/>
              <a:t>luận</a:t>
            </a:r>
            <a:r>
              <a:rPr lang="en-US"/>
              <a:t> </a:t>
            </a:r>
            <a:r>
              <a:rPr lang="en-US" err="1"/>
              <a:t>mà</a:t>
            </a:r>
            <a:r>
              <a:rPr lang="en-US"/>
              <a:t> </a:t>
            </a:r>
            <a:r>
              <a:rPr lang="en-US" err="1"/>
              <a:t>nhóm</a:t>
            </a:r>
            <a:r>
              <a:rPr lang="en-US"/>
              <a:t> </a:t>
            </a:r>
            <a:r>
              <a:rPr lang="en-US" err="1"/>
              <a:t>chúng</a:t>
            </a:r>
            <a:r>
              <a:rPr lang="en-US"/>
              <a:t> </a:t>
            </a:r>
            <a:r>
              <a:rPr lang="en-US" err="1"/>
              <a:t>em</a:t>
            </a:r>
            <a:r>
              <a:rPr lang="en-US"/>
              <a:t> </a:t>
            </a:r>
            <a:r>
              <a:rPr lang="en-US" err="1"/>
              <a:t>mong</a:t>
            </a:r>
            <a:r>
              <a:rPr lang="en-US"/>
              <a:t> </a:t>
            </a:r>
            <a:r>
              <a:rPr lang="en-US" err="1"/>
              <a:t>được</a:t>
            </a:r>
            <a:r>
              <a:rPr lang="en-US"/>
              <a:t> </a:t>
            </a:r>
            <a:r>
              <a:rPr lang="en-US" err="1"/>
              <a:t>là</a:t>
            </a:r>
            <a:r>
              <a:rPr lang="en-US"/>
              <a:t>:</a:t>
            </a:r>
            <a:endParaRPr lang="en-US">
              <a:ea typeface="Calibri"/>
              <a:cs typeface="Calibri"/>
            </a:endParaRPr>
          </a:p>
          <a:p>
            <a:r>
              <a:rPr lang="en-US" err="1"/>
              <a:t>Xây</a:t>
            </a:r>
            <a:r>
              <a:rPr lang="en-US"/>
              <a:t> </a:t>
            </a:r>
            <a:r>
              <a:rPr lang="en-US" err="1"/>
              <a:t>dựng</a:t>
            </a:r>
            <a:r>
              <a:rPr lang="en-US"/>
              <a:t> </a:t>
            </a:r>
            <a:r>
              <a:rPr lang="en-US" err="1"/>
              <a:t>bộ</a:t>
            </a:r>
            <a:r>
              <a:rPr lang="en-US"/>
              <a:t> </a:t>
            </a:r>
            <a:r>
              <a:rPr lang="en-US" err="1"/>
              <a:t>dữ</a:t>
            </a:r>
            <a:r>
              <a:rPr lang="en-US"/>
              <a:t> </a:t>
            </a:r>
            <a:r>
              <a:rPr lang="en-US" err="1"/>
              <a:t>liệu</a:t>
            </a:r>
            <a:r>
              <a:rPr lang="en-US"/>
              <a:t> </a:t>
            </a:r>
            <a:r>
              <a:rPr lang="en-US" err="1"/>
              <a:t>ảo</a:t>
            </a:r>
            <a:r>
              <a:rPr lang="en-US"/>
              <a:t> </a:t>
            </a:r>
            <a:r>
              <a:rPr lang="en-US" err="1"/>
              <a:t>giác</a:t>
            </a:r>
            <a:r>
              <a:rPr lang="en-US"/>
              <a:t> </a:t>
            </a:r>
            <a:r>
              <a:rPr lang="en-US" err="1"/>
              <a:t>tiếng</a:t>
            </a:r>
            <a:r>
              <a:rPr lang="en-US"/>
              <a:t> Việt </a:t>
            </a:r>
            <a:r>
              <a:rPr lang="en-US" err="1"/>
              <a:t>nhằm</a:t>
            </a:r>
            <a:r>
              <a:rPr lang="en-US"/>
              <a:t> </a:t>
            </a:r>
            <a:r>
              <a:rPr lang="en-US" err="1"/>
              <a:t>đánh</a:t>
            </a:r>
            <a:r>
              <a:rPr lang="en-US"/>
              <a:t> </a:t>
            </a:r>
            <a:r>
              <a:rPr lang="en-US" err="1"/>
              <a:t>giá</a:t>
            </a:r>
            <a:r>
              <a:rPr lang="en-US"/>
              <a:t> </a:t>
            </a:r>
            <a:r>
              <a:rPr lang="en-US" err="1"/>
              <a:t>mức</a:t>
            </a:r>
            <a:r>
              <a:rPr lang="en-US"/>
              <a:t> </a:t>
            </a:r>
            <a:r>
              <a:rPr lang="en-US" err="1"/>
              <a:t>độ</a:t>
            </a:r>
            <a:r>
              <a:rPr lang="en-US"/>
              <a:t> </a:t>
            </a:r>
            <a:r>
              <a:rPr lang="en-US" err="1"/>
              <a:t>ảo</a:t>
            </a:r>
            <a:r>
              <a:rPr lang="en-US"/>
              <a:t> </a:t>
            </a:r>
            <a:r>
              <a:rPr lang="en-US" err="1"/>
              <a:t>giác</a:t>
            </a:r>
            <a:r>
              <a:rPr lang="en-US"/>
              <a:t> </a:t>
            </a:r>
            <a:r>
              <a:rPr lang="en-US" err="1"/>
              <a:t>của</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endParaRPr lang="en-US">
              <a:ea typeface="Calibri"/>
              <a:cs typeface="Calibri"/>
            </a:endParaRPr>
          </a:p>
          <a:p>
            <a:r>
              <a:rPr lang="en-US" err="1"/>
              <a:t>Và</a:t>
            </a:r>
            <a:r>
              <a:rPr lang="en-US"/>
              <a:t> </a:t>
            </a:r>
            <a:r>
              <a:rPr lang="en-US" err="1"/>
              <a:t>để</a:t>
            </a:r>
            <a:r>
              <a:rPr lang="en-US"/>
              <a:t> </a:t>
            </a:r>
            <a:r>
              <a:rPr lang="en-US" err="1"/>
              <a:t>làm</a:t>
            </a:r>
            <a:r>
              <a:rPr lang="en-US"/>
              <a:t> </a:t>
            </a:r>
            <a:r>
              <a:rPr lang="en-US" err="1"/>
              <a:t>được</a:t>
            </a:r>
            <a:r>
              <a:rPr lang="en-US"/>
              <a:t> </a:t>
            </a:r>
            <a:r>
              <a:rPr lang="en-US" err="1"/>
              <a:t>điều</a:t>
            </a:r>
            <a:r>
              <a:rPr lang="en-US"/>
              <a:t> </a:t>
            </a:r>
            <a:r>
              <a:rPr lang="en-US" err="1"/>
              <a:t>đó</a:t>
            </a:r>
            <a:r>
              <a:rPr lang="en-US"/>
              <a:t>, </a:t>
            </a:r>
            <a:r>
              <a:rPr lang="en-US" err="1"/>
              <a:t>nhóm</a:t>
            </a:r>
            <a:r>
              <a:rPr lang="en-US"/>
              <a:t> em </a:t>
            </a:r>
            <a:r>
              <a:rPr lang="en-US" err="1"/>
              <a:t>có</a:t>
            </a:r>
            <a:r>
              <a:rPr lang="en-US"/>
              <a:t> </a:t>
            </a:r>
            <a:r>
              <a:rPr lang="en-US" err="1"/>
              <a:t>tham</a:t>
            </a:r>
            <a:r>
              <a:rPr lang="en-US"/>
              <a:t> </a:t>
            </a:r>
            <a:r>
              <a:rPr lang="en-US" err="1"/>
              <a:t>khảo</a:t>
            </a:r>
            <a:r>
              <a:rPr lang="en-US"/>
              <a:t> </a:t>
            </a:r>
            <a:r>
              <a:rPr lang="en-US" err="1"/>
              <a:t>một</a:t>
            </a:r>
            <a:r>
              <a:rPr lang="en-US"/>
              <a:t> </a:t>
            </a:r>
            <a:r>
              <a:rPr lang="en-US" err="1"/>
              <a:t>số</a:t>
            </a:r>
            <a:r>
              <a:rPr lang="en-US"/>
              <a:t> </a:t>
            </a:r>
            <a:r>
              <a:rPr lang="en-US" err="1"/>
              <a:t>công</a:t>
            </a:r>
            <a:r>
              <a:rPr lang="en-US"/>
              <a:t> </a:t>
            </a:r>
            <a:r>
              <a:rPr lang="en-US" err="1"/>
              <a:t>trình</a:t>
            </a:r>
            <a:r>
              <a:rPr lang="en-US"/>
              <a:t> </a:t>
            </a:r>
            <a:r>
              <a:rPr lang="en-US" err="1"/>
              <a:t>tiêu</a:t>
            </a:r>
            <a:r>
              <a:rPr lang="en-US"/>
              <a:t> </a:t>
            </a:r>
            <a:r>
              <a:rPr lang="en-US" err="1"/>
              <a:t>biểu</a:t>
            </a:r>
            <a:r>
              <a:rPr lang="en-US"/>
              <a:t> – </a:t>
            </a:r>
            <a:r>
              <a:rPr lang="en-US" err="1"/>
              <a:t>trong</a:t>
            </a:r>
            <a:r>
              <a:rPr lang="en-US"/>
              <a:t> </a:t>
            </a:r>
            <a:r>
              <a:rPr lang="en-US" err="1"/>
              <a:t>đó</a:t>
            </a:r>
            <a:r>
              <a:rPr lang="en-US"/>
              <a:t> </a:t>
            </a:r>
            <a:r>
              <a:rPr lang="en-US" err="1"/>
              <a:t>nổi</a:t>
            </a:r>
            <a:r>
              <a:rPr lang="en-US"/>
              <a:t> </a:t>
            </a:r>
            <a:r>
              <a:rPr lang="en-US" err="1"/>
              <a:t>bật</a:t>
            </a:r>
            <a:r>
              <a:rPr lang="en-US"/>
              <a:t> </a:t>
            </a:r>
            <a:r>
              <a:rPr lang="en-US" err="1"/>
              <a:t>là</a:t>
            </a:r>
            <a:r>
              <a:rPr lang="en-US"/>
              <a:t> </a:t>
            </a:r>
            <a:r>
              <a:rPr lang="en-US" b="1" err="1"/>
              <a:t>HaluEval</a:t>
            </a:r>
            <a:r>
              <a:rPr lang="en-US"/>
              <a:t>.</a:t>
            </a:r>
            <a:endParaRPr lang="en-US">
              <a:ea typeface="Calibri"/>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10"/>
          </p:nvPr>
        </p:nvSpPr>
        <p:spPr/>
        <p:txBody>
          <a:bodyPr/>
          <a:lstStyle/>
          <a:p>
            <a:fld id="{1C34B868-C51A-4AD5-9518-82829A7D107D}" type="slidenum">
              <a:rPr lang="en-US" smtClean="0"/>
              <a:t>6</a:t>
            </a:fld>
            <a:endParaRPr lang="en-US"/>
          </a:p>
        </p:txBody>
      </p:sp>
    </p:spTree>
    <p:extLst>
      <p:ext uri="{BB962C8B-B14F-4D97-AF65-F5344CB8AC3E}">
        <p14:creationId xmlns:p14="http://schemas.microsoft.com/office/powerpoint/2010/main" val="3540178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0F3F-FE92-81BC-95CE-B9020DDA37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F2B123-2446-DD77-A6AE-FB1C5DA170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60148-CCB2-E081-149E-BD4CE5CDA10B}"/>
              </a:ext>
            </a:extLst>
          </p:cNvPr>
          <p:cNvSpPr>
            <a:spLocks noGrp="1"/>
          </p:cNvSpPr>
          <p:nvPr>
            <p:ph type="body" idx="1"/>
          </p:nvPr>
        </p:nvSpPr>
        <p:spPr/>
        <p:txBody>
          <a:bodyPr/>
          <a:lstStyle/>
          <a:p>
            <a:r>
              <a:rPr lang="en-US" b="1" err="1"/>
              <a:t>Về</a:t>
            </a:r>
            <a:r>
              <a:rPr lang="en-US" b="1"/>
              <a:t> </a:t>
            </a:r>
            <a:r>
              <a:rPr lang="en-US" b="1" err="1"/>
              <a:t>ưu</a:t>
            </a:r>
            <a:r>
              <a:rPr lang="en-US" b="1"/>
              <a:t> </a:t>
            </a:r>
            <a:r>
              <a:rPr lang="en-US" b="1" err="1"/>
              <a:t>điểm</a:t>
            </a:r>
            <a:r>
              <a:rPr lang="en-US" b="1"/>
              <a:t>: </a:t>
            </a:r>
            <a:r>
              <a:rPr lang="en-US" err="1"/>
              <a:t>Đây</a:t>
            </a:r>
            <a:r>
              <a:rPr lang="en-US"/>
              <a:t> </a:t>
            </a:r>
            <a:r>
              <a:rPr lang="en-US" err="1"/>
              <a:t>là</a:t>
            </a:r>
            <a:r>
              <a:rPr lang="en-US"/>
              <a:t> </a:t>
            </a:r>
            <a:r>
              <a:rPr lang="en-US" err="1"/>
              <a:t>một</a:t>
            </a:r>
            <a:r>
              <a:rPr lang="en-US"/>
              <a:t> </a:t>
            </a:r>
            <a:r>
              <a:rPr lang="en-US" err="1"/>
              <a:t>tập</a:t>
            </a:r>
            <a:r>
              <a:rPr lang="en-US"/>
              <a:t> </a:t>
            </a:r>
            <a:r>
              <a:rPr lang="en-US" err="1"/>
              <a:t>dữ</a:t>
            </a:r>
            <a:r>
              <a:rPr lang="en-US"/>
              <a:t> </a:t>
            </a:r>
            <a:r>
              <a:rPr lang="en-US" err="1"/>
              <a:t>liệu</a:t>
            </a:r>
            <a:r>
              <a:rPr lang="en-US"/>
              <a:t> </a:t>
            </a:r>
            <a:r>
              <a:rPr lang="en-US" err="1"/>
              <a:t>được</a:t>
            </a:r>
            <a:r>
              <a:rPr lang="en-US"/>
              <a:t> </a:t>
            </a:r>
            <a:r>
              <a:rPr lang="en-US" err="1"/>
              <a:t>dùng</a:t>
            </a:r>
            <a:r>
              <a:rPr lang="en-US"/>
              <a:t> </a:t>
            </a:r>
            <a:r>
              <a:rPr lang="en-US" err="1"/>
              <a:t>để</a:t>
            </a:r>
            <a:r>
              <a:rPr lang="en-US"/>
              <a:t> </a:t>
            </a:r>
            <a:r>
              <a:rPr lang="en-US" err="1"/>
              <a:t>đánh</a:t>
            </a:r>
            <a:r>
              <a:rPr lang="en-US"/>
              <a:t> </a:t>
            </a:r>
            <a:r>
              <a:rPr lang="en-US" err="1"/>
              <a:t>giá</a:t>
            </a:r>
            <a:r>
              <a:rPr lang="en-US"/>
              <a:t> </a:t>
            </a:r>
            <a:r>
              <a:rPr lang="en-US" err="1"/>
              <a:t>khả</a:t>
            </a:r>
            <a:r>
              <a:rPr lang="en-US"/>
              <a:t> </a:t>
            </a:r>
            <a:r>
              <a:rPr lang="en-US" err="1"/>
              <a:t>năng</a:t>
            </a:r>
            <a:r>
              <a:rPr lang="en-US"/>
              <a:t> </a:t>
            </a:r>
            <a:r>
              <a:rPr lang="en-US" err="1"/>
              <a:t>phát</a:t>
            </a:r>
            <a:r>
              <a:rPr lang="en-US"/>
              <a:t> </a:t>
            </a:r>
            <a:r>
              <a:rPr lang="en-US" err="1"/>
              <a:t>hiện</a:t>
            </a:r>
            <a:r>
              <a:rPr lang="en-US"/>
              <a:t> hallucination </a:t>
            </a:r>
            <a:r>
              <a:rPr lang="en-US" err="1"/>
              <a:t>trong</a:t>
            </a:r>
            <a:r>
              <a:rPr lang="en-US"/>
              <a:t> </a:t>
            </a:r>
            <a:r>
              <a:rPr lang="en-US" err="1"/>
              <a:t>phần</a:t>
            </a:r>
            <a:r>
              <a:rPr lang="en-US"/>
              <a:t> </a:t>
            </a:r>
            <a:r>
              <a:rPr lang="en-US" err="1"/>
              <a:t>trả</a:t>
            </a:r>
            <a:r>
              <a:rPr lang="en-US"/>
              <a:t> </a:t>
            </a:r>
            <a:r>
              <a:rPr lang="en-US" err="1"/>
              <a:t>lời</a:t>
            </a:r>
            <a:r>
              <a:rPr lang="en-US"/>
              <a:t> </a:t>
            </a:r>
            <a:r>
              <a:rPr lang="en-US" err="1"/>
              <a:t>của</a:t>
            </a:r>
            <a:r>
              <a:rPr lang="en-US"/>
              <a:t> </a:t>
            </a:r>
            <a:r>
              <a:rPr lang="en-US" err="1"/>
              <a:t>mô</a:t>
            </a:r>
            <a:r>
              <a:rPr lang="en-US"/>
              <a:t> </a:t>
            </a:r>
            <a:r>
              <a:rPr lang="en-US" err="1"/>
              <a:t>hình</a:t>
            </a:r>
            <a:r>
              <a:rPr lang="en-US"/>
              <a:t> LLM.</a:t>
            </a:r>
            <a:br>
              <a:rPr lang="en-US">
                <a:cs typeface="+mn-lt"/>
              </a:rPr>
            </a:br>
            <a:r>
              <a:rPr lang="en-US" err="1"/>
              <a:t>Ngoài</a:t>
            </a:r>
            <a:r>
              <a:rPr lang="en-US"/>
              <a:t> </a:t>
            </a:r>
            <a:r>
              <a:rPr lang="en-US" err="1"/>
              <a:t>ra</a:t>
            </a:r>
            <a:r>
              <a:rPr lang="en-US"/>
              <a:t>, </a:t>
            </a:r>
            <a:r>
              <a:rPr lang="en-US" err="1"/>
              <a:t>HaluEval</a:t>
            </a:r>
            <a:r>
              <a:rPr lang="en-US"/>
              <a:t> </a:t>
            </a:r>
            <a:r>
              <a:rPr lang="en-US" err="1"/>
              <a:t>cũng</a:t>
            </a:r>
            <a:r>
              <a:rPr lang="en-US"/>
              <a:t> </a:t>
            </a:r>
            <a:r>
              <a:rPr lang="en-US" err="1"/>
              <a:t>cho</a:t>
            </a:r>
            <a:r>
              <a:rPr lang="en-US"/>
              <a:t> </a:t>
            </a:r>
            <a:r>
              <a:rPr lang="en-US" err="1"/>
              <a:t>thấy</a:t>
            </a:r>
            <a:r>
              <a:rPr lang="en-US"/>
              <a:t> </a:t>
            </a:r>
            <a:r>
              <a:rPr lang="en-US" err="1"/>
              <a:t>rằng</a:t>
            </a:r>
            <a:r>
              <a:rPr lang="en-US"/>
              <a:t>: </a:t>
            </a:r>
            <a:r>
              <a:rPr lang="en-US" err="1"/>
              <a:t>nếu</a:t>
            </a:r>
            <a:r>
              <a:rPr lang="en-US"/>
              <a:t> </a:t>
            </a:r>
            <a:r>
              <a:rPr lang="en-US" err="1"/>
              <a:t>mô</a:t>
            </a:r>
            <a:r>
              <a:rPr lang="en-US"/>
              <a:t> </a:t>
            </a:r>
            <a:r>
              <a:rPr lang="en-US" err="1"/>
              <a:t>hình</a:t>
            </a:r>
            <a:r>
              <a:rPr lang="en-US"/>
              <a:t> </a:t>
            </a:r>
            <a:r>
              <a:rPr lang="en-US" err="1"/>
              <a:t>được</a:t>
            </a:r>
            <a:r>
              <a:rPr lang="en-US"/>
              <a:t> </a:t>
            </a:r>
            <a:r>
              <a:rPr lang="en-US" err="1"/>
              <a:t>cung</a:t>
            </a:r>
            <a:r>
              <a:rPr lang="en-US"/>
              <a:t> </a:t>
            </a:r>
            <a:r>
              <a:rPr lang="en-US" err="1"/>
              <a:t>cấp</a:t>
            </a:r>
            <a:r>
              <a:rPr lang="en-US"/>
              <a:t> </a:t>
            </a:r>
            <a:r>
              <a:rPr lang="en-US" err="1"/>
              <a:t>thêm</a:t>
            </a:r>
            <a:r>
              <a:rPr lang="en-US"/>
              <a:t> </a:t>
            </a:r>
            <a:r>
              <a:rPr lang="en-US" err="1"/>
              <a:t>kiến</a:t>
            </a:r>
            <a:r>
              <a:rPr lang="en-US"/>
              <a:t> </a:t>
            </a:r>
            <a:r>
              <a:rPr lang="en-US" err="1"/>
              <a:t>thức</a:t>
            </a:r>
            <a:r>
              <a:rPr lang="en-US"/>
              <a:t> </a:t>
            </a:r>
            <a:r>
              <a:rPr lang="en-US" err="1"/>
              <a:t>nền</a:t>
            </a:r>
            <a:r>
              <a:rPr lang="en-US"/>
              <a:t>, </a:t>
            </a:r>
            <a:r>
              <a:rPr lang="en-US" err="1"/>
              <a:t>thì</a:t>
            </a:r>
            <a:r>
              <a:rPr lang="en-US"/>
              <a:t> </a:t>
            </a:r>
            <a:r>
              <a:rPr lang="en-US" err="1"/>
              <a:t>khả</a:t>
            </a:r>
            <a:r>
              <a:rPr lang="en-US"/>
              <a:t> </a:t>
            </a:r>
            <a:r>
              <a:rPr lang="en-US" err="1"/>
              <a:t>năng</a:t>
            </a:r>
            <a:r>
              <a:rPr lang="en-US"/>
              <a:t> </a:t>
            </a:r>
            <a:r>
              <a:rPr lang="en-US" err="1"/>
              <a:t>phát</a:t>
            </a:r>
            <a:r>
              <a:rPr lang="en-US"/>
              <a:t> </a:t>
            </a:r>
            <a:r>
              <a:rPr lang="en-US" err="1"/>
              <a:t>hiện</a:t>
            </a:r>
            <a:r>
              <a:rPr lang="en-US"/>
              <a:t> </a:t>
            </a:r>
            <a:r>
              <a:rPr lang="en-US" err="1"/>
              <a:t>ảo</a:t>
            </a:r>
            <a:r>
              <a:rPr lang="en-US"/>
              <a:t> </a:t>
            </a:r>
            <a:r>
              <a:rPr lang="en-US" err="1"/>
              <a:t>giác</a:t>
            </a:r>
            <a:r>
              <a:rPr lang="en-US"/>
              <a:t> </a:t>
            </a:r>
            <a:r>
              <a:rPr lang="en-US" err="1"/>
              <a:t>sẽ</a:t>
            </a:r>
            <a:r>
              <a:rPr lang="en-US"/>
              <a:t> </a:t>
            </a:r>
            <a:r>
              <a:rPr lang="en-US" err="1"/>
              <a:t>cải</a:t>
            </a:r>
            <a:r>
              <a:rPr lang="en-US"/>
              <a:t> </a:t>
            </a:r>
            <a:r>
              <a:rPr lang="en-US" err="1"/>
              <a:t>thiện</a:t>
            </a:r>
            <a:r>
              <a:rPr lang="en-US"/>
              <a:t> </a:t>
            </a:r>
            <a:r>
              <a:rPr lang="en-US" err="1"/>
              <a:t>đáng</a:t>
            </a:r>
            <a:r>
              <a:rPr lang="en-US"/>
              <a:t> </a:t>
            </a:r>
            <a:r>
              <a:rPr lang="en-US" err="1"/>
              <a:t>kể</a:t>
            </a:r>
            <a:r>
              <a:rPr lang="en-US"/>
              <a:t>.</a:t>
            </a:r>
          </a:p>
          <a:p>
            <a:endParaRPr lang="en-US">
              <a:latin typeface="Calibri"/>
              <a:ea typeface="Calibri"/>
              <a:cs typeface="Calibri"/>
            </a:endParaRPr>
          </a:p>
          <a:p>
            <a:r>
              <a:rPr lang="en-US">
                <a:latin typeface="Calibri"/>
                <a:ea typeface="Calibri"/>
                <a:cs typeface="Calibri"/>
              </a:rPr>
              <a:t>Tuy </a:t>
            </a:r>
            <a:r>
              <a:rPr lang="en-US" err="1">
                <a:latin typeface="Calibri"/>
                <a:ea typeface="Calibri"/>
                <a:cs typeface="Calibri"/>
              </a:rPr>
              <a:t>nhiên</a:t>
            </a:r>
            <a:r>
              <a:rPr lang="en-US">
                <a:latin typeface="Calibri"/>
                <a:ea typeface="Calibri"/>
                <a:cs typeface="Calibri"/>
              </a:rPr>
              <a:t>, </a:t>
            </a:r>
            <a:r>
              <a:rPr lang="en-US" err="1">
                <a:latin typeface="Calibri"/>
                <a:ea typeface="Calibri"/>
                <a:cs typeface="Calibri"/>
              </a:rPr>
              <a:t>Halueval</a:t>
            </a:r>
            <a:r>
              <a:rPr lang="en-US">
                <a:latin typeface="Calibri"/>
                <a:ea typeface="Calibri"/>
                <a:cs typeface="Calibri"/>
              </a:rPr>
              <a:t> </a:t>
            </a:r>
            <a:r>
              <a:rPr lang="en-US" err="1">
                <a:latin typeface="Calibri"/>
                <a:ea typeface="Calibri"/>
                <a:cs typeface="Calibri"/>
              </a:rPr>
              <a:t>chỉ</a:t>
            </a:r>
            <a:r>
              <a:rPr lang="en-US">
                <a:latin typeface="Calibri"/>
                <a:ea typeface="Calibri"/>
                <a:cs typeface="Calibri"/>
              </a:rPr>
              <a:t> </a:t>
            </a:r>
            <a:r>
              <a:rPr lang="en-US" err="1">
                <a:latin typeface="Calibri"/>
                <a:ea typeface="Calibri"/>
                <a:cs typeface="Calibri"/>
              </a:rPr>
              <a:t>hỗ</a:t>
            </a:r>
            <a:r>
              <a:rPr lang="en-US">
                <a:latin typeface="Calibri"/>
                <a:ea typeface="Calibri"/>
                <a:cs typeface="Calibri"/>
              </a:rPr>
              <a:t> </a:t>
            </a:r>
            <a:r>
              <a:rPr lang="en-US" err="1">
                <a:latin typeface="Calibri"/>
                <a:ea typeface="Calibri"/>
                <a:cs typeface="Calibri"/>
              </a:rPr>
              <a:t>trợ</a:t>
            </a:r>
            <a:r>
              <a:rPr lang="en-US">
                <a:latin typeface="Calibri"/>
                <a:ea typeface="Calibri"/>
                <a:cs typeface="Calibri"/>
              </a:rPr>
              <a:t> </a:t>
            </a:r>
            <a:r>
              <a:rPr lang="en-US" err="1">
                <a:latin typeface="Calibri"/>
                <a:ea typeface="Calibri"/>
                <a:cs typeface="Calibri"/>
              </a:rPr>
              <a:t>dữ</a:t>
            </a:r>
            <a:r>
              <a:rPr lang="en-US">
                <a:latin typeface="Calibri"/>
                <a:ea typeface="Calibri"/>
                <a:cs typeface="Calibri"/>
              </a:rPr>
              <a:t> </a:t>
            </a:r>
            <a:r>
              <a:rPr lang="en-US" err="1">
                <a:latin typeface="Calibri"/>
                <a:ea typeface="Calibri"/>
                <a:cs typeface="Calibri"/>
              </a:rPr>
              <a:t>liệu</a:t>
            </a:r>
            <a:r>
              <a:rPr lang="en-US">
                <a:latin typeface="Calibri"/>
                <a:ea typeface="Calibri"/>
                <a:cs typeface="Calibri"/>
              </a:rPr>
              <a:t> </a:t>
            </a:r>
            <a:r>
              <a:rPr lang="en-US" err="1">
                <a:latin typeface="Calibri"/>
                <a:ea typeface="Calibri"/>
                <a:cs typeface="Calibri"/>
              </a:rPr>
              <a:t>tiếng</a:t>
            </a:r>
            <a:r>
              <a:rPr lang="en-US">
                <a:latin typeface="Calibri"/>
                <a:ea typeface="Calibri"/>
                <a:cs typeface="Calibri"/>
              </a:rPr>
              <a:t> </a:t>
            </a:r>
            <a:r>
              <a:rPr lang="en-US" err="1">
                <a:latin typeface="Calibri"/>
                <a:ea typeface="Calibri"/>
                <a:cs typeface="Calibri"/>
              </a:rPr>
              <a:t>anh</a:t>
            </a:r>
            <a:r>
              <a:rPr lang="en-US">
                <a:latin typeface="Calibri"/>
                <a:ea typeface="Calibri"/>
                <a:cs typeface="Calibri"/>
              </a:rPr>
              <a:t>, </a:t>
            </a:r>
            <a:r>
              <a:rPr lang="en-US" err="1">
                <a:latin typeface="Calibri"/>
                <a:ea typeface="Calibri"/>
                <a:cs typeface="Calibri"/>
              </a:rPr>
              <a:t>chưa</a:t>
            </a:r>
            <a:r>
              <a:rPr lang="en-US">
                <a:latin typeface="Calibri"/>
                <a:ea typeface="Calibri"/>
                <a:cs typeface="Calibri"/>
              </a:rPr>
              <a:t> </a:t>
            </a:r>
            <a:r>
              <a:rPr lang="en-US" err="1">
                <a:latin typeface="Calibri"/>
                <a:ea typeface="Calibri"/>
                <a:cs typeface="Calibri"/>
              </a:rPr>
              <a:t>có</a:t>
            </a:r>
            <a:r>
              <a:rPr lang="en-US">
                <a:latin typeface="Calibri"/>
                <a:ea typeface="Calibri"/>
                <a:cs typeface="Calibri"/>
              </a:rPr>
              <a:t> </a:t>
            </a:r>
            <a:r>
              <a:rPr lang="en-US" err="1">
                <a:latin typeface="Calibri"/>
                <a:ea typeface="Calibri"/>
                <a:cs typeface="Calibri"/>
              </a:rPr>
              <a:t>phiên</a:t>
            </a:r>
            <a:r>
              <a:rPr lang="en-US">
                <a:latin typeface="Calibri"/>
                <a:ea typeface="Calibri"/>
                <a:cs typeface="Calibri"/>
              </a:rPr>
              <a:t> </a:t>
            </a:r>
            <a:r>
              <a:rPr lang="en-US" err="1">
                <a:latin typeface="Calibri"/>
                <a:ea typeface="Calibri"/>
                <a:cs typeface="Calibri"/>
              </a:rPr>
              <a:t>bản</a:t>
            </a:r>
            <a:r>
              <a:rPr lang="en-US">
                <a:latin typeface="Calibri"/>
                <a:ea typeface="Calibri"/>
                <a:cs typeface="Calibri"/>
              </a:rPr>
              <a:t> </a:t>
            </a:r>
            <a:r>
              <a:rPr lang="en-US" err="1">
                <a:latin typeface="Calibri"/>
                <a:ea typeface="Calibri"/>
                <a:cs typeface="Calibri"/>
              </a:rPr>
              <a:t>Tiếng</a:t>
            </a:r>
            <a:r>
              <a:rPr lang="en-US">
                <a:latin typeface="Calibri"/>
                <a:ea typeface="Calibri"/>
                <a:cs typeface="Calibri"/>
              </a:rPr>
              <a:t> Việt, </a:t>
            </a:r>
            <a:r>
              <a:rPr lang="en-US" err="1">
                <a:latin typeface="Calibri"/>
                <a:ea typeface="Calibri"/>
                <a:cs typeface="Calibri"/>
              </a:rPr>
              <a:t>vì</a:t>
            </a:r>
            <a:r>
              <a:rPr lang="en-US">
                <a:latin typeface="Calibri"/>
                <a:ea typeface="Calibri"/>
                <a:cs typeface="Calibri"/>
              </a:rPr>
              <a:t> </a:t>
            </a:r>
            <a:r>
              <a:rPr lang="en-US" err="1">
                <a:latin typeface="Calibri"/>
                <a:ea typeface="Calibri"/>
                <a:cs typeface="Calibri"/>
              </a:rPr>
              <a:t>vậy</a:t>
            </a:r>
            <a:r>
              <a:rPr lang="en-US"/>
              <a:t>, </a:t>
            </a:r>
            <a:r>
              <a:rPr lang="en-US" err="1"/>
              <a:t>hiện</a:t>
            </a:r>
            <a:r>
              <a:rPr lang="en-US"/>
              <a:t> </a:t>
            </a:r>
            <a:r>
              <a:rPr lang="en-US" err="1"/>
              <a:t>chưa</a:t>
            </a:r>
            <a:r>
              <a:rPr lang="en-US"/>
              <a:t> </a:t>
            </a:r>
            <a:r>
              <a:rPr lang="en-US" err="1"/>
              <a:t>thể</a:t>
            </a:r>
            <a:r>
              <a:rPr lang="en-US"/>
              <a:t> </a:t>
            </a:r>
            <a:r>
              <a:rPr lang="en-US" err="1"/>
              <a:t>áp</a:t>
            </a:r>
            <a:r>
              <a:rPr lang="en-US"/>
              <a:t> </a:t>
            </a:r>
            <a:r>
              <a:rPr lang="en-US" err="1"/>
              <a:t>dụng</a:t>
            </a:r>
            <a:r>
              <a:rPr lang="en-US"/>
              <a:t> </a:t>
            </a:r>
            <a:r>
              <a:rPr lang="en-US" err="1"/>
              <a:t>trực</a:t>
            </a:r>
            <a:r>
              <a:rPr lang="en-US"/>
              <a:t> </a:t>
            </a:r>
            <a:r>
              <a:rPr lang="en-US" err="1"/>
              <a:t>tiếp</a:t>
            </a:r>
            <a:r>
              <a:rPr lang="en-US"/>
              <a:t> </a:t>
            </a:r>
            <a:r>
              <a:rPr lang="en-US" err="1"/>
              <a:t>công</a:t>
            </a:r>
            <a:r>
              <a:rPr lang="en-US"/>
              <a:t> </a:t>
            </a:r>
            <a:r>
              <a:rPr lang="en-US" err="1"/>
              <a:t>trình</a:t>
            </a:r>
            <a:r>
              <a:rPr lang="en-US"/>
              <a:t> </a:t>
            </a:r>
            <a:r>
              <a:rPr lang="en-US" err="1"/>
              <a:t>này</a:t>
            </a:r>
            <a:r>
              <a:rPr lang="en-US"/>
              <a:t> </a:t>
            </a:r>
            <a:r>
              <a:rPr lang="en-US" err="1"/>
              <a:t>trong</a:t>
            </a:r>
            <a:r>
              <a:rPr lang="en-US"/>
              <a:t> </a:t>
            </a:r>
            <a:r>
              <a:rPr lang="en-US" err="1"/>
              <a:t>bối</a:t>
            </a:r>
            <a:r>
              <a:rPr lang="en-US"/>
              <a:t> </a:t>
            </a:r>
            <a:r>
              <a:rPr lang="en-US" err="1"/>
              <a:t>cảnh</a:t>
            </a:r>
            <a:r>
              <a:rPr lang="en-US"/>
              <a:t> </a:t>
            </a:r>
            <a:r>
              <a:rPr lang="en-US" err="1"/>
              <a:t>dịch</a:t>
            </a:r>
            <a:r>
              <a:rPr lang="en-US"/>
              <a:t> </a:t>
            </a:r>
            <a:r>
              <a:rPr lang="en-US" err="1"/>
              <a:t>vụ</a:t>
            </a:r>
            <a:r>
              <a:rPr lang="en-US"/>
              <a:t> </a:t>
            </a:r>
            <a:r>
              <a:rPr lang="en-US" err="1"/>
              <a:t>công</a:t>
            </a:r>
            <a:r>
              <a:rPr lang="en-US"/>
              <a:t> </a:t>
            </a:r>
            <a:r>
              <a:rPr lang="en-US" err="1"/>
              <a:t>tại</a:t>
            </a:r>
            <a:r>
              <a:rPr lang="en-US"/>
              <a:t> Việt Nam.</a:t>
            </a:r>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C91FE8F7-C919-9C86-7ADD-E66545629D7C}"/>
              </a:ext>
            </a:extLst>
          </p:cNvPr>
          <p:cNvSpPr>
            <a:spLocks noGrp="1"/>
          </p:cNvSpPr>
          <p:nvPr>
            <p:ph type="sldNum" sz="quarter" idx="10"/>
          </p:nvPr>
        </p:nvSpPr>
        <p:spPr/>
        <p:txBody>
          <a:bodyPr/>
          <a:lstStyle/>
          <a:p>
            <a:fld id="{1C34B868-C51A-4AD5-9518-82829A7D107D}" type="slidenum">
              <a:rPr lang="en-US" smtClean="0"/>
              <a:t>7</a:t>
            </a:fld>
            <a:endParaRPr lang="en-US"/>
          </a:p>
        </p:txBody>
      </p:sp>
    </p:spTree>
    <p:extLst>
      <p:ext uri="{BB962C8B-B14F-4D97-AF65-F5344CB8AC3E}">
        <p14:creationId xmlns:p14="http://schemas.microsoft.com/office/powerpoint/2010/main" val="1519381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err="1">
                <a:latin typeface="Segoe UI"/>
                <a:ea typeface="Calibri" panose="020F0502020204030204"/>
                <a:cs typeface="Segoe UI"/>
              </a:rPr>
              <a:t>Tiếp</a:t>
            </a:r>
            <a:r>
              <a:rPr lang="en-US">
                <a:latin typeface="Segoe UI"/>
                <a:ea typeface="Calibri" panose="020F0502020204030204"/>
                <a:cs typeface="Segoe UI"/>
              </a:rPr>
              <a:t> </a:t>
            </a:r>
            <a:r>
              <a:rPr lang="en-US" err="1">
                <a:latin typeface="Segoe UI"/>
                <a:ea typeface="Calibri" panose="020F0502020204030204"/>
                <a:cs typeface="Segoe UI"/>
              </a:rPr>
              <a:t>theo</a:t>
            </a:r>
            <a:r>
              <a:rPr lang="en-US">
                <a:latin typeface="Segoe UI"/>
                <a:ea typeface="Calibri" panose="020F0502020204030204"/>
                <a:cs typeface="Segoe UI"/>
              </a:rPr>
              <a:t> </a:t>
            </a:r>
            <a:r>
              <a:rPr lang="en-US" err="1">
                <a:latin typeface="Segoe UI"/>
                <a:ea typeface="Calibri" panose="020F0502020204030204"/>
                <a:cs typeface="Segoe UI"/>
              </a:rPr>
              <a:t>là</a:t>
            </a:r>
            <a:r>
              <a:rPr lang="en-US">
                <a:latin typeface="Segoe UI"/>
                <a:ea typeface="Calibri" panose="020F0502020204030204"/>
                <a:cs typeface="Segoe UI"/>
              </a:rPr>
              <a:t> dichvucong.me - </a:t>
            </a:r>
            <a:r>
              <a:rPr lang="en-US" err="1"/>
              <a:t>là</a:t>
            </a:r>
            <a:r>
              <a:rPr lang="en-US"/>
              <a:t> </a:t>
            </a:r>
            <a:r>
              <a:rPr lang="en-US" err="1"/>
              <a:t>một</a:t>
            </a:r>
            <a:r>
              <a:rPr lang="en-US"/>
              <a:t> chatbot </a:t>
            </a:r>
            <a:r>
              <a:rPr lang="en-US" err="1"/>
              <a:t>hỗ</a:t>
            </a:r>
            <a:r>
              <a:rPr lang="en-US"/>
              <a:t> </a:t>
            </a:r>
            <a:r>
              <a:rPr lang="en-US" err="1"/>
              <a:t>trợ</a:t>
            </a:r>
            <a:r>
              <a:rPr lang="en-US"/>
              <a:t> </a:t>
            </a:r>
            <a:r>
              <a:rPr lang="en-US" err="1"/>
              <a:t>tra</a:t>
            </a:r>
            <a:r>
              <a:rPr lang="en-US"/>
              <a:t> </a:t>
            </a:r>
            <a:r>
              <a:rPr lang="en-US" err="1"/>
              <a:t>cứu</a:t>
            </a:r>
            <a:r>
              <a:rPr lang="en-US"/>
              <a:t> </a:t>
            </a:r>
            <a:r>
              <a:rPr lang="en-US" err="1"/>
              <a:t>thủ</a:t>
            </a:r>
            <a:r>
              <a:rPr lang="en-US"/>
              <a:t> </a:t>
            </a:r>
            <a:r>
              <a:rPr lang="en-US" err="1"/>
              <a:t>tục</a:t>
            </a:r>
            <a:r>
              <a:rPr lang="en-US"/>
              <a:t> </a:t>
            </a:r>
            <a:r>
              <a:rPr lang="en-US" err="1"/>
              <a:t>hành</a:t>
            </a:r>
            <a:r>
              <a:rPr lang="en-US"/>
              <a:t> </a:t>
            </a:r>
            <a:r>
              <a:rPr lang="en-US" err="1"/>
              <a:t>chính</a:t>
            </a:r>
            <a:r>
              <a:rPr lang="en-US"/>
              <a:t> </a:t>
            </a:r>
            <a:r>
              <a:rPr lang="en-US" err="1"/>
              <a:t>như</a:t>
            </a:r>
            <a:r>
              <a:rPr lang="en-US"/>
              <a:t>: CCCD, </a:t>
            </a:r>
            <a:r>
              <a:rPr lang="en-US" err="1"/>
              <a:t>hộ</a:t>
            </a:r>
            <a:r>
              <a:rPr lang="en-US"/>
              <a:t> </a:t>
            </a:r>
            <a:r>
              <a:rPr lang="en-US" err="1"/>
              <a:t>chiếu</a:t>
            </a:r>
            <a:r>
              <a:rPr lang="en-US"/>
              <a:t>, </a:t>
            </a:r>
            <a:r>
              <a:rPr lang="en-US" err="1"/>
              <a:t>đăng</a:t>
            </a:r>
            <a:r>
              <a:rPr lang="en-US"/>
              <a:t> </a:t>
            </a:r>
            <a:r>
              <a:rPr lang="en-US" err="1"/>
              <a:t>ký</a:t>
            </a:r>
            <a:r>
              <a:rPr lang="en-US"/>
              <a:t> </a:t>
            </a:r>
            <a:r>
              <a:rPr lang="en-US" err="1"/>
              <a:t>khai</a:t>
            </a:r>
            <a:r>
              <a:rPr lang="en-US"/>
              <a:t> </a:t>
            </a:r>
            <a:r>
              <a:rPr lang="en-US" err="1"/>
              <a:t>sinh</a:t>
            </a:r>
            <a:r>
              <a:rPr lang="en-US"/>
              <a:t>,… Người </a:t>
            </a:r>
            <a:r>
              <a:rPr lang="en-US" err="1"/>
              <a:t>dân</a:t>
            </a:r>
            <a:r>
              <a:rPr lang="en-US"/>
              <a:t> </a:t>
            </a:r>
            <a:r>
              <a:rPr lang="en-US" err="1"/>
              <a:t>có</a:t>
            </a:r>
            <a:r>
              <a:rPr lang="en-US"/>
              <a:t> </a:t>
            </a:r>
            <a:r>
              <a:rPr lang="en-US" err="1"/>
              <a:t>thể</a:t>
            </a:r>
            <a:r>
              <a:rPr lang="en-US"/>
              <a:t> </a:t>
            </a:r>
            <a:r>
              <a:rPr lang="en-US" err="1"/>
              <a:t>đặt</a:t>
            </a:r>
            <a:r>
              <a:rPr lang="en-US"/>
              <a:t> </a:t>
            </a:r>
            <a:r>
              <a:rPr lang="en-US" err="1"/>
              <a:t>câu</a:t>
            </a:r>
            <a:r>
              <a:rPr lang="en-US"/>
              <a:t> </a:t>
            </a:r>
            <a:r>
              <a:rPr lang="en-US" err="1"/>
              <a:t>hỏi</a:t>
            </a:r>
            <a:r>
              <a:rPr lang="en-US"/>
              <a:t> </a:t>
            </a:r>
            <a:r>
              <a:rPr lang="en-US" err="1"/>
              <a:t>và</a:t>
            </a:r>
            <a:r>
              <a:rPr lang="en-US"/>
              <a:t> </a:t>
            </a:r>
            <a:r>
              <a:rPr lang="en-US" err="1"/>
              <a:t>nhận</a:t>
            </a:r>
            <a:r>
              <a:rPr lang="en-US"/>
              <a:t> </a:t>
            </a:r>
            <a:r>
              <a:rPr lang="en-US" err="1"/>
              <a:t>lại</a:t>
            </a:r>
            <a:r>
              <a:rPr lang="en-US"/>
              <a:t> </a:t>
            </a:r>
            <a:r>
              <a:rPr lang="en-US" err="1"/>
              <a:t>câu</a:t>
            </a:r>
            <a:r>
              <a:rPr lang="en-US"/>
              <a:t> </a:t>
            </a:r>
            <a:r>
              <a:rPr lang="en-US" err="1"/>
              <a:t>trả</a:t>
            </a:r>
            <a:r>
              <a:rPr lang="en-US"/>
              <a:t> </a:t>
            </a:r>
            <a:r>
              <a:rPr lang="en-US" err="1"/>
              <a:t>lời</a:t>
            </a:r>
            <a:r>
              <a:rPr lang="en-US"/>
              <a:t> </a:t>
            </a:r>
            <a:r>
              <a:rPr lang="en-US" err="1"/>
              <a:t>từ</a:t>
            </a:r>
            <a:r>
              <a:rPr lang="en-US"/>
              <a:t> </a:t>
            </a:r>
            <a:r>
              <a:rPr lang="en-US" err="1"/>
              <a:t>mô</a:t>
            </a:r>
            <a:r>
              <a:rPr lang="en-US"/>
              <a:t> </a:t>
            </a:r>
            <a:r>
              <a:rPr lang="en-US" err="1"/>
              <a:t>hình</a:t>
            </a:r>
            <a:r>
              <a:rPr lang="en-US"/>
              <a:t>.</a:t>
            </a:r>
          </a:p>
          <a:p>
            <a:pPr>
              <a:defRPr/>
            </a:pPr>
            <a:r>
              <a:rPr lang="en-US" err="1"/>
              <a:t>Đây</a:t>
            </a:r>
            <a:r>
              <a:rPr lang="en-US"/>
              <a:t> </a:t>
            </a:r>
            <a:r>
              <a:rPr lang="en-US" err="1"/>
              <a:t>là</a:t>
            </a:r>
            <a:r>
              <a:rPr lang="en-US"/>
              <a:t> </a:t>
            </a:r>
            <a:r>
              <a:rPr lang="en-US" err="1"/>
              <a:t>ví</a:t>
            </a:r>
            <a:r>
              <a:rPr lang="en-US"/>
              <a:t> </a:t>
            </a:r>
            <a:r>
              <a:rPr lang="en-US" err="1"/>
              <a:t>dụ</a:t>
            </a:r>
            <a:r>
              <a:rPr lang="en-US"/>
              <a:t> </a:t>
            </a:r>
            <a:r>
              <a:rPr lang="en-US" err="1"/>
              <a:t>điển</a:t>
            </a:r>
            <a:r>
              <a:rPr lang="en-US"/>
              <a:t> </a:t>
            </a:r>
            <a:r>
              <a:rPr lang="en-US" err="1"/>
              <a:t>hình</a:t>
            </a:r>
            <a:r>
              <a:rPr lang="en-US"/>
              <a:t> </a:t>
            </a:r>
            <a:r>
              <a:rPr lang="en-US" err="1"/>
              <a:t>và</a:t>
            </a:r>
            <a:r>
              <a:rPr lang="en-US"/>
              <a:t> </a:t>
            </a:r>
            <a:r>
              <a:rPr lang="en-US" err="1"/>
              <a:t>thực</a:t>
            </a:r>
            <a:r>
              <a:rPr lang="en-US"/>
              <a:t> </a:t>
            </a:r>
            <a:r>
              <a:rPr lang="en-US" err="1"/>
              <a:t>tế</a:t>
            </a:r>
            <a:r>
              <a:rPr lang="en-US"/>
              <a:t> </a:t>
            </a:r>
            <a:r>
              <a:rPr lang="en-US" err="1"/>
              <a:t>nhất</a:t>
            </a:r>
            <a:r>
              <a:rPr lang="en-US"/>
              <a:t> </a:t>
            </a:r>
            <a:r>
              <a:rPr lang="en-US" err="1"/>
              <a:t>hiện</a:t>
            </a:r>
            <a:r>
              <a:rPr lang="en-US"/>
              <a:t> nay </a:t>
            </a:r>
            <a:r>
              <a:rPr lang="en-US" err="1"/>
              <a:t>cho</a:t>
            </a:r>
            <a:r>
              <a:rPr lang="en-US"/>
              <a:t> </a:t>
            </a:r>
            <a:r>
              <a:rPr lang="en-US" err="1"/>
              <a:t>việc</a:t>
            </a:r>
            <a:r>
              <a:rPr lang="en-US"/>
              <a:t> </a:t>
            </a:r>
            <a:r>
              <a:rPr lang="en-US" err="1"/>
              <a:t>áp</a:t>
            </a:r>
            <a:r>
              <a:rPr lang="en-US"/>
              <a:t> </a:t>
            </a:r>
            <a:r>
              <a:rPr lang="en-US" err="1"/>
              <a:t>dụng</a:t>
            </a:r>
            <a:r>
              <a:rPr lang="en-US"/>
              <a:t> LLM </a:t>
            </a:r>
            <a:r>
              <a:rPr lang="en-US" err="1"/>
              <a:t>vào</a:t>
            </a:r>
            <a:r>
              <a:rPr lang="en-US"/>
              <a:t> </a:t>
            </a:r>
            <a:r>
              <a:rPr lang="en-US" err="1"/>
              <a:t>ngữ</a:t>
            </a:r>
            <a:r>
              <a:rPr lang="en-US"/>
              <a:t> </a:t>
            </a:r>
            <a:r>
              <a:rPr lang="en-US" err="1"/>
              <a:t>cảnh</a:t>
            </a:r>
            <a:r>
              <a:rPr lang="en-US"/>
              <a:t> </a:t>
            </a:r>
            <a:r>
              <a:rPr lang="en-US" err="1"/>
              <a:t>tiếng</a:t>
            </a:r>
            <a:r>
              <a:rPr lang="en-US"/>
              <a:t> Việt </a:t>
            </a:r>
            <a:r>
              <a:rPr lang="en-US" err="1"/>
              <a:t>trong</a:t>
            </a:r>
            <a:r>
              <a:rPr lang="en-US"/>
              <a:t> </a:t>
            </a:r>
            <a:r>
              <a:rPr lang="en-US" err="1"/>
              <a:t>dịch</a:t>
            </a:r>
            <a:r>
              <a:rPr lang="en-US"/>
              <a:t> </a:t>
            </a:r>
            <a:r>
              <a:rPr lang="en-US" err="1"/>
              <a:t>vụ</a:t>
            </a:r>
            <a:r>
              <a:rPr lang="en-US"/>
              <a:t> </a:t>
            </a:r>
            <a:r>
              <a:rPr lang="en-US" err="1"/>
              <a:t>công</a:t>
            </a:r>
            <a:r>
              <a:rPr lang="en-US"/>
              <a:t>.</a:t>
            </a:r>
            <a:endParaRPr lang="en-US">
              <a:ea typeface="Calibri"/>
              <a:cs typeface="Calibri"/>
            </a:endParaRPr>
          </a:p>
          <a:p>
            <a:pPr>
              <a:defRPr/>
            </a:pPr>
            <a:r>
              <a:rPr lang="en-US"/>
              <a:t>Tuy </a:t>
            </a:r>
            <a:r>
              <a:rPr lang="en-US" err="1"/>
              <a:t>nhiên</a:t>
            </a:r>
            <a:r>
              <a:rPr lang="en-US"/>
              <a:t>, </a:t>
            </a:r>
            <a:r>
              <a:rPr lang="en-US" err="1"/>
              <a:t>nhược</a:t>
            </a:r>
            <a:r>
              <a:rPr lang="en-US"/>
              <a:t> điểm chính là:</a:t>
            </a:r>
          </a:p>
          <a:p>
            <a:pPr marL="171450" indent="-171450">
              <a:buFont typeface="Arial"/>
              <a:buChar char="•"/>
              <a:defRPr/>
            </a:pPr>
            <a:r>
              <a:rPr lang="en-US" err="1"/>
              <a:t>Hiện</a:t>
            </a:r>
            <a:r>
              <a:rPr lang="en-US"/>
              <a:t> </a:t>
            </a:r>
            <a:r>
              <a:rPr lang="en-US" err="1"/>
              <a:t>tại</a:t>
            </a:r>
            <a:r>
              <a:rPr lang="en-US"/>
              <a:t> </a:t>
            </a:r>
            <a:r>
              <a:rPr lang="en-US" err="1"/>
              <a:t>chưa</a:t>
            </a:r>
            <a:r>
              <a:rPr lang="en-US"/>
              <a:t> </a:t>
            </a:r>
            <a:r>
              <a:rPr lang="en-US" err="1"/>
              <a:t>có</a:t>
            </a:r>
            <a:r>
              <a:rPr lang="en-US"/>
              <a:t> </a:t>
            </a:r>
            <a:r>
              <a:rPr lang="en-US" err="1"/>
              <a:t>công</a:t>
            </a:r>
            <a:r>
              <a:rPr lang="en-US"/>
              <a:t> </a:t>
            </a:r>
            <a:r>
              <a:rPr lang="en-US" err="1"/>
              <a:t>trình</a:t>
            </a:r>
            <a:r>
              <a:rPr lang="en-US"/>
              <a:t> </a:t>
            </a:r>
            <a:r>
              <a:rPr lang="en-US" err="1"/>
              <a:t>nào</a:t>
            </a:r>
            <a:r>
              <a:rPr lang="en-US"/>
              <a:t> </a:t>
            </a:r>
            <a:r>
              <a:rPr lang="en-US" err="1"/>
              <a:t>đánh</a:t>
            </a:r>
            <a:r>
              <a:rPr lang="en-US"/>
              <a:t> </a:t>
            </a:r>
            <a:r>
              <a:rPr lang="en-US" err="1"/>
              <a:t>giá</a:t>
            </a:r>
            <a:r>
              <a:rPr lang="en-US"/>
              <a:t> </a:t>
            </a:r>
            <a:r>
              <a:rPr lang="en-US" err="1"/>
              <a:t>mức</a:t>
            </a:r>
            <a:r>
              <a:rPr lang="en-US"/>
              <a:t> </a:t>
            </a:r>
            <a:r>
              <a:rPr lang="en-US" err="1"/>
              <a:t>độ</a:t>
            </a:r>
            <a:r>
              <a:rPr lang="en-US"/>
              <a:t> </a:t>
            </a:r>
            <a:r>
              <a:rPr lang="en-US" err="1"/>
              <a:t>ảo</a:t>
            </a:r>
            <a:r>
              <a:rPr lang="en-US"/>
              <a:t> </a:t>
            </a:r>
            <a:r>
              <a:rPr lang="en-US" err="1"/>
              <a:t>giác</a:t>
            </a:r>
            <a:r>
              <a:rPr lang="en-US"/>
              <a:t> (hallucination) </a:t>
            </a:r>
            <a:r>
              <a:rPr lang="en-US" err="1"/>
              <a:t>trong</a:t>
            </a:r>
            <a:r>
              <a:rPr lang="en-US"/>
              <a:t> </a:t>
            </a:r>
            <a:r>
              <a:rPr lang="en-US" err="1"/>
              <a:t>các</a:t>
            </a:r>
            <a:r>
              <a:rPr lang="en-US"/>
              <a:t> </a:t>
            </a:r>
            <a:r>
              <a:rPr lang="en-US" err="1"/>
              <a:t>câu</a:t>
            </a:r>
            <a:r>
              <a:rPr lang="en-US"/>
              <a:t> </a:t>
            </a:r>
            <a:r>
              <a:rPr lang="en-US" err="1"/>
              <a:t>trả</a:t>
            </a:r>
            <a:r>
              <a:rPr lang="en-US"/>
              <a:t> </a:t>
            </a:r>
            <a:r>
              <a:rPr lang="en-US" err="1"/>
              <a:t>lời</a:t>
            </a:r>
            <a:r>
              <a:rPr lang="en-US"/>
              <a:t> </a:t>
            </a:r>
            <a:r>
              <a:rPr lang="en-US" err="1"/>
              <a:t>của</a:t>
            </a:r>
            <a:r>
              <a:rPr lang="en-US"/>
              <a:t> </a:t>
            </a:r>
            <a:r>
              <a:rPr lang="en-US" err="1"/>
              <a:t>hệ</a:t>
            </a:r>
            <a:r>
              <a:rPr lang="en-US"/>
              <a:t> </a:t>
            </a:r>
            <a:r>
              <a:rPr lang="en-US" err="1"/>
              <a:t>thống</a:t>
            </a:r>
            <a:r>
              <a:rPr lang="en-US"/>
              <a:t> </a:t>
            </a:r>
            <a:r>
              <a:rPr lang="en-US" err="1"/>
              <a:t>này</a:t>
            </a:r>
            <a:r>
              <a:rPr lang="en-US"/>
              <a:t>. </a:t>
            </a:r>
            <a:r>
              <a:rPr lang="en-US" err="1"/>
              <a:t>Và</a:t>
            </a:r>
            <a:r>
              <a:rPr lang="en-US"/>
              <a:t> </a:t>
            </a:r>
            <a:r>
              <a:rPr lang="en-US" err="1"/>
              <a:t>đây</a:t>
            </a:r>
            <a:r>
              <a:rPr lang="en-US"/>
              <a:t> </a:t>
            </a:r>
            <a:r>
              <a:rPr lang="en-US" err="1"/>
              <a:t>là</a:t>
            </a:r>
            <a:r>
              <a:rPr lang="en-US"/>
              <a:t> </a:t>
            </a:r>
            <a:r>
              <a:rPr lang="en-US" err="1"/>
              <a:t>điều</a:t>
            </a:r>
            <a:r>
              <a:rPr lang="en-US"/>
              <a:t> </a:t>
            </a:r>
            <a:r>
              <a:rPr lang="en-US" err="1"/>
              <a:t>cần</a:t>
            </a:r>
            <a:r>
              <a:rPr lang="en-US"/>
              <a:t> </a:t>
            </a:r>
            <a:r>
              <a:rPr lang="en-US" err="1"/>
              <a:t>lưu</a:t>
            </a:r>
            <a:r>
              <a:rPr lang="en-US"/>
              <a:t> ý </a:t>
            </a:r>
            <a:r>
              <a:rPr lang="en-US" err="1"/>
              <a:t>trong</a:t>
            </a:r>
            <a:r>
              <a:rPr lang="en-US"/>
              <a:t> </a:t>
            </a:r>
            <a:r>
              <a:rPr lang="en-US" err="1"/>
              <a:t>bối</a:t>
            </a:r>
            <a:r>
              <a:rPr lang="en-US"/>
              <a:t> </a:t>
            </a:r>
            <a:r>
              <a:rPr lang="en-US" err="1"/>
              <a:t>cảnh</a:t>
            </a:r>
            <a:r>
              <a:rPr lang="en-US"/>
              <a:t> </a:t>
            </a:r>
            <a:r>
              <a:rPr lang="en-US" err="1"/>
              <a:t>cần</a:t>
            </a:r>
            <a:r>
              <a:rPr lang="en-US"/>
              <a:t> </a:t>
            </a:r>
            <a:r>
              <a:rPr lang="en-US" err="1"/>
              <a:t>ưu</a:t>
            </a:r>
            <a:r>
              <a:rPr lang="en-US"/>
              <a:t> </a:t>
            </a:r>
            <a:r>
              <a:rPr lang="en-US" err="1"/>
              <a:t>tiên</a:t>
            </a:r>
            <a:r>
              <a:rPr lang="en-US"/>
              <a:t> </a:t>
            </a:r>
            <a:r>
              <a:rPr lang="en-US" err="1"/>
              <a:t>độ</a:t>
            </a:r>
            <a:r>
              <a:rPr lang="en-US"/>
              <a:t> </a:t>
            </a:r>
            <a:r>
              <a:rPr lang="en-US" err="1"/>
              <a:t>chính</a:t>
            </a:r>
            <a:r>
              <a:rPr lang="en-US"/>
              <a:t> </a:t>
            </a:r>
            <a:r>
              <a:rPr lang="en-US" err="1"/>
              <a:t>xác</a:t>
            </a:r>
            <a:r>
              <a:rPr lang="en-US"/>
              <a:t> </a:t>
            </a:r>
            <a:r>
              <a:rPr lang="en-US" err="1"/>
              <a:t>trong</a:t>
            </a:r>
            <a:r>
              <a:rPr lang="en-US"/>
              <a:t> </a:t>
            </a:r>
            <a:r>
              <a:rPr lang="en-US" err="1"/>
              <a:t>câu</a:t>
            </a:r>
            <a:r>
              <a:rPr lang="en-US"/>
              <a:t> </a:t>
            </a:r>
            <a:r>
              <a:rPr lang="en-US" err="1"/>
              <a:t>trả</a:t>
            </a:r>
            <a:r>
              <a:rPr lang="en-US"/>
              <a:t> </a:t>
            </a:r>
            <a:r>
              <a:rPr lang="en-US" err="1"/>
              <a:t>lời</a:t>
            </a:r>
            <a:r>
              <a:rPr lang="en-US"/>
              <a:t> ở </a:t>
            </a:r>
            <a:r>
              <a:rPr lang="en-US" err="1"/>
              <a:t>dịch</a:t>
            </a:r>
            <a:r>
              <a:rPr lang="en-US"/>
              <a:t> </a:t>
            </a:r>
            <a:r>
              <a:rPr lang="en-US" err="1"/>
              <a:t>vụ</a:t>
            </a:r>
            <a:r>
              <a:rPr lang="en-US"/>
              <a:t> </a:t>
            </a:r>
            <a:r>
              <a:rPr lang="en-US" err="1"/>
              <a:t>công</a:t>
            </a:r>
            <a:r>
              <a:rPr lang="en-US"/>
              <a:t>.</a:t>
            </a:r>
            <a:endParaRPr lang="en-US">
              <a:ea typeface="Calibri"/>
              <a:cs typeface="Calibri"/>
            </a:endParaRPr>
          </a:p>
          <a:p>
            <a:pPr>
              <a:defRPr/>
            </a:pPr>
            <a:r>
              <a:rPr lang="en-US" err="1">
                <a:ea typeface="Calibri"/>
                <a:cs typeface="Calibri"/>
              </a:rPr>
              <a:t>Tiếp</a:t>
            </a:r>
            <a:r>
              <a:rPr lang="en-US">
                <a:ea typeface="Calibri"/>
                <a:cs typeface="Calibri"/>
              </a:rPr>
              <a:t> </a:t>
            </a:r>
            <a:r>
              <a:rPr lang="en-US" err="1">
                <a:ea typeface="Calibri"/>
                <a:cs typeface="Calibri"/>
              </a:rPr>
              <a:t>theo</a:t>
            </a:r>
            <a:r>
              <a:rPr lang="en-US">
                <a:ea typeface="Calibri"/>
                <a:cs typeface="Calibri"/>
              </a:rPr>
              <a:t>, </a:t>
            </a:r>
            <a:r>
              <a:rPr lang="en-US" err="1">
                <a:ea typeface="Calibri"/>
                <a:cs typeface="Calibri"/>
              </a:rPr>
              <a:t>xin</a:t>
            </a:r>
            <a:r>
              <a:rPr lang="en-US">
                <a:ea typeface="Calibri"/>
                <a:cs typeface="Calibri"/>
              </a:rPr>
              <a:t> </a:t>
            </a:r>
            <a:r>
              <a:rPr lang="en-US" err="1">
                <a:ea typeface="Calibri"/>
                <a:cs typeface="Calibri"/>
              </a:rPr>
              <a:t>mời</a:t>
            </a:r>
            <a:r>
              <a:rPr lang="en-US">
                <a:ea typeface="Calibri"/>
                <a:cs typeface="Calibri"/>
              </a:rPr>
              <a:t> </a:t>
            </a:r>
            <a:r>
              <a:rPr lang="en-US" err="1">
                <a:ea typeface="Calibri"/>
                <a:cs typeface="Calibri"/>
              </a:rPr>
              <a:t>bạn</a:t>
            </a:r>
            <a:r>
              <a:rPr lang="en-US">
                <a:ea typeface="Calibri"/>
                <a:cs typeface="Calibri"/>
              </a:rPr>
              <a:t> Bảo </a:t>
            </a:r>
            <a:r>
              <a:rPr lang="en-US" err="1">
                <a:ea typeface="Calibri"/>
                <a:cs typeface="Calibri"/>
              </a:rPr>
              <a:t>trình</a:t>
            </a:r>
            <a:r>
              <a:rPr lang="en-US">
                <a:ea typeface="Calibri"/>
                <a:cs typeface="Calibri"/>
              </a:rPr>
              <a:t> </a:t>
            </a:r>
            <a:r>
              <a:rPr lang="en-US" err="1">
                <a:ea typeface="Calibri"/>
                <a:cs typeface="Calibri"/>
              </a:rPr>
              <a:t>bày</a:t>
            </a:r>
            <a:r>
              <a:rPr lang="en-US">
                <a:ea typeface="Calibri"/>
                <a:cs typeface="Calibri"/>
              </a:rPr>
              <a:t> </a:t>
            </a:r>
          </a:p>
          <a:p>
            <a:pPr>
              <a:defRPr/>
            </a:pPr>
            <a:endParaRPr lang="en-US">
              <a:ea typeface="Calibri"/>
              <a:cs typeface="Calibri"/>
            </a:endParaRPr>
          </a:p>
          <a:p>
            <a:pPr>
              <a:defRPr/>
            </a:pPr>
            <a:endParaRPr lang="en-US">
              <a:ea typeface="Calibri"/>
              <a:cs typeface="Calibri"/>
            </a:endParaRPr>
          </a:p>
        </p:txBody>
      </p:sp>
      <p:sp>
        <p:nvSpPr>
          <p:cNvPr id="4" name="Slide Number Placeholder 3"/>
          <p:cNvSpPr>
            <a:spLocks noGrp="1"/>
          </p:cNvSpPr>
          <p:nvPr>
            <p:ph type="sldNum" sz="quarter" idx="10"/>
          </p:nvPr>
        </p:nvSpPr>
        <p:spPr/>
        <p:txBody>
          <a:bodyPr/>
          <a:lstStyle/>
          <a:p>
            <a:fld id="{1C34B868-C51A-4AD5-9518-82829A7D107D}" type="slidenum">
              <a:rPr lang="en-US" smtClean="0"/>
              <a:t>8</a:t>
            </a:fld>
            <a:endParaRPr lang="en-US"/>
          </a:p>
        </p:txBody>
      </p:sp>
    </p:spTree>
    <p:extLst>
      <p:ext uri="{BB962C8B-B14F-4D97-AF65-F5344CB8AC3E}">
        <p14:creationId xmlns:p14="http://schemas.microsoft.com/office/powerpoint/2010/main" val="1628445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F2428-4D79-6493-83FB-EED8CFF9D9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ED2C6-8636-FBC7-5175-A115516835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BF41D3-04C3-745F-8195-8448A95047F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Với</a:t>
            </a:r>
            <a:r>
              <a:rPr lang="en-US"/>
              <a:t> </a:t>
            </a:r>
            <a:r>
              <a:rPr lang="en-US" err="1"/>
              <a:t>mục</a:t>
            </a:r>
            <a:r>
              <a:rPr lang="en-US"/>
              <a:t> </a:t>
            </a:r>
            <a:r>
              <a:rPr lang="en-US" err="1"/>
              <a:t>tiêu</a:t>
            </a:r>
            <a:r>
              <a:rPr lang="en-US"/>
              <a:t> </a:t>
            </a:r>
            <a:r>
              <a:rPr lang="en-US" err="1"/>
              <a:t>Xây</a:t>
            </a:r>
            <a:r>
              <a:rPr lang="en-US"/>
              <a:t> </a:t>
            </a:r>
            <a:r>
              <a:rPr lang="en-US" err="1"/>
              <a:t>dựng</a:t>
            </a:r>
            <a:r>
              <a:rPr lang="en-US"/>
              <a:t> </a:t>
            </a:r>
            <a:r>
              <a:rPr lang="en-US" err="1"/>
              <a:t>bộ</a:t>
            </a:r>
            <a:r>
              <a:rPr lang="en-US"/>
              <a:t> </a:t>
            </a:r>
            <a:r>
              <a:rPr lang="en-US" err="1"/>
              <a:t>dữ</a:t>
            </a:r>
            <a:r>
              <a:rPr lang="en-US"/>
              <a:t> </a:t>
            </a:r>
            <a:r>
              <a:rPr lang="en-US" err="1"/>
              <a:t>liệu</a:t>
            </a:r>
            <a:r>
              <a:rPr lang="en-US"/>
              <a:t> </a:t>
            </a:r>
            <a:r>
              <a:rPr lang="en-US" err="1"/>
              <a:t>ảo</a:t>
            </a:r>
            <a:r>
              <a:rPr lang="en-US"/>
              <a:t> </a:t>
            </a:r>
            <a:r>
              <a:rPr lang="en-US" err="1"/>
              <a:t>giác</a:t>
            </a:r>
            <a:r>
              <a:rPr lang="en-US"/>
              <a:t> </a:t>
            </a:r>
            <a:r>
              <a:rPr lang="en-US" err="1"/>
              <a:t>tiếng</a:t>
            </a:r>
            <a:r>
              <a:rPr lang="en-US"/>
              <a:t> Việt </a:t>
            </a:r>
            <a:r>
              <a:rPr lang="en-US" err="1"/>
              <a:t>nhằm</a:t>
            </a:r>
            <a:r>
              <a:rPr lang="en-US"/>
              <a:t> </a:t>
            </a:r>
            <a:r>
              <a:rPr lang="en-US" err="1"/>
              <a:t>đánh</a:t>
            </a:r>
            <a:r>
              <a:rPr lang="en-US"/>
              <a:t> </a:t>
            </a:r>
            <a:r>
              <a:rPr lang="en-US" err="1"/>
              <a:t>giá</a:t>
            </a:r>
            <a:r>
              <a:rPr lang="en-US"/>
              <a:t> </a:t>
            </a:r>
            <a:r>
              <a:rPr lang="en-US" err="1"/>
              <a:t>mức</a:t>
            </a:r>
            <a:r>
              <a:rPr lang="en-US"/>
              <a:t> </a:t>
            </a:r>
            <a:r>
              <a:rPr lang="en-US" err="1"/>
              <a:t>độ</a:t>
            </a:r>
            <a:r>
              <a:rPr lang="en-US"/>
              <a:t> </a:t>
            </a:r>
            <a:r>
              <a:rPr lang="en-US" err="1"/>
              <a:t>ảo</a:t>
            </a:r>
            <a:r>
              <a:rPr lang="en-US"/>
              <a:t> </a:t>
            </a:r>
            <a:r>
              <a:rPr lang="en-US" err="1"/>
              <a:t>giác</a:t>
            </a:r>
            <a:r>
              <a:rPr lang="en-US"/>
              <a:t> </a:t>
            </a:r>
            <a:r>
              <a:rPr lang="en-US" err="1"/>
              <a:t>của</a:t>
            </a:r>
            <a:r>
              <a:rPr lang="en-US"/>
              <a:t> </a:t>
            </a:r>
            <a:r>
              <a:rPr lang="en-US" err="1"/>
              <a:t>mô</a:t>
            </a:r>
            <a:r>
              <a:rPr lang="en-US"/>
              <a:t> </a:t>
            </a:r>
            <a:r>
              <a:rPr lang="en-US" err="1"/>
              <a:t>hình</a:t>
            </a:r>
            <a:r>
              <a:rPr lang="en-US"/>
              <a:t> </a:t>
            </a:r>
            <a:r>
              <a:rPr lang="en-US" err="1"/>
              <a:t>ngôn</a:t>
            </a:r>
            <a:r>
              <a:rPr lang="en-US"/>
              <a:t> </a:t>
            </a:r>
            <a:r>
              <a:rPr lang="en-US" err="1"/>
              <a:t>ngữ</a:t>
            </a:r>
            <a:r>
              <a:rPr lang="en-US"/>
              <a:t> </a:t>
            </a:r>
            <a:r>
              <a:rPr lang="en-US" err="1"/>
              <a:t>trong</a:t>
            </a:r>
            <a:r>
              <a:rPr lang="en-US"/>
              <a:t> </a:t>
            </a:r>
            <a:r>
              <a:rPr lang="en-US" err="1"/>
              <a:t>ngữ</a:t>
            </a:r>
            <a:r>
              <a:rPr lang="en-US"/>
              <a:t> </a:t>
            </a:r>
            <a:r>
              <a:rPr lang="en-US" err="1"/>
              <a:t>cảnh</a:t>
            </a:r>
            <a:r>
              <a:rPr lang="en-US"/>
              <a:t> </a:t>
            </a:r>
            <a:r>
              <a:rPr lang="en-US" err="1"/>
              <a:t>dịch</a:t>
            </a:r>
            <a:r>
              <a:rPr lang="en-US"/>
              <a:t> </a:t>
            </a:r>
            <a:r>
              <a:rPr lang="en-US" err="1"/>
              <a:t>vụ</a:t>
            </a:r>
            <a:r>
              <a:rPr lang="en-US"/>
              <a:t> </a:t>
            </a:r>
            <a:r>
              <a:rPr lang="en-US" err="1"/>
              <a:t>công</a:t>
            </a:r>
            <a:r>
              <a:rPr lang="en-US"/>
              <a:t>, </a:t>
            </a:r>
            <a:r>
              <a:rPr lang="en-US" err="1"/>
              <a:t>chúng</a:t>
            </a:r>
            <a:r>
              <a:rPr lang="en-US"/>
              <a:t> </a:t>
            </a:r>
            <a:r>
              <a:rPr lang="en-US" err="1"/>
              <a:t>em</a:t>
            </a:r>
            <a:r>
              <a:rPr lang="en-US"/>
              <a:t> </a:t>
            </a:r>
            <a:r>
              <a:rPr lang="en-US" err="1"/>
              <a:t>đã</a:t>
            </a:r>
            <a:r>
              <a:rPr lang="en-US"/>
              <a:t> </a:t>
            </a:r>
            <a:r>
              <a:rPr lang="en-US" err="1"/>
              <a:t>xây</a:t>
            </a:r>
            <a:r>
              <a:rPr lang="en-US"/>
              <a:t> </a:t>
            </a:r>
            <a:r>
              <a:rPr lang="en-US" err="1"/>
              <a:t>dựng</a:t>
            </a:r>
            <a:r>
              <a:rPr lang="en-US"/>
              <a:t> </a:t>
            </a:r>
            <a:r>
              <a:rPr lang="en-US" err="1"/>
              <a:t>một</a:t>
            </a:r>
            <a:r>
              <a:rPr lang="en-US"/>
              <a:t> </a:t>
            </a:r>
            <a:r>
              <a:rPr lang="en-US" err="1"/>
              <a:t>bộ</a:t>
            </a:r>
            <a:r>
              <a:rPr lang="en-US"/>
              <a:t> </a:t>
            </a:r>
            <a:r>
              <a:rPr lang="en-US" err="1"/>
              <a:t>dữ</a:t>
            </a:r>
            <a:r>
              <a:rPr lang="en-US"/>
              <a:t> </a:t>
            </a:r>
            <a:r>
              <a:rPr lang="en-US" err="1"/>
              <a:t>liệu</a:t>
            </a:r>
            <a:r>
              <a:rPr lang="en-US"/>
              <a:t> </a:t>
            </a:r>
            <a:r>
              <a:rPr lang="en-US" err="1"/>
              <a:t>để</a:t>
            </a:r>
            <a:r>
              <a:rPr lang="en-US"/>
              <a:t> </a:t>
            </a:r>
            <a:r>
              <a:rPr lang="en-US" err="1"/>
              <a:t>từ</a:t>
            </a:r>
            <a:r>
              <a:rPr lang="en-US"/>
              <a:t> </a:t>
            </a:r>
            <a:r>
              <a:rPr lang="en-US" err="1"/>
              <a:t>đó</a:t>
            </a:r>
            <a:r>
              <a:rPr lang="en-US"/>
              <a:t> </a:t>
            </a:r>
            <a:r>
              <a:rPr lang="en-US" err="1"/>
              <a:t>có</a:t>
            </a:r>
            <a:r>
              <a:rPr lang="en-US"/>
              <a:t> </a:t>
            </a:r>
            <a:r>
              <a:rPr lang="en-US" err="1"/>
              <a:t>thể</a:t>
            </a:r>
            <a:r>
              <a:rPr lang="en-US"/>
              <a:t> </a:t>
            </a:r>
            <a:r>
              <a:rPr lang="en-US" err="1"/>
              <a:t>làm</a:t>
            </a:r>
            <a:r>
              <a:rPr lang="en-US"/>
              <a:t> </a:t>
            </a:r>
            <a:r>
              <a:rPr lang="en-US" err="1"/>
              <a:t>tiêu</a:t>
            </a:r>
            <a:r>
              <a:rPr lang="en-US"/>
              <a:t> </a:t>
            </a:r>
            <a:r>
              <a:rPr lang="en-US" err="1"/>
              <a:t>chuẩn</a:t>
            </a:r>
            <a:r>
              <a:rPr lang="en-US"/>
              <a:t> </a:t>
            </a:r>
            <a:r>
              <a:rPr lang="en-US" err="1"/>
              <a:t>đánh</a:t>
            </a:r>
            <a:r>
              <a:rPr lang="en-US"/>
              <a:t> </a:t>
            </a:r>
            <a:r>
              <a:rPr lang="en-US" err="1"/>
              <a:t>giá</a:t>
            </a:r>
            <a:r>
              <a:rPr lang="en-US"/>
              <a:t> </a:t>
            </a:r>
            <a:r>
              <a:rPr lang="en-US" err="1"/>
              <a:t>cho</a:t>
            </a:r>
            <a:r>
              <a:rPr lang="en-US"/>
              <a:t> </a:t>
            </a:r>
            <a:r>
              <a:rPr lang="en-US" err="1"/>
              <a:t>các</a:t>
            </a:r>
            <a:r>
              <a:rPr lang="en-US"/>
              <a:t> </a:t>
            </a:r>
            <a:r>
              <a:rPr lang="en-US" err="1"/>
              <a:t>mô</a:t>
            </a:r>
            <a:r>
              <a:rPr lang="en-US"/>
              <a:t> </a:t>
            </a:r>
            <a:r>
              <a:rPr lang="en-US" err="1"/>
              <a:t>hình</a:t>
            </a:r>
            <a:r>
              <a:rPr lang="en-US"/>
              <a:t> </a:t>
            </a:r>
            <a:r>
              <a:rPr lang="en-US" err="1"/>
              <a:t>ngôn</a:t>
            </a:r>
            <a:r>
              <a:rPr lang="en-US"/>
              <a:t> </a:t>
            </a:r>
            <a:r>
              <a:rPr lang="en-US" err="1"/>
              <a:t>ngữ</a:t>
            </a:r>
            <a:r>
              <a:rPr lang="en-US"/>
              <a:t>. </a:t>
            </a:r>
          </a:p>
          <a:p>
            <a:endParaRPr lang="en-US"/>
          </a:p>
          <a:p>
            <a:r>
              <a:rPr lang="en-US"/>
              <a:t>…</a:t>
            </a:r>
            <a:r>
              <a:rPr lang="en-US" err="1"/>
              <a:t>Cụ</a:t>
            </a:r>
            <a:r>
              <a:rPr lang="en-US"/>
              <a:t> </a:t>
            </a:r>
            <a:r>
              <a:rPr lang="en-US" err="1"/>
              <a:t>thể</a:t>
            </a:r>
            <a:r>
              <a:rPr lang="en-US"/>
              <a:t>, </a:t>
            </a:r>
            <a:r>
              <a:rPr lang="en-US" err="1"/>
              <a:t>trong</a:t>
            </a:r>
            <a:r>
              <a:rPr lang="en-US"/>
              <a:t> </a:t>
            </a:r>
            <a:r>
              <a:rPr lang="en-US" err="1"/>
              <a:t>việc</a:t>
            </a:r>
            <a:r>
              <a:rPr lang="en-US"/>
              <a:t> </a:t>
            </a:r>
            <a:r>
              <a:rPr lang="en-US" err="1"/>
              <a:t>xây</a:t>
            </a:r>
            <a:r>
              <a:rPr lang="en-US"/>
              <a:t> </a:t>
            </a:r>
            <a:r>
              <a:rPr lang="en-US" err="1"/>
              <a:t>dựng</a:t>
            </a:r>
            <a:r>
              <a:rPr lang="en-US"/>
              <a:t> </a:t>
            </a:r>
            <a:r>
              <a:rPr lang="en-US" err="1"/>
              <a:t>bộ</a:t>
            </a:r>
            <a:r>
              <a:rPr lang="en-US"/>
              <a:t> </a:t>
            </a:r>
            <a:r>
              <a:rPr lang="en-US" err="1"/>
              <a:t>dữ</a:t>
            </a:r>
            <a:r>
              <a:rPr lang="en-US"/>
              <a:t> </a:t>
            </a:r>
            <a:r>
              <a:rPr lang="en-US" err="1"/>
              <a:t>liệu</a:t>
            </a:r>
            <a:r>
              <a:rPr lang="en-US"/>
              <a:t>, </a:t>
            </a:r>
            <a:r>
              <a:rPr lang="en-US" err="1"/>
              <a:t>nhóm</a:t>
            </a:r>
            <a:r>
              <a:rPr lang="en-US"/>
              <a:t> </a:t>
            </a:r>
            <a:r>
              <a:rPr lang="en-US" err="1"/>
              <a:t>em</a:t>
            </a:r>
            <a:r>
              <a:rPr lang="en-US"/>
              <a:t> </a:t>
            </a:r>
            <a:r>
              <a:rPr lang="en-US" err="1"/>
              <a:t>đã</a:t>
            </a:r>
            <a:r>
              <a:rPr lang="en-US"/>
              <a:t> </a:t>
            </a:r>
            <a:r>
              <a:rPr lang="en-US" err="1"/>
              <a:t>tiến</a:t>
            </a:r>
            <a:r>
              <a:rPr lang="en-US"/>
              <a:t> </a:t>
            </a:r>
            <a:r>
              <a:rPr lang="en-US" err="1"/>
              <a:t>hành</a:t>
            </a:r>
            <a:r>
              <a:rPr lang="en-US"/>
              <a:t> </a:t>
            </a:r>
            <a:r>
              <a:rPr lang="en-US" err="1"/>
              <a:t>theo</a:t>
            </a:r>
            <a:r>
              <a:rPr lang="en-US"/>
              <a:t> 3 </a:t>
            </a:r>
            <a:r>
              <a:rPr lang="en-US" err="1"/>
              <a:t>bước</a:t>
            </a:r>
            <a:r>
              <a:rPr lang="en-US"/>
              <a:t> </a:t>
            </a:r>
            <a:r>
              <a:rPr lang="en-US" err="1"/>
              <a:t>trong</a:t>
            </a:r>
            <a:r>
              <a:rPr lang="en-US"/>
              <a:t> </a:t>
            </a:r>
            <a:r>
              <a:rPr lang="en-US" err="1"/>
              <a:t>quy</a:t>
            </a:r>
            <a:r>
              <a:rPr lang="en-US"/>
              <a:t> </a:t>
            </a:r>
            <a:r>
              <a:rPr lang="en-US" err="1"/>
              <a:t>trình</a:t>
            </a:r>
            <a:r>
              <a:rPr lang="en-US"/>
              <a:t> </a:t>
            </a:r>
            <a:r>
              <a:rPr lang="en-US" err="1"/>
              <a:t>như</a:t>
            </a:r>
            <a:r>
              <a:rPr lang="en-US"/>
              <a:t> </a:t>
            </a:r>
            <a:r>
              <a:rPr lang="en-US" err="1"/>
              <a:t>sau</a:t>
            </a:r>
            <a:r>
              <a:rPr lang="en-US"/>
              <a:t>. </a:t>
            </a:r>
            <a:r>
              <a:rPr lang="en-US" err="1"/>
              <a:t>Bước</a:t>
            </a:r>
            <a:r>
              <a:rPr lang="en-US"/>
              <a:t> </a:t>
            </a:r>
            <a:r>
              <a:rPr lang="en-US" err="1"/>
              <a:t>đầu</a:t>
            </a:r>
            <a:r>
              <a:rPr lang="en-US"/>
              <a:t> </a:t>
            </a:r>
            <a:r>
              <a:rPr lang="en-US" err="1"/>
              <a:t>tiên</a:t>
            </a:r>
            <a:r>
              <a:rPr lang="en-US"/>
              <a:t> </a:t>
            </a:r>
            <a:r>
              <a:rPr lang="en-US" err="1"/>
              <a:t>là</a:t>
            </a:r>
            <a:r>
              <a:rPr lang="en-US"/>
              <a:t> </a:t>
            </a:r>
            <a:r>
              <a:rPr lang="en-US" err="1"/>
              <a:t>tìm</a:t>
            </a:r>
            <a:r>
              <a:rPr lang="en-US"/>
              <a:t> </a:t>
            </a:r>
            <a:r>
              <a:rPr lang="en-US" err="1"/>
              <a:t>kiếm</a:t>
            </a:r>
            <a:r>
              <a:rPr lang="en-US"/>
              <a:t> </a:t>
            </a:r>
            <a:r>
              <a:rPr lang="en-US" err="1"/>
              <a:t>và</a:t>
            </a:r>
            <a:r>
              <a:rPr lang="en-US"/>
              <a:t> </a:t>
            </a:r>
            <a:r>
              <a:rPr lang="en-US" err="1"/>
              <a:t>thu</a:t>
            </a:r>
            <a:r>
              <a:rPr lang="en-US"/>
              <a:t> </a:t>
            </a:r>
            <a:r>
              <a:rPr lang="en-US" err="1"/>
              <a:t>thập</a:t>
            </a:r>
            <a:r>
              <a:rPr lang="en-US"/>
              <a:t> </a:t>
            </a:r>
            <a:r>
              <a:rPr lang="en-US" err="1"/>
              <a:t>dữ</a:t>
            </a:r>
            <a:r>
              <a:rPr lang="en-US"/>
              <a:t> </a:t>
            </a:r>
            <a:r>
              <a:rPr lang="en-US" err="1"/>
              <a:t>liệu</a:t>
            </a:r>
            <a:r>
              <a:rPr lang="en-US"/>
              <a:t>. </a:t>
            </a:r>
            <a:r>
              <a:rPr lang="en-US" err="1"/>
              <a:t>Bước</a:t>
            </a:r>
            <a:r>
              <a:rPr lang="en-US"/>
              <a:t> </a:t>
            </a:r>
            <a:r>
              <a:rPr lang="en-US" err="1"/>
              <a:t>tiếp</a:t>
            </a:r>
            <a:r>
              <a:rPr lang="en-US"/>
              <a:t> </a:t>
            </a:r>
            <a:r>
              <a:rPr lang="en-US" err="1"/>
              <a:t>theo</a:t>
            </a:r>
            <a:r>
              <a:rPr lang="en-US"/>
              <a:t> </a:t>
            </a:r>
            <a:r>
              <a:rPr lang="en-US" err="1"/>
              <a:t>là</a:t>
            </a:r>
            <a:r>
              <a:rPr lang="en-US"/>
              <a:t> </a:t>
            </a:r>
            <a:r>
              <a:rPr lang="en-US" err="1"/>
              <a:t>tiền</a:t>
            </a:r>
            <a:r>
              <a:rPr lang="en-US"/>
              <a:t> </a:t>
            </a:r>
            <a:r>
              <a:rPr lang="en-US" err="1"/>
              <a:t>xử</a:t>
            </a:r>
            <a:r>
              <a:rPr lang="en-US"/>
              <a:t> </a:t>
            </a:r>
            <a:r>
              <a:rPr lang="en-US" err="1"/>
              <a:t>lý</a:t>
            </a:r>
            <a:r>
              <a:rPr lang="en-US"/>
              <a:t> </a:t>
            </a:r>
            <a:r>
              <a:rPr lang="en-US" err="1"/>
              <a:t>dữ</a:t>
            </a:r>
            <a:r>
              <a:rPr lang="en-US"/>
              <a:t> </a:t>
            </a:r>
            <a:r>
              <a:rPr lang="en-US" err="1"/>
              <a:t>liệu</a:t>
            </a:r>
            <a:r>
              <a:rPr lang="en-US"/>
              <a:t> </a:t>
            </a:r>
            <a:r>
              <a:rPr lang="en-US" err="1"/>
              <a:t>và</a:t>
            </a:r>
            <a:r>
              <a:rPr lang="en-US"/>
              <a:t> </a:t>
            </a:r>
            <a:r>
              <a:rPr lang="en-US" err="1"/>
              <a:t>cuối</a:t>
            </a:r>
            <a:r>
              <a:rPr lang="en-US"/>
              <a:t> </a:t>
            </a:r>
            <a:r>
              <a:rPr lang="en-US" err="1"/>
              <a:t>cùng</a:t>
            </a:r>
            <a:r>
              <a:rPr lang="en-US"/>
              <a:t> </a:t>
            </a:r>
            <a:r>
              <a:rPr lang="en-US" err="1"/>
              <a:t>là</a:t>
            </a:r>
            <a:r>
              <a:rPr lang="en-US"/>
              <a:t> </a:t>
            </a:r>
            <a:r>
              <a:rPr lang="en-US" err="1"/>
              <a:t>bước</a:t>
            </a:r>
            <a:r>
              <a:rPr lang="en-US"/>
              <a:t> </a:t>
            </a:r>
            <a:r>
              <a:rPr lang="en-US" err="1"/>
              <a:t>sinh</a:t>
            </a:r>
            <a:r>
              <a:rPr lang="en-US"/>
              <a:t> </a:t>
            </a:r>
            <a:r>
              <a:rPr lang="en-US" err="1"/>
              <a:t>dữ</a:t>
            </a:r>
            <a:r>
              <a:rPr lang="en-US"/>
              <a:t> </a:t>
            </a:r>
            <a:r>
              <a:rPr lang="en-US" err="1"/>
              <a:t>liệu</a:t>
            </a:r>
            <a:r>
              <a:rPr lang="en-US"/>
              <a:t> </a:t>
            </a:r>
            <a:r>
              <a:rPr lang="en-US" err="1"/>
              <a:t>ảo</a:t>
            </a:r>
            <a:r>
              <a:rPr lang="en-US"/>
              <a:t> </a:t>
            </a:r>
            <a:r>
              <a:rPr lang="en-US" err="1"/>
              <a:t>giác</a:t>
            </a:r>
            <a:r>
              <a:rPr lang="en-US"/>
              <a:t>.</a:t>
            </a:r>
          </a:p>
          <a:p>
            <a:r>
              <a:rPr lang="en-US"/>
              <a:t> </a:t>
            </a:r>
          </a:p>
        </p:txBody>
      </p:sp>
      <p:sp>
        <p:nvSpPr>
          <p:cNvPr id="4" name="Slide Number Placeholder 3">
            <a:extLst>
              <a:ext uri="{FF2B5EF4-FFF2-40B4-BE49-F238E27FC236}">
                <a16:creationId xmlns:a16="http://schemas.microsoft.com/office/drawing/2014/main" id="{92D9E741-FD8D-EC7F-7848-9AB002373560}"/>
              </a:ext>
            </a:extLst>
          </p:cNvPr>
          <p:cNvSpPr>
            <a:spLocks noGrp="1"/>
          </p:cNvSpPr>
          <p:nvPr>
            <p:ph type="sldNum" sz="quarter" idx="10"/>
          </p:nvPr>
        </p:nvSpPr>
        <p:spPr/>
        <p:txBody>
          <a:bodyPr/>
          <a:lstStyle/>
          <a:p>
            <a:fld id="{1C34B868-C51A-4AD5-9518-82829A7D107D}" type="slidenum">
              <a:rPr lang="en-US" smtClean="0"/>
              <a:t>9</a:t>
            </a:fld>
            <a:endParaRPr lang="en-US"/>
          </a:p>
        </p:txBody>
      </p:sp>
    </p:spTree>
    <p:extLst>
      <p:ext uri="{BB962C8B-B14F-4D97-AF65-F5344CB8AC3E}">
        <p14:creationId xmlns:p14="http://schemas.microsoft.com/office/powerpoint/2010/main" val="233191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931D76-F103-4CEE-B449-CC6803EADA51}"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298267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31D76-F103-4CEE-B449-CC6803EADA51}"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154330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31D76-F103-4CEE-B449-CC6803EADA51}"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1981486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TextBox 3"/>
          <p:cNvSpPr txBox="1"/>
          <p:nvPr userDrawn="1"/>
        </p:nvSpPr>
        <p:spPr>
          <a:xfrm>
            <a:off x="-1" y="6526770"/>
            <a:ext cx="9829801" cy="335989"/>
          </a:xfrm>
          <a:prstGeom prst="rect">
            <a:avLst/>
          </a:prstGeom>
          <a:solidFill>
            <a:srgbClr val="203896"/>
          </a:solidFill>
        </p:spPr>
        <p:txBody>
          <a:bodyPr wrap="square" rtlCol="0">
            <a:spAutoFit/>
          </a:bodyPr>
          <a:lstStyle/>
          <a:p>
            <a:pPr algn="l">
              <a:lnSpc>
                <a:spcPts val="1920"/>
              </a:lnSpc>
              <a:spcBef>
                <a:spcPts val="600"/>
              </a:spcBef>
              <a:spcAft>
                <a:spcPts val="600"/>
              </a:spcAft>
            </a:pPr>
            <a:r>
              <a:rPr lang="en-US" sz="1600" baseline="0" err="1">
                <a:solidFill>
                  <a:schemeClr val="bg1"/>
                </a:solidFill>
                <a:latin typeface="Segoe UI" panose="020B0502040204020203" pitchFamily="34" charset="0"/>
                <a:cs typeface="Segoe UI" panose="020B0502040204020203" pitchFamily="34" charset="0"/>
              </a:rPr>
              <a:t>Mô</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hình</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phát</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hiện</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ảo</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giác</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của</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mô</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hình</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ngôn</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ngữ</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lớn</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trong</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ngữ</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cảnh</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dịch</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vụ</a:t>
            </a:r>
            <a:r>
              <a:rPr lang="en-US" sz="1600" baseline="0">
                <a:solidFill>
                  <a:schemeClr val="bg1"/>
                </a:solidFill>
                <a:latin typeface="Segoe UI" panose="020B0502040204020203" pitchFamily="34" charset="0"/>
                <a:cs typeface="Segoe UI" panose="020B0502040204020203" pitchFamily="34" charset="0"/>
              </a:rPr>
              <a:t> </a:t>
            </a:r>
            <a:r>
              <a:rPr lang="en-US" sz="1600" baseline="0" err="1">
                <a:solidFill>
                  <a:schemeClr val="bg1"/>
                </a:solidFill>
                <a:latin typeface="Segoe UI" panose="020B0502040204020203" pitchFamily="34" charset="0"/>
                <a:cs typeface="Segoe UI" panose="020B0502040204020203" pitchFamily="34" charset="0"/>
              </a:rPr>
              <a:t>công</a:t>
            </a:r>
            <a:endParaRPr lang="en-US" sz="1600">
              <a:solidFill>
                <a:schemeClr val="bg1"/>
              </a:solidFill>
              <a:latin typeface="Segoe UI" panose="020B0502040204020203" pitchFamily="34" charset="0"/>
              <a:cs typeface="Segoe UI" panose="020B0502040204020203" pitchFamily="34" charset="0"/>
            </a:endParaRPr>
          </a:p>
        </p:txBody>
      </p:sp>
      <p:sp>
        <p:nvSpPr>
          <p:cNvPr id="5" name="TextBox 4"/>
          <p:cNvSpPr txBox="1"/>
          <p:nvPr userDrawn="1"/>
        </p:nvSpPr>
        <p:spPr>
          <a:xfrm>
            <a:off x="9829800" y="6526770"/>
            <a:ext cx="2362200" cy="335989"/>
          </a:xfrm>
          <a:prstGeom prst="rect">
            <a:avLst/>
          </a:prstGeom>
          <a:solidFill>
            <a:srgbClr val="2038C8"/>
          </a:solidFill>
        </p:spPr>
        <p:txBody>
          <a:bodyPr wrap="square" rtlCol="0">
            <a:spAutoFit/>
          </a:bodyPr>
          <a:lstStyle/>
          <a:p>
            <a:pPr algn="r">
              <a:lnSpc>
                <a:spcPts val="1920"/>
              </a:lnSpc>
              <a:spcBef>
                <a:spcPts val="600"/>
              </a:spcBef>
              <a:spcAft>
                <a:spcPts val="600"/>
              </a:spcAft>
              <a:tabLst>
                <a:tab pos="63500" algn="l"/>
                <a:tab pos="3149600" algn="r"/>
              </a:tabLst>
            </a:pPr>
            <a:r>
              <a:rPr lang="en-US" sz="1600">
                <a:solidFill>
                  <a:schemeClr val="bg1"/>
                </a:solidFill>
                <a:latin typeface="Segoe UI" panose="020B0502040204020203" pitchFamily="34" charset="0"/>
                <a:cs typeface="Segoe UI" panose="020B0502040204020203" pitchFamily="34" charset="0"/>
              </a:rPr>
              <a:t>	 Page </a:t>
            </a:r>
            <a:fld id="{143CB6D9-DC81-4AC7-98D8-3F9E0A122B9E}" type="slidenum">
              <a:rPr lang="en-US" sz="1600" smtClean="0">
                <a:solidFill>
                  <a:schemeClr val="bg1"/>
                </a:solidFill>
                <a:latin typeface="Segoe UI" panose="020B0502040204020203" pitchFamily="34" charset="0"/>
                <a:cs typeface="Segoe UI" panose="020B0502040204020203" pitchFamily="34" charset="0"/>
              </a:rPr>
              <a:pPr algn="r">
                <a:lnSpc>
                  <a:spcPts val="1920"/>
                </a:lnSpc>
                <a:spcBef>
                  <a:spcPts val="600"/>
                </a:spcBef>
                <a:spcAft>
                  <a:spcPts val="600"/>
                </a:spcAft>
                <a:tabLst>
                  <a:tab pos="63500" algn="l"/>
                  <a:tab pos="3149600" algn="r"/>
                </a:tabLst>
              </a:pPr>
              <a:t>‹#›</a:t>
            </a:fld>
            <a:endParaRPr lang="en-US" sz="160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2954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931D76-F103-4CEE-B449-CC6803EADA51}"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245171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31D76-F103-4CEE-B449-CC6803EADA51}"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383346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931D76-F103-4CEE-B449-CC6803EADA51}"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60295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931D76-F103-4CEE-B449-CC6803EADA51}" type="datetimeFigureOut">
              <a:rPr lang="en-US" smtClean="0"/>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357890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931D76-F103-4CEE-B449-CC6803EADA51}" type="datetimeFigureOut">
              <a:rPr lang="en-US" smtClean="0"/>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1774444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99C2ED-93C1-DAF1-090D-D9F90B7C4189}"/>
              </a:ext>
            </a:extLst>
          </p:cNvPr>
          <p:cNvSpPr txBox="1"/>
          <p:nvPr userDrawn="1"/>
        </p:nvSpPr>
        <p:spPr>
          <a:xfrm>
            <a:off x="0" y="6526769"/>
            <a:ext cx="2681416" cy="335989"/>
          </a:xfrm>
          <a:prstGeom prst="rect">
            <a:avLst/>
          </a:prstGeom>
          <a:solidFill>
            <a:srgbClr val="0D259B"/>
          </a:solidFill>
        </p:spPr>
        <p:txBody>
          <a:bodyPr wrap="square" rtlCol="0">
            <a:spAutoFit/>
          </a:bodyPr>
          <a:lstStyle/>
          <a:p>
            <a:pPr algn="ctr">
              <a:lnSpc>
                <a:spcPts val="1920"/>
              </a:lnSpc>
              <a:spcBef>
                <a:spcPts val="600"/>
              </a:spcBef>
              <a:spcAft>
                <a:spcPts val="600"/>
              </a:spcAft>
            </a:pPr>
            <a:r>
              <a:rPr lang="en-US" sz="1600">
                <a:solidFill>
                  <a:schemeClr val="bg1"/>
                </a:solidFill>
                <a:latin typeface="Segoe UI" panose="020B0502040204020203" pitchFamily="34" charset="0"/>
                <a:cs typeface="Segoe UI" panose="020B0502040204020203" pitchFamily="34" charset="0"/>
              </a:rPr>
              <a:t>Dr. LE </a:t>
            </a:r>
            <a:r>
              <a:rPr lang="en-US" sz="1600" baseline="0">
                <a:solidFill>
                  <a:schemeClr val="bg1"/>
                </a:solidFill>
                <a:latin typeface="Segoe UI" panose="020B0502040204020203" pitchFamily="34" charset="0"/>
                <a:cs typeface="Segoe UI" panose="020B0502040204020203" pitchFamily="34" charset="0"/>
              </a:rPr>
              <a:t>Thanh Tung</a:t>
            </a:r>
            <a:endParaRPr lang="en-US" sz="1600">
              <a:solidFill>
                <a:schemeClr val="bg1"/>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ADDB38A8-BC09-DEAC-FEB4-84007CE28DEA}"/>
              </a:ext>
            </a:extLst>
          </p:cNvPr>
          <p:cNvSpPr txBox="1"/>
          <p:nvPr userDrawn="1"/>
        </p:nvSpPr>
        <p:spPr>
          <a:xfrm>
            <a:off x="2681416" y="6526770"/>
            <a:ext cx="7148384" cy="335989"/>
          </a:xfrm>
          <a:prstGeom prst="rect">
            <a:avLst/>
          </a:prstGeom>
          <a:solidFill>
            <a:srgbClr val="203896"/>
          </a:solidFill>
        </p:spPr>
        <p:txBody>
          <a:bodyPr wrap="square" rtlCol="0">
            <a:spAutoFit/>
          </a:bodyPr>
          <a:lstStyle/>
          <a:p>
            <a:pPr algn="ctr">
              <a:lnSpc>
                <a:spcPts val="1920"/>
              </a:lnSpc>
              <a:spcBef>
                <a:spcPts val="600"/>
              </a:spcBef>
              <a:spcAft>
                <a:spcPts val="600"/>
              </a:spcAft>
            </a:pPr>
            <a:r>
              <a:rPr lang="en-US" sz="1600">
                <a:solidFill>
                  <a:schemeClr val="bg1"/>
                </a:solidFill>
                <a:latin typeface="Segoe UI" panose="020B0502040204020203" pitchFamily="34" charset="0"/>
                <a:cs typeface="Segoe UI" panose="020B0502040204020203" pitchFamily="34" charset="0"/>
              </a:rPr>
              <a:t>CSC10002 – Programming Techniques</a:t>
            </a:r>
          </a:p>
        </p:txBody>
      </p:sp>
      <p:sp>
        <p:nvSpPr>
          <p:cNvPr id="7" name="TextBox 6">
            <a:extLst>
              <a:ext uri="{FF2B5EF4-FFF2-40B4-BE49-F238E27FC236}">
                <a16:creationId xmlns:a16="http://schemas.microsoft.com/office/drawing/2014/main" id="{70277CEC-7B87-B2D8-68F5-2DF2F505DD12}"/>
              </a:ext>
            </a:extLst>
          </p:cNvPr>
          <p:cNvSpPr txBox="1"/>
          <p:nvPr userDrawn="1"/>
        </p:nvSpPr>
        <p:spPr>
          <a:xfrm>
            <a:off x="9829800" y="6526770"/>
            <a:ext cx="2362200" cy="335989"/>
          </a:xfrm>
          <a:prstGeom prst="rect">
            <a:avLst/>
          </a:prstGeom>
          <a:solidFill>
            <a:srgbClr val="2038C8"/>
          </a:solidFill>
        </p:spPr>
        <p:txBody>
          <a:bodyPr wrap="square" rtlCol="0">
            <a:spAutoFit/>
          </a:bodyPr>
          <a:lstStyle/>
          <a:p>
            <a:pPr algn="r">
              <a:lnSpc>
                <a:spcPts val="1920"/>
              </a:lnSpc>
              <a:spcBef>
                <a:spcPts val="600"/>
              </a:spcBef>
              <a:spcAft>
                <a:spcPts val="600"/>
              </a:spcAft>
              <a:tabLst>
                <a:tab pos="63500" algn="l"/>
                <a:tab pos="3149600" algn="r"/>
              </a:tabLst>
            </a:pPr>
            <a:r>
              <a:rPr lang="en-US" sz="1600">
                <a:solidFill>
                  <a:schemeClr val="bg1"/>
                </a:solidFill>
                <a:latin typeface="Segoe UI" panose="020B0502040204020203" pitchFamily="34" charset="0"/>
                <a:cs typeface="Segoe UI" panose="020B0502040204020203" pitchFamily="34" charset="0"/>
              </a:rPr>
              <a:t>	 Page </a:t>
            </a:r>
            <a:fld id="{143CB6D9-DC81-4AC7-98D8-3F9E0A122B9E}" type="slidenum">
              <a:rPr lang="en-US" sz="1600" smtClean="0">
                <a:solidFill>
                  <a:schemeClr val="bg1"/>
                </a:solidFill>
                <a:latin typeface="Segoe UI" panose="020B0502040204020203" pitchFamily="34" charset="0"/>
                <a:cs typeface="Segoe UI" panose="020B0502040204020203" pitchFamily="34" charset="0"/>
              </a:rPr>
              <a:pPr algn="r">
                <a:lnSpc>
                  <a:spcPts val="1920"/>
                </a:lnSpc>
                <a:spcBef>
                  <a:spcPts val="600"/>
                </a:spcBef>
                <a:spcAft>
                  <a:spcPts val="600"/>
                </a:spcAft>
                <a:tabLst>
                  <a:tab pos="63500" algn="l"/>
                  <a:tab pos="3149600" algn="r"/>
                </a:tabLst>
              </a:pPr>
              <a:t>‹#›</a:t>
            </a:fld>
            <a:endParaRPr lang="en-US" sz="160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1806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931D76-F103-4CEE-B449-CC6803EADA51}"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324581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931D76-F103-4CEE-B449-CC6803EADA51}"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E300C5-2DCB-4E8B-A03C-92EBBA8250E8}" type="slidenum">
              <a:rPr lang="en-US" smtClean="0"/>
              <a:t>‹#›</a:t>
            </a:fld>
            <a:endParaRPr lang="en-US"/>
          </a:p>
        </p:txBody>
      </p:sp>
    </p:spTree>
    <p:extLst>
      <p:ext uri="{BB962C8B-B14F-4D97-AF65-F5344CB8AC3E}">
        <p14:creationId xmlns:p14="http://schemas.microsoft.com/office/powerpoint/2010/main" val="930561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31D76-F103-4CEE-B449-CC6803EADA51}" type="datetimeFigureOut">
              <a:rPr lang="en-US" smtClean="0"/>
              <a:t>8/1/2025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300C5-2DCB-4E8B-A03C-92EBBA8250E8}" type="slidenum">
              <a:rPr lang="en-US" smtClean="0"/>
              <a:t>‹#›</a:t>
            </a:fld>
            <a:endParaRPr lang="en-US"/>
          </a:p>
        </p:txBody>
      </p:sp>
    </p:spTree>
    <p:extLst>
      <p:ext uri="{BB962C8B-B14F-4D97-AF65-F5344CB8AC3E}">
        <p14:creationId xmlns:p14="http://schemas.microsoft.com/office/powerpoint/2010/main" val="3391852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F702878-C45D-EFAD-C77B-5E92CF9B8665}"/>
              </a:ext>
            </a:extLst>
          </p:cNvPr>
          <p:cNvSpPr txBox="1"/>
          <p:nvPr/>
        </p:nvSpPr>
        <p:spPr>
          <a:xfrm>
            <a:off x="3078131" y="1431855"/>
            <a:ext cx="6032091" cy="523220"/>
          </a:xfrm>
          <a:prstGeom prst="rect">
            <a:avLst/>
          </a:prstGeom>
          <a:noFill/>
        </p:spPr>
        <p:txBody>
          <a:bodyPr wrap="square" rtlCol="0">
            <a:spAutoFit/>
          </a:bodyPr>
          <a:lstStyle/>
          <a:p>
            <a:pPr algn="ctr"/>
            <a:r>
              <a:rPr lang="vi-VN" sz="2800" b="1">
                <a:latin typeface="Segoe UI" panose="020B0502040204020203" pitchFamily="34" charset="0"/>
                <a:cs typeface="Segoe UI" panose="020B0502040204020203" pitchFamily="34" charset="0"/>
              </a:rPr>
              <a:t>BẢO VỆ </a:t>
            </a:r>
            <a:r>
              <a:rPr lang="en-US" sz="2800" b="1">
                <a:latin typeface="Segoe UI" panose="020B0502040204020203" pitchFamily="34" charset="0"/>
                <a:cs typeface="Segoe UI" panose="020B0502040204020203" pitchFamily="34" charset="0"/>
              </a:rPr>
              <a:t>KHÓA LUẬN TỐT NGHIỆP</a:t>
            </a:r>
            <a:endParaRPr lang="en-SG" sz="2800" b="1">
              <a:latin typeface="Segoe UI" panose="020B0502040204020203" pitchFamily="34" charset="0"/>
              <a:cs typeface="Segoe UI" panose="020B0502040204020203" pitchFamily="34" charset="0"/>
            </a:endParaRPr>
          </a:p>
        </p:txBody>
      </p:sp>
      <p:pic>
        <p:nvPicPr>
          <p:cNvPr id="8" name="Picture 7" descr="Logo&#10;&#10;Description automatically generated">
            <a:extLst>
              <a:ext uri="{FF2B5EF4-FFF2-40B4-BE49-F238E27FC236}">
                <a16:creationId xmlns:a16="http://schemas.microsoft.com/office/drawing/2014/main" id="{97EDA030-CD41-778C-D104-7C433E7C8B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543419" cy="1260707"/>
          </a:xfrm>
          <a:prstGeom prst="rect">
            <a:avLst/>
          </a:prstGeom>
        </p:spPr>
      </p:pic>
      <p:sp>
        <p:nvSpPr>
          <p:cNvPr id="10" name="TextBox 9">
            <a:extLst>
              <a:ext uri="{FF2B5EF4-FFF2-40B4-BE49-F238E27FC236}">
                <a16:creationId xmlns:a16="http://schemas.microsoft.com/office/drawing/2014/main" id="{9E145CE6-ADEC-F288-028B-1EA80222DE06}"/>
              </a:ext>
            </a:extLst>
          </p:cNvPr>
          <p:cNvSpPr txBox="1"/>
          <p:nvPr/>
        </p:nvSpPr>
        <p:spPr>
          <a:xfrm>
            <a:off x="2388846" y="107984"/>
            <a:ext cx="7792519" cy="461665"/>
          </a:xfrm>
          <a:prstGeom prst="rect">
            <a:avLst/>
          </a:prstGeom>
          <a:noFill/>
        </p:spPr>
        <p:txBody>
          <a:bodyPr wrap="none" rtlCol="0">
            <a:spAutoFit/>
          </a:bodyPr>
          <a:lstStyle/>
          <a:p>
            <a:pPr algn="ctr"/>
            <a:r>
              <a:rPr lang="en-US" sz="2400">
                <a:latin typeface="Segoe UI Variable Display Semib" pitchFamily="2" charset="0"/>
                <a:cs typeface="Segoe UI" panose="020B0502040204020203" pitchFamily="34" charset="0"/>
              </a:rPr>
              <a:t>TRƯỜNG ĐẠI HỌC KHOA HỌC TỰ NHIÊN, ĐHQG-HCM</a:t>
            </a:r>
            <a:endParaRPr lang="en-SG" sz="2400">
              <a:latin typeface="Segoe UI Variable Display Semib" pitchFamily="2" charset="0"/>
              <a:cs typeface="Segoe UI" panose="020B0502040204020203" pitchFamily="34" charset="0"/>
            </a:endParaRPr>
          </a:p>
        </p:txBody>
      </p:sp>
      <p:sp>
        <p:nvSpPr>
          <p:cNvPr id="11" name="TextBox 10">
            <a:extLst>
              <a:ext uri="{FF2B5EF4-FFF2-40B4-BE49-F238E27FC236}">
                <a16:creationId xmlns:a16="http://schemas.microsoft.com/office/drawing/2014/main" id="{78357BD1-15DC-6A8C-0E02-FB784EFAF82F}"/>
              </a:ext>
            </a:extLst>
          </p:cNvPr>
          <p:cNvSpPr txBox="1"/>
          <p:nvPr/>
        </p:nvSpPr>
        <p:spPr>
          <a:xfrm>
            <a:off x="4152779" y="549274"/>
            <a:ext cx="3882794" cy="461665"/>
          </a:xfrm>
          <a:prstGeom prst="rect">
            <a:avLst/>
          </a:prstGeom>
          <a:noFill/>
        </p:spPr>
        <p:txBody>
          <a:bodyPr wrap="none" rtlCol="0">
            <a:spAutoFit/>
          </a:bodyPr>
          <a:lstStyle/>
          <a:p>
            <a:pPr algn="ctr"/>
            <a:r>
              <a:rPr lang="en-US" sz="2400">
                <a:latin typeface="Segoe UI Variable Display Semib" pitchFamily="2" charset="0"/>
                <a:cs typeface="Segoe UI" panose="020B0502040204020203" pitchFamily="34" charset="0"/>
              </a:rPr>
              <a:t>Khoa Công </a:t>
            </a:r>
            <a:r>
              <a:rPr lang="en-US" sz="2400" err="1">
                <a:latin typeface="Segoe UI Variable Display Semib" pitchFamily="2" charset="0"/>
                <a:cs typeface="Segoe UI" panose="020B0502040204020203" pitchFamily="34" charset="0"/>
              </a:rPr>
              <a:t>nghệ</a:t>
            </a:r>
            <a:r>
              <a:rPr lang="en-US" sz="2400">
                <a:latin typeface="Segoe UI Variable Display Semib" pitchFamily="2" charset="0"/>
                <a:cs typeface="Segoe UI" panose="020B0502040204020203" pitchFamily="34" charset="0"/>
              </a:rPr>
              <a:t> Thông tin</a:t>
            </a:r>
            <a:endParaRPr lang="en-SG" sz="2400">
              <a:latin typeface="Segoe UI Variable Display Semib" pitchFamily="2" charset="0"/>
              <a:cs typeface="Segoe UI" panose="020B0502040204020203" pitchFamily="34" charset="0"/>
            </a:endParaRPr>
          </a:p>
        </p:txBody>
      </p:sp>
      <p:sp>
        <p:nvSpPr>
          <p:cNvPr id="12" name="Subtitle 2">
            <a:extLst>
              <a:ext uri="{FF2B5EF4-FFF2-40B4-BE49-F238E27FC236}">
                <a16:creationId xmlns:a16="http://schemas.microsoft.com/office/drawing/2014/main" id="{5AE55D20-8077-2A70-EF4E-803AC995E2D0}"/>
              </a:ext>
            </a:extLst>
          </p:cNvPr>
          <p:cNvSpPr txBox="1">
            <a:spLocks/>
          </p:cNvSpPr>
          <p:nvPr/>
        </p:nvSpPr>
        <p:spPr>
          <a:xfrm>
            <a:off x="2197548" y="986380"/>
            <a:ext cx="7793256" cy="890949"/>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n-SG">
                <a:latin typeface="Segoe UI"/>
                <a:cs typeface="Segoe UI"/>
              </a:rPr>
              <a:t>Bộ </a:t>
            </a:r>
            <a:r>
              <a:rPr lang="en-SG" err="1">
                <a:latin typeface="Segoe UI"/>
                <a:cs typeface="Segoe UI"/>
              </a:rPr>
              <a:t>môn</a:t>
            </a:r>
            <a:r>
              <a:rPr lang="en-SG">
                <a:latin typeface="Segoe UI"/>
                <a:cs typeface="Segoe UI"/>
              </a:rPr>
              <a:t> Khoa học </a:t>
            </a:r>
            <a:r>
              <a:rPr lang="en-SG" err="1">
                <a:latin typeface="Segoe UI"/>
                <a:cs typeface="Segoe UI"/>
              </a:rPr>
              <a:t>Máy</a:t>
            </a:r>
            <a:r>
              <a:rPr lang="en-SG">
                <a:latin typeface="Segoe UI"/>
                <a:cs typeface="Segoe UI"/>
              </a:rPr>
              <a:t> </a:t>
            </a:r>
            <a:r>
              <a:rPr lang="en-SG" err="1">
                <a:latin typeface="Segoe UI"/>
                <a:cs typeface="Segoe UI"/>
              </a:rPr>
              <a:t>tính</a:t>
            </a:r>
            <a:endParaRPr lang="en-SG">
              <a:latin typeface="Segoe UI"/>
              <a:cs typeface="Segoe UI"/>
            </a:endParaRPr>
          </a:p>
        </p:txBody>
      </p:sp>
      <p:sp>
        <p:nvSpPr>
          <p:cNvPr id="16" name="Rounded Rectangle 2">
            <a:extLst>
              <a:ext uri="{FF2B5EF4-FFF2-40B4-BE49-F238E27FC236}">
                <a16:creationId xmlns:a16="http://schemas.microsoft.com/office/drawing/2014/main" id="{9A31BF10-60E0-351F-F842-23F427BB1BF9}"/>
              </a:ext>
            </a:extLst>
          </p:cNvPr>
          <p:cNvSpPr/>
          <p:nvPr/>
        </p:nvSpPr>
        <p:spPr>
          <a:xfrm>
            <a:off x="1100158" y="2136234"/>
            <a:ext cx="9991679" cy="1799132"/>
          </a:xfrm>
          <a:prstGeom prst="roundRect">
            <a:avLst>
              <a:gd name="adj" fmla="val 18699"/>
            </a:avLst>
          </a:prstGeom>
          <a:solidFill>
            <a:srgbClr val="0D259B"/>
          </a:solidFill>
          <a:ln>
            <a:solidFill>
              <a:srgbClr val="0D259B"/>
            </a:solidFill>
          </a:ln>
          <a:effectLst>
            <a:outerShdw blurRad="63500" dist="152400" dir="2700000" algn="ctr">
              <a:srgbClr val="000000">
                <a:alpha val="4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3600">
                <a:latin typeface="Segoe UI Semibold" panose="020B0702040204020203" pitchFamily="34" charset="0"/>
                <a:cs typeface="Segoe UI Semibold" panose="020B0702040204020203" pitchFamily="34" charset="0"/>
              </a:rPr>
              <a:t>MÔ HÌNH PHÁT HIỆN ẢO GIÁC</a:t>
            </a:r>
          </a:p>
          <a:p>
            <a:pPr algn="ctr"/>
            <a:r>
              <a:rPr lang="en-US" sz="3600">
                <a:latin typeface="Segoe UI Semibold" panose="020B0702040204020203" pitchFamily="34" charset="0"/>
                <a:cs typeface="Segoe UI Semibold" panose="020B0702040204020203" pitchFamily="34" charset="0"/>
              </a:rPr>
              <a:t>CỦA MÔ HÌNH NGÔN NGỮ</a:t>
            </a:r>
            <a:r>
              <a:rPr lang="vi-VN" sz="3600">
                <a:latin typeface="Segoe UI Semibold" panose="020B0702040204020203" pitchFamily="34" charset="0"/>
                <a:cs typeface="Segoe UI Semibold" panose="020B0702040204020203" pitchFamily="34" charset="0"/>
              </a:rPr>
              <a:t> </a:t>
            </a:r>
            <a:r>
              <a:rPr lang="en-US" sz="3600">
                <a:latin typeface="Segoe UI Semibold" panose="020B0702040204020203" pitchFamily="34" charset="0"/>
                <a:cs typeface="Segoe UI Semibold" panose="020B0702040204020203" pitchFamily="34" charset="0"/>
              </a:rPr>
              <a:t>LỚN</a:t>
            </a:r>
          </a:p>
          <a:p>
            <a:pPr algn="ctr"/>
            <a:r>
              <a:rPr lang="en-US" sz="3600">
                <a:latin typeface="Segoe UI Semibold" panose="020B0702040204020203" pitchFamily="34" charset="0"/>
                <a:cs typeface="Segoe UI Semibold" panose="020B0702040204020203" pitchFamily="34" charset="0"/>
              </a:rPr>
              <a:t>TRONG NGỮ CẢNH DỊCH VỤ</a:t>
            </a:r>
            <a:r>
              <a:rPr lang="vi-VN" sz="3600">
                <a:latin typeface="Segoe UI Semibold" panose="020B0702040204020203" pitchFamily="34" charset="0"/>
                <a:cs typeface="Segoe UI Semibold" panose="020B0702040204020203" pitchFamily="34" charset="0"/>
              </a:rPr>
              <a:t> </a:t>
            </a:r>
            <a:r>
              <a:rPr lang="en-US" sz="3600">
                <a:latin typeface="Segoe UI Semibold" panose="020B0702040204020203" pitchFamily="34" charset="0"/>
                <a:cs typeface="Segoe UI Semibold" panose="020B0702040204020203" pitchFamily="34" charset="0"/>
              </a:rPr>
              <a:t>CÔNG</a:t>
            </a:r>
            <a:endParaRPr lang="en-SG" sz="3600">
              <a:latin typeface="Segoe UI Semibold" panose="020B0702040204020203" pitchFamily="34" charset="0"/>
              <a:cs typeface="Segoe UI Semibold" panose="020B0702040204020203" pitchFamily="34" charset="0"/>
            </a:endParaRPr>
          </a:p>
        </p:txBody>
      </p:sp>
      <p:grpSp>
        <p:nvGrpSpPr>
          <p:cNvPr id="20" name="Group 19">
            <a:extLst>
              <a:ext uri="{FF2B5EF4-FFF2-40B4-BE49-F238E27FC236}">
                <a16:creationId xmlns:a16="http://schemas.microsoft.com/office/drawing/2014/main" id="{7449E10B-BDE5-FA0D-8765-5B8F03A9E833}"/>
              </a:ext>
            </a:extLst>
          </p:cNvPr>
          <p:cNvGrpSpPr/>
          <p:nvPr/>
        </p:nvGrpSpPr>
        <p:grpSpPr>
          <a:xfrm>
            <a:off x="1014126" y="4772420"/>
            <a:ext cx="10160100" cy="1536306"/>
            <a:chOff x="1568323" y="4374058"/>
            <a:chExt cx="9258920" cy="1536306"/>
          </a:xfrm>
        </p:grpSpPr>
        <p:sp>
          <p:nvSpPr>
            <p:cNvPr id="18" name="Subtitle 2">
              <a:extLst>
                <a:ext uri="{FF2B5EF4-FFF2-40B4-BE49-F238E27FC236}">
                  <a16:creationId xmlns:a16="http://schemas.microsoft.com/office/drawing/2014/main" id="{6E261C57-7C18-5253-CEF9-101124DBFD24}"/>
                </a:ext>
              </a:extLst>
            </p:cNvPr>
            <p:cNvSpPr txBox="1">
              <a:spLocks/>
            </p:cNvSpPr>
            <p:nvPr/>
          </p:nvSpPr>
          <p:spPr>
            <a:xfrm>
              <a:off x="1568323" y="4374059"/>
              <a:ext cx="4814851" cy="15363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a:latin typeface="Segoe UI Semibold" panose="020B0702040204020203" pitchFamily="34" charset="0"/>
                  <a:cs typeface="Segoe UI Semibold" panose="020B0702040204020203" pitchFamily="34" charset="0"/>
                </a:rPr>
                <a:t>Sinh </a:t>
              </a:r>
              <a:r>
                <a:rPr lang="en-US" sz="2200" err="1">
                  <a:latin typeface="Segoe UI Semibold" panose="020B0702040204020203" pitchFamily="34" charset="0"/>
                  <a:cs typeface="Segoe UI Semibold" panose="020B0702040204020203" pitchFamily="34" charset="0"/>
                </a:rPr>
                <a:t>viên</a:t>
              </a:r>
              <a:r>
                <a:rPr lang="en-US" sz="2200">
                  <a:latin typeface="Segoe UI Semibold" panose="020B0702040204020203" pitchFamily="34" charset="0"/>
                  <a:cs typeface="Segoe UI Semibold" panose="020B0702040204020203" pitchFamily="34" charset="0"/>
                </a:rPr>
                <a:t> </a:t>
              </a:r>
              <a:r>
                <a:rPr lang="en-US" sz="2200" err="1">
                  <a:latin typeface="Segoe UI Semibold" panose="020B0702040204020203" pitchFamily="34" charset="0"/>
                  <a:cs typeface="Segoe UI Semibold" panose="020B0702040204020203" pitchFamily="34" charset="0"/>
                </a:rPr>
                <a:t>thực</a:t>
              </a:r>
              <a:r>
                <a:rPr lang="en-US" sz="2200">
                  <a:latin typeface="Segoe UI Semibold" panose="020B0702040204020203" pitchFamily="34" charset="0"/>
                  <a:cs typeface="Segoe UI Semibold" panose="020B0702040204020203" pitchFamily="34" charset="0"/>
                </a:rPr>
                <a:t> </a:t>
              </a:r>
              <a:r>
                <a:rPr lang="en-US" sz="2200" err="1">
                  <a:latin typeface="Segoe UI Semibold" panose="020B0702040204020203" pitchFamily="34" charset="0"/>
                  <a:cs typeface="Segoe UI Semibold" panose="020B0702040204020203" pitchFamily="34" charset="0"/>
                </a:rPr>
                <a:t>hiện</a:t>
              </a:r>
              <a:r>
                <a:rPr lang="en-US" sz="2200">
                  <a:latin typeface="Segoe UI Semibold" panose="020B0702040204020203" pitchFamily="34" charset="0"/>
                  <a:cs typeface="Segoe UI Semibold" panose="020B0702040204020203" pitchFamily="34" charset="0"/>
                </a:rPr>
                <a:t>:</a:t>
              </a:r>
            </a:p>
            <a:p>
              <a:pPr marL="288925" algn="l"/>
              <a:r>
                <a:rPr lang="en-US" sz="2200">
                  <a:latin typeface="Segoe UI Semibold" panose="020B0702040204020203" pitchFamily="34" charset="0"/>
                  <a:cs typeface="Segoe UI Semibold" panose="020B0702040204020203" pitchFamily="34" charset="0"/>
                </a:rPr>
                <a:t>21120108 – Nguyễn Tiến Nhật</a:t>
              </a:r>
            </a:p>
            <a:p>
              <a:pPr marL="288925" algn="l"/>
              <a:r>
                <a:rPr lang="en-US" sz="2200">
                  <a:latin typeface="Segoe UI Semibold" panose="020B0702040204020203" pitchFamily="34" charset="0"/>
                  <a:cs typeface="Segoe UI Semibold" panose="020B0702040204020203" pitchFamily="34" charset="0"/>
                </a:rPr>
                <a:t>21120201 – Bùi </a:t>
              </a:r>
              <a:r>
                <a:rPr lang="en-US" sz="2200" err="1">
                  <a:latin typeface="Segoe UI Semibold" panose="020B0702040204020203" pitchFamily="34" charset="0"/>
                  <a:cs typeface="Segoe UI Semibold" panose="020B0702040204020203" pitchFamily="34" charset="0"/>
                </a:rPr>
                <a:t>Đình</a:t>
              </a:r>
              <a:r>
                <a:rPr lang="en-US" sz="2200">
                  <a:latin typeface="Segoe UI Semibold" panose="020B0702040204020203" pitchFamily="34" charset="0"/>
                  <a:cs typeface="Segoe UI Semibold" panose="020B0702040204020203" pitchFamily="34" charset="0"/>
                </a:rPr>
                <a:t> </a:t>
              </a:r>
              <a:r>
                <a:rPr lang="en-US" sz="2200" err="1">
                  <a:latin typeface="Segoe UI Semibold" panose="020B0702040204020203" pitchFamily="34" charset="0"/>
                  <a:cs typeface="Segoe UI Semibold" panose="020B0702040204020203" pitchFamily="34" charset="0"/>
                </a:rPr>
                <a:t>Bảo</a:t>
              </a:r>
              <a:endParaRPr lang="en-US" sz="2200">
                <a:latin typeface="Segoe UI Semibold" panose="020B0702040204020203" pitchFamily="34" charset="0"/>
                <a:cs typeface="Segoe UI Semibold" panose="020B0702040204020203" pitchFamily="34" charset="0"/>
              </a:endParaRPr>
            </a:p>
          </p:txBody>
        </p:sp>
        <p:sp>
          <p:nvSpPr>
            <p:cNvPr id="19" name="Subtitle 2">
              <a:extLst>
                <a:ext uri="{FF2B5EF4-FFF2-40B4-BE49-F238E27FC236}">
                  <a16:creationId xmlns:a16="http://schemas.microsoft.com/office/drawing/2014/main" id="{CFCD675E-8E1C-55EE-2071-D6C74D7C3D31}"/>
                </a:ext>
              </a:extLst>
            </p:cNvPr>
            <p:cNvSpPr txBox="1">
              <a:spLocks/>
            </p:cNvSpPr>
            <p:nvPr/>
          </p:nvSpPr>
          <p:spPr>
            <a:xfrm>
              <a:off x="6623483" y="4374058"/>
              <a:ext cx="4203760" cy="15363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Segoe UI" panose="020B0502040204020203" pitchFamily="34" charset="0"/>
                  <a:ea typeface="+mn-ea"/>
                  <a:cs typeface="Segoe UI"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UI" panose="020B0502040204020203" pitchFamily="34" charset="0"/>
                  <a:ea typeface="+mn-ea"/>
                  <a:cs typeface="Segoe UI" panose="020B050204020402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UI" panose="020B0502040204020203" pitchFamily="34" charset="0"/>
                  <a:ea typeface="+mn-ea"/>
                  <a:cs typeface="Segoe UI" panose="020B050204020402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Segoe UI" panose="020B0502040204020203" pitchFamily="34" charset="0"/>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err="1">
                  <a:latin typeface="Segoe UI Semibold" panose="020B0702040204020203" pitchFamily="34" charset="0"/>
                  <a:cs typeface="Segoe UI Semibold" panose="020B0702040204020203" pitchFamily="34" charset="0"/>
                </a:rPr>
                <a:t>Giáo</a:t>
              </a:r>
              <a:r>
                <a:rPr lang="en-US" sz="2200">
                  <a:latin typeface="Segoe UI Semibold" panose="020B0702040204020203" pitchFamily="34" charset="0"/>
                  <a:cs typeface="Segoe UI Semibold" panose="020B0702040204020203" pitchFamily="34" charset="0"/>
                </a:rPr>
                <a:t> </a:t>
              </a:r>
              <a:r>
                <a:rPr lang="en-US" sz="2200" err="1">
                  <a:latin typeface="Segoe UI Semibold" panose="020B0702040204020203" pitchFamily="34" charset="0"/>
                  <a:cs typeface="Segoe UI Semibold" panose="020B0702040204020203" pitchFamily="34" charset="0"/>
                </a:rPr>
                <a:t>viên</a:t>
              </a:r>
              <a:r>
                <a:rPr lang="en-US" sz="2200">
                  <a:latin typeface="Segoe UI Semibold" panose="020B0702040204020203" pitchFamily="34" charset="0"/>
                  <a:cs typeface="Segoe UI Semibold" panose="020B0702040204020203" pitchFamily="34" charset="0"/>
                </a:rPr>
                <a:t> </a:t>
              </a:r>
              <a:r>
                <a:rPr lang="en-US" sz="2200" err="1">
                  <a:latin typeface="Segoe UI Semibold" panose="020B0702040204020203" pitchFamily="34" charset="0"/>
                  <a:cs typeface="Segoe UI Semibold" panose="020B0702040204020203" pitchFamily="34" charset="0"/>
                </a:rPr>
                <a:t>hướng</a:t>
              </a:r>
              <a:r>
                <a:rPr lang="en-US" sz="2200">
                  <a:latin typeface="Segoe UI Semibold" panose="020B0702040204020203" pitchFamily="34" charset="0"/>
                  <a:cs typeface="Segoe UI Semibold" panose="020B0702040204020203" pitchFamily="34" charset="0"/>
                </a:rPr>
                <a:t> </a:t>
              </a:r>
              <a:r>
                <a:rPr lang="en-US" sz="2200" err="1">
                  <a:latin typeface="Segoe UI Semibold" panose="020B0702040204020203" pitchFamily="34" charset="0"/>
                  <a:cs typeface="Segoe UI Semibold" panose="020B0702040204020203" pitchFamily="34" charset="0"/>
                </a:rPr>
                <a:t>dẫn</a:t>
              </a:r>
              <a:r>
                <a:rPr lang="en-US" sz="2200">
                  <a:latin typeface="Segoe UI Semibold" panose="020B0702040204020203" pitchFamily="34" charset="0"/>
                  <a:cs typeface="Segoe UI Semibold" panose="020B0702040204020203" pitchFamily="34" charset="0"/>
                </a:rPr>
                <a:t>:</a:t>
              </a:r>
            </a:p>
            <a:p>
              <a:pPr marL="288925" algn="l"/>
              <a:r>
                <a:rPr lang="en-US" sz="2200">
                  <a:latin typeface="Segoe UI Semibold" panose="020B0702040204020203" pitchFamily="34" charset="0"/>
                  <a:cs typeface="Segoe UI Semibold" panose="020B0702040204020203" pitchFamily="34" charset="0"/>
                </a:rPr>
                <a:t>TS. Nguyễn Tiến Huy</a:t>
              </a:r>
            </a:p>
            <a:p>
              <a:pPr marL="288925" algn="l"/>
              <a:r>
                <a:rPr lang="en-SG" sz="2200" err="1">
                  <a:latin typeface="Segoe UI Semibold" panose="020B0702040204020203" pitchFamily="34" charset="0"/>
                  <a:cs typeface="Segoe UI Semibold" panose="020B0702040204020203" pitchFamily="34" charset="0"/>
                </a:rPr>
                <a:t>ThS</a:t>
              </a:r>
              <a:r>
                <a:rPr lang="en-SG" sz="2200">
                  <a:latin typeface="Segoe UI Semibold" panose="020B0702040204020203" pitchFamily="34" charset="0"/>
                  <a:cs typeface="Segoe UI Semibold" panose="020B0702040204020203" pitchFamily="34" charset="0"/>
                </a:rPr>
                <a:t>. Nguyễn </a:t>
              </a:r>
              <a:r>
                <a:rPr lang="en-SG" sz="2200" err="1">
                  <a:latin typeface="Segoe UI Semibold" panose="020B0702040204020203" pitchFamily="34" charset="0"/>
                  <a:cs typeface="Segoe UI Semibold" panose="020B0702040204020203" pitchFamily="34" charset="0"/>
                </a:rPr>
                <a:t>Trần</a:t>
              </a:r>
              <a:r>
                <a:rPr lang="en-SG" sz="2200">
                  <a:latin typeface="Segoe UI Semibold" panose="020B0702040204020203" pitchFamily="34" charset="0"/>
                  <a:cs typeface="Segoe UI Semibold" panose="020B0702040204020203" pitchFamily="34" charset="0"/>
                </a:rPr>
                <a:t> Duy Minh</a:t>
              </a:r>
            </a:p>
          </p:txBody>
        </p:sp>
      </p:grpSp>
    </p:spTree>
    <p:extLst>
      <p:ext uri="{BB962C8B-B14F-4D97-AF65-F5344CB8AC3E}">
        <p14:creationId xmlns:p14="http://schemas.microsoft.com/office/powerpoint/2010/main" val="252672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B90B2-7D8A-16FB-1A2A-3B1B25D1F13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7F4696D-FB4D-B080-DE6C-83C4DA567697}"/>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a:t>
            </a:r>
            <a:r>
              <a:rPr lang="vi-VN" sz="3200" b="1">
                <a:solidFill>
                  <a:schemeClr val="bg1"/>
                </a:solidFill>
                <a:latin typeface="Segoe UI" panose="020B0502040204020203" pitchFamily="34" charset="0"/>
                <a:cs typeface="Segoe UI" panose="020B0502040204020203" pitchFamily="34" charset="0"/>
              </a:rPr>
              <a:t>2 Tìm kiếm và thu thập dữ liệu</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295CBA87-78DC-DADA-91A5-02E8BDCBC2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A34F7299-7F7B-39A4-D692-1B05C9F7C219}"/>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4" name="Picture 13" descr="A diagram of a network&#10;&#10;AI-generated content may be incorrect.">
            <a:extLst>
              <a:ext uri="{FF2B5EF4-FFF2-40B4-BE49-F238E27FC236}">
                <a16:creationId xmlns:a16="http://schemas.microsoft.com/office/drawing/2014/main" id="{358A823E-21DE-FC64-CF87-37DAC5F116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49469" y="2340059"/>
            <a:ext cx="4093062" cy="3074887"/>
          </a:xfrm>
          <a:prstGeom prst="rect">
            <a:avLst/>
          </a:prstGeom>
        </p:spPr>
      </p:pic>
      <p:sp>
        <p:nvSpPr>
          <p:cNvPr id="15" name="TextBox 14">
            <a:extLst>
              <a:ext uri="{FF2B5EF4-FFF2-40B4-BE49-F238E27FC236}">
                <a16:creationId xmlns:a16="http://schemas.microsoft.com/office/drawing/2014/main" id="{98A2B2B4-6951-EF2F-25C6-02A9FAFB5AFB}"/>
              </a:ext>
            </a:extLst>
          </p:cNvPr>
          <p:cNvSpPr txBox="1"/>
          <p:nvPr/>
        </p:nvSpPr>
        <p:spPr>
          <a:xfrm>
            <a:off x="264816" y="584775"/>
            <a:ext cx="10829904" cy="1420004"/>
          </a:xfrm>
          <a:prstGeom prst="rect">
            <a:avLst/>
          </a:prstGeom>
          <a:noFill/>
        </p:spPr>
        <p:txBody>
          <a:bodyPr wrap="square">
            <a:spAutoFit/>
          </a:bodyPr>
          <a:lstStyle/>
          <a:p>
            <a:pPr rtl="0">
              <a:lnSpc>
                <a:spcPct val="150000"/>
              </a:lnSpc>
              <a:buNone/>
            </a:pPr>
            <a:r>
              <a:rPr lang="en-US" sz="2000" b="1" err="1">
                <a:solidFill>
                  <a:srgbClr val="0D259B"/>
                </a:solidFill>
                <a:latin typeface="Segoe UI" panose="020B0502040204020203" pitchFamily="34" charset="0"/>
                <a:cs typeface="Segoe UI" panose="020B0502040204020203" pitchFamily="34" charset="0"/>
              </a:rPr>
              <a:t>Bộ</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dữ</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liệu</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thu</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được</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gồm</a:t>
            </a:r>
            <a:r>
              <a:rPr lang="en-US" sz="2000" b="1">
                <a:solidFill>
                  <a:srgbClr val="0D259B"/>
                </a:solidFill>
                <a:latin typeface="Segoe UI" panose="020B0502040204020203" pitchFamily="34" charset="0"/>
                <a:cs typeface="Segoe UI" panose="020B0502040204020203" pitchFamily="34" charset="0"/>
              </a:rPr>
              <a:t>:</a:t>
            </a:r>
          </a:p>
          <a:p>
            <a:pPr marL="342900" indent="-342900" rtl="0">
              <a:lnSpc>
                <a:spcPct val="150000"/>
              </a:lnSpc>
              <a:buFont typeface="Wingdings" panose="05000000000000000000" pitchFamily="2" charset="2"/>
              <a:buChar char="Ø"/>
            </a:pPr>
            <a:r>
              <a:rPr lang="en-US" sz="2000" b="1">
                <a:latin typeface="Segoe UI" panose="020B0502040204020203" pitchFamily="34" charset="0"/>
                <a:cs typeface="Segoe UI" panose="020B0502040204020203" pitchFamily="34" charset="0"/>
              </a:rPr>
              <a:t>9.452</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cặp</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câu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hỏi</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và</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câu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trả</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lời</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đúng</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trong</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ngữ</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cảnh</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dịch</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vụ</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công</a:t>
            </a:r>
            <a:r>
              <a:rPr lang="en-US" sz="2000">
                <a:latin typeface="Segoe UI" panose="020B0502040204020203" pitchFamily="34" charset="0"/>
                <a:cs typeface="Segoe UI" panose="020B0502040204020203" pitchFamily="34" charset="0"/>
              </a:rPr>
              <a:t>.</a:t>
            </a:r>
          </a:p>
          <a:p>
            <a:pPr marL="342900" indent="-342900" rtl="0">
              <a:lnSpc>
                <a:spcPct val="150000"/>
              </a:lnSpc>
              <a:buFont typeface="Wingdings" panose="05000000000000000000" pitchFamily="2" charset="2"/>
              <a:buChar char="Ø"/>
            </a:pPr>
            <a:r>
              <a:rPr lang="en-US" sz="2000" b="1">
                <a:latin typeface="Segoe UI" panose="020B0502040204020203" pitchFamily="34" charset="0"/>
                <a:cs typeface="Segoe UI" panose="020B0502040204020203" pitchFamily="34" charset="0"/>
              </a:rPr>
              <a:t>2.695</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thủ</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tục</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hành</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chính</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chứa</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kiến</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thức</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liên</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quan</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của</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câu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hỏi</a:t>
            </a:r>
            <a:r>
              <a:rPr lang="en-US" sz="2000">
                <a:latin typeface="Segoe UI" panose="020B0502040204020203" pitchFamily="34" charset="0"/>
                <a:cs typeface="Segoe UI" panose="020B0502040204020203" pitchFamily="34" charset="0"/>
              </a:rPr>
              <a:t>.</a:t>
            </a:r>
          </a:p>
        </p:txBody>
      </p:sp>
      <p:sp>
        <p:nvSpPr>
          <p:cNvPr id="17" name="TextBox 16">
            <a:extLst>
              <a:ext uri="{FF2B5EF4-FFF2-40B4-BE49-F238E27FC236}">
                <a16:creationId xmlns:a16="http://schemas.microsoft.com/office/drawing/2014/main" id="{2B78A98C-257A-8883-307D-CF512B1E90D6}"/>
              </a:ext>
            </a:extLst>
          </p:cNvPr>
          <p:cNvSpPr txBox="1"/>
          <p:nvPr/>
        </p:nvSpPr>
        <p:spPr>
          <a:xfrm>
            <a:off x="3163887" y="5640498"/>
            <a:ext cx="5864225"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Hình</a:t>
            </a:r>
            <a:r>
              <a:rPr lang="en-US" b="1">
                <a:latin typeface="Segoe UI" panose="020B0502040204020203" pitchFamily="34" charset="0"/>
                <a:cs typeface="Segoe UI" panose="020B0502040204020203" pitchFamily="34" charset="0"/>
              </a:rPr>
              <a:t> 3: </a:t>
            </a:r>
            <a:r>
              <a:rPr lang="en-US">
                <a:latin typeface="Segoe UI" panose="020B0502040204020203" pitchFamily="34" charset="0"/>
                <a:cs typeface="Segoe UI" panose="020B0502040204020203" pitchFamily="34" charset="0"/>
              </a:rPr>
              <a:t>Quy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thập</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liệu</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68217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AE26F-476B-30FF-0A13-C7B617CBB2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E24611-C35C-3AEE-3BAC-95683DC37EEB}"/>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3.3</a:t>
            </a:r>
            <a:r>
              <a:rPr lang="vi-VN" sz="3200" b="1">
                <a:solidFill>
                  <a:schemeClr val="bg1"/>
                </a:solidFill>
                <a:latin typeface="Segoe UI" panose="020B0502040204020203" pitchFamily="34" charset="0"/>
                <a:cs typeface="Segoe UI" panose="020B0502040204020203" pitchFamily="34" charset="0"/>
              </a:rPr>
              <a:t> Tiền xử lý dữ liệu</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E647191F-7715-DB06-15BF-1A9198535B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371CF613-AAAD-020C-58C0-3F0DDAB2C56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descr="A diagram of a person with text&#10;&#10;AI-generated content may be incorrect.">
            <a:extLst>
              <a:ext uri="{FF2B5EF4-FFF2-40B4-BE49-F238E27FC236}">
                <a16:creationId xmlns:a16="http://schemas.microsoft.com/office/drawing/2014/main" id="{90B44218-13F8-21B5-EB0A-D44269F084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4599" y="2266388"/>
            <a:ext cx="4682802" cy="2898877"/>
          </a:xfrm>
          <a:prstGeom prst="rect">
            <a:avLst/>
          </a:prstGeom>
        </p:spPr>
      </p:pic>
      <p:sp>
        <p:nvSpPr>
          <p:cNvPr id="11" name="TextBox 10">
            <a:extLst>
              <a:ext uri="{FF2B5EF4-FFF2-40B4-BE49-F238E27FC236}">
                <a16:creationId xmlns:a16="http://schemas.microsoft.com/office/drawing/2014/main" id="{202F3029-F877-3E21-EB6A-B31146BBD126}"/>
              </a:ext>
            </a:extLst>
          </p:cNvPr>
          <p:cNvSpPr txBox="1"/>
          <p:nvPr/>
        </p:nvSpPr>
        <p:spPr>
          <a:xfrm>
            <a:off x="264816" y="584775"/>
            <a:ext cx="10799424" cy="1420004"/>
          </a:xfrm>
          <a:prstGeom prst="rect">
            <a:avLst/>
          </a:prstGeom>
          <a:noFill/>
        </p:spPr>
        <p:txBody>
          <a:bodyPr wrap="square">
            <a:spAutoFit/>
          </a:bodyPr>
          <a:lstStyle/>
          <a:p>
            <a:pPr rtl="0">
              <a:lnSpc>
                <a:spcPct val="150000"/>
              </a:lnSpc>
              <a:buNone/>
            </a:pPr>
            <a:r>
              <a:rPr lang="en-US" sz="2000" b="1" err="1">
                <a:solidFill>
                  <a:srgbClr val="0D259B"/>
                </a:solidFill>
                <a:latin typeface="Segoe UI" panose="020B0502040204020203" pitchFamily="34" charset="0"/>
                <a:cs typeface="Segoe UI" panose="020B0502040204020203" pitchFamily="34" charset="0"/>
              </a:rPr>
              <a:t>Bộ</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dữ</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liệu</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thu</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được</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gồm</a:t>
            </a:r>
            <a:r>
              <a:rPr lang="en-US" sz="2000" b="1">
                <a:solidFill>
                  <a:srgbClr val="0D259B"/>
                </a:solidFill>
                <a:latin typeface="Segoe UI" panose="020B0502040204020203" pitchFamily="34" charset="0"/>
                <a:cs typeface="Segoe UI" panose="020B0502040204020203" pitchFamily="34" charset="0"/>
              </a:rPr>
              <a:t>:</a:t>
            </a:r>
          </a:p>
          <a:p>
            <a:pPr marL="342900" indent="-342900" rtl="0">
              <a:lnSpc>
                <a:spcPct val="150000"/>
              </a:lnSpc>
              <a:buFont typeface="Wingdings" panose="05000000000000000000" pitchFamily="2" charset="2"/>
              <a:buChar char="Ø"/>
            </a:pPr>
            <a:r>
              <a:rPr lang="en-US" sz="2000" b="1">
                <a:latin typeface="Segoe UI" panose="020B0502040204020203" pitchFamily="34" charset="0"/>
                <a:cs typeface="Segoe UI" panose="020B0502040204020203" pitchFamily="34" charset="0"/>
              </a:rPr>
              <a:t>3.717</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cặp</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câu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hỏi</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và</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câu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trả</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lời</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đúng</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trong</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ngữ</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cảnh</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dịch</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vụ</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công</a:t>
            </a:r>
            <a:r>
              <a:rPr lang="en-US" sz="2000">
                <a:latin typeface="Segoe UI" panose="020B0502040204020203" pitchFamily="34" charset="0"/>
                <a:cs typeface="Segoe UI" panose="020B0502040204020203" pitchFamily="34" charset="0"/>
              </a:rPr>
              <a:t>.</a:t>
            </a:r>
          </a:p>
          <a:p>
            <a:pPr marL="342900" indent="-342900" rtl="0">
              <a:lnSpc>
                <a:spcPct val="150000"/>
              </a:lnSpc>
              <a:buFont typeface="Wingdings" panose="05000000000000000000" pitchFamily="2" charset="2"/>
              <a:buChar char="Ø"/>
            </a:pPr>
            <a:r>
              <a:rPr lang="en-US" sz="2000" b="1">
                <a:latin typeface="Segoe UI" panose="020B0502040204020203" pitchFamily="34" charset="0"/>
                <a:cs typeface="Segoe UI" panose="020B0502040204020203" pitchFamily="34" charset="0"/>
              </a:rPr>
              <a:t>1.820</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thủ</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tục</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hành</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chính</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chứa</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kiến</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thức</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liên</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quan</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của</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câu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hỏi</a:t>
            </a:r>
            <a:r>
              <a:rPr lang="en-US" sz="2000">
                <a:latin typeface="Segoe UI" panose="020B0502040204020203" pitchFamily="34" charset="0"/>
                <a:cs typeface="Segoe UI" panose="020B0502040204020203" pitchFamily="34" charset="0"/>
              </a:rPr>
              <a:t>.</a:t>
            </a:r>
          </a:p>
        </p:txBody>
      </p:sp>
      <p:sp>
        <p:nvSpPr>
          <p:cNvPr id="12" name="TextBox 11">
            <a:extLst>
              <a:ext uri="{FF2B5EF4-FFF2-40B4-BE49-F238E27FC236}">
                <a16:creationId xmlns:a16="http://schemas.microsoft.com/office/drawing/2014/main" id="{EF196D44-B9DE-96B0-367D-99864BA46F5A}"/>
              </a:ext>
            </a:extLst>
          </p:cNvPr>
          <p:cNvSpPr txBox="1"/>
          <p:nvPr/>
        </p:nvSpPr>
        <p:spPr>
          <a:xfrm>
            <a:off x="3163887" y="5640498"/>
            <a:ext cx="5864225"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Hình</a:t>
            </a:r>
            <a:r>
              <a:rPr lang="en-US" b="1">
                <a:latin typeface="Segoe UI" panose="020B0502040204020203" pitchFamily="34" charset="0"/>
                <a:cs typeface="Segoe UI" panose="020B0502040204020203" pitchFamily="34" charset="0"/>
              </a:rPr>
              <a:t> 4: </a:t>
            </a:r>
            <a:r>
              <a:rPr lang="en-US">
                <a:latin typeface="Segoe UI" panose="020B0502040204020203" pitchFamily="34" charset="0"/>
                <a:cs typeface="Segoe UI" panose="020B0502040204020203" pitchFamily="34" charset="0"/>
              </a:rPr>
              <a:t>Quy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tiền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xử</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lý</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liệu</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305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0F41E-7217-D3CA-9855-9EE28D7A50C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06C95C0-6FC7-CF03-3920-98195ECF0411}"/>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3.4</a:t>
            </a:r>
            <a:r>
              <a:rPr lang="vi-VN" sz="3200" b="1">
                <a:solidFill>
                  <a:schemeClr val="bg1"/>
                </a:solidFill>
                <a:latin typeface="Segoe UI" panose="020B0502040204020203" pitchFamily="34" charset="0"/>
                <a:cs typeface="Segoe UI" panose="020B0502040204020203" pitchFamily="34" charset="0"/>
              </a:rPr>
              <a:t> Sinh dữ liệu ảo giác</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5BFF116A-3F22-287E-25C9-71ACC2196D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D6072E9C-663F-6EA2-937F-01CA77730D4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72B58931-113B-6EDA-A51F-07A08A81F596}"/>
              </a:ext>
            </a:extLst>
          </p:cNvPr>
          <p:cNvSpPr txBox="1"/>
          <p:nvPr/>
        </p:nvSpPr>
        <p:spPr>
          <a:xfrm>
            <a:off x="264816" y="584775"/>
            <a:ext cx="11226144" cy="2352952"/>
          </a:xfrm>
          <a:prstGeom prst="rect">
            <a:avLst/>
          </a:prstGeom>
          <a:noFill/>
        </p:spPr>
        <p:txBody>
          <a:bodyPr wrap="square" numCol="1">
            <a:spAutoFit/>
          </a:bodyPr>
          <a:lstStyle/>
          <a:p>
            <a:pPr>
              <a:lnSpc>
                <a:spcPct val="150000"/>
              </a:lnSpc>
            </a:pPr>
            <a:r>
              <a:rPr lang="en-US" sz="2000" b="1">
                <a:solidFill>
                  <a:srgbClr val="0D259B"/>
                </a:solidFill>
                <a:latin typeface="Segoe UI"/>
                <a:cs typeface="Segoe UI"/>
              </a:rPr>
              <a:t>Pattern (</a:t>
            </a:r>
            <a:r>
              <a:rPr lang="en-US" sz="2000" b="1" err="1">
                <a:solidFill>
                  <a:srgbClr val="0D259B"/>
                </a:solidFill>
                <a:latin typeface="Segoe UI"/>
                <a:cs typeface="Segoe UI"/>
              </a:rPr>
              <a:t>phân</a:t>
            </a:r>
            <a:r>
              <a:rPr lang="en-US" sz="2000" b="1">
                <a:solidFill>
                  <a:srgbClr val="0D259B"/>
                </a:solidFill>
                <a:latin typeface="Segoe UI"/>
                <a:cs typeface="Segoe UI"/>
              </a:rPr>
              <a:t> </a:t>
            </a:r>
            <a:r>
              <a:rPr lang="en-US" sz="2000" b="1" err="1">
                <a:solidFill>
                  <a:srgbClr val="0D259B"/>
                </a:solidFill>
                <a:latin typeface="Segoe UI"/>
                <a:cs typeface="Segoe UI"/>
              </a:rPr>
              <a:t>loại</a:t>
            </a:r>
            <a:r>
              <a:rPr lang="en-US" sz="2000" b="1">
                <a:solidFill>
                  <a:srgbClr val="0D259B"/>
                </a:solidFill>
                <a:latin typeface="Segoe UI"/>
                <a:cs typeface="Segoe UI"/>
              </a:rPr>
              <a:t> </a:t>
            </a:r>
            <a:r>
              <a:rPr lang="en-US" sz="2000" b="1" err="1">
                <a:solidFill>
                  <a:srgbClr val="0D259B"/>
                </a:solidFill>
                <a:latin typeface="Segoe UI"/>
                <a:cs typeface="Segoe UI"/>
              </a:rPr>
              <a:t>ảo</a:t>
            </a:r>
            <a:r>
              <a:rPr lang="en-US" sz="2000" b="1">
                <a:solidFill>
                  <a:srgbClr val="0D259B"/>
                </a:solidFill>
                <a:latin typeface="Segoe UI"/>
                <a:cs typeface="Segoe UI"/>
              </a:rPr>
              <a:t> </a:t>
            </a:r>
            <a:r>
              <a:rPr lang="en-US" sz="2000" b="1" err="1">
                <a:solidFill>
                  <a:srgbClr val="0D259B"/>
                </a:solidFill>
                <a:latin typeface="Segoe UI"/>
                <a:cs typeface="Segoe UI"/>
              </a:rPr>
              <a:t>giác</a:t>
            </a:r>
            <a:r>
              <a:rPr lang="en-US" sz="2000" b="1">
                <a:solidFill>
                  <a:srgbClr val="0D259B"/>
                </a:solidFill>
                <a:latin typeface="Segoe UI"/>
                <a:cs typeface="Segoe UI"/>
              </a:rPr>
              <a:t>):</a:t>
            </a:r>
            <a:endParaRPr lang="en-US" sz="2000">
              <a:solidFill>
                <a:srgbClr val="000000"/>
              </a:solidFill>
              <a:latin typeface="Segoe UI"/>
              <a:cs typeface="Segoe UI"/>
            </a:endParaRPr>
          </a:p>
          <a:p>
            <a:pPr marL="800100" lvl="1" indent="-342900">
              <a:lnSpc>
                <a:spcPct val="150000"/>
              </a:lnSpc>
              <a:buFont typeface="Wingdings" panose="05000000000000000000" pitchFamily="2" charset="2"/>
              <a:buChar char="Ø"/>
            </a:pPr>
            <a:r>
              <a:rPr lang="en-US" sz="2000" err="1">
                <a:solidFill>
                  <a:srgbClr val="000000"/>
                </a:solidFill>
                <a:latin typeface="Segoe UI" panose="020B0502040204020203" pitchFamily="34" charset="0"/>
                <a:cs typeface="Segoe UI" panose="020B0502040204020203" pitchFamily="34" charset="0"/>
              </a:rPr>
              <a:t>Hiểu</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sai</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ngữ</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cảnh</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và</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mục</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đích</a:t>
            </a:r>
            <a:r>
              <a:rPr lang="en-US" sz="2000">
                <a:solidFill>
                  <a:srgbClr val="000000"/>
                </a:solidFill>
                <a:latin typeface="Segoe UI" panose="020B0502040204020203" pitchFamily="34" charset="0"/>
                <a:cs typeface="Segoe UI" panose="020B0502040204020203" pitchFamily="34" charset="0"/>
              </a:rPr>
              <a:t> (P-I).</a:t>
            </a:r>
            <a:endParaRPr lang="vi-VN" sz="2000">
              <a:solidFill>
                <a:srgbClr val="000000"/>
              </a:solidFill>
              <a:latin typeface="Segoe UI" panose="020B0502040204020203" pitchFamily="34" charset="0"/>
              <a:cs typeface="Segoe UI" panose="020B0502040204020203" pitchFamily="34" charset="0"/>
            </a:endParaRPr>
          </a:p>
          <a:p>
            <a:pPr marL="800100" lvl="1" indent="-342900">
              <a:lnSpc>
                <a:spcPct val="150000"/>
              </a:lnSpc>
              <a:buFont typeface="Wingdings" panose="05000000000000000000" pitchFamily="2" charset="2"/>
              <a:buChar char="Ø"/>
            </a:pPr>
            <a:r>
              <a:rPr lang="en-US" sz="2000" err="1">
                <a:solidFill>
                  <a:srgbClr val="000000"/>
                </a:solidFill>
                <a:latin typeface="Segoe UI" panose="020B0502040204020203" pitchFamily="34" charset="0"/>
                <a:cs typeface="Segoe UI" panose="020B0502040204020203" pitchFamily="34" charset="0"/>
              </a:rPr>
              <a:t>Mâu</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thuẫn</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giữa</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câu</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trả</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lời</a:t>
            </a:r>
            <a:r>
              <a:rPr lang="en-US" sz="2000">
                <a:solidFill>
                  <a:srgbClr val="000000"/>
                </a:solidFill>
                <a:latin typeface="Segoe UI" panose="020B0502040204020203" pitchFamily="34" charset="0"/>
                <a:cs typeface="Segoe UI" panose="020B0502040204020203" pitchFamily="34" charset="0"/>
              </a:rPr>
              <a:t> </a:t>
            </a:r>
            <a:r>
              <a:rPr lang="en-US" sz="2000" err="1">
                <a:solidFill>
                  <a:srgbClr val="000000"/>
                </a:solidFill>
                <a:latin typeface="Segoe UI" panose="020B0502040204020203" pitchFamily="34" charset="0"/>
                <a:cs typeface="Segoe UI" panose="020B0502040204020203" pitchFamily="34" charset="0"/>
              </a:rPr>
              <a:t>và</a:t>
            </a:r>
            <a:r>
              <a:rPr lang="en-US" sz="2000">
                <a:solidFill>
                  <a:srgbClr val="000000"/>
                </a:solidFill>
                <a:latin typeface="Segoe UI" panose="020B0502040204020203" pitchFamily="34" charset="0"/>
                <a:cs typeface="Segoe UI" panose="020B0502040204020203" pitchFamily="34" charset="0"/>
              </a:rPr>
              <a:t> tri </a:t>
            </a:r>
            <a:r>
              <a:rPr lang="en-US" sz="2000" err="1">
                <a:solidFill>
                  <a:srgbClr val="000000"/>
                </a:solidFill>
                <a:latin typeface="Segoe UI" panose="020B0502040204020203" pitchFamily="34" charset="0"/>
                <a:cs typeface="Segoe UI" panose="020B0502040204020203" pitchFamily="34" charset="0"/>
              </a:rPr>
              <a:t>thức</a:t>
            </a:r>
            <a:r>
              <a:rPr lang="en-US" sz="2000">
                <a:solidFill>
                  <a:srgbClr val="000000"/>
                </a:solidFill>
                <a:latin typeface="Segoe UI" panose="020B0502040204020203" pitchFamily="34" charset="0"/>
                <a:cs typeface="Segoe UI" panose="020B0502040204020203" pitchFamily="34" charset="0"/>
              </a:rPr>
              <a:t> (P-II).</a:t>
            </a:r>
          </a:p>
          <a:p>
            <a:pPr marL="800100" lvl="1" indent="-342900">
              <a:lnSpc>
                <a:spcPct val="150000"/>
              </a:lnSpc>
              <a:buFont typeface="Wingdings" panose="05000000000000000000" pitchFamily="2" charset="2"/>
              <a:buChar char="Ø"/>
            </a:pPr>
            <a:r>
              <a:rPr lang="en-US" sz="2000" err="1">
                <a:latin typeface="Segoe UI" panose="020B0502040204020203" pitchFamily="34" charset="0"/>
                <a:cs typeface="Segoe UI" panose="020B0502040204020203" pitchFamily="34" charset="0"/>
              </a:rPr>
              <a:t>Quá</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chung</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chung</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hoặc</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quá</a:t>
            </a:r>
            <a:r>
              <a:rPr lang="en-US" sz="2000">
                <a:latin typeface="Segoe UI" panose="020B0502040204020203" pitchFamily="34" charset="0"/>
                <a:cs typeface="Segoe UI" panose="020B0502040204020203" pitchFamily="34" charset="0"/>
              </a:rPr>
              <a:t> chi </a:t>
            </a:r>
            <a:r>
              <a:rPr lang="en-US" sz="2000" err="1">
                <a:latin typeface="Segoe UI" panose="020B0502040204020203" pitchFamily="34" charset="0"/>
                <a:cs typeface="Segoe UI" panose="020B0502040204020203" pitchFamily="34" charset="0"/>
              </a:rPr>
              <a:t>tiết</a:t>
            </a:r>
            <a:r>
              <a:rPr lang="en-US" sz="2000">
                <a:latin typeface="Segoe UI" panose="020B0502040204020203" pitchFamily="34" charset="0"/>
                <a:cs typeface="Segoe UI" panose="020B0502040204020203" pitchFamily="34" charset="0"/>
              </a:rPr>
              <a:t> (P-III).</a:t>
            </a:r>
            <a:endParaRPr lang="en-US" sz="2000">
              <a:solidFill>
                <a:srgbClr val="000000"/>
              </a:solidFill>
              <a:latin typeface="Segoe UI" panose="020B0502040204020203" pitchFamily="34" charset="0"/>
              <a:cs typeface="Segoe UI" panose="020B0502040204020203" pitchFamily="34" charset="0"/>
            </a:endParaRPr>
          </a:p>
          <a:p>
            <a:pPr marL="800100" lvl="1" indent="-342900">
              <a:lnSpc>
                <a:spcPct val="150000"/>
              </a:lnSpc>
              <a:buFont typeface="Wingdings" panose="05000000000000000000" pitchFamily="2" charset="2"/>
              <a:buChar char="Ø"/>
            </a:pPr>
            <a:r>
              <a:rPr lang="en-US" sz="2000">
                <a:latin typeface="Segoe UI" panose="020B0502040204020203" pitchFamily="34" charset="0"/>
                <a:cs typeface="Segoe UI" panose="020B0502040204020203" pitchFamily="34" charset="0"/>
              </a:rPr>
              <a:t>Suy </a:t>
            </a:r>
            <a:r>
              <a:rPr lang="en-US" sz="2000" err="1">
                <a:latin typeface="Segoe UI" panose="020B0502040204020203" pitchFamily="34" charset="0"/>
                <a:cs typeface="Segoe UI" panose="020B0502040204020203" pitchFamily="34" charset="0"/>
              </a:rPr>
              <a:t>luận</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sai</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từ</a:t>
            </a:r>
            <a:r>
              <a:rPr lang="en-US" sz="2000">
                <a:latin typeface="Segoe UI" panose="020B0502040204020203" pitchFamily="34" charset="0"/>
                <a:cs typeface="Segoe UI" panose="020B0502040204020203" pitchFamily="34" charset="0"/>
              </a:rPr>
              <a:t> tri </a:t>
            </a:r>
            <a:r>
              <a:rPr lang="en-US" sz="2000" err="1">
                <a:latin typeface="Segoe UI" panose="020B0502040204020203" pitchFamily="34" charset="0"/>
                <a:cs typeface="Segoe UI" panose="020B0502040204020203" pitchFamily="34" charset="0"/>
              </a:rPr>
              <a:t>thức</a:t>
            </a:r>
            <a:r>
              <a:rPr lang="en-US" sz="2000">
                <a:latin typeface="Segoe UI" panose="020B0502040204020203" pitchFamily="34" charset="0"/>
                <a:cs typeface="Segoe UI" panose="020B0502040204020203" pitchFamily="34" charset="0"/>
              </a:rPr>
              <a:t> (P-IV).</a:t>
            </a:r>
          </a:p>
        </p:txBody>
      </p:sp>
      <p:sp>
        <p:nvSpPr>
          <p:cNvPr id="11" name="TextBox 10">
            <a:extLst>
              <a:ext uri="{FF2B5EF4-FFF2-40B4-BE49-F238E27FC236}">
                <a16:creationId xmlns:a16="http://schemas.microsoft.com/office/drawing/2014/main" id="{470B9A94-BB2C-89EC-F0FF-1BC0BE83E7C7}"/>
              </a:ext>
            </a:extLst>
          </p:cNvPr>
          <p:cNvSpPr txBox="1"/>
          <p:nvPr/>
        </p:nvSpPr>
        <p:spPr>
          <a:xfrm>
            <a:off x="3163884" y="5887386"/>
            <a:ext cx="5864225"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Hình</a:t>
            </a:r>
            <a:r>
              <a:rPr lang="en-US" b="1">
                <a:latin typeface="Segoe UI" panose="020B0502040204020203" pitchFamily="34" charset="0"/>
                <a:cs typeface="Segoe UI" panose="020B0502040204020203" pitchFamily="34" charset="0"/>
              </a:rPr>
              <a:t> 5: </a:t>
            </a:r>
            <a:r>
              <a:rPr lang="en-US">
                <a:latin typeface="Segoe UI" panose="020B0502040204020203" pitchFamily="34" charset="0"/>
                <a:cs typeface="Segoe UI" panose="020B0502040204020203" pitchFamily="34" charset="0"/>
              </a:rPr>
              <a:t>Quy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sinh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liệu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endParaRPr lang="en-US">
              <a:latin typeface="Segoe UI" panose="020B0502040204020203" pitchFamily="34" charset="0"/>
              <a:cs typeface="Segoe UI" panose="020B0502040204020203" pitchFamily="34" charset="0"/>
            </a:endParaRPr>
          </a:p>
        </p:txBody>
      </p:sp>
      <p:pic>
        <p:nvPicPr>
          <p:cNvPr id="7" name="Picture 6" descr="A diagram of a computer program&#10;&#10;AI-generated content may be incorrect.">
            <a:extLst>
              <a:ext uri="{FF2B5EF4-FFF2-40B4-BE49-F238E27FC236}">
                <a16:creationId xmlns:a16="http://schemas.microsoft.com/office/drawing/2014/main" id="{9DE27D29-73E6-6727-1FBF-386BE511DA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2732" y="3004380"/>
            <a:ext cx="6246528" cy="2816353"/>
          </a:xfrm>
          <a:prstGeom prst="rect">
            <a:avLst/>
          </a:prstGeom>
        </p:spPr>
      </p:pic>
    </p:spTree>
    <p:extLst>
      <p:ext uri="{BB962C8B-B14F-4D97-AF65-F5344CB8AC3E}">
        <p14:creationId xmlns:p14="http://schemas.microsoft.com/office/powerpoint/2010/main" val="347744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B89C1-F2E1-614C-5318-98EFC3BFD3A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E2EE459-9992-51FC-0AB9-EFFD52A8736A}"/>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3.4</a:t>
            </a:r>
            <a:r>
              <a:rPr lang="vi-VN" sz="3200" b="1">
                <a:solidFill>
                  <a:schemeClr val="bg1"/>
                </a:solidFill>
                <a:latin typeface="Segoe UI" panose="020B0502040204020203" pitchFamily="34" charset="0"/>
                <a:cs typeface="Segoe UI" panose="020B0502040204020203" pitchFamily="34" charset="0"/>
              </a:rPr>
              <a:t> Sinh dữ liệu ảo giác</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AB72CB53-E4D2-B61C-D7AC-C74D1492DD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409BD754-A8EE-4367-7670-EE5D5F09056C}"/>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751F936E-EC37-A2EC-195A-19996B3700A2}"/>
              </a:ext>
            </a:extLst>
          </p:cNvPr>
          <p:cNvSpPr txBox="1"/>
          <p:nvPr/>
        </p:nvSpPr>
        <p:spPr>
          <a:xfrm>
            <a:off x="264816" y="584775"/>
            <a:ext cx="11927184" cy="958339"/>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a:latin typeface="Segoe UI" panose="020B0502040204020203" pitchFamily="34" charset="0"/>
                <a:cs typeface="Segoe UI" panose="020B0502040204020203" pitchFamily="34" charset="0"/>
              </a:rPr>
              <a:t>LLM </a:t>
            </a:r>
            <a:r>
              <a:rPr lang="en-US" sz="2000" err="1">
                <a:latin typeface="Segoe UI" panose="020B0502040204020203" pitchFamily="34" charset="0"/>
                <a:cs typeface="Segoe UI" panose="020B0502040204020203" pitchFamily="34" charset="0"/>
              </a:rPr>
              <a:t>được</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sử</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dụng</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để</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sinh</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ảo</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giác</a:t>
            </a:r>
            <a:r>
              <a:rPr lang="en-US" sz="2000">
                <a:latin typeface="Segoe UI" panose="020B0502040204020203" pitchFamily="34" charset="0"/>
                <a:cs typeface="Segoe UI" panose="020B0502040204020203" pitchFamily="34" charset="0"/>
              </a:rPr>
              <a:t>: </a:t>
            </a:r>
            <a:r>
              <a:rPr lang="en-US" sz="2000" b="1">
                <a:latin typeface="Segoe UI" panose="020B0502040204020203" pitchFamily="34" charset="0"/>
                <a:cs typeface="Segoe UI" panose="020B0502040204020203" pitchFamily="34" charset="0"/>
              </a:rPr>
              <a:t>GPT-4o-mini</a:t>
            </a:r>
            <a:r>
              <a:rPr lang="en-US" sz="2000">
                <a:latin typeface="Segoe UI" panose="020B0502040204020203" pitchFamily="34" charset="0"/>
                <a:cs typeface="Segoe UI" panose="020B0502040204020203" pitchFamily="34" charset="0"/>
              </a:rPr>
              <a:t>.</a:t>
            </a:r>
          </a:p>
          <a:p>
            <a:pPr marL="342900" indent="-342900">
              <a:lnSpc>
                <a:spcPct val="150000"/>
              </a:lnSpc>
              <a:buFont typeface="Wingdings" panose="05000000000000000000" pitchFamily="2" charset="2"/>
              <a:buChar char="Ø"/>
            </a:pPr>
            <a:r>
              <a:rPr lang="en-US" sz="2000" err="1">
                <a:latin typeface="Segoe UI" panose="020B0502040204020203" pitchFamily="34" charset="0"/>
                <a:cs typeface="Segoe UI" panose="020B0502040204020203" pitchFamily="34" charset="0"/>
              </a:rPr>
              <a:t>Bộ</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dữ</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liệu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ảo</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giác</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thu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được</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gồm</a:t>
            </a:r>
            <a:r>
              <a:rPr lang="en-US" sz="2000">
                <a:latin typeface="Segoe UI" panose="020B0502040204020203" pitchFamily="34" charset="0"/>
                <a:cs typeface="Segoe UI" panose="020B0502040204020203" pitchFamily="34" charset="0"/>
              </a:rPr>
              <a:t>: </a:t>
            </a:r>
            <a:r>
              <a:rPr lang="en-US" sz="2000" b="1">
                <a:latin typeface="Segoe UI" panose="020B0502040204020203" pitchFamily="34" charset="0"/>
                <a:cs typeface="Segoe UI" panose="020B0502040204020203" pitchFamily="34" charset="0"/>
              </a:rPr>
              <a:t>3.717</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câu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trả</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lời</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ảo</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giác</a:t>
            </a:r>
            <a:r>
              <a:rPr lang="en-US" sz="200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8B7C2A02-CA00-E2EA-3351-7CB752A8E1D1}"/>
              </a:ext>
            </a:extLst>
          </p:cNvPr>
          <p:cNvSpPr txBox="1"/>
          <p:nvPr/>
        </p:nvSpPr>
        <p:spPr>
          <a:xfrm>
            <a:off x="3163884" y="5283882"/>
            <a:ext cx="5864225"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Hình</a:t>
            </a:r>
            <a:r>
              <a:rPr lang="en-US" b="1">
                <a:latin typeface="Segoe UI" panose="020B0502040204020203" pitchFamily="34" charset="0"/>
                <a:cs typeface="Segoe UI" panose="020B0502040204020203" pitchFamily="34" charset="0"/>
              </a:rPr>
              <a:t> 6: </a:t>
            </a:r>
            <a:r>
              <a:rPr lang="en-US">
                <a:latin typeface="Segoe UI" panose="020B0502040204020203" pitchFamily="34" charset="0"/>
                <a:cs typeface="Segoe UI" panose="020B0502040204020203" pitchFamily="34" charset="0"/>
              </a:rPr>
              <a:t>Quy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sinh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liệu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endParaRPr lang="en-US">
              <a:latin typeface="Segoe UI" panose="020B0502040204020203" pitchFamily="34" charset="0"/>
              <a:cs typeface="Segoe UI" panose="020B0502040204020203" pitchFamily="34" charset="0"/>
            </a:endParaRPr>
          </a:p>
        </p:txBody>
      </p:sp>
      <p:pic>
        <p:nvPicPr>
          <p:cNvPr id="6" name="Picture 5" descr="A diagram of a computer program&#10;&#10;AI-generated content may be incorrect.">
            <a:extLst>
              <a:ext uri="{FF2B5EF4-FFF2-40B4-BE49-F238E27FC236}">
                <a16:creationId xmlns:a16="http://schemas.microsoft.com/office/drawing/2014/main" id="{C25EF3B7-F791-EB8F-64FB-22F1B557495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2732" y="2467529"/>
            <a:ext cx="6246528" cy="2816353"/>
          </a:xfrm>
          <a:prstGeom prst="rect">
            <a:avLst/>
          </a:prstGeom>
        </p:spPr>
      </p:pic>
    </p:spTree>
    <p:extLst>
      <p:ext uri="{BB962C8B-B14F-4D97-AF65-F5344CB8AC3E}">
        <p14:creationId xmlns:p14="http://schemas.microsoft.com/office/powerpoint/2010/main" val="418965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D926-E9E6-B1F6-F95C-4982B4C7140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A5B1FAA-9453-A031-7FC6-109A3C66D3EF}"/>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3.5</a:t>
            </a:r>
            <a:r>
              <a:rPr lang="vi-VN"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Mô</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tả</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về</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bộ</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dữ</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liệu</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2087AD51-B10E-371A-4807-E0159007FB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EEE41AAD-BD8A-0E4F-B296-887C46E21A23}"/>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descr="A screenshot of a computer&#10;&#10;AI-generated content may be incorrect.">
            <a:extLst>
              <a:ext uri="{FF2B5EF4-FFF2-40B4-BE49-F238E27FC236}">
                <a16:creationId xmlns:a16="http://schemas.microsoft.com/office/drawing/2014/main" id="{39C1D1C8-BF2A-B1A9-6AAB-4F6C9D5A18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4788" y="2286017"/>
            <a:ext cx="6222423" cy="3116962"/>
          </a:xfrm>
          <a:prstGeom prst="rect">
            <a:avLst/>
          </a:prstGeom>
        </p:spPr>
      </p:pic>
      <p:sp>
        <p:nvSpPr>
          <p:cNvPr id="6" name="TextBox 5">
            <a:extLst>
              <a:ext uri="{FF2B5EF4-FFF2-40B4-BE49-F238E27FC236}">
                <a16:creationId xmlns:a16="http://schemas.microsoft.com/office/drawing/2014/main" id="{F9AF9741-4340-EFC6-E5B7-C4ECEF76C899}"/>
              </a:ext>
            </a:extLst>
          </p:cNvPr>
          <p:cNvSpPr txBox="1"/>
          <p:nvPr/>
        </p:nvSpPr>
        <p:spPr>
          <a:xfrm>
            <a:off x="264816" y="584775"/>
            <a:ext cx="11631528" cy="1287212"/>
          </a:xfrm>
          <a:prstGeom prst="rect">
            <a:avLst/>
          </a:prstGeom>
          <a:noFill/>
        </p:spPr>
        <p:txBody>
          <a:bodyPr wrap="square">
            <a:spAutoFit/>
          </a:bodyPr>
          <a:lstStyle/>
          <a:p>
            <a:pPr rtl="0">
              <a:lnSpc>
                <a:spcPct val="150000"/>
              </a:lnSpc>
              <a:buNone/>
            </a:pPr>
            <a:r>
              <a:rPr lang="en-US" sz="1800" b="1" err="1">
                <a:solidFill>
                  <a:srgbClr val="0D259B"/>
                </a:solidFill>
                <a:latin typeface="Segoe UI" panose="020B0502040204020203" pitchFamily="34" charset="0"/>
                <a:cs typeface="Segoe UI" panose="020B0502040204020203" pitchFamily="34" charset="0"/>
              </a:rPr>
              <a:t>Bộ</a:t>
            </a:r>
            <a:r>
              <a:rPr lang="en-US" sz="1800" b="1">
                <a:solidFill>
                  <a:srgbClr val="0D259B"/>
                </a:solidFill>
                <a:latin typeface="Segoe UI" panose="020B0502040204020203" pitchFamily="34" charset="0"/>
                <a:cs typeface="Segoe UI" panose="020B0502040204020203" pitchFamily="34" charset="0"/>
              </a:rPr>
              <a:t> </a:t>
            </a:r>
            <a:r>
              <a:rPr lang="en-US" sz="1800" b="1" err="1">
                <a:solidFill>
                  <a:srgbClr val="0D259B"/>
                </a:solidFill>
                <a:latin typeface="Segoe UI" panose="020B0502040204020203" pitchFamily="34" charset="0"/>
                <a:cs typeface="Segoe UI" panose="020B0502040204020203" pitchFamily="34" charset="0"/>
              </a:rPr>
              <a:t>dữ</a:t>
            </a:r>
            <a:r>
              <a:rPr lang="en-US" sz="1800" b="1">
                <a:solidFill>
                  <a:srgbClr val="0D259B"/>
                </a:solidFill>
                <a:latin typeface="Segoe UI" panose="020B0502040204020203" pitchFamily="34" charset="0"/>
                <a:cs typeface="Segoe UI" panose="020B0502040204020203" pitchFamily="34" charset="0"/>
              </a:rPr>
              <a:t> </a:t>
            </a:r>
            <a:r>
              <a:rPr lang="en-US" sz="1800" b="1" err="1">
                <a:solidFill>
                  <a:srgbClr val="0D259B"/>
                </a:solidFill>
                <a:latin typeface="Segoe UI" panose="020B0502040204020203" pitchFamily="34" charset="0"/>
                <a:cs typeface="Segoe UI" panose="020B0502040204020203" pitchFamily="34" charset="0"/>
              </a:rPr>
              <a:t>liệu</a:t>
            </a:r>
            <a:r>
              <a:rPr lang="en-US" sz="1800" b="1">
                <a:solidFill>
                  <a:srgbClr val="0D259B"/>
                </a:solidFill>
                <a:latin typeface="Segoe UI" panose="020B0502040204020203" pitchFamily="34" charset="0"/>
                <a:cs typeface="Segoe UI" panose="020B0502040204020203" pitchFamily="34" charset="0"/>
              </a:rPr>
              <a:t> </a:t>
            </a:r>
            <a:r>
              <a:rPr lang="en-US" sz="1800" b="1" err="1">
                <a:solidFill>
                  <a:srgbClr val="0D259B"/>
                </a:solidFill>
                <a:latin typeface="Segoe UI" panose="020B0502040204020203" pitchFamily="34" charset="0"/>
                <a:cs typeface="Segoe UI" panose="020B0502040204020203" pitchFamily="34" charset="0"/>
              </a:rPr>
              <a:t>thu</a:t>
            </a:r>
            <a:r>
              <a:rPr lang="en-US" sz="1800" b="1">
                <a:solidFill>
                  <a:srgbClr val="0D259B"/>
                </a:solidFill>
                <a:latin typeface="Segoe UI" panose="020B0502040204020203" pitchFamily="34" charset="0"/>
                <a:cs typeface="Segoe UI" panose="020B0502040204020203" pitchFamily="34" charset="0"/>
              </a:rPr>
              <a:t> </a:t>
            </a:r>
            <a:r>
              <a:rPr lang="en-US" sz="1800" b="1" err="1">
                <a:solidFill>
                  <a:srgbClr val="0D259B"/>
                </a:solidFill>
                <a:latin typeface="Segoe UI" panose="020B0502040204020203" pitchFamily="34" charset="0"/>
                <a:cs typeface="Segoe UI" panose="020B0502040204020203" pitchFamily="34" charset="0"/>
              </a:rPr>
              <a:t>được</a:t>
            </a:r>
            <a:r>
              <a:rPr lang="en-US" sz="1800" b="1">
                <a:solidFill>
                  <a:srgbClr val="0D259B"/>
                </a:solidFill>
                <a:latin typeface="Segoe UI" panose="020B0502040204020203" pitchFamily="34" charset="0"/>
                <a:cs typeface="Segoe UI" panose="020B0502040204020203" pitchFamily="34" charset="0"/>
              </a:rPr>
              <a:t> </a:t>
            </a:r>
            <a:r>
              <a:rPr lang="en-US" sz="1800" b="1" err="1">
                <a:solidFill>
                  <a:srgbClr val="0D259B"/>
                </a:solidFill>
                <a:latin typeface="Segoe UI" panose="020B0502040204020203" pitchFamily="34" charset="0"/>
                <a:cs typeface="Segoe UI" panose="020B0502040204020203" pitchFamily="34" charset="0"/>
              </a:rPr>
              <a:t>gồm</a:t>
            </a:r>
            <a:r>
              <a:rPr lang="en-US" sz="1800" b="1">
                <a:solidFill>
                  <a:srgbClr val="0D259B"/>
                </a:solidFill>
                <a:latin typeface="Segoe UI" panose="020B0502040204020203" pitchFamily="34" charset="0"/>
                <a:cs typeface="Segoe UI" panose="020B0502040204020203" pitchFamily="34" charset="0"/>
              </a:rPr>
              <a:t>:</a:t>
            </a:r>
          </a:p>
          <a:p>
            <a:pPr marL="342900" indent="-342900" rtl="0">
              <a:lnSpc>
                <a:spcPct val="150000"/>
              </a:lnSpc>
              <a:buFont typeface="Wingdings" panose="05000000000000000000" pitchFamily="2" charset="2"/>
              <a:buChar char="Ø"/>
            </a:pPr>
            <a:r>
              <a:rPr lang="en-US" sz="1800" b="1">
                <a:latin typeface="Segoe UI" panose="020B0502040204020203" pitchFamily="34" charset="0"/>
                <a:cs typeface="Segoe UI" panose="020B0502040204020203" pitchFamily="34" charset="0"/>
              </a:rPr>
              <a:t>3.717</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cặp</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câu</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hỏi</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và</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câu</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trả</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lời</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đúng</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cùng</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với</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câu</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trả</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lời</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ảo</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giác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và</a:t>
            </a:r>
            <a:r>
              <a:rPr lang="en-US">
                <a:latin typeface="Segoe UI" panose="020B0502040204020203" pitchFamily="34" charset="0"/>
                <a:cs typeface="Segoe UI" panose="020B0502040204020203" pitchFamily="34" charset="0"/>
              </a:rPr>
              <a:t> pattern </a:t>
            </a:r>
            <a:r>
              <a:rPr lang="en-US" err="1">
                <a:latin typeface="Segoe UI" panose="020B0502040204020203" pitchFamily="34" charset="0"/>
                <a:cs typeface="Segoe UI" panose="020B0502040204020203" pitchFamily="34" charset="0"/>
              </a:rPr>
              <a:t>tương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ứng</a:t>
            </a:r>
            <a:r>
              <a:rPr lang="en-US">
                <a:latin typeface="Segoe UI" panose="020B0502040204020203" pitchFamily="34" charset="0"/>
                <a:cs typeface="Segoe UI" panose="020B0502040204020203" pitchFamily="34" charset="0"/>
              </a:rPr>
              <a:t>.</a:t>
            </a:r>
            <a:endParaRPr lang="en-US" sz="1800">
              <a:latin typeface="Segoe UI" panose="020B0502040204020203" pitchFamily="34" charset="0"/>
              <a:cs typeface="Segoe UI" panose="020B0502040204020203" pitchFamily="34" charset="0"/>
            </a:endParaRPr>
          </a:p>
          <a:p>
            <a:pPr marL="342900" indent="-342900" rtl="0">
              <a:lnSpc>
                <a:spcPct val="150000"/>
              </a:lnSpc>
              <a:buFont typeface="Wingdings" panose="05000000000000000000" pitchFamily="2" charset="2"/>
              <a:buChar char="Ø"/>
            </a:pPr>
            <a:r>
              <a:rPr lang="en-US" sz="1800" b="1">
                <a:latin typeface="Segoe UI" panose="020B0502040204020203" pitchFamily="34" charset="0"/>
                <a:cs typeface="Segoe UI" panose="020B0502040204020203" pitchFamily="34" charset="0"/>
              </a:rPr>
              <a:t>1.820</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thủ</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tục</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hành</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chính</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chứa</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kiến</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thức</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liên</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quan</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của</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câu</a:t>
            </a:r>
            <a:r>
              <a:rPr lang="en-US" sz="1800">
                <a:latin typeface="Segoe UI" panose="020B0502040204020203" pitchFamily="34" charset="0"/>
                <a:cs typeface="Segoe UI" panose="020B0502040204020203" pitchFamily="34" charset="0"/>
              </a:rPr>
              <a:t> </a:t>
            </a:r>
            <a:r>
              <a:rPr lang="en-US" sz="1800" err="1">
                <a:latin typeface="Segoe UI" panose="020B0502040204020203" pitchFamily="34" charset="0"/>
                <a:cs typeface="Segoe UI" panose="020B0502040204020203" pitchFamily="34" charset="0"/>
              </a:rPr>
              <a:t>hỏi</a:t>
            </a:r>
            <a:r>
              <a:rPr lang="en-US" sz="1800">
                <a:latin typeface="Segoe UI" panose="020B0502040204020203" pitchFamily="34" charset="0"/>
                <a:cs typeface="Segoe UI" panose="020B0502040204020203" pitchFamily="34" charset="0"/>
              </a:rPr>
              <a:t>.</a:t>
            </a:r>
          </a:p>
        </p:txBody>
      </p:sp>
      <p:sp>
        <p:nvSpPr>
          <p:cNvPr id="9" name="TextBox 8">
            <a:extLst>
              <a:ext uri="{FF2B5EF4-FFF2-40B4-BE49-F238E27FC236}">
                <a16:creationId xmlns:a16="http://schemas.microsoft.com/office/drawing/2014/main" id="{9004CD40-6D01-EF73-3296-1B71DA4AC300}"/>
              </a:ext>
            </a:extLst>
          </p:cNvPr>
          <p:cNvSpPr txBox="1"/>
          <p:nvPr/>
        </p:nvSpPr>
        <p:spPr>
          <a:xfrm>
            <a:off x="2984788" y="5524893"/>
            <a:ext cx="6222423"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Hình</a:t>
            </a:r>
            <a:r>
              <a:rPr lang="en-US" b="1">
                <a:latin typeface="Segoe UI" panose="020B0502040204020203" pitchFamily="34" charset="0"/>
                <a:cs typeface="Segoe UI" panose="020B0502040204020203" pitchFamily="34" charset="0"/>
              </a:rPr>
              <a:t> 7: </a:t>
            </a:r>
            <a:r>
              <a:rPr lang="vi-VN">
                <a:latin typeface="Segoe UI" panose="020B0502040204020203" pitchFamily="34" charset="0"/>
                <a:cs typeface="Segoe UI" panose="020B0502040204020203" pitchFamily="34" charset="0"/>
              </a:rPr>
              <a:t>Lược đồ quan hệ các tập dữ liệu</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3630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E8C9B-5DC6-FFFE-1C2F-51D3467D2E1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D2769D3-34DF-15FA-995A-C2371F5FEEE7}"/>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1 </a:t>
            </a:r>
            <a:r>
              <a:rPr lang="en-US" sz="3200" b="1" err="1">
                <a:solidFill>
                  <a:schemeClr val="bg1"/>
                </a:solidFill>
                <a:latin typeface="Segoe UI" panose="020B0502040204020203" pitchFamily="34" charset="0"/>
                <a:cs typeface="Segoe UI" panose="020B0502040204020203" pitchFamily="34" charset="0"/>
              </a:rPr>
              <a:t>Phương</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pháp</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đánh</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giá</a:t>
            </a:r>
            <a:r>
              <a:rPr lang="en-US" sz="3200" b="1">
                <a:solidFill>
                  <a:schemeClr val="bg1"/>
                </a:solidFill>
                <a:latin typeface="Segoe UI" panose="020B0502040204020203" pitchFamily="34" charset="0"/>
                <a:cs typeface="Segoe UI" panose="020B0502040204020203" pitchFamily="34" charset="0"/>
              </a:rPr>
              <a:t> </a:t>
            </a:r>
          </a:p>
        </p:txBody>
      </p:sp>
      <p:pic>
        <p:nvPicPr>
          <p:cNvPr id="3" name="Picture 2" descr="Logo&#10;&#10;Description automatically generated">
            <a:extLst>
              <a:ext uri="{FF2B5EF4-FFF2-40B4-BE49-F238E27FC236}">
                <a16:creationId xmlns:a16="http://schemas.microsoft.com/office/drawing/2014/main" id="{19516BE6-B4C9-2846-D731-DE55A2A6C3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0299" y="-505941"/>
            <a:ext cx="3653673" cy="1596655"/>
          </a:xfrm>
          <a:prstGeom prst="rect">
            <a:avLst/>
          </a:prstGeom>
        </p:spPr>
      </p:pic>
      <p:sp>
        <p:nvSpPr>
          <p:cNvPr id="2" name="Rectangle 1">
            <a:extLst>
              <a:ext uri="{FF2B5EF4-FFF2-40B4-BE49-F238E27FC236}">
                <a16:creationId xmlns:a16="http://schemas.microsoft.com/office/drawing/2014/main" id="{6CDA01B4-56D8-A33A-1E57-4E09F76FB317}"/>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descr="A diagram of a computer program&#10;&#10;AI-generated content may be incorrect.">
            <a:extLst>
              <a:ext uri="{FF2B5EF4-FFF2-40B4-BE49-F238E27FC236}">
                <a16:creationId xmlns:a16="http://schemas.microsoft.com/office/drawing/2014/main" id="{5F366780-AE6A-29D1-6371-DF1DDBACF2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5391" y="694503"/>
            <a:ext cx="8581218" cy="5178555"/>
          </a:xfrm>
          <a:prstGeom prst="rect">
            <a:avLst/>
          </a:prstGeom>
        </p:spPr>
      </p:pic>
      <p:sp>
        <p:nvSpPr>
          <p:cNvPr id="5" name="TextBox 4">
            <a:extLst>
              <a:ext uri="{FF2B5EF4-FFF2-40B4-BE49-F238E27FC236}">
                <a16:creationId xmlns:a16="http://schemas.microsoft.com/office/drawing/2014/main" id="{58054F91-0868-B385-F609-74C79EAFFADF}"/>
              </a:ext>
            </a:extLst>
          </p:cNvPr>
          <p:cNvSpPr txBox="1"/>
          <p:nvPr/>
        </p:nvSpPr>
        <p:spPr>
          <a:xfrm>
            <a:off x="1000142" y="5935389"/>
            <a:ext cx="10191716"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Hình</a:t>
            </a:r>
            <a:r>
              <a:rPr lang="en-US" b="1">
                <a:latin typeface="Segoe UI" panose="020B0502040204020203" pitchFamily="34" charset="0"/>
                <a:cs typeface="Segoe UI" panose="020B0502040204020203" pitchFamily="34" charset="0"/>
              </a:rPr>
              <a:t> 8: </a:t>
            </a:r>
            <a:r>
              <a:rPr lang="en-US">
                <a:latin typeface="Segoe UI" panose="020B0502040204020203" pitchFamily="34" charset="0"/>
                <a:cs typeface="Segoe UI" panose="020B0502040204020203" pitchFamily="34" charset="0"/>
              </a:rPr>
              <a:t>Quy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đánh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của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mô</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ngôn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ngữ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lớn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trong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ngữ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cảnh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dịch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vụ</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công</a:t>
            </a:r>
            <a:r>
              <a:rPr lang="en-US">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93213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B720B-9F39-2D0F-C91F-4DA6E5E538D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403AD04-39AC-0E44-CBA5-0D0DC480AB47}"/>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1 </a:t>
            </a:r>
            <a:r>
              <a:rPr lang="en-US" sz="3200" b="1" err="1">
                <a:solidFill>
                  <a:schemeClr val="bg1"/>
                </a:solidFill>
                <a:latin typeface="Segoe UI" panose="020B0502040204020203" pitchFamily="34" charset="0"/>
                <a:cs typeface="Segoe UI" panose="020B0502040204020203" pitchFamily="34" charset="0"/>
              </a:rPr>
              <a:t>Phương</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pháp</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đánh</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giá</a:t>
            </a:r>
            <a:r>
              <a:rPr lang="en-US" sz="3200" b="1">
                <a:solidFill>
                  <a:schemeClr val="bg1"/>
                </a:solidFill>
                <a:latin typeface="Segoe UI" panose="020B0502040204020203" pitchFamily="34" charset="0"/>
                <a:cs typeface="Segoe UI" panose="020B0502040204020203" pitchFamily="34" charset="0"/>
              </a:rPr>
              <a:t> </a:t>
            </a:r>
          </a:p>
        </p:txBody>
      </p:sp>
      <p:pic>
        <p:nvPicPr>
          <p:cNvPr id="3" name="Picture 2" descr="Logo&#10;&#10;Description automatically generated">
            <a:extLst>
              <a:ext uri="{FF2B5EF4-FFF2-40B4-BE49-F238E27FC236}">
                <a16:creationId xmlns:a16="http://schemas.microsoft.com/office/drawing/2014/main" id="{C938ACE1-75AE-1FA0-0398-8D5FFD44AB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0299" y="-505941"/>
            <a:ext cx="3653673" cy="1596655"/>
          </a:xfrm>
          <a:prstGeom prst="rect">
            <a:avLst/>
          </a:prstGeom>
        </p:spPr>
      </p:pic>
      <p:sp>
        <p:nvSpPr>
          <p:cNvPr id="2" name="Rectangle 1">
            <a:extLst>
              <a:ext uri="{FF2B5EF4-FFF2-40B4-BE49-F238E27FC236}">
                <a16:creationId xmlns:a16="http://schemas.microsoft.com/office/drawing/2014/main" id="{62933DEA-2265-6783-FA74-A4A05D76A6D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8C6FC540-EAA9-17C3-8EA2-FB8CE5195994}"/>
              </a:ext>
            </a:extLst>
          </p:cNvPr>
          <p:cNvSpPr txBox="1"/>
          <p:nvPr/>
        </p:nvSpPr>
        <p:spPr>
          <a:xfrm>
            <a:off x="264816" y="584775"/>
            <a:ext cx="11521800" cy="5574988"/>
          </a:xfrm>
          <a:prstGeom prst="rect">
            <a:avLst/>
          </a:prstGeom>
          <a:noFill/>
        </p:spPr>
        <p:txBody>
          <a:bodyPr wrap="square" lIns="91440" tIns="45720" rIns="91440" bIns="45720" anchor="t">
            <a:spAutoFit/>
          </a:bodyPr>
          <a:lstStyle/>
          <a:p>
            <a:pPr>
              <a:lnSpc>
                <a:spcPct val="150000"/>
              </a:lnSpc>
            </a:pPr>
            <a:r>
              <a:rPr lang="en-US" sz="2000" b="1" err="1">
                <a:solidFill>
                  <a:srgbClr val="0D259B"/>
                </a:solidFill>
                <a:latin typeface="Segoe UI"/>
                <a:cs typeface="Segoe UI"/>
              </a:rPr>
              <a:t>Dữ</a:t>
            </a:r>
            <a:r>
              <a:rPr lang="en-US" sz="2000" b="1">
                <a:solidFill>
                  <a:srgbClr val="0D259B"/>
                </a:solidFill>
                <a:latin typeface="Segoe UI"/>
                <a:cs typeface="Segoe UI"/>
              </a:rPr>
              <a:t> </a:t>
            </a:r>
            <a:r>
              <a:rPr lang="en-US" sz="2000" b="1" err="1">
                <a:solidFill>
                  <a:srgbClr val="0D259B"/>
                </a:solidFill>
                <a:latin typeface="Segoe UI"/>
                <a:cs typeface="Segoe UI"/>
              </a:rPr>
              <a:t>liệu</a:t>
            </a:r>
            <a:r>
              <a:rPr lang="en-US" sz="2000" b="1">
                <a:solidFill>
                  <a:srgbClr val="0D259B"/>
                </a:solidFill>
                <a:latin typeface="Segoe UI"/>
                <a:cs typeface="Segoe UI"/>
              </a:rPr>
              <a:t> </a:t>
            </a:r>
            <a:r>
              <a:rPr lang="en-US" sz="2000" b="1" err="1">
                <a:solidFill>
                  <a:srgbClr val="0D259B"/>
                </a:solidFill>
                <a:latin typeface="Segoe UI"/>
                <a:cs typeface="Segoe UI"/>
              </a:rPr>
              <a:t>đầu</a:t>
            </a:r>
            <a:r>
              <a:rPr lang="en-US" sz="2000" b="1">
                <a:solidFill>
                  <a:srgbClr val="0D259B"/>
                </a:solidFill>
                <a:latin typeface="Segoe UI"/>
                <a:cs typeface="Segoe UI"/>
              </a:rPr>
              <a:t> </a:t>
            </a:r>
            <a:r>
              <a:rPr lang="en-US" sz="2000" b="1" err="1">
                <a:solidFill>
                  <a:srgbClr val="0D259B"/>
                </a:solidFill>
                <a:latin typeface="Segoe UI"/>
                <a:cs typeface="Segoe UI"/>
              </a:rPr>
              <a:t>vào</a:t>
            </a:r>
            <a:r>
              <a:rPr lang="en-US" sz="2000" b="1">
                <a:solidFill>
                  <a:srgbClr val="0D259B"/>
                </a:solidFill>
                <a:latin typeface="Segoe UI"/>
                <a:cs typeface="Segoe UI"/>
              </a:rPr>
              <a:t>: </a:t>
            </a:r>
          </a:p>
          <a:p>
            <a:pPr>
              <a:lnSpc>
                <a:spcPct val="150000"/>
              </a:lnSpc>
            </a:pPr>
            <a:r>
              <a:rPr lang="en-US" sz="2000" b="1" err="1">
                <a:latin typeface="Segoe UI"/>
                <a:cs typeface="Segoe UI"/>
              </a:rPr>
              <a:t>Không</a:t>
            </a:r>
            <a:r>
              <a:rPr lang="en-US" sz="2000" b="1">
                <a:latin typeface="Segoe UI"/>
                <a:cs typeface="Segoe UI"/>
              </a:rPr>
              <a:t> </a:t>
            </a:r>
            <a:r>
              <a:rPr lang="en-US" sz="2000" b="1" err="1">
                <a:latin typeface="Segoe UI"/>
                <a:cs typeface="Segoe UI"/>
              </a:rPr>
              <a:t>truyền</a:t>
            </a:r>
            <a:r>
              <a:rPr lang="en-US" sz="2000" b="1">
                <a:latin typeface="Segoe UI"/>
                <a:cs typeface="Segoe UI"/>
              </a:rPr>
              <a:t> </a:t>
            </a:r>
            <a:r>
              <a:rPr lang="en-US" sz="2000" b="1" err="1">
                <a:latin typeface="Segoe UI"/>
                <a:cs typeface="Segoe UI"/>
              </a:rPr>
              <a:t>kiến</a:t>
            </a:r>
            <a:r>
              <a:rPr lang="en-US" sz="2000" b="1">
                <a:latin typeface="Segoe UI"/>
                <a:cs typeface="Segoe UI"/>
              </a:rPr>
              <a:t> </a:t>
            </a:r>
            <a:r>
              <a:rPr lang="en-US" sz="2000" b="1" err="1">
                <a:latin typeface="Segoe UI"/>
                <a:cs typeface="Segoe UI"/>
              </a:rPr>
              <a:t>thức</a:t>
            </a:r>
            <a:r>
              <a:rPr lang="en-US" sz="2000" b="1">
                <a:latin typeface="Segoe UI"/>
                <a:cs typeface="Segoe UI"/>
              </a:rPr>
              <a:t>: </a:t>
            </a:r>
            <a:r>
              <a:rPr lang="en-US" sz="2000" b="1">
                <a:solidFill>
                  <a:srgbClr val="FF0000"/>
                </a:solidFill>
                <a:latin typeface="Segoe UI"/>
                <a:cs typeface="Segoe UI"/>
              </a:rPr>
              <a:t>7.434</a:t>
            </a:r>
            <a:r>
              <a:rPr lang="en-US" sz="2000">
                <a:latin typeface="Segoe UI"/>
                <a:cs typeface="Segoe UI"/>
              </a:rPr>
              <a:t> </a:t>
            </a:r>
            <a:r>
              <a:rPr lang="en-US" sz="2000" err="1">
                <a:latin typeface="Segoe UI"/>
                <a:cs typeface="Segoe UI"/>
              </a:rPr>
              <a:t>cặp</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hỏi</a:t>
            </a:r>
            <a:r>
              <a:rPr lang="en-US" sz="2000">
                <a:latin typeface="Segoe UI"/>
                <a:cs typeface="Segoe UI"/>
              </a:rPr>
              <a:t> </a:t>
            </a:r>
            <a:r>
              <a:rPr lang="en-US" sz="2000" err="1">
                <a:latin typeface="Segoe UI"/>
                <a:cs typeface="Segoe UI"/>
              </a:rPr>
              <a:t>và</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trả</a:t>
            </a:r>
            <a:r>
              <a:rPr lang="en-US" sz="2000">
                <a:latin typeface="Segoe UI"/>
                <a:cs typeface="Segoe UI"/>
              </a:rPr>
              <a:t> </a:t>
            </a:r>
            <a:r>
              <a:rPr lang="en-US" sz="2000" err="1">
                <a:latin typeface="Segoe UI"/>
                <a:cs typeface="Segoe UI"/>
              </a:rPr>
              <a:t>lời</a:t>
            </a:r>
            <a:r>
              <a:rPr lang="en-US" sz="2000">
                <a:latin typeface="Segoe UI"/>
                <a:cs typeface="Segoe UI"/>
              </a:rPr>
              <a:t> </a:t>
            </a:r>
            <a:r>
              <a:rPr lang="en-US" sz="2000" err="1">
                <a:latin typeface="Segoe UI"/>
                <a:cs typeface="Segoe UI"/>
              </a:rPr>
              <a:t>trong</a:t>
            </a:r>
            <a:r>
              <a:rPr lang="en-US" sz="2000">
                <a:latin typeface="Segoe UI"/>
                <a:cs typeface="Segoe UI"/>
              </a:rPr>
              <a:t> </a:t>
            </a:r>
            <a:r>
              <a:rPr lang="en-US" sz="2000" err="1">
                <a:latin typeface="Segoe UI"/>
                <a:cs typeface="Segoe UI"/>
              </a:rPr>
              <a:t>ngữ</a:t>
            </a:r>
            <a:r>
              <a:rPr lang="en-US" sz="2000">
                <a:latin typeface="Segoe UI"/>
                <a:cs typeface="Segoe UI"/>
              </a:rPr>
              <a:t> </a:t>
            </a:r>
            <a:r>
              <a:rPr lang="en-US" sz="2000" err="1">
                <a:latin typeface="Segoe UI"/>
                <a:cs typeface="Segoe UI"/>
              </a:rPr>
              <a:t>cảnh</a:t>
            </a:r>
            <a:r>
              <a:rPr lang="en-US" sz="2000">
                <a:latin typeface="Segoe UI"/>
                <a:cs typeface="Segoe UI"/>
              </a:rPr>
              <a:t> </a:t>
            </a:r>
            <a:r>
              <a:rPr lang="en-US" sz="2000" err="1">
                <a:latin typeface="Segoe UI"/>
                <a:cs typeface="Segoe UI"/>
              </a:rPr>
              <a:t>dịch</a:t>
            </a:r>
            <a:r>
              <a:rPr lang="en-US" sz="2000">
                <a:latin typeface="Segoe UI"/>
                <a:cs typeface="Segoe UI"/>
              </a:rPr>
              <a:t> </a:t>
            </a:r>
            <a:r>
              <a:rPr lang="en-US" sz="2000" err="1">
                <a:latin typeface="Segoe UI"/>
                <a:cs typeface="Segoe UI"/>
              </a:rPr>
              <a:t>vụ</a:t>
            </a:r>
            <a:r>
              <a:rPr lang="en-US" sz="2000">
                <a:latin typeface="Segoe UI"/>
                <a:cs typeface="Segoe UI"/>
              </a:rPr>
              <a:t> </a:t>
            </a:r>
            <a:r>
              <a:rPr lang="en-US" sz="2000" err="1">
                <a:latin typeface="Segoe UI"/>
                <a:cs typeface="Segoe UI"/>
              </a:rPr>
              <a:t>công</a:t>
            </a:r>
            <a:r>
              <a:rPr lang="en-US" sz="2000">
                <a:latin typeface="Segoe UI"/>
                <a:cs typeface="Segoe UI"/>
              </a:rPr>
              <a:t>.</a:t>
            </a:r>
          </a:p>
          <a:p>
            <a:pPr marL="342900" indent="-342900">
              <a:lnSpc>
                <a:spcPct val="150000"/>
              </a:lnSpc>
              <a:buFont typeface="Wingdings" panose="05000000000000000000" pitchFamily="2" charset="2"/>
              <a:buChar char="Ø"/>
            </a:pPr>
            <a:r>
              <a:rPr lang="en-US" sz="2000" b="1">
                <a:latin typeface="Segoe UI"/>
                <a:cs typeface="Segoe UI"/>
              </a:rPr>
              <a:t>3.717</a:t>
            </a:r>
            <a:r>
              <a:rPr lang="en-US" sz="2000">
                <a:latin typeface="Segoe UI"/>
                <a:cs typeface="Segoe UI"/>
              </a:rPr>
              <a:t> </a:t>
            </a:r>
            <a:r>
              <a:rPr lang="en-US" sz="2000" err="1">
                <a:latin typeface="Segoe UI"/>
                <a:cs typeface="Segoe UI"/>
              </a:rPr>
              <a:t>cặp</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hỏi</a:t>
            </a:r>
            <a:r>
              <a:rPr lang="en-US" sz="2000">
                <a:latin typeface="Segoe UI"/>
                <a:cs typeface="Segoe UI"/>
              </a:rPr>
              <a:t> </a:t>
            </a:r>
            <a:r>
              <a:rPr lang="en-US" sz="2000" err="1">
                <a:latin typeface="Segoe UI"/>
                <a:cs typeface="Segoe UI"/>
              </a:rPr>
              <a:t>và</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trả</a:t>
            </a:r>
            <a:r>
              <a:rPr lang="en-US" sz="2000">
                <a:latin typeface="Segoe UI"/>
                <a:cs typeface="Segoe UI"/>
              </a:rPr>
              <a:t> </a:t>
            </a:r>
            <a:r>
              <a:rPr lang="en-US" sz="2000" err="1">
                <a:latin typeface="Segoe UI"/>
                <a:cs typeface="Segoe UI"/>
              </a:rPr>
              <a:t>lời</a:t>
            </a:r>
            <a:r>
              <a:rPr lang="en-US" sz="2000">
                <a:latin typeface="Segoe UI"/>
                <a:cs typeface="Segoe UI"/>
              </a:rPr>
              <a:t> </a:t>
            </a:r>
            <a:r>
              <a:rPr lang="en-US" sz="2000" err="1">
                <a:latin typeface="Segoe UI"/>
                <a:cs typeface="Segoe UI"/>
              </a:rPr>
              <a:t>đúng</a:t>
            </a:r>
            <a:r>
              <a:rPr lang="en-US" sz="2000">
                <a:latin typeface="Segoe UI"/>
                <a:cs typeface="Segoe UI"/>
              </a:rPr>
              <a:t> (</a:t>
            </a:r>
            <a:r>
              <a:rPr lang="en-US" sz="2000" err="1">
                <a:latin typeface="Segoe UI"/>
                <a:cs typeface="Segoe UI"/>
              </a:rPr>
              <a:t>mẫu</a:t>
            </a:r>
            <a:r>
              <a:rPr lang="en-US" sz="2000">
                <a:latin typeface="Segoe UI"/>
                <a:cs typeface="Segoe UI"/>
              </a:rPr>
              <a:t> </a:t>
            </a:r>
            <a:r>
              <a:rPr lang="en-US" sz="2000" err="1">
                <a:latin typeface="Segoe UI"/>
                <a:cs typeface="Segoe UI"/>
              </a:rPr>
              <a:t>âm</a:t>
            </a:r>
            <a:r>
              <a:rPr lang="en-US" sz="2000">
                <a:latin typeface="Segoe UI"/>
                <a:cs typeface="Segoe UI"/>
              </a:rPr>
              <a:t>).</a:t>
            </a:r>
          </a:p>
          <a:p>
            <a:pPr marL="342900" indent="-342900">
              <a:lnSpc>
                <a:spcPct val="150000"/>
              </a:lnSpc>
              <a:buFont typeface="Wingdings" panose="05000000000000000000" pitchFamily="2" charset="2"/>
              <a:buChar char="Ø"/>
            </a:pPr>
            <a:r>
              <a:rPr lang="en-US" sz="2000" b="1">
                <a:latin typeface="Segoe UI"/>
                <a:cs typeface="Segoe UI"/>
              </a:rPr>
              <a:t>3.717</a:t>
            </a:r>
            <a:r>
              <a:rPr lang="en-US" sz="2000">
                <a:latin typeface="Segoe UI"/>
                <a:cs typeface="Segoe UI"/>
              </a:rPr>
              <a:t> </a:t>
            </a:r>
            <a:r>
              <a:rPr lang="en-US" sz="2000" err="1">
                <a:latin typeface="Segoe UI"/>
                <a:cs typeface="Segoe UI"/>
              </a:rPr>
              <a:t>cặp</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hỏi</a:t>
            </a:r>
            <a:r>
              <a:rPr lang="en-US" sz="2000">
                <a:latin typeface="Segoe UI"/>
                <a:cs typeface="Segoe UI"/>
              </a:rPr>
              <a:t> </a:t>
            </a:r>
            <a:r>
              <a:rPr lang="en-US" sz="2000" err="1">
                <a:latin typeface="Segoe UI"/>
                <a:cs typeface="Segoe UI"/>
              </a:rPr>
              <a:t>và</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trả</a:t>
            </a:r>
            <a:r>
              <a:rPr lang="en-US" sz="2000">
                <a:latin typeface="Segoe UI"/>
                <a:cs typeface="Segoe UI"/>
              </a:rPr>
              <a:t> </a:t>
            </a:r>
            <a:r>
              <a:rPr lang="en-US" sz="2000" err="1">
                <a:latin typeface="Segoe UI"/>
                <a:cs typeface="Segoe UI"/>
              </a:rPr>
              <a:t>lời</a:t>
            </a:r>
            <a:r>
              <a:rPr lang="en-US" sz="2000">
                <a:latin typeface="Segoe UI"/>
                <a:cs typeface="Segoe UI"/>
              </a:rPr>
              <a:t> </a:t>
            </a:r>
            <a:r>
              <a:rPr lang="en-US" sz="2000" err="1">
                <a:latin typeface="Segoe UI"/>
                <a:cs typeface="Segoe UI"/>
              </a:rPr>
              <a:t>ảo</a:t>
            </a:r>
            <a:r>
              <a:rPr lang="en-US" sz="2000">
                <a:latin typeface="Segoe UI"/>
                <a:cs typeface="Segoe UI"/>
              </a:rPr>
              <a:t> </a:t>
            </a:r>
            <a:r>
              <a:rPr lang="en-US" sz="2000" err="1">
                <a:latin typeface="Segoe UI"/>
                <a:cs typeface="Segoe UI"/>
              </a:rPr>
              <a:t>giác</a:t>
            </a:r>
            <a:r>
              <a:rPr lang="en-US" sz="2000">
                <a:latin typeface="Segoe UI"/>
                <a:cs typeface="Segoe UI"/>
              </a:rPr>
              <a:t> </a:t>
            </a:r>
            <a:r>
              <a:rPr lang="en-US" sz="2000" err="1">
                <a:latin typeface="Segoe UI"/>
                <a:cs typeface="Segoe UI"/>
              </a:rPr>
              <a:t>cùng</a:t>
            </a:r>
            <a:r>
              <a:rPr lang="en-US" sz="2000">
                <a:latin typeface="Segoe UI"/>
                <a:cs typeface="Segoe UI"/>
              </a:rPr>
              <a:t> </a:t>
            </a:r>
            <a:r>
              <a:rPr lang="en-US" sz="2000" err="1">
                <a:latin typeface="Segoe UI"/>
                <a:cs typeface="Segoe UI"/>
              </a:rPr>
              <a:t>với</a:t>
            </a:r>
            <a:r>
              <a:rPr lang="en-US" sz="2000">
                <a:latin typeface="Segoe UI"/>
                <a:cs typeface="Segoe UI"/>
              </a:rPr>
              <a:t> pattern </a:t>
            </a:r>
            <a:r>
              <a:rPr lang="en-US" sz="2000" err="1">
                <a:latin typeface="Segoe UI"/>
                <a:cs typeface="Segoe UI"/>
              </a:rPr>
              <a:t>tương</a:t>
            </a:r>
            <a:r>
              <a:rPr lang="en-US" sz="2000">
                <a:latin typeface="Segoe UI"/>
                <a:cs typeface="Segoe UI"/>
              </a:rPr>
              <a:t> </a:t>
            </a:r>
            <a:r>
              <a:rPr lang="en-US" sz="2000" err="1">
                <a:latin typeface="Segoe UI"/>
                <a:cs typeface="Segoe UI"/>
              </a:rPr>
              <a:t>ứng</a:t>
            </a:r>
            <a:r>
              <a:rPr lang="en-US" sz="2000">
                <a:latin typeface="Segoe UI"/>
                <a:cs typeface="Segoe UI"/>
              </a:rPr>
              <a:t> (</a:t>
            </a:r>
            <a:r>
              <a:rPr lang="en-US" sz="2000" err="1">
                <a:latin typeface="Segoe UI"/>
                <a:cs typeface="Segoe UI"/>
              </a:rPr>
              <a:t>mẫu</a:t>
            </a:r>
            <a:r>
              <a:rPr lang="en-US" sz="2000">
                <a:latin typeface="Segoe UI"/>
                <a:cs typeface="Segoe UI"/>
              </a:rPr>
              <a:t> </a:t>
            </a:r>
            <a:r>
              <a:rPr lang="en-US" sz="2000" err="1">
                <a:latin typeface="Segoe UI"/>
                <a:cs typeface="Segoe UI"/>
              </a:rPr>
              <a:t>dương</a:t>
            </a:r>
            <a:r>
              <a:rPr lang="en-US" sz="2000">
                <a:latin typeface="Segoe UI"/>
                <a:cs typeface="Segoe UI"/>
              </a:rPr>
              <a:t>).</a:t>
            </a:r>
          </a:p>
          <a:p>
            <a:pPr>
              <a:lnSpc>
                <a:spcPct val="150000"/>
              </a:lnSpc>
            </a:pPr>
            <a:r>
              <a:rPr lang="en-US" sz="2000" b="1" err="1">
                <a:latin typeface="Segoe UI"/>
                <a:cs typeface="Segoe UI"/>
              </a:rPr>
              <a:t>Có</a:t>
            </a:r>
            <a:r>
              <a:rPr lang="en-US" sz="2000" b="1">
                <a:latin typeface="Segoe UI"/>
                <a:cs typeface="Segoe UI"/>
              </a:rPr>
              <a:t> </a:t>
            </a:r>
            <a:r>
              <a:rPr lang="en-US" sz="2000" b="1" err="1">
                <a:latin typeface="Segoe UI"/>
                <a:cs typeface="Segoe UI"/>
              </a:rPr>
              <a:t>truyền</a:t>
            </a:r>
            <a:r>
              <a:rPr lang="en-US" sz="2000" b="1">
                <a:latin typeface="Segoe UI"/>
                <a:cs typeface="Segoe UI"/>
              </a:rPr>
              <a:t> </a:t>
            </a:r>
            <a:r>
              <a:rPr lang="en-US" sz="2000" b="1" err="1">
                <a:latin typeface="Segoe UI"/>
                <a:cs typeface="Segoe UI"/>
              </a:rPr>
              <a:t>kiến</a:t>
            </a:r>
            <a:r>
              <a:rPr lang="en-US" sz="2000" b="1">
                <a:latin typeface="Segoe UI"/>
                <a:cs typeface="Segoe UI"/>
              </a:rPr>
              <a:t> </a:t>
            </a:r>
            <a:r>
              <a:rPr lang="en-US" sz="2000" b="1" err="1">
                <a:latin typeface="Segoe UI"/>
                <a:cs typeface="Segoe UI"/>
              </a:rPr>
              <a:t>thức</a:t>
            </a:r>
            <a:r>
              <a:rPr lang="en-US" sz="2000" b="1">
                <a:latin typeface="Segoe UI"/>
                <a:cs typeface="Segoe UI"/>
              </a:rPr>
              <a:t>: </a:t>
            </a:r>
            <a:r>
              <a:rPr lang="en-US" sz="2000" b="1">
                <a:solidFill>
                  <a:srgbClr val="FF0000"/>
                </a:solidFill>
                <a:latin typeface="Segoe UI"/>
                <a:cs typeface="Segoe UI"/>
              </a:rPr>
              <a:t>2.000</a:t>
            </a:r>
            <a:r>
              <a:rPr lang="en-US" sz="2000">
                <a:latin typeface="Segoe UI"/>
                <a:cs typeface="Segoe UI"/>
              </a:rPr>
              <a:t> </a:t>
            </a:r>
            <a:r>
              <a:rPr lang="en-US" sz="2000" err="1">
                <a:latin typeface="Segoe UI"/>
                <a:cs typeface="Segoe UI"/>
              </a:rPr>
              <a:t>cặp</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hỏi</a:t>
            </a:r>
            <a:r>
              <a:rPr lang="en-US" sz="2000">
                <a:latin typeface="Segoe UI"/>
                <a:cs typeface="Segoe UI"/>
              </a:rPr>
              <a:t> </a:t>
            </a:r>
            <a:r>
              <a:rPr lang="en-US" sz="2000" err="1">
                <a:latin typeface="Segoe UI"/>
                <a:cs typeface="Segoe UI"/>
              </a:rPr>
              <a:t>và</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trả</a:t>
            </a:r>
            <a:r>
              <a:rPr lang="en-US" sz="2000">
                <a:latin typeface="Segoe UI"/>
                <a:cs typeface="Segoe UI"/>
              </a:rPr>
              <a:t> </a:t>
            </a:r>
            <a:r>
              <a:rPr lang="en-US" sz="2000" err="1">
                <a:latin typeface="Segoe UI"/>
                <a:cs typeface="Segoe UI"/>
              </a:rPr>
              <a:t>lời</a:t>
            </a:r>
            <a:r>
              <a:rPr lang="en-US" sz="2000">
                <a:latin typeface="Segoe UI"/>
                <a:cs typeface="Segoe UI"/>
              </a:rPr>
              <a:t> </a:t>
            </a:r>
            <a:r>
              <a:rPr lang="en-US" sz="2000" err="1">
                <a:latin typeface="Segoe UI"/>
                <a:cs typeface="Segoe UI"/>
              </a:rPr>
              <a:t>trong</a:t>
            </a:r>
            <a:r>
              <a:rPr lang="en-US" sz="2000">
                <a:latin typeface="Segoe UI"/>
                <a:cs typeface="Segoe UI"/>
              </a:rPr>
              <a:t> </a:t>
            </a:r>
            <a:r>
              <a:rPr lang="en-US" sz="2000" err="1">
                <a:latin typeface="Segoe UI"/>
                <a:cs typeface="Segoe UI"/>
              </a:rPr>
              <a:t>ngữ</a:t>
            </a:r>
            <a:r>
              <a:rPr lang="en-US" sz="2000">
                <a:latin typeface="Segoe UI"/>
                <a:cs typeface="Segoe UI"/>
              </a:rPr>
              <a:t> </a:t>
            </a:r>
            <a:r>
              <a:rPr lang="en-US" sz="2000" err="1">
                <a:latin typeface="Segoe UI"/>
                <a:cs typeface="Segoe UI"/>
              </a:rPr>
              <a:t>cảnh</a:t>
            </a:r>
            <a:r>
              <a:rPr lang="en-US" sz="2000">
                <a:latin typeface="Segoe UI"/>
                <a:cs typeface="Segoe UI"/>
              </a:rPr>
              <a:t> </a:t>
            </a:r>
            <a:r>
              <a:rPr lang="en-US" sz="2000" err="1">
                <a:latin typeface="Segoe UI"/>
                <a:cs typeface="Segoe UI"/>
              </a:rPr>
              <a:t>dịch</a:t>
            </a:r>
            <a:r>
              <a:rPr lang="en-US" sz="2000">
                <a:latin typeface="Segoe UI"/>
                <a:cs typeface="Segoe UI"/>
              </a:rPr>
              <a:t> </a:t>
            </a:r>
            <a:r>
              <a:rPr lang="en-US" sz="2000" err="1">
                <a:latin typeface="Segoe UI"/>
                <a:cs typeface="Segoe UI"/>
              </a:rPr>
              <a:t>vụ</a:t>
            </a:r>
            <a:r>
              <a:rPr lang="en-US" sz="2000">
                <a:latin typeface="Segoe UI"/>
                <a:cs typeface="Segoe UI"/>
              </a:rPr>
              <a:t> </a:t>
            </a:r>
            <a:r>
              <a:rPr lang="en-US" sz="2000" err="1">
                <a:latin typeface="Segoe UI"/>
                <a:cs typeface="Segoe UI"/>
              </a:rPr>
              <a:t>công</a:t>
            </a:r>
            <a:r>
              <a:rPr lang="en-US" sz="2000">
                <a:latin typeface="Segoe UI"/>
                <a:cs typeface="Segoe UI"/>
              </a:rPr>
              <a:t>.</a:t>
            </a:r>
            <a:br>
              <a:rPr lang="en-US" sz="2000">
                <a:latin typeface="Segoe UI" panose="020B0502040204020203" pitchFamily="34" charset="0"/>
                <a:cs typeface="Segoe UI" panose="020B0502040204020203" pitchFamily="34" charset="0"/>
              </a:rPr>
            </a:br>
            <a:r>
              <a:rPr lang="en-US" sz="2000" i="1">
                <a:latin typeface="Segoe UI"/>
                <a:cs typeface="Segoe UI"/>
              </a:rPr>
              <a:t>(</a:t>
            </a:r>
            <a:r>
              <a:rPr lang="en-US" sz="2000" i="1" err="1">
                <a:latin typeface="Segoe UI"/>
                <a:cs typeface="Segoe UI"/>
              </a:rPr>
              <a:t>Được</a:t>
            </a:r>
            <a:r>
              <a:rPr lang="en-US" sz="2000" i="1">
                <a:latin typeface="Segoe UI"/>
                <a:cs typeface="Segoe UI"/>
              </a:rPr>
              <a:t> </a:t>
            </a:r>
            <a:r>
              <a:rPr lang="en-US" sz="2000" i="1" err="1">
                <a:latin typeface="Segoe UI"/>
                <a:cs typeface="Segoe UI"/>
              </a:rPr>
              <a:t>lấy</a:t>
            </a:r>
            <a:r>
              <a:rPr lang="en-US" sz="2000" i="1">
                <a:latin typeface="Segoe UI"/>
                <a:cs typeface="Segoe UI"/>
              </a:rPr>
              <a:t> sample </a:t>
            </a:r>
            <a:r>
              <a:rPr lang="en-US" sz="2000" i="1" err="1">
                <a:latin typeface="Segoe UI"/>
                <a:cs typeface="Segoe UI"/>
              </a:rPr>
              <a:t>từ</a:t>
            </a:r>
            <a:r>
              <a:rPr lang="en-US" sz="2000" i="1">
                <a:latin typeface="Segoe UI"/>
                <a:cs typeface="Segoe UI"/>
              </a:rPr>
              <a:t> </a:t>
            </a:r>
            <a:r>
              <a:rPr lang="en-US" sz="2000" b="1" i="1">
                <a:solidFill>
                  <a:srgbClr val="FF0000"/>
                </a:solidFill>
                <a:latin typeface="Segoe UI"/>
                <a:cs typeface="Segoe UI"/>
              </a:rPr>
              <a:t>7.434</a:t>
            </a:r>
            <a:r>
              <a:rPr lang="en-US" sz="2000" i="1">
                <a:latin typeface="Segoe UI"/>
                <a:cs typeface="Segoe UI"/>
              </a:rPr>
              <a:t> </a:t>
            </a:r>
            <a:r>
              <a:rPr lang="en-US" sz="2000" i="1" err="1">
                <a:latin typeface="Segoe UI"/>
                <a:cs typeface="Segoe UI"/>
              </a:rPr>
              <a:t>mẫu</a:t>
            </a:r>
            <a:r>
              <a:rPr lang="en-US" sz="2000" i="1">
                <a:latin typeface="Segoe UI"/>
                <a:cs typeface="Segoe UI"/>
              </a:rPr>
              <a:t> </a:t>
            </a:r>
            <a:r>
              <a:rPr lang="en-US" sz="2000" i="1" err="1">
                <a:latin typeface="Segoe UI"/>
                <a:cs typeface="Segoe UI"/>
              </a:rPr>
              <a:t>bên</a:t>
            </a:r>
            <a:r>
              <a:rPr lang="en-US" sz="2000" i="1">
                <a:latin typeface="Segoe UI"/>
                <a:cs typeface="Segoe UI"/>
              </a:rPr>
              <a:t> </a:t>
            </a:r>
            <a:r>
              <a:rPr lang="en-US" sz="2000" i="1" err="1">
                <a:latin typeface="Segoe UI"/>
                <a:cs typeface="Segoe UI"/>
              </a:rPr>
              <a:t>trên</a:t>
            </a:r>
            <a:r>
              <a:rPr lang="en-US" sz="2000" i="1">
                <a:latin typeface="Segoe UI"/>
                <a:cs typeface="Segoe UI"/>
              </a:rPr>
              <a:t>)</a:t>
            </a:r>
          </a:p>
          <a:p>
            <a:pPr marL="342900" indent="-342900">
              <a:lnSpc>
                <a:spcPct val="150000"/>
              </a:lnSpc>
              <a:buFont typeface="Wingdings" panose="05000000000000000000" pitchFamily="2" charset="2"/>
              <a:buChar char="Ø"/>
            </a:pPr>
            <a:r>
              <a:rPr lang="en-US" sz="2000" b="1">
                <a:latin typeface="Segoe UI"/>
                <a:cs typeface="Segoe UI"/>
              </a:rPr>
              <a:t>1.000</a:t>
            </a:r>
            <a:r>
              <a:rPr lang="en-US" sz="2000">
                <a:latin typeface="Segoe UI"/>
                <a:cs typeface="Segoe UI"/>
              </a:rPr>
              <a:t> </a:t>
            </a:r>
            <a:r>
              <a:rPr lang="en-US" sz="2000" err="1">
                <a:latin typeface="Segoe UI"/>
                <a:cs typeface="Segoe UI"/>
              </a:rPr>
              <a:t>cặp</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hỏi</a:t>
            </a:r>
            <a:r>
              <a:rPr lang="en-US" sz="2000">
                <a:latin typeface="Segoe UI"/>
                <a:cs typeface="Segoe UI"/>
              </a:rPr>
              <a:t> </a:t>
            </a:r>
            <a:r>
              <a:rPr lang="en-US" sz="2000" err="1">
                <a:latin typeface="Segoe UI"/>
                <a:cs typeface="Segoe UI"/>
              </a:rPr>
              <a:t>và</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trả</a:t>
            </a:r>
            <a:r>
              <a:rPr lang="en-US" sz="2000">
                <a:latin typeface="Segoe UI"/>
                <a:cs typeface="Segoe UI"/>
              </a:rPr>
              <a:t> </a:t>
            </a:r>
            <a:r>
              <a:rPr lang="en-US" sz="2000" err="1">
                <a:latin typeface="Segoe UI"/>
                <a:cs typeface="Segoe UI"/>
              </a:rPr>
              <a:t>lời</a:t>
            </a:r>
            <a:r>
              <a:rPr lang="en-US" sz="2000">
                <a:latin typeface="Segoe UI"/>
                <a:cs typeface="Segoe UI"/>
              </a:rPr>
              <a:t> </a:t>
            </a:r>
            <a:r>
              <a:rPr lang="en-US" sz="2000" err="1">
                <a:latin typeface="Segoe UI"/>
                <a:cs typeface="Segoe UI"/>
              </a:rPr>
              <a:t>đúng</a:t>
            </a:r>
            <a:r>
              <a:rPr lang="en-US" sz="2000">
                <a:latin typeface="Segoe UI"/>
                <a:cs typeface="Segoe UI"/>
              </a:rPr>
              <a:t> (</a:t>
            </a:r>
            <a:r>
              <a:rPr lang="en-US" sz="2000" err="1">
                <a:latin typeface="Segoe UI"/>
                <a:cs typeface="Segoe UI"/>
              </a:rPr>
              <a:t>mẫu</a:t>
            </a:r>
            <a:r>
              <a:rPr lang="en-US" sz="2000">
                <a:latin typeface="Segoe UI"/>
                <a:cs typeface="Segoe UI"/>
              </a:rPr>
              <a:t> </a:t>
            </a:r>
            <a:r>
              <a:rPr lang="en-US" sz="2000" err="1">
                <a:latin typeface="Segoe UI"/>
                <a:cs typeface="Segoe UI"/>
              </a:rPr>
              <a:t>âm</a:t>
            </a:r>
            <a:r>
              <a:rPr lang="en-US" sz="2000">
                <a:latin typeface="Segoe UI"/>
                <a:cs typeface="Segoe UI"/>
              </a:rPr>
              <a:t>).</a:t>
            </a:r>
          </a:p>
          <a:p>
            <a:pPr marL="342900" indent="-342900">
              <a:lnSpc>
                <a:spcPct val="150000"/>
              </a:lnSpc>
              <a:buFont typeface="Wingdings" panose="05000000000000000000" pitchFamily="2" charset="2"/>
              <a:buChar char="Ø"/>
            </a:pPr>
            <a:r>
              <a:rPr lang="en-US" sz="2000" b="1">
                <a:latin typeface="Segoe UI"/>
                <a:cs typeface="Segoe UI"/>
              </a:rPr>
              <a:t>1.000</a:t>
            </a:r>
            <a:r>
              <a:rPr lang="en-US" sz="2000">
                <a:latin typeface="Segoe UI"/>
                <a:cs typeface="Segoe UI"/>
              </a:rPr>
              <a:t> </a:t>
            </a:r>
            <a:r>
              <a:rPr lang="en-US" sz="2000" err="1">
                <a:latin typeface="Segoe UI"/>
                <a:cs typeface="Segoe UI"/>
              </a:rPr>
              <a:t>cặp</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hỏi</a:t>
            </a:r>
            <a:r>
              <a:rPr lang="en-US" sz="2000">
                <a:latin typeface="Segoe UI"/>
                <a:cs typeface="Segoe UI"/>
              </a:rPr>
              <a:t> </a:t>
            </a:r>
            <a:r>
              <a:rPr lang="en-US" sz="2000" err="1">
                <a:latin typeface="Segoe UI"/>
                <a:cs typeface="Segoe UI"/>
              </a:rPr>
              <a:t>và</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trả</a:t>
            </a:r>
            <a:r>
              <a:rPr lang="en-US" sz="2000">
                <a:latin typeface="Segoe UI"/>
                <a:cs typeface="Segoe UI"/>
              </a:rPr>
              <a:t> </a:t>
            </a:r>
            <a:r>
              <a:rPr lang="en-US" sz="2000" err="1">
                <a:latin typeface="Segoe UI"/>
                <a:cs typeface="Segoe UI"/>
              </a:rPr>
              <a:t>lời</a:t>
            </a:r>
            <a:r>
              <a:rPr lang="en-US" sz="2000">
                <a:latin typeface="Segoe UI"/>
                <a:cs typeface="Segoe UI"/>
              </a:rPr>
              <a:t> </a:t>
            </a:r>
            <a:r>
              <a:rPr lang="en-US" sz="2000" err="1">
                <a:latin typeface="Segoe UI"/>
                <a:cs typeface="Segoe UI"/>
              </a:rPr>
              <a:t>ảo</a:t>
            </a:r>
            <a:r>
              <a:rPr lang="en-US" sz="2000">
                <a:latin typeface="Segoe UI"/>
                <a:cs typeface="Segoe UI"/>
              </a:rPr>
              <a:t> </a:t>
            </a:r>
            <a:r>
              <a:rPr lang="en-US" sz="2000" err="1">
                <a:latin typeface="Segoe UI"/>
                <a:cs typeface="Segoe UI"/>
              </a:rPr>
              <a:t>giác</a:t>
            </a:r>
            <a:r>
              <a:rPr lang="en-US" sz="2000">
                <a:latin typeface="Segoe UI"/>
                <a:cs typeface="Segoe UI"/>
              </a:rPr>
              <a:t> </a:t>
            </a:r>
            <a:r>
              <a:rPr lang="en-US" sz="2000" err="1">
                <a:latin typeface="Segoe UI"/>
                <a:cs typeface="Segoe UI"/>
              </a:rPr>
              <a:t>cùng</a:t>
            </a:r>
            <a:r>
              <a:rPr lang="en-US" sz="2000">
                <a:latin typeface="Segoe UI"/>
                <a:cs typeface="Segoe UI"/>
              </a:rPr>
              <a:t> </a:t>
            </a:r>
            <a:r>
              <a:rPr lang="en-US" sz="2000" err="1">
                <a:latin typeface="Segoe UI"/>
                <a:cs typeface="Segoe UI"/>
              </a:rPr>
              <a:t>với</a:t>
            </a:r>
            <a:r>
              <a:rPr lang="en-US" sz="2000">
                <a:latin typeface="Segoe UI"/>
                <a:cs typeface="Segoe UI"/>
              </a:rPr>
              <a:t> pattern </a:t>
            </a:r>
            <a:r>
              <a:rPr lang="en-US" sz="2000" err="1">
                <a:latin typeface="Segoe UI"/>
                <a:cs typeface="Segoe UI"/>
              </a:rPr>
              <a:t>tương</a:t>
            </a:r>
            <a:r>
              <a:rPr lang="en-US" sz="2000">
                <a:latin typeface="Segoe UI"/>
                <a:cs typeface="Segoe UI"/>
              </a:rPr>
              <a:t> </a:t>
            </a:r>
            <a:r>
              <a:rPr lang="en-US" sz="2000" err="1">
                <a:latin typeface="Segoe UI"/>
                <a:cs typeface="Segoe UI"/>
              </a:rPr>
              <a:t>ứng</a:t>
            </a:r>
            <a:r>
              <a:rPr lang="en-US" sz="2000">
                <a:latin typeface="Segoe UI"/>
                <a:cs typeface="Segoe UI"/>
              </a:rPr>
              <a:t> (</a:t>
            </a:r>
            <a:r>
              <a:rPr lang="en-US" sz="2000" err="1">
                <a:latin typeface="Segoe UI"/>
                <a:cs typeface="Segoe UI"/>
              </a:rPr>
              <a:t>mẫu</a:t>
            </a:r>
            <a:r>
              <a:rPr lang="en-US" sz="2000">
                <a:latin typeface="Segoe UI"/>
                <a:cs typeface="Segoe UI"/>
              </a:rPr>
              <a:t> </a:t>
            </a:r>
            <a:r>
              <a:rPr lang="en-US" sz="2000" err="1">
                <a:latin typeface="Segoe UI"/>
                <a:cs typeface="Segoe UI"/>
              </a:rPr>
              <a:t>dương</a:t>
            </a:r>
            <a:r>
              <a:rPr lang="en-US" sz="2000">
                <a:latin typeface="Segoe UI"/>
                <a:cs typeface="Segoe UI"/>
              </a:rPr>
              <a:t>).</a:t>
            </a:r>
          </a:p>
          <a:p>
            <a:pPr>
              <a:lnSpc>
                <a:spcPct val="150000"/>
              </a:lnSpc>
            </a:pPr>
            <a:endParaRPr lang="en-US" sz="2000">
              <a:latin typeface="Segoe UI" panose="020B0502040204020203" pitchFamily="34" charset="0"/>
              <a:cs typeface="Segoe UI" panose="020B0502040204020203" pitchFamily="34" charset="0"/>
            </a:endParaRPr>
          </a:p>
          <a:p>
            <a:pPr>
              <a:lnSpc>
                <a:spcPct val="150000"/>
              </a:lnSpc>
            </a:pPr>
            <a:r>
              <a:rPr lang="en-US" sz="2000" b="1" err="1">
                <a:solidFill>
                  <a:srgbClr val="0D259B"/>
                </a:solidFill>
                <a:latin typeface="Segoe UI"/>
                <a:cs typeface="Segoe UI"/>
              </a:rPr>
              <a:t>Kết</a:t>
            </a:r>
            <a:r>
              <a:rPr lang="en-US" sz="2000" b="1">
                <a:solidFill>
                  <a:srgbClr val="0D259B"/>
                </a:solidFill>
                <a:latin typeface="Segoe UI"/>
                <a:cs typeface="Segoe UI"/>
              </a:rPr>
              <a:t> </a:t>
            </a:r>
            <a:r>
              <a:rPr lang="en-US" sz="2000" b="1" err="1">
                <a:solidFill>
                  <a:srgbClr val="0D259B"/>
                </a:solidFill>
                <a:latin typeface="Segoe UI"/>
                <a:cs typeface="Segoe UI"/>
              </a:rPr>
              <a:t>quả</a:t>
            </a:r>
            <a:r>
              <a:rPr lang="en-US" sz="2000" b="1">
                <a:solidFill>
                  <a:srgbClr val="0D259B"/>
                </a:solidFill>
                <a:latin typeface="Segoe UI"/>
                <a:cs typeface="Segoe UI"/>
              </a:rPr>
              <a:t> </a:t>
            </a:r>
            <a:r>
              <a:rPr lang="en-US" sz="2000" b="1" err="1">
                <a:solidFill>
                  <a:srgbClr val="0D259B"/>
                </a:solidFill>
                <a:latin typeface="Segoe UI"/>
                <a:cs typeface="Segoe UI"/>
              </a:rPr>
              <a:t>thu</a:t>
            </a:r>
            <a:r>
              <a:rPr lang="en-US" sz="2000" b="1">
                <a:solidFill>
                  <a:srgbClr val="0D259B"/>
                </a:solidFill>
                <a:latin typeface="Segoe UI"/>
                <a:cs typeface="Segoe UI"/>
              </a:rPr>
              <a:t> </a:t>
            </a:r>
            <a:r>
              <a:rPr lang="en-US" sz="2000" b="1" err="1">
                <a:solidFill>
                  <a:srgbClr val="0D259B"/>
                </a:solidFill>
                <a:latin typeface="Segoe UI"/>
                <a:cs typeface="Segoe UI"/>
              </a:rPr>
              <a:t>được</a:t>
            </a:r>
            <a:r>
              <a:rPr lang="en-US" sz="2000" b="1">
                <a:solidFill>
                  <a:srgbClr val="0D259B"/>
                </a:solidFill>
                <a:latin typeface="Segoe UI"/>
                <a:cs typeface="Segoe UI"/>
              </a:rPr>
              <a:t> </a:t>
            </a:r>
            <a:r>
              <a:rPr lang="en-US" sz="2000" b="1" err="1">
                <a:solidFill>
                  <a:srgbClr val="0D259B"/>
                </a:solidFill>
                <a:latin typeface="Segoe UI"/>
                <a:cs typeface="Segoe UI"/>
              </a:rPr>
              <a:t>từ</a:t>
            </a:r>
            <a:r>
              <a:rPr lang="en-US" sz="2000" b="1">
                <a:solidFill>
                  <a:srgbClr val="0D259B"/>
                </a:solidFill>
                <a:latin typeface="Segoe UI"/>
                <a:cs typeface="Segoe UI"/>
              </a:rPr>
              <a:t> LLM:</a:t>
            </a:r>
          </a:p>
          <a:p>
            <a:pPr marL="342900" indent="-342900">
              <a:lnSpc>
                <a:spcPct val="150000"/>
              </a:lnSpc>
              <a:buFont typeface="Wingdings" panose="05000000000000000000" pitchFamily="2" charset="2"/>
              <a:buChar char="Ø"/>
            </a:pPr>
            <a:r>
              <a:rPr lang="en-US" sz="2000" b="1">
                <a:latin typeface="Segoe UI"/>
                <a:cs typeface="Segoe UI"/>
              </a:rPr>
              <a:t> 7.434</a:t>
            </a:r>
            <a:r>
              <a:rPr lang="en-US" sz="2000">
                <a:latin typeface="Segoe UI"/>
                <a:cs typeface="Segoe UI"/>
              </a:rPr>
              <a:t> </a:t>
            </a:r>
            <a:r>
              <a:rPr lang="en-US" sz="2000" err="1">
                <a:latin typeface="Segoe UI"/>
                <a:cs typeface="Segoe UI"/>
              </a:rPr>
              <a:t>nhãn</a:t>
            </a:r>
            <a:r>
              <a:rPr lang="en-US" sz="2000">
                <a:latin typeface="Segoe UI"/>
                <a:cs typeface="Segoe UI"/>
              </a:rPr>
              <a:t> </a:t>
            </a:r>
            <a:r>
              <a:rPr lang="en-US" sz="2000" err="1">
                <a:latin typeface="Segoe UI"/>
                <a:cs typeface="Segoe UI"/>
              </a:rPr>
              <a:t>nhị</a:t>
            </a:r>
            <a:r>
              <a:rPr lang="en-US" sz="2000">
                <a:latin typeface="Segoe UI"/>
                <a:cs typeface="Segoe UI"/>
              </a:rPr>
              <a:t> </a:t>
            </a:r>
            <a:r>
              <a:rPr lang="en-US" sz="2000" err="1">
                <a:latin typeface="Segoe UI"/>
                <a:cs typeface="Segoe UI"/>
              </a:rPr>
              <a:t>phân</a:t>
            </a:r>
            <a:r>
              <a:rPr lang="en-US" sz="2000">
                <a:latin typeface="Segoe UI"/>
                <a:cs typeface="Segoe UI"/>
              </a:rPr>
              <a:t> </a:t>
            </a:r>
            <a:r>
              <a:rPr lang="en-US" sz="2000" err="1">
                <a:latin typeface="Segoe UI"/>
                <a:cs typeface="Segoe UI"/>
              </a:rPr>
              <a:t>khi</a:t>
            </a:r>
            <a:r>
              <a:rPr lang="en-US" sz="2000">
                <a:latin typeface="Segoe UI"/>
                <a:cs typeface="Segoe UI"/>
              </a:rPr>
              <a:t> </a:t>
            </a:r>
            <a:r>
              <a:rPr lang="en-US" sz="2000" err="1">
                <a:latin typeface="Segoe UI"/>
                <a:cs typeface="Segoe UI"/>
              </a:rPr>
              <a:t>không</a:t>
            </a:r>
            <a:r>
              <a:rPr lang="en-US" sz="2000">
                <a:latin typeface="Segoe UI"/>
                <a:cs typeface="Segoe UI"/>
              </a:rPr>
              <a:t> </a:t>
            </a:r>
            <a:r>
              <a:rPr lang="en-US" sz="2000" err="1">
                <a:latin typeface="Segoe UI"/>
                <a:cs typeface="Segoe UI"/>
              </a:rPr>
              <a:t>truyền</a:t>
            </a:r>
            <a:r>
              <a:rPr lang="en-US" sz="2000">
                <a:latin typeface="Segoe UI"/>
                <a:cs typeface="Segoe UI"/>
              </a:rPr>
              <a:t> </a:t>
            </a:r>
            <a:r>
              <a:rPr lang="en-US" sz="2000" err="1">
                <a:latin typeface="Segoe UI"/>
                <a:cs typeface="Segoe UI"/>
              </a:rPr>
              <a:t>kiến</a:t>
            </a:r>
            <a:r>
              <a:rPr lang="en-US" sz="2000">
                <a:latin typeface="Segoe UI"/>
                <a:cs typeface="Segoe UI"/>
              </a:rPr>
              <a:t> </a:t>
            </a:r>
            <a:r>
              <a:rPr lang="en-US" sz="2000" err="1">
                <a:latin typeface="Segoe UI"/>
                <a:cs typeface="Segoe UI"/>
              </a:rPr>
              <a:t>thức</a:t>
            </a:r>
            <a:r>
              <a:rPr lang="en-US" sz="2000">
                <a:latin typeface="Segoe UI"/>
                <a:cs typeface="Segoe UI"/>
              </a:rPr>
              <a:t> </a:t>
            </a:r>
            <a:r>
              <a:rPr lang="en-US" sz="2000" err="1">
                <a:latin typeface="Segoe UI"/>
                <a:cs typeface="Segoe UI"/>
              </a:rPr>
              <a:t>liên</a:t>
            </a:r>
            <a:r>
              <a:rPr lang="en-US" sz="2000">
                <a:latin typeface="Segoe UI"/>
                <a:cs typeface="Segoe UI"/>
              </a:rPr>
              <a:t> </a:t>
            </a:r>
            <a:r>
              <a:rPr lang="en-US" sz="2000" err="1">
                <a:latin typeface="Segoe UI"/>
                <a:cs typeface="Segoe UI"/>
              </a:rPr>
              <a:t>quan</a:t>
            </a:r>
            <a:r>
              <a:rPr lang="en-US" sz="2000">
                <a:latin typeface="Segoe UI"/>
                <a:cs typeface="Segoe UI"/>
              </a:rPr>
              <a:t>.</a:t>
            </a:r>
          </a:p>
          <a:p>
            <a:pPr marL="342900" indent="-342900">
              <a:lnSpc>
                <a:spcPct val="150000"/>
              </a:lnSpc>
              <a:buFont typeface="Wingdings" panose="05000000000000000000" pitchFamily="2" charset="2"/>
              <a:buChar char="Ø"/>
            </a:pPr>
            <a:r>
              <a:rPr lang="en-US" sz="2000" b="1">
                <a:latin typeface="Segoe UI"/>
                <a:cs typeface="Segoe UI"/>
              </a:rPr>
              <a:t> 2.000</a:t>
            </a:r>
            <a:r>
              <a:rPr lang="en-US" sz="2000">
                <a:latin typeface="Segoe UI"/>
                <a:cs typeface="Segoe UI"/>
              </a:rPr>
              <a:t> </a:t>
            </a:r>
            <a:r>
              <a:rPr lang="en-US" sz="2000" err="1">
                <a:latin typeface="Segoe UI"/>
                <a:cs typeface="Segoe UI"/>
              </a:rPr>
              <a:t>nhãn</a:t>
            </a:r>
            <a:r>
              <a:rPr lang="en-US" sz="2000">
                <a:latin typeface="Segoe UI"/>
                <a:cs typeface="Segoe UI"/>
              </a:rPr>
              <a:t> </a:t>
            </a:r>
            <a:r>
              <a:rPr lang="en-US" sz="2000" err="1">
                <a:latin typeface="Segoe UI"/>
                <a:cs typeface="Segoe UI"/>
              </a:rPr>
              <a:t>nhị</a:t>
            </a:r>
            <a:r>
              <a:rPr lang="en-US" sz="2000">
                <a:latin typeface="Segoe UI"/>
                <a:cs typeface="Segoe UI"/>
              </a:rPr>
              <a:t> </a:t>
            </a:r>
            <a:r>
              <a:rPr lang="en-US" sz="2000" err="1">
                <a:latin typeface="Segoe UI"/>
                <a:cs typeface="Segoe UI"/>
              </a:rPr>
              <a:t>phân</a:t>
            </a:r>
            <a:r>
              <a:rPr lang="en-US" sz="2000">
                <a:latin typeface="Segoe UI"/>
                <a:cs typeface="Segoe UI"/>
              </a:rPr>
              <a:t> </a:t>
            </a:r>
            <a:r>
              <a:rPr lang="en-US" sz="2000" err="1">
                <a:latin typeface="Segoe UI"/>
                <a:cs typeface="Segoe UI"/>
              </a:rPr>
              <a:t>khi</a:t>
            </a:r>
            <a:r>
              <a:rPr lang="en-US" sz="2000">
                <a:latin typeface="Segoe UI"/>
                <a:cs typeface="Segoe UI"/>
              </a:rPr>
              <a:t> </a:t>
            </a:r>
            <a:r>
              <a:rPr lang="en-US" sz="2000" err="1">
                <a:latin typeface="Segoe UI"/>
                <a:cs typeface="Segoe UI"/>
              </a:rPr>
              <a:t>có</a:t>
            </a:r>
            <a:r>
              <a:rPr lang="en-US" sz="2000">
                <a:latin typeface="Segoe UI"/>
                <a:cs typeface="Segoe UI"/>
              </a:rPr>
              <a:t> </a:t>
            </a:r>
            <a:r>
              <a:rPr lang="en-US" sz="2000" err="1">
                <a:latin typeface="Segoe UI"/>
                <a:cs typeface="Segoe UI"/>
              </a:rPr>
              <a:t>truyền</a:t>
            </a:r>
            <a:r>
              <a:rPr lang="en-US" sz="2000">
                <a:latin typeface="Segoe UI"/>
                <a:cs typeface="Segoe UI"/>
              </a:rPr>
              <a:t> </a:t>
            </a:r>
            <a:r>
              <a:rPr lang="en-US" sz="2000" err="1">
                <a:latin typeface="Segoe UI"/>
                <a:cs typeface="Segoe UI"/>
              </a:rPr>
              <a:t>kiến</a:t>
            </a:r>
            <a:r>
              <a:rPr lang="en-US" sz="2000">
                <a:latin typeface="Segoe UI"/>
                <a:cs typeface="Segoe UI"/>
              </a:rPr>
              <a:t> </a:t>
            </a:r>
            <a:r>
              <a:rPr lang="en-US" sz="2000" err="1">
                <a:latin typeface="Segoe UI"/>
                <a:cs typeface="Segoe UI"/>
              </a:rPr>
              <a:t>thức</a:t>
            </a:r>
            <a:r>
              <a:rPr lang="en-US" sz="2000">
                <a:latin typeface="Segoe UI"/>
                <a:cs typeface="Segoe UI"/>
              </a:rPr>
              <a:t> </a:t>
            </a:r>
            <a:r>
              <a:rPr lang="en-US" sz="2000" err="1">
                <a:latin typeface="Segoe UI"/>
                <a:cs typeface="Segoe UI"/>
              </a:rPr>
              <a:t>liên</a:t>
            </a:r>
            <a:r>
              <a:rPr lang="en-US" sz="2000">
                <a:latin typeface="Segoe UI"/>
                <a:cs typeface="Segoe UI"/>
              </a:rPr>
              <a:t> </a:t>
            </a:r>
            <a:r>
              <a:rPr lang="en-US" sz="2000" err="1">
                <a:latin typeface="Segoe UI"/>
                <a:cs typeface="Segoe UI"/>
              </a:rPr>
              <a:t>quan</a:t>
            </a:r>
            <a:r>
              <a:rPr lang="en-US" sz="2000">
                <a:latin typeface="Segoe UI"/>
                <a:cs typeface="Segoe UI"/>
              </a:rPr>
              <a:t>.</a:t>
            </a:r>
          </a:p>
        </p:txBody>
      </p:sp>
    </p:spTree>
    <p:extLst>
      <p:ext uri="{BB962C8B-B14F-4D97-AF65-F5344CB8AC3E}">
        <p14:creationId xmlns:p14="http://schemas.microsoft.com/office/powerpoint/2010/main" val="42245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15842-0A3C-0426-560A-331C84757E2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EF4A353-87BE-6548-A5BA-A27F1234449D}"/>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1 </a:t>
            </a:r>
            <a:r>
              <a:rPr lang="en-US" sz="3200" b="1" err="1">
                <a:solidFill>
                  <a:schemeClr val="bg1"/>
                </a:solidFill>
                <a:latin typeface="Segoe UI" panose="020B0502040204020203" pitchFamily="34" charset="0"/>
                <a:cs typeface="Segoe UI" panose="020B0502040204020203" pitchFamily="34" charset="0"/>
              </a:rPr>
              <a:t>Phương</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pháp</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đánh</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giá</a:t>
            </a:r>
            <a:r>
              <a:rPr lang="en-US" sz="3200" b="1">
                <a:solidFill>
                  <a:schemeClr val="bg1"/>
                </a:solidFill>
                <a:latin typeface="Segoe UI" panose="020B0502040204020203" pitchFamily="34" charset="0"/>
                <a:cs typeface="Segoe UI" panose="020B0502040204020203" pitchFamily="34" charset="0"/>
              </a:rPr>
              <a:t> </a:t>
            </a:r>
          </a:p>
        </p:txBody>
      </p:sp>
      <p:pic>
        <p:nvPicPr>
          <p:cNvPr id="3" name="Picture 2" descr="Logo&#10;&#10;Description automatically generated">
            <a:extLst>
              <a:ext uri="{FF2B5EF4-FFF2-40B4-BE49-F238E27FC236}">
                <a16:creationId xmlns:a16="http://schemas.microsoft.com/office/drawing/2014/main" id="{BAF4E2BD-B868-7D99-6EDC-60B86F8B56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0299" y="-505941"/>
            <a:ext cx="3653673" cy="1596655"/>
          </a:xfrm>
          <a:prstGeom prst="rect">
            <a:avLst/>
          </a:prstGeom>
        </p:spPr>
      </p:pic>
      <p:sp>
        <p:nvSpPr>
          <p:cNvPr id="2" name="Rectangle 1">
            <a:extLst>
              <a:ext uri="{FF2B5EF4-FFF2-40B4-BE49-F238E27FC236}">
                <a16:creationId xmlns:a16="http://schemas.microsoft.com/office/drawing/2014/main" id="{F67E3737-0A19-13EE-BB43-696A0C5B5FFD}"/>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DCF20978-E103-2362-4FAB-229E41FD0C35}"/>
                  </a:ext>
                </a:extLst>
              </p:cNvPr>
              <p:cNvGraphicFramePr>
                <a:graphicFrameLocks noGrp="1"/>
              </p:cNvGraphicFramePr>
              <p:nvPr>
                <p:extLst>
                  <p:ext uri="{D42A27DB-BD31-4B8C-83A1-F6EECF244321}">
                    <p14:modId xmlns:p14="http://schemas.microsoft.com/office/powerpoint/2010/main" val="3212504485"/>
                  </p:ext>
                </p:extLst>
              </p:nvPr>
            </p:nvGraphicFramePr>
            <p:xfrm>
              <a:off x="1453716" y="2777661"/>
              <a:ext cx="9144000" cy="1828800"/>
            </p:xfrm>
            <a:graphic>
              <a:graphicData uri="http://schemas.openxmlformats.org/drawingml/2006/table">
                <a:tbl>
                  <a:tblPr/>
                  <a:tblGrid>
                    <a:gridCol w="2286000">
                      <a:extLst>
                        <a:ext uri="{9D8B030D-6E8A-4147-A177-3AD203B41FA5}">
                          <a16:colId xmlns:a16="http://schemas.microsoft.com/office/drawing/2014/main" val="3573583892"/>
                        </a:ext>
                      </a:extLst>
                    </a:gridCol>
                    <a:gridCol w="2286000">
                      <a:extLst>
                        <a:ext uri="{9D8B030D-6E8A-4147-A177-3AD203B41FA5}">
                          <a16:colId xmlns:a16="http://schemas.microsoft.com/office/drawing/2014/main" val="2777071621"/>
                        </a:ext>
                      </a:extLst>
                    </a:gridCol>
                    <a:gridCol w="2286000">
                      <a:extLst>
                        <a:ext uri="{9D8B030D-6E8A-4147-A177-3AD203B41FA5}">
                          <a16:colId xmlns:a16="http://schemas.microsoft.com/office/drawing/2014/main" val="2324254854"/>
                        </a:ext>
                      </a:extLst>
                    </a:gridCol>
                    <a:gridCol w="2286000">
                      <a:extLst>
                        <a:ext uri="{9D8B030D-6E8A-4147-A177-3AD203B41FA5}">
                          <a16:colId xmlns:a16="http://schemas.microsoft.com/office/drawing/2014/main" val="4190196801"/>
                        </a:ext>
                      </a:extLst>
                    </a:gridCol>
                  </a:tblGrid>
                  <a:tr h="457200">
                    <a:tc rowSpan="2" gridSpan="2">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pPr>
                            <a:buNone/>
                          </a:pPr>
                          <a:endParaRPr lang="en-US"/>
                        </a:p>
                      </a:txBody>
                      <a:tcPr anchor="ctr">
                        <a:lnL>
                          <a:noFill/>
                        </a:lnL>
                        <a:lnR>
                          <a:noFill/>
                        </a:lnR>
                        <a:lnT>
                          <a:noFill/>
                        </a:lnT>
                        <a:lnB>
                          <a:noFill/>
                        </a:lnB>
                        <a:noFill/>
                      </a:tcPr>
                    </a:tc>
                    <a:tc gridSpan="2">
                      <a:txBody>
                        <a:bodyPr/>
                        <a:lstStyle/>
                        <a:p>
                          <a:pPr algn="ctr">
                            <a:buNone/>
                          </a:pPr>
                          <a:r>
                            <a:rPr lang="en-US" sz="1800" b="1" err="1">
                              <a:latin typeface="Segoe UI" panose="020B0502040204020203" pitchFamily="34" charset="0"/>
                              <a:cs typeface="Segoe UI" panose="020B0502040204020203" pitchFamily="34" charset="0"/>
                            </a:rPr>
                            <a:t>Thực</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tế</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là</a:t>
                          </a:r>
                          <a:r>
                            <a:rPr lang="en-US" sz="1800" b="1">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buNone/>
                          </a:pPr>
                          <a:endParaRPr lang="en-US"/>
                        </a:p>
                      </a:txBody>
                      <a:tcPr anchor="ctr">
                        <a:lnL>
                          <a:noFill/>
                        </a:lnL>
                        <a:lnR>
                          <a:noFill/>
                        </a:lnR>
                        <a:lnT>
                          <a:noFill/>
                        </a:lnT>
                        <a:lnB>
                          <a:noFill/>
                        </a:lnB>
                        <a:noFill/>
                      </a:tcPr>
                    </a:tc>
                    <a:extLst>
                      <a:ext uri="{0D108BD9-81ED-4DB2-BD59-A6C34878D82A}">
                        <a16:rowId xmlns:a16="http://schemas.microsoft.com/office/drawing/2014/main" val="976314673"/>
                      </a:ext>
                    </a:extLst>
                  </a:tr>
                  <a:tr h="457200">
                    <a:tc gridSpan="2" vMerge="1">
                      <a:txBody>
                        <a:bodyPr/>
                        <a:lstStyle/>
                        <a:p>
                          <a:pPr>
                            <a:buNone/>
                          </a:pPr>
                          <a:endParaRPr lang="en-US"/>
                        </a:p>
                      </a:txBody>
                      <a:tcPr anchor="ctr">
                        <a:lnL>
                          <a:noFill/>
                        </a:lnL>
                        <a:lnR>
                          <a:noFill/>
                        </a:lnR>
                        <a:lnT>
                          <a:noFill/>
                        </a:lnT>
                        <a:lnB>
                          <a:noFill/>
                        </a:lnB>
                        <a:noFill/>
                      </a:tcPr>
                    </a:tc>
                    <a:tc hMerge="1" vMerge="1">
                      <a:txBody>
                        <a:bodyPr/>
                        <a:lstStyle/>
                        <a:p>
                          <a:pPr>
                            <a:buNone/>
                          </a:pPr>
                          <a:endParaRPr lang="en-US"/>
                        </a:p>
                      </a:txBody>
                      <a:tcPr anchor="ctr">
                        <a:lnL>
                          <a:noFill/>
                        </a:lnL>
                        <a:lnR>
                          <a:noFill/>
                        </a:lnR>
                        <a:lnT>
                          <a:noFill/>
                        </a:lnT>
                        <a:lnB>
                          <a:noFill/>
                        </a:lnB>
                        <a:noFill/>
                      </a:tcPr>
                    </a:tc>
                    <a:tc>
                      <a:txBody>
                        <a:bodyPr/>
                        <a:lstStyle/>
                        <a:p>
                          <a:pPr algn="ctr">
                            <a:buNone/>
                          </a:pPr>
                          <a:r>
                            <a:rPr lang="en-US" sz="1800" b="0" err="1">
                              <a:latin typeface="Segoe UI" panose="020B0502040204020203" pitchFamily="34" charset="0"/>
                              <a:cs typeface="Segoe UI" panose="020B0502040204020203" pitchFamily="34" charset="0"/>
                            </a:rPr>
                            <a:t>Câu</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trả</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lời</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ảo</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giác</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0" err="1">
                              <a:latin typeface="Segoe UI" panose="020B0502040204020203" pitchFamily="34" charset="0"/>
                              <a:cs typeface="Segoe UI" panose="020B0502040204020203" pitchFamily="34" charset="0"/>
                            </a:rPr>
                            <a:t>Câu</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trả</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lời</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đúng</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7700254"/>
                      </a:ext>
                    </a:extLst>
                  </a:tr>
                  <a:tr h="457200">
                    <a:tc rowSpan="2">
                      <a:txBody>
                        <a:bodyPr/>
                        <a:lstStyle/>
                        <a:p>
                          <a:pPr algn="ctr">
                            <a:buNone/>
                          </a:pPr>
                          <a:r>
                            <a:rPr lang="en-US" sz="1800" b="1">
                              <a:latin typeface="Segoe UI" panose="020B0502040204020203" pitchFamily="34" charset="0"/>
                              <a:cs typeface="Segoe UI" panose="020B0502040204020203" pitchFamily="34" charset="0"/>
                            </a:rPr>
                            <a:t>Output </a:t>
                          </a:r>
                          <a:r>
                            <a:rPr lang="en-US" sz="1800" b="1" err="1">
                              <a:latin typeface="Segoe UI" panose="020B0502040204020203" pitchFamily="34" charset="0"/>
                              <a:cs typeface="Segoe UI" panose="020B0502040204020203" pitchFamily="34" charset="0"/>
                            </a:rPr>
                            <a:t>của</a:t>
                          </a:r>
                          <a:r>
                            <a:rPr lang="en-US" sz="1800" b="1">
                              <a:latin typeface="Segoe UI" panose="020B0502040204020203" pitchFamily="34" charset="0"/>
                              <a:cs typeface="Segoe UI" panose="020B0502040204020203" pitchFamily="34" charset="0"/>
                            </a:rPr>
                            <a:t> LLM </a:t>
                          </a:r>
                          <a:r>
                            <a:rPr lang="en-US" sz="1800" b="1" err="1">
                              <a:latin typeface="Segoe UI" panose="020B0502040204020203" pitchFamily="34" charset="0"/>
                              <a:cs typeface="Segoe UI" panose="020B0502040204020203" pitchFamily="34" charset="0"/>
                            </a:rPr>
                            <a:t>là</a:t>
                          </a:r>
                          <a:r>
                            <a:rPr lang="en-US" sz="1800" b="1">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0" err="1">
                              <a:latin typeface="Segoe UI" panose="020B0502040204020203" pitchFamily="34" charset="0"/>
                              <a:cs typeface="Segoe UI" panose="020B0502040204020203" pitchFamily="34" charset="0"/>
                            </a:rPr>
                            <a:t>Câu</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trả</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lời</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ảo</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giác</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14:m>
                            <m:oMath xmlns:m="http://schemas.openxmlformats.org/officeDocument/2006/math">
                              <m:r>
                                <m:rPr>
                                  <m:sty m:val="p"/>
                                </m:rPr>
                                <a:rPr lang="en-US" sz="1800" b="0" i="0" dirty="0" smtClean="0">
                                  <a:latin typeface="Cambria Math" panose="02040503050406030204" pitchFamily="18" charset="0"/>
                                  <a:cs typeface="Segoe UI" panose="020B0502040204020203" pitchFamily="34" charset="0"/>
                                </a:rPr>
                                <m:t>TP</m:t>
                              </m:r>
                            </m:oMath>
                          </a14:m>
                          <a:r>
                            <a:rPr lang="en-US" sz="1800" b="0">
                              <a:latin typeface="Segoe UI" panose="020B0502040204020203" pitchFamily="34" charset="0"/>
                              <a:cs typeface="Segoe UI" panose="020B0502040204020203" pitchFamily="34" charset="0"/>
                            </a:rPr>
                            <a:t> (True 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buNone/>
                          </a:pPr>
                          <a14:m>
                            <m:oMath xmlns:m="http://schemas.openxmlformats.org/officeDocument/2006/math">
                              <m:r>
                                <m:rPr>
                                  <m:sty m:val="p"/>
                                </m:rPr>
                                <a:rPr lang="en-US" sz="1800" b="0" i="0" dirty="0" smtClean="0">
                                  <a:latin typeface="Cambria Math" panose="02040503050406030204" pitchFamily="18" charset="0"/>
                                  <a:cs typeface="Segoe UI" panose="020B0502040204020203" pitchFamily="34" charset="0"/>
                                </a:rPr>
                                <m:t>FP</m:t>
                              </m:r>
                            </m:oMath>
                          </a14:m>
                          <a:r>
                            <a:rPr lang="en-US" sz="1800" b="0">
                              <a:latin typeface="Segoe UI" panose="020B0502040204020203" pitchFamily="34" charset="0"/>
                              <a:cs typeface="Segoe UI" panose="020B0502040204020203" pitchFamily="34" charset="0"/>
                            </a:rPr>
                            <a:t> (False Positive)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33997929"/>
                      </a:ext>
                    </a:extLst>
                  </a:tr>
                  <a:tr h="457200">
                    <a:tc vMerge="1">
                      <a:txBody>
                        <a:bodyPr/>
                        <a:lstStyle/>
                        <a:p>
                          <a:pPr>
                            <a:buNone/>
                          </a:pPr>
                          <a:endParaRPr lang="en-US"/>
                        </a:p>
                      </a:txBody>
                      <a:tcPr anchor="ctr">
                        <a:lnL>
                          <a:noFill/>
                        </a:lnL>
                        <a:lnR>
                          <a:noFill/>
                        </a:lnR>
                        <a:lnT>
                          <a:noFill/>
                        </a:lnT>
                        <a:lnB>
                          <a:noFill/>
                        </a:lnB>
                        <a:noFill/>
                      </a:tcPr>
                    </a:tc>
                    <a:tc>
                      <a:txBody>
                        <a:bodyPr/>
                        <a:lstStyle/>
                        <a:p>
                          <a:pPr algn="ctr">
                            <a:buNone/>
                          </a:pPr>
                          <a:r>
                            <a:rPr lang="en-US" sz="1800" b="0" err="1">
                              <a:latin typeface="Segoe UI" panose="020B0502040204020203" pitchFamily="34" charset="0"/>
                              <a:cs typeface="Segoe UI" panose="020B0502040204020203" pitchFamily="34" charset="0"/>
                            </a:rPr>
                            <a:t>Câu</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trả</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lời</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đúng</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14:m>
                            <m:oMath xmlns:m="http://schemas.openxmlformats.org/officeDocument/2006/math">
                              <m:r>
                                <m:rPr>
                                  <m:sty m:val="p"/>
                                </m:rPr>
                                <a:rPr lang="en-US" sz="1800" b="0" i="0" dirty="0" smtClean="0">
                                  <a:latin typeface="Cambria Math" panose="02040503050406030204" pitchFamily="18" charset="0"/>
                                  <a:cs typeface="Segoe UI" panose="020B0502040204020203" pitchFamily="34" charset="0"/>
                                </a:rPr>
                                <m:t>FN</m:t>
                              </m:r>
                            </m:oMath>
                          </a14:m>
                          <a:r>
                            <a:rPr lang="en-US" sz="1800" b="0">
                              <a:latin typeface="Segoe UI" panose="020B0502040204020203" pitchFamily="34" charset="0"/>
                              <a:cs typeface="Segoe UI" panose="020B0502040204020203" pitchFamily="34" charset="0"/>
                            </a:rPr>
                            <a:t> (False 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buNone/>
                          </a:pPr>
                          <a14:m>
                            <m:oMath xmlns:m="http://schemas.openxmlformats.org/officeDocument/2006/math">
                              <m:r>
                                <m:rPr>
                                  <m:sty m:val="p"/>
                                </m:rPr>
                                <a:rPr lang="en-US" sz="1800" b="0" i="0" dirty="0" smtClean="0">
                                  <a:latin typeface="Cambria Math" panose="02040503050406030204" pitchFamily="18" charset="0"/>
                                  <a:cs typeface="Segoe UI" panose="020B0502040204020203" pitchFamily="34" charset="0"/>
                                </a:rPr>
                                <m:t>TN</m:t>
                              </m:r>
                            </m:oMath>
                          </a14:m>
                          <a:r>
                            <a:rPr lang="en-US" sz="1800" b="0">
                              <a:latin typeface="Segoe UI" panose="020B0502040204020203" pitchFamily="34" charset="0"/>
                              <a:cs typeface="Segoe UI" panose="020B0502040204020203" pitchFamily="34" charset="0"/>
                            </a:rPr>
                            <a:t> (True Negative)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21325823"/>
                      </a:ext>
                    </a:extLst>
                  </a:tr>
                </a:tbl>
              </a:graphicData>
            </a:graphic>
          </p:graphicFrame>
        </mc:Choice>
        <mc:Fallback>
          <p:graphicFrame>
            <p:nvGraphicFramePr>
              <p:cNvPr id="5" name="Table 4">
                <a:extLst>
                  <a:ext uri="{FF2B5EF4-FFF2-40B4-BE49-F238E27FC236}">
                    <a16:creationId xmlns:a16="http://schemas.microsoft.com/office/drawing/2014/main" id="{DCF20978-E103-2362-4FAB-229E41FD0C35}"/>
                  </a:ext>
                </a:extLst>
              </p:cNvPr>
              <p:cNvGraphicFramePr>
                <a:graphicFrameLocks noGrp="1"/>
              </p:cNvGraphicFramePr>
              <p:nvPr>
                <p:extLst>
                  <p:ext uri="{D42A27DB-BD31-4B8C-83A1-F6EECF244321}">
                    <p14:modId xmlns:p14="http://schemas.microsoft.com/office/powerpoint/2010/main" val="3212504485"/>
                  </p:ext>
                </p:extLst>
              </p:nvPr>
            </p:nvGraphicFramePr>
            <p:xfrm>
              <a:off x="1453716" y="2777661"/>
              <a:ext cx="9144000" cy="1828800"/>
            </p:xfrm>
            <a:graphic>
              <a:graphicData uri="http://schemas.openxmlformats.org/drawingml/2006/table">
                <a:tbl>
                  <a:tblPr/>
                  <a:tblGrid>
                    <a:gridCol w="2286000">
                      <a:extLst>
                        <a:ext uri="{9D8B030D-6E8A-4147-A177-3AD203B41FA5}">
                          <a16:colId xmlns:a16="http://schemas.microsoft.com/office/drawing/2014/main" val="3573583892"/>
                        </a:ext>
                      </a:extLst>
                    </a:gridCol>
                    <a:gridCol w="2286000">
                      <a:extLst>
                        <a:ext uri="{9D8B030D-6E8A-4147-A177-3AD203B41FA5}">
                          <a16:colId xmlns:a16="http://schemas.microsoft.com/office/drawing/2014/main" val="2777071621"/>
                        </a:ext>
                      </a:extLst>
                    </a:gridCol>
                    <a:gridCol w="2286000">
                      <a:extLst>
                        <a:ext uri="{9D8B030D-6E8A-4147-A177-3AD203B41FA5}">
                          <a16:colId xmlns:a16="http://schemas.microsoft.com/office/drawing/2014/main" val="2324254854"/>
                        </a:ext>
                      </a:extLst>
                    </a:gridCol>
                    <a:gridCol w="2286000">
                      <a:extLst>
                        <a:ext uri="{9D8B030D-6E8A-4147-A177-3AD203B41FA5}">
                          <a16:colId xmlns:a16="http://schemas.microsoft.com/office/drawing/2014/main" val="4190196801"/>
                        </a:ext>
                      </a:extLst>
                    </a:gridCol>
                  </a:tblGrid>
                  <a:tr h="457200">
                    <a:tc rowSpan="2" gridSpan="2">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hMerge="1">
                      <a:txBody>
                        <a:bodyPr/>
                        <a:lstStyle/>
                        <a:p>
                          <a:pPr>
                            <a:buNone/>
                          </a:pPr>
                          <a:endParaRPr lang="en-US"/>
                        </a:p>
                      </a:txBody>
                      <a:tcPr anchor="ctr">
                        <a:lnL>
                          <a:noFill/>
                        </a:lnL>
                        <a:lnR>
                          <a:noFill/>
                        </a:lnR>
                        <a:lnT>
                          <a:noFill/>
                        </a:lnT>
                        <a:lnB>
                          <a:noFill/>
                        </a:lnB>
                        <a:noFill/>
                      </a:tcPr>
                    </a:tc>
                    <a:tc gridSpan="2">
                      <a:txBody>
                        <a:bodyPr/>
                        <a:lstStyle/>
                        <a:p>
                          <a:pPr algn="ctr">
                            <a:buNone/>
                          </a:pPr>
                          <a:r>
                            <a:rPr lang="en-US" sz="1800" b="1" err="1">
                              <a:latin typeface="Segoe UI" panose="020B0502040204020203" pitchFamily="34" charset="0"/>
                              <a:cs typeface="Segoe UI" panose="020B0502040204020203" pitchFamily="34" charset="0"/>
                            </a:rPr>
                            <a:t>Thực</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tế</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là</a:t>
                          </a:r>
                          <a:r>
                            <a:rPr lang="en-US" sz="1800" b="1">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buNone/>
                          </a:pPr>
                          <a:endParaRPr lang="en-US"/>
                        </a:p>
                      </a:txBody>
                      <a:tcPr anchor="ctr">
                        <a:lnL>
                          <a:noFill/>
                        </a:lnL>
                        <a:lnR>
                          <a:noFill/>
                        </a:lnR>
                        <a:lnT>
                          <a:noFill/>
                        </a:lnT>
                        <a:lnB>
                          <a:noFill/>
                        </a:lnB>
                        <a:noFill/>
                      </a:tcPr>
                    </a:tc>
                    <a:extLst>
                      <a:ext uri="{0D108BD9-81ED-4DB2-BD59-A6C34878D82A}">
                        <a16:rowId xmlns:a16="http://schemas.microsoft.com/office/drawing/2014/main" val="976314673"/>
                      </a:ext>
                    </a:extLst>
                  </a:tr>
                  <a:tr h="457200">
                    <a:tc gridSpan="2" vMerge="1">
                      <a:txBody>
                        <a:bodyPr/>
                        <a:lstStyle/>
                        <a:p>
                          <a:pPr>
                            <a:buNone/>
                          </a:pPr>
                          <a:endParaRPr lang="en-US"/>
                        </a:p>
                      </a:txBody>
                      <a:tcPr anchor="ctr">
                        <a:lnL>
                          <a:noFill/>
                        </a:lnL>
                        <a:lnR>
                          <a:noFill/>
                        </a:lnR>
                        <a:lnT>
                          <a:noFill/>
                        </a:lnT>
                        <a:lnB>
                          <a:noFill/>
                        </a:lnB>
                        <a:noFill/>
                      </a:tcPr>
                    </a:tc>
                    <a:tc hMerge="1" vMerge="1">
                      <a:txBody>
                        <a:bodyPr/>
                        <a:lstStyle/>
                        <a:p>
                          <a:pPr>
                            <a:buNone/>
                          </a:pPr>
                          <a:endParaRPr lang="en-US"/>
                        </a:p>
                      </a:txBody>
                      <a:tcPr anchor="ctr">
                        <a:lnL>
                          <a:noFill/>
                        </a:lnL>
                        <a:lnR>
                          <a:noFill/>
                        </a:lnR>
                        <a:lnT>
                          <a:noFill/>
                        </a:lnT>
                        <a:lnB>
                          <a:noFill/>
                        </a:lnB>
                        <a:noFill/>
                      </a:tcPr>
                    </a:tc>
                    <a:tc>
                      <a:txBody>
                        <a:bodyPr/>
                        <a:lstStyle/>
                        <a:p>
                          <a:pPr algn="ctr">
                            <a:buNone/>
                          </a:pPr>
                          <a:r>
                            <a:rPr lang="en-US" sz="1800" b="0" err="1">
                              <a:latin typeface="Segoe UI" panose="020B0502040204020203" pitchFamily="34" charset="0"/>
                              <a:cs typeface="Segoe UI" panose="020B0502040204020203" pitchFamily="34" charset="0"/>
                            </a:rPr>
                            <a:t>Câu</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trả</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lời</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ảo</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giác</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0" err="1">
                              <a:latin typeface="Segoe UI" panose="020B0502040204020203" pitchFamily="34" charset="0"/>
                              <a:cs typeface="Segoe UI" panose="020B0502040204020203" pitchFamily="34" charset="0"/>
                            </a:rPr>
                            <a:t>Câu</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trả</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lời</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đúng</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7700254"/>
                      </a:ext>
                    </a:extLst>
                  </a:tr>
                  <a:tr h="457200">
                    <a:tc rowSpan="2">
                      <a:txBody>
                        <a:bodyPr/>
                        <a:lstStyle/>
                        <a:p>
                          <a:pPr algn="ctr">
                            <a:buNone/>
                          </a:pPr>
                          <a:r>
                            <a:rPr lang="en-US" sz="1800" b="1">
                              <a:latin typeface="Segoe UI" panose="020B0502040204020203" pitchFamily="34" charset="0"/>
                              <a:cs typeface="Segoe UI" panose="020B0502040204020203" pitchFamily="34" charset="0"/>
                            </a:rPr>
                            <a:t>Output </a:t>
                          </a:r>
                          <a:r>
                            <a:rPr lang="en-US" sz="1800" b="1" err="1">
                              <a:latin typeface="Segoe UI" panose="020B0502040204020203" pitchFamily="34" charset="0"/>
                              <a:cs typeface="Segoe UI" panose="020B0502040204020203" pitchFamily="34" charset="0"/>
                            </a:rPr>
                            <a:t>của</a:t>
                          </a:r>
                          <a:r>
                            <a:rPr lang="en-US" sz="1800" b="1">
                              <a:latin typeface="Segoe UI" panose="020B0502040204020203" pitchFamily="34" charset="0"/>
                              <a:cs typeface="Segoe UI" panose="020B0502040204020203" pitchFamily="34" charset="0"/>
                            </a:rPr>
                            <a:t> LLM </a:t>
                          </a:r>
                          <a:r>
                            <a:rPr lang="en-US" sz="1800" b="1" err="1">
                              <a:latin typeface="Segoe UI" panose="020B0502040204020203" pitchFamily="34" charset="0"/>
                              <a:cs typeface="Segoe UI" panose="020B0502040204020203" pitchFamily="34" charset="0"/>
                            </a:rPr>
                            <a:t>là</a:t>
                          </a:r>
                          <a:r>
                            <a:rPr lang="en-US" sz="1800" b="1">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0" err="1">
                              <a:latin typeface="Segoe UI" panose="020B0502040204020203" pitchFamily="34" charset="0"/>
                              <a:cs typeface="Segoe UI" panose="020B0502040204020203" pitchFamily="34" charset="0"/>
                            </a:rPr>
                            <a:t>Câu</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trả</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lời</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ảo</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giác</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533" t="-202667" r="-100533" b="-112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533" t="-202667" r="-533" b="-112000"/>
                          </a:stretch>
                        </a:blipFill>
                      </a:tcPr>
                    </a:tc>
                    <a:extLst>
                      <a:ext uri="{0D108BD9-81ED-4DB2-BD59-A6C34878D82A}">
                        <a16:rowId xmlns:a16="http://schemas.microsoft.com/office/drawing/2014/main" val="133997929"/>
                      </a:ext>
                    </a:extLst>
                  </a:tr>
                  <a:tr h="457200">
                    <a:tc vMerge="1">
                      <a:txBody>
                        <a:bodyPr/>
                        <a:lstStyle/>
                        <a:p>
                          <a:pPr>
                            <a:buNone/>
                          </a:pPr>
                          <a:endParaRPr lang="en-US"/>
                        </a:p>
                      </a:txBody>
                      <a:tcPr anchor="ctr">
                        <a:lnL>
                          <a:noFill/>
                        </a:lnL>
                        <a:lnR>
                          <a:noFill/>
                        </a:lnR>
                        <a:lnT>
                          <a:noFill/>
                        </a:lnT>
                        <a:lnB>
                          <a:noFill/>
                        </a:lnB>
                        <a:noFill/>
                      </a:tcPr>
                    </a:tc>
                    <a:tc>
                      <a:txBody>
                        <a:bodyPr/>
                        <a:lstStyle/>
                        <a:p>
                          <a:pPr algn="ctr">
                            <a:buNone/>
                          </a:pPr>
                          <a:r>
                            <a:rPr lang="en-US" sz="1800" b="0" err="1">
                              <a:latin typeface="Segoe UI" panose="020B0502040204020203" pitchFamily="34" charset="0"/>
                              <a:cs typeface="Segoe UI" panose="020B0502040204020203" pitchFamily="34" charset="0"/>
                            </a:rPr>
                            <a:t>Câu</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trả</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lời</a:t>
                          </a:r>
                          <a:r>
                            <a:rPr lang="en-US" sz="1800" b="0">
                              <a:latin typeface="Segoe UI" panose="020B0502040204020203" pitchFamily="34" charset="0"/>
                              <a:cs typeface="Segoe UI" panose="020B0502040204020203" pitchFamily="34" charset="0"/>
                            </a:rPr>
                            <a:t> </a:t>
                          </a:r>
                          <a:r>
                            <a:rPr lang="en-US" sz="1800" b="0" err="1">
                              <a:latin typeface="Segoe UI" panose="020B0502040204020203" pitchFamily="34" charset="0"/>
                              <a:cs typeface="Segoe UI" panose="020B0502040204020203" pitchFamily="34" charset="0"/>
                            </a:rPr>
                            <a:t>đúng</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0533" t="-302667" r="-100533" b="-12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533" t="-302667" r="-533" b="-12000"/>
                          </a:stretch>
                        </a:blipFill>
                      </a:tcPr>
                    </a:tc>
                    <a:extLst>
                      <a:ext uri="{0D108BD9-81ED-4DB2-BD59-A6C34878D82A}">
                        <a16:rowId xmlns:a16="http://schemas.microsoft.com/office/drawing/2014/main" val="3921325823"/>
                      </a:ext>
                    </a:extLst>
                  </a:tr>
                </a:tbl>
              </a:graphicData>
            </a:graphic>
          </p:graphicFrame>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8BE4BFC-DCD8-D8BC-D13B-9C64046AF483}"/>
                  </a:ext>
                </a:extLst>
              </p:cNvPr>
              <p:cNvSpPr txBox="1"/>
              <p:nvPr/>
            </p:nvSpPr>
            <p:spPr>
              <a:xfrm>
                <a:off x="264816" y="584775"/>
                <a:ext cx="11521800" cy="1163395"/>
              </a:xfrm>
              <a:prstGeom prst="rect">
                <a:avLst/>
              </a:prstGeom>
              <a:noFill/>
            </p:spPr>
            <p:txBody>
              <a:bodyPr wrap="square">
                <a:spAutoFit/>
              </a:bodyPr>
              <a:lstStyle/>
              <a:p>
                <a:pPr>
                  <a:lnSpc>
                    <a:spcPct val="150000"/>
                  </a:lnSpc>
                </a:pPr>
                <a:r>
                  <a:rPr lang="en-US" sz="2000" b="1" err="1">
                    <a:solidFill>
                      <a:srgbClr val="0D259B"/>
                    </a:solidFill>
                    <a:latin typeface="Segoe UI" panose="020B0502040204020203" pitchFamily="34" charset="0"/>
                    <a:cs typeface="Segoe UI" panose="020B0502040204020203" pitchFamily="34" charset="0"/>
                  </a:rPr>
                  <a:t>Độ</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đo</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sử</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dụng</a:t>
                </a:r>
                <a:r>
                  <a:rPr lang="en-US" sz="2000" b="1">
                    <a:solidFill>
                      <a:srgbClr val="0D259B"/>
                    </a:solidFill>
                    <a:latin typeface="Segoe UI" panose="020B0502040204020203" pitchFamily="34" charset="0"/>
                    <a:cs typeface="Segoe UI" panose="020B0502040204020203" pitchFamily="34" charset="0"/>
                  </a:rPr>
                  <a:t>:</a:t>
                </a:r>
                <a:r>
                  <a:rPr lang="en-US" sz="2000">
                    <a:latin typeface="Segoe UI" panose="020B0502040204020203" pitchFamily="34" charset="0"/>
                    <a:cs typeface="Segoe UI" panose="020B0502040204020203" pitchFamily="34" charset="0"/>
                  </a:rPr>
                  <a:t> </a:t>
                </a:r>
              </a:p>
              <a:p>
                <a:pPr marL="342900" indent="-342900">
                  <a:lnSpc>
                    <a:spcPct val="150000"/>
                  </a:lnSpc>
                  <a:buFont typeface="Wingdings" panose="05000000000000000000" pitchFamily="2" charset="2"/>
                  <a:buChar char="Ø"/>
                </a:pPr>
                <a14:m>
                  <m:oMath xmlns:m="http://schemas.openxmlformats.org/officeDocument/2006/math">
                    <m:r>
                      <m:rPr>
                        <m:sty m:val="p"/>
                      </m:rPr>
                      <a:rPr lang="en-US" sz="2000" b="0" i="0" smtClean="0">
                        <a:latin typeface="Cambria Math" panose="02040503050406030204" pitchFamily="18" charset="0"/>
                        <a:cs typeface="Segoe UI" panose="020B0502040204020203" pitchFamily="34" charset="0"/>
                      </a:rPr>
                      <m:t>Accuracy</m:t>
                    </m:r>
                    <m:r>
                      <a:rPr lang="en-US" sz="2000" b="0" i="0" smtClean="0">
                        <a:latin typeface="Cambria Math" panose="02040503050406030204" pitchFamily="18" charset="0"/>
                        <a:cs typeface="Segoe UI" panose="020B0502040204020203" pitchFamily="34" charset="0"/>
                      </a:rPr>
                      <m:t>=</m:t>
                    </m:r>
                    <m:f>
                      <m:fPr>
                        <m:ctrlPr>
                          <a:rPr lang="en-US" sz="2000" i="1" smtClean="0">
                            <a:latin typeface="Cambria Math" panose="02040503050406030204" pitchFamily="18" charset="0"/>
                            <a:cs typeface="Segoe UI" panose="020B0502040204020203" pitchFamily="34" charset="0"/>
                          </a:rPr>
                        </m:ctrlPr>
                      </m:fPr>
                      <m:num>
                        <m:r>
                          <m:rPr>
                            <m:sty m:val="p"/>
                          </m:rPr>
                          <a:rPr lang="en-US" sz="2000" b="0" i="0" smtClean="0">
                            <a:latin typeface="Cambria Math" panose="02040503050406030204" pitchFamily="18" charset="0"/>
                            <a:cs typeface="Segoe UI" panose="020B0502040204020203" pitchFamily="34" charset="0"/>
                          </a:rPr>
                          <m:t>TP</m:t>
                        </m:r>
                        <m:r>
                          <a:rPr lang="en-US" sz="2000" b="0" i="0" smtClean="0">
                            <a:latin typeface="Cambria Math" panose="02040503050406030204" pitchFamily="18" charset="0"/>
                            <a:cs typeface="Segoe UI" panose="020B0502040204020203" pitchFamily="34" charset="0"/>
                          </a:rPr>
                          <m:t>+</m:t>
                        </m:r>
                        <m:r>
                          <m:rPr>
                            <m:sty m:val="p"/>
                          </m:rPr>
                          <a:rPr lang="en-US" sz="2000" b="0" i="0" smtClean="0">
                            <a:latin typeface="Cambria Math" panose="02040503050406030204" pitchFamily="18" charset="0"/>
                            <a:cs typeface="Segoe UI" panose="020B0502040204020203" pitchFamily="34" charset="0"/>
                          </a:rPr>
                          <m:t>TN</m:t>
                        </m:r>
                      </m:num>
                      <m:den>
                        <m:r>
                          <m:rPr>
                            <m:sty m:val="p"/>
                          </m:rPr>
                          <a:rPr lang="en-US" sz="2000" b="0" i="0" smtClean="0">
                            <a:latin typeface="Cambria Math" panose="02040503050406030204" pitchFamily="18" charset="0"/>
                            <a:cs typeface="Segoe UI" panose="020B0502040204020203" pitchFamily="34" charset="0"/>
                          </a:rPr>
                          <m:t>TP</m:t>
                        </m:r>
                        <m:r>
                          <a:rPr lang="en-US" sz="2000" b="0" i="0" smtClean="0">
                            <a:latin typeface="Cambria Math" panose="02040503050406030204" pitchFamily="18" charset="0"/>
                            <a:cs typeface="Segoe UI" panose="020B0502040204020203" pitchFamily="34" charset="0"/>
                          </a:rPr>
                          <m:t>+</m:t>
                        </m:r>
                        <m:r>
                          <m:rPr>
                            <m:sty m:val="p"/>
                          </m:rPr>
                          <a:rPr lang="en-US" sz="2000" b="0" i="0" smtClean="0">
                            <a:latin typeface="Cambria Math" panose="02040503050406030204" pitchFamily="18" charset="0"/>
                            <a:cs typeface="Segoe UI" panose="020B0502040204020203" pitchFamily="34" charset="0"/>
                          </a:rPr>
                          <m:t>FP</m:t>
                        </m:r>
                        <m:r>
                          <a:rPr lang="en-US" sz="2000" b="0" i="0" smtClean="0">
                            <a:latin typeface="Cambria Math" panose="02040503050406030204" pitchFamily="18" charset="0"/>
                            <a:cs typeface="Segoe UI" panose="020B0502040204020203" pitchFamily="34" charset="0"/>
                          </a:rPr>
                          <m:t>+</m:t>
                        </m:r>
                        <m:r>
                          <m:rPr>
                            <m:sty m:val="p"/>
                          </m:rPr>
                          <a:rPr lang="en-US" sz="2000" b="0" i="0" smtClean="0">
                            <a:latin typeface="Cambria Math" panose="02040503050406030204" pitchFamily="18" charset="0"/>
                            <a:cs typeface="Segoe UI" panose="020B0502040204020203" pitchFamily="34" charset="0"/>
                          </a:rPr>
                          <m:t>TN</m:t>
                        </m:r>
                        <m:r>
                          <a:rPr lang="en-US" sz="2000" b="0" i="0" smtClean="0">
                            <a:latin typeface="Cambria Math" panose="02040503050406030204" pitchFamily="18" charset="0"/>
                            <a:cs typeface="Segoe UI" panose="020B0502040204020203" pitchFamily="34" charset="0"/>
                          </a:rPr>
                          <m:t>+</m:t>
                        </m:r>
                        <m:r>
                          <m:rPr>
                            <m:sty m:val="p"/>
                          </m:rPr>
                          <a:rPr lang="en-US" sz="2000" b="0" i="0" smtClean="0">
                            <a:latin typeface="Cambria Math" panose="02040503050406030204" pitchFamily="18" charset="0"/>
                            <a:cs typeface="Segoe UI" panose="020B0502040204020203" pitchFamily="34" charset="0"/>
                          </a:rPr>
                          <m:t>FN</m:t>
                        </m:r>
                      </m:den>
                    </m:f>
                  </m:oMath>
                </a14:m>
                <a:endParaRPr lang="en-US" sz="2000">
                  <a:solidFill>
                    <a:srgbClr val="000000"/>
                  </a:solidFill>
                  <a:latin typeface="Segoe UI" panose="020B0502040204020203" pitchFamily="34" charset="0"/>
                  <a:cs typeface="Segoe UI" panose="020B0502040204020203" pitchFamily="34" charset="0"/>
                </a:endParaRPr>
              </a:p>
            </p:txBody>
          </p:sp>
        </mc:Choice>
        <mc:Fallback>
          <p:sp>
            <p:nvSpPr>
              <p:cNvPr id="8" name="TextBox 7">
                <a:extLst>
                  <a:ext uri="{FF2B5EF4-FFF2-40B4-BE49-F238E27FC236}">
                    <a16:creationId xmlns:a16="http://schemas.microsoft.com/office/drawing/2014/main" id="{68BE4BFC-DCD8-D8BC-D13B-9C64046AF483}"/>
                  </a:ext>
                </a:extLst>
              </p:cNvPr>
              <p:cNvSpPr txBox="1">
                <a:spLocks noRot="1" noChangeAspect="1" noMove="1" noResize="1" noEditPoints="1" noAdjustHandles="1" noChangeArrowheads="1" noChangeShapeType="1" noTextEdit="1"/>
              </p:cNvSpPr>
              <p:nvPr/>
            </p:nvSpPr>
            <p:spPr>
              <a:xfrm>
                <a:off x="264816" y="584775"/>
                <a:ext cx="11521800" cy="1163395"/>
              </a:xfrm>
              <a:prstGeom prst="rect">
                <a:avLst/>
              </a:prstGeom>
              <a:blipFill>
                <a:blip r:embed="rId5"/>
                <a:stretch>
                  <a:fillRect l="-52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4928C169-D834-19BC-1A70-353AD342AA4E}"/>
              </a:ext>
            </a:extLst>
          </p:cNvPr>
          <p:cNvSpPr txBox="1"/>
          <p:nvPr/>
        </p:nvSpPr>
        <p:spPr>
          <a:xfrm>
            <a:off x="2164933" y="2257438"/>
            <a:ext cx="7862134"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2: </a:t>
            </a:r>
            <a:r>
              <a:rPr lang="en-US">
                <a:latin typeface="Segoe UI" panose="020B0502040204020203" pitchFamily="34" charset="0"/>
                <a:cs typeface="Segoe UI" panose="020B0502040204020203" pitchFamily="34" charset="0"/>
              </a:rPr>
              <a:t>Định </a:t>
            </a:r>
            <a:r>
              <a:rPr lang="en-US" err="1">
                <a:latin typeface="Segoe UI" panose="020B0502040204020203" pitchFamily="34" charset="0"/>
                <a:cs typeface="Segoe UI" panose="020B0502040204020203" pitchFamily="34" charset="0"/>
              </a:rPr>
              <a:t>nghĩa</a:t>
            </a:r>
            <a:r>
              <a:rPr lang="en-US">
                <a:latin typeface="Segoe UI" panose="020B0502040204020203" pitchFamily="34" charset="0"/>
                <a:cs typeface="Segoe UI" panose="020B0502040204020203" pitchFamily="34" charset="0"/>
              </a:rPr>
              <a:t> Confusion Matrix </a:t>
            </a:r>
            <a:r>
              <a:rPr lang="en-US" err="1">
                <a:latin typeface="Segoe UI" panose="020B0502040204020203" pitchFamily="34" charset="0"/>
                <a:cs typeface="Segoe UI" panose="020B0502040204020203" pitchFamily="34" charset="0"/>
              </a:rPr>
              <a:t>trong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quá</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đánh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87705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847C2-3ACE-4977-3EF9-C83A3EFA709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14BF3DA-4C82-B64B-EBF5-E411C75DBCA5}"/>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2</a:t>
            </a:r>
            <a:r>
              <a:rPr lang="vi-VN" sz="3200" b="1">
                <a:solidFill>
                  <a:schemeClr val="bg1"/>
                </a:solidFill>
                <a:latin typeface="Segoe UI" panose="020B0502040204020203" pitchFamily="34" charset="0"/>
                <a:cs typeface="Segoe UI" panose="020B0502040204020203" pitchFamily="34" charset="0"/>
              </a:rPr>
              <a:t> Kết quả và nhận xét</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166317BD-276A-BE23-0D70-E03B06AE09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15E627C1-6A9A-6F63-7DF3-AAE73424C18C}"/>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6A35A5FF-B2BF-819F-473B-ED212CC75813}"/>
              </a:ext>
            </a:extLst>
          </p:cNvPr>
          <p:cNvGraphicFramePr>
            <a:graphicFrameLocks noGrp="1"/>
          </p:cNvGraphicFramePr>
          <p:nvPr>
            <p:extLst>
              <p:ext uri="{D42A27DB-BD31-4B8C-83A1-F6EECF244321}">
                <p14:modId xmlns:p14="http://schemas.microsoft.com/office/powerpoint/2010/main" val="3108427156"/>
              </p:ext>
            </p:extLst>
          </p:nvPr>
        </p:nvGraphicFramePr>
        <p:xfrm>
          <a:off x="1158240" y="1475435"/>
          <a:ext cx="9875520" cy="4480560"/>
        </p:xfrm>
        <a:graphic>
          <a:graphicData uri="http://schemas.openxmlformats.org/drawingml/2006/table">
            <a:tbl>
              <a:tblPr/>
              <a:tblGrid>
                <a:gridCol w="1645920">
                  <a:extLst>
                    <a:ext uri="{9D8B030D-6E8A-4147-A177-3AD203B41FA5}">
                      <a16:colId xmlns:a16="http://schemas.microsoft.com/office/drawing/2014/main" val="3537589877"/>
                    </a:ext>
                  </a:extLst>
                </a:gridCol>
                <a:gridCol w="1645920">
                  <a:extLst>
                    <a:ext uri="{9D8B030D-6E8A-4147-A177-3AD203B41FA5}">
                      <a16:colId xmlns:a16="http://schemas.microsoft.com/office/drawing/2014/main" val="1903140810"/>
                    </a:ext>
                  </a:extLst>
                </a:gridCol>
                <a:gridCol w="1645920">
                  <a:extLst>
                    <a:ext uri="{9D8B030D-6E8A-4147-A177-3AD203B41FA5}">
                      <a16:colId xmlns:a16="http://schemas.microsoft.com/office/drawing/2014/main" val="1946330772"/>
                    </a:ext>
                  </a:extLst>
                </a:gridCol>
                <a:gridCol w="1645920">
                  <a:extLst>
                    <a:ext uri="{9D8B030D-6E8A-4147-A177-3AD203B41FA5}">
                      <a16:colId xmlns:a16="http://schemas.microsoft.com/office/drawing/2014/main" val="1862249143"/>
                    </a:ext>
                  </a:extLst>
                </a:gridCol>
                <a:gridCol w="1645920">
                  <a:extLst>
                    <a:ext uri="{9D8B030D-6E8A-4147-A177-3AD203B41FA5}">
                      <a16:colId xmlns:a16="http://schemas.microsoft.com/office/drawing/2014/main" val="989262688"/>
                    </a:ext>
                  </a:extLst>
                </a:gridCol>
                <a:gridCol w="1645920">
                  <a:extLst>
                    <a:ext uri="{9D8B030D-6E8A-4147-A177-3AD203B41FA5}">
                      <a16:colId xmlns:a16="http://schemas.microsoft.com/office/drawing/2014/main" val="1008648688"/>
                    </a:ext>
                  </a:extLst>
                </a:gridCol>
              </a:tblGrid>
              <a:tr h="64008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err="1">
                          <a:latin typeface="Segoe UI" panose="020B0502040204020203" pitchFamily="34" charset="0"/>
                          <a:cs typeface="Segoe UI" panose="020B0502040204020203" pitchFamily="34" charset="0"/>
                        </a:rPr>
                        <a:t>Mã</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nguồn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đóng</a:t>
                      </a:r>
                      <a:r>
                        <a:rPr lang="en-US" sz="1800" b="1">
                          <a:latin typeface="Segoe UI" panose="020B0502040204020203" pitchFamily="34" charset="0"/>
                          <a:cs typeface="Segoe UI" panose="020B0502040204020203"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err="1">
                          <a:latin typeface="Segoe UI" panose="020B0502040204020203" pitchFamily="34" charset="0"/>
                          <a:cs typeface="Segoe UI" panose="020B0502040204020203" pitchFamily="34" charset="0"/>
                        </a:rPr>
                        <a:t>truy</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cập</a:t>
                      </a:r>
                      <a:r>
                        <a:rPr lang="en-US" sz="1800" b="1">
                          <a:latin typeface="Segoe UI" panose="020B0502040204020203" pitchFamily="34" charset="0"/>
                          <a:cs typeface="Segoe UI" panose="020B0502040204020203" pitchFamily="34" charset="0"/>
                        </a:rPr>
                        <a:t> qua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buNone/>
                      </a:pPr>
                      <a:endParaRPr lang="en-US"/>
                    </a:p>
                  </a:txBody>
                  <a:tcPr anchor="ctr">
                    <a:lnL>
                      <a:noFill/>
                    </a:lnL>
                    <a:lnR>
                      <a:noFill/>
                    </a:lnR>
                    <a:lnT>
                      <a:noFill/>
                    </a:lnT>
                    <a:lnB>
                      <a:noFill/>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1">
                          <a:latin typeface="Segoe UI" panose="020B0502040204020203" pitchFamily="34" charset="0"/>
                          <a:cs typeface="Segoe UI" panose="020B0502040204020203" pitchFamily="34" charset="0"/>
                        </a:rPr>
                        <a:t>Mã nguồn mở chưa</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được</a:t>
                      </a:r>
                      <a:endParaRPr lang="en-US" sz="1800" b="1">
                        <a:latin typeface="Segoe UI" panose="020B0502040204020203" pitchFamily="34" charset="0"/>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1">
                          <a:latin typeface="Segoe UI" panose="020B0502040204020203" pitchFamily="34" charset="0"/>
                          <a:cs typeface="Segoe UI" panose="020B0502040204020203" pitchFamily="34" charset="0"/>
                        </a:rPr>
                        <a:t>tinh chỉnh </a:t>
                      </a:r>
                      <a:r>
                        <a:rPr lang="en-US" sz="1800" b="1" err="1">
                          <a:latin typeface="Segoe UI" panose="020B0502040204020203" pitchFamily="34" charset="0"/>
                          <a:cs typeface="Segoe UI" panose="020B0502040204020203" pitchFamily="34" charset="0"/>
                        </a:rPr>
                        <a:t>trên</a:t>
                      </a:r>
                      <a:r>
                        <a:rPr lang="en-US" sz="1800" b="1">
                          <a:latin typeface="Segoe UI" panose="020B0502040204020203" pitchFamily="34" charset="0"/>
                          <a:cs typeface="Segoe UI" panose="020B0502040204020203" pitchFamily="34" charset="0"/>
                        </a:rPr>
                        <a:t> </a:t>
                      </a:r>
                      <a:r>
                        <a:rPr lang="vi-VN" sz="1800" b="1">
                          <a:latin typeface="Segoe UI" panose="020B0502040204020203" pitchFamily="34" charset="0"/>
                          <a:cs typeface="Segoe UI" panose="020B0502040204020203" pitchFamily="34" charset="0"/>
                        </a:rPr>
                        <a:t>tiếng Việt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buNone/>
                      </a:pPr>
                      <a:endParaRPr lang="en-US"/>
                    </a:p>
                  </a:txBody>
                  <a:tcPr anchor="ctr">
                    <a:lnL>
                      <a:noFill/>
                    </a:lnL>
                    <a:lnR>
                      <a:noFill/>
                    </a:lnR>
                    <a:lnT>
                      <a:noFill/>
                    </a:lnT>
                    <a:lnB>
                      <a:noFill/>
                    </a:lnB>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err="1">
                          <a:latin typeface="Segoe UI" panose="020B0502040204020203" pitchFamily="34" charset="0"/>
                          <a:cs typeface="Segoe UI" panose="020B0502040204020203" pitchFamily="34" charset="0"/>
                        </a:rPr>
                        <a:t>Mã</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nguồn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mở</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đã</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được</a:t>
                      </a:r>
                      <a:endParaRPr lang="en-US" sz="1800" b="1">
                        <a:latin typeface="Segoe UI" panose="020B0502040204020203" pitchFamily="34" charset="0"/>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err="1">
                          <a:latin typeface="Segoe UI" panose="020B0502040204020203" pitchFamily="34" charset="0"/>
                          <a:cs typeface="Segoe UI" panose="020B0502040204020203" pitchFamily="34" charset="0"/>
                        </a:rPr>
                        <a:t>tinh</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chỉnh</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trên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tiếng</a:t>
                      </a:r>
                      <a:r>
                        <a:rPr lang="en-US" sz="1800" b="1">
                          <a:latin typeface="Segoe UI" panose="020B0502040204020203" pitchFamily="34" charset="0"/>
                          <a:cs typeface="Segoe UI" panose="020B0502040204020203" pitchFamily="34" charset="0"/>
                        </a:rPr>
                        <a:t> Việt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buNone/>
                      </a:pPr>
                      <a:endParaRPr lang="en-US"/>
                    </a:p>
                  </a:txBody>
                  <a:tcPr anchor="ctr">
                    <a:lnL>
                      <a:noFill/>
                    </a:lnL>
                    <a:lnR>
                      <a:noFill/>
                    </a:lnR>
                    <a:lnT>
                      <a:noFill/>
                    </a:lnT>
                    <a:lnB>
                      <a:noFill/>
                    </a:lnB>
                    <a:noFill/>
                  </a:tcPr>
                </a:tc>
                <a:extLst>
                  <a:ext uri="{0D108BD9-81ED-4DB2-BD59-A6C34878D82A}">
                    <a16:rowId xmlns:a16="http://schemas.microsoft.com/office/drawing/2014/main" val="3665619805"/>
                  </a:ext>
                </a:extLst>
              </a:tr>
              <a:tr h="640080">
                <a:tc>
                  <a:txBody>
                    <a:bodyPr/>
                    <a:lstStyle/>
                    <a:p>
                      <a:pPr algn="ctr">
                        <a:buNone/>
                      </a:pPr>
                      <a:r>
                        <a:rPr lang="en-US" sz="1800" b="1" err="1">
                          <a:latin typeface="Segoe UI" panose="020B0502040204020203" pitchFamily="34" charset="0"/>
                          <a:cs typeface="Segoe UI" panose="020B0502040204020203" pitchFamily="34" charset="0"/>
                        </a:rPr>
                        <a:t>Mô</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hình</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err="1">
                          <a:latin typeface="Segoe UI" panose="020B0502040204020203" pitchFamily="34" charset="0"/>
                          <a:cs typeface="Segoe UI" panose="020B0502040204020203" pitchFamily="34" charset="0"/>
                        </a:rPr>
                        <a:t>Mô</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hình</a:t>
                      </a:r>
                      <a:endParaRPr lang="vi-VN"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err="1">
                          <a:latin typeface="Segoe UI" panose="020B0502040204020203" pitchFamily="34" charset="0"/>
                          <a:cs typeface="Segoe UI" panose="020B0502040204020203" pitchFamily="34" charset="0"/>
                        </a:rPr>
                        <a:t>Mô</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hình</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5665787"/>
                  </a:ext>
                </a:extLst>
              </a:tr>
              <a:tr h="640080">
                <a:tc>
                  <a:txBody>
                    <a:bodyPr/>
                    <a:lstStyle/>
                    <a:p>
                      <a:pPr algn="ctr">
                        <a:buNone/>
                      </a:pPr>
                      <a:r>
                        <a:rPr lang="en-US" sz="1800" b="0">
                          <a:latin typeface="Segoe UI" panose="020B0502040204020203" pitchFamily="34" charset="0"/>
                          <a:cs typeface="Segoe UI" panose="020B0502040204020203" pitchFamily="34" charset="0"/>
                        </a:rPr>
                        <a:t>GPT-4o-</a:t>
                      </a:r>
                    </a:p>
                    <a:p>
                      <a:pPr algn="ctr">
                        <a:buNone/>
                      </a:pPr>
                      <a:r>
                        <a:rPr lang="en-US" sz="1800" b="0">
                          <a:latin typeface="Segoe UI" panose="020B0502040204020203" pitchFamily="34" charset="0"/>
                          <a:cs typeface="Segoe UI" panose="020B0502040204020203" pitchFamily="34" charset="0"/>
                        </a:rPr>
                        <a:t>mini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1">
                          <a:latin typeface="Segoe UI" panose="020B0502040204020203" pitchFamily="34" charset="0"/>
                          <a:cs typeface="Segoe UI" panose="020B0502040204020203" pitchFamily="34" charset="0"/>
                        </a:rPr>
                        <a:t>51.72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0">
                          <a:latin typeface="Segoe UI" panose="020B0502040204020203" pitchFamily="34" charset="0"/>
                          <a:cs typeface="Segoe UI" panose="020B0502040204020203" pitchFamily="34" charset="0"/>
                        </a:rPr>
                        <a:t>LLaMA-3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53.07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err="1">
                          <a:latin typeface="Segoe UI" panose="020B0502040204020203" pitchFamily="34" charset="0"/>
                          <a:cs typeface="Segoe UI" panose="020B0502040204020203" pitchFamily="34" charset="0"/>
                        </a:rPr>
                        <a:t>Vistral</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1462684"/>
                  </a:ext>
                </a:extLst>
              </a:tr>
              <a:tr h="640080">
                <a:tc>
                  <a:txBody>
                    <a:bodyPr/>
                    <a:lstStyle/>
                    <a:p>
                      <a:pPr algn="ctr">
                        <a:buNone/>
                      </a:pPr>
                      <a:r>
                        <a:rPr lang="en-US" sz="1800" b="0">
                          <a:latin typeface="Segoe UI" panose="020B0502040204020203" pitchFamily="34" charset="0"/>
                          <a:cs typeface="Segoe UI" panose="020B0502040204020203" pitchFamily="34" charset="0"/>
                        </a:rPr>
                        <a:t>Gemini-2.0-flash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Mistral-v0.3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48.24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Qwen-Viet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1">
                          <a:latin typeface="Segoe UI" panose="020B0502040204020203" pitchFamily="34" charset="0"/>
                          <a:cs typeface="Segoe UI" panose="020B0502040204020203" pitchFamily="34" charset="0"/>
                        </a:rPr>
                        <a:t>53.81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1294515"/>
                  </a:ext>
                </a:extLst>
              </a:tr>
              <a:tr h="640080">
                <a:tc>
                  <a:txBody>
                    <a:bodyPr/>
                    <a:lstStyle/>
                    <a:p>
                      <a:pPr algn="ctr">
                        <a:buNone/>
                      </a:pPr>
                      <a:r>
                        <a:rPr lang="en-US" sz="1800" b="0">
                          <a:latin typeface="Segoe UI" panose="020B0502040204020203" pitchFamily="34" charset="0"/>
                          <a:cs typeface="Segoe UI" panose="020B0502040204020203" pitchFamily="34" charset="0"/>
                        </a:rPr>
                        <a:t>DeepSeek-V3-0324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50.26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Qwen-2.5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51.91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9730678"/>
                  </a:ext>
                </a:extLst>
              </a:tr>
              <a:tr h="640080">
                <a:tc>
                  <a:txBody>
                    <a:bodyPr/>
                    <a:lstStyle/>
                    <a:p>
                      <a:pPr algn="ctr">
                        <a:buNone/>
                      </a:pPr>
                      <a:r>
                        <a:rPr lang="en-US" sz="1800" b="0">
                          <a:latin typeface="Segoe UI" panose="020B0502040204020203" pitchFamily="34" charset="0"/>
                          <a:cs typeface="Segoe UI" panose="020B0502040204020203" pitchFamily="34" charset="0"/>
                        </a:rPr>
                        <a:t>Claude-3.5-Haiku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43.58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Vicuna-v1.5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096986"/>
                  </a:ext>
                </a:extLst>
              </a:tr>
              <a:tr h="640080">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WizardLM-2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1" u="sng">
                          <a:latin typeface="Segoe UI" panose="020B0502040204020203" pitchFamily="34" charset="0"/>
                          <a:cs typeface="Segoe UI" panose="020B0502040204020203" pitchFamily="34" charset="0"/>
                        </a:rPr>
                        <a:t>57.61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9379888"/>
                  </a:ext>
                </a:extLst>
              </a:tr>
            </a:tbl>
          </a:graphicData>
        </a:graphic>
      </p:graphicFrame>
      <p:sp>
        <p:nvSpPr>
          <p:cNvPr id="5" name="TextBox 4">
            <a:extLst>
              <a:ext uri="{FF2B5EF4-FFF2-40B4-BE49-F238E27FC236}">
                <a16:creationId xmlns:a16="http://schemas.microsoft.com/office/drawing/2014/main" id="{DDB80F8D-05E1-086A-AC00-2483CE9C9337}"/>
              </a:ext>
            </a:extLst>
          </p:cNvPr>
          <p:cNvSpPr txBox="1"/>
          <p:nvPr/>
        </p:nvSpPr>
        <p:spPr>
          <a:xfrm>
            <a:off x="2164933" y="780785"/>
            <a:ext cx="7862134"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3:</a:t>
            </a:r>
            <a:r>
              <a:rPr lang="en-US">
                <a:latin typeface="Segoe UI" panose="020B0502040204020203" pitchFamily="34" charset="0"/>
                <a:cs typeface="Segoe UI" panose="020B0502040204020203" pitchFamily="34" charset="0"/>
              </a:rPr>
              <a:t> Accuracy (%) </a:t>
            </a:r>
            <a:r>
              <a:rPr lang="en-US" err="1">
                <a:latin typeface="Segoe UI" panose="020B0502040204020203" pitchFamily="34" charset="0"/>
                <a:cs typeface="Segoe UI" panose="020B0502040204020203" pitchFamily="34" charset="0"/>
              </a:rPr>
              <a:t>của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mô</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không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truyền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kiến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thức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liên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quan</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940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2</a:t>
            </a:r>
            <a:r>
              <a:rPr lang="vi-VN" sz="3200" b="1">
                <a:solidFill>
                  <a:schemeClr val="bg1"/>
                </a:solidFill>
                <a:latin typeface="Segoe UI" panose="020B0502040204020203" pitchFamily="34" charset="0"/>
                <a:cs typeface="Segoe UI" panose="020B0502040204020203" pitchFamily="34" charset="0"/>
              </a:rPr>
              <a:t> Kết quả và nhận xét</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52076BD2-A621-BF01-394C-DD8FD6DD7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0" name="Table 19">
            <a:extLst>
              <a:ext uri="{FF2B5EF4-FFF2-40B4-BE49-F238E27FC236}">
                <a16:creationId xmlns:a16="http://schemas.microsoft.com/office/drawing/2014/main" id="{7F4F38BC-1547-997E-9FAC-BC74E5DD1A34}"/>
              </a:ext>
            </a:extLst>
          </p:cNvPr>
          <p:cNvGraphicFramePr>
            <a:graphicFrameLocks noGrp="1"/>
          </p:cNvGraphicFramePr>
          <p:nvPr>
            <p:extLst>
              <p:ext uri="{D42A27DB-BD31-4B8C-83A1-F6EECF244321}">
                <p14:modId xmlns:p14="http://schemas.microsoft.com/office/powerpoint/2010/main" val="2534064519"/>
              </p:ext>
            </p:extLst>
          </p:nvPr>
        </p:nvGraphicFramePr>
        <p:xfrm>
          <a:off x="465740" y="1829492"/>
          <a:ext cx="11260518" cy="4114800"/>
        </p:xfrm>
        <a:graphic>
          <a:graphicData uri="http://schemas.openxmlformats.org/drawingml/2006/table">
            <a:tbl>
              <a:tblPr bandRow="1"/>
              <a:tblGrid>
                <a:gridCol w="3396615">
                  <a:extLst>
                    <a:ext uri="{9D8B030D-6E8A-4147-A177-3AD203B41FA5}">
                      <a16:colId xmlns:a16="http://schemas.microsoft.com/office/drawing/2014/main" val="2485577579"/>
                    </a:ext>
                  </a:extLst>
                </a:gridCol>
                <a:gridCol w="1208405">
                  <a:extLst>
                    <a:ext uri="{9D8B030D-6E8A-4147-A177-3AD203B41FA5}">
                      <a16:colId xmlns:a16="http://schemas.microsoft.com/office/drawing/2014/main" val="2421042608"/>
                    </a:ext>
                  </a:extLst>
                </a:gridCol>
                <a:gridCol w="1048067">
                  <a:extLst>
                    <a:ext uri="{9D8B030D-6E8A-4147-A177-3AD203B41FA5}">
                      <a16:colId xmlns:a16="http://schemas.microsoft.com/office/drawing/2014/main" val="2808711643"/>
                    </a:ext>
                  </a:extLst>
                </a:gridCol>
                <a:gridCol w="208280">
                  <a:extLst>
                    <a:ext uri="{9D8B030D-6E8A-4147-A177-3AD203B41FA5}">
                      <a16:colId xmlns:a16="http://schemas.microsoft.com/office/drawing/2014/main" val="4051266991"/>
                    </a:ext>
                  </a:extLst>
                </a:gridCol>
                <a:gridCol w="3142679">
                  <a:extLst>
                    <a:ext uri="{9D8B030D-6E8A-4147-A177-3AD203B41FA5}">
                      <a16:colId xmlns:a16="http://schemas.microsoft.com/office/drawing/2014/main" val="4093891213"/>
                    </a:ext>
                  </a:extLst>
                </a:gridCol>
                <a:gridCol w="1208405">
                  <a:extLst>
                    <a:ext uri="{9D8B030D-6E8A-4147-A177-3AD203B41FA5}">
                      <a16:colId xmlns:a16="http://schemas.microsoft.com/office/drawing/2014/main" val="1124427003"/>
                    </a:ext>
                  </a:extLst>
                </a:gridCol>
                <a:gridCol w="1048067">
                  <a:extLst>
                    <a:ext uri="{9D8B030D-6E8A-4147-A177-3AD203B41FA5}">
                      <a16:colId xmlns:a16="http://schemas.microsoft.com/office/drawing/2014/main" val="1468880758"/>
                    </a:ext>
                  </a:extLst>
                </a:gridCol>
              </a:tblGrid>
              <a:tr h="457200">
                <a:tc>
                  <a:txBody>
                    <a:bodyPr/>
                    <a:lstStyle/>
                    <a:p>
                      <a:pPr algn="ctr">
                        <a:buNone/>
                      </a:pPr>
                      <a:r>
                        <a:rPr lang="en-US" b="1" err="1">
                          <a:latin typeface="Segoe UI" panose="020B0502040204020203" pitchFamily="34" charset="0"/>
                          <a:cs typeface="Segoe UI" panose="020B0502040204020203" pitchFamily="34" charset="0"/>
                        </a:rPr>
                        <a:t>Bộ</a:t>
                      </a:r>
                      <a:r>
                        <a:rPr lang="en-US" b="1">
                          <a:latin typeface="Segoe UI" panose="020B0502040204020203" pitchFamily="34" charset="0"/>
                          <a:cs typeface="Segoe UI" panose="020B0502040204020203" pitchFamily="34" charset="0"/>
                        </a:rPr>
                        <a:t>/</a:t>
                      </a:r>
                      <a:r>
                        <a:rPr lang="en-US" b="1" err="1">
                          <a:latin typeface="Segoe UI" panose="020B0502040204020203" pitchFamily="34" charset="0"/>
                          <a:cs typeface="Segoe UI" panose="020B0502040204020203" pitchFamily="34" charset="0"/>
                        </a:rPr>
                        <a:t>Ngành</a:t>
                      </a:r>
                      <a:endParaRPr lang="en-US"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b="1" err="1">
                          <a:latin typeface="Segoe UI" panose="020B0502040204020203" pitchFamily="34" charset="0"/>
                          <a:cs typeface="Segoe UI" panose="020B0502040204020203" pitchFamily="34" charset="0"/>
                        </a:rPr>
                        <a:t>Số</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mẫu</a:t>
                      </a:r>
                      <a:endParaRPr lang="en-US"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8">
                  <a:txBody>
                    <a:bodyPr/>
                    <a:lstStyle/>
                    <a:p>
                      <a:pPr algn="ctr">
                        <a:buNone/>
                      </a:pPr>
                      <a:endParaRPr lang="en-US" b="1">
                        <a:solidFill>
                          <a:srgbClr val="FF0000"/>
                        </a:solidFill>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alpha val="50196"/>
                      </a:schemeClr>
                    </a:solidFill>
                  </a:tcPr>
                </a:tc>
                <a:tc>
                  <a:txBody>
                    <a:bodyPr/>
                    <a:lstStyle/>
                    <a:p>
                      <a:pPr algn="ctr">
                        <a:buNone/>
                      </a:pPr>
                      <a:r>
                        <a:rPr lang="en-US" b="1" err="1">
                          <a:latin typeface="Segoe UI" panose="020B0502040204020203" pitchFamily="34" charset="0"/>
                          <a:cs typeface="Segoe UI" panose="020B0502040204020203" pitchFamily="34" charset="0"/>
                        </a:rPr>
                        <a:t>Bộ</a:t>
                      </a:r>
                      <a:r>
                        <a:rPr lang="en-US" b="1">
                          <a:latin typeface="Segoe UI" panose="020B0502040204020203" pitchFamily="34" charset="0"/>
                          <a:cs typeface="Segoe UI" panose="020B0502040204020203" pitchFamily="34" charset="0"/>
                        </a:rPr>
                        <a:t>/</a:t>
                      </a:r>
                      <a:r>
                        <a:rPr lang="en-US" b="1" err="1">
                          <a:latin typeface="Segoe UI" panose="020B0502040204020203" pitchFamily="34" charset="0"/>
                          <a:cs typeface="Segoe UI" panose="020B0502040204020203" pitchFamily="34" charset="0"/>
                        </a:rPr>
                        <a:t>Ngành</a:t>
                      </a:r>
                      <a:endParaRPr lang="en-US"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b="1" err="1">
                          <a:latin typeface="Segoe UI" panose="020B0502040204020203" pitchFamily="34" charset="0"/>
                          <a:cs typeface="Segoe UI" panose="020B0502040204020203" pitchFamily="34" charset="0"/>
                        </a:rPr>
                        <a:t>Số</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mẫu</a:t>
                      </a:r>
                      <a:endParaRPr lang="en-US"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0138530"/>
                  </a:ext>
                </a:extLst>
              </a:tr>
              <a:tr h="457200">
                <a:tc>
                  <a:txBody>
                    <a:bodyPr/>
                    <a:lstStyle/>
                    <a:p>
                      <a:pPr algn="ctr">
                        <a:buNone/>
                      </a:pPr>
                      <a:r>
                        <a:rPr lang="vi-VN">
                          <a:latin typeface="Segoe UI" panose="020B0502040204020203" pitchFamily="34" charset="0"/>
                          <a:cs typeface="Segoe UI" panose="020B0502040204020203" pitchFamily="34" charset="0"/>
                        </a:rPr>
                        <a:t>Bộ Nông nghiệp và Môi trường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a:latin typeface="Segoe UI" panose="020B0502040204020203" pitchFamily="34" charset="0"/>
                          <a:cs typeface="Segoe UI" panose="020B0502040204020203" pitchFamily="34" charset="0"/>
                        </a:rPr>
                        <a:t>59.28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a:latin typeface="Segoe UI" panose="020B0502040204020203" pitchFamily="34" charset="0"/>
                          <a:cs typeface="Segoe UI" panose="020B0502040204020203" pitchFamily="34" charset="0"/>
                        </a:rPr>
                        <a:t>1174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vMerge="1">
                  <a:txBody>
                    <a:bodyPr/>
                    <a:lstStyle/>
                    <a:p>
                      <a:pPr algn="ctr">
                        <a:buNone/>
                      </a:pP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Y </a:t>
                      </a:r>
                      <a:r>
                        <a:rPr lang="en-US" err="1">
                          <a:latin typeface="Segoe UI" panose="020B0502040204020203" pitchFamily="34" charset="0"/>
                          <a:cs typeface="Segoe UI" panose="020B0502040204020203" pitchFamily="34" charset="0"/>
                        </a:rPr>
                        <a:t>tế</a:t>
                      </a: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a:latin typeface="Segoe UI" panose="020B0502040204020203" pitchFamily="34" charset="0"/>
                          <a:cs typeface="Segoe UI" panose="020B0502040204020203" pitchFamily="34" charset="0"/>
                        </a:rPr>
                        <a:t>58.56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a:latin typeface="Segoe UI" panose="020B0502040204020203" pitchFamily="34" charset="0"/>
                          <a:cs typeface="Segoe UI" panose="020B0502040204020203" pitchFamily="34" charset="0"/>
                        </a:rPr>
                        <a:t>526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497971889"/>
                  </a:ext>
                </a:extLst>
              </a:tr>
              <a:tr h="457200">
                <a:tc>
                  <a:txBody>
                    <a:bodyPr/>
                    <a:lstStyle/>
                    <a:p>
                      <a:pPr algn="ctr">
                        <a:buNone/>
                      </a:pP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Giao </a:t>
                      </a:r>
                      <a:r>
                        <a:rPr lang="en-US" err="1">
                          <a:latin typeface="Segoe UI" panose="020B0502040204020203" pitchFamily="34" charset="0"/>
                          <a:cs typeface="Segoe UI" panose="020B0502040204020203" pitchFamily="34" charset="0"/>
                        </a:rPr>
                        <a:t>thông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vận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tải</a:t>
                      </a: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55.44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900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vMerge="1">
                  <a:txBody>
                    <a:bodyPr/>
                    <a:lstStyle/>
                    <a:p>
                      <a:pPr algn="ctr">
                        <a:buNone/>
                      </a:pP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Nội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vụ</a:t>
                      </a: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57.45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416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342141237"/>
                  </a:ext>
                </a:extLst>
              </a:tr>
              <a:tr h="457200">
                <a:tc>
                  <a:txBody>
                    <a:bodyPr/>
                    <a:lstStyle/>
                    <a:p>
                      <a:pPr algn="ctr">
                        <a:buNone/>
                      </a:pP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Khoa </a:t>
                      </a:r>
                      <a:r>
                        <a:rPr lang="en-US" err="1">
                          <a:latin typeface="Segoe UI" panose="020B0502040204020203" pitchFamily="34" charset="0"/>
                          <a:cs typeface="Segoe UI" panose="020B0502040204020203" pitchFamily="34" charset="0"/>
                        </a:rPr>
                        <a:t>học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và</a:t>
                      </a:r>
                      <a:r>
                        <a:rPr lang="en-US">
                          <a:latin typeface="Segoe UI" panose="020B0502040204020203" pitchFamily="34" charset="0"/>
                          <a:cs typeface="Segoe UI" panose="020B0502040204020203" pitchFamily="34" charset="0"/>
                        </a:rPr>
                        <a:t> Công </a:t>
                      </a:r>
                      <a:r>
                        <a:rPr lang="en-US" err="1">
                          <a:latin typeface="Segoe UI" panose="020B0502040204020203" pitchFamily="34" charset="0"/>
                          <a:cs typeface="Segoe UI" panose="020B0502040204020203" pitchFamily="34" charset="0"/>
                        </a:rPr>
                        <a:t>nghệ</a:t>
                      </a: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57.43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808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vMerge="1">
                  <a:txBody>
                    <a:bodyPr/>
                    <a:lstStyle/>
                    <a:p>
                      <a:pPr algn="ctr">
                        <a:buNone/>
                      </a:pP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Tài </a:t>
                      </a:r>
                      <a:r>
                        <a:rPr lang="en-US" err="1">
                          <a:latin typeface="Segoe UI" panose="020B0502040204020203" pitchFamily="34" charset="0"/>
                          <a:cs typeface="Segoe UI" panose="020B0502040204020203" pitchFamily="34" charset="0"/>
                        </a:rPr>
                        <a:t>chính</a:t>
                      </a: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56.16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292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2790866104"/>
                  </a:ext>
                </a:extLst>
              </a:tr>
              <a:tr h="457200">
                <a:tc>
                  <a:txBody>
                    <a:bodyPr/>
                    <a:lstStyle/>
                    <a:p>
                      <a:pPr algn="ctr">
                        <a:buNone/>
                      </a:pPr>
                      <a:r>
                        <a:rPr lang="vi-VN">
                          <a:latin typeface="Segoe UI" panose="020B0502040204020203" pitchFamily="34" charset="0"/>
                          <a:cs typeface="Segoe UI" panose="020B0502040204020203" pitchFamily="34" charset="0"/>
                        </a:rPr>
                        <a:t>Bộ Tư pháp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58.94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738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vMerge="1">
                  <a:txBody>
                    <a:bodyPr/>
                    <a:lstStyle/>
                    <a:p>
                      <a:pPr algn="ctr">
                        <a:buNone/>
                      </a:pP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Thanh </a:t>
                      </a:r>
                      <a:r>
                        <a:rPr lang="en-US" err="1">
                          <a:latin typeface="Segoe UI" panose="020B0502040204020203" pitchFamily="34" charset="0"/>
                          <a:cs typeface="Segoe UI" panose="020B0502040204020203" pitchFamily="34" charset="0"/>
                        </a:rPr>
                        <a:t>tra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Chính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phủ</a:t>
                      </a: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51.92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260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083949203"/>
                  </a:ext>
                </a:extLst>
              </a:tr>
              <a:tr h="457200">
                <a:tc>
                  <a:txBody>
                    <a:bodyPr/>
                    <a:lstStyle/>
                    <a:p>
                      <a:pPr algn="ctr">
                        <a:buNone/>
                      </a:pP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Công an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54.41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680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vMerge="1">
                  <a:txBody>
                    <a:bodyPr/>
                    <a:lstStyle/>
                    <a:p>
                      <a:pPr algn="ctr">
                        <a:buNone/>
                      </a:pP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vi-VN">
                          <a:latin typeface="Segoe UI" panose="020B0502040204020203" pitchFamily="34" charset="0"/>
                          <a:cs typeface="Segoe UI" panose="020B0502040204020203" pitchFamily="34" charset="0"/>
                        </a:rPr>
                        <a:t>Bộ Tài nguyên và Môi trường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56.45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248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4167079013"/>
                  </a:ext>
                </a:extLst>
              </a:tr>
              <a:tr h="457200">
                <a:tc>
                  <a:txBody>
                    <a:bodyPr/>
                    <a:lstStyle/>
                    <a:p>
                      <a:pPr algn="ctr">
                        <a:buNone/>
                      </a:pP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Quốc </a:t>
                      </a:r>
                      <a:r>
                        <a:rPr lang="en-US" err="1">
                          <a:latin typeface="Segoe UI" panose="020B0502040204020203" pitchFamily="34" charset="0"/>
                          <a:cs typeface="Segoe UI" panose="020B0502040204020203" pitchFamily="34" charset="0"/>
                        </a:rPr>
                        <a:t>phòng</a:t>
                      </a: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62.58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620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vMerge="1">
                  <a:txBody>
                    <a:bodyPr/>
                    <a:lstStyle/>
                    <a:p>
                      <a:pPr algn="ctr">
                        <a:buNone/>
                      </a:pP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vi-VN">
                          <a:latin typeface="Segoe UI" panose="020B0502040204020203" pitchFamily="34" charset="0"/>
                          <a:cs typeface="Segoe UI" panose="020B0502040204020203" pitchFamily="34" charset="0"/>
                        </a:rPr>
                        <a:t>Bộ Công Thương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54.76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a:latin typeface="Segoe UI" panose="020B0502040204020203" pitchFamily="34" charset="0"/>
                          <a:cs typeface="Segoe UI" panose="020B0502040204020203" pitchFamily="34" charset="0"/>
                        </a:rPr>
                        <a:t>126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427315115"/>
                  </a:ext>
                </a:extLst>
              </a:tr>
              <a:tr h="457200">
                <a:tc>
                  <a:txBody>
                    <a:bodyPr/>
                    <a:lstStyle/>
                    <a:p>
                      <a:pPr algn="ctr">
                        <a:buNone/>
                      </a:pP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Ngoại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giao</a:t>
                      </a: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a:latin typeface="Segoe UI" panose="020B0502040204020203" pitchFamily="34" charset="0"/>
                          <a:cs typeface="Segoe UI" panose="020B0502040204020203" pitchFamily="34" charset="0"/>
                        </a:rPr>
                        <a:t>57.19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a:latin typeface="Segoe UI" panose="020B0502040204020203" pitchFamily="34" charset="0"/>
                          <a:cs typeface="Segoe UI" panose="020B0502040204020203" pitchFamily="34" charset="0"/>
                        </a:rPr>
                        <a:t>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vMerge="1">
                  <a:txBody>
                    <a:bodyPr/>
                    <a:lstStyle/>
                    <a:p>
                      <a:pPr algn="ctr">
                        <a:buNone/>
                      </a:pPr>
                      <a:endParaRPr lang="en-US">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vi-VN">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LĐ-TB </a:t>
                      </a:r>
                      <a:r>
                        <a:rPr lang="en-US" err="1">
                          <a:latin typeface="Segoe UI" panose="020B0502040204020203" pitchFamily="34" charset="0"/>
                          <a:cs typeface="Segoe UI" panose="020B0502040204020203" pitchFamily="34" charset="0"/>
                        </a:rPr>
                        <a:t>và</a:t>
                      </a:r>
                      <a:r>
                        <a:rPr lang="en-US">
                          <a:latin typeface="Segoe UI" panose="020B0502040204020203" pitchFamily="34" charset="0"/>
                          <a:cs typeface="Segoe UI" panose="020B0502040204020203" pitchFamily="34" charset="0"/>
                        </a:rPr>
                        <a:t> XH</a:t>
                      </a:r>
                      <a:endParaRPr lang="vi-VN">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b="1" u="sng">
                          <a:latin typeface="Segoe UI" panose="020B0502040204020203" pitchFamily="34" charset="0"/>
                          <a:cs typeface="Segoe UI" panose="020B0502040204020203" pitchFamily="34" charset="0"/>
                        </a:rPr>
                        <a:t>64.44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a:latin typeface="Segoe UI" panose="020B0502040204020203" pitchFamily="34" charset="0"/>
                          <a:cs typeface="Segoe UI" panose="020B0502040204020203" pitchFamily="34" charset="0"/>
                        </a:rPr>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1557768"/>
                  </a:ext>
                </a:extLst>
              </a:tr>
              <a:tr h="457200">
                <a:tc gridSpan="7">
                  <a:txBody>
                    <a:bodyPr/>
                    <a:lstStyle/>
                    <a:p>
                      <a:pPr algn="ctr">
                        <a:buNone/>
                      </a:pPr>
                      <a:r>
                        <a:rPr lang="en-US" b="0" i="1" u="none" err="1">
                          <a:latin typeface="Segoe UI" panose="020B0502040204020203" pitchFamily="34" charset="0"/>
                          <a:cs typeface="Segoe UI" panose="020B0502040204020203" pitchFamily="34" charset="0"/>
                        </a:rPr>
                        <a:t>Tổng</a:t>
                      </a:r>
                      <a:r>
                        <a:rPr lang="en-US" b="0" i="1" u="none">
                          <a:latin typeface="Segoe UI" panose="020B0502040204020203" pitchFamily="34" charset="0"/>
                          <a:cs typeface="Segoe UI" panose="020B0502040204020203" pitchFamily="34" charset="0"/>
                        </a:rPr>
                        <a:t> </a:t>
                      </a:r>
                      <a:r>
                        <a:rPr lang="en-US" b="0" i="1" u="none" err="1">
                          <a:latin typeface="Segoe UI" panose="020B0502040204020203" pitchFamily="34" charset="0"/>
                          <a:cs typeface="Segoe UI" panose="020B0502040204020203" pitchFamily="34" charset="0"/>
                        </a:rPr>
                        <a:t>số</a:t>
                      </a:r>
                      <a:r>
                        <a:rPr lang="en-US" b="0" i="1" u="none">
                          <a:latin typeface="Segoe UI" panose="020B0502040204020203" pitchFamily="34" charset="0"/>
                          <a:cs typeface="Segoe UI" panose="020B0502040204020203" pitchFamily="34" charset="0"/>
                        </a:rPr>
                        <a:t> </a:t>
                      </a:r>
                      <a:r>
                        <a:rPr lang="en-US" b="0" i="1" u="none" err="1">
                          <a:latin typeface="Segoe UI" panose="020B0502040204020203" pitchFamily="34" charset="0"/>
                          <a:cs typeface="Segoe UI" panose="020B0502040204020203" pitchFamily="34" charset="0"/>
                        </a:rPr>
                        <a:t>mẫu</a:t>
                      </a:r>
                      <a:r>
                        <a:rPr lang="en-US" b="0" i="1" u="none">
                          <a:latin typeface="Segoe UI" panose="020B0502040204020203" pitchFamily="34" charset="0"/>
                          <a:cs typeface="Segoe UI" panose="020B0502040204020203" pitchFamily="34" charset="0"/>
                        </a:rPr>
                        <a:t>: </a:t>
                      </a:r>
                      <a:r>
                        <a:rPr lang="en-US" b="1">
                          <a:latin typeface="Segoe UI" panose="020B0502040204020203" pitchFamily="34" charset="0"/>
                          <a:cs typeface="Segoe UI" panose="020B0502040204020203" pitchFamily="34" charset="0"/>
                        </a:rPr>
                        <a:t>7434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a:latin typeface="Segoe UI" panose="020B0502040204020203" pitchFamily="34" charset="0"/>
                        <a:cs typeface="Segoe UI" panose="020B0502040204020203"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a:latin typeface="Segoe UI" panose="020B0502040204020203" pitchFamily="34" charset="0"/>
                        <a:cs typeface="Segoe UI" panose="020B0502040204020203" pitchFamily="34" charset="0"/>
                      </a:endParaRPr>
                    </a:p>
                  </a:txBody>
                  <a:tcPr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3131488"/>
                  </a:ext>
                </a:extLst>
              </a:tr>
            </a:tbl>
          </a:graphicData>
        </a:graphic>
      </p:graphicFrame>
      <p:sp>
        <p:nvSpPr>
          <p:cNvPr id="21" name="TextBox 20">
            <a:extLst>
              <a:ext uri="{FF2B5EF4-FFF2-40B4-BE49-F238E27FC236}">
                <a16:creationId xmlns:a16="http://schemas.microsoft.com/office/drawing/2014/main" id="{F810A8CF-72A4-16EC-1507-0A2DB4918023}"/>
              </a:ext>
            </a:extLst>
          </p:cNvPr>
          <p:cNvSpPr txBox="1"/>
          <p:nvPr/>
        </p:nvSpPr>
        <p:spPr>
          <a:xfrm>
            <a:off x="398189" y="716413"/>
            <a:ext cx="11395620" cy="871713"/>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4:</a:t>
            </a:r>
            <a:r>
              <a:rPr lang="en-US">
                <a:latin typeface="Segoe UI" panose="020B0502040204020203" pitchFamily="34" charset="0"/>
                <a:cs typeface="Segoe UI" panose="020B0502040204020203" pitchFamily="34" charset="0"/>
              </a:rPr>
              <a:t> Accuracy (%) </a:t>
            </a:r>
            <a:r>
              <a:rPr lang="en-US" err="1">
                <a:latin typeface="Segoe UI" panose="020B0502040204020203" pitchFamily="34" charset="0"/>
                <a:cs typeface="Segoe UI" panose="020B0502040204020203" pitchFamily="34" charset="0"/>
              </a:rPr>
              <a:t>của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mô</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hình</a:t>
            </a:r>
            <a:r>
              <a:rPr lang="en-US">
                <a:latin typeface="Segoe UI" panose="020B0502040204020203" pitchFamily="34" charset="0"/>
                <a:cs typeface="Segoe UI" panose="020B0502040204020203" pitchFamily="34" charset="0"/>
              </a:rPr>
              <a:t> WizardLM-2 </a:t>
            </a:r>
            <a:r>
              <a:rPr lang="en-US" err="1">
                <a:latin typeface="Segoe UI" panose="020B0502040204020203" pitchFamily="34" charset="0"/>
                <a:cs typeface="Segoe UI" panose="020B0502040204020203" pitchFamily="34" charset="0"/>
              </a:rPr>
              <a:t>khi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không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truyền</a:t>
            </a:r>
            <a:br>
              <a:rPr lang="en-US">
                <a:latin typeface="Segoe UI" panose="020B0502040204020203" pitchFamily="34" charset="0"/>
                <a:cs typeface="Segoe UI" panose="020B0502040204020203" pitchFamily="34" charset="0"/>
              </a:rPr>
            </a:br>
            <a:r>
              <a:rPr lang="en-US" err="1">
                <a:latin typeface="Segoe UI" panose="020B0502040204020203" pitchFamily="34" charset="0"/>
                <a:cs typeface="Segoe UI" panose="020B0502040204020203" pitchFamily="34" charset="0"/>
              </a:rPr>
              <a:t>kiến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thức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liên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quan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trên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a:t>
            </a:r>
            <a:r>
              <a:rPr lang="en-US" err="1">
                <a:latin typeface="Segoe UI" panose="020B0502040204020203" pitchFamily="34" charset="0"/>
                <a:cs typeface="Segoe UI" panose="020B0502040204020203" pitchFamily="34" charset="0"/>
              </a:rPr>
              <a:t>ngành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nhau</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23409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707886"/>
          </a:xfrm>
          <a:prstGeom prst="rect">
            <a:avLst/>
          </a:prstGeom>
          <a:solidFill>
            <a:srgbClr val="2038B4"/>
          </a:solidFill>
        </p:spPr>
        <p:txBody>
          <a:bodyPr wrap="square" rtlCol="0">
            <a:spAutoFit/>
          </a:bodyPr>
          <a:lstStyle/>
          <a:p>
            <a:pPr marL="282575"/>
            <a:r>
              <a:rPr lang="en-US" sz="4000" b="1" err="1">
                <a:solidFill>
                  <a:schemeClr val="bg1"/>
                </a:solidFill>
                <a:latin typeface="Segoe UI" panose="020B0502040204020203" pitchFamily="34" charset="0"/>
                <a:cs typeface="Segoe UI" panose="020B0502040204020203" pitchFamily="34" charset="0"/>
              </a:rPr>
              <a:t>Nội</a:t>
            </a:r>
            <a:r>
              <a:rPr lang="en-US" sz="4000" b="1">
                <a:solidFill>
                  <a:schemeClr val="bg1"/>
                </a:solidFill>
                <a:latin typeface="Segoe UI" panose="020B0502040204020203" pitchFamily="34" charset="0"/>
                <a:cs typeface="Segoe UI" panose="020B0502040204020203" pitchFamily="34" charset="0"/>
              </a:rPr>
              <a:t> dung</a:t>
            </a:r>
          </a:p>
        </p:txBody>
      </p:sp>
      <p:pic>
        <p:nvPicPr>
          <p:cNvPr id="3" name="Picture 2" descr="Logo&#10;&#10;Description automatically generated">
            <a:extLst>
              <a:ext uri="{FF2B5EF4-FFF2-40B4-BE49-F238E27FC236}">
                <a16:creationId xmlns:a16="http://schemas.microsoft.com/office/drawing/2014/main" id="{52076BD2-A621-BF01-394C-DD8FD6DD7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grpSp>
        <p:nvGrpSpPr>
          <p:cNvPr id="31" name="Group 30">
            <a:extLst>
              <a:ext uri="{FF2B5EF4-FFF2-40B4-BE49-F238E27FC236}">
                <a16:creationId xmlns:a16="http://schemas.microsoft.com/office/drawing/2014/main" id="{EAAAF6BC-50D0-94E1-C377-2632F4642794}"/>
              </a:ext>
            </a:extLst>
          </p:cNvPr>
          <p:cNvGrpSpPr/>
          <p:nvPr/>
        </p:nvGrpSpPr>
        <p:grpSpPr>
          <a:xfrm>
            <a:off x="438189" y="1152270"/>
            <a:ext cx="6694131" cy="3335798"/>
            <a:chOff x="1745781" y="865442"/>
            <a:chExt cx="6694131" cy="3335798"/>
          </a:xfrm>
        </p:grpSpPr>
        <p:grpSp>
          <p:nvGrpSpPr>
            <p:cNvPr id="9" name="Group 8">
              <a:extLst>
                <a:ext uri="{FF2B5EF4-FFF2-40B4-BE49-F238E27FC236}">
                  <a16:creationId xmlns:a16="http://schemas.microsoft.com/office/drawing/2014/main" id="{AD8C0467-B637-FCC0-6BB9-7F61F258B694}"/>
                </a:ext>
              </a:extLst>
            </p:cNvPr>
            <p:cNvGrpSpPr/>
            <p:nvPr/>
          </p:nvGrpSpPr>
          <p:grpSpPr>
            <a:xfrm>
              <a:off x="1745781" y="865442"/>
              <a:ext cx="6694131" cy="461665"/>
              <a:chOff x="2705901" y="1326060"/>
              <a:chExt cx="6694131" cy="461665"/>
            </a:xfrm>
          </p:grpSpPr>
          <p:sp>
            <p:nvSpPr>
              <p:cNvPr id="5" name="Oval 4">
                <a:extLst>
                  <a:ext uri="{FF2B5EF4-FFF2-40B4-BE49-F238E27FC236}">
                    <a16:creationId xmlns:a16="http://schemas.microsoft.com/office/drawing/2014/main" id="{E0A12845-DB53-C15E-5CC0-EC30E6F436F6}"/>
                  </a:ext>
                </a:extLst>
              </p:cNvPr>
              <p:cNvSpPr/>
              <p:nvPr/>
            </p:nvSpPr>
            <p:spPr>
              <a:xfrm>
                <a:off x="2705901" y="1378597"/>
                <a:ext cx="356592" cy="356592"/>
              </a:xfrm>
              <a:prstGeom prst="ellipse">
                <a:avLst/>
              </a:prstGeom>
              <a:gradFill flip="none" rotWithShape="1">
                <a:gsLst>
                  <a:gs pos="0">
                    <a:srgbClr val="203896">
                      <a:shade val="30000"/>
                      <a:satMod val="115000"/>
                    </a:srgbClr>
                  </a:gs>
                  <a:gs pos="50000">
                    <a:srgbClr val="203896">
                      <a:shade val="67500"/>
                      <a:satMod val="115000"/>
                    </a:srgbClr>
                  </a:gs>
                  <a:gs pos="100000">
                    <a:srgbClr val="203896">
                      <a:shade val="100000"/>
                      <a:satMod val="115000"/>
                    </a:srgbClr>
                  </a:gs>
                </a:gsLst>
                <a:path path="circle">
                  <a:fillToRect l="50000" t="50000" r="50000" b="50000"/>
                </a:path>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1</a:t>
                </a:r>
              </a:p>
            </p:txBody>
          </p:sp>
          <p:sp>
            <p:nvSpPr>
              <p:cNvPr id="8" name="TextBox 7">
                <a:extLst>
                  <a:ext uri="{FF2B5EF4-FFF2-40B4-BE49-F238E27FC236}">
                    <a16:creationId xmlns:a16="http://schemas.microsoft.com/office/drawing/2014/main" id="{20C74F6E-7442-C4FA-1595-FF9DB144642A}"/>
                  </a:ext>
                </a:extLst>
              </p:cNvPr>
              <p:cNvSpPr txBox="1"/>
              <p:nvPr/>
            </p:nvSpPr>
            <p:spPr>
              <a:xfrm>
                <a:off x="3062493" y="1326060"/>
                <a:ext cx="6337539" cy="461665"/>
              </a:xfrm>
              <a:prstGeom prst="rect">
                <a:avLst/>
              </a:prstGeom>
              <a:noFill/>
            </p:spPr>
            <p:txBody>
              <a:bodyPr wrap="square" rtlCol="0">
                <a:spAutoFit/>
              </a:bodyPr>
              <a:lstStyle/>
              <a:p>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Giới</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thiệu</a:t>
                </a:r>
                <a:endParaRPr lang="en-US" sz="2400">
                  <a:latin typeface="Segoe UI" panose="020B0502040204020203" pitchFamily="34" charset="0"/>
                  <a:cs typeface="Segoe UI" panose="020B0502040204020203" pitchFamily="34" charset="0"/>
                </a:endParaRPr>
              </a:p>
            </p:txBody>
          </p:sp>
        </p:grpSp>
        <p:grpSp>
          <p:nvGrpSpPr>
            <p:cNvPr id="12" name="Group 11">
              <a:extLst>
                <a:ext uri="{FF2B5EF4-FFF2-40B4-BE49-F238E27FC236}">
                  <a16:creationId xmlns:a16="http://schemas.microsoft.com/office/drawing/2014/main" id="{972F9DCC-A502-205F-D9D9-85B0F2926592}"/>
                </a:ext>
              </a:extLst>
            </p:cNvPr>
            <p:cNvGrpSpPr/>
            <p:nvPr/>
          </p:nvGrpSpPr>
          <p:grpSpPr>
            <a:xfrm>
              <a:off x="1745781" y="1570841"/>
              <a:ext cx="6694131" cy="461665"/>
              <a:chOff x="2705901" y="1326060"/>
              <a:chExt cx="6694131" cy="461665"/>
            </a:xfrm>
          </p:grpSpPr>
          <p:sp>
            <p:nvSpPr>
              <p:cNvPr id="13" name="Oval 12">
                <a:extLst>
                  <a:ext uri="{FF2B5EF4-FFF2-40B4-BE49-F238E27FC236}">
                    <a16:creationId xmlns:a16="http://schemas.microsoft.com/office/drawing/2014/main" id="{02C1773C-8259-6F58-9B38-D3F94357A0B4}"/>
                  </a:ext>
                </a:extLst>
              </p:cNvPr>
              <p:cNvSpPr/>
              <p:nvPr/>
            </p:nvSpPr>
            <p:spPr>
              <a:xfrm>
                <a:off x="2705901" y="1378597"/>
                <a:ext cx="356592" cy="356592"/>
              </a:xfrm>
              <a:prstGeom prst="ellipse">
                <a:avLst/>
              </a:prstGeom>
              <a:gradFill flip="none" rotWithShape="1">
                <a:gsLst>
                  <a:gs pos="0">
                    <a:srgbClr val="203896">
                      <a:shade val="30000"/>
                      <a:satMod val="115000"/>
                    </a:srgbClr>
                  </a:gs>
                  <a:gs pos="50000">
                    <a:srgbClr val="203896">
                      <a:shade val="67500"/>
                      <a:satMod val="115000"/>
                    </a:srgbClr>
                  </a:gs>
                  <a:gs pos="100000">
                    <a:srgbClr val="203896">
                      <a:shade val="100000"/>
                      <a:satMod val="115000"/>
                    </a:srgbClr>
                  </a:gs>
                </a:gsLst>
                <a:path path="circle">
                  <a:fillToRect l="50000" t="50000" r="50000" b="50000"/>
                </a:path>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2</a:t>
                </a:r>
              </a:p>
            </p:txBody>
          </p:sp>
          <p:sp>
            <p:nvSpPr>
              <p:cNvPr id="21" name="TextBox 20">
                <a:extLst>
                  <a:ext uri="{FF2B5EF4-FFF2-40B4-BE49-F238E27FC236}">
                    <a16:creationId xmlns:a16="http://schemas.microsoft.com/office/drawing/2014/main" id="{C6AF3628-1E8A-C6C4-E648-D67544DAB649}"/>
                  </a:ext>
                </a:extLst>
              </p:cNvPr>
              <p:cNvSpPr txBox="1"/>
              <p:nvPr/>
            </p:nvSpPr>
            <p:spPr>
              <a:xfrm>
                <a:off x="3062493" y="1326060"/>
                <a:ext cx="6337539" cy="461665"/>
              </a:xfrm>
              <a:prstGeom prst="rect">
                <a:avLst/>
              </a:prstGeom>
              <a:noFill/>
            </p:spPr>
            <p:txBody>
              <a:bodyPr wrap="square" rtlCol="0">
                <a:spAutoFit/>
              </a:bodyPr>
              <a:lstStyle/>
              <a:p>
                <a:r>
                  <a:rPr lang="en-US" sz="2400">
                    <a:latin typeface="Segoe UI" panose="020B0502040204020203" pitchFamily="34" charset="0"/>
                    <a:cs typeface="Segoe UI" panose="020B0502040204020203" pitchFamily="34" charset="0"/>
                  </a:rPr>
                  <a:t>	Các </a:t>
                </a:r>
                <a:r>
                  <a:rPr lang="en-US" sz="2400" err="1">
                    <a:latin typeface="Segoe UI" panose="020B0502040204020203" pitchFamily="34" charset="0"/>
                    <a:cs typeface="Segoe UI" panose="020B0502040204020203" pitchFamily="34" charset="0"/>
                  </a:rPr>
                  <a:t>công</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trình</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liên</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quan</a:t>
                </a:r>
                <a:endParaRPr lang="en-US" sz="2400">
                  <a:latin typeface="Segoe UI" panose="020B0502040204020203" pitchFamily="34" charset="0"/>
                  <a:cs typeface="Segoe UI" panose="020B0502040204020203" pitchFamily="34" charset="0"/>
                </a:endParaRPr>
              </a:p>
            </p:txBody>
          </p:sp>
        </p:grpSp>
        <p:grpSp>
          <p:nvGrpSpPr>
            <p:cNvPr id="22" name="Group 21">
              <a:extLst>
                <a:ext uri="{FF2B5EF4-FFF2-40B4-BE49-F238E27FC236}">
                  <a16:creationId xmlns:a16="http://schemas.microsoft.com/office/drawing/2014/main" id="{BB974970-C505-5830-2410-899E0FB58EDD}"/>
                </a:ext>
              </a:extLst>
            </p:cNvPr>
            <p:cNvGrpSpPr/>
            <p:nvPr/>
          </p:nvGrpSpPr>
          <p:grpSpPr>
            <a:xfrm>
              <a:off x="1745781" y="2276240"/>
              <a:ext cx="6694131" cy="461665"/>
              <a:chOff x="2705901" y="1326060"/>
              <a:chExt cx="6694131" cy="461665"/>
            </a:xfrm>
          </p:grpSpPr>
          <p:sp>
            <p:nvSpPr>
              <p:cNvPr id="23" name="Oval 22">
                <a:extLst>
                  <a:ext uri="{FF2B5EF4-FFF2-40B4-BE49-F238E27FC236}">
                    <a16:creationId xmlns:a16="http://schemas.microsoft.com/office/drawing/2014/main" id="{E0B76373-D49D-3DBF-FF5B-9C2A2EA14FE6}"/>
                  </a:ext>
                </a:extLst>
              </p:cNvPr>
              <p:cNvSpPr/>
              <p:nvPr/>
            </p:nvSpPr>
            <p:spPr>
              <a:xfrm>
                <a:off x="2705901" y="1378597"/>
                <a:ext cx="356592" cy="356592"/>
              </a:xfrm>
              <a:prstGeom prst="ellipse">
                <a:avLst/>
              </a:prstGeom>
              <a:gradFill flip="none" rotWithShape="1">
                <a:gsLst>
                  <a:gs pos="0">
                    <a:srgbClr val="203896">
                      <a:shade val="30000"/>
                      <a:satMod val="115000"/>
                    </a:srgbClr>
                  </a:gs>
                  <a:gs pos="50000">
                    <a:srgbClr val="203896">
                      <a:shade val="67500"/>
                      <a:satMod val="115000"/>
                    </a:srgbClr>
                  </a:gs>
                  <a:gs pos="100000">
                    <a:srgbClr val="203896">
                      <a:shade val="100000"/>
                      <a:satMod val="115000"/>
                    </a:srgbClr>
                  </a:gs>
                </a:gsLst>
                <a:path path="circle">
                  <a:fillToRect l="50000" t="50000" r="50000" b="50000"/>
                </a:path>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3</a:t>
                </a:r>
              </a:p>
            </p:txBody>
          </p:sp>
          <p:sp>
            <p:nvSpPr>
              <p:cNvPr id="24" name="TextBox 23">
                <a:extLst>
                  <a:ext uri="{FF2B5EF4-FFF2-40B4-BE49-F238E27FC236}">
                    <a16:creationId xmlns:a16="http://schemas.microsoft.com/office/drawing/2014/main" id="{5411EA90-66FD-079F-C422-EA6FB931005D}"/>
                  </a:ext>
                </a:extLst>
              </p:cNvPr>
              <p:cNvSpPr txBox="1"/>
              <p:nvPr/>
            </p:nvSpPr>
            <p:spPr>
              <a:xfrm>
                <a:off x="3062493" y="1326060"/>
                <a:ext cx="6337539" cy="461665"/>
              </a:xfrm>
              <a:prstGeom prst="rect">
                <a:avLst/>
              </a:prstGeom>
              <a:noFill/>
            </p:spPr>
            <p:txBody>
              <a:bodyPr wrap="square" rtlCol="0">
                <a:spAutoFit/>
              </a:bodyPr>
              <a:lstStyle/>
              <a:p>
                <a:r>
                  <a:rPr lang="en-US" sz="2400">
                    <a:latin typeface="Segoe UI" panose="020B0502040204020203" pitchFamily="34" charset="0"/>
                    <a:cs typeface="Segoe UI" panose="020B0502040204020203" pitchFamily="34" charset="0"/>
                  </a:rPr>
                  <a:t>	Phương </a:t>
                </a:r>
                <a:r>
                  <a:rPr lang="en-US" sz="2400" err="1">
                    <a:latin typeface="Segoe UI" panose="020B0502040204020203" pitchFamily="34" charset="0"/>
                    <a:cs typeface="Segoe UI" panose="020B0502040204020203" pitchFamily="34" charset="0"/>
                  </a:rPr>
                  <a:t>pháp</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đề</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xuất</a:t>
                </a:r>
                <a:endParaRPr lang="en-US" sz="2400">
                  <a:latin typeface="Segoe UI" panose="020B0502040204020203" pitchFamily="34" charset="0"/>
                  <a:cs typeface="Segoe UI" panose="020B0502040204020203" pitchFamily="34" charset="0"/>
                </a:endParaRPr>
              </a:p>
            </p:txBody>
          </p:sp>
        </p:grpSp>
        <p:grpSp>
          <p:nvGrpSpPr>
            <p:cNvPr id="25" name="Group 24">
              <a:extLst>
                <a:ext uri="{FF2B5EF4-FFF2-40B4-BE49-F238E27FC236}">
                  <a16:creationId xmlns:a16="http://schemas.microsoft.com/office/drawing/2014/main" id="{6C2F2013-C698-A7A5-002C-7159DEE76A6D}"/>
                </a:ext>
              </a:extLst>
            </p:cNvPr>
            <p:cNvGrpSpPr/>
            <p:nvPr/>
          </p:nvGrpSpPr>
          <p:grpSpPr>
            <a:xfrm>
              <a:off x="1745781" y="2981639"/>
              <a:ext cx="6694131" cy="461665"/>
              <a:chOff x="2705901" y="1326060"/>
              <a:chExt cx="6694131" cy="461665"/>
            </a:xfrm>
          </p:grpSpPr>
          <p:sp>
            <p:nvSpPr>
              <p:cNvPr id="26" name="Oval 25">
                <a:extLst>
                  <a:ext uri="{FF2B5EF4-FFF2-40B4-BE49-F238E27FC236}">
                    <a16:creationId xmlns:a16="http://schemas.microsoft.com/office/drawing/2014/main" id="{FD124063-10AF-A591-B6E4-F04ACF4BD90A}"/>
                  </a:ext>
                </a:extLst>
              </p:cNvPr>
              <p:cNvSpPr/>
              <p:nvPr/>
            </p:nvSpPr>
            <p:spPr>
              <a:xfrm>
                <a:off x="2705901" y="1378597"/>
                <a:ext cx="356592" cy="356592"/>
              </a:xfrm>
              <a:prstGeom prst="ellipse">
                <a:avLst/>
              </a:prstGeom>
              <a:gradFill flip="none" rotWithShape="1">
                <a:gsLst>
                  <a:gs pos="0">
                    <a:srgbClr val="203896">
                      <a:shade val="30000"/>
                      <a:satMod val="115000"/>
                    </a:srgbClr>
                  </a:gs>
                  <a:gs pos="50000">
                    <a:srgbClr val="203896">
                      <a:shade val="67500"/>
                      <a:satMod val="115000"/>
                    </a:srgbClr>
                  </a:gs>
                  <a:gs pos="100000">
                    <a:srgbClr val="203896">
                      <a:shade val="100000"/>
                      <a:satMod val="115000"/>
                    </a:srgbClr>
                  </a:gs>
                </a:gsLst>
                <a:path path="circle">
                  <a:fillToRect l="50000" t="50000" r="50000" b="50000"/>
                </a:path>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4</a:t>
                </a:r>
              </a:p>
            </p:txBody>
          </p:sp>
          <p:sp>
            <p:nvSpPr>
              <p:cNvPr id="27" name="TextBox 26">
                <a:extLst>
                  <a:ext uri="{FF2B5EF4-FFF2-40B4-BE49-F238E27FC236}">
                    <a16:creationId xmlns:a16="http://schemas.microsoft.com/office/drawing/2014/main" id="{6E14F629-EBB8-DF72-FAA8-9520C7075196}"/>
                  </a:ext>
                </a:extLst>
              </p:cNvPr>
              <p:cNvSpPr txBox="1"/>
              <p:nvPr/>
            </p:nvSpPr>
            <p:spPr>
              <a:xfrm>
                <a:off x="3062493" y="1326060"/>
                <a:ext cx="6337539" cy="461665"/>
              </a:xfrm>
              <a:prstGeom prst="rect">
                <a:avLst/>
              </a:prstGeom>
              <a:noFill/>
            </p:spPr>
            <p:txBody>
              <a:bodyPr wrap="square" rtlCol="0">
                <a:spAutoFit/>
              </a:bodyPr>
              <a:lstStyle/>
              <a:p>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Thực</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nghiệm</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đánh</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giá</a:t>
                </a:r>
                <a:endParaRPr lang="en-US" sz="2400">
                  <a:latin typeface="Segoe UI" panose="020B0502040204020203" pitchFamily="34" charset="0"/>
                  <a:cs typeface="Segoe UI" panose="020B0502040204020203" pitchFamily="34" charset="0"/>
                </a:endParaRPr>
              </a:p>
            </p:txBody>
          </p:sp>
        </p:grpSp>
        <p:grpSp>
          <p:nvGrpSpPr>
            <p:cNvPr id="28" name="Group 27">
              <a:extLst>
                <a:ext uri="{FF2B5EF4-FFF2-40B4-BE49-F238E27FC236}">
                  <a16:creationId xmlns:a16="http://schemas.microsoft.com/office/drawing/2014/main" id="{6E021E18-774D-F079-6AC6-4B57E46D28F8}"/>
                </a:ext>
              </a:extLst>
            </p:cNvPr>
            <p:cNvGrpSpPr/>
            <p:nvPr/>
          </p:nvGrpSpPr>
          <p:grpSpPr>
            <a:xfrm>
              <a:off x="1745781" y="3739575"/>
              <a:ext cx="6694131" cy="461665"/>
              <a:chOff x="2705901" y="1326060"/>
              <a:chExt cx="6694131" cy="461665"/>
            </a:xfrm>
          </p:grpSpPr>
          <p:sp>
            <p:nvSpPr>
              <p:cNvPr id="29" name="Oval 28">
                <a:extLst>
                  <a:ext uri="{FF2B5EF4-FFF2-40B4-BE49-F238E27FC236}">
                    <a16:creationId xmlns:a16="http://schemas.microsoft.com/office/drawing/2014/main" id="{0D4FCEC8-44FB-547F-B4D4-4DCE92B2EB98}"/>
                  </a:ext>
                </a:extLst>
              </p:cNvPr>
              <p:cNvSpPr/>
              <p:nvPr/>
            </p:nvSpPr>
            <p:spPr>
              <a:xfrm>
                <a:off x="2705901" y="1378597"/>
                <a:ext cx="356592" cy="356592"/>
              </a:xfrm>
              <a:prstGeom prst="ellipse">
                <a:avLst/>
              </a:prstGeom>
              <a:gradFill flip="none" rotWithShape="1">
                <a:gsLst>
                  <a:gs pos="0">
                    <a:srgbClr val="203896">
                      <a:shade val="30000"/>
                      <a:satMod val="115000"/>
                    </a:srgbClr>
                  </a:gs>
                  <a:gs pos="50000">
                    <a:srgbClr val="203896">
                      <a:shade val="67500"/>
                      <a:satMod val="115000"/>
                    </a:srgbClr>
                  </a:gs>
                  <a:gs pos="100000">
                    <a:srgbClr val="203896">
                      <a:shade val="100000"/>
                      <a:satMod val="115000"/>
                    </a:srgbClr>
                  </a:gs>
                </a:gsLst>
                <a:path path="circle">
                  <a:fillToRect l="50000" t="50000" r="50000" b="50000"/>
                </a:path>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5</a:t>
                </a:r>
              </a:p>
            </p:txBody>
          </p:sp>
          <p:sp>
            <p:nvSpPr>
              <p:cNvPr id="30" name="TextBox 29">
                <a:extLst>
                  <a:ext uri="{FF2B5EF4-FFF2-40B4-BE49-F238E27FC236}">
                    <a16:creationId xmlns:a16="http://schemas.microsoft.com/office/drawing/2014/main" id="{910B2408-AD93-857C-206F-DC64664551DA}"/>
                  </a:ext>
                </a:extLst>
              </p:cNvPr>
              <p:cNvSpPr txBox="1"/>
              <p:nvPr/>
            </p:nvSpPr>
            <p:spPr>
              <a:xfrm>
                <a:off x="3062493" y="1326060"/>
                <a:ext cx="6337539" cy="461665"/>
              </a:xfrm>
              <a:prstGeom prst="rect">
                <a:avLst/>
              </a:prstGeom>
              <a:noFill/>
            </p:spPr>
            <p:txBody>
              <a:bodyPr wrap="square" rtlCol="0">
                <a:spAutoFit/>
              </a:bodyPr>
              <a:lstStyle/>
              <a:p>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Kết</a:t>
                </a:r>
                <a:r>
                  <a:rPr lang="en-US" sz="2400">
                    <a:latin typeface="Segoe UI" panose="020B0502040204020203" pitchFamily="34" charset="0"/>
                    <a:cs typeface="Segoe UI" panose="020B0502040204020203" pitchFamily="34" charset="0"/>
                  </a:rPr>
                  <a:t> </a:t>
                </a:r>
                <a:r>
                  <a:rPr lang="en-US" sz="2400" err="1">
                    <a:latin typeface="Segoe UI" panose="020B0502040204020203" pitchFamily="34" charset="0"/>
                    <a:cs typeface="Segoe UI" panose="020B0502040204020203" pitchFamily="34" charset="0"/>
                  </a:rPr>
                  <a:t>luận</a:t>
                </a:r>
                <a:endParaRPr lang="en-US" sz="2400">
                  <a:latin typeface="Segoe UI" panose="020B0502040204020203" pitchFamily="34" charset="0"/>
                  <a:cs typeface="Segoe UI" panose="020B0502040204020203" pitchFamily="34" charset="0"/>
                </a:endParaRPr>
              </a:p>
            </p:txBody>
          </p:sp>
        </p:grpSp>
      </p:grpSp>
    </p:spTree>
    <p:extLst>
      <p:ext uri="{BB962C8B-B14F-4D97-AF65-F5344CB8AC3E}">
        <p14:creationId xmlns:p14="http://schemas.microsoft.com/office/powerpoint/2010/main" val="3210265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DE200-1463-0374-AC5A-F602C22FBEA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80EDE21-2F20-A5AD-D6D2-94CA387A1597}"/>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2</a:t>
            </a:r>
            <a:r>
              <a:rPr lang="vi-VN" sz="3200" b="1">
                <a:solidFill>
                  <a:schemeClr val="bg1"/>
                </a:solidFill>
                <a:latin typeface="Segoe UI" panose="020B0502040204020203" pitchFamily="34" charset="0"/>
                <a:cs typeface="Segoe UI" panose="020B0502040204020203" pitchFamily="34" charset="0"/>
              </a:rPr>
              <a:t> Kết quả và nhận xét</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02C9CE4B-25D3-FA37-8DB9-3947A3BB23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861CF28F-33A0-E9FB-78F0-775290360979}"/>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A7BDA481-3019-6E22-B022-0C4BEBF63A35}"/>
              </a:ext>
            </a:extLst>
          </p:cNvPr>
          <p:cNvGraphicFramePr>
            <a:graphicFrameLocks noGrp="1"/>
          </p:cNvGraphicFramePr>
          <p:nvPr>
            <p:extLst>
              <p:ext uri="{D42A27DB-BD31-4B8C-83A1-F6EECF244321}">
                <p14:modId xmlns:p14="http://schemas.microsoft.com/office/powerpoint/2010/main" val="3915469340"/>
              </p:ext>
            </p:extLst>
          </p:nvPr>
        </p:nvGraphicFramePr>
        <p:xfrm>
          <a:off x="2517750" y="2345258"/>
          <a:ext cx="7156498" cy="2743200"/>
        </p:xfrm>
        <a:graphic>
          <a:graphicData uri="http://schemas.openxmlformats.org/drawingml/2006/table">
            <a:tbl>
              <a:tblPr/>
              <a:tblGrid>
                <a:gridCol w="1032637">
                  <a:extLst>
                    <a:ext uri="{9D8B030D-6E8A-4147-A177-3AD203B41FA5}">
                      <a16:colId xmlns:a16="http://schemas.microsoft.com/office/drawing/2014/main" val="723154128"/>
                    </a:ext>
                  </a:extLst>
                </a:gridCol>
                <a:gridCol w="3907473">
                  <a:extLst>
                    <a:ext uri="{9D8B030D-6E8A-4147-A177-3AD203B41FA5}">
                      <a16:colId xmlns:a16="http://schemas.microsoft.com/office/drawing/2014/main" val="4044551964"/>
                    </a:ext>
                  </a:extLst>
                </a:gridCol>
                <a:gridCol w="1208405">
                  <a:extLst>
                    <a:ext uri="{9D8B030D-6E8A-4147-A177-3AD203B41FA5}">
                      <a16:colId xmlns:a16="http://schemas.microsoft.com/office/drawing/2014/main" val="2498594554"/>
                    </a:ext>
                  </a:extLst>
                </a:gridCol>
                <a:gridCol w="1007983">
                  <a:extLst>
                    <a:ext uri="{9D8B030D-6E8A-4147-A177-3AD203B41FA5}">
                      <a16:colId xmlns:a16="http://schemas.microsoft.com/office/drawing/2014/main" val="2528085952"/>
                    </a:ext>
                  </a:extLst>
                </a:gridCol>
              </a:tblGrid>
              <a:tr h="457200">
                <a:tc>
                  <a:txBody>
                    <a:bodyPr/>
                    <a:lstStyle/>
                    <a:p>
                      <a:pPr algn="ctr">
                        <a:buNone/>
                      </a:pPr>
                      <a:r>
                        <a:rPr lang="en-US" sz="1800" b="1">
                          <a:latin typeface="Segoe UI" panose="020B0502040204020203" pitchFamily="34" charset="0"/>
                          <a:cs typeface="Segoe UI" panose="020B0502040204020203" pitchFamily="34" charset="0"/>
                        </a:rPr>
                        <a:t>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1" err="1">
                          <a:latin typeface="Segoe UI" panose="020B0502040204020203" pitchFamily="34" charset="0"/>
                          <a:cs typeface="Segoe UI" panose="020B0502040204020203" pitchFamily="34" charset="0"/>
                        </a:rPr>
                        <a:t>Mô</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tả</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1" err="1">
                          <a:latin typeface="Segoe UI" panose="020B0502040204020203" pitchFamily="34" charset="0"/>
                          <a:cs typeface="Segoe UI" panose="020B0502040204020203" pitchFamily="34" charset="0"/>
                        </a:rPr>
                        <a:t>Số</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mẫu</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9342992"/>
                  </a:ext>
                </a:extLst>
              </a:tr>
              <a:tr h="457200">
                <a:tc>
                  <a:txBody>
                    <a:bodyPr/>
                    <a:lstStyle/>
                    <a:p>
                      <a:pPr algn="ctr" rtl="0" fontAlgn="ctr">
                        <a:buNone/>
                      </a:pPr>
                      <a:r>
                        <a:rPr lang="en-US" sz="1800" b="0" i="0" u="none" strike="noStrike">
                          <a:solidFill>
                            <a:srgbClr val="000000"/>
                          </a:solidFill>
                          <a:effectLst/>
                          <a:latin typeface="Segoe UI" panose="020B0502040204020203" pitchFamily="34" charset="0"/>
                          <a:cs typeface="Segoe UI" panose="020B0502040204020203" pitchFamily="34" charset="0"/>
                        </a:rPr>
                        <a:t>P-I</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rtl="0" fontAlgn="ctr">
                        <a:buNone/>
                      </a:pPr>
                      <a:r>
                        <a:rPr lang="en-US" sz="1800" b="0" i="0" u="none" strike="noStrike" err="1">
                          <a:solidFill>
                            <a:srgbClr val="000000"/>
                          </a:solidFill>
                          <a:effectLst/>
                          <a:latin typeface="Segoe UI" panose="020B0502040204020203" pitchFamily="34" charset="0"/>
                          <a:cs typeface="Segoe UI" panose="020B0502040204020203" pitchFamily="34" charset="0"/>
                        </a:rPr>
                        <a:t>Hiểu</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sai</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ngữ</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cảnh</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và</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mục</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đích</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rtl="0" fontAlgn="ctr">
                        <a:buNone/>
                      </a:pPr>
                      <a:r>
                        <a:rPr lang="en-US" sz="1800" b="0" i="0" u="none" strike="noStrike">
                          <a:solidFill>
                            <a:srgbClr val="000000"/>
                          </a:solidFill>
                          <a:effectLst/>
                          <a:latin typeface="Segoe UI" panose="020B0502040204020203" pitchFamily="34" charset="0"/>
                          <a:cs typeface="Segoe UI" panose="020B0502040204020203" pitchFamily="34" charset="0"/>
                        </a:rPr>
                        <a:t>55.80</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rtl="0" fontAlgn="ctr">
                        <a:buNone/>
                      </a:pPr>
                      <a:r>
                        <a:rPr lang="en-US" sz="1800">
                          <a:effectLst/>
                          <a:latin typeface="Segoe UI" panose="020B0502040204020203" pitchFamily="34" charset="0"/>
                          <a:cs typeface="Segoe UI" panose="020B0502040204020203" pitchFamily="34" charset="0"/>
                        </a:rPr>
                        <a:t>922</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2757691410"/>
                  </a:ext>
                </a:extLst>
              </a:tr>
              <a:tr h="457200">
                <a:tc>
                  <a:txBody>
                    <a:bodyPr/>
                    <a:lstStyle/>
                    <a:p>
                      <a:pPr algn="ctr" rtl="0" fontAlgn="ctr">
                        <a:buNone/>
                      </a:pPr>
                      <a:r>
                        <a:rPr lang="en-US" sz="1800" b="0" i="0" u="none" strike="noStrike">
                          <a:solidFill>
                            <a:srgbClr val="000000"/>
                          </a:solidFill>
                          <a:effectLst/>
                          <a:latin typeface="Segoe UI" panose="020B0502040204020203" pitchFamily="34" charset="0"/>
                          <a:cs typeface="Segoe UI" panose="020B0502040204020203" pitchFamily="34" charset="0"/>
                        </a:rPr>
                        <a:t>P-II</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buNone/>
                      </a:pPr>
                      <a:r>
                        <a:rPr lang="en-US" sz="1800" b="0" i="0" u="none" strike="noStrike" err="1">
                          <a:solidFill>
                            <a:srgbClr val="000000"/>
                          </a:solidFill>
                          <a:effectLst/>
                          <a:latin typeface="Segoe UI" panose="020B0502040204020203" pitchFamily="34" charset="0"/>
                          <a:cs typeface="Segoe UI" panose="020B0502040204020203" pitchFamily="34" charset="0"/>
                        </a:rPr>
                        <a:t>Mâu</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thuẫn</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giữa</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câu</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trả</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lời</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và</a:t>
                      </a:r>
                      <a:r>
                        <a:rPr lang="en-US" sz="1800" b="0" i="0" u="none" strike="noStrike">
                          <a:solidFill>
                            <a:srgbClr val="000000"/>
                          </a:solidFill>
                          <a:effectLst/>
                          <a:latin typeface="Segoe UI" panose="020B0502040204020203" pitchFamily="34" charset="0"/>
                          <a:cs typeface="Segoe UI" panose="020B0502040204020203" pitchFamily="34" charset="0"/>
                        </a:rPr>
                        <a:t> tri </a:t>
                      </a:r>
                      <a:r>
                        <a:rPr lang="en-US" sz="1800" b="0" i="0" u="none" strike="noStrike" err="1">
                          <a:solidFill>
                            <a:srgbClr val="000000"/>
                          </a:solidFill>
                          <a:effectLst/>
                          <a:latin typeface="Segoe UI" panose="020B0502040204020203" pitchFamily="34" charset="0"/>
                          <a:cs typeface="Segoe UI" panose="020B0502040204020203" pitchFamily="34" charset="0"/>
                        </a:rPr>
                        <a:t>thức</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buNone/>
                      </a:pPr>
                      <a:r>
                        <a:rPr lang="en-US" sz="1800" b="0" i="0" u="none" strike="noStrike">
                          <a:solidFill>
                            <a:srgbClr val="000000"/>
                          </a:solidFill>
                          <a:effectLst/>
                          <a:latin typeface="Segoe UI" panose="020B0502040204020203" pitchFamily="34" charset="0"/>
                          <a:cs typeface="Segoe UI" panose="020B0502040204020203" pitchFamily="34" charset="0"/>
                        </a:rPr>
                        <a:t>54.48</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buNone/>
                      </a:pPr>
                      <a:r>
                        <a:rPr lang="en-US" sz="1800">
                          <a:effectLst/>
                          <a:latin typeface="Segoe UI" panose="020B0502040204020203" pitchFamily="34" charset="0"/>
                          <a:cs typeface="Segoe UI" panose="020B0502040204020203" pitchFamily="34" charset="0"/>
                        </a:rPr>
                        <a:t>915</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3978599920"/>
                  </a:ext>
                </a:extLst>
              </a:tr>
              <a:tr h="457200">
                <a:tc>
                  <a:txBody>
                    <a:bodyPr/>
                    <a:lstStyle/>
                    <a:p>
                      <a:pPr algn="ctr" rtl="0" fontAlgn="ctr">
                        <a:buNone/>
                      </a:pPr>
                      <a:r>
                        <a:rPr lang="en-US" sz="1800" b="0" i="0" u="none" strike="noStrike">
                          <a:solidFill>
                            <a:srgbClr val="000000"/>
                          </a:solidFill>
                          <a:effectLst/>
                          <a:latin typeface="Segoe UI" panose="020B0502040204020203" pitchFamily="34" charset="0"/>
                          <a:cs typeface="Segoe UI" panose="020B0502040204020203" pitchFamily="34" charset="0"/>
                        </a:rPr>
                        <a:t>P-III</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buNone/>
                      </a:pPr>
                      <a:r>
                        <a:rPr lang="en-US" sz="1800" b="0" i="0" u="none" strike="noStrike" err="1">
                          <a:solidFill>
                            <a:srgbClr val="000000"/>
                          </a:solidFill>
                          <a:effectLst/>
                          <a:latin typeface="Segoe UI" panose="020B0502040204020203" pitchFamily="34" charset="0"/>
                          <a:cs typeface="Segoe UI" panose="020B0502040204020203" pitchFamily="34" charset="0"/>
                        </a:rPr>
                        <a:t>Quá</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chung</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chung</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hoặc</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quá</a:t>
                      </a:r>
                      <a:r>
                        <a:rPr lang="en-US" sz="1800" b="0" i="0" u="none" strike="noStrike">
                          <a:solidFill>
                            <a:srgbClr val="000000"/>
                          </a:solidFill>
                          <a:effectLst/>
                          <a:latin typeface="Segoe UI" panose="020B0502040204020203" pitchFamily="34" charset="0"/>
                          <a:cs typeface="Segoe UI" panose="020B0502040204020203" pitchFamily="34" charset="0"/>
                        </a:rPr>
                        <a:t> chi </a:t>
                      </a:r>
                      <a:r>
                        <a:rPr lang="en-US" sz="1800" b="0" i="0" u="none" strike="noStrike" err="1">
                          <a:solidFill>
                            <a:srgbClr val="000000"/>
                          </a:solidFill>
                          <a:effectLst/>
                          <a:latin typeface="Segoe UI" panose="020B0502040204020203" pitchFamily="34" charset="0"/>
                          <a:cs typeface="Segoe UI" panose="020B0502040204020203" pitchFamily="34" charset="0"/>
                        </a:rPr>
                        <a:t>tiết</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buNone/>
                      </a:pPr>
                      <a:r>
                        <a:rPr lang="en-US" sz="1800" b="1" i="0" u="sng">
                          <a:solidFill>
                            <a:srgbClr val="000000"/>
                          </a:solidFill>
                          <a:effectLst/>
                          <a:latin typeface="Segoe UI" panose="020B0502040204020203" pitchFamily="34" charset="0"/>
                          <a:cs typeface="Segoe UI" panose="020B0502040204020203" pitchFamily="34" charset="0"/>
                        </a:rPr>
                        <a:t>65.89</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rtl="0" fontAlgn="ctr">
                        <a:buNone/>
                      </a:pPr>
                      <a:r>
                        <a:rPr lang="en-US" sz="1800">
                          <a:effectLst/>
                          <a:latin typeface="Segoe UI" panose="020B0502040204020203" pitchFamily="34" charset="0"/>
                          <a:cs typeface="Segoe UI" panose="020B0502040204020203" pitchFamily="34" charset="0"/>
                        </a:rPr>
                        <a:t>941</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893423013"/>
                  </a:ext>
                </a:extLst>
              </a:tr>
              <a:tr h="457200">
                <a:tc>
                  <a:txBody>
                    <a:bodyPr/>
                    <a:lstStyle/>
                    <a:p>
                      <a:pPr algn="ctr" rtl="0" fontAlgn="ctr">
                        <a:buNone/>
                      </a:pPr>
                      <a:r>
                        <a:rPr lang="en-US" sz="1800" b="0" i="0" u="none" strike="noStrike">
                          <a:solidFill>
                            <a:srgbClr val="000000"/>
                          </a:solidFill>
                          <a:effectLst/>
                          <a:latin typeface="Segoe UI" panose="020B0502040204020203" pitchFamily="34" charset="0"/>
                          <a:cs typeface="Segoe UI" panose="020B0502040204020203" pitchFamily="34" charset="0"/>
                        </a:rPr>
                        <a:t>P-IV</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rtl="0" fontAlgn="ctr">
                        <a:buNone/>
                      </a:pPr>
                      <a:r>
                        <a:rPr lang="en-US" sz="1800" b="0" i="0" u="none" strike="noStrike">
                          <a:solidFill>
                            <a:srgbClr val="000000"/>
                          </a:solidFill>
                          <a:effectLst/>
                          <a:latin typeface="Segoe UI" panose="020B0502040204020203" pitchFamily="34" charset="0"/>
                          <a:cs typeface="Segoe UI" panose="020B0502040204020203" pitchFamily="34" charset="0"/>
                        </a:rPr>
                        <a:t>Suy </a:t>
                      </a:r>
                      <a:r>
                        <a:rPr lang="en-US" sz="1800" b="0" i="0" u="none" strike="noStrike" err="1">
                          <a:solidFill>
                            <a:srgbClr val="000000"/>
                          </a:solidFill>
                          <a:effectLst/>
                          <a:latin typeface="Segoe UI" panose="020B0502040204020203" pitchFamily="34" charset="0"/>
                          <a:cs typeface="Segoe UI" panose="020B0502040204020203" pitchFamily="34" charset="0"/>
                        </a:rPr>
                        <a:t>luận</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sai</a:t>
                      </a:r>
                      <a:r>
                        <a:rPr lang="en-US" sz="1800" b="0" i="0" u="none" strike="noStrike">
                          <a:solidFill>
                            <a:srgbClr val="000000"/>
                          </a:solidFill>
                          <a:effectLst/>
                          <a:latin typeface="Segoe UI" panose="020B0502040204020203" pitchFamily="34" charset="0"/>
                          <a:cs typeface="Segoe UI" panose="020B0502040204020203" pitchFamily="34" charset="0"/>
                        </a:rPr>
                        <a:t> </a:t>
                      </a:r>
                      <a:r>
                        <a:rPr lang="en-US" sz="1800" b="0" i="0" u="none" strike="noStrike" err="1">
                          <a:solidFill>
                            <a:srgbClr val="000000"/>
                          </a:solidFill>
                          <a:effectLst/>
                          <a:latin typeface="Segoe UI" panose="020B0502040204020203" pitchFamily="34" charset="0"/>
                          <a:cs typeface="Segoe UI" panose="020B0502040204020203" pitchFamily="34" charset="0"/>
                        </a:rPr>
                        <a:t>từ</a:t>
                      </a:r>
                      <a:r>
                        <a:rPr lang="en-US" sz="1800" b="0" i="0" u="none" strike="noStrike">
                          <a:solidFill>
                            <a:srgbClr val="000000"/>
                          </a:solidFill>
                          <a:effectLst/>
                          <a:latin typeface="Segoe UI" panose="020B0502040204020203" pitchFamily="34" charset="0"/>
                          <a:cs typeface="Segoe UI" panose="020B0502040204020203" pitchFamily="34" charset="0"/>
                        </a:rPr>
                        <a:t> tri </a:t>
                      </a:r>
                      <a:r>
                        <a:rPr lang="en-US" sz="1800" b="0" i="0" u="none" strike="noStrike" err="1">
                          <a:solidFill>
                            <a:srgbClr val="000000"/>
                          </a:solidFill>
                          <a:effectLst/>
                          <a:latin typeface="Segoe UI" panose="020B0502040204020203" pitchFamily="34" charset="0"/>
                          <a:cs typeface="Segoe UI" panose="020B0502040204020203" pitchFamily="34" charset="0"/>
                        </a:rPr>
                        <a:t>thức</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rtl="0" fontAlgn="ctr">
                        <a:buNone/>
                      </a:pPr>
                      <a:r>
                        <a:rPr lang="en-US" sz="1800" b="0" i="0" u="none" strike="noStrike">
                          <a:solidFill>
                            <a:srgbClr val="000000"/>
                          </a:solidFill>
                          <a:effectLst/>
                          <a:latin typeface="Segoe UI" panose="020B0502040204020203" pitchFamily="34" charset="0"/>
                          <a:cs typeface="Segoe UI" panose="020B0502040204020203" pitchFamily="34" charset="0"/>
                        </a:rPr>
                        <a:t>54.15</a:t>
                      </a: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rtl="0" fontAlgn="ctr">
                        <a:buNone/>
                      </a:pPr>
                      <a:r>
                        <a:rPr lang="en-US" sz="1800">
                          <a:effectLst/>
                          <a:latin typeface="Segoe UI" panose="020B0502040204020203" pitchFamily="34" charset="0"/>
                          <a:cs typeface="Segoe UI" panose="020B0502040204020203" pitchFamily="34" charset="0"/>
                        </a:rPr>
                        <a:t>939</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6204388"/>
                  </a:ext>
                </a:extLst>
              </a:tr>
              <a:tr h="457200">
                <a:tc gridSpan="4">
                  <a:txBody>
                    <a:bodyPr/>
                    <a:lstStyle/>
                    <a:p>
                      <a:pPr algn="ctr" rtl="0" fontAlgn="ctr">
                        <a:buNone/>
                      </a:pPr>
                      <a:r>
                        <a:rPr lang="en-US" sz="1800" i="1" err="1">
                          <a:effectLst/>
                          <a:latin typeface="Segoe UI" panose="020B0502040204020203" pitchFamily="34" charset="0"/>
                          <a:cs typeface="Segoe UI" panose="020B0502040204020203" pitchFamily="34" charset="0"/>
                        </a:rPr>
                        <a:t>Tổng</a:t>
                      </a:r>
                      <a:r>
                        <a:rPr lang="en-US" sz="1800" i="1">
                          <a:effectLst/>
                          <a:latin typeface="Segoe UI" panose="020B0502040204020203" pitchFamily="34" charset="0"/>
                          <a:cs typeface="Segoe UI" panose="020B0502040204020203" pitchFamily="34" charset="0"/>
                        </a:rPr>
                        <a:t> </a:t>
                      </a:r>
                      <a:r>
                        <a:rPr lang="en-US" sz="1800" i="1" err="1">
                          <a:effectLst/>
                          <a:latin typeface="Segoe UI" panose="020B0502040204020203" pitchFamily="34" charset="0"/>
                          <a:cs typeface="Segoe UI" panose="020B0502040204020203" pitchFamily="34" charset="0"/>
                        </a:rPr>
                        <a:t>số</a:t>
                      </a:r>
                      <a:r>
                        <a:rPr lang="en-US" sz="1800" i="1">
                          <a:effectLst/>
                          <a:latin typeface="Segoe UI" panose="020B0502040204020203" pitchFamily="34" charset="0"/>
                          <a:cs typeface="Segoe UI" panose="020B0502040204020203" pitchFamily="34" charset="0"/>
                        </a:rPr>
                        <a:t> </a:t>
                      </a:r>
                      <a:r>
                        <a:rPr lang="en-US" sz="1800" i="1" err="1">
                          <a:effectLst/>
                          <a:latin typeface="Segoe UI" panose="020B0502040204020203" pitchFamily="34" charset="0"/>
                          <a:cs typeface="Segoe UI" panose="020B0502040204020203" pitchFamily="34" charset="0"/>
                        </a:rPr>
                        <a:t>mẫu</a:t>
                      </a:r>
                      <a:r>
                        <a:rPr lang="en-US" sz="1800" i="1">
                          <a:effectLst/>
                          <a:latin typeface="Segoe UI" panose="020B0502040204020203" pitchFamily="34" charset="0"/>
                          <a:cs typeface="Segoe UI" panose="020B0502040204020203" pitchFamily="34" charset="0"/>
                        </a:rPr>
                        <a:t>: </a:t>
                      </a:r>
                      <a:r>
                        <a:rPr lang="en-US" sz="1800" b="1">
                          <a:effectLst/>
                          <a:latin typeface="Segoe UI" panose="020B0502040204020203" pitchFamily="34" charset="0"/>
                          <a:cs typeface="Segoe UI" panose="020B0502040204020203" pitchFamily="34" charset="0"/>
                        </a:rPr>
                        <a:t>3717</a:t>
                      </a: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rtl="0" fontAlgn="ctr">
                        <a:buNone/>
                      </a:pPr>
                      <a:endParaRPr lang="en-US" sz="1800">
                        <a:effectLst/>
                        <a:latin typeface="Segoe UI" panose="020B0502040204020203" pitchFamily="34" charset="0"/>
                        <a:cs typeface="Segoe UI" panose="020B0502040204020203" pitchFamily="34" charset="0"/>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a:p>
                  </a:txBody>
                  <a:tcPr marL="63500" marR="63500" marT="63500" marB="635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1113110"/>
                  </a:ext>
                </a:extLst>
              </a:tr>
            </a:tbl>
          </a:graphicData>
        </a:graphic>
      </p:graphicFrame>
      <p:sp>
        <p:nvSpPr>
          <p:cNvPr id="7" name="TextBox 6">
            <a:extLst>
              <a:ext uri="{FF2B5EF4-FFF2-40B4-BE49-F238E27FC236}">
                <a16:creationId xmlns:a16="http://schemas.microsoft.com/office/drawing/2014/main" id="{D342EED1-2155-92EB-DF26-A24A09FB5FD8}"/>
              </a:ext>
            </a:extLst>
          </p:cNvPr>
          <p:cNvSpPr txBox="1"/>
          <p:nvPr/>
        </p:nvSpPr>
        <p:spPr>
          <a:xfrm>
            <a:off x="2182991" y="1239472"/>
            <a:ext cx="7826015" cy="871713"/>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5:</a:t>
            </a:r>
            <a:r>
              <a:rPr lang="en-US">
                <a:latin typeface="Segoe UI" panose="020B0502040204020203" pitchFamily="34" charset="0"/>
                <a:cs typeface="Segoe UI" panose="020B0502040204020203" pitchFamily="34" charset="0"/>
              </a:rPr>
              <a:t> Accuracy (%) </a:t>
            </a:r>
            <a:r>
              <a:rPr lang="en-US" err="1">
                <a:latin typeface="Segoe UI" panose="020B0502040204020203" pitchFamily="34" charset="0"/>
                <a:cs typeface="Segoe UI" panose="020B0502040204020203" pitchFamily="34" charset="0"/>
              </a:rPr>
              <a:t>của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mô</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hình</a:t>
            </a:r>
            <a:r>
              <a:rPr lang="en-US">
                <a:latin typeface="Segoe UI" panose="020B0502040204020203" pitchFamily="34" charset="0"/>
                <a:cs typeface="Segoe UI" panose="020B0502040204020203" pitchFamily="34" charset="0"/>
              </a:rPr>
              <a:t> WizardLM-2 </a:t>
            </a:r>
            <a:r>
              <a:rPr lang="en-US" err="1">
                <a:latin typeface="Segoe UI" panose="020B0502040204020203" pitchFamily="34" charset="0"/>
                <a:cs typeface="Segoe UI" panose="020B0502040204020203" pitchFamily="34" charset="0"/>
              </a:rPr>
              <a:t>khi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không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truyền</a:t>
            </a:r>
            <a:br>
              <a:rPr lang="en-US">
                <a:latin typeface="Segoe UI" panose="020B0502040204020203" pitchFamily="34" charset="0"/>
                <a:cs typeface="Segoe UI" panose="020B0502040204020203" pitchFamily="34" charset="0"/>
              </a:rPr>
            </a:br>
            <a:r>
              <a:rPr lang="en-US" err="1">
                <a:latin typeface="Segoe UI" panose="020B0502040204020203" pitchFamily="34" charset="0"/>
                <a:cs typeface="Segoe UI" panose="020B0502040204020203" pitchFamily="34" charset="0"/>
              </a:rPr>
              <a:t>kiến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thức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liên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quan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trên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phân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loại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r>
              <a:rPr lang="en-US">
                <a:latin typeface="Segoe UI" panose="020B0502040204020203" pitchFamily="34" charset="0"/>
                <a:cs typeface="Segoe UI" panose="020B0502040204020203" pitchFamily="34" charset="0"/>
              </a:rPr>
              <a:t> (pattern)</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9885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C02CC-F8B4-EA3A-DCE2-CF3F1803161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C2D8810-B0DB-F604-CF97-615CE4F9798A}"/>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2</a:t>
            </a:r>
            <a:r>
              <a:rPr lang="vi-VN" sz="3200" b="1">
                <a:solidFill>
                  <a:schemeClr val="bg1"/>
                </a:solidFill>
                <a:latin typeface="Segoe UI" panose="020B0502040204020203" pitchFamily="34" charset="0"/>
                <a:cs typeface="Segoe UI" panose="020B0502040204020203" pitchFamily="34" charset="0"/>
              </a:rPr>
              <a:t> Kết quả và nhận xét</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C9A36478-AD44-B83C-7445-70048C3D80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DD671127-9A45-1858-232C-2B34D92746A0}"/>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3F056F55-4401-CE83-EC37-B32C0D6FC76D}"/>
              </a:ext>
            </a:extLst>
          </p:cNvPr>
          <p:cNvGraphicFramePr>
            <a:graphicFrameLocks noGrp="1"/>
          </p:cNvGraphicFramePr>
          <p:nvPr>
            <p:extLst>
              <p:ext uri="{D42A27DB-BD31-4B8C-83A1-F6EECF244321}">
                <p14:modId xmlns:p14="http://schemas.microsoft.com/office/powerpoint/2010/main" val="806771003"/>
              </p:ext>
            </p:extLst>
          </p:nvPr>
        </p:nvGraphicFramePr>
        <p:xfrm>
          <a:off x="1626391" y="2350008"/>
          <a:ext cx="8939213" cy="3200400"/>
        </p:xfrm>
        <a:graphic>
          <a:graphicData uri="http://schemas.openxmlformats.org/drawingml/2006/table">
            <a:tbl>
              <a:tblPr/>
              <a:tblGrid>
                <a:gridCol w="1527493">
                  <a:extLst>
                    <a:ext uri="{9D8B030D-6E8A-4147-A177-3AD203B41FA5}">
                      <a16:colId xmlns:a16="http://schemas.microsoft.com/office/drawing/2014/main" val="4261001666"/>
                    </a:ext>
                  </a:extLst>
                </a:gridCol>
                <a:gridCol w="2497455">
                  <a:extLst>
                    <a:ext uri="{9D8B030D-6E8A-4147-A177-3AD203B41FA5}">
                      <a16:colId xmlns:a16="http://schemas.microsoft.com/office/drawing/2014/main" val="3994839971"/>
                    </a:ext>
                  </a:extLst>
                </a:gridCol>
                <a:gridCol w="1208405">
                  <a:extLst>
                    <a:ext uri="{9D8B030D-6E8A-4147-A177-3AD203B41FA5}">
                      <a16:colId xmlns:a16="http://schemas.microsoft.com/office/drawing/2014/main" val="3940569838"/>
                    </a:ext>
                  </a:extLst>
                </a:gridCol>
                <a:gridCol w="2497455">
                  <a:extLst>
                    <a:ext uri="{9D8B030D-6E8A-4147-A177-3AD203B41FA5}">
                      <a16:colId xmlns:a16="http://schemas.microsoft.com/office/drawing/2014/main" val="2093240419"/>
                    </a:ext>
                  </a:extLst>
                </a:gridCol>
                <a:gridCol w="1208405">
                  <a:extLst>
                    <a:ext uri="{9D8B030D-6E8A-4147-A177-3AD203B41FA5}">
                      <a16:colId xmlns:a16="http://schemas.microsoft.com/office/drawing/2014/main" val="1424992076"/>
                    </a:ext>
                  </a:extLst>
                </a:gridCol>
              </a:tblGrid>
              <a:tr h="457200">
                <a:tc rowSpan="2">
                  <a:txBody>
                    <a:bodyPr/>
                    <a:lstStyle/>
                    <a:p>
                      <a:pPr algn="ctr">
                        <a:buNone/>
                      </a:pPr>
                      <a:r>
                        <a:rPr lang="en-US" sz="1800" b="1" err="1">
                          <a:latin typeface="Segoe UI" panose="020B0502040204020203" pitchFamily="34" charset="0"/>
                          <a:cs typeface="Segoe UI" panose="020B0502040204020203" pitchFamily="34" charset="0"/>
                        </a:rPr>
                        <a:t>Mô</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hình</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buNone/>
                      </a:pPr>
                      <a:r>
                        <a:rPr lang="en-US" sz="1800" b="1" err="1">
                          <a:latin typeface="Segoe UI" panose="020B0502040204020203" pitchFamily="34" charset="0"/>
                          <a:cs typeface="Segoe UI" panose="020B0502040204020203" pitchFamily="34" charset="0"/>
                        </a:rPr>
                        <a:t>Không</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truyền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kiến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thức</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buNone/>
                      </a:pPr>
                      <a:endParaRPr lang="en-US"/>
                    </a:p>
                  </a:txBody>
                  <a:tcPr anchor="ctr">
                    <a:lnL>
                      <a:noFill/>
                    </a:lnL>
                    <a:lnR>
                      <a:noFill/>
                    </a:lnR>
                    <a:lnT>
                      <a:noFill/>
                    </a:lnT>
                    <a:lnB>
                      <a:noFill/>
                    </a:lnB>
                    <a:noFill/>
                  </a:tcPr>
                </a:tc>
                <a:tc gridSpan="2">
                  <a:txBody>
                    <a:bodyPr/>
                    <a:lstStyle/>
                    <a:p>
                      <a:pPr algn="ctr">
                        <a:buNone/>
                      </a:pPr>
                      <a:r>
                        <a:rPr lang="en-US" sz="1800" b="1" err="1">
                          <a:latin typeface="Segoe UI" panose="020B0502040204020203" pitchFamily="34" charset="0"/>
                          <a:cs typeface="Segoe UI" panose="020B0502040204020203" pitchFamily="34" charset="0"/>
                        </a:rPr>
                        <a:t>Có</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truyền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kiến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thức</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buNone/>
                      </a:pPr>
                      <a:endParaRPr lang="en-US"/>
                    </a:p>
                  </a:txBody>
                  <a:tcPr anchor="ctr">
                    <a:lnL>
                      <a:noFill/>
                    </a:lnL>
                    <a:lnR>
                      <a:noFill/>
                    </a:lnR>
                    <a:lnT>
                      <a:noFill/>
                    </a:lnT>
                    <a:lnB>
                      <a:noFill/>
                    </a:lnB>
                    <a:noFill/>
                  </a:tcPr>
                </a:tc>
                <a:extLst>
                  <a:ext uri="{0D108BD9-81ED-4DB2-BD59-A6C34878D82A}">
                    <a16:rowId xmlns:a16="http://schemas.microsoft.com/office/drawing/2014/main" val="3178278352"/>
                  </a:ext>
                </a:extLst>
              </a:tr>
              <a:tr h="457200">
                <a:tc vMerge="1">
                  <a:txBody>
                    <a:bodyPr/>
                    <a:lstStyle/>
                    <a:p>
                      <a:endParaRPr/>
                    </a:p>
                  </a:txBody>
                  <a:tcPr anchor="ctr">
                    <a:lnL>
                      <a:noFill/>
                    </a:lnL>
                    <a:lnR>
                      <a:noFill/>
                    </a:lnR>
                    <a:lnT>
                      <a:noFill/>
                    </a:lnT>
                    <a:lnB>
                      <a:noFill/>
                    </a:lnB>
                    <a:noFill/>
                  </a:tcPr>
                </a:tc>
                <a:tc>
                  <a:txBody>
                    <a:bodyPr/>
                    <a:lstStyle/>
                    <a:p>
                      <a:pPr algn="ctr">
                        <a:buNone/>
                      </a:pPr>
                      <a:r>
                        <a:rPr lang="en-US" sz="1800" b="1" err="1">
                          <a:latin typeface="Segoe UI" panose="020B0502040204020203" pitchFamily="34" charset="0"/>
                          <a:cs typeface="Segoe UI" panose="020B0502040204020203" pitchFamily="34" charset="0"/>
                        </a:rPr>
                        <a:t>Số</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mẫu</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dương</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âm</a:t>
                      </a:r>
                      <a:r>
                        <a:rPr lang="en-US" sz="1800" b="1">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1" err="1">
                          <a:latin typeface="Segoe UI" panose="020B0502040204020203" pitchFamily="34" charset="0"/>
                          <a:cs typeface="Segoe UI" panose="020B0502040204020203" pitchFamily="34" charset="0"/>
                        </a:rPr>
                        <a:t>Số</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mẫu</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dương</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âm</a:t>
                      </a:r>
                      <a:r>
                        <a:rPr lang="en-US" sz="1800" b="1">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9439566"/>
                  </a:ext>
                </a:extLst>
              </a:tr>
              <a:tr h="457200">
                <a:tc>
                  <a:txBody>
                    <a:bodyPr/>
                    <a:lstStyle/>
                    <a:p>
                      <a:pPr algn="ctr">
                        <a:buNone/>
                      </a:pPr>
                      <a:r>
                        <a:rPr lang="en-US" sz="1800">
                          <a:latin typeface="Segoe UI" panose="020B0502040204020203" pitchFamily="34" charset="0"/>
                          <a:cs typeface="Segoe UI" panose="020B0502040204020203" pitchFamily="34" charset="0"/>
                        </a:rPr>
                        <a:t>GPT-4o-mini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sz="1800">
                          <a:latin typeface="Segoe UI" panose="020B0502040204020203" pitchFamily="34" charset="0"/>
                          <a:cs typeface="Segoe UI" panose="020B0502040204020203"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sz="1800">
                          <a:latin typeface="Segoe UI" panose="020B0502040204020203" pitchFamily="34" charset="0"/>
                          <a:cs typeface="Segoe UI" panose="020B0502040204020203" pitchFamily="34" charset="0"/>
                        </a:rPr>
                        <a:t>51.80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sz="1800">
                          <a:latin typeface="Segoe UI" panose="020B0502040204020203" pitchFamily="34" charset="0"/>
                          <a:cs typeface="Segoe UI" panose="020B0502040204020203"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sz="1800">
                          <a:latin typeface="Segoe UI" panose="020B0502040204020203" pitchFamily="34" charset="0"/>
                          <a:cs typeface="Segoe UI" panose="020B0502040204020203" pitchFamily="34" charset="0"/>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378770706"/>
                  </a:ext>
                </a:extLst>
              </a:tr>
              <a:tr h="457200">
                <a:tc>
                  <a:txBody>
                    <a:bodyPr/>
                    <a:lstStyle/>
                    <a:p>
                      <a:pPr algn="ctr">
                        <a:buNone/>
                      </a:pPr>
                      <a:r>
                        <a:rPr lang="en-US" sz="1800">
                          <a:latin typeface="Segoe UI" panose="020B0502040204020203" pitchFamily="34" charset="0"/>
                          <a:cs typeface="Segoe UI" panose="020B0502040204020203" pitchFamily="34" charset="0"/>
                        </a:rPr>
                        <a:t>WizardLM-2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sz="1800">
                          <a:latin typeface="Segoe UI" panose="020B0502040204020203" pitchFamily="34" charset="0"/>
                          <a:cs typeface="Segoe UI" panose="020B0502040204020203"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sz="1800" b="1" u="sng">
                          <a:latin typeface="Segoe UI" panose="020B0502040204020203" pitchFamily="34" charset="0"/>
                          <a:cs typeface="Segoe UI" panose="020B0502040204020203" pitchFamily="34" charset="0"/>
                        </a:rPr>
                        <a:t>58.60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sz="1800">
                          <a:latin typeface="Segoe UI" panose="020B0502040204020203" pitchFamily="34" charset="0"/>
                          <a:cs typeface="Segoe UI" panose="020B0502040204020203"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sz="1800">
                          <a:latin typeface="Segoe UI" panose="020B0502040204020203" pitchFamily="34" charset="0"/>
                          <a:cs typeface="Segoe UI" panose="020B0502040204020203" pitchFamily="34" charset="0"/>
                        </a:rPr>
                        <a:t>47.50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507991458"/>
                  </a:ext>
                </a:extLst>
              </a:tr>
              <a:tr h="457200">
                <a:tc>
                  <a:txBody>
                    <a:bodyPr/>
                    <a:lstStyle/>
                    <a:p>
                      <a:pPr algn="ctr">
                        <a:buNone/>
                      </a:pPr>
                      <a:r>
                        <a:rPr lang="en-US" sz="1800">
                          <a:latin typeface="Segoe UI" panose="020B0502040204020203" pitchFamily="34" charset="0"/>
                          <a:cs typeface="Segoe UI" panose="020B0502040204020203" pitchFamily="34" charset="0"/>
                        </a:rPr>
                        <a:t>Qwen-Viet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sz="1800">
                          <a:latin typeface="Segoe UI" panose="020B0502040204020203" pitchFamily="34" charset="0"/>
                          <a:cs typeface="Segoe UI" panose="020B0502040204020203"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sz="1800">
                          <a:latin typeface="Segoe UI" panose="020B0502040204020203" pitchFamily="34" charset="0"/>
                          <a:cs typeface="Segoe UI" panose="020B0502040204020203" pitchFamily="34" charset="0"/>
                        </a:rPr>
                        <a:t>53.80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sz="1800">
                          <a:latin typeface="Segoe UI" panose="020B0502040204020203" pitchFamily="34" charset="0"/>
                          <a:cs typeface="Segoe UI" panose="020B0502040204020203"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sz="1800" b="1" u="sng">
                          <a:latin typeface="Segoe UI" panose="020B0502040204020203" pitchFamily="34" charset="0"/>
                          <a:cs typeface="Segoe UI" panose="020B0502040204020203" pitchFamily="34" charset="0"/>
                        </a:rPr>
                        <a:t>50.15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7239670"/>
                  </a:ext>
                </a:extLst>
              </a:tr>
              <a:tr h="457200">
                <a:tc gridSpan="5">
                  <a:txBody>
                    <a:bodyPr/>
                    <a:lstStyle/>
                    <a:p>
                      <a:pPr algn="ctr">
                        <a:buNone/>
                      </a:pPr>
                      <a:r>
                        <a:rPr lang="en-US" sz="1800" b="1" i="1">
                          <a:latin typeface="Segoe UI" panose="020B0502040204020203" pitchFamily="34" charset="0"/>
                          <a:cs typeface="Segoe UI" panose="020B0502040204020203" pitchFamily="34" charset="0"/>
                        </a:rPr>
                        <a:t>*</a:t>
                      </a:r>
                      <a:r>
                        <a:rPr lang="en-US" sz="1800" i="1">
                          <a:latin typeface="Segoe UI" panose="020B0502040204020203" pitchFamily="34" charset="0"/>
                          <a:cs typeface="Segoe UI" panose="020B0502040204020203" pitchFamily="34" charset="0"/>
                        </a:rPr>
                        <a:t>: </a:t>
                      </a:r>
                      <a:r>
                        <a:rPr lang="vi-VN" sz="1800" i="1">
                          <a:latin typeface="Segoe UI" panose="020B0502040204020203" pitchFamily="34" charset="0"/>
                          <a:cs typeface="Segoe UI" panose="020B0502040204020203" pitchFamily="34" charset="0"/>
                        </a:rPr>
                        <a:t>Số lượng mẫu dương = Số lượng mẫu âm</a:t>
                      </a:r>
                      <a:endParaRPr lang="en-US" sz="1800" i="1">
                        <a:latin typeface="Segoe UI" panose="020B0502040204020203" pitchFamily="34" charset="0"/>
                        <a:cs typeface="Segoe UI" panose="020B0502040204020203" pitchFamily="34" charset="0"/>
                      </a:endParaRPr>
                    </a:p>
                    <a:p>
                      <a:pPr algn="ctr">
                        <a:buNone/>
                      </a:pPr>
                      <a:endParaRPr lang="en-US" sz="1800" i="1">
                        <a:latin typeface="Segoe UI" panose="020B0502040204020203" pitchFamily="34" charset="0"/>
                        <a:cs typeface="Segoe UI" panose="020B0502040204020203" pitchFamily="34" charset="0"/>
                      </a:endParaRPr>
                    </a:p>
                    <a:p>
                      <a:pPr algn="ctr">
                        <a:buNone/>
                      </a:pPr>
                      <a:r>
                        <a:rPr lang="en-US" sz="1800" i="1">
                          <a:solidFill>
                            <a:schemeClr val="bg1"/>
                          </a:solidFill>
                          <a:latin typeface="Segoe UI" panose="020B0502040204020203" pitchFamily="34" charset="0"/>
                          <a:cs typeface="Segoe UI" panose="020B0502040204020203" pitchFamily="34" charset="0"/>
                        </a:rPr>
                        <a:t>(</a:t>
                      </a:r>
                      <a:r>
                        <a:rPr lang="en-US" sz="1800" i="1" err="1">
                          <a:solidFill>
                            <a:schemeClr val="bg1"/>
                          </a:solidFill>
                          <a:latin typeface="Segoe UI" panose="020B0502040204020203" pitchFamily="34" charset="0"/>
                          <a:cs typeface="Segoe UI" panose="020B0502040204020203" pitchFamily="34" charset="0"/>
                        </a:rPr>
                        <a:t>Số</a:t>
                      </a:r>
                      <a:r>
                        <a:rPr lang="en-US" sz="1800" i="1">
                          <a:solidFill>
                            <a:schemeClr val="bg1"/>
                          </a:solidFill>
                          <a:latin typeface="Segoe UI" panose="020B0502040204020203" pitchFamily="34" charset="0"/>
                          <a:cs typeface="Segoe UI" panose="020B0502040204020203" pitchFamily="34" charset="0"/>
                        </a:rPr>
                        <a:t> </a:t>
                      </a:r>
                      <a:r>
                        <a:rPr lang="en-US" sz="1800" i="1" err="1">
                          <a:solidFill>
                            <a:schemeClr val="bg1"/>
                          </a:solidFill>
                          <a:latin typeface="Segoe UI" panose="020B0502040204020203" pitchFamily="34" charset="0"/>
                          <a:cs typeface="Segoe UI" panose="020B0502040204020203" pitchFamily="34" charset="0"/>
                        </a:rPr>
                        <a:t>mẫu</a:t>
                      </a:r>
                      <a:r>
                        <a:rPr lang="en-US" sz="1800" i="1">
                          <a:solidFill>
                            <a:schemeClr val="bg1"/>
                          </a:solidFill>
                          <a:latin typeface="Segoe UI" panose="020B0502040204020203" pitchFamily="34" charset="0"/>
                          <a:cs typeface="Segoe UI" panose="020B0502040204020203" pitchFamily="34" charset="0"/>
                        </a:rPr>
                        <a:t> </a:t>
                      </a:r>
                      <a:r>
                        <a:rPr lang="en-US" sz="1800" i="1" err="1">
                          <a:solidFill>
                            <a:schemeClr val="bg1"/>
                          </a:solidFill>
                          <a:latin typeface="Segoe UI" panose="020B0502040204020203" pitchFamily="34" charset="0"/>
                          <a:cs typeface="Segoe UI" panose="020B0502040204020203" pitchFamily="34" charset="0"/>
                        </a:rPr>
                        <a:t>dương</a:t>
                      </a:r>
                      <a:r>
                        <a:rPr lang="en-US" sz="1800" i="1">
                          <a:solidFill>
                            <a:schemeClr val="bg1"/>
                          </a:solidFill>
                          <a:latin typeface="Segoe UI" panose="020B0502040204020203" pitchFamily="34" charset="0"/>
                          <a:cs typeface="Segoe UI" panose="020B0502040204020203" pitchFamily="34" charset="0"/>
                        </a:rPr>
                        <a:t> </a:t>
                      </a:r>
                      <a:r>
                        <a:rPr lang="en-US" sz="1800" i="1" err="1">
                          <a:solidFill>
                            <a:schemeClr val="bg1"/>
                          </a:solidFill>
                          <a:latin typeface="Segoe UI" panose="020B0502040204020203" pitchFamily="34" charset="0"/>
                          <a:cs typeface="Segoe UI" panose="020B0502040204020203" pitchFamily="34" charset="0"/>
                        </a:rPr>
                        <a:t>giống</a:t>
                      </a:r>
                      <a:r>
                        <a:rPr lang="en-US" sz="1800" i="1">
                          <a:solidFill>
                            <a:schemeClr val="bg1"/>
                          </a:solidFill>
                          <a:latin typeface="Segoe UI" panose="020B0502040204020203" pitchFamily="34" charset="0"/>
                          <a:cs typeface="Segoe UI" panose="020B0502040204020203" pitchFamily="34" charset="0"/>
                        </a:rPr>
                        <a:t> </a:t>
                      </a:r>
                      <a:r>
                        <a:rPr lang="en-US" sz="1800" i="1" err="1">
                          <a:solidFill>
                            <a:schemeClr val="bg1"/>
                          </a:solidFill>
                          <a:latin typeface="Segoe UI" panose="020B0502040204020203" pitchFamily="34" charset="0"/>
                          <a:cs typeface="Segoe UI" panose="020B0502040204020203" pitchFamily="34" charset="0"/>
                        </a:rPr>
                        <a:t>nhau</a:t>
                      </a:r>
                      <a:r>
                        <a:rPr lang="en-US" sz="1800" i="1">
                          <a:solidFill>
                            <a:schemeClr val="bg1"/>
                          </a:solidFill>
                          <a:latin typeface="Segoe UI" panose="020B0502040204020203" pitchFamily="34" charset="0"/>
                          <a:cs typeface="Segoe UI" panose="020B0502040204020203" pitchFamily="34" charset="0"/>
                        </a:rPr>
                        <a:t> = 1000)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buNone/>
                      </a:pPr>
                      <a:endParaRPr lang="en-US" sz="1800">
                        <a:latin typeface="Segoe UI" panose="020B0502040204020203" pitchFamily="34" charset="0"/>
                        <a:cs typeface="Segoe UI" panose="020B0502040204020203" pitchFamily="34" charset="0"/>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tc hMerge="1">
                  <a:txBody>
                    <a:bodyPr/>
                    <a:lstStyle/>
                    <a:p>
                      <a:pPr algn="ctr">
                        <a:buNone/>
                      </a:pPr>
                      <a:endParaRPr lang="en-US" sz="1800">
                        <a:latin typeface="Segoe UI" panose="020B0502040204020203" pitchFamily="34" charset="0"/>
                        <a:cs typeface="Segoe UI" panose="020B0502040204020203" pitchFamily="34" charset="0"/>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tc hMerge="1">
                  <a:txBody>
                    <a:bodyPr/>
                    <a:lstStyle/>
                    <a:p>
                      <a:pPr algn="ctr">
                        <a:buNone/>
                      </a:pPr>
                      <a:endParaRPr lang="en-US" sz="1800">
                        <a:latin typeface="Segoe UI" panose="020B0502040204020203" pitchFamily="34" charset="0"/>
                        <a:cs typeface="Segoe UI" panose="020B0502040204020203" pitchFamily="34" charset="0"/>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tc hMerge="1">
                  <a:txBody>
                    <a:bodyPr/>
                    <a:lstStyle/>
                    <a:p>
                      <a:pPr algn="ctr">
                        <a:buNone/>
                      </a:pPr>
                      <a:endParaRPr lang="en-US" sz="1800" b="1" u="sng">
                        <a:latin typeface="Segoe UI" panose="020B0502040204020203" pitchFamily="34" charset="0"/>
                        <a:cs typeface="Segoe UI" panose="020B0502040204020203" pitchFamily="34" charset="0"/>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1977312"/>
                  </a:ext>
                </a:extLst>
              </a:tr>
            </a:tbl>
          </a:graphicData>
        </a:graphic>
      </p:graphicFrame>
      <p:sp>
        <p:nvSpPr>
          <p:cNvPr id="7" name="TextBox 6">
            <a:extLst>
              <a:ext uri="{FF2B5EF4-FFF2-40B4-BE49-F238E27FC236}">
                <a16:creationId xmlns:a16="http://schemas.microsoft.com/office/drawing/2014/main" id="{892136E9-91A2-A88B-7859-31398A29E22E}"/>
              </a:ext>
            </a:extLst>
          </p:cNvPr>
          <p:cNvSpPr txBox="1"/>
          <p:nvPr/>
        </p:nvSpPr>
        <p:spPr>
          <a:xfrm>
            <a:off x="2182991" y="1269562"/>
            <a:ext cx="7826015" cy="871713"/>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6:</a:t>
            </a:r>
            <a:r>
              <a:rPr lang="en-US">
                <a:latin typeface="Segoe UI" panose="020B0502040204020203" pitchFamily="34" charset="0"/>
                <a:cs typeface="Segoe UI" panose="020B0502040204020203" pitchFamily="34" charset="0"/>
              </a:rPr>
              <a:t> Accuracy</a:t>
            </a:r>
            <a:r>
              <a:rPr lang="vi-VN">
                <a:latin typeface="Segoe UI" panose="020B0502040204020203" pitchFamily="34" charset="0"/>
                <a:cs typeface="Segoe UI" panose="020B0502040204020203" pitchFamily="34" charset="0"/>
              </a:rPr>
              <a:t> </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khi không truyền và khi truyền</a:t>
            </a:r>
            <a:br>
              <a:rPr lang="en-US">
                <a:latin typeface="Segoe UI" panose="020B0502040204020203" pitchFamily="34" charset="0"/>
                <a:cs typeface="Segoe UI" panose="020B0502040204020203" pitchFamily="34" charset="0"/>
              </a:rPr>
            </a:br>
            <a:r>
              <a:rPr lang="vi-VN">
                <a:latin typeface="Segoe UI" panose="020B0502040204020203" pitchFamily="34" charset="0"/>
                <a:cs typeface="Segoe UI" panose="020B0502040204020203" pitchFamily="34" charset="0"/>
              </a:rPr>
              <a:t>kiến thức</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liên</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quan</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trên những mô hình tiêu biểu</a:t>
            </a:r>
          </a:p>
        </p:txBody>
      </p:sp>
    </p:spTree>
    <p:extLst>
      <p:ext uri="{BB962C8B-B14F-4D97-AF65-F5344CB8AC3E}">
        <p14:creationId xmlns:p14="http://schemas.microsoft.com/office/powerpoint/2010/main" val="496290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5</a:t>
            </a:r>
            <a:r>
              <a:rPr lang="vi-VN" sz="3200" b="1">
                <a:solidFill>
                  <a:schemeClr val="bg1"/>
                </a:solidFill>
                <a:latin typeface="Segoe UI" panose="020B0502040204020203" pitchFamily="34" charset="0"/>
                <a:cs typeface="Segoe UI" panose="020B0502040204020203" pitchFamily="34" charset="0"/>
              </a:rPr>
              <a:t> Kết</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luận</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52076BD2-A621-BF01-394C-DD8FD6DD7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6789260-FDD7-80CB-D7B8-69FDF08151BD}"/>
              </a:ext>
            </a:extLst>
          </p:cNvPr>
          <p:cNvSpPr txBox="1"/>
          <p:nvPr/>
        </p:nvSpPr>
        <p:spPr>
          <a:xfrm>
            <a:off x="279193" y="1548058"/>
            <a:ext cx="11640672" cy="1881669"/>
          </a:xfrm>
          <a:prstGeom prst="rect">
            <a:avLst/>
          </a:prstGeom>
          <a:noFill/>
        </p:spPr>
        <p:txBody>
          <a:bodyPr wrap="square" lIns="91440" tIns="45720" rIns="91440" bIns="45720" rtlCol="0" anchor="t">
            <a:spAutoFit/>
          </a:bodyPr>
          <a:lstStyle/>
          <a:p>
            <a:pPr marL="342900" indent="-342900">
              <a:lnSpc>
                <a:spcPct val="150000"/>
              </a:lnSpc>
              <a:buFont typeface="Wingdings" panose="05000000000000000000" pitchFamily="2" charset="2"/>
              <a:buChar char="Ø"/>
            </a:pPr>
            <a:r>
              <a:rPr lang="en-US" sz="2000" err="1">
                <a:latin typeface="Segoe UI"/>
                <a:cs typeface="Segoe UI"/>
              </a:rPr>
              <a:t>Xây</a:t>
            </a:r>
            <a:r>
              <a:rPr lang="en-US" sz="2000">
                <a:latin typeface="Segoe UI"/>
                <a:cs typeface="Segoe UI"/>
              </a:rPr>
              <a:t> </a:t>
            </a:r>
            <a:r>
              <a:rPr lang="en-US" sz="2000" err="1">
                <a:latin typeface="Segoe UI"/>
                <a:cs typeface="Segoe UI"/>
              </a:rPr>
              <a:t>dựng</a:t>
            </a:r>
            <a:r>
              <a:rPr lang="en-US" sz="2000">
                <a:latin typeface="Segoe UI"/>
                <a:cs typeface="Segoe UI"/>
              </a:rPr>
              <a:t> </a:t>
            </a:r>
            <a:r>
              <a:rPr lang="en-US" sz="2000" err="1">
                <a:latin typeface="Segoe UI"/>
                <a:cs typeface="Segoe UI"/>
              </a:rPr>
              <a:t>bộ</a:t>
            </a:r>
            <a:r>
              <a:rPr lang="en-US" sz="2000">
                <a:latin typeface="Segoe UI"/>
                <a:cs typeface="Segoe UI"/>
              </a:rPr>
              <a:t> </a:t>
            </a:r>
            <a:r>
              <a:rPr lang="en-US" sz="2000" err="1">
                <a:latin typeface="Segoe UI"/>
                <a:cs typeface="Segoe UI"/>
              </a:rPr>
              <a:t>dữ</a:t>
            </a:r>
            <a:r>
              <a:rPr lang="en-US" sz="2000">
                <a:latin typeface="Segoe UI"/>
                <a:cs typeface="Segoe UI"/>
              </a:rPr>
              <a:t> </a:t>
            </a:r>
            <a:r>
              <a:rPr lang="en-US" sz="2000" err="1">
                <a:latin typeface="Segoe UI"/>
                <a:cs typeface="Segoe UI"/>
              </a:rPr>
              <a:t>liệu</a:t>
            </a:r>
            <a:r>
              <a:rPr lang="en-US" sz="2000">
                <a:latin typeface="Segoe UI"/>
                <a:cs typeface="Segoe UI"/>
              </a:rPr>
              <a:t> </a:t>
            </a:r>
            <a:r>
              <a:rPr lang="en-US" sz="2000" err="1">
                <a:latin typeface="Segoe UI"/>
                <a:cs typeface="Segoe UI"/>
              </a:rPr>
              <a:t>chuyên</a:t>
            </a:r>
            <a:r>
              <a:rPr lang="en-US" sz="2000">
                <a:latin typeface="Segoe UI"/>
                <a:cs typeface="Segoe UI"/>
              </a:rPr>
              <a:t> </a:t>
            </a:r>
            <a:r>
              <a:rPr lang="en-US" sz="2000" err="1">
                <a:latin typeface="Segoe UI"/>
                <a:cs typeface="Segoe UI"/>
              </a:rPr>
              <a:t>biệt</a:t>
            </a:r>
            <a:r>
              <a:rPr lang="en-US" sz="2000">
                <a:latin typeface="Segoe UI"/>
                <a:cs typeface="Segoe UI"/>
              </a:rPr>
              <a:t> </a:t>
            </a:r>
            <a:r>
              <a:rPr lang="en-US" sz="2000" err="1">
                <a:latin typeface="Segoe UI"/>
                <a:cs typeface="Segoe UI"/>
              </a:rPr>
              <a:t>gồm</a:t>
            </a:r>
            <a:r>
              <a:rPr lang="en-US" sz="2000">
                <a:latin typeface="Segoe UI"/>
                <a:cs typeface="Segoe UI"/>
              </a:rPr>
              <a:t> </a:t>
            </a:r>
            <a:r>
              <a:rPr lang="en-US" sz="2000" b="1">
                <a:solidFill>
                  <a:srgbClr val="FF0000"/>
                </a:solidFill>
                <a:latin typeface="Segoe UI"/>
                <a:cs typeface="Segoe UI"/>
              </a:rPr>
              <a:t>3717</a:t>
            </a:r>
            <a:r>
              <a:rPr lang="en-US" sz="2000">
                <a:latin typeface="Segoe UI"/>
                <a:cs typeface="Segoe UI"/>
              </a:rPr>
              <a:t> </a:t>
            </a:r>
            <a:r>
              <a:rPr lang="en-US" sz="2000" err="1">
                <a:latin typeface="Segoe UI"/>
                <a:cs typeface="Segoe UI"/>
              </a:rPr>
              <a:t>mẫu</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hỏi</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trả</a:t>
            </a:r>
            <a:r>
              <a:rPr lang="en-US" sz="2000">
                <a:latin typeface="Segoe UI"/>
                <a:cs typeface="Segoe UI"/>
              </a:rPr>
              <a:t> </a:t>
            </a:r>
            <a:r>
              <a:rPr lang="en-US" sz="2000" err="1">
                <a:latin typeface="Segoe UI"/>
                <a:cs typeface="Segoe UI"/>
              </a:rPr>
              <a:t>lời</a:t>
            </a:r>
            <a:r>
              <a:rPr lang="en-US" sz="2000">
                <a:latin typeface="Segoe UI"/>
                <a:cs typeface="Segoe UI"/>
              </a:rPr>
              <a:t> </a:t>
            </a:r>
            <a:r>
              <a:rPr lang="en-US" sz="2000" err="1">
                <a:latin typeface="Segoe UI"/>
                <a:cs typeface="Segoe UI"/>
              </a:rPr>
              <a:t>đúng</a:t>
            </a:r>
            <a:r>
              <a:rPr lang="en-US" sz="2000">
                <a:latin typeface="Segoe UI"/>
                <a:cs typeface="Segoe UI"/>
              </a:rPr>
              <a:t>, </a:t>
            </a:r>
            <a:r>
              <a:rPr lang="en-US" sz="2000" err="1">
                <a:latin typeface="Segoe UI"/>
                <a:cs typeface="Segoe UI"/>
              </a:rPr>
              <a:t>câu</a:t>
            </a:r>
            <a:r>
              <a:rPr lang="en-US" sz="2000">
                <a:latin typeface="Segoe UI"/>
                <a:cs typeface="Segoe UI"/>
              </a:rPr>
              <a:t> </a:t>
            </a:r>
            <a:r>
              <a:rPr lang="en-US" sz="2000" err="1">
                <a:latin typeface="Segoe UI"/>
                <a:cs typeface="Segoe UI"/>
              </a:rPr>
              <a:t>trả</a:t>
            </a:r>
            <a:r>
              <a:rPr lang="en-US" sz="2000">
                <a:latin typeface="Segoe UI"/>
                <a:cs typeface="Segoe UI"/>
              </a:rPr>
              <a:t> </a:t>
            </a:r>
            <a:r>
              <a:rPr lang="en-US" sz="2000" err="1">
                <a:latin typeface="Segoe UI"/>
                <a:cs typeface="Segoe UI"/>
              </a:rPr>
              <a:t>lời</a:t>
            </a:r>
            <a:r>
              <a:rPr lang="en-US" sz="2000">
                <a:latin typeface="Segoe UI"/>
                <a:cs typeface="Segoe UI"/>
              </a:rPr>
              <a:t> </a:t>
            </a:r>
            <a:r>
              <a:rPr lang="en-US" sz="2000" err="1">
                <a:latin typeface="Segoe UI"/>
                <a:cs typeface="Segoe UI"/>
              </a:rPr>
              <a:t>ảo</a:t>
            </a:r>
            <a:r>
              <a:rPr lang="en-US" sz="2000">
                <a:latin typeface="Segoe UI"/>
                <a:cs typeface="Segoe UI"/>
              </a:rPr>
              <a:t> </a:t>
            </a:r>
            <a:r>
              <a:rPr lang="en-US" sz="2000" err="1">
                <a:latin typeface="Segoe UI"/>
                <a:cs typeface="Segoe UI"/>
              </a:rPr>
              <a:t>giác</a:t>
            </a:r>
            <a:r>
              <a:rPr lang="en-US" sz="2000">
                <a:latin typeface="Segoe UI"/>
                <a:cs typeface="Segoe UI"/>
              </a:rPr>
              <a:t> </a:t>
            </a:r>
            <a:r>
              <a:rPr lang="en-US" sz="2000" err="1">
                <a:latin typeface="Segoe UI"/>
                <a:cs typeface="Segoe UI"/>
              </a:rPr>
              <a:t>để</a:t>
            </a:r>
            <a:r>
              <a:rPr lang="en-US" sz="2000">
                <a:latin typeface="Segoe UI"/>
                <a:cs typeface="Segoe UI"/>
              </a:rPr>
              <a:t> </a:t>
            </a:r>
            <a:r>
              <a:rPr lang="en-US" sz="2000" b="1" err="1">
                <a:latin typeface="Segoe UI"/>
                <a:cs typeface="Segoe UI"/>
              </a:rPr>
              <a:t>phát</a:t>
            </a:r>
            <a:r>
              <a:rPr lang="en-US" sz="2000" b="1">
                <a:latin typeface="Segoe UI"/>
                <a:cs typeface="Segoe UI"/>
              </a:rPr>
              <a:t> </a:t>
            </a:r>
            <a:r>
              <a:rPr lang="en-US" sz="2000" b="1" err="1">
                <a:latin typeface="Segoe UI"/>
                <a:cs typeface="Segoe UI"/>
              </a:rPr>
              <a:t>hiện</a:t>
            </a:r>
            <a:r>
              <a:rPr lang="en-US" sz="2000" b="1">
                <a:latin typeface="Segoe UI"/>
                <a:cs typeface="Segoe UI"/>
              </a:rPr>
              <a:t> </a:t>
            </a:r>
            <a:r>
              <a:rPr lang="en-US" sz="2000" b="1" err="1">
                <a:latin typeface="Segoe UI"/>
                <a:cs typeface="Segoe UI"/>
              </a:rPr>
              <a:t>ảo</a:t>
            </a:r>
            <a:r>
              <a:rPr lang="en-US" sz="2000" b="1">
                <a:latin typeface="Segoe UI"/>
                <a:cs typeface="Segoe UI"/>
              </a:rPr>
              <a:t> </a:t>
            </a:r>
            <a:r>
              <a:rPr lang="en-US" sz="2000" b="1" err="1">
                <a:latin typeface="Segoe UI"/>
                <a:cs typeface="Segoe UI"/>
              </a:rPr>
              <a:t>giác</a:t>
            </a:r>
            <a:r>
              <a:rPr lang="en-US" sz="2000" b="1">
                <a:latin typeface="Segoe UI"/>
                <a:cs typeface="Segoe UI"/>
              </a:rPr>
              <a:t> </a:t>
            </a:r>
            <a:r>
              <a:rPr lang="en-US" sz="2000" err="1">
                <a:latin typeface="Segoe UI"/>
                <a:cs typeface="Segoe UI"/>
              </a:rPr>
              <a:t>trong</a:t>
            </a:r>
            <a:r>
              <a:rPr lang="en-US" sz="2000">
                <a:latin typeface="Segoe UI"/>
                <a:cs typeface="Segoe UI"/>
              </a:rPr>
              <a:t> </a:t>
            </a:r>
            <a:r>
              <a:rPr lang="en-US" sz="2000" err="1">
                <a:latin typeface="Segoe UI"/>
                <a:cs typeface="Segoe UI"/>
              </a:rPr>
              <a:t>ngữ</a:t>
            </a:r>
            <a:r>
              <a:rPr lang="en-US" sz="2000">
                <a:latin typeface="Segoe UI"/>
                <a:cs typeface="Segoe UI"/>
              </a:rPr>
              <a:t> </a:t>
            </a:r>
            <a:r>
              <a:rPr lang="en-US" sz="2000" err="1">
                <a:latin typeface="Segoe UI"/>
                <a:cs typeface="Segoe UI"/>
              </a:rPr>
              <a:t>cảnh</a:t>
            </a:r>
            <a:r>
              <a:rPr lang="en-US" sz="2000">
                <a:latin typeface="Segoe UI"/>
                <a:cs typeface="Segoe UI"/>
              </a:rPr>
              <a:t> </a:t>
            </a:r>
            <a:r>
              <a:rPr lang="en-US" sz="2000" b="1" err="1">
                <a:latin typeface="Segoe UI"/>
                <a:cs typeface="Segoe UI"/>
              </a:rPr>
              <a:t>dịch</a:t>
            </a:r>
            <a:r>
              <a:rPr lang="en-US" sz="2000" b="1">
                <a:latin typeface="Segoe UI"/>
                <a:cs typeface="Segoe UI"/>
              </a:rPr>
              <a:t> </a:t>
            </a:r>
            <a:r>
              <a:rPr lang="en-US" sz="2000" b="1" err="1">
                <a:latin typeface="Segoe UI"/>
                <a:cs typeface="Segoe UI"/>
              </a:rPr>
              <a:t>vụ</a:t>
            </a:r>
            <a:r>
              <a:rPr lang="en-US" sz="2000" b="1">
                <a:latin typeface="Segoe UI"/>
                <a:cs typeface="Segoe UI"/>
              </a:rPr>
              <a:t> </a:t>
            </a:r>
            <a:r>
              <a:rPr lang="en-US" sz="2000" b="1" err="1">
                <a:latin typeface="Segoe UI"/>
                <a:cs typeface="Segoe UI"/>
              </a:rPr>
              <a:t>công</a:t>
            </a:r>
            <a:r>
              <a:rPr lang="en-US" sz="2000">
                <a:latin typeface="Segoe UI"/>
                <a:cs typeface="Segoe UI"/>
              </a:rPr>
              <a:t>.</a:t>
            </a:r>
          </a:p>
          <a:p>
            <a:pPr marL="342900" indent="-342900">
              <a:lnSpc>
                <a:spcPct val="150000"/>
              </a:lnSpc>
              <a:buFont typeface="Wingdings" panose="05000000000000000000" pitchFamily="2" charset="2"/>
              <a:buChar char="Ø"/>
            </a:pPr>
            <a:r>
              <a:rPr lang="en-US" sz="2000" err="1">
                <a:latin typeface="Segoe UI"/>
                <a:cs typeface="Segoe UI"/>
              </a:rPr>
              <a:t>Mô</a:t>
            </a:r>
            <a:r>
              <a:rPr lang="en-US" sz="2000">
                <a:latin typeface="Segoe UI"/>
                <a:cs typeface="Segoe UI"/>
              </a:rPr>
              <a:t> </a:t>
            </a:r>
            <a:r>
              <a:rPr lang="en-US" sz="2000" err="1">
                <a:latin typeface="Segoe UI"/>
                <a:cs typeface="Segoe UI"/>
              </a:rPr>
              <a:t>hình</a:t>
            </a:r>
            <a:r>
              <a:rPr lang="en-US" sz="2000">
                <a:latin typeface="Segoe UI"/>
                <a:cs typeface="Segoe UI"/>
              </a:rPr>
              <a:t> ChatGPT 4o-mini </a:t>
            </a:r>
            <a:r>
              <a:rPr lang="en-US" sz="2000" err="1">
                <a:latin typeface="Segoe UI"/>
                <a:cs typeface="Segoe UI"/>
              </a:rPr>
              <a:t>có</a:t>
            </a:r>
            <a:r>
              <a:rPr lang="en-US" sz="2000">
                <a:latin typeface="Segoe UI"/>
                <a:cs typeface="Segoe UI"/>
              </a:rPr>
              <a:t> </a:t>
            </a:r>
            <a:r>
              <a:rPr lang="en-US" sz="2000" err="1">
                <a:latin typeface="Segoe UI"/>
                <a:cs typeface="Segoe UI"/>
              </a:rPr>
              <a:t>kết</a:t>
            </a:r>
            <a:r>
              <a:rPr lang="en-US" sz="2000">
                <a:latin typeface="Segoe UI"/>
                <a:cs typeface="Segoe UI"/>
              </a:rPr>
              <a:t> </a:t>
            </a:r>
            <a:r>
              <a:rPr lang="en-US" sz="2000" err="1">
                <a:latin typeface="Segoe UI"/>
                <a:cs typeface="Segoe UI"/>
              </a:rPr>
              <a:t>quả</a:t>
            </a:r>
            <a:r>
              <a:rPr lang="en-US" sz="2000">
                <a:latin typeface="Segoe UI"/>
                <a:cs typeface="Segoe UI"/>
              </a:rPr>
              <a:t> </a:t>
            </a:r>
            <a:r>
              <a:rPr lang="en-US" sz="2000" err="1">
                <a:latin typeface="Segoe UI"/>
                <a:cs typeface="Segoe UI"/>
              </a:rPr>
              <a:t>tốt</a:t>
            </a:r>
            <a:r>
              <a:rPr lang="en-US" sz="2000">
                <a:latin typeface="Segoe UI"/>
                <a:cs typeface="Segoe UI"/>
              </a:rPr>
              <a:t> </a:t>
            </a:r>
            <a:r>
              <a:rPr lang="en-US" sz="2000" err="1">
                <a:latin typeface="Segoe UI"/>
                <a:cs typeface="Segoe UI"/>
              </a:rPr>
              <a:t>nhất</a:t>
            </a:r>
            <a:r>
              <a:rPr lang="en-US" sz="2000">
                <a:latin typeface="Segoe UI"/>
                <a:cs typeface="Segoe UI"/>
              </a:rPr>
              <a:t> </a:t>
            </a:r>
            <a:r>
              <a:rPr lang="en-US" sz="2000" err="1">
                <a:latin typeface="Segoe UI"/>
                <a:cs typeface="Segoe UI"/>
              </a:rPr>
              <a:t>đối</a:t>
            </a:r>
            <a:r>
              <a:rPr lang="en-US" sz="2000">
                <a:latin typeface="Segoe UI"/>
                <a:cs typeface="Segoe UI"/>
              </a:rPr>
              <a:t> </a:t>
            </a:r>
            <a:r>
              <a:rPr lang="en-US" sz="2000" err="1">
                <a:latin typeface="Segoe UI"/>
                <a:cs typeface="Segoe UI"/>
              </a:rPr>
              <a:t>với</a:t>
            </a:r>
            <a:r>
              <a:rPr lang="en-US" sz="2000">
                <a:latin typeface="Segoe UI"/>
                <a:cs typeface="Segoe UI"/>
              </a:rPr>
              <a:t> </a:t>
            </a:r>
            <a:r>
              <a:rPr lang="en-US" sz="2000" err="1">
                <a:latin typeface="Segoe UI"/>
                <a:cs typeface="Segoe UI"/>
              </a:rPr>
              <a:t>các</a:t>
            </a:r>
            <a:r>
              <a:rPr lang="en-US" sz="2000">
                <a:latin typeface="Segoe UI"/>
                <a:cs typeface="Segoe UI"/>
              </a:rPr>
              <a:t> </a:t>
            </a:r>
            <a:r>
              <a:rPr lang="en-US" sz="2000" err="1">
                <a:latin typeface="Segoe UI"/>
                <a:cs typeface="Segoe UI"/>
              </a:rPr>
              <a:t>mô</a:t>
            </a:r>
            <a:r>
              <a:rPr lang="en-US" sz="2000">
                <a:latin typeface="Segoe UI"/>
                <a:cs typeface="Segoe UI"/>
              </a:rPr>
              <a:t> </a:t>
            </a:r>
            <a:r>
              <a:rPr lang="en-US" sz="2000" err="1">
                <a:latin typeface="Segoe UI"/>
                <a:cs typeface="Segoe UI"/>
              </a:rPr>
              <a:t>hình</a:t>
            </a:r>
            <a:r>
              <a:rPr lang="en-US" sz="2000">
                <a:latin typeface="Segoe UI"/>
                <a:cs typeface="Segoe UI"/>
              </a:rPr>
              <a:t> </a:t>
            </a:r>
            <a:r>
              <a:rPr lang="en-US" sz="2000" err="1">
                <a:latin typeface="Segoe UI"/>
                <a:cs typeface="Segoe UI"/>
              </a:rPr>
              <a:t>mã</a:t>
            </a:r>
            <a:r>
              <a:rPr lang="en-US" sz="2000">
                <a:latin typeface="Segoe UI"/>
                <a:cs typeface="Segoe UI"/>
              </a:rPr>
              <a:t> </a:t>
            </a:r>
            <a:r>
              <a:rPr lang="en-US" sz="2000" err="1">
                <a:latin typeface="Segoe UI"/>
                <a:cs typeface="Segoe UI"/>
              </a:rPr>
              <a:t>nguồn</a:t>
            </a:r>
            <a:r>
              <a:rPr lang="en-US" sz="2000">
                <a:latin typeface="Segoe UI"/>
                <a:cs typeface="Segoe UI"/>
              </a:rPr>
              <a:t> </a:t>
            </a:r>
            <a:r>
              <a:rPr lang="en-US" sz="2000" err="1">
                <a:latin typeface="Segoe UI"/>
                <a:cs typeface="Segoe UI"/>
              </a:rPr>
              <a:t>đóng</a:t>
            </a:r>
            <a:r>
              <a:rPr lang="en-US" sz="2000">
                <a:latin typeface="Segoe UI"/>
                <a:cs typeface="Segoe UI"/>
              </a:rPr>
              <a:t>, </a:t>
            </a:r>
            <a:r>
              <a:rPr lang="en-US" sz="2000" err="1">
                <a:latin typeface="Segoe UI"/>
                <a:cs typeface="Segoe UI"/>
              </a:rPr>
              <a:t>trong</a:t>
            </a:r>
            <a:r>
              <a:rPr lang="en-US" sz="2000">
                <a:latin typeface="Segoe UI"/>
                <a:cs typeface="Segoe UI"/>
              </a:rPr>
              <a:t> </a:t>
            </a:r>
            <a:r>
              <a:rPr lang="en-US" sz="2000" err="1">
                <a:latin typeface="Segoe UI"/>
                <a:cs typeface="Segoe UI"/>
              </a:rPr>
              <a:t>khi</a:t>
            </a:r>
            <a:r>
              <a:rPr lang="en-US" sz="2000">
                <a:latin typeface="Segoe UI"/>
                <a:cs typeface="Segoe UI"/>
              </a:rPr>
              <a:t> </a:t>
            </a:r>
            <a:r>
              <a:rPr lang="en-US" sz="2000" err="1">
                <a:latin typeface="Segoe UI"/>
                <a:cs typeface="Segoe UI"/>
              </a:rPr>
              <a:t>đó</a:t>
            </a:r>
            <a:r>
              <a:rPr lang="en-US" sz="2000">
                <a:latin typeface="Segoe UI"/>
                <a:cs typeface="Segoe UI"/>
              </a:rPr>
              <a:t>, </a:t>
            </a:r>
            <a:r>
              <a:rPr lang="en-US" sz="2000" err="1">
                <a:latin typeface="Segoe UI"/>
                <a:cs typeface="Segoe UI"/>
              </a:rPr>
              <a:t>WizardLM</a:t>
            </a:r>
            <a:r>
              <a:rPr lang="en-US" sz="2000">
                <a:latin typeface="Segoe UI"/>
                <a:cs typeface="Segoe UI"/>
              </a:rPr>
              <a:t> </a:t>
            </a:r>
            <a:r>
              <a:rPr lang="en-US" sz="2000" err="1">
                <a:latin typeface="Segoe UI"/>
                <a:cs typeface="Segoe UI"/>
              </a:rPr>
              <a:t>là</a:t>
            </a:r>
            <a:r>
              <a:rPr lang="en-US" sz="2000">
                <a:latin typeface="Segoe UI"/>
                <a:cs typeface="Segoe UI"/>
              </a:rPr>
              <a:t> </a:t>
            </a:r>
            <a:r>
              <a:rPr lang="en-US" sz="2000" err="1">
                <a:latin typeface="Segoe UI"/>
                <a:cs typeface="Segoe UI"/>
              </a:rPr>
              <a:t>mô</a:t>
            </a:r>
            <a:r>
              <a:rPr lang="en-US" sz="2000">
                <a:latin typeface="Segoe UI"/>
                <a:cs typeface="Segoe UI"/>
              </a:rPr>
              <a:t> </a:t>
            </a:r>
            <a:r>
              <a:rPr lang="en-US" sz="2000" err="1">
                <a:latin typeface="Segoe UI"/>
                <a:cs typeface="Segoe UI"/>
              </a:rPr>
              <a:t>hình</a:t>
            </a:r>
            <a:r>
              <a:rPr lang="en-US" sz="2000">
                <a:latin typeface="Segoe UI"/>
                <a:cs typeface="Segoe UI"/>
              </a:rPr>
              <a:t> </a:t>
            </a:r>
            <a:r>
              <a:rPr lang="en-US" sz="2000" err="1">
                <a:latin typeface="Segoe UI"/>
                <a:cs typeface="Segoe UI"/>
              </a:rPr>
              <a:t>mã</a:t>
            </a:r>
            <a:r>
              <a:rPr lang="en-US" sz="2000">
                <a:latin typeface="Segoe UI"/>
                <a:cs typeface="Segoe UI"/>
              </a:rPr>
              <a:t> </a:t>
            </a:r>
            <a:r>
              <a:rPr lang="en-US" sz="2000" err="1">
                <a:latin typeface="Segoe UI"/>
                <a:cs typeface="Segoe UI"/>
              </a:rPr>
              <a:t>nguồn</a:t>
            </a:r>
            <a:r>
              <a:rPr lang="en-US" sz="2000">
                <a:latin typeface="Segoe UI"/>
                <a:cs typeface="Segoe UI"/>
              </a:rPr>
              <a:t> </a:t>
            </a:r>
            <a:r>
              <a:rPr lang="en-US" sz="2000" err="1">
                <a:latin typeface="Segoe UI"/>
                <a:cs typeface="Segoe UI"/>
              </a:rPr>
              <a:t>mở</a:t>
            </a:r>
            <a:r>
              <a:rPr lang="en-US" sz="2000">
                <a:latin typeface="Segoe UI"/>
                <a:cs typeface="Segoe UI"/>
              </a:rPr>
              <a:t> </a:t>
            </a:r>
            <a:r>
              <a:rPr lang="en-US" sz="2000" err="1">
                <a:latin typeface="Segoe UI"/>
                <a:cs typeface="Segoe UI"/>
              </a:rPr>
              <a:t>cho</a:t>
            </a:r>
            <a:r>
              <a:rPr lang="en-US" sz="2000">
                <a:latin typeface="Segoe UI"/>
                <a:cs typeface="Segoe UI"/>
              </a:rPr>
              <a:t> </a:t>
            </a:r>
            <a:r>
              <a:rPr lang="en-US" sz="2000" err="1">
                <a:latin typeface="Segoe UI"/>
                <a:cs typeface="Segoe UI"/>
              </a:rPr>
              <a:t>ra</a:t>
            </a:r>
            <a:r>
              <a:rPr lang="en-US" sz="2000">
                <a:latin typeface="Segoe UI"/>
                <a:cs typeface="Segoe UI"/>
              </a:rPr>
              <a:t> </a:t>
            </a:r>
            <a:r>
              <a:rPr lang="en-US" sz="2000" err="1">
                <a:latin typeface="Segoe UI"/>
                <a:cs typeface="Segoe UI"/>
              </a:rPr>
              <a:t>kết</a:t>
            </a:r>
            <a:r>
              <a:rPr lang="en-US" sz="2000">
                <a:latin typeface="Segoe UI"/>
                <a:cs typeface="Segoe UI"/>
              </a:rPr>
              <a:t> </a:t>
            </a:r>
            <a:r>
              <a:rPr lang="en-US" sz="2000" err="1">
                <a:latin typeface="Segoe UI"/>
                <a:cs typeface="Segoe UI"/>
              </a:rPr>
              <a:t>quả</a:t>
            </a:r>
            <a:r>
              <a:rPr lang="en-US" sz="2000">
                <a:latin typeface="Segoe UI"/>
                <a:cs typeface="Segoe UI"/>
              </a:rPr>
              <a:t> </a:t>
            </a:r>
            <a:r>
              <a:rPr lang="en-US" sz="2000" err="1">
                <a:latin typeface="Segoe UI"/>
                <a:cs typeface="Segoe UI"/>
              </a:rPr>
              <a:t>tốt</a:t>
            </a:r>
            <a:r>
              <a:rPr lang="en-US" sz="2000">
                <a:latin typeface="Segoe UI"/>
                <a:cs typeface="Segoe UI"/>
              </a:rPr>
              <a:t> </a:t>
            </a:r>
            <a:r>
              <a:rPr lang="en-US" sz="2000" err="1">
                <a:latin typeface="Segoe UI"/>
                <a:cs typeface="Segoe UI"/>
              </a:rPr>
              <a:t>nhất</a:t>
            </a:r>
            <a:r>
              <a:rPr lang="en-US" sz="2000">
                <a:latin typeface="Segoe UI"/>
                <a:cs typeface="Segoe UI"/>
              </a:rPr>
              <a:t>.</a:t>
            </a:r>
            <a:endParaRPr lang="en-US" sz="20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64867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266177-5378-FC1C-B149-B8564F9687B0}"/>
              </a:ext>
            </a:extLst>
          </p:cNvPr>
          <p:cNvSpPr txBox="1"/>
          <p:nvPr/>
        </p:nvSpPr>
        <p:spPr>
          <a:xfrm>
            <a:off x="0" y="2300357"/>
            <a:ext cx="12192000" cy="2257285"/>
          </a:xfrm>
          <a:prstGeom prst="rect">
            <a:avLst/>
          </a:prstGeom>
          <a:noFill/>
        </p:spPr>
        <p:txBody>
          <a:bodyPr wrap="square">
            <a:spAutoFit/>
          </a:bodyPr>
          <a:lstStyle/>
          <a:p>
            <a:pPr algn="ctr" defTabSz="884238">
              <a:lnSpc>
                <a:spcPct val="150000"/>
              </a:lnSpc>
              <a:tabLst>
                <a:tab pos="7434263" algn="r"/>
              </a:tabLst>
            </a:pPr>
            <a:r>
              <a:rPr lang="vi-VN" sz="5000" b="1" i="1">
                <a:solidFill>
                  <a:srgbClr val="0D259B"/>
                </a:solidFill>
                <a:latin typeface="Segoe UI" panose="020B0502040204020203" pitchFamily="34" charset="0"/>
                <a:cs typeface="Segoe UI" panose="020B0502040204020203" pitchFamily="34" charset="0"/>
              </a:rPr>
              <a:t>C</a:t>
            </a:r>
            <a:r>
              <a:rPr lang="en-US" sz="5000" b="1" i="1" err="1">
                <a:solidFill>
                  <a:srgbClr val="0D259B"/>
                </a:solidFill>
                <a:latin typeface="Segoe UI" panose="020B0502040204020203" pitchFamily="34" charset="0"/>
                <a:cs typeface="Segoe UI" panose="020B0502040204020203" pitchFamily="34" charset="0"/>
              </a:rPr>
              <a:t>hân</a:t>
            </a:r>
            <a:r>
              <a:rPr lang="en-US" sz="5000" b="1" i="1">
                <a:solidFill>
                  <a:srgbClr val="0D259B"/>
                </a:solidFill>
                <a:latin typeface="Segoe UI" panose="020B0502040204020203" pitchFamily="34" charset="0"/>
                <a:cs typeface="Segoe UI" panose="020B0502040204020203" pitchFamily="34" charset="0"/>
              </a:rPr>
              <a:t> </a:t>
            </a:r>
            <a:r>
              <a:rPr lang="en-US" sz="5000" b="1" i="1" err="1">
                <a:solidFill>
                  <a:srgbClr val="0D259B"/>
                </a:solidFill>
                <a:latin typeface="Segoe UI" panose="020B0502040204020203" pitchFamily="34" charset="0"/>
                <a:cs typeface="Segoe UI" panose="020B0502040204020203" pitchFamily="34" charset="0"/>
              </a:rPr>
              <a:t>thành</a:t>
            </a:r>
            <a:r>
              <a:rPr lang="en-US" sz="5000" b="1" i="1">
                <a:solidFill>
                  <a:srgbClr val="0D259B"/>
                </a:solidFill>
                <a:latin typeface="Segoe UI" panose="020B0502040204020203" pitchFamily="34" charset="0"/>
                <a:cs typeface="Segoe UI" panose="020B0502040204020203" pitchFamily="34" charset="0"/>
              </a:rPr>
              <a:t> c</a:t>
            </a:r>
            <a:r>
              <a:rPr lang="vi-VN" sz="5000" b="1" i="1">
                <a:solidFill>
                  <a:srgbClr val="0D259B"/>
                </a:solidFill>
                <a:latin typeface="Segoe UI" panose="020B0502040204020203" pitchFamily="34" charset="0"/>
                <a:cs typeface="Segoe UI" panose="020B0502040204020203" pitchFamily="34" charset="0"/>
              </a:rPr>
              <a:t>ảm ơn </a:t>
            </a:r>
            <a:r>
              <a:rPr lang="en-US" sz="5000" b="1" i="1">
                <a:solidFill>
                  <a:srgbClr val="0D259B"/>
                </a:solidFill>
                <a:latin typeface="Segoe UI" panose="020B0502040204020203" pitchFamily="34" charset="0"/>
                <a:cs typeface="Segoe UI" panose="020B0502040204020203" pitchFamily="34" charset="0"/>
              </a:rPr>
              <a:t>Quý T</a:t>
            </a:r>
            <a:r>
              <a:rPr lang="vi-VN" sz="5000" b="1" i="1">
                <a:solidFill>
                  <a:srgbClr val="0D259B"/>
                </a:solidFill>
                <a:latin typeface="Segoe UI" panose="020B0502040204020203" pitchFamily="34" charset="0"/>
                <a:cs typeface="Segoe UI" panose="020B0502040204020203" pitchFamily="34" charset="0"/>
              </a:rPr>
              <a:t>hầy </a:t>
            </a:r>
            <a:r>
              <a:rPr lang="en-US" sz="5000" b="1" i="1">
                <a:solidFill>
                  <a:srgbClr val="0D259B"/>
                </a:solidFill>
                <a:latin typeface="Segoe UI" panose="020B0502040204020203" pitchFamily="34" charset="0"/>
                <a:cs typeface="Segoe UI" panose="020B0502040204020203" pitchFamily="34" charset="0"/>
              </a:rPr>
              <a:t>C</a:t>
            </a:r>
            <a:r>
              <a:rPr lang="vi-VN" sz="5000" b="1" i="1">
                <a:solidFill>
                  <a:srgbClr val="0D259B"/>
                </a:solidFill>
                <a:latin typeface="Segoe UI" panose="020B0502040204020203" pitchFamily="34" charset="0"/>
                <a:cs typeface="Segoe UI" panose="020B0502040204020203" pitchFamily="34" charset="0"/>
              </a:rPr>
              <a:t>ô </a:t>
            </a:r>
            <a:endParaRPr lang="en-US" sz="5000" b="1" i="1">
              <a:solidFill>
                <a:srgbClr val="0D259B"/>
              </a:solidFill>
              <a:latin typeface="Segoe UI" panose="020B0502040204020203" pitchFamily="34" charset="0"/>
              <a:cs typeface="Segoe UI" panose="020B0502040204020203" pitchFamily="34" charset="0"/>
            </a:endParaRPr>
          </a:p>
          <a:p>
            <a:pPr algn="ctr" defTabSz="884238">
              <a:lnSpc>
                <a:spcPct val="150000"/>
              </a:lnSpc>
              <a:tabLst>
                <a:tab pos="7434263" algn="r"/>
              </a:tabLst>
            </a:pPr>
            <a:r>
              <a:rPr lang="vi-VN" sz="5000" b="1" i="1">
                <a:solidFill>
                  <a:srgbClr val="0D259B"/>
                </a:solidFill>
                <a:latin typeface="Segoe UI" panose="020B0502040204020203" pitchFamily="34" charset="0"/>
                <a:cs typeface="Segoe UI" panose="020B0502040204020203" pitchFamily="34" charset="0"/>
              </a:rPr>
              <a:t>đã lắng nghe</a:t>
            </a:r>
            <a:r>
              <a:rPr lang="en-US" sz="5000" b="1" i="1">
                <a:solidFill>
                  <a:srgbClr val="0D259B"/>
                </a:solidFill>
                <a:latin typeface="Segoe UI" panose="020B0502040204020203" pitchFamily="34" charset="0"/>
                <a:cs typeface="Segoe UI" panose="020B0502040204020203" pitchFamily="34" charset="0"/>
              </a:rPr>
              <a:t> </a:t>
            </a:r>
            <a:r>
              <a:rPr lang="en-US" sz="5000" b="1" i="1" err="1">
                <a:solidFill>
                  <a:srgbClr val="0D259B"/>
                </a:solidFill>
                <a:latin typeface="Segoe UI" panose="020B0502040204020203" pitchFamily="34" charset="0"/>
                <a:cs typeface="Segoe UI" panose="020B0502040204020203" pitchFamily="34" charset="0"/>
              </a:rPr>
              <a:t>và</a:t>
            </a:r>
            <a:r>
              <a:rPr lang="en-US" sz="5000" b="1" i="1">
                <a:solidFill>
                  <a:srgbClr val="0D259B"/>
                </a:solidFill>
                <a:latin typeface="Segoe UI" panose="020B0502040204020203" pitchFamily="34" charset="0"/>
                <a:cs typeface="Segoe UI" panose="020B0502040204020203" pitchFamily="34" charset="0"/>
              </a:rPr>
              <a:t> </a:t>
            </a:r>
            <a:r>
              <a:rPr lang="en-US" sz="5000" b="1" i="1" err="1">
                <a:solidFill>
                  <a:srgbClr val="0D259B"/>
                </a:solidFill>
                <a:latin typeface="Segoe UI" panose="020B0502040204020203" pitchFamily="34" charset="0"/>
                <a:cs typeface="Segoe UI" panose="020B0502040204020203" pitchFamily="34" charset="0"/>
              </a:rPr>
              <a:t>theo</a:t>
            </a:r>
            <a:r>
              <a:rPr lang="en-US" sz="5000" b="1" i="1">
                <a:solidFill>
                  <a:srgbClr val="0D259B"/>
                </a:solidFill>
                <a:latin typeface="Segoe UI" panose="020B0502040204020203" pitchFamily="34" charset="0"/>
                <a:cs typeface="Segoe UI" panose="020B0502040204020203" pitchFamily="34" charset="0"/>
              </a:rPr>
              <a:t> </a:t>
            </a:r>
            <a:r>
              <a:rPr lang="en-US" sz="5000" b="1" i="1" err="1">
                <a:solidFill>
                  <a:srgbClr val="0D259B"/>
                </a:solidFill>
                <a:latin typeface="Segoe UI" panose="020B0502040204020203" pitchFamily="34" charset="0"/>
                <a:cs typeface="Segoe UI" panose="020B0502040204020203" pitchFamily="34" charset="0"/>
              </a:rPr>
              <a:t>dõi</a:t>
            </a:r>
            <a:r>
              <a:rPr lang="en-US" sz="5000" b="1" i="1">
                <a:solidFill>
                  <a:srgbClr val="0D259B"/>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437107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7ACAB68-AA21-8DBC-DAE6-038F7E2B6406}"/>
              </a:ext>
            </a:extLst>
          </p:cNvPr>
          <p:cNvSpPr>
            <a:spLocks noGrp="1"/>
          </p:cNvSpPr>
          <p:nvPr>
            <p:ph type="title"/>
          </p:nvPr>
        </p:nvSpPr>
        <p:spPr/>
        <p:txBody>
          <a:bodyPr>
            <a:normAutofit/>
          </a:bodyPr>
          <a:lstStyle/>
          <a:p>
            <a:r>
              <a:rPr lang="en-US" b="1" err="1">
                <a:latin typeface="Segoe UI Semibold" panose="020B0702040204020203" pitchFamily="34" charset="0"/>
                <a:cs typeface="Segoe UI Semibold" panose="020B0702040204020203" pitchFamily="34" charset="0"/>
              </a:rPr>
              <a:t>Phụ</a:t>
            </a:r>
            <a:r>
              <a:rPr lang="en-US" b="1">
                <a:latin typeface="Segoe UI Semibold" panose="020B0702040204020203" pitchFamily="34" charset="0"/>
                <a:cs typeface="Segoe UI Semibold" panose="020B0702040204020203" pitchFamily="34" charset="0"/>
              </a:rPr>
              <a:t> </a:t>
            </a:r>
            <a:r>
              <a:rPr lang="en-US" b="1" err="1">
                <a:latin typeface="Segoe UI Semibold" panose="020B0702040204020203" pitchFamily="34" charset="0"/>
                <a:cs typeface="Segoe UI Semibold" panose="020B0702040204020203" pitchFamily="34" charset="0"/>
              </a:rPr>
              <a:t>lục</a:t>
            </a:r>
            <a:r>
              <a:rPr lang="en-US" b="1">
                <a:latin typeface="Segoe UI Semibold" panose="020B0702040204020203" pitchFamily="34" charset="0"/>
                <a:cs typeface="Segoe UI Semibold" panose="020B0702040204020203" pitchFamily="34" charset="0"/>
              </a:rPr>
              <a:t> </a:t>
            </a:r>
            <a:r>
              <a:rPr lang="en-US" b="1" err="1">
                <a:latin typeface="Segoe UI Semibold" panose="020B0702040204020203" pitchFamily="34" charset="0"/>
                <a:cs typeface="Segoe UI Semibold" panose="020B0702040204020203" pitchFamily="34" charset="0"/>
              </a:rPr>
              <a:t>trả</a:t>
            </a:r>
            <a:r>
              <a:rPr lang="en-US" b="1">
                <a:latin typeface="Segoe UI Semibold" panose="020B0702040204020203" pitchFamily="34" charset="0"/>
                <a:cs typeface="Segoe UI Semibold" panose="020B0702040204020203" pitchFamily="34" charset="0"/>
              </a:rPr>
              <a:t> </a:t>
            </a:r>
            <a:r>
              <a:rPr lang="en-US" b="1" err="1">
                <a:latin typeface="Segoe UI Semibold" panose="020B0702040204020203" pitchFamily="34" charset="0"/>
                <a:cs typeface="Segoe UI Semibold" panose="020B0702040204020203" pitchFamily="34" charset="0"/>
              </a:rPr>
              <a:t>lời</a:t>
            </a:r>
            <a:r>
              <a:rPr lang="en-US" b="1">
                <a:latin typeface="Segoe UI Semibold" panose="020B0702040204020203" pitchFamily="34" charset="0"/>
                <a:cs typeface="Segoe UI Semibold" panose="020B0702040204020203" pitchFamily="34" charset="0"/>
              </a:rPr>
              <a:t> </a:t>
            </a:r>
            <a:r>
              <a:rPr lang="en-US" b="1" err="1">
                <a:latin typeface="Segoe UI Semibold" panose="020B0702040204020203" pitchFamily="34" charset="0"/>
                <a:cs typeface="Segoe UI Semibold" panose="020B0702040204020203" pitchFamily="34" charset="0"/>
              </a:rPr>
              <a:t>câu</a:t>
            </a:r>
            <a:r>
              <a:rPr lang="en-US" b="1">
                <a:latin typeface="Segoe UI Semibold" panose="020B0702040204020203" pitchFamily="34" charset="0"/>
                <a:cs typeface="Segoe UI Semibold" panose="020B0702040204020203" pitchFamily="34" charset="0"/>
              </a:rPr>
              <a:t> </a:t>
            </a:r>
            <a:r>
              <a:rPr lang="en-US" b="1" err="1">
                <a:latin typeface="Segoe UI Semibold" panose="020B0702040204020203" pitchFamily="34" charset="0"/>
                <a:cs typeface="Segoe UI Semibold" panose="020B0702040204020203" pitchFamily="34" charset="0"/>
              </a:rPr>
              <a:t>hỏi</a:t>
            </a:r>
            <a:endParaRPr lang="en-SG" b="1">
              <a:latin typeface="Segoe UI Semibold" panose="020B0702040204020203" pitchFamily="34" charset="0"/>
              <a:cs typeface="Segoe UI Semibold" panose="020B0702040204020203" pitchFamily="34" charset="0"/>
            </a:endParaRPr>
          </a:p>
        </p:txBody>
      </p:sp>
      <p:sp>
        <p:nvSpPr>
          <p:cNvPr id="4" name="Footer Placeholder 3">
            <a:extLst>
              <a:ext uri="{FF2B5EF4-FFF2-40B4-BE49-F238E27FC236}">
                <a16:creationId xmlns:a16="http://schemas.microsoft.com/office/drawing/2014/main" id="{58405E74-4727-6865-0DCD-42E6DA626D02}"/>
              </a:ext>
            </a:extLst>
          </p:cNvPr>
          <p:cNvSpPr>
            <a:spLocks noGrp="1"/>
          </p:cNvSpPr>
          <p:nvPr>
            <p:ph type="ftr" sz="quarter" idx="11"/>
          </p:nvPr>
        </p:nvSpPr>
        <p:spPr/>
        <p:txBody>
          <a:bodyPr/>
          <a:lstStyle/>
          <a:p>
            <a:r>
              <a:rPr lang="en-SG" err="1"/>
              <a:t>Mô</a:t>
            </a:r>
            <a:r>
              <a:rPr lang="en-SG"/>
              <a:t> </a:t>
            </a:r>
            <a:r>
              <a:rPr lang="en-SG" err="1"/>
              <a:t>hình</a:t>
            </a:r>
            <a:r>
              <a:rPr lang="en-SG"/>
              <a:t> </a:t>
            </a:r>
            <a:r>
              <a:rPr lang="en-SG" err="1"/>
              <a:t>phát</a:t>
            </a:r>
            <a:r>
              <a:rPr lang="en-SG"/>
              <a:t> </a:t>
            </a:r>
            <a:r>
              <a:rPr lang="en-SG" err="1"/>
              <a:t>hiện</a:t>
            </a:r>
            <a:r>
              <a:rPr lang="en-SG"/>
              <a:t> </a:t>
            </a:r>
            <a:r>
              <a:rPr lang="en-SG" err="1"/>
              <a:t>ảo</a:t>
            </a:r>
            <a:r>
              <a:rPr lang="en-SG"/>
              <a:t> </a:t>
            </a:r>
            <a:r>
              <a:rPr lang="en-SG" err="1"/>
              <a:t>giác</a:t>
            </a:r>
            <a:r>
              <a:rPr lang="en-SG"/>
              <a:t> </a:t>
            </a:r>
            <a:r>
              <a:rPr lang="en-SG" err="1"/>
              <a:t>của</a:t>
            </a:r>
            <a:r>
              <a:rPr lang="en-SG"/>
              <a:t> </a:t>
            </a:r>
            <a:r>
              <a:rPr lang="en-SG" err="1"/>
              <a:t>mô</a:t>
            </a:r>
            <a:r>
              <a:rPr lang="en-SG"/>
              <a:t> </a:t>
            </a:r>
            <a:r>
              <a:rPr lang="en-SG" err="1"/>
              <a:t>hình</a:t>
            </a:r>
            <a:r>
              <a:rPr lang="en-SG"/>
              <a:t> </a:t>
            </a:r>
            <a:r>
              <a:rPr lang="en-SG" err="1"/>
              <a:t>ngôn</a:t>
            </a:r>
            <a:r>
              <a:rPr lang="en-SG"/>
              <a:t> </a:t>
            </a:r>
            <a:r>
              <a:rPr lang="en-SG" err="1"/>
              <a:t>ngữ</a:t>
            </a:r>
            <a:r>
              <a:rPr lang="en-SG"/>
              <a:t> </a:t>
            </a:r>
            <a:r>
              <a:rPr lang="en-SG" err="1"/>
              <a:t>lớn</a:t>
            </a:r>
            <a:endParaRPr lang="en-SG"/>
          </a:p>
          <a:p>
            <a:r>
              <a:rPr lang="en-SG" err="1"/>
              <a:t>trong</a:t>
            </a:r>
            <a:r>
              <a:rPr lang="en-SG"/>
              <a:t> </a:t>
            </a:r>
            <a:r>
              <a:rPr lang="en-SG" err="1"/>
              <a:t>ngữ</a:t>
            </a:r>
            <a:r>
              <a:rPr lang="en-SG"/>
              <a:t> </a:t>
            </a:r>
            <a:r>
              <a:rPr lang="en-SG" err="1"/>
              <a:t>cảnh</a:t>
            </a:r>
            <a:r>
              <a:rPr lang="en-SG"/>
              <a:t> </a:t>
            </a:r>
            <a:r>
              <a:rPr lang="en-SG" err="1"/>
              <a:t>dịch</a:t>
            </a:r>
            <a:r>
              <a:rPr lang="en-SG"/>
              <a:t> </a:t>
            </a:r>
            <a:r>
              <a:rPr lang="en-SG" err="1"/>
              <a:t>vụ</a:t>
            </a:r>
            <a:r>
              <a:rPr lang="en-SG"/>
              <a:t> </a:t>
            </a:r>
            <a:r>
              <a:rPr lang="en-SG" err="1"/>
              <a:t>công</a:t>
            </a:r>
            <a:endParaRPr lang="en-SG"/>
          </a:p>
        </p:txBody>
      </p:sp>
      <p:sp>
        <p:nvSpPr>
          <p:cNvPr id="9" name="Slide Number Placeholder 8">
            <a:extLst>
              <a:ext uri="{FF2B5EF4-FFF2-40B4-BE49-F238E27FC236}">
                <a16:creationId xmlns:a16="http://schemas.microsoft.com/office/drawing/2014/main" id="{EABA1E9E-831E-CCB3-36FC-947C3CF04FF8}"/>
              </a:ext>
            </a:extLst>
          </p:cNvPr>
          <p:cNvSpPr>
            <a:spLocks noGrp="1"/>
          </p:cNvSpPr>
          <p:nvPr>
            <p:ph type="sldNum" sz="quarter" idx="12"/>
          </p:nvPr>
        </p:nvSpPr>
        <p:spPr/>
        <p:txBody>
          <a:bodyPr/>
          <a:lstStyle/>
          <a:p>
            <a:fld id="{329B41E2-FD3E-4B73-8827-DE96C7D1DFD6}" type="slidenum">
              <a:rPr lang="en-SG" smtClean="0"/>
              <a:t>24</a:t>
            </a:fld>
            <a:endParaRPr lang="en-SG"/>
          </a:p>
        </p:txBody>
      </p:sp>
      <p:sp>
        <p:nvSpPr>
          <p:cNvPr id="12" name="Date Placeholder 11">
            <a:extLst>
              <a:ext uri="{FF2B5EF4-FFF2-40B4-BE49-F238E27FC236}">
                <a16:creationId xmlns:a16="http://schemas.microsoft.com/office/drawing/2014/main" id="{B6F2825B-5042-42A1-5333-7CAB12B142E5}"/>
              </a:ext>
            </a:extLst>
          </p:cNvPr>
          <p:cNvSpPr>
            <a:spLocks noGrp="1"/>
          </p:cNvSpPr>
          <p:nvPr>
            <p:ph type="dt" sz="half" idx="10"/>
          </p:nvPr>
        </p:nvSpPr>
        <p:spPr/>
        <p:txBody>
          <a:bodyPr/>
          <a:lstStyle/>
          <a:p>
            <a:fld id="{A6D485FD-8202-4948-910F-D7FF83F4088F}" type="datetime1">
              <a:rPr lang="en-SG" smtClean="0"/>
              <a:t>1/8/2025</a:t>
            </a:fld>
            <a:endParaRPr lang="en-SG"/>
          </a:p>
        </p:txBody>
      </p:sp>
    </p:spTree>
    <p:extLst>
      <p:ext uri="{BB962C8B-B14F-4D97-AF65-F5344CB8AC3E}">
        <p14:creationId xmlns:p14="http://schemas.microsoft.com/office/powerpoint/2010/main" val="1978608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DEB01-DD9E-B6EE-4623-1C7D4D1ED97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6591B06-90C1-AAF5-BBA3-834C3EFCFB39}"/>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3.1 </a:t>
            </a:r>
            <a:r>
              <a:rPr lang="en-US" sz="3200" b="1" err="1">
                <a:solidFill>
                  <a:schemeClr val="bg1"/>
                </a:solidFill>
                <a:latin typeface="Segoe UI" panose="020B0502040204020203" pitchFamily="34" charset="0"/>
                <a:cs typeface="Segoe UI" panose="020B0502040204020203" pitchFamily="34" charset="0"/>
              </a:rPr>
              <a:t>Tổng</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quan</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quy</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trình</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20EE70D5-09DE-EE59-4846-9FF693BD78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4A63E328-C0E1-91CD-65A8-31CD2F25B8AB}"/>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A99A66F-77A0-4228-9C89-A144CBA667DD}"/>
              </a:ext>
            </a:extLst>
          </p:cNvPr>
          <p:cNvSpPr txBox="1"/>
          <p:nvPr/>
        </p:nvSpPr>
        <p:spPr>
          <a:xfrm>
            <a:off x="264816" y="580642"/>
            <a:ext cx="6355080" cy="142000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b="1" err="1">
                <a:latin typeface="Segoe UI" panose="020B0502040204020203" pitchFamily="34" charset="0"/>
                <a:cs typeface="Segoe UI" panose="020B0502040204020203" pitchFamily="34" charset="0"/>
              </a:rPr>
              <a:t>Bước</a:t>
            </a:r>
            <a:r>
              <a:rPr lang="en-US" sz="2000" b="1">
                <a:latin typeface="Segoe UI" panose="020B0502040204020203" pitchFamily="34" charset="0"/>
                <a:cs typeface="Segoe UI" panose="020B0502040204020203" pitchFamily="34" charset="0"/>
              </a:rPr>
              <a:t> 1:</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Tìm</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kiếm</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và</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thu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thập</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dữ</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liệu</a:t>
            </a:r>
            <a:endParaRPr lang="vi-VN" sz="2000">
              <a:latin typeface="Segoe UI" panose="020B0502040204020203" pitchFamily="34" charset="0"/>
              <a:cs typeface="Segoe UI" panose="020B0502040204020203" pitchFamily="34" charset="0"/>
            </a:endParaRPr>
          </a:p>
          <a:p>
            <a:pPr marL="342900" indent="-342900">
              <a:lnSpc>
                <a:spcPct val="150000"/>
              </a:lnSpc>
              <a:buFont typeface="Wingdings" panose="05000000000000000000" pitchFamily="2" charset="2"/>
              <a:buChar char="Ø"/>
            </a:pPr>
            <a:r>
              <a:rPr lang="vi-VN" sz="2000" b="1">
                <a:latin typeface="Segoe UI" panose="020B0502040204020203" pitchFamily="34" charset="0"/>
                <a:cs typeface="Segoe UI" panose="020B0502040204020203" pitchFamily="34" charset="0"/>
              </a:rPr>
              <a:t>Bước 2:</a:t>
            </a:r>
            <a:r>
              <a:rPr lang="vi-VN" sz="2000">
                <a:latin typeface="Segoe UI" panose="020B0502040204020203" pitchFamily="34" charset="0"/>
                <a:cs typeface="Segoe UI" panose="020B0502040204020203" pitchFamily="34" charset="0"/>
              </a:rPr>
              <a:t> Tiền xử lý dữ liệu</a:t>
            </a:r>
          </a:p>
          <a:p>
            <a:pPr marL="342900" indent="-342900">
              <a:lnSpc>
                <a:spcPct val="150000"/>
              </a:lnSpc>
              <a:buFont typeface="Wingdings" panose="05000000000000000000" pitchFamily="2" charset="2"/>
              <a:buChar char="Ø"/>
            </a:pPr>
            <a:r>
              <a:rPr lang="vi-VN" sz="2000" b="1">
                <a:latin typeface="Segoe UI" panose="020B0502040204020203" pitchFamily="34" charset="0"/>
                <a:cs typeface="Segoe UI" panose="020B0502040204020203" pitchFamily="34" charset="0"/>
              </a:rPr>
              <a:t>Bước 3:</a:t>
            </a:r>
            <a:r>
              <a:rPr lang="vi-VN" sz="2000">
                <a:latin typeface="Segoe UI" panose="020B0502040204020203" pitchFamily="34" charset="0"/>
                <a:cs typeface="Segoe UI" panose="020B0502040204020203" pitchFamily="34" charset="0"/>
              </a:rPr>
              <a:t> Sinh dữ liệu ảo giác</a:t>
            </a:r>
            <a:endParaRPr lang="en-US" sz="200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7ECFE724-B27C-15AF-D25B-62C7FD0E69B5}"/>
              </a:ext>
            </a:extLst>
          </p:cNvPr>
          <p:cNvSpPr txBox="1"/>
          <p:nvPr/>
        </p:nvSpPr>
        <p:spPr>
          <a:xfrm>
            <a:off x="1431099" y="5700031"/>
            <a:ext cx="9329801"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Hình</a:t>
            </a:r>
            <a:r>
              <a:rPr lang="en-US" b="1">
                <a:latin typeface="Segoe UI" panose="020B0502040204020203" pitchFamily="34" charset="0"/>
                <a:cs typeface="Segoe UI" panose="020B0502040204020203" pitchFamily="34" charset="0"/>
              </a:rPr>
              <a:t>: </a:t>
            </a:r>
            <a:r>
              <a:rPr lang="en-US">
                <a:latin typeface="Segoe UI" panose="020B0502040204020203" pitchFamily="34" charset="0"/>
                <a:cs typeface="Segoe UI" panose="020B0502040204020203" pitchFamily="34" charset="0"/>
              </a:rPr>
              <a:t>Quy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xây</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dựng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liệu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phát</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hiện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trong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ngữ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cảnh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dịch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vụ</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công</a:t>
            </a:r>
            <a:endParaRPr lang="en-US">
              <a:latin typeface="Segoe UI" panose="020B0502040204020203" pitchFamily="34" charset="0"/>
              <a:cs typeface="Segoe UI" panose="020B0502040204020203" pitchFamily="34" charset="0"/>
            </a:endParaRPr>
          </a:p>
        </p:txBody>
      </p:sp>
      <p:pic>
        <p:nvPicPr>
          <p:cNvPr id="11" name="Picture 10" descr="A diagram of a chemical reaction&#10;&#10;AI-generated content may be incorrect.">
            <a:extLst>
              <a:ext uri="{FF2B5EF4-FFF2-40B4-BE49-F238E27FC236}">
                <a16:creationId xmlns:a16="http://schemas.microsoft.com/office/drawing/2014/main" id="{1FFBC23A-D75C-BE0B-4970-45B9C22324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745" y="2258122"/>
            <a:ext cx="11470507" cy="3180613"/>
          </a:xfrm>
          <a:prstGeom prst="rect">
            <a:avLst/>
          </a:prstGeom>
        </p:spPr>
      </p:pic>
    </p:spTree>
    <p:extLst>
      <p:ext uri="{BB962C8B-B14F-4D97-AF65-F5344CB8AC3E}">
        <p14:creationId xmlns:p14="http://schemas.microsoft.com/office/powerpoint/2010/main" val="3736596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0A16E-777E-36AF-3C4A-662C18EF140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EEAC76B-0325-91B0-95D6-E512A3D3CBEA}"/>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3.3</a:t>
            </a:r>
            <a:r>
              <a:rPr lang="vi-VN" sz="3200" b="1">
                <a:solidFill>
                  <a:schemeClr val="bg1"/>
                </a:solidFill>
                <a:latin typeface="Segoe UI" panose="020B0502040204020203" pitchFamily="34" charset="0"/>
                <a:cs typeface="Segoe UI" panose="020B0502040204020203" pitchFamily="34" charset="0"/>
              </a:rPr>
              <a:t> Tiền xử lý dữ liệu</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36A5BF97-D115-493A-40B6-286E258270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2944CAE5-B5C3-B913-F372-DEF7F716EFE8}"/>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78E765D9-F4CB-6F57-032E-8AE669C21263}"/>
              </a:ext>
            </a:extLst>
          </p:cNvPr>
          <p:cNvGraphicFramePr>
            <a:graphicFrameLocks noGrp="1"/>
          </p:cNvGraphicFramePr>
          <p:nvPr>
            <p:extLst>
              <p:ext uri="{D42A27DB-BD31-4B8C-83A1-F6EECF244321}">
                <p14:modId xmlns:p14="http://schemas.microsoft.com/office/powerpoint/2010/main" val="961710534"/>
              </p:ext>
            </p:extLst>
          </p:nvPr>
        </p:nvGraphicFramePr>
        <p:xfrm>
          <a:off x="3831285" y="1912356"/>
          <a:ext cx="4529429" cy="1726566"/>
        </p:xfrm>
        <a:graphic>
          <a:graphicData uri="http://schemas.openxmlformats.org/drawingml/2006/table">
            <a:tbl>
              <a:tblPr/>
              <a:tblGrid>
                <a:gridCol w="4529429">
                  <a:extLst>
                    <a:ext uri="{9D8B030D-6E8A-4147-A177-3AD203B41FA5}">
                      <a16:colId xmlns:a16="http://schemas.microsoft.com/office/drawing/2014/main" val="4015896879"/>
                    </a:ext>
                  </a:extLst>
                </a:gridCol>
              </a:tblGrid>
              <a:tr h="0">
                <a:tc>
                  <a:txBody>
                    <a:bodyPr/>
                    <a:lstStyle/>
                    <a:p>
                      <a:pPr algn="ctr">
                        <a:lnSpc>
                          <a:spcPct val="150000"/>
                        </a:lnSpc>
                        <a:buNone/>
                      </a:pPr>
                      <a:r>
                        <a:rPr lang="en-US" b="1">
                          <a:solidFill>
                            <a:srgbClr val="0D259B"/>
                          </a:solidFill>
                          <a:latin typeface="Segoe UI" panose="020B0502040204020203" pitchFamily="34" charset="0"/>
                          <a:cs typeface="Segoe UI" panose="020B0502040204020203" pitchFamily="34" charset="0"/>
                        </a:rPr>
                        <a:t>Annotation Guidelines</a:t>
                      </a:r>
                      <a:endParaRPr lang="vi-VN" b="1">
                        <a:solidFill>
                          <a:srgbClr val="0D259B"/>
                        </a:solidFill>
                        <a:latin typeface="Segoe UI" panose="020B0502040204020203" pitchFamily="34" charset="0"/>
                        <a:cs typeface="Segoe UI" panose="020B0502040204020203"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327028"/>
                  </a:ext>
                </a:extLst>
              </a:tr>
              <a:tr h="0">
                <a:tc>
                  <a:txBody>
                    <a:bodyPr/>
                    <a:lstStyle/>
                    <a:p>
                      <a:pPr marL="285750" indent="-285750" algn="just">
                        <a:lnSpc>
                          <a:spcPct val="150000"/>
                        </a:lnSpc>
                        <a:buFont typeface="Wingdings" panose="05000000000000000000" pitchFamily="2" charset="2"/>
                        <a:buChar char="Ø"/>
                      </a:pPr>
                      <a:r>
                        <a:rPr lang="en-US" err="1">
                          <a:latin typeface="Segoe UI" panose="020B0502040204020203" pitchFamily="34" charset="0"/>
                          <a:cs typeface="Segoe UI" panose="020B0502040204020203" pitchFamily="34" charset="0"/>
                        </a:rPr>
                        <a:t>Kiểm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chính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tả</a:t>
                      </a:r>
                      <a:endParaRPr lang="en-US">
                        <a:latin typeface="Segoe UI" panose="020B0502040204020203" pitchFamily="34" charset="0"/>
                        <a:cs typeface="Segoe UI" panose="020B0502040204020203" pitchFamily="34" charset="0"/>
                      </a:endParaRPr>
                    </a:p>
                    <a:p>
                      <a:pPr marL="285750" indent="-285750" algn="just">
                        <a:lnSpc>
                          <a:spcPct val="150000"/>
                        </a:lnSpc>
                        <a:buFont typeface="Wingdings" panose="05000000000000000000" pitchFamily="2" charset="2"/>
                        <a:buChar char="Ø"/>
                      </a:pPr>
                      <a:r>
                        <a:rPr lang="en-US" err="1">
                          <a:latin typeface="Segoe UI" panose="020B0502040204020203" pitchFamily="34" charset="0"/>
                          <a:cs typeface="Segoe UI" panose="020B0502040204020203" pitchFamily="34" charset="0"/>
                        </a:rPr>
                        <a:t>Kiểm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định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dạng</a:t>
                      </a:r>
                      <a:endParaRPr lang="en-US">
                        <a:latin typeface="Segoe UI" panose="020B0502040204020203" pitchFamily="34" charset="0"/>
                        <a:cs typeface="Segoe UI" panose="020B0502040204020203" pitchFamily="34" charset="0"/>
                      </a:endParaRPr>
                    </a:p>
                    <a:p>
                      <a:pPr algn="just">
                        <a:lnSpc>
                          <a:spcPct val="150000"/>
                        </a:lnSpc>
                        <a:buNone/>
                      </a:pPr>
                      <a:endParaRPr lang="en-US">
                        <a:latin typeface="Segoe UI" panose="020B0502040204020203" pitchFamily="34" charset="0"/>
                        <a:cs typeface="Segoe UI" panose="020B0502040204020203"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777679"/>
                  </a:ext>
                </a:extLst>
              </a:tr>
            </a:tbl>
          </a:graphicData>
        </a:graphic>
      </p:graphicFrame>
      <p:sp>
        <p:nvSpPr>
          <p:cNvPr id="8" name="TextBox 7">
            <a:extLst>
              <a:ext uri="{FF2B5EF4-FFF2-40B4-BE49-F238E27FC236}">
                <a16:creationId xmlns:a16="http://schemas.microsoft.com/office/drawing/2014/main" id="{648785BC-9C8A-8788-1105-0534D39F492B}"/>
              </a:ext>
            </a:extLst>
          </p:cNvPr>
          <p:cNvSpPr txBox="1"/>
          <p:nvPr/>
        </p:nvSpPr>
        <p:spPr>
          <a:xfrm>
            <a:off x="2512967" y="1247327"/>
            <a:ext cx="7166063"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 Annotation Guidelines </a:t>
            </a:r>
            <a:r>
              <a:rPr lang="en-US" err="1">
                <a:latin typeface="Segoe UI" panose="020B0502040204020203" pitchFamily="34" charset="0"/>
                <a:cs typeface="Segoe UI" panose="020B0502040204020203" pitchFamily="34" charset="0"/>
              </a:rPr>
              <a:t>cho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giai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đoạn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tiền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xử</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lý</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liệu</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67171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A8B81-4216-36E8-CCCE-BBE7F4F58B7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6016DA-E5E1-05F7-48C4-64B288A8341D}"/>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3.4</a:t>
            </a:r>
            <a:r>
              <a:rPr lang="vi-VN" sz="3200" b="1">
                <a:solidFill>
                  <a:schemeClr val="bg1"/>
                </a:solidFill>
                <a:latin typeface="Segoe UI" panose="020B0502040204020203" pitchFamily="34" charset="0"/>
                <a:cs typeface="Segoe UI" panose="020B0502040204020203" pitchFamily="34" charset="0"/>
              </a:rPr>
              <a:t> Sinh dữ liệu ảo giác</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CAA539BD-DF82-B99D-0C80-9D71282735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9D2CAF21-1685-7EB6-3414-8BEC9913A655}"/>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B90ED032-D366-2735-A6F2-084966657A95}"/>
              </a:ext>
            </a:extLst>
          </p:cNvPr>
          <p:cNvGraphicFramePr>
            <a:graphicFrameLocks noGrp="1"/>
          </p:cNvGraphicFramePr>
          <p:nvPr>
            <p:extLst>
              <p:ext uri="{D42A27DB-BD31-4B8C-83A1-F6EECF244321}">
                <p14:modId xmlns:p14="http://schemas.microsoft.com/office/powerpoint/2010/main" val="3632001847"/>
              </p:ext>
            </p:extLst>
          </p:nvPr>
        </p:nvGraphicFramePr>
        <p:xfrm>
          <a:off x="1998869" y="1921565"/>
          <a:ext cx="8151962" cy="2572396"/>
        </p:xfrm>
        <a:graphic>
          <a:graphicData uri="http://schemas.openxmlformats.org/drawingml/2006/table">
            <a:tbl>
              <a:tblPr firstRow="1" bandRow="1">
                <a:tableStyleId>{2D5ABB26-0587-4C30-8999-92F81FD0307C}</a:tableStyleId>
              </a:tblPr>
              <a:tblGrid>
                <a:gridCol w="8151962">
                  <a:extLst>
                    <a:ext uri="{9D8B030D-6E8A-4147-A177-3AD203B41FA5}">
                      <a16:colId xmlns:a16="http://schemas.microsoft.com/office/drawing/2014/main" val="1584229597"/>
                    </a:ext>
                  </a:extLst>
                </a:gridCol>
              </a:tblGrid>
              <a:tr h="0">
                <a:tc>
                  <a:txBody>
                    <a:bodyPr/>
                    <a:lstStyle/>
                    <a:p>
                      <a:pPr algn="l"/>
                      <a:r>
                        <a:rPr lang="en-US" sz="1600" b="1" err="1">
                          <a:latin typeface="Segoe UI"/>
                          <a:cs typeface="Segoe UI"/>
                        </a:rPr>
                        <a:t>Câu</a:t>
                      </a:r>
                      <a:r>
                        <a:rPr lang="en-US" sz="1600" b="1">
                          <a:latin typeface="Segoe UI"/>
                          <a:cs typeface="Segoe UI"/>
                        </a:rPr>
                        <a:t> </a:t>
                      </a:r>
                      <a:r>
                        <a:rPr lang="en-US" sz="1600" b="1" err="1">
                          <a:latin typeface="Segoe UI"/>
                          <a:cs typeface="Segoe UI"/>
                        </a:rPr>
                        <a:t>hỏi</a:t>
                      </a:r>
                      <a:r>
                        <a:rPr lang="en-US" sz="1600" b="1">
                          <a:latin typeface="Segoe UI"/>
                          <a:cs typeface="Segoe UI"/>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78762"/>
                  </a:ext>
                </a:extLst>
              </a:tr>
              <a:tr h="0">
                <a:tc>
                  <a:txBody>
                    <a:bodyPr/>
                    <a:lstStyle/>
                    <a:p>
                      <a:pPr lvl="0" algn="just">
                        <a:lnSpc>
                          <a:spcPct val="100000"/>
                        </a:lnSpc>
                        <a:spcBef>
                          <a:spcPts val="0"/>
                        </a:spcBef>
                        <a:spcAft>
                          <a:spcPts val="0"/>
                        </a:spcAft>
                        <a:buNone/>
                      </a:pPr>
                      <a:r>
                        <a:rPr lang="vi-VN" sz="1700" b="0" i="0">
                          <a:solidFill>
                            <a:srgbClr val="1E2F41"/>
                          </a:solidFill>
                          <a:latin typeface="Nunito"/>
                        </a:rPr>
                        <a:t>Hồ sơ đề xuất nhiệm vụ khoa học công nghệ gồm những gì?</a:t>
                      </a:r>
                      <a:endParaRPr lang="vi-VN"/>
                    </a:p>
                    <a:p>
                      <a:pPr lvl="0" algn="l">
                        <a:buNone/>
                      </a:pPr>
                      <a:endParaRPr lang="vi-VN" sz="1500" b="0" i="0" u="none" strike="noStrike" kern="1200" noProof="0">
                        <a:solidFill>
                          <a:srgbClr val="FF0000"/>
                        </a:solidFill>
                        <a:effectLst/>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97132"/>
                  </a:ext>
                </a:extLst>
              </a:tr>
              <a:tr h="0">
                <a:tc>
                  <a:txBody>
                    <a:bodyPr/>
                    <a:lstStyle/>
                    <a:p>
                      <a:pPr lvl="0" algn="l">
                        <a:buNone/>
                      </a:pPr>
                      <a:r>
                        <a:rPr lang="en-US" sz="1600" b="1" i="0" u="none" strike="noStrike" noProof="0" err="1">
                          <a:solidFill>
                            <a:srgbClr val="000000"/>
                          </a:solidFill>
                          <a:latin typeface="Segoe UI"/>
                        </a:rPr>
                        <a:t>Câu</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trả</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lời</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đúng</a:t>
                      </a:r>
                      <a:r>
                        <a:rPr lang="en-US" sz="1600" b="1" i="0" u="none" strike="noStrike" noProof="0">
                          <a:solidFill>
                            <a:srgbClr val="000000"/>
                          </a:solidFill>
                          <a:latin typeface="Segoe UI"/>
                        </a:rPr>
                        <a:t>: </a:t>
                      </a:r>
                      <a:endParaRPr lang="en-US" sz="1600" b="1" i="0" u="none" strike="noStrike" noProof="0">
                        <a:solidFill>
                          <a:srgbClr val="000000"/>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370026"/>
                  </a:ext>
                </a:extLst>
              </a:tr>
              <a:tr h="1322716">
                <a:tc>
                  <a:txBody>
                    <a:bodyPr/>
                    <a:lstStyle/>
                    <a:p>
                      <a:pPr lvl="0" algn="l">
                        <a:buNone/>
                      </a:pP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Phiếu</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đề</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xuất</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đặt</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hàng</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đề</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tài</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dự</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án</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cấp</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Bộ</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theo</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Mẫu</a:t>
                      </a:r>
                      <a:r>
                        <a:rPr lang="en-US" sz="1400" b="0" i="0" u="none" strike="noStrike" noProof="0">
                          <a:solidFill>
                            <a:srgbClr val="1E2F41"/>
                          </a:solidFill>
                          <a:effectLst/>
                          <a:latin typeface="Nunito"/>
                        </a:rPr>
                        <a:t> B1a. PĐX-BNN Thông </a:t>
                      </a:r>
                      <a:r>
                        <a:rPr lang="en-US" sz="1400" b="0" i="0" u="none" strike="noStrike" noProof="0" err="1">
                          <a:solidFill>
                            <a:srgbClr val="1E2F41"/>
                          </a:solidFill>
                          <a:effectLst/>
                          <a:latin typeface="Nunito"/>
                        </a:rPr>
                        <a:t>tư</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số</a:t>
                      </a:r>
                      <a:r>
                        <a:rPr lang="en-US" sz="1400" b="0" i="0" u="none" strike="noStrike" noProof="0">
                          <a:solidFill>
                            <a:srgbClr val="1E2F41"/>
                          </a:solidFill>
                          <a:effectLst/>
                          <a:latin typeface="Nunito"/>
                        </a:rPr>
                        <a:t> 18/2015/TT-BNNPTNT </a:t>
                      </a:r>
                      <a:r>
                        <a:rPr lang="en-US" sz="1400" b="0" i="0" u="none" strike="noStrike" noProof="0" err="1">
                          <a:solidFill>
                            <a:srgbClr val="1E2F41"/>
                          </a:solidFill>
                          <a:effectLst/>
                          <a:latin typeface="Nunito"/>
                        </a:rPr>
                        <a:t>ngày</a:t>
                      </a:r>
                      <a:r>
                        <a:rPr lang="en-US" sz="1400" b="0" i="0" u="none" strike="noStrike" noProof="0">
                          <a:solidFill>
                            <a:srgbClr val="1E2F41"/>
                          </a:solidFill>
                          <a:effectLst/>
                          <a:latin typeface="Nunito"/>
                        </a:rPr>
                        <a:t> 24/4/2015 </a:t>
                      </a:r>
                      <a:endParaRPr lang="vi-VN"/>
                    </a:p>
                    <a:p>
                      <a:pPr lvl="0" algn="l">
                        <a:buNone/>
                      </a:pPr>
                      <a:r>
                        <a:rPr lang="en-US" sz="1400" b="0" i="0" u="none" strike="noStrike" noProof="0">
                          <a:solidFill>
                            <a:srgbClr val="1E2F41"/>
                          </a:solidFill>
                          <a:effectLst/>
                          <a:latin typeface="Nunito"/>
                        </a:rPr>
                        <a:t>- Danh </a:t>
                      </a:r>
                      <a:r>
                        <a:rPr lang="en-US" sz="1400" b="0" i="0" u="none" strike="noStrike" noProof="0" err="1">
                          <a:solidFill>
                            <a:srgbClr val="1E2F41"/>
                          </a:solidFill>
                          <a:effectLst/>
                          <a:latin typeface="Nunito"/>
                        </a:rPr>
                        <a:t>mục</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đề</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xuất</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đặt</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hàng</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đề</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tài</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dự</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án</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cấp</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Bộ</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Nông</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nghiệp</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và</a:t>
                      </a:r>
                      <a:r>
                        <a:rPr lang="en-US" sz="1400" b="0" i="0" u="none" strike="noStrike" noProof="0">
                          <a:solidFill>
                            <a:srgbClr val="1E2F41"/>
                          </a:solidFill>
                          <a:effectLst/>
                          <a:latin typeface="Nunito"/>
                        </a:rPr>
                        <a:t> PTNT </a:t>
                      </a:r>
                      <a:r>
                        <a:rPr lang="en-US" sz="1400" b="0" i="0" u="none" strike="noStrike" noProof="0" err="1">
                          <a:solidFill>
                            <a:srgbClr val="1E2F41"/>
                          </a:solidFill>
                          <a:effectLst/>
                          <a:latin typeface="Nunito"/>
                        </a:rPr>
                        <a:t>năm</a:t>
                      </a:r>
                      <a:r>
                        <a:rPr lang="en-US" sz="1400" b="0" i="0" u="none" strike="noStrike" noProof="0">
                          <a:solidFill>
                            <a:srgbClr val="1E2F41"/>
                          </a:solidFill>
                          <a:effectLst/>
                          <a:latin typeface="Nunito"/>
                        </a:rPr>
                        <a:t> 20..... </a:t>
                      </a:r>
                      <a:r>
                        <a:rPr lang="en-US" sz="1400" b="0" i="0" u="none" strike="noStrike" noProof="0" err="1">
                          <a:solidFill>
                            <a:srgbClr val="1E2F41"/>
                          </a:solidFill>
                          <a:effectLst/>
                          <a:latin typeface="Nunito"/>
                        </a:rPr>
                        <a:t>theo</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Mẫu</a:t>
                      </a:r>
                      <a:r>
                        <a:rPr lang="en-US" sz="1400" b="0" i="0" u="none" strike="noStrike" noProof="0">
                          <a:solidFill>
                            <a:srgbClr val="1E2F41"/>
                          </a:solidFill>
                          <a:effectLst/>
                          <a:latin typeface="Nunito"/>
                        </a:rPr>
                        <a:t> B1b.DMĐTDA-BNN Thông </a:t>
                      </a:r>
                      <a:r>
                        <a:rPr lang="en-US" sz="1400" b="0" i="0" u="none" strike="noStrike" noProof="0" err="1">
                          <a:solidFill>
                            <a:srgbClr val="1E2F41"/>
                          </a:solidFill>
                          <a:effectLst/>
                          <a:latin typeface="Nunito"/>
                        </a:rPr>
                        <a:t>tư</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số</a:t>
                      </a:r>
                      <a:r>
                        <a:rPr lang="en-US" sz="1400" b="0" i="0" u="none" strike="noStrike" noProof="0">
                          <a:solidFill>
                            <a:srgbClr val="1E2F41"/>
                          </a:solidFill>
                          <a:effectLst/>
                          <a:latin typeface="Nunito"/>
                        </a:rPr>
                        <a:t> 18/2015/TT-BNNPTNT </a:t>
                      </a:r>
                      <a:r>
                        <a:rPr lang="en-US" sz="1400" b="0" i="0" u="none" strike="noStrike" noProof="0" err="1">
                          <a:solidFill>
                            <a:srgbClr val="1E2F41"/>
                          </a:solidFill>
                          <a:effectLst/>
                          <a:latin typeface="Nunito"/>
                        </a:rPr>
                        <a:t>ngày</a:t>
                      </a:r>
                      <a:r>
                        <a:rPr lang="en-US" sz="1400" b="0" i="0" u="none" strike="noStrike" noProof="0">
                          <a:solidFill>
                            <a:srgbClr val="1E2F41"/>
                          </a:solidFill>
                          <a:effectLst/>
                          <a:latin typeface="Nunito"/>
                        </a:rPr>
                        <a:t> 24/4/2015. </a:t>
                      </a:r>
                      <a:endParaRPr lang="vi-VN" err="1"/>
                    </a:p>
                    <a:p>
                      <a:pPr lvl="0" algn="l">
                        <a:buNone/>
                      </a:pPr>
                      <a:r>
                        <a:rPr lang="en-US" sz="1400" b="0" i="0" u="none" strike="noStrike" noProof="0" err="1">
                          <a:solidFill>
                            <a:srgbClr val="1E2F41"/>
                          </a:solidFill>
                          <a:effectLst/>
                          <a:latin typeface="Nunito"/>
                        </a:rPr>
                        <a:t>Số</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lượng</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hồ</a:t>
                      </a:r>
                      <a:r>
                        <a:rPr lang="en-US" sz="1400" b="0" i="0" u="none" strike="noStrike" noProof="0">
                          <a:solidFill>
                            <a:srgbClr val="1E2F41"/>
                          </a:solidFill>
                          <a:effectLst/>
                          <a:latin typeface="Nunito"/>
                        </a:rPr>
                        <a:t> </a:t>
                      </a:r>
                      <a:r>
                        <a:rPr lang="en-US" sz="1400" b="0" i="0" u="none" strike="noStrike" noProof="0" err="1">
                          <a:solidFill>
                            <a:srgbClr val="1E2F41"/>
                          </a:solidFill>
                          <a:effectLst/>
                          <a:latin typeface="Nunito"/>
                        </a:rPr>
                        <a:t>sơ</a:t>
                      </a:r>
                      <a:r>
                        <a:rPr lang="en-US" sz="1400" b="0" i="0" u="none" strike="noStrike" noProof="0">
                          <a:solidFill>
                            <a:srgbClr val="1E2F41"/>
                          </a:solidFill>
                          <a:effectLst/>
                          <a:latin typeface="Nunito"/>
                        </a:rPr>
                        <a:t>: 01 </a:t>
                      </a:r>
                      <a:r>
                        <a:rPr lang="en-US" sz="1400" b="0" i="0" u="none" strike="noStrike" noProof="0" err="1">
                          <a:solidFill>
                            <a:srgbClr val="1E2F41"/>
                          </a:solidFill>
                          <a:effectLst/>
                          <a:latin typeface="Nunito"/>
                        </a:rPr>
                        <a:t>bộ</a:t>
                      </a:r>
                      <a:endParaRPr lang="vi-VN"/>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187564"/>
                  </a:ext>
                </a:extLst>
              </a:tr>
            </a:tbl>
          </a:graphicData>
        </a:graphic>
      </p:graphicFrame>
      <p:sp>
        <p:nvSpPr>
          <p:cNvPr id="7" name="TextBox 6">
            <a:extLst>
              <a:ext uri="{FF2B5EF4-FFF2-40B4-BE49-F238E27FC236}">
                <a16:creationId xmlns:a16="http://schemas.microsoft.com/office/drawing/2014/main" id="{939028AB-F1EF-6400-A9CC-85EA161C218E}"/>
              </a:ext>
            </a:extLst>
          </p:cNvPr>
          <p:cNvSpPr txBox="1"/>
          <p:nvPr/>
        </p:nvSpPr>
        <p:spPr>
          <a:xfrm>
            <a:off x="264816" y="584775"/>
            <a:ext cx="6355080" cy="496674"/>
          </a:xfrm>
          <a:prstGeom prst="rect">
            <a:avLst/>
          </a:prstGeom>
          <a:noFill/>
        </p:spPr>
        <p:txBody>
          <a:bodyPr wrap="square" lIns="91440" tIns="45720" rIns="91440" bIns="45720" anchor="t">
            <a:spAutoFit/>
          </a:bodyPr>
          <a:lstStyle/>
          <a:p>
            <a:pPr>
              <a:lnSpc>
                <a:spcPct val="150000"/>
              </a:lnSpc>
              <a:spcBef>
                <a:spcPts val="600"/>
              </a:spcBef>
              <a:spcAft>
                <a:spcPts val="600"/>
              </a:spcAft>
            </a:pPr>
            <a:r>
              <a:rPr lang="en-US" sz="2000" b="1" err="1">
                <a:solidFill>
                  <a:srgbClr val="0D259B"/>
                </a:solidFill>
                <a:latin typeface="Segoe UI"/>
                <a:cs typeface="Segoe UI"/>
              </a:rPr>
              <a:t>Câu</a:t>
            </a:r>
            <a:r>
              <a:rPr lang="en-US" sz="2000" b="1">
                <a:solidFill>
                  <a:srgbClr val="0D259B"/>
                </a:solidFill>
                <a:latin typeface="Segoe UI"/>
                <a:cs typeface="Segoe UI"/>
              </a:rPr>
              <a:t> </a:t>
            </a:r>
            <a:r>
              <a:rPr lang="en-US" sz="2000" b="1" err="1">
                <a:solidFill>
                  <a:srgbClr val="0D259B"/>
                </a:solidFill>
                <a:latin typeface="Segoe UI"/>
                <a:cs typeface="Segoe UI"/>
              </a:rPr>
              <a:t>trả</a:t>
            </a:r>
            <a:r>
              <a:rPr lang="en-US" sz="2000" b="1">
                <a:solidFill>
                  <a:srgbClr val="0D259B"/>
                </a:solidFill>
                <a:latin typeface="Segoe UI"/>
                <a:cs typeface="Segoe UI"/>
              </a:rPr>
              <a:t> </a:t>
            </a:r>
            <a:r>
              <a:rPr lang="en-US" sz="2000" b="1" err="1">
                <a:solidFill>
                  <a:srgbClr val="0D259B"/>
                </a:solidFill>
                <a:latin typeface="Segoe UI"/>
                <a:cs typeface="Segoe UI"/>
              </a:rPr>
              <a:t>lời</a:t>
            </a:r>
            <a:r>
              <a:rPr lang="en-US" sz="2000" b="1">
                <a:solidFill>
                  <a:srgbClr val="0D259B"/>
                </a:solidFill>
                <a:latin typeface="Segoe UI"/>
                <a:cs typeface="Segoe UI"/>
              </a:rPr>
              <a:t> </a:t>
            </a:r>
            <a:r>
              <a:rPr lang="en-US" sz="2000" b="1" err="1">
                <a:solidFill>
                  <a:srgbClr val="0D259B"/>
                </a:solidFill>
                <a:latin typeface="Segoe UI"/>
                <a:cs typeface="Segoe UI"/>
              </a:rPr>
              <a:t>đúng</a:t>
            </a:r>
          </a:p>
        </p:txBody>
      </p:sp>
      <p:sp>
        <p:nvSpPr>
          <p:cNvPr id="8" name="TextBox 7">
            <a:extLst>
              <a:ext uri="{FF2B5EF4-FFF2-40B4-BE49-F238E27FC236}">
                <a16:creationId xmlns:a16="http://schemas.microsoft.com/office/drawing/2014/main" id="{EA8379F5-DBB7-42E6-1610-38B5819324C6}"/>
              </a:ext>
            </a:extLst>
          </p:cNvPr>
          <p:cNvSpPr txBox="1"/>
          <p:nvPr/>
        </p:nvSpPr>
        <p:spPr>
          <a:xfrm>
            <a:off x="2854634" y="1309773"/>
            <a:ext cx="6482731" cy="456215"/>
          </a:xfrm>
          <a:prstGeom prst="rect">
            <a:avLst/>
          </a:prstGeom>
          <a:noFill/>
        </p:spPr>
        <p:txBody>
          <a:bodyPr wrap="square" lIns="91440" tIns="45720" rIns="91440" bIns="45720" anchor="t">
            <a:spAutoFit/>
          </a:bodyPr>
          <a:lstStyle/>
          <a:p>
            <a:pPr algn="ctr">
              <a:lnSpc>
                <a:spcPct val="150000"/>
              </a:lnSpc>
              <a:spcAft>
                <a:spcPts val="1800"/>
              </a:spcAft>
            </a:pPr>
            <a:r>
              <a:rPr lang="en-US" b="1" err="1">
                <a:latin typeface="Segoe UI"/>
                <a:cs typeface="Segoe UI"/>
              </a:rPr>
              <a:t>Bảng</a:t>
            </a:r>
            <a:r>
              <a:rPr lang="en-US" b="1">
                <a:latin typeface="Segoe UI"/>
                <a:cs typeface="Segoe UI"/>
              </a:rPr>
              <a:t>: </a:t>
            </a:r>
            <a:r>
              <a:rPr lang="en-US" b="1" err="1">
                <a:latin typeface="Segoe UI"/>
                <a:cs typeface="Segoe UI"/>
              </a:rPr>
              <a:t>ví</a:t>
            </a:r>
            <a:r>
              <a:rPr lang="en-US" b="1">
                <a:latin typeface="Segoe UI"/>
                <a:cs typeface="Segoe UI"/>
              </a:rPr>
              <a:t> </a:t>
            </a:r>
            <a:r>
              <a:rPr lang="en-US" b="1" err="1">
                <a:latin typeface="Segoe UI"/>
                <a:cs typeface="Segoe UI"/>
              </a:rPr>
              <a:t>dụ</a:t>
            </a:r>
            <a:r>
              <a:rPr lang="en-US" b="1">
                <a:latin typeface="Segoe UI"/>
                <a:cs typeface="Segoe UI"/>
              </a:rPr>
              <a:t> </a:t>
            </a:r>
            <a:r>
              <a:rPr lang="en-US" b="1" err="1">
                <a:latin typeface="Segoe UI"/>
                <a:cs typeface="Segoe UI"/>
              </a:rPr>
              <a:t>về</a:t>
            </a:r>
            <a:r>
              <a:rPr lang="en-US" b="1">
                <a:latin typeface="Segoe UI"/>
                <a:cs typeface="Segoe UI"/>
              </a:rPr>
              <a:t> </a:t>
            </a:r>
            <a:r>
              <a:rPr lang="en-US" b="1" err="1">
                <a:latin typeface="Segoe UI"/>
                <a:cs typeface="Segoe UI"/>
              </a:rPr>
              <a:t>câu</a:t>
            </a:r>
            <a:r>
              <a:rPr lang="en-US" b="1">
                <a:latin typeface="Segoe UI"/>
                <a:cs typeface="Segoe UI"/>
              </a:rPr>
              <a:t> </a:t>
            </a:r>
            <a:r>
              <a:rPr lang="en-US" b="1" err="1">
                <a:latin typeface="Segoe UI"/>
                <a:cs typeface="Segoe UI"/>
              </a:rPr>
              <a:t>hỏi</a:t>
            </a:r>
            <a:r>
              <a:rPr lang="en-US" b="1">
                <a:latin typeface="Segoe UI"/>
                <a:cs typeface="Segoe UI"/>
              </a:rPr>
              <a:t> </a:t>
            </a:r>
            <a:r>
              <a:rPr lang="en-US" b="1" err="1">
                <a:latin typeface="Segoe UI"/>
                <a:cs typeface="Segoe UI"/>
              </a:rPr>
              <a:t>và</a:t>
            </a:r>
            <a:r>
              <a:rPr lang="en-US" b="1">
                <a:latin typeface="Segoe UI"/>
                <a:cs typeface="Segoe UI"/>
              </a:rPr>
              <a:t> </a:t>
            </a:r>
            <a:r>
              <a:rPr lang="en-US" b="1" err="1">
                <a:latin typeface="Segoe UI"/>
                <a:cs typeface="Segoe UI"/>
              </a:rPr>
              <a:t>câu</a:t>
            </a:r>
            <a:r>
              <a:rPr lang="en-US" b="1">
                <a:latin typeface="Segoe UI"/>
                <a:cs typeface="Segoe UI"/>
              </a:rPr>
              <a:t> </a:t>
            </a:r>
            <a:r>
              <a:rPr lang="en-US" b="1" err="1">
                <a:latin typeface="Segoe UI"/>
                <a:cs typeface="Segoe UI"/>
              </a:rPr>
              <a:t>trả</a:t>
            </a:r>
            <a:r>
              <a:rPr lang="en-US" b="1">
                <a:latin typeface="Segoe UI"/>
                <a:cs typeface="Segoe UI"/>
              </a:rPr>
              <a:t> </a:t>
            </a:r>
            <a:r>
              <a:rPr lang="en-US" b="1" err="1">
                <a:latin typeface="Segoe UI"/>
                <a:cs typeface="Segoe UI"/>
              </a:rPr>
              <a:t>lời</a:t>
            </a:r>
            <a:r>
              <a:rPr lang="en-US" b="1">
                <a:latin typeface="Segoe UI"/>
                <a:cs typeface="Segoe UI"/>
              </a:rPr>
              <a:t> </a:t>
            </a:r>
            <a:r>
              <a:rPr lang="en-US" b="1" err="1">
                <a:latin typeface="Segoe UI"/>
                <a:cs typeface="Segoe UI"/>
              </a:rPr>
              <a:t>đúng</a:t>
            </a:r>
            <a:r>
              <a:rPr lang="en-US" b="1">
                <a:latin typeface="Segoe UI"/>
                <a:cs typeface="Segoe UI"/>
              </a:rPr>
              <a:t> </a:t>
            </a:r>
          </a:p>
        </p:txBody>
      </p:sp>
    </p:spTree>
    <p:extLst>
      <p:ext uri="{BB962C8B-B14F-4D97-AF65-F5344CB8AC3E}">
        <p14:creationId xmlns:p14="http://schemas.microsoft.com/office/powerpoint/2010/main" val="1264780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8369-6502-4E72-CA96-4C64CA1EE0F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0DF6C72-FA0E-E27C-D74C-F6BF13BA02DB}"/>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3.4</a:t>
            </a:r>
            <a:r>
              <a:rPr lang="vi-VN" sz="3200" b="1">
                <a:solidFill>
                  <a:schemeClr val="bg1"/>
                </a:solidFill>
                <a:latin typeface="Segoe UI" panose="020B0502040204020203" pitchFamily="34" charset="0"/>
                <a:cs typeface="Segoe UI" panose="020B0502040204020203" pitchFamily="34" charset="0"/>
              </a:rPr>
              <a:t> Sinh dữ liệu ảo giác</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226F24D1-5E28-46E5-5BDA-EAF71EC05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0338E105-CD79-1FE3-78C6-7A3DD393C5A7}"/>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022F5979-D904-716C-AEAF-DC1D91D82668}"/>
              </a:ext>
            </a:extLst>
          </p:cNvPr>
          <p:cNvGraphicFramePr>
            <a:graphicFrameLocks noGrp="1"/>
          </p:cNvGraphicFramePr>
          <p:nvPr>
            <p:extLst>
              <p:ext uri="{D42A27DB-BD31-4B8C-83A1-F6EECF244321}">
                <p14:modId xmlns:p14="http://schemas.microsoft.com/office/powerpoint/2010/main" val="4166759925"/>
              </p:ext>
            </p:extLst>
          </p:nvPr>
        </p:nvGraphicFramePr>
        <p:xfrm>
          <a:off x="1998869" y="1921565"/>
          <a:ext cx="8151962" cy="2999116"/>
        </p:xfrm>
        <a:graphic>
          <a:graphicData uri="http://schemas.openxmlformats.org/drawingml/2006/table">
            <a:tbl>
              <a:tblPr firstRow="1" bandRow="1">
                <a:tableStyleId>{2D5ABB26-0587-4C30-8999-92F81FD0307C}</a:tableStyleId>
              </a:tblPr>
              <a:tblGrid>
                <a:gridCol w="8151962">
                  <a:extLst>
                    <a:ext uri="{9D8B030D-6E8A-4147-A177-3AD203B41FA5}">
                      <a16:colId xmlns:a16="http://schemas.microsoft.com/office/drawing/2014/main" val="1584229597"/>
                    </a:ext>
                  </a:extLst>
                </a:gridCol>
              </a:tblGrid>
              <a:tr h="0">
                <a:tc>
                  <a:txBody>
                    <a:bodyPr/>
                    <a:lstStyle/>
                    <a:p>
                      <a:pPr algn="l"/>
                      <a:r>
                        <a:rPr lang="en-US" sz="1600" b="1" err="1">
                          <a:latin typeface="Segoe UI"/>
                          <a:cs typeface="Segoe UI"/>
                        </a:rPr>
                        <a:t>Câu</a:t>
                      </a:r>
                      <a:r>
                        <a:rPr lang="en-US" sz="1600" b="1">
                          <a:latin typeface="Segoe UI"/>
                          <a:cs typeface="Segoe UI"/>
                        </a:rPr>
                        <a:t> </a:t>
                      </a:r>
                      <a:r>
                        <a:rPr lang="en-US" sz="1600" b="1" err="1">
                          <a:latin typeface="Segoe UI"/>
                          <a:cs typeface="Segoe UI"/>
                        </a:rPr>
                        <a:t>trả</a:t>
                      </a:r>
                      <a:r>
                        <a:rPr lang="en-US" sz="1600" b="1">
                          <a:latin typeface="Segoe UI"/>
                          <a:cs typeface="Segoe UI"/>
                        </a:rPr>
                        <a:t> </a:t>
                      </a:r>
                      <a:r>
                        <a:rPr lang="en-US" sz="1600" b="1" err="1">
                          <a:latin typeface="Segoe UI"/>
                          <a:cs typeface="Segoe UI"/>
                        </a:rPr>
                        <a:t>lời</a:t>
                      </a:r>
                      <a:r>
                        <a:rPr lang="en-US" sz="1600" b="1">
                          <a:latin typeface="Segoe UI"/>
                          <a:cs typeface="Segoe UI"/>
                        </a:rPr>
                        <a:t> </a:t>
                      </a:r>
                      <a:r>
                        <a:rPr lang="en-US" sz="1600" b="1" err="1">
                          <a:latin typeface="Segoe UI"/>
                          <a:cs typeface="Segoe UI"/>
                        </a:rPr>
                        <a:t>ảo</a:t>
                      </a:r>
                      <a:r>
                        <a:rPr lang="en-US" sz="1600" b="1">
                          <a:latin typeface="Segoe UI"/>
                          <a:cs typeface="Segoe UI"/>
                        </a:rPr>
                        <a:t> </a:t>
                      </a:r>
                      <a:r>
                        <a:rPr lang="en-US" sz="1600" b="1" err="1">
                          <a:latin typeface="Segoe UI"/>
                          <a:cs typeface="Segoe UI"/>
                        </a:rPr>
                        <a:t>giác</a:t>
                      </a:r>
                      <a:r>
                        <a:rPr lang="en-US" sz="1600" b="1">
                          <a:latin typeface="Segoe UI"/>
                          <a:cs typeface="Segoe UI"/>
                        </a:rPr>
                        <a:t> pattern I (</a:t>
                      </a:r>
                      <a:r>
                        <a:rPr lang="en-US" sz="1600" b="1" i="0" u="none" strike="noStrike" noProof="0" err="1"/>
                        <a:t>Hiểu</a:t>
                      </a:r>
                      <a:r>
                        <a:rPr lang="en-US" sz="1600" b="1" i="0" u="none" strike="noStrike" noProof="0"/>
                        <a:t> </a:t>
                      </a:r>
                      <a:r>
                        <a:rPr lang="en-US" sz="1600" b="1" i="0" u="none" strike="noStrike" noProof="0" err="1"/>
                        <a:t>sai</a:t>
                      </a:r>
                      <a:r>
                        <a:rPr lang="en-US" sz="1600" b="1" i="0" u="none" strike="noStrike" noProof="0"/>
                        <a:t> </a:t>
                      </a:r>
                      <a:r>
                        <a:rPr lang="en-US" sz="1600" b="1" i="0" u="none" strike="noStrike" noProof="0" err="1"/>
                        <a:t>ngữ</a:t>
                      </a:r>
                      <a:r>
                        <a:rPr lang="en-US" sz="1600" b="1" i="0" u="none" strike="noStrike" noProof="0"/>
                        <a:t> </a:t>
                      </a:r>
                      <a:r>
                        <a:rPr lang="en-US" sz="1600" b="1" i="0" u="none" strike="noStrike" noProof="0" err="1"/>
                        <a:t>cảnh</a:t>
                      </a:r>
                      <a:r>
                        <a:rPr lang="en-US" sz="1600" b="1" i="0" u="none" strike="noStrike" noProof="0"/>
                        <a:t> </a:t>
                      </a:r>
                      <a:r>
                        <a:rPr lang="en-US" sz="1600" b="1" i="0" u="none" strike="noStrike" noProof="0" err="1"/>
                        <a:t>và</a:t>
                      </a:r>
                      <a:r>
                        <a:rPr lang="en-US" sz="1600" b="1" i="0" u="none" strike="noStrike" noProof="0"/>
                        <a:t> </a:t>
                      </a:r>
                      <a:r>
                        <a:rPr lang="en-US" sz="1600" b="1" i="0" u="none" strike="noStrike" noProof="0" err="1"/>
                        <a:t>mục</a:t>
                      </a:r>
                      <a:r>
                        <a:rPr lang="en-US" sz="1600" b="1" i="0" u="none" strike="noStrike" noProof="0"/>
                        <a:t> </a:t>
                      </a:r>
                      <a:r>
                        <a:rPr lang="en-US" sz="1600" b="1" i="0" u="none" strike="noStrike" noProof="0" err="1"/>
                        <a:t>đích</a:t>
                      </a:r>
                      <a:r>
                        <a:rPr lang="en-US" sz="1600" b="1" i="0" u="none" strike="noStrike" noProof="0"/>
                        <a:t>):</a:t>
                      </a:r>
                      <a:endParaRPr lang="en-US" sz="1600" b="1">
                        <a:latin typeface="Segoe UI"/>
                        <a:cs typeface="Segoe UI"/>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78762"/>
                  </a:ext>
                </a:extLst>
              </a:tr>
              <a:tr h="0">
                <a:tc>
                  <a:txBody>
                    <a:bodyPr/>
                    <a:lstStyle/>
                    <a:p>
                      <a:pPr lvl="0" algn="l">
                        <a:buNone/>
                      </a:pPr>
                      <a:r>
                        <a:rPr lang="vi-VN" sz="1500" b="0" i="0" u="none" strike="noStrike" kern="1200" noProof="0">
                          <a:solidFill>
                            <a:schemeClr val="tx1"/>
                          </a:solidFill>
                          <a:effectLst/>
                        </a:rPr>
                        <a:t>Hồ sơ đề xuất nhiệm vụ khoa học công nghệ thường bao gồm bản kế hoạch nghiên cứu chi tiết, lý lịch khoa học của các thành viên tham gia, và thư giới thiệu từ các chuyên gia trong ngành. Ngoài ra, cần có cam kết tài trợ từ các tổ chức liên quan và biên bản họp hội đồng khoa học.</a:t>
                      </a:r>
                      <a:endParaRPr lang="vi-VN">
                        <a:solidFill>
                          <a:schemeClr val="tx1"/>
                        </a:solidFil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97132"/>
                  </a:ext>
                </a:extLst>
              </a:tr>
              <a:tr h="0">
                <a:tc>
                  <a:txBody>
                    <a:bodyPr/>
                    <a:lstStyle/>
                    <a:p>
                      <a:pPr lvl="0" algn="l">
                        <a:buNone/>
                      </a:pPr>
                      <a:r>
                        <a:rPr lang="en-US" sz="1600" b="1" i="0" u="none" strike="noStrike" noProof="0" err="1">
                          <a:solidFill>
                            <a:srgbClr val="000000"/>
                          </a:solidFill>
                          <a:latin typeface="Segoe UI"/>
                        </a:rPr>
                        <a:t>Câu</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trả</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lời</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ảo</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giác</a:t>
                      </a:r>
                      <a:r>
                        <a:rPr lang="en-US" sz="1600" b="1" i="0" u="none" strike="noStrike" noProof="0">
                          <a:solidFill>
                            <a:srgbClr val="000000"/>
                          </a:solidFill>
                          <a:latin typeface="Segoe UI"/>
                        </a:rPr>
                        <a:t> pattern II (</a:t>
                      </a:r>
                      <a:r>
                        <a:rPr lang="en-US" sz="1600" b="1" i="0" u="none" strike="noStrike" noProof="0" err="1">
                          <a:solidFill>
                            <a:srgbClr val="000000"/>
                          </a:solidFill>
                        </a:rPr>
                        <a:t>Mâu</a:t>
                      </a:r>
                      <a:r>
                        <a:rPr lang="en-US" sz="1600" b="1" i="0" u="none" strike="noStrike" noProof="0">
                          <a:solidFill>
                            <a:srgbClr val="000000"/>
                          </a:solidFill>
                        </a:rPr>
                        <a:t> </a:t>
                      </a:r>
                      <a:r>
                        <a:rPr lang="en-US" sz="1600" b="1" i="0" u="none" strike="noStrike" noProof="0" err="1">
                          <a:solidFill>
                            <a:srgbClr val="000000"/>
                          </a:solidFill>
                        </a:rPr>
                        <a:t>thuẫn</a:t>
                      </a:r>
                      <a:r>
                        <a:rPr lang="en-US" sz="1600" b="1" i="0" u="none" strike="noStrike" noProof="0">
                          <a:solidFill>
                            <a:srgbClr val="000000"/>
                          </a:solidFill>
                        </a:rPr>
                        <a:t> </a:t>
                      </a:r>
                      <a:r>
                        <a:rPr lang="en-US" sz="1600" b="1" i="0" u="none" strike="noStrike" noProof="0" err="1">
                          <a:solidFill>
                            <a:srgbClr val="000000"/>
                          </a:solidFill>
                        </a:rPr>
                        <a:t>giữa</a:t>
                      </a:r>
                      <a:r>
                        <a:rPr lang="en-US" sz="1600" b="1" i="0" u="none" strike="noStrike" noProof="0">
                          <a:solidFill>
                            <a:srgbClr val="000000"/>
                          </a:solidFill>
                        </a:rPr>
                        <a:t> </a:t>
                      </a:r>
                      <a:r>
                        <a:rPr lang="en-US" sz="1600" b="1" i="0" u="none" strike="noStrike" noProof="0" err="1">
                          <a:solidFill>
                            <a:srgbClr val="000000"/>
                          </a:solidFill>
                        </a:rPr>
                        <a:t>câu</a:t>
                      </a:r>
                      <a:r>
                        <a:rPr lang="en-US" sz="1600" b="1" i="0" u="none" strike="noStrike" noProof="0">
                          <a:solidFill>
                            <a:srgbClr val="000000"/>
                          </a:solidFill>
                        </a:rPr>
                        <a:t> </a:t>
                      </a:r>
                      <a:r>
                        <a:rPr lang="en-US" sz="1600" b="1" i="0" u="none" strike="noStrike" noProof="0" err="1">
                          <a:solidFill>
                            <a:srgbClr val="000000"/>
                          </a:solidFill>
                        </a:rPr>
                        <a:t>trả</a:t>
                      </a:r>
                      <a:r>
                        <a:rPr lang="en-US" sz="1600" b="1" i="0" u="none" strike="noStrike" noProof="0">
                          <a:solidFill>
                            <a:srgbClr val="000000"/>
                          </a:solidFill>
                        </a:rPr>
                        <a:t> </a:t>
                      </a:r>
                      <a:r>
                        <a:rPr lang="en-US" sz="1600" b="1" i="0" u="none" strike="noStrike" noProof="0" err="1">
                          <a:solidFill>
                            <a:srgbClr val="000000"/>
                          </a:solidFill>
                        </a:rPr>
                        <a:t>lời</a:t>
                      </a:r>
                      <a:r>
                        <a:rPr lang="en-US" sz="1600" b="1" i="0" u="none" strike="noStrike" noProof="0">
                          <a:solidFill>
                            <a:srgbClr val="000000"/>
                          </a:solidFill>
                        </a:rPr>
                        <a:t> </a:t>
                      </a:r>
                      <a:r>
                        <a:rPr lang="en-US" sz="1600" b="1" i="0" u="none" strike="noStrike" noProof="0" err="1">
                          <a:solidFill>
                            <a:srgbClr val="000000"/>
                          </a:solidFill>
                        </a:rPr>
                        <a:t>và</a:t>
                      </a:r>
                      <a:r>
                        <a:rPr lang="en-US" sz="1600" b="1" i="0" u="none" strike="noStrike" noProof="0">
                          <a:solidFill>
                            <a:srgbClr val="000000"/>
                          </a:solidFill>
                        </a:rPr>
                        <a:t> tri </a:t>
                      </a:r>
                      <a:r>
                        <a:rPr lang="en-US" sz="1600" b="1" i="0" u="none" strike="noStrike" noProof="0" err="1">
                          <a:solidFill>
                            <a:srgbClr val="000000"/>
                          </a:solidFill>
                        </a:rPr>
                        <a:t>thức</a:t>
                      </a:r>
                      <a:r>
                        <a:rPr lang="en-US" sz="1600" b="1" i="0" u="none" strike="noStrike" noProof="0">
                          <a:solidFill>
                            <a:srgbClr val="000000"/>
                          </a:solidFill>
                        </a:rPr>
                        <a:t>):</a:t>
                      </a:r>
                      <a:endParaRPr lang="en-US" sz="1600" b="1">
                        <a:latin typeface="Segoe UI" panose="020B0502040204020203" pitchFamily="34" charset="0"/>
                        <a:cs typeface="Segoe UI" panose="020B0502040204020203"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370026"/>
                  </a:ext>
                </a:extLst>
              </a:tr>
              <a:tr h="1322716">
                <a:tc>
                  <a:txBody>
                    <a:bodyPr/>
                    <a:lstStyle/>
                    <a:p>
                      <a:pPr lvl="0" algn="l">
                        <a:buNone/>
                      </a:pPr>
                      <a:r>
                        <a:rPr lang="en-US" sz="1500" b="0" i="0" u="none" strike="noStrike" noProof="0" err="1">
                          <a:solidFill>
                            <a:schemeClr val="tx1"/>
                          </a:solidFill>
                          <a:effectLst/>
                          <a:latin typeface="Arial"/>
                        </a:rPr>
                        <a:t>Hồ</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sơ</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đề</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xuất</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nhiệm</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vụ</a:t>
                      </a:r>
                      <a:r>
                        <a:rPr lang="en-US" sz="1500" b="0" i="0" u="none" strike="noStrike" noProof="0">
                          <a:solidFill>
                            <a:schemeClr val="tx1"/>
                          </a:solidFill>
                          <a:effectLst/>
                          <a:latin typeface="Arial"/>
                        </a:rPr>
                        <a:t> khoa </a:t>
                      </a:r>
                      <a:r>
                        <a:rPr lang="en-US" sz="1500" b="0" i="0" u="none" strike="noStrike" noProof="0" err="1">
                          <a:solidFill>
                            <a:schemeClr val="tx1"/>
                          </a:solidFill>
                          <a:effectLst/>
                          <a:latin typeface="Arial"/>
                        </a:rPr>
                        <a:t>học</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công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nghệ</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cần</a:t>
                      </a:r>
                      <a:r>
                        <a:rPr lang="en-US" sz="1500" b="0" i="0" u="none" strike="noStrike" noProof="0">
                          <a:solidFill>
                            <a:schemeClr val="tx1"/>
                          </a:solidFill>
                          <a:effectLst/>
                          <a:latin typeface="Arial"/>
                        </a:rPr>
                        <a:t> bao </a:t>
                      </a:r>
                      <a:r>
                        <a:rPr lang="en-US" sz="1500" b="0" i="0" u="none" strike="noStrike" noProof="0" err="1">
                          <a:solidFill>
                            <a:schemeClr val="tx1"/>
                          </a:solidFill>
                          <a:effectLst/>
                          <a:latin typeface="Arial"/>
                        </a:rPr>
                        <a:t>gồm</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đơn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xin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đăng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ký</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nhiệm</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vụ</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theo</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mẫu</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tự</a:t>
                      </a:r>
                      <a:r>
                        <a:rPr lang="en-US" sz="1500" b="0" i="0" u="none" strike="noStrike" noProof="0">
                          <a:solidFill>
                            <a:schemeClr val="tx1"/>
                          </a:solidFill>
                          <a:effectLst/>
                          <a:latin typeface="Arial"/>
                        </a:rPr>
                        <a:t> do </a:t>
                      </a:r>
                      <a:r>
                        <a:rPr lang="en-US" sz="1500" b="0" i="0" u="none" strike="noStrike" noProof="0" err="1">
                          <a:solidFill>
                            <a:schemeClr val="tx1"/>
                          </a:solidFill>
                          <a:effectLst/>
                          <a:latin typeface="Arial"/>
                        </a:rPr>
                        <a:t>của</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từng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tổ</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chức</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bản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sao</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công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chứng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quyết</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định</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thành</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lập</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đơn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vị</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chủ</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trì</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và</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bản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mô</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tả</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nhiệm</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vụ</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không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cần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theo</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bất</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kỳ</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thông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tư</a:t>
                      </a:r>
                      <a:r>
                        <a:rPr lang="en-US" sz="1500" b="0" i="0" u="none" strike="noStrike" noProof="0">
                          <a:solidFill>
                            <a:schemeClr val="tx1"/>
                          </a:solidFill>
                          <a:effectLst/>
                          <a:latin typeface="Arial"/>
                        </a:rPr>
                        <a:t> hay </a:t>
                      </a:r>
                      <a:r>
                        <a:rPr lang="en-US" sz="1500" b="0" i="0" u="none" strike="noStrike" noProof="0" err="1">
                          <a:solidFill>
                            <a:schemeClr val="tx1"/>
                          </a:solidFill>
                          <a:effectLst/>
                          <a:latin typeface="Arial"/>
                        </a:rPr>
                        <a:t>biểu</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mẫu</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nào</a:t>
                      </a:r>
                      <a:r>
                        <a:rPr lang="en-US" sz="1500" b="0" i="0" u="none" strike="noStrike" noProof="0">
                          <a:solidFill>
                            <a:schemeClr val="tx1"/>
                          </a:solidFill>
                          <a:effectLst/>
                          <a:latin typeface="Arial"/>
                        </a:rPr>
                        <a:t>.</a:t>
                      </a:r>
                      <a:endParaRPr lang="vi-VN">
                        <a:solidFill>
                          <a:schemeClr val="tx1"/>
                        </a:solidFill>
                        <a:latin typeface="Aria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187564"/>
                  </a:ext>
                </a:extLst>
              </a:tr>
            </a:tbl>
          </a:graphicData>
        </a:graphic>
      </p:graphicFrame>
      <p:sp>
        <p:nvSpPr>
          <p:cNvPr id="7" name="TextBox 6">
            <a:extLst>
              <a:ext uri="{FF2B5EF4-FFF2-40B4-BE49-F238E27FC236}">
                <a16:creationId xmlns:a16="http://schemas.microsoft.com/office/drawing/2014/main" id="{08CC0168-9F4E-0708-0960-90F2EE54BF71}"/>
              </a:ext>
            </a:extLst>
          </p:cNvPr>
          <p:cNvSpPr txBox="1"/>
          <p:nvPr/>
        </p:nvSpPr>
        <p:spPr>
          <a:xfrm>
            <a:off x="264816" y="584775"/>
            <a:ext cx="6355080" cy="496674"/>
          </a:xfrm>
          <a:prstGeom prst="rect">
            <a:avLst/>
          </a:prstGeom>
          <a:noFill/>
        </p:spPr>
        <p:txBody>
          <a:bodyPr wrap="square" lIns="91440" tIns="45720" rIns="91440" bIns="45720" anchor="t">
            <a:spAutoFit/>
          </a:bodyPr>
          <a:lstStyle/>
          <a:p>
            <a:pPr>
              <a:lnSpc>
                <a:spcPct val="150000"/>
              </a:lnSpc>
              <a:spcBef>
                <a:spcPts val="600"/>
              </a:spcBef>
              <a:spcAft>
                <a:spcPts val="600"/>
              </a:spcAft>
            </a:pPr>
            <a:r>
              <a:rPr lang="en-US" sz="2000" b="1">
                <a:solidFill>
                  <a:srgbClr val="0D259B"/>
                </a:solidFill>
                <a:latin typeface="Segoe UI"/>
                <a:cs typeface="Segoe UI"/>
              </a:rPr>
              <a:t>Pattern I </a:t>
            </a:r>
            <a:r>
              <a:rPr lang="en-US" sz="2000" b="1" err="1">
                <a:solidFill>
                  <a:srgbClr val="0D259B"/>
                </a:solidFill>
                <a:latin typeface="Segoe UI"/>
                <a:cs typeface="Segoe UI"/>
              </a:rPr>
              <a:t>và</a:t>
            </a:r>
            <a:r>
              <a:rPr lang="en-US" sz="2000" b="1">
                <a:solidFill>
                  <a:srgbClr val="0D259B"/>
                </a:solidFill>
                <a:latin typeface="Segoe UI"/>
                <a:cs typeface="Segoe UI"/>
              </a:rPr>
              <a:t> II:</a:t>
            </a:r>
          </a:p>
        </p:txBody>
      </p:sp>
      <p:sp>
        <p:nvSpPr>
          <p:cNvPr id="8" name="TextBox 7">
            <a:extLst>
              <a:ext uri="{FF2B5EF4-FFF2-40B4-BE49-F238E27FC236}">
                <a16:creationId xmlns:a16="http://schemas.microsoft.com/office/drawing/2014/main" id="{7DE70844-027B-86FD-3ABD-8DEDA3DCFB61}"/>
              </a:ext>
            </a:extLst>
          </p:cNvPr>
          <p:cNvSpPr txBox="1"/>
          <p:nvPr/>
        </p:nvSpPr>
        <p:spPr>
          <a:xfrm>
            <a:off x="2854634" y="1309773"/>
            <a:ext cx="6482731" cy="456215"/>
          </a:xfrm>
          <a:prstGeom prst="rect">
            <a:avLst/>
          </a:prstGeom>
          <a:noFill/>
        </p:spPr>
        <p:txBody>
          <a:bodyPr wrap="square" lIns="91440" tIns="45720" rIns="91440" bIns="45720" anchor="t">
            <a:spAutoFit/>
          </a:bodyPr>
          <a:lstStyle/>
          <a:p>
            <a:pPr algn="ctr">
              <a:lnSpc>
                <a:spcPct val="150000"/>
              </a:lnSpc>
              <a:spcAft>
                <a:spcPts val="1800"/>
              </a:spcAft>
            </a:pPr>
            <a:r>
              <a:rPr lang="en-US" b="1" err="1">
                <a:latin typeface="Segoe UI"/>
                <a:cs typeface="Segoe UI"/>
              </a:rPr>
              <a:t>Bảng</a:t>
            </a:r>
            <a:r>
              <a:rPr lang="en-US" b="1">
                <a:latin typeface="Segoe UI"/>
                <a:cs typeface="Segoe UI"/>
              </a:rPr>
              <a:t>: </a:t>
            </a:r>
            <a:r>
              <a:rPr lang="en-US" b="1" err="1">
                <a:latin typeface="Segoe UI"/>
                <a:cs typeface="Segoe UI"/>
              </a:rPr>
              <a:t>ví</a:t>
            </a:r>
            <a:r>
              <a:rPr lang="en-US" b="1">
                <a:latin typeface="Segoe UI"/>
                <a:cs typeface="Segoe UI"/>
              </a:rPr>
              <a:t> </a:t>
            </a:r>
            <a:r>
              <a:rPr lang="en-US" b="1" err="1">
                <a:latin typeface="Segoe UI"/>
                <a:cs typeface="Segoe UI"/>
              </a:rPr>
              <a:t>dụ</a:t>
            </a:r>
            <a:r>
              <a:rPr lang="en-US" b="1">
                <a:latin typeface="Segoe UI"/>
                <a:cs typeface="Segoe UI"/>
              </a:rPr>
              <a:t> </a:t>
            </a:r>
            <a:r>
              <a:rPr lang="en-US" b="1" err="1">
                <a:latin typeface="Segoe UI"/>
                <a:cs typeface="Segoe UI"/>
              </a:rPr>
              <a:t>về</a:t>
            </a:r>
            <a:r>
              <a:rPr lang="en-US" b="1">
                <a:latin typeface="Segoe UI"/>
                <a:cs typeface="Segoe UI"/>
              </a:rPr>
              <a:t> Pattern I </a:t>
            </a:r>
            <a:r>
              <a:rPr lang="en-US" b="1" err="1">
                <a:latin typeface="Segoe UI"/>
                <a:cs typeface="Segoe UI"/>
              </a:rPr>
              <a:t>và</a:t>
            </a:r>
            <a:r>
              <a:rPr lang="en-US" b="1">
                <a:latin typeface="Segoe UI"/>
                <a:cs typeface="Segoe UI"/>
              </a:rPr>
              <a:t> II </a:t>
            </a:r>
            <a:endParaRPr lang="en-US">
              <a:latin typeface="Segoe UI"/>
              <a:cs typeface="Segoe UI"/>
            </a:endParaRPr>
          </a:p>
        </p:txBody>
      </p:sp>
    </p:spTree>
    <p:extLst>
      <p:ext uri="{BB962C8B-B14F-4D97-AF65-F5344CB8AC3E}">
        <p14:creationId xmlns:p14="http://schemas.microsoft.com/office/powerpoint/2010/main" val="4035506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D4A72-3CD3-AC25-4136-BD5E25541BF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F5FD1B4-C52E-0184-7647-68AF43FC9D27}"/>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3.4</a:t>
            </a:r>
            <a:r>
              <a:rPr lang="vi-VN" sz="3200" b="1">
                <a:solidFill>
                  <a:schemeClr val="bg1"/>
                </a:solidFill>
                <a:latin typeface="Segoe UI" panose="020B0502040204020203" pitchFamily="34" charset="0"/>
                <a:cs typeface="Segoe UI" panose="020B0502040204020203" pitchFamily="34" charset="0"/>
              </a:rPr>
              <a:t> Sinh dữ liệu ảo giác</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58EA7623-303F-5410-371A-90934C606A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320FCD94-A6E7-1401-6235-D3ABDDF207F9}"/>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9D295FEF-CFB1-54F2-08E0-B9B7D05CEFE8}"/>
              </a:ext>
            </a:extLst>
          </p:cNvPr>
          <p:cNvGraphicFramePr>
            <a:graphicFrameLocks noGrp="1"/>
          </p:cNvGraphicFramePr>
          <p:nvPr>
            <p:extLst>
              <p:ext uri="{D42A27DB-BD31-4B8C-83A1-F6EECF244321}">
                <p14:modId xmlns:p14="http://schemas.microsoft.com/office/powerpoint/2010/main" val="171045540"/>
              </p:ext>
            </p:extLst>
          </p:nvPr>
        </p:nvGraphicFramePr>
        <p:xfrm>
          <a:off x="1998869" y="1921565"/>
          <a:ext cx="8151962" cy="2541916"/>
        </p:xfrm>
        <a:graphic>
          <a:graphicData uri="http://schemas.openxmlformats.org/drawingml/2006/table">
            <a:tbl>
              <a:tblPr firstRow="1" bandRow="1">
                <a:tableStyleId>{2D5ABB26-0587-4C30-8999-92F81FD0307C}</a:tableStyleId>
              </a:tblPr>
              <a:tblGrid>
                <a:gridCol w="8151962">
                  <a:extLst>
                    <a:ext uri="{9D8B030D-6E8A-4147-A177-3AD203B41FA5}">
                      <a16:colId xmlns:a16="http://schemas.microsoft.com/office/drawing/2014/main" val="1584229597"/>
                    </a:ext>
                  </a:extLst>
                </a:gridCol>
              </a:tblGrid>
              <a:tr h="0">
                <a:tc>
                  <a:txBody>
                    <a:bodyPr/>
                    <a:lstStyle/>
                    <a:p>
                      <a:pPr algn="l"/>
                      <a:r>
                        <a:rPr lang="en-US" sz="1600" b="1" err="1">
                          <a:latin typeface="Segoe UI"/>
                          <a:cs typeface="Segoe UI"/>
                        </a:rPr>
                        <a:t>Câu</a:t>
                      </a:r>
                      <a:r>
                        <a:rPr lang="en-US" sz="1600" b="1">
                          <a:latin typeface="Segoe UI"/>
                          <a:cs typeface="Segoe UI"/>
                        </a:rPr>
                        <a:t> </a:t>
                      </a:r>
                      <a:r>
                        <a:rPr lang="en-US" sz="1600" b="1" err="1">
                          <a:latin typeface="Segoe UI"/>
                          <a:cs typeface="Segoe UI"/>
                        </a:rPr>
                        <a:t>trả</a:t>
                      </a:r>
                      <a:r>
                        <a:rPr lang="en-US" sz="1600" b="1">
                          <a:latin typeface="Segoe UI"/>
                          <a:cs typeface="Segoe UI"/>
                        </a:rPr>
                        <a:t> </a:t>
                      </a:r>
                      <a:r>
                        <a:rPr lang="en-US" sz="1600" b="1" err="1">
                          <a:latin typeface="Segoe UI"/>
                          <a:cs typeface="Segoe UI"/>
                        </a:rPr>
                        <a:t>lời</a:t>
                      </a:r>
                      <a:r>
                        <a:rPr lang="en-US" sz="1600" b="1">
                          <a:latin typeface="Segoe UI"/>
                          <a:cs typeface="Segoe UI"/>
                        </a:rPr>
                        <a:t> </a:t>
                      </a:r>
                      <a:r>
                        <a:rPr lang="en-US" sz="1600" b="1" err="1">
                          <a:latin typeface="Segoe UI"/>
                          <a:cs typeface="Segoe UI"/>
                        </a:rPr>
                        <a:t>ảo</a:t>
                      </a:r>
                      <a:r>
                        <a:rPr lang="en-US" sz="1600" b="1">
                          <a:latin typeface="Segoe UI"/>
                          <a:cs typeface="Segoe UI"/>
                        </a:rPr>
                        <a:t> </a:t>
                      </a:r>
                      <a:r>
                        <a:rPr lang="en-US" sz="1600" b="1" err="1">
                          <a:latin typeface="Segoe UI"/>
                          <a:cs typeface="Segoe UI"/>
                        </a:rPr>
                        <a:t>giác</a:t>
                      </a:r>
                      <a:r>
                        <a:rPr lang="en-US" sz="1600" b="1">
                          <a:latin typeface="Segoe UI"/>
                          <a:cs typeface="Segoe UI"/>
                        </a:rPr>
                        <a:t> pattern III (</a:t>
                      </a:r>
                      <a:r>
                        <a:rPr lang="en-US" sz="1600" b="1" i="0" u="none" strike="noStrike" noProof="0" err="1">
                          <a:solidFill>
                            <a:srgbClr val="000000"/>
                          </a:solidFill>
                          <a:latin typeface="Segoe UI"/>
                        </a:rPr>
                        <a:t>Quá</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chung</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chung</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hoặc</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quá</a:t>
                      </a:r>
                      <a:r>
                        <a:rPr lang="en-US" sz="1600" b="1" i="0" u="none" strike="noStrike" noProof="0">
                          <a:solidFill>
                            <a:srgbClr val="000000"/>
                          </a:solidFill>
                          <a:latin typeface="Segoe UI"/>
                        </a:rPr>
                        <a:t> chi </a:t>
                      </a:r>
                      <a:r>
                        <a:rPr lang="en-US" sz="1600" b="1" i="0" u="none" strike="noStrike" noProof="0" err="1">
                          <a:solidFill>
                            <a:srgbClr val="000000"/>
                          </a:solidFill>
                          <a:latin typeface="Segoe UI"/>
                        </a:rPr>
                        <a:t>tiết</a:t>
                      </a:r>
                      <a:r>
                        <a:rPr lang="en-US" sz="1600" b="1" i="0" u="none" strike="noStrike" noProof="0"/>
                        <a:t>):</a:t>
                      </a:r>
                      <a:endParaRPr lang="en-US" sz="1600" b="1">
                        <a:latin typeface="Segoe UI"/>
                        <a:cs typeface="Segoe UI"/>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78762"/>
                  </a:ext>
                </a:extLst>
              </a:tr>
              <a:tr h="0">
                <a:tc>
                  <a:txBody>
                    <a:bodyPr/>
                    <a:lstStyle/>
                    <a:p>
                      <a:pPr lvl="0" algn="l">
                        <a:buNone/>
                      </a:pPr>
                      <a:r>
                        <a:rPr lang="vi-VN" sz="1500" b="0" i="0" u="none" strike="noStrike" kern="1200" noProof="0">
                          <a:solidFill>
                            <a:schemeClr val="tx1"/>
                          </a:solidFill>
                          <a:effectLst/>
                          <a:latin typeface="Arial"/>
                        </a:rPr>
                        <a:t>Hồ sơ đề xuất nhiệm vụ khoa học công nghệ bao gồm một số giấy tờ cần thiết để cơ quan chức năng xem xét và phê duyệt.</a:t>
                      </a:r>
                      <a:endParaRPr lang="vi-VN">
                        <a:latin typeface="Aria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97132"/>
                  </a:ext>
                </a:extLst>
              </a:tr>
              <a:tr h="0">
                <a:tc>
                  <a:txBody>
                    <a:bodyPr/>
                    <a:lstStyle/>
                    <a:p>
                      <a:pPr lvl="0" algn="l">
                        <a:buNone/>
                      </a:pPr>
                      <a:r>
                        <a:rPr lang="en-US" sz="1600" b="1" i="0" u="none" strike="noStrike" noProof="0" err="1">
                          <a:solidFill>
                            <a:srgbClr val="000000"/>
                          </a:solidFill>
                          <a:latin typeface="Segoe UI"/>
                        </a:rPr>
                        <a:t>Câu</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trả</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lời</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ảo</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giác</a:t>
                      </a:r>
                      <a:r>
                        <a:rPr lang="en-US" sz="1600" b="1" i="0" u="none" strike="noStrike" noProof="0">
                          <a:solidFill>
                            <a:srgbClr val="000000"/>
                          </a:solidFill>
                          <a:latin typeface="Segoe UI"/>
                        </a:rPr>
                        <a:t> pattern IV (Suy </a:t>
                      </a:r>
                      <a:r>
                        <a:rPr lang="en-US" sz="1600" b="1" i="0" u="none" strike="noStrike" noProof="0" err="1">
                          <a:solidFill>
                            <a:srgbClr val="000000"/>
                          </a:solidFill>
                          <a:latin typeface="Segoe UI"/>
                        </a:rPr>
                        <a:t>luận</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sai</a:t>
                      </a:r>
                      <a:r>
                        <a:rPr lang="en-US" sz="1600" b="1" i="0" u="none" strike="noStrike" noProof="0">
                          <a:solidFill>
                            <a:srgbClr val="000000"/>
                          </a:solidFill>
                          <a:latin typeface="Segoe UI"/>
                        </a:rPr>
                        <a:t> </a:t>
                      </a:r>
                      <a:r>
                        <a:rPr lang="en-US" sz="1600" b="1" i="0" u="none" strike="noStrike" noProof="0" err="1">
                          <a:solidFill>
                            <a:srgbClr val="000000"/>
                          </a:solidFill>
                          <a:latin typeface="Segoe UI"/>
                        </a:rPr>
                        <a:t>từ</a:t>
                      </a:r>
                      <a:r>
                        <a:rPr lang="en-US" sz="1600" b="1" i="0" u="none" strike="noStrike" noProof="0">
                          <a:solidFill>
                            <a:srgbClr val="000000"/>
                          </a:solidFill>
                          <a:latin typeface="Segoe UI"/>
                        </a:rPr>
                        <a:t> tri </a:t>
                      </a:r>
                      <a:r>
                        <a:rPr lang="en-US" sz="1600" b="1" i="0" u="none" strike="noStrike" noProof="0" err="1">
                          <a:solidFill>
                            <a:srgbClr val="000000"/>
                          </a:solidFill>
                          <a:latin typeface="Segoe UI"/>
                        </a:rPr>
                        <a:t>thức</a:t>
                      </a:r>
                      <a:r>
                        <a:rPr lang="en-US" sz="1600" b="1" i="0" u="none" strike="noStrike" noProof="0">
                          <a:solidFill>
                            <a:srgbClr val="000000"/>
                          </a:solidFill>
                        </a:rPr>
                        <a:t>):</a:t>
                      </a:r>
                      <a:endParaRPr lang="en-US" sz="1600" b="1">
                        <a:latin typeface="Segoe UI" panose="020B0502040204020203" pitchFamily="34" charset="0"/>
                        <a:cs typeface="Segoe UI" panose="020B0502040204020203" pitchFamily="34"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370026"/>
                  </a:ext>
                </a:extLst>
              </a:tr>
              <a:tr h="1322716">
                <a:tc>
                  <a:txBody>
                    <a:bodyPr/>
                    <a:lstStyle/>
                    <a:p>
                      <a:pPr lvl="0" algn="l">
                        <a:buNone/>
                      </a:pPr>
                      <a:r>
                        <a:rPr lang="en-US" sz="1500" b="0" i="0" u="none" strike="noStrike" noProof="0" err="1">
                          <a:solidFill>
                            <a:schemeClr val="tx1"/>
                          </a:solidFill>
                          <a:effectLst/>
                          <a:latin typeface="Arial"/>
                        </a:rPr>
                        <a:t>Hồ</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sơ</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đề</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xuất</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nhiệm</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vụ</a:t>
                      </a:r>
                      <a:r>
                        <a:rPr lang="en-US" sz="1500" b="0" i="0" u="none" strike="noStrike" noProof="0">
                          <a:solidFill>
                            <a:schemeClr val="tx1"/>
                          </a:solidFill>
                          <a:effectLst/>
                          <a:latin typeface="Arial"/>
                        </a:rPr>
                        <a:t> khoa </a:t>
                      </a:r>
                      <a:r>
                        <a:rPr lang="en-US" sz="1500" b="0" i="0" u="none" strike="noStrike" noProof="0" err="1">
                          <a:solidFill>
                            <a:schemeClr val="tx1"/>
                          </a:solidFill>
                          <a:effectLst/>
                          <a:latin typeface="Arial"/>
                        </a:rPr>
                        <a:t>học</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công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nghệ</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cần</a:t>
                      </a:r>
                      <a:r>
                        <a:rPr lang="en-US" sz="1500" b="0" i="0" u="none" strike="noStrike" noProof="0">
                          <a:solidFill>
                            <a:schemeClr val="tx1"/>
                          </a:solidFill>
                          <a:effectLst/>
                          <a:latin typeface="Arial"/>
                        </a:rPr>
                        <a:t> bao </a:t>
                      </a:r>
                      <a:r>
                        <a:rPr lang="en-US" sz="1500" b="0" i="0" u="none" strike="noStrike" noProof="0" err="1">
                          <a:solidFill>
                            <a:schemeClr val="tx1"/>
                          </a:solidFill>
                          <a:effectLst/>
                          <a:latin typeface="Arial"/>
                        </a:rPr>
                        <a:t>gồm</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đơn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xin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đăng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ký</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nhiệm</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vụ</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theo</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mẫu</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tự</a:t>
                      </a:r>
                      <a:r>
                        <a:rPr lang="en-US" sz="1500" b="0" i="0" u="none" strike="noStrike" noProof="0">
                          <a:solidFill>
                            <a:schemeClr val="tx1"/>
                          </a:solidFill>
                          <a:effectLst/>
                          <a:latin typeface="Arial"/>
                        </a:rPr>
                        <a:t> do </a:t>
                      </a:r>
                      <a:r>
                        <a:rPr lang="en-US" sz="1500" b="0" i="0" u="none" strike="noStrike" noProof="0" err="1">
                          <a:solidFill>
                            <a:schemeClr val="tx1"/>
                          </a:solidFill>
                          <a:effectLst/>
                          <a:latin typeface="Arial"/>
                        </a:rPr>
                        <a:t>của</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từng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tổ</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chức</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bản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sao</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công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chứng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quyết</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định</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thành</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lập</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đơn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vị</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chủ</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trì</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và</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bản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mô</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tả</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nhiệm</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vụ</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không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cần</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theo</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bất</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kỳ</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thông</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tư</a:t>
                      </a:r>
                      <a:r>
                        <a:rPr lang="en-US" sz="1500" b="0" i="0" u="none" strike="noStrike" noProof="0">
                          <a:solidFill>
                            <a:schemeClr val="tx1"/>
                          </a:solidFill>
                          <a:effectLst/>
                          <a:latin typeface="Arial"/>
                        </a:rPr>
                        <a:t> hay </a:t>
                      </a:r>
                      <a:r>
                        <a:rPr lang="en-US" sz="1500" b="0" i="0" u="none" strike="noStrike" noProof="0" err="1">
                          <a:solidFill>
                            <a:schemeClr val="tx1"/>
                          </a:solidFill>
                          <a:effectLst/>
                          <a:latin typeface="Arial"/>
                        </a:rPr>
                        <a:t>biểu</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mẫu</a:t>
                      </a:r>
                      <a:r>
                        <a:rPr lang="en-US" sz="1500" b="0" i="0" u="none" strike="noStrike" noProof="0">
                          <a:solidFill>
                            <a:schemeClr val="tx1"/>
                          </a:solidFill>
                          <a:effectLst/>
                          <a:latin typeface="Arial"/>
                        </a:rPr>
                        <a:t> </a:t>
                      </a:r>
                      <a:r>
                        <a:rPr lang="en-US" sz="1500" b="0" i="0" u="none" strike="noStrike" noProof="0" err="1">
                          <a:solidFill>
                            <a:schemeClr val="tx1"/>
                          </a:solidFill>
                          <a:effectLst/>
                          <a:latin typeface="Arial"/>
                        </a:rPr>
                        <a:t>nào</a:t>
                      </a:r>
                      <a:r>
                        <a:rPr lang="en-US" sz="1500" b="0" i="0" u="none" strike="noStrike" noProof="0">
                          <a:solidFill>
                            <a:schemeClr val="tx1"/>
                          </a:solidFill>
                          <a:effectLst/>
                          <a:latin typeface="Arial"/>
                        </a:rPr>
                        <a:t>.</a:t>
                      </a:r>
                      <a:endParaRPr lang="vi-VN">
                        <a:solidFill>
                          <a:schemeClr val="tx1"/>
                        </a:solidFill>
                        <a:latin typeface="Arial"/>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187564"/>
                  </a:ext>
                </a:extLst>
              </a:tr>
            </a:tbl>
          </a:graphicData>
        </a:graphic>
      </p:graphicFrame>
      <p:sp>
        <p:nvSpPr>
          <p:cNvPr id="7" name="TextBox 6">
            <a:extLst>
              <a:ext uri="{FF2B5EF4-FFF2-40B4-BE49-F238E27FC236}">
                <a16:creationId xmlns:a16="http://schemas.microsoft.com/office/drawing/2014/main" id="{0733CA17-9EBF-9D83-6F06-95D34D0006E0}"/>
              </a:ext>
            </a:extLst>
          </p:cNvPr>
          <p:cNvSpPr txBox="1"/>
          <p:nvPr/>
        </p:nvSpPr>
        <p:spPr>
          <a:xfrm>
            <a:off x="264816" y="584775"/>
            <a:ext cx="6355080" cy="496674"/>
          </a:xfrm>
          <a:prstGeom prst="rect">
            <a:avLst/>
          </a:prstGeom>
          <a:noFill/>
        </p:spPr>
        <p:txBody>
          <a:bodyPr wrap="square" lIns="91440" tIns="45720" rIns="91440" bIns="45720" anchor="t">
            <a:spAutoFit/>
          </a:bodyPr>
          <a:lstStyle/>
          <a:p>
            <a:pPr>
              <a:lnSpc>
                <a:spcPct val="150000"/>
              </a:lnSpc>
              <a:spcBef>
                <a:spcPts val="600"/>
              </a:spcBef>
              <a:spcAft>
                <a:spcPts val="600"/>
              </a:spcAft>
            </a:pPr>
            <a:r>
              <a:rPr lang="en-US" sz="2000" b="1">
                <a:solidFill>
                  <a:srgbClr val="0D259B"/>
                </a:solidFill>
                <a:latin typeface="Segoe UI"/>
                <a:cs typeface="Segoe UI"/>
              </a:rPr>
              <a:t>Pattern III và IV:</a:t>
            </a:r>
          </a:p>
        </p:txBody>
      </p:sp>
      <p:sp>
        <p:nvSpPr>
          <p:cNvPr id="8" name="TextBox 7">
            <a:extLst>
              <a:ext uri="{FF2B5EF4-FFF2-40B4-BE49-F238E27FC236}">
                <a16:creationId xmlns:a16="http://schemas.microsoft.com/office/drawing/2014/main" id="{012E1331-322D-029F-9D0A-D61282BCE4DF}"/>
              </a:ext>
            </a:extLst>
          </p:cNvPr>
          <p:cNvSpPr txBox="1"/>
          <p:nvPr/>
        </p:nvSpPr>
        <p:spPr>
          <a:xfrm>
            <a:off x="2854634" y="1309773"/>
            <a:ext cx="6482731" cy="456215"/>
          </a:xfrm>
          <a:prstGeom prst="rect">
            <a:avLst/>
          </a:prstGeom>
          <a:noFill/>
        </p:spPr>
        <p:txBody>
          <a:bodyPr wrap="square" lIns="91440" tIns="45720" rIns="91440" bIns="45720" anchor="t">
            <a:spAutoFit/>
          </a:bodyPr>
          <a:lstStyle/>
          <a:p>
            <a:pPr algn="ctr">
              <a:lnSpc>
                <a:spcPct val="150000"/>
              </a:lnSpc>
              <a:spcAft>
                <a:spcPts val="1800"/>
              </a:spcAft>
            </a:pPr>
            <a:r>
              <a:rPr lang="en-US" b="1" err="1">
                <a:latin typeface="Segoe UI"/>
                <a:cs typeface="Segoe UI"/>
              </a:rPr>
              <a:t>Bảng</a:t>
            </a:r>
            <a:r>
              <a:rPr lang="en-US" b="1">
                <a:latin typeface="Segoe UI"/>
                <a:cs typeface="Segoe UI"/>
              </a:rPr>
              <a:t>: </a:t>
            </a:r>
            <a:r>
              <a:rPr lang="en-US" b="1" err="1">
                <a:latin typeface="Segoe UI"/>
                <a:cs typeface="Segoe UI"/>
              </a:rPr>
              <a:t>ví</a:t>
            </a:r>
            <a:r>
              <a:rPr lang="en-US" b="1">
                <a:latin typeface="Segoe UI"/>
                <a:cs typeface="Segoe UI"/>
              </a:rPr>
              <a:t> </a:t>
            </a:r>
            <a:r>
              <a:rPr lang="en-US" b="1" err="1">
                <a:latin typeface="Segoe UI"/>
                <a:cs typeface="Segoe UI"/>
              </a:rPr>
              <a:t>dụ</a:t>
            </a:r>
            <a:r>
              <a:rPr lang="en-US" b="1">
                <a:latin typeface="Segoe UI"/>
                <a:cs typeface="Segoe UI"/>
              </a:rPr>
              <a:t> </a:t>
            </a:r>
            <a:r>
              <a:rPr lang="en-US" b="1" err="1">
                <a:latin typeface="Segoe UI"/>
                <a:cs typeface="Segoe UI"/>
              </a:rPr>
              <a:t>về</a:t>
            </a:r>
            <a:r>
              <a:rPr lang="en-US" b="1">
                <a:latin typeface="Segoe UI"/>
                <a:cs typeface="Segoe UI"/>
              </a:rPr>
              <a:t> Pattern III </a:t>
            </a:r>
            <a:r>
              <a:rPr lang="en-US" b="1" err="1">
                <a:latin typeface="Segoe UI"/>
                <a:cs typeface="Segoe UI"/>
              </a:rPr>
              <a:t>và</a:t>
            </a:r>
            <a:r>
              <a:rPr lang="en-US" b="1">
                <a:latin typeface="Segoe UI"/>
                <a:cs typeface="Segoe UI"/>
              </a:rPr>
              <a:t> IV </a:t>
            </a:r>
            <a:endParaRPr lang="en-US">
              <a:latin typeface="Segoe UI"/>
              <a:cs typeface="Segoe UI"/>
            </a:endParaRPr>
          </a:p>
        </p:txBody>
      </p:sp>
    </p:spTree>
    <p:extLst>
      <p:ext uri="{BB962C8B-B14F-4D97-AF65-F5344CB8AC3E}">
        <p14:creationId xmlns:p14="http://schemas.microsoft.com/office/powerpoint/2010/main" val="1854663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764890" y="1920240"/>
            <a:ext cx="8662219" cy="3989180"/>
          </a:xfrm>
          <a:prstGeom prst="rect">
            <a:avLst/>
          </a:prstGeom>
        </p:spPr>
      </p:pic>
      <p:sp>
        <p:nvSpPr>
          <p:cNvPr id="4" name="TextBox 3"/>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1.1 </a:t>
            </a:r>
            <a:r>
              <a:rPr lang="en-US" sz="3200" b="1" err="1">
                <a:solidFill>
                  <a:schemeClr val="bg1"/>
                </a:solidFill>
                <a:latin typeface="Segoe UI" panose="020B0502040204020203" pitchFamily="34" charset="0"/>
                <a:cs typeface="Segoe UI" panose="020B0502040204020203" pitchFamily="34" charset="0"/>
              </a:rPr>
              <a:t>Mô</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tả</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vấn</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đề</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52076BD2-A621-BF01-394C-DD8FD6DD76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37474" y="-465092"/>
            <a:ext cx="3653673" cy="1596655"/>
          </a:xfrm>
          <a:prstGeom prst="rect">
            <a:avLst/>
          </a:prstGeom>
        </p:spPr>
      </p:pic>
      <p:sp>
        <p:nvSpPr>
          <p:cNvPr id="12" name="TextBox 11">
            <a:extLst>
              <a:ext uri="{FF2B5EF4-FFF2-40B4-BE49-F238E27FC236}">
                <a16:creationId xmlns:a16="http://schemas.microsoft.com/office/drawing/2014/main" id="{D6789260-FDD7-80CB-D7B8-69FDF08151BD}"/>
              </a:ext>
            </a:extLst>
          </p:cNvPr>
          <p:cNvSpPr txBox="1"/>
          <p:nvPr/>
        </p:nvSpPr>
        <p:spPr>
          <a:xfrm>
            <a:off x="279244" y="584775"/>
            <a:ext cx="11597796" cy="1573892"/>
          </a:xfrm>
          <a:prstGeom prst="rect">
            <a:avLst/>
          </a:prstGeom>
          <a:noFill/>
        </p:spPr>
        <p:txBody>
          <a:bodyPr wrap="square" lIns="91440" tIns="45720" rIns="91440" bIns="45720" rtlCol="0" anchor="t">
            <a:spAutoFit/>
          </a:bodyPr>
          <a:lstStyle/>
          <a:p>
            <a:pPr marL="457200" indent="-457200" algn="just">
              <a:lnSpc>
                <a:spcPct val="150000"/>
              </a:lnSpc>
              <a:spcBef>
                <a:spcPts val="600"/>
              </a:spcBef>
              <a:spcAft>
                <a:spcPts val="600"/>
              </a:spcAft>
              <a:buFont typeface="Wingdings" panose="05000000000000000000" pitchFamily="2" charset="2"/>
              <a:buChar char="Ø"/>
            </a:pPr>
            <a:r>
              <a:rPr lang="vi-VN" sz="2000" err="1">
                <a:latin typeface="Segoe UI"/>
                <a:cs typeface="Segoe UI"/>
              </a:rPr>
              <a:t>LLMs</a:t>
            </a:r>
            <a:r>
              <a:rPr lang="vi-VN" sz="2000">
                <a:latin typeface="Segoe UI"/>
                <a:cs typeface="Segoe UI"/>
              </a:rPr>
              <a:t> tiềm năng hỗ trợ dịch vụ công (tra cứu, hướng dẫn thủ tục). </a:t>
            </a:r>
            <a:endParaRPr lang="en-US" sz="2000">
              <a:latin typeface="Segoe UI"/>
              <a:cs typeface="Segoe UI"/>
            </a:endParaRPr>
          </a:p>
          <a:p>
            <a:pPr marL="457200" indent="-457200" algn="just">
              <a:lnSpc>
                <a:spcPct val="150000"/>
              </a:lnSpc>
              <a:spcBef>
                <a:spcPts val="600"/>
              </a:spcBef>
              <a:spcAft>
                <a:spcPts val="600"/>
              </a:spcAft>
              <a:buFont typeface="Wingdings" panose="05000000000000000000" pitchFamily="2" charset="2"/>
              <a:buChar char="Ø"/>
            </a:pPr>
            <a:r>
              <a:rPr lang="en-US" sz="2000">
                <a:latin typeface="Segoe UI"/>
                <a:cs typeface="Segoe UI"/>
              </a:rPr>
              <a:t>LLMs </a:t>
            </a:r>
            <a:r>
              <a:rPr lang="en-US" sz="2000" err="1">
                <a:latin typeface="Segoe UI"/>
                <a:cs typeface="Segoe UI"/>
              </a:rPr>
              <a:t>gây</a:t>
            </a:r>
            <a:r>
              <a:rPr lang="en-US" sz="2000">
                <a:latin typeface="Segoe UI"/>
                <a:cs typeface="Segoe UI"/>
              </a:rPr>
              <a:t> </a:t>
            </a:r>
            <a:r>
              <a:rPr lang="en-US" sz="2000" err="1">
                <a:latin typeface="Segoe UI"/>
                <a:cs typeface="Segoe UI"/>
              </a:rPr>
              <a:t>sai</a:t>
            </a:r>
            <a:r>
              <a:rPr lang="en-US" sz="2000">
                <a:latin typeface="Segoe UI"/>
                <a:cs typeface="Segoe UI"/>
              </a:rPr>
              <a:t> </a:t>
            </a:r>
            <a:r>
              <a:rPr lang="en-US" sz="2000" err="1">
                <a:latin typeface="Segoe UI"/>
                <a:cs typeface="Segoe UI"/>
              </a:rPr>
              <a:t>lệch</a:t>
            </a:r>
            <a:r>
              <a:rPr lang="en-US" sz="2000">
                <a:latin typeface="Segoe UI"/>
                <a:cs typeface="Segoe UI"/>
              </a:rPr>
              <a:t> </a:t>
            </a:r>
            <a:r>
              <a:rPr lang="en-US" sz="2000" err="1">
                <a:latin typeface="Segoe UI"/>
                <a:cs typeface="Segoe UI"/>
              </a:rPr>
              <a:t>thông</a:t>
            </a:r>
            <a:r>
              <a:rPr lang="en-US" sz="2000">
                <a:latin typeface="Segoe UI"/>
                <a:cs typeface="Segoe UI"/>
              </a:rPr>
              <a:t> tin, </a:t>
            </a:r>
            <a:r>
              <a:rPr lang="en-US" sz="2000" err="1">
                <a:latin typeface="Segoe UI"/>
                <a:cs typeface="Segoe UI"/>
              </a:rPr>
              <a:t>dễ</a:t>
            </a:r>
            <a:r>
              <a:rPr lang="en-US" sz="2000">
                <a:latin typeface="Segoe UI"/>
                <a:cs typeface="Segoe UI"/>
              </a:rPr>
              <a:t> </a:t>
            </a:r>
            <a:r>
              <a:rPr lang="en-US" sz="2000" err="1">
                <a:latin typeface="Segoe UI"/>
                <a:cs typeface="Segoe UI"/>
              </a:rPr>
              <a:t>hiểu</a:t>
            </a:r>
            <a:r>
              <a:rPr lang="en-US" sz="2000">
                <a:latin typeface="Segoe UI"/>
                <a:cs typeface="Segoe UI"/>
              </a:rPr>
              <a:t> </a:t>
            </a:r>
            <a:r>
              <a:rPr lang="en-US" sz="2000" err="1">
                <a:latin typeface="Segoe UI"/>
                <a:cs typeface="Segoe UI"/>
              </a:rPr>
              <a:t>lầm</a:t>
            </a:r>
            <a:r>
              <a:rPr lang="en-US" sz="2000">
                <a:latin typeface="Segoe UI"/>
                <a:cs typeface="Segoe UI"/>
              </a:rPr>
              <a:t> </a:t>
            </a:r>
            <a:r>
              <a:rPr lang="en-US" sz="2000" err="1">
                <a:latin typeface="Segoe UI"/>
                <a:cs typeface="Segoe UI"/>
              </a:rPr>
              <a:t>pháp</a:t>
            </a:r>
            <a:r>
              <a:rPr lang="en-US" sz="2000">
                <a:latin typeface="Segoe UI"/>
                <a:cs typeface="Segoe UI"/>
              </a:rPr>
              <a:t> </a:t>
            </a:r>
            <a:r>
              <a:rPr lang="en-US" sz="2000" err="1">
                <a:latin typeface="Segoe UI"/>
                <a:cs typeface="Segoe UI"/>
              </a:rPr>
              <a:t>lý</a:t>
            </a:r>
            <a:r>
              <a:rPr lang="en-US" sz="2000">
                <a:latin typeface="Segoe UI"/>
                <a:cs typeface="Segoe UI"/>
              </a:rPr>
              <a:t> </a:t>
            </a:r>
            <a:r>
              <a:rPr lang="en-US" sz="2000" err="1">
                <a:latin typeface="Segoe UI"/>
                <a:cs typeface="Segoe UI"/>
              </a:rPr>
              <a:t>trong</a:t>
            </a:r>
            <a:r>
              <a:rPr lang="en-US" sz="2000">
                <a:latin typeface="Segoe UI"/>
                <a:cs typeface="Segoe UI"/>
              </a:rPr>
              <a:t> </a:t>
            </a:r>
            <a:r>
              <a:rPr lang="en-US" sz="2000" err="1">
                <a:latin typeface="Segoe UI"/>
                <a:cs typeface="Segoe UI"/>
              </a:rPr>
              <a:t>khi</a:t>
            </a:r>
            <a:r>
              <a:rPr lang="en-US" sz="2000">
                <a:latin typeface="Segoe UI"/>
                <a:cs typeface="Segoe UI"/>
              </a:rPr>
              <a:t> </a:t>
            </a:r>
            <a:r>
              <a:rPr lang="en-US" sz="2000" err="1">
                <a:latin typeface="Segoe UI"/>
                <a:cs typeface="Segoe UI"/>
              </a:rPr>
              <a:t>dịch</a:t>
            </a:r>
            <a:r>
              <a:rPr lang="en-US" sz="2000">
                <a:latin typeface="Segoe UI"/>
                <a:cs typeface="Segoe UI"/>
              </a:rPr>
              <a:t> </a:t>
            </a:r>
            <a:r>
              <a:rPr lang="en-US" sz="2000" err="1">
                <a:latin typeface="Segoe UI"/>
                <a:cs typeface="Segoe UI"/>
              </a:rPr>
              <a:t>vụ</a:t>
            </a:r>
            <a:r>
              <a:rPr lang="en-US" sz="2000">
                <a:latin typeface="Segoe UI"/>
                <a:cs typeface="Segoe UI"/>
              </a:rPr>
              <a:t> </a:t>
            </a:r>
            <a:r>
              <a:rPr lang="en-US" sz="2000" err="1">
                <a:latin typeface="Segoe UI"/>
                <a:cs typeface="Segoe UI"/>
              </a:rPr>
              <a:t>công</a:t>
            </a:r>
            <a:r>
              <a:rPr lang="en-US" sz="2000">
                <a:latin typeface="Segoe UI"/>
                <a:cs typeface="Segoe UI"/>
              </a:rPr>
              <a:t> </a:t>
            </a:r>
            <a:r>
              <a:rPr lang="en-US" sz="2000" err="1">
                <a:latin typeface="Segoe UI"/>
                <a:cs typeface="Segoe UI"/>
              </a:rPr>
              <a:t>đòi</a:t>
            </a:r>
            <a:r>
              <a:rPr lang="en-US" sz="2000">
                <a:latin typeface="Segoe UI"/>
                <a:cs typeface="Segoe UI"/>
              </a:rPr>
              <a:t> </a:t>
            </a:r>
            <a:r>
              <a:rPr lang="en-US" sz="2000" err="1">
                <a:latin typeface="Segoe UI"/>
                <a:cs typeface="Segoe UI"/>
              </a:rPr>
              <a:t>hỏi</a:t>
            </a:r>
            <a:r>
              <a:rPr lang="en-US" sz="2000">
                <a:latin typeface="Segoe UI"/>
                <a:cs typeface="Segoe UI"/>
              </a:rPr>
              <a:t> </a:t>
            </a:r>
            <a:r>
              <a:rPr lang="en-US" sz="2000" err="1">
                <a:latin typeface="Segoe UI"/>
                <a:cs typeface="Segoe UI"/>
              </a:rPr>
              <a:t>tính</a:t>
            </a:r>
            <a:r>
              <a:rPr lang="en-US" sz="2000">
                <a:latin typeface="Segoe UI"/>
                <a:cs typeface="Segoe UI"/>
              </a:rPr>
              <a:t> </a:t>
            </a:r>
            <a:r>
              <a:rPr lang="en-US" sz="2000" err="1">
                <a:latin typeface="Segoe UI"/>
                <a:cs typeface="Segoe UI"/>
              </a:rPr>
              <a:t>chính</a:t>
            </a:r>
            <a:r>
              <a:rPr lang="en-US" sz="2000">
                <a:latin typeface="Segoe UI"/>
                <a:cs typeface="Segoe UI"/>
              </a:rPr>
              <a:t> </a:t>
            </a:r>
            <a:r>
              <a:rPr lang="en-US" sz="2000" err="1">
                <a:latin typeface="Segoe UI"/>
                <a:cs typeface="Segoe UI"/>
              </a:rPr>
              <a:t>xác</a:t>
            </a:r>
            <a:r>
              <a:rPr lang="en-US" sz="2000">
                <a:latin typeface="Segoe UI"/>
                <a:cs typeface="Segoe UI"/>
              </a:rPr>
              <a:t> </a:t>
            </a:r>
            <a:r>
              <a:rPr lang="en-US" sz="2000" err="1">
                <a:latin typeface="Segoe UI"/>
                <a:cs typeface="Segoe UI"/>
              </a:rPr>
              <a:t>và</a:t>
            </a:r>
            <a:r>
              <a:rPr lang="en-US" sz="2000">
                <a:latin typeface="Segoe UI"/>
                <a:cs typeface="Segoe UI"/>
              </a:rPr>
              <a:t> </a:t>
            </a:r>
            <a:r>
              <a:rPr lang="en-US" sz="2000" err="1">
                <a:latin typeface="Segoe UI"/>
                <a:cs typeface="Segoe UI"/>
              </a:rPr>
              <a:t>minh</a:t>
            </a:r>
            <a:r>
              <a:rPr lang="en-US" sz="2000">
                <a:latin typeface="Segoe UI"/>
                <a:cs typeface="Segoe UI"/>
              </a:rPr>
              <a:t> </a:t>
            </a:r>
            <a:r>
              <a:rPr lang="en-US" sz="2000" err="1">
                <a:latin typeface="Segoe UI"/>
                <a:cs typeface="Segoe UI"/>
              </a:rPr>
              <a:t>bạch</a:t>
            </a:r>
            <a:r>
              <a:rPr lang="en-US" sz="2000">
                <a:latin typeface="Segoe UI"/>
                <a:cs typeface="Segoe UI"/>
              </a:rPr>
              <a:t>. </a:t>
            </a:r>
          </a:p>
        </p:txBody>
      </p:sp>
      <p:sp>
        <p:nvSpPr>
          <p:cNvPr id="2" name="Rectangle 1"/>
          <p:cNvSpPr>
            <a:spLocks noChangeArrowheads="1"/>
          </p:cNvSpPr>
          <p:nvPr/>
        </p:nvSpPr>
        <p:spPr bwMode="auto">
          <a:xfrm>
            <a:off x="0" y="-323165"/>
            <a:ext cx="2792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2DE3D6FB-AC93-A9DE-4196-6C10197672EC}"/>
              </a:ext>
            </a:extLst>
          </p:cNvPr>
          <p:cNvSpPr txBox="1"/>
          <p:nvPr/>
        </p:nvSpPr>
        <p:spPr>
          <a:xfrm>
            <a:off x="2487852" y="5909420"/>
            <a:ext cx="7180580"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Hình</a:t>
            </a:r>
            <a:r>
              <a:rPr lang="en-US" b="1">
                <a:latin typeface="Segoe UI" panose="020B0502040204020203" pitchFamily="34" charset="0"/>
                <a:cs typeface="Segoe UI" panose="020B0502040204020203" pitchFamily="34" charset="0"/>
              </a:rPr>
              <a:t> 1: </a:t>
            </a:r>
            <a:r>
              <a:rPr lang="en-US" err="1">
                <a:latin typeface="Segoe UI" panose="020B0502040204020203" pitchFamily="34" charset="0"/>
                <a:cs typeface="Segoe UI" panose="020B0502040204020203" pitchFamily="34" charset="0"/>
              </a:rPr>
              <a:t>Một</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phản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hồi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của</a:t>
            </a:r>
            <a:r>
              <a:rPr lang="en-US">
                <a:latin typeface="Segoe UI" panose="020B0502040204020203" pitchFamily="34" charset="0"/>
                <a:cs typeface="Segoe UI" panose="020B0502040204020203" pitchFamily="34" charset="0"/>
              </a:rPr>
              <a:t> GPT 4.0 </a:t>
            </a:r>
            <a:r>
              <a:rPr lang="en-US" err="1">
                <a:latin typeface="Segoe UI" panose="020B0502040204020203" pitchFamily="34" charset="0"/>
                <a:cs typeface="Segoe UI" panose="020B0502040204020203" pitchFamily="34" charset="0"/>
              </a:rPr>
              <a:t>về</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dịch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vụ</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công</a:t>
            </a:r>
            <a:endParaRPr lang="en-US">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24809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34BAA-E069-4D97-AB8B-711A77D6FA2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04FD7DB-7E4C-4937-A19C-B90236BC0FBB}"/>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3.4</a:t>
            </a:r>
            <a:r>
              <a:rPr lang="vi-VN" sz="3200" b="1">
                <a:solidFill>
                  <a:schemeClr val="bg1"/>
                </a:solidFill>
                <a:latin typeface="Segoe UI" panose="020B0502040204020203" pitchFamily="34" charset="0"/>
                <a:cs typeface="Segoe UI" panose="020B0502040204020203" pitchFamily="34" charset="0"/>
              </a:rPr>
              <a:t> Sinh dữ liệu ảo giác</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48D0C7B0-B95F-E995-410F-E455EDE991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56EB1F6A-E426-43D7-CA69-BB5D6F2F97A8}"/>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C4D5E5B7-55D6-CEDB-617D-5D47A2B2C821}"/>
              </a:ext>
            </a:extLst>
          </p:cNvPr>
          <p:cNvGraphicFramePr>
            <a:graphicFrameLocks noGrp="1"/>
          </p:cNvGraphicFramePr>
          <p:nvPr/>
        </p:nvGraphicFramePr>
        <p:xfrm>
          <a:off x="2031999" y="1923491"/>
          <a:ext cx="8128000" cy="4053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584229597"/>
                    </a:ext>
                  </a:extLst>
                </a:gridCol>
              </a:tblGrid>
              <a:tr h="0">
                <a:tc>
                  <a:txBody>
                    <a:bodyPr/>
                    <a:lstStyle/>
                    <a:p>
                      <a:pPr algn="l"/>
                      <a:r>
                        <a:rPr lang="en-US" sz="1600">
                          <a:latin typeface="Segoe UI" panose="020B0502040204020203" pitchFamily="34" charset="0"/>
                          <a:cs typeface="Segoe UI" panose="020B0502040204020203" pitchFamily="34" charset="0"/>
                        </a:rPr>
                        <a:t>System prompt: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78762"/>
                  </a:ext>
                </a:extLst>
              </a:tr>
              <a:tr h="0">
                <a:tc>
                  <a:txBody>
                    <a:bodyPr/>
                    <a:lstStyle/>
                    <a:p>
                      <a:pPr algn="l" rtl="0"/>
                      <a:r>
                        <a:rPr lang="vi-VN" sz="1500" b="0" u="none" strike="noStrike" kern="1200">
                          <a:solidFill>
                            <a:srgbClr val="FF0000"/>
                          </a:solidFill>
                          <a:effectLst/>
                          <a:latin typeface="Courier New" panose="02070309020205020404" pitchFamily="49" charset="0"/>
                          <a:cs typeface="Courier New" panose="02070309020205020404" pitchFamily="49" charset="0"/>
                        </a:rPr>
                        <a:t>Bạn sẽ đóng vai trò là một trình tạo câu trả lời ảo giác (hallucination answer generator). Với một câu hỏi, câu trả lời đúng, và kiến thức liên quan, mục tiêu của bạn là viết một câu trả lời ảo giác mà nghe có vẻ đúng nhưng thực tế lại sai. </a:t>
                      </a:r>
                      <a:r>
                        <a:rPr lang="vi-VN" sz="1500" b="0" u="none" strike="noStrike" kern="1200">
                          <a:solidFill>
                            <a:srgbClr val="0070C0"/>
                          </a:solidFill>
                          <a:effectLst/>
                          <a:latin typeface="Courier New" panose="02070309020205020404" pitchFamily="49" charset="0"/>
                          <a:cs typeface="Courier New" panose="02070309020205020404" pitchFamily="49" charset="0"/>
                        </a:rPr>
                        <a:t>{pattern}</a:t>
                      </a:r>
                      <a:endParaRPr lang="vi-VN" sz="1500" b="0">
                        <a:solidFill>
                          <a:srgbClr val="0070C0"/>
                        </a:solidFill>
                        <a:effectLst/>
                        <a:latin typeface="Courier New" panose="02070309020205020404" pitchFamily="49" charset="0"/>
                        <a:cs typeface="Courier New" panose="02070309020205020404" pitchFamily="49" charset="0"/>
                      </a:endParaRPr>
                    </a:p>
                    <a:p>
                      <a:pPr algn="l" rtl="0"/>
                      <a:endParaRPr lang="vi-VN" sz="1500" b="0">
                        <a:effectLst/>
                        <a:latin typeface="Courier New" panose="02070309020205020404" pitchFamily="49" charset="0"/>
                        <a:cs typeface="Courier New" panose="02070309020205020404" pitchFamily="49" charset="0"/>
                      </a:endParaRPr>
                    </a:p>
                    <a:p>
                      <a:pPr algn="l" rtl="0"/>
                      <a:r>
                        <a:rPr lang="vi-VN" sz="1500" b="0" u="none" strike="noStrike" kern="1200">
                          <a:solidFill>
                            <a:srgbClr val="FF0000"/>
                          </a:solidFill>
                          <a:effectLst/>
                          <a:latin typeface="Courier New" panose="02070309020205020404" pitchFamily="49" charset="0"/>
                          <a:cs typeface="Courier New" panose="02070309020205020404" pitchFamily="49" charset="0"/>
                        </a:rPr>
                        <a:t>Bạn nên cố gắng hết sức để làm cho câu trả lời trở nên ảo giác. #Câu trả lời ảo giác# chỉ có thể nhiều hơn #Câu trả lời đúng# khoảng 5 từ.</a:t>
                      </a:r>
                      <a:endParaRPr lang="en-US" sz="1500">
                        <a:solidFill>
                          <a:srgbClr val="FF0000"/>
                        </a:solidFill>
                        <a:latin typeface="Courier New" panose="02070309020205020404" pitchFamily="49" charset="0"/>
                        <a:cs typeface="Courier New" panose="02070309020205020404" pitchFamily="49"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97132"/>
                  </a:ext>
                </a:extLst>
              </a:tr>
              <a:tr h="0">
                <a:tc>
                  <a:txBody>
                    <a:bodyPr/>
                    <a:lstStyle/>
                    <a:p>
                      <a:pPr algn="l"/>
                      <a:r>
                        <a:rPr lang="en-US" sz="1600">
                          <a:latin typeface="Segoe UI" panose="020B0502040204020203" pitchFamily="34" charset="0"/>
                          <a:cs typeface="Segoe UI" panose="020B0502040204020203" pitchFamily="34" charset="0"/>
                        </a:rPr>
                        <a:t>User prompt (zero-shot learning):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370026"/>
                  </a:ext>
                </a:extLst>
              </a:tr>
              <a:tr h="0">
                <a:tc>
                  <a:txBody>
                    <a:bodyPr/>
                    <a:lstStyle/>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#Kiến </a:t>
                      </a:r>
                      <a:r>
                        <a:rPr lang="en-US" sz="1500" b="0" u="none" strike="noStrike" kern="1200" err="1">
                          <a:solidFill>
                            <a:srgbClr val="FF0000"/>
                          </a:solidFill>
                          <a:effectLst/>
                          <a:latin typeface="Courier New" panose="02070309020205020404" pitchFamily="49" charset="0"/>
                          <a:cs typeface="Courier New" panose="02070309020205020404" pitchFamily="49" charset="0"/>
                        </a:rPr>
                        <a:t>thức</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liên</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quan</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a:solidFill>
                            <a:srgbClr val="0070C0"/>
                          </a:solidFill>
                          <a:effectLst/>
                          <a:latin typeface="Courier New" panose="02070309020205020404" pitchFamily="49" charset="0"/>
                          <a:cs typeface="Courier New" panose="02070309020205020404" pitchFamily="49" charset="0"/>
                        </a:rPr>
                        <a:t>{knowledge}</a:t>
                      </a:r>
                      <a:br>
                        <a:rPr lang="en-US" sz="1500" b="0">
                          <a:solidFill>
                            <a:srgbClr val="0070C0"/>
                          </a:solidFill>
                          <a:effectLst/>
                          <a:latin typeface="Courier New" panose="02070309020205020404" pitchFamily="49" charset="0"/>
                          <a:cs typeface="Courier New" panose="02070309020205020404" pitchFamily="49" charset="0"/>
                        </a:rPr>
                      </a:br>
                      <a:endParaRPr lang="en-US" sz="1500" b="0">
                        <a:solidFill>
                          <a:srgbClr val="0070C0"/>
                        </a:solidFill>
                        <a:effectLst/>
                        <a:latin typeface="Courier New" panose="02070309020205020404" pitchFamily="49" charset="0"/>
                        <a:cs typeface="Courier New" panose="02070309020205020404" pitchFamily="49" charset="0"/>
                      </a:endParaRPr>
                    </a:p>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#Câu </a:t>
                      </a:r>
                      <a:r>
                        <a:rPr lang="en-US" sz="1500" b="0" u="none" strike="noStrike" kern="1200" err="1">
                          <a:solidFill>
                            <a:srgbClr val="FF0000"/>
                          </a:solidFill>
                          <a:effectLst/>
                          <a:latin typeface="Courier New" panose="02070309020205020404" pitchFamily="49" charset="0"/>
                          <a:cs typeface="Courier New" panose="02070309020205020404" pitchFamily="49" charset="0"/>
                        </a:rPr>
                        <a:t>hỏi</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a:solidFill>
                            <a:srgbClr val="0070C0"/>
                          </a:solidFill>
                          <a:effectLst/>
                          <a:latin typeface="Courier New" panose="02070309020205020404" pitchFamily="49" charset="0"/>
                          <a:cs typeface="Courier New" panose="02070309020205020404" pitchFamily="49" charset="0"/>
                        </a:rPr>
                        <a:t>{question}</a:t>
                      </a:r>
                      <a:endParaRPr lang="en-US" sz="1500" b="0">
                        <a:solidFill>
                          <a:srgbClr val="0070C0"/>
                        </a:solidFill>
                        <a:effectLst/>
                        <a:latin typeface="Courier New" panose="02070309020205020404" pitchFamily="49" charset="0"/>
                        <a:cs typeface="Courier New" panose="02070309020205020404" pitchFamily="49" charset="0"/>
                      </a:endParaRPr>
                    </a:p>
                    <a:p>
                      <a:pPr algn="l" rtl="0"/>
                      <a:endParaRPr lang="en-US" sz="1500" b="0">
                        <a:effectLst/>
                        <a:latin typeface="Courier New" panose="02070309020205020404" pitchFamily="49" charset="0"/>
                        <a:cs typeface="Courier New" panose="02070309020205020404" pitchFamily="49" charset="0"/>
                      </a:endParaRPr>
                    </a:p>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#Câu </a:t>
                      </a:r>
                      <a:r>
                        <a:rPr lang="en-US" sz="1500" b="0" u="none" strike="noStrike" kern="1200" err="1">
                          <a:solidFill>
                            <a:srgbClr val="FF0000"/>
                          </a:solidFill>
                          <a:effectLst/>
                          <a:latin typeface="Courier New" panose="02070309020205020404" pitchFamily="49" charset="0"/>
                          <a:cs typeface="Courier New" panose="02070309020205020404" pitchFamily="49" charset="0"/>
                        </a:rPr>
                        <a:t>trả</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lời</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đúng</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a:solidFill>
                            <a:srgbClr val="0070C0"/>
                          </a:solidFill>
                          <a:effectLst/>
                          <a:latin typeface="Courier New" panose="02070309020205020404" pitchFamily="49" charset="0"/>
                          <a:cs typeface="Courier New" panose="02070309020205020404" pitchFamily="49" charset="0"/>
                        </a:rPr>
                        <a:t>{</a:t>
                      </a:r>
                      <a:r>
                        <a:rPr lang="en-US" sz="1500" b="0" u="none" strike="noStrike" kern="1200" err="1">
                          <a:solidFill>
                            <a:srgbClr val="0070C0"/>
                          </a:solidFill>
                          <a:effectLst/>
                          <a:latin typeface="Courier New" panose="02070309020205020404" pitchFamily="49" charset="0"/>
                          <a:cs typeface="Courier New" panose="02070309020205020404" pitchFamily="49" charset="0"/>
                        </a:rPr>
                        <a:t>right_answer</a:t>
                      </a:r>
                      <a:r>
                        <a:rPr lang="en-US" sz="1500" b="0" u="none" strike="noStrike" kern="1200">
                          <a:solidFill>
                            <a:srgbClr val="0070C0"/>
                          </a:solidFill>
                          <a:effectLst/>
                          <a:latin typeface="Courier New" panose="02070309020205020404" pitchFamily="49" charset="0"/>
                          <a:cs typeface="Courier New" panose="02070309020205020404" pitchFamily="49" charset="0"/>
                        </a:rPr>
                        <a:t>}</a:t>
                      </a:r>
                      <a:endParaRPr lang="en-US" sz="1500" b="0">
                        <a:solidFill>
                          <a:srgbClr val="0070C0"/>
                        </a:solidFill>
                        <a:effectLst/>
                        <a:latin typeface="Courier New" panose="02070309020205020404" pitchFamily="49" charset="0"/>
                        <a:cs typeface="Courier New" panose="02070309020205020404" pitchFamily="49" charset="0"/>
                      </a:endParaRPr>
                    </a:p>
                    <a:p>
                      <a:pPr algn="l" rtl="0"/>
                      <a:endParaRPr lang="en-US" sz="1500" b="0">
                        <a:effectLst/>
                        <a:latin typeface="Courier New" panose="02070309020205020404" pitchFamily="49" charset="0"/>
                        <a:cs typeface="Courier New" panose="02070309020205020404" pitchFamily="49" charset="0"/>
                      </a:endParaRPr>
                    </a:p>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#Câu </a:t>
                      </a:r>
                      <a:r>
                        <a:rPr lang="en-US" sz="1500" b="0" u="none" strike="noStrike" kern="1200" err="1">
                          <a:solidFill>
                            <a:srgbClr val="FF0000"/>
                          </a:solidFill>
                          <a:effectLst/>
                          <a:latin typeface="Courier New" panose="02070309020205020404" pitchFamily="49" charset="0"/>
                          <a:cs typeface="Courier New" panose="02070309020205020404" pitchFamily="49" charset="0"/>
                        </a:rPr>
                        <a:t>trả</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lời</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ảo</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giác</a:t>
                      </a:r>
                      <a:r>
                        <a:rPr lang="en-US" sz="1500" b="0" u="none" strike="noStrike" kern="1200">
                          <a:solidFill>
                            <a:srgbClr val="FF0000"/>
                          </a:solidFill>
                          <a:effectLst/>
                          <a:latin typeface="Courier New" panose="02070309020205020404" pitchFamily="49" charset="0"/>
                          <a:cs typeface="Courier New" panose="02070309020205020404" pitchFamily="49" charset="0"/>
                        </a:rPr>
                        <a:t>#:</a:t>
                      </a:r>
                      <a:endParaRPr lang="en-US" sz="1500" b="0">
                        <a:solidFill>
                          <a:srgbClr val="FF0000"/>
                        </a:solidFill>
                        <a:effectLst/>
                        <a:latin typeface="Courier New" panose="02070309020205020404" pitchFamily="49" charset="0"/>
                        <a:cs typeface="Courier New" panose="02070309020205020404" pitchFamily="49"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187564"/>
                  </a:ext>
                </a:extLst>
              </a:tr>
            </a:tbl>
          </a:graphicData>
        </a:graphic>
      </p:graphicFrame>
      <p:sp>
        <p:nvSpPr>
          <p:cNvPr id="7" name="TextBox 6">
            <a:extLst>
              <a:ext uri="{FF2B5EF4-FFF2-40B4-BE49-F238E27FC236}">
                <a16:creationId xmlns:a16="http://schemas.microsoft.com/office/drawing/2014/main" id="{CF45835B-24E3-FFE1-E9DE-CE2F2CE9407F}"/>
              </a:ext>
            </a:extLst>
          </p:cNvPr>
          <p:cNvSpPr txBox="1"/>
          <p:nvPr/>
        </p:nvSpPr>
        <p:spPr>
          <a:xfrm>
            <a:off x="264816" y="584775"/>
            <a:ext cx="6355080" cy="496674"/>
          </a:xfrm>
          <a:prstGeom prst="rect">
            <a:avLst/>
          </a:prstGeom>
          <a:noFill/>
        </p:spPr>
        <p:txBody>
          <a:bodyPr wrap="square">
            <a:spAutoFit/>
          </a:bodyPr>
          <a:lstStyle/>
          <a:p>
            <a:pPr rtl="0">
              <a:lnSpc>
                <a:spcPct val="150000"/>
              </a:lnSpc>
              <a:spcBef>
                <a:spcPts val="600"/>
              </a:spcBef>
              <a:spcAft>
                <a:spcPts val="600"/>
              </a:spcAft>
              <a:buNone/>
            </a:pPr>
            <a:r>
              <a:rPr lang="en-US" sz="2000" b="1">
                <a:solidFill>
                  <a:srgbClr val="0D259B"/>
                </a:solidFill>
                <a:latin typeface="Segoe UI" panose="020B0502040204020203" pitchFamily="34" charset="0"/>
                <a:cs typeface="Segoe UI" panose="020B0502040204020203" pitchFamily="34" charset="0"/>
              </a:rPr>
              <a:t>Prompt Engineer:</a:t>
            </a:r>
          </a:p>
        </p:txBody>
      </p:sp>
      <p:sp>
        <p:nvSpPr>
          <p:cNvPr id="8" name="TextBox 7">
            <a:extLst>
              <a:ext uri="{FF2B5EF4-FFF2-40B4-BE49-F238E27FC236}">
                <a16:creationId xmlns:a16="http://schemas.microsoft.com/office/drawing/2014/main" id="{0240C0F4-B8B8-83C5-3407-9BD40DB330EE}"/>
              </a:ext>
            </a:extLst>
          </p:cNvPr>
          <p:cNvSpPr txBox="1"/>
          <p:nvPr/>
        </p:nvSpPr>
        <p:spPr>
          <a:xfrm>
            <a:off x="2854634" y="1309773"/>
            <a:ext cx="6482731"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Mẫu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truy</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vấn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cho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quá</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sinh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58557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88602-2F68-AB4B-F29E-78C76C114C0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21F35A0-7063-163B-C512-0CAAA10AD658}"/>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3.4</a:t>
            </a:r>
            <a:r>
              <a:rPr lang="vi-VN" sz="3200" b="1">
                <a:solidFill>
                  <a:schemeClr val="bg1"/>
                </a:solidFill>
                <a:latin typeface="Segoe UI" panose="020B0502040204020203" pitchFamily="34" charset="0"/>
                <a:cs typeface="Segoe UI" panose="020B0502040204020203" pitchFamily="34" charset="0"/>
              </a:rPr>
              <a:t> Sinh dữ liệu ảo giác</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7AA3C5B1-4102-4C5B-02B2-1989766561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F11A67F4-C152-5F12-E2FF-4B657087B78B}"/>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3ED8EA4D-67D0-8CD6-9120-1F8B46F52BD9}"/>
              </a:ext>
            </a:extLst>
          </p:cNvPr>
          <p:cNvGraphicFramePr>
            <a:graphicFrameLocks noGrp="1"/>
          </p:cNvGraphicFramePr>
          <p:nvPr>
            <p:extLst>
              <p:ext uri="{D42A27DB-BD31-4B8C-83A1-F6EECF244321}">
                <p14:modId xmlns:p14="http://schemas.microsoft.com/office/powerpoint/2010/main" val="1112025191"/>
              </p:ext>
            </p:extLst>
          </p:nvPr>
        </p:nvGraphicFramePr>
        <p:xfrm>
          <a:off x="3831285" y="1912356"/>
          <a:ext cx="4529429" cy="1726566"/>
        </p:xfrm>
        <a:graphic>
          <a:graphicData uri="http://schemas.openxmlformats.org/drawingml/2006/table">
            <a:tbl>
              <a:tblPr/>
              <a:tblGrid>
                <a:gridCol w="4529429">
                  <a:extLst>
                    <a:ext uri="{9D8B030D-6E8A-4147-A177-3AD203B41FA5}">
                      <a16:colId xmlns:a16="http://schemas.microsoft.com/office/drawing/2014/main" val="4015896879"/>
                    </a:ext>
                  </a:extLst>
                </a:gridCol>
              </a:tblGrid>
              <a:tr h="0">
                <a:tc>
                  <a:txBody>
                    <a:bodyPr/>
                    <a:lstStyle/>
                    <a:p>
                      <a:pPr algn="ctr">
                        <a:lnSpc>
                          <a:spcPct val="150000"/>
                        </a:lnSpc>
                        <a:buNone/>
                      </a:pPr>
                      <a:r>
                        <a:rPr lang="en-US" b="1">
                          <a:solidFill>
                            <a:srgbClr val="0D259B"/>
                          </a:solidFill>
                          <a:latin typeface="Segoe UI" panose="020B0502040204020203" pitchFamily="34" charset="0"/>
                          <a:cs typeface="Segoe UI" panose="020B0502040204020203" pitchFamily="34" charset="0"/>
                        </a:rPr>
                        <a:t>Annotation Guidelines</a:t>
                      </a:r>
                      <a:endParaRPr lang="vi-VN" b="1">
                        <a:solidFill>
                          <a:srgbClr val="0D259B"/>
                        </a:solidFill>
                        <a:latin typeface="Segoe UI" panose="020B0502040204020203" pitchFamily="34" charset="0"/>
                        <a:cs typeface="Segoe UI" panose="020B0502040204020203"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327028"/>
                  </a:ext>
                </a:extLst>
              </a:tr>
              <a:tr h="0">
                <a:tc>
                  <a:txBody>
                    <a:bodyPr/>
                    <a:lstStyle/>
                    <a:p>
                      <a:pPr marL="285750" indent="-285750" algn="just">
                        <a:lnSpc>
                          <a:spcPct val="150000"/>
                        </a:lnSpc>
                        <a:buFont typeface="Wingdings" panose="05000000000000000000" pitchFamily="2" charset="2"/>
                        <a:buChar char="Ø"/>
                      </a:pPr>
                      <a:r>
                        <a:rPr lang="en-US" err="1">
                          <a:latin typeface="Segoe UI" panose="020B0502040204020203" pitchFamily="34" charset="0"/>
                          <a:cs typeface="Segoe UI" panose="020B0502040204020203" pitchFamily="34" charset="0"/>
                        </a:rPr>
                        <a:t>Kiểm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xem</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câu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trả</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lời</a:t>
                      </a:r>
                      <a:r>
                        <a:rPr lang="en-US">
                          <a:latin typeface="Segoe UI" panose="020B0502040204020203" pitchFamily="34" charset="0"/>
                          <a:cs typeface="Segoe UI" panose="020B0502040204020203" pitchFamily="34" charset="0"/>
                        </a:rPr>
                        <a:t> do LLM </a:t>
                      </a:r>
                      <a:r>
                        <a:rPr lang="en-US" err="1">
                          <a:latin typeface="Segoe UI" panose="020B0502040204020203" pitchFamily="34" charset="0"/>
                          <a:cs typeface="Segoe UI" panose="020B0502040204020203" pitchFamily="34" charset="0"/>
                        </a:rPr>
                        <a:t>sinh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ra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có</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thực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sự</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là</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r>
                        <a:rPr lang="en-US">
                          <a:latin typeface="Segoe UI" panose="020B0502040204020203" pitchFamily="34" charset="0"/>
                          <a:cs typeface="Segoe UI" panose="020B0502040204020203" pitchFamily="34" charset="0"/>
                        </a:rPr>
                        <a:t> hay </a:t>
                      </a:r>
                      <a:r>
                        <a:rPr lang="en-US" err="1">
                          <a:latin typeface="Segoe UI" panose="020B0502040204020203" pitchFamily="34" charset="0"/>
                          <a:cs typeface="Segoe UI" panose="020B0502040204020203" pitchFamily="34" charset="0"/>
                        </a:rPr>
                        <a:t>không</a:t>
                      </a:r>
                      <a:endParaRPr lang="en-US">
                        <a:latin typeface="Segoe UI" panose="020B0502040204020203" pitchFamily="34" charset="0"/>
                        <a:cs typeface="Segoe UI" panose="020B0502040204020203" pitchFamily="34" charset="0"/>
                      </a:endParaRPr>
                    </a:p>
                    <a:p>
                      <a:pPr marL="0" indent="0" algn="just">
                        <a:lnSpc>
                          <a:spcPct val="150000"/>
                        </a:lnSpc>
                        <a:buFont typeface="Wingdings" panose="05000000000000000000" pitchFamily="2" charset="2"/>
                        <a:buNone/>
                      </a:pPr>
                      <a:endParaRPr lang="en-US">
                        <a:latin typeface="Segoe UI" panose="020B0502040204020203" pitchFamily="34" charset="0"/>
                        <a:cs typeface="Segoe UI" panose="020B0502040204020203" pitchFamily="34" charset="0"/>
                      </a:endParaRP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777679"/>
                  </a:ext>
                </a:extLst>
              </a:tr>
            </a:tbl>
          </a:graphicData>
        </a:graphic>
      </p:graphicFrame>
      <p:sp>
        <p:nvSpPr>
          <p:cNvPr id="6" name="TextBox 5">
            <a:extLst>
              <a:ext uri="{FF2B5EF4-FFF2-40B4-BE49-F238E27FC236}">
                <a16:creationId xmlns:a16="http://schemas.microsoft.com/office/drawing/2014/main" id="{574228AF-0373-D43D-541A-6494EE31C915}"/>
              </a:ext>
            </a:extLst>
          </p:cNvPr>
          <p:cNvSpPr txBox="1"/>
          <p:nvPr/>
        </p:nvSpPr>
        <p:spPr>
          <a:xfrm>
            <a:off x="2512967" y="1247327"/>
            <a:ext cx="7166063"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 Annotation Guidelines </a:t>
            </a:r>
            <a:r>
              <a:rPr lang="en-US" err="1">
                <a:latin typeface="Segoe UI" panose="020B0502040204020203" pitchFamily="34" charset="0"/>
                <a:cs typeface="Segoe UI" panose="020B0502040204020203" pitchFamily="34" charset="0"/>
              </a:rPr>
              <a:t>cho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giai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đoạn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sinh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liệu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89608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C1CEC-C6E2-F3CD-F480-9B041045AF7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9AB277A-88C6-96BD-FA10-2787DBD6B279}"/>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1 </a:t>
            </a:r>
            <a:r>
              <a:rPr lang="en-US" sz="3200" b="1" err="1">
                <a:solidFill>
                  <a:schemeClr val="bg1"/>
                </a:solidFill>
                <a:latin typeface="Segoe UI" panose="020B0502040204020203" pitchFamily="34" charset="0"/>
                <a:cs typeface="Segoe UI" panose="020B0502040204020203" pitchFamily="34" charset="0"/>
              </a:rPr>
              <a:t>Phương</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pháp</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đánh</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giá</a:t>
            </a:r>
            <a:r>
              <a:rPr lang="en-US" sz="3200" b="1">
                <a:solidFill>
                  <a:schemeClr val="bg1"/>
                </a:solidFill>
                <a:latin typeface="Segoe UI" panose="020B0502040204020203" pitchFamily="34" charset="0"/>
                <a:cs typeface="Segoe UI" panose="020B0502040204020203" pitchFamily="34" charset="0"/>
              </a:rPr>
              <a:t> </a:t>
            </a:r>
          </a:p>
        </p:txBody>
      </p:sp>
      <p:pic>
        <p:nvPicPr>
          <p:cNvPr id="3" name="Picture 2" descr="Logo&#10;&#10;Description automatically generated">
            <a:extLst>
              <a:ext uri="{FF2B5EF4-FFF2-40B4-BE49-F238E27FC236}">
                <a16:creationId xmlns:a16="http://schemas.microsoft.com/office/drawing/2014/main" id="{AF52442E-2705-E32C-39A3-BF2224A81C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0299" y="-505941"/>
            <a:ext cx="3653673" cy="1596655"/>
          </a:xfrm>
          <a:prstGeom prst="rect">
            <a:avLst/>
          </a:prstGeom>
        </p:spPr>
      </p:pic>
      <p:sp>
        <p:nvSpPr>
          <p:cNvPr id="2" name="Rectangle 1">
            <a:extLst>
              <a:ext uri="{FF2B5EF4-FFF2-40B4-BE49-F238E27FC236}">
                <a16:creationId xmlns:a16="http://schemas.microsoft.com/office/drawing/2014/main" id="{BE12E46D-2FDA-E644-7E96-64951E5B97D5}"/>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090BDA64-0231-BD34-B0ED-DE393B2DE684}"/>
              </a:ext>
            </a:extLst>
          </p:cNvPr>
          <p:cNvGraphicFramePr>
            <a:graphicFrameLocks noGrp="1"/>
          </p:cNvGraphicFramePr>
          <p:nvPr>
            <p:extLst>
              <p:ext uri="{D42A27DB-BD31-4B8C-83A1-F6EECF244321}">
                <p14:modId xmlns:p14="http://schemas.microsoft.com/office/powerpoint/2010/main" val="3356736239"/>
              </p:ext>
            </p:extLst>
          </p:nvPr>
        </p:nvGraphicFramePr>
        <p:xfrm>
          <a:off x="2031999" y="1666224"/>
          <a:ext cx="8128000" cy="40538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584229597"/>
                    </a:ext>
                  </a:extLst>
                </a:gridCol>
              </a:tblGrid>
              <a:tr h="0">
                <a:tc>
                  <a:txBody>
                    <a:bodyPr/>
                    <a:lstStyle/>
                    <a:p>
                      <a:pPr algn="l"/>
                      <a:r>
                        <a:rPr lang="en-US" sz="1600">
                          <a:latin typeface="Segoe UI" panose="020B0502040204020203" pitchFamily="34" charset="0"/>
                          <a:cs typeface="Segoe UI" panose="020B0502040204020203" pitchFamily="34" charset="0"/>
                        </a:rPr>
                        <a:t>System prompt: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78762"/>
                  </a:ext>
                </a:extLst>
              </a:tr>
              <a:tr h="0">
                <a:tc>
                  <a:txBody>
                    <a:bodyPr/>
                    <a:lstStyle/>
                    <a:p>
                      <a:pPr algn="l" rtl="0"/>
                      <a:r>
                        <a:rPr lang="vi-VN" sz="1500" b="0" u="none" strike="noStrike" kern="1200">
                          <a:solidFill>
                            <a:srgbClr val="FF0000"/>
                          </a:solidFill>
                          <a:effectLst/>
                          <a:latin typeface="Courier New" panose="02070309020205020404" pitchFamily="49" charset="0"/>
                          <a:cs typeface="Courier New" panose="02070309020205020404" pitchFamily="49" charset="0"/>
                        </a:rPr>
                        <a:t>Bạn sẽ đóng vai trò là một người đánh giá câu trả lời (answer judge). Với một câu hỏi và câu trả lời, mục tiêu của bạn là xác định xem câu trả lời được cung cấp có chứa thông tin không đúng sự thật hoặc thông tin ảo giác (hallucinated information) hay không.</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vi-VN" sz="1500" b="0" u="none" strike="noStrike" kern="1200">
                          <a:solidFill>
                            <a:srgbClr val="0070C0"/>
                          </a:solidFill>
                          <a:effectLst/>
                          <a:latin typeface="Courier New" panose="02070309020205020404" pitchFamily="49" charset="0"/>
                          <a:cs typeface="Courier New" panose="02070309020205020404" pitchFamily="49" charset="0"/>
                        </a:rPr>
                        <a:t>{pattern}</a:t>
                      </a:r>
                    </a:p>
                    <a:p>
                      <a:pPr algn="l" rtl="0"/>
                      <a:r>
                        <a:rPr lang="vi-VN" sz="1500" b="0" u="none" strike="noStrike" kern="1200">
                          <a:solidFill>
                            <a:srgbClr val="FF0000"/>
                          </a:solidFill>
                          <a:effectLst/>
                          <a:latin typeface="Courier New" panose="02070309020205020404" pitchFamily="49" charset="0"/>
                          <a:cs typeface="Courier New" panose="02070309020205020404" pitchFamily="49" charset="0"/>
                        </a:rPr>
                        <a:t>Bạn nên cố gắng hết sức để xác định xem câu trả lời có chứa thông tin không đúng sự thật hoặc thông tin ảo giác hay không. Câu trả lời bạn đưa ra bắt buộc CHỈ là "Có" hoặc "Không", và không giải thích gì thêm. Trả lời "Có" nếu câu trả lời chứa thông tin ảo giác, trả lời "Không" nếu câu trả lời không chứa thông tin ảo giác.</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97132"/>
                  </a:ext>
                </a:extLst>
              </a:tr>
              <a:tr h="0">
                <a:tc>
                  <a:txBody>
                    <a:bodyPr/>
                    <a:lstStyle/>
                    <a:p>
                      <a:pPr algn="l"/>
                      <a:r>
                        <a:rPr lang="en-US" sz="1600">
                          <a:latin typeface="Segoe UI" panose="020B0502040204020203" pitchFamily="34" charset="0"/>
                          <a:cs typeface="Segoe UI" panose="020B0502040204020203" pitchFamily="34" charset="0"/>
                        </a:rPr>
                        <a:t>User prompt (zero-shot learning):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370026"/>
                  </a:ext>
                </a:extLst>
              </a:tr>
              <a:tr h="0">
                <a:tc>
                  <a:txBody>
                    <a:bodyPr/>
                    <a:lstStyle/>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#Câu </a:t>
                      </a:r>
                      <a:r>
                        <a:rPr lang="en-US" sz="1500" b="0" u="none" strike="noStrike" kern="1200" err="1">
                          <a:solidFill>
                            <a:srgbClr val="FF0000"/>
                          </a:solidFill>
                          <a:effectLst/>
                          <a:latin typeface="Courier New" panose="02070309020205020404" pitchFamily="49" charset="0"/>
                          <a:cs typeface="Courier New" panose="02070309020205020404" pitchFamily="49" charset="0"/>
                        </a:rPr>
                        <a:t>hỏi</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a:solidFill>
                            <a:srgbClr val="0070C0"/>
                          </a:solidFill>
                          <a:effectLst/>
                          <a:latin typeface="Courier New" panose="02070309020205020404" pitchFamily="49" charset="0"/>
                          <a:cs typeface="Courier New" panose="02070309020205020404" pitchFamily="49" charset="0"/>
                        </a:rPr>
                        <a:t>{question}</a:t>
                      </a:r>
                    </a:p>
                    <a:p>
                      <a:pPr algn="l" rtl="0"/>
                      <a:endParaRPr lang="en-US" sz="1500" b="0" u="none" strike="noStrike" kern="1200">
                        <a:solidFill>
                          <a:srgbClr val="FF0000"/>
                        </a:solidFill>
                        <a:effectLst/>
                        <a:latin typeface="Courier New" panose="02070309020205020404" pitchFamily="49" charset="0"/>
                        <a:cs typeface="Courier New" panose="02070309020205020404" pitchFamily="49" charset="0"/>
                      </a:endParaRPr>
                    </a:p>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#Câu </a:t>
                      </a:r>
                      <a:r>
                        <a:rPr lang="en-US" sz="1500" b="0" u="none" strike="noStrike" kern="1200" err="1">
                          <a:solidFill>
                            <a:srgbClr val="FF0000"/>
                          </a:solidFill>
                          <a:effectLst/>
                          <a:latin typeface="Courier New" panose="02070309020205020404" pitchFamily="49" charset="0"/>
                          <a:cs typeface="Courier New" panose="02070309020205020404" pitchFamily="49" charset="0"/>
                        </a:rPr>
                        <a:t>trả</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lời</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a:solidFill>
                            <a:srgbClr val="0070C0"/>
                          </a:solidFill>
                          <a:effectLst/>
                          <a:latin typeface="Courier New" panose="02070309020205020404" pitchFamily="49" charset="0"/>
                          <a:cs typeface="Courier New" panose="02070309020205020404" pitchFamily="49" charset="0"/>
                        </a:rPr>
                        <a:t>{answer}</a:t>
                      </a:r>
                    </a:p>
                    <a:p>
                      <a:pPr algn="l" rtl="0"/>
                      <a:endParaRPr lang="en-US" sz="1500" b="0" u="none" strike="noStrike" kern="1200">
                        <a:solidFill>
                          <a:srgbClr val="FF0000"/>
                        </a:solidFill>
                        <a:effectLst/>
                        <a:latin typeface="Courier New" panose="02070309020205020404" pitchFamily="49" charset="0"/>
                        <a:cs typeface="Courier New" panose="02070309020205020404" pitchFamily="49" charset="0"/>
                      </a:endParaRPr>
                    </a:p>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#Đánh </a:t>
                      </a:r>
                      <a:r>
                        <a:rPr lang="en-US" sz="1500" b="0" u="none" strike="noStrike" kern="1200" err="1">
                          <a:solidFill>
                            <a:srgbClr val="FF0000"/>
                          </a:solidFill>
                          <a:effectLst/>
                          <a:latin typeface="Courier New" panose="02070309020205020404" pitchFamily="49" charset="0"/>
                          <a:cs typeface="Courier New" panose="02070309020205020404" pitchFamily="49" charset="0"/>
                        </a:rPr>
                        <a:t>giá</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của</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bạn</a:t>
                      </a:r>
                      <a:r>
                        <a:rPr lang="en-US" sz="1500" b="0" u="none" strike="noStrike" kern="1200">
                          <a:solidFill>
                            <a:srgbClr val="FF0000"/>
                          </a:solidFill>
                          <a:effectLst/>
                          <a:latin typeface="Courier New" panose="02070309020205020404" pitchFamily="49" charset="0"/>
                          <a:cs typeface="Courier New" panose="02070309020205020404" pitchFamily="49" charset="0"/>
                        </a:rPr>
                        <a: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187564"/>
                  </a:ext>
                </a:extLst>
              </a:tr>
            </a:tbl>
          </a:graphicData>
        </a:graphic>
      </p:graphicFrame>
      <p:sp>
        <p:nvSpPr>
          <p:cNvPr id="11" name="TextBox 10">
            <a:extLst>
              <a:ext uri="{FF2B5EF4-FFF2-40B4-BE49-F238E27FC236}">
                <a16:creationId xmlns:a16="http://schemas.microsoft.com/office/drawing/2014/main" id="{1234AB21-AAA1-9C6C-D085-8F3EAF762BDA}"/>
              </a:ext>
            </a:extLst>
          </p:cNvPr>
          <p:cNvSpPr txBox="1"/>
          <p:nvPr/>
        </p:nvSpPr>
        <p:spPr>
          <a:xfrm>
            <a:off x="264816" y="584775"/>
            <a:ext cx="6355080" cy="496674"/>
          </a:xfrm>
          <a:prstGeom prst="rect">
            <a:avLst/>
          </a:prstGeom>
          <a:noFill/>
        </p:spPr>
        <p:txBody>
          <a:bodyPr wrap="square">
            <a:spAutoFit/>
          </a:bodyPr>
          <a:lstStyle/>
          <a:p>
            <a:pPr rtl="0">
              <a:lnSpc>
                <a:spcPct val="150000"/>
              </a:lnSpc>
              <a:spcBef>
                <a:spcPts val="600"/>
              </a:spcBef>
              <a:spcAft>
                <a:spcPts val="600"/>
              </a:spcAft>
              <a:buNone/>
            </a:pPr>
            <a:r>
              <a:rPr lang="en-US" sz="2000" b="1">
                <a:solidFill>
                  <a:srgbClr val="0D259B"/>
                </a:solidFill>
                <a:latin typeface="Segoe UI" panose="020B0502040204020203" pitchFamily="34" charset="0"/>
                <a:cs typeface="Segoe UI" panose="020B0502040204020203" pitchFamily="34" charset="0"/>
              </a:rPr>
              <a:t>Prompt Engineer:</a:t>
            </a:r>
          </a:p>
        </p:txBody>
      </p:sp>
      <p:sp>
        <p:nvSpPr>
          <p:cNvPr id="12" name="TextBox 11">
            <a:extLst>
              <a:ext uri="{FF2B5EF4-FFF2-40B4-BE49-F238E27FC236}">
                <a16:creationId xmlns:a16="http://schemas.microsoft.com/office/drawing/2014/main" id="{E0C0F342-889E-C918-6DA6-DECBADD4DC69}"/>
              </a:ext>
            </a:extLst>
          </p:cNvPr>
          <p:cNvSpPr txBox="1"/>
          <p:nvPr/>
        </p:nvSpPr>
        <p:spPr>
          <a:xfrm>
            <a:off x="1872324" y="1026025"/>
            <a:ext cx="8447350"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Mẫu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truy</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vấn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cho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quá</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đánh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không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sử</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dụng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kiến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thức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liên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quan</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7580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787A7-6C45-DBD6-78E9-A284454B11D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35C2EDE-24D2-2997-869E-38AA0741C37D}"/>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1 </a:t>
            </a:r>
            <a:r>
              <a:rPr lang="en-US" sz="3200" b="1" err="1">
                <a:solidFill>
                  <a:schemeClr val="bg1"/>
                </a:solidFill>
                <a:latin typeface="Segoe UI" panose="020B0502040204020203" pitchFamily="34" charset="0"/>
                <a:cs typeface="Segoe UI" panose="020B0502040204020203" pitchFamily="34" charset="0"/>
              </a:rPr>
              <a:t>Phương</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pháp</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đánh</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giá</a:t>
            </a:r>
            <a:r>
              <a:rPr lang="en-US" sz="3200" b="1">
                <a:solidFill>
                  <a:schemeClr val="bg1"/>
                </a:solidFill>
                <a:latin typeface="Segoe UI" panose="020B0502040204020203" pitchFamily="34" charset="0"/>
                <a:cs typeface="Segoe UI" panose="020B0502040204020203" pitchFamily="34" charset="0"/>
              </a:rPr>
              <a:t> </a:t>
            </a:r>
          </a:p>
        </p:txBody>
      </p:sp>
      <p:pic>
        <p:nvPicPr>
          <p:cNvPr id="3" name="Picture 2" descr="Logo&#10;&#10;Description automatically generated">
            <a:extLst>
              <a:ext uri="{FF2B5EF4-FFF2-40B4-BE49-F238E27FC236}">
                <a16:creationId xmlns:a16="http://schemas.microsoft.com/office/drawing/2014/main" id="{F22D6337-1268-4DDB-12AB-F021E0009D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00299" y="-505941"/>
            <a:ext cx="3653673" cy="1596655"/>
          </a:xfrm>
          <a:prstGeom prst="rect">
            <a:avLst/>
          </a:prstGeom>
        </p:spPr>
      </p:pic>
      <p:sp>
        <p:nvSpPr>
          <p:cNvPr id="2" name="Rectangle 1">
            <a:extLst>
              <a:ext uri="{FF2B5EF4-FFF2-40B4-BE49-F238E27FC236}">
                <a16:creationId xmlns:a16="http://schemas.microsoft.com/office/drawing/2014/main" id="{926B955E-6C32-8070-3E80-D3F450BDC474}"/>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8CC017BC-B032-0747-A27C-BE966CCE0D53}"/>
              </a:ext>
            </a:extLst>
          </p:cNvPr>
          <p:cNvGraphicFramePr>
            <a:graphicFrameLocks noGrp="1"/>
          </p:cNvGraphicFramePr>
          <p:nvPr>
            <p:extLst>
              <p:ext uri="{D42A27DB-BD31-4B8C-83A1-F6EECF244321}">
                <p14:modId xmlns:p14="http://schemas.microsoft.com/office/powerpoint/2010/main" val="1497541209"/>
              </p:ext>
            </p:extLst>
          </p:nvPr>
        </p:nvGraphicFramePr>
        <p:xfrm>
          <a:off x="2031999" y="1666224"/>
          <a:ext cx="8128000" cy="451104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1584229597"/>
                    </a:ext>
                  </a:extLst>
                </a:gridCol>
              </a:tblGrid>
              <a:tr h="0">
                <a:tc>
                  <a:txBody>
                    <a:bodyPr/>
                    <a:lstStyle/>
                    <a:p>
                      <a:pPr algn="l"/>
                      <a:r>
                        <a:rPr lang="en-US" sz="1600">
                          <a:latin typeface="Segoe UI" panose="020B0502040204020203" pitchFamily="34" charset="0"/>
                          <a:cs typeface="Segoe UI" panose="020B0502040204020203" pitchFamily="34" charset="0"/>
                        </a:rPr>
                        <a:t>System prompt:</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978762"/>
                  </a:ext>
                </a:extLst>
              </a:tr>
              <a:tr h="0">
                <a:tc>
                  <a:txBody>
                    <a:bodyPr/>
                    <a:lstStyle/>
                    <a:p>
                      <a:pPr algn="l" rtl="0"/>
                      <a:r>
                        <a:rPr lang="vi-VN" sz="1500" b="0" u="none" strike="noStrike" kern="1200">
                          <a:solidFill>
                            <a:srgbClr val="FF0000"/>
                          </a:solidFill>
                          <a:effectLst/>
                          <a:latin typeface="Courier New" panose="02070309020205020404" pitchFamily="49" charset="0"/>
                          <a:cs typeface="Courier New" panose="02070309020205020404" pitchFamily="49" charset="0"/>
                        </a:rPr>
                        <a:t>Bạn sẽ đóng vai trò là một người đánh giá câu trả lời (answer judge). Với một câu hỏi và câu trả lời, mục tiêu của bạn là xác định xem câu trả lời được cung cấp có chứa thông tin không đúng sự thật hoặc thông tin ảo giác (hallucinated information) hay không.</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vi-VN" sz="1500" b="0" u="none" strike="noStrike" kern="1200">
                          <a:solidFill>
                            <a:srgbClr val="0070C0"/>
                          </a:solidFill>
                          <a:effectLst/>
                          <a:latin typeface="Courier New" panose="02070309020205020404" pitchFamily="49" charset="0"/>
                          <a:cs typeface="Courier New" panose="02070309020205020404" pitchFamily="49" charset="0"/>
                        </a:rPr>
                        <a:t>{pattern}</a:t>
                      </a:r>
                    </a:p>
                    <a:p>
                      <a:pPr algn="l" rtl="0"/>
                      <a:r>
                        <a:rPr lang="vi-VN" sz="1500" b="0" u="none" strike="noStrike" kern="1200">
                          <a:solidFill>
                            <a:srgbClr val="FF0000"/>
                          </a:solidFill>
                          <a:effectLst/>
                          <a:latin typeface="Courier New" panose="02070309020205020404" pitchFamily="49" charset="0"/>
                          <a:cs typeface="Courier New" panose="02070309020205020404" pitchFamily="49" charset="0"/>
                        </a:rPr>
                        <a:t>Bạn nên cố gắng hết sức để xác định xem câu trả lời có chứa thông tin không đúng sự thật hoặc thông tin ảo giác hay không. Câu trả lời bạn đưa ra bắt buộc CHỈ là "Có" hoặc "Không", và không giải thích gì thêm. Trả lời "Có" nếu câu trả lời chứa thông tin ảo giác, trả lời "Không" nếu câu trả lời không chứa thông tin ảo giác.</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597132"/>
                  </a:ext>
                </a:extLst>
              </a:tr>
              <a:tr h="0">
                <a:tc>
                  <a:txBody>
                    <a:bodyPr/>
                    <a:lstStyle/>
                    <a:p>
                      <a:pPr algn="l"/>
                      <a:r>
                        <a:rPr lang="en-US" sz="1600">
                          <a:latin typeface="Segoe UI" panose="020B0502040204020203" pitchFamily="34" charset="0"/>
                          <a:cs typeface="Segoe UI" panose="020B0502040204020203" pitchFamily="34" charset="0"/>
                        </a:rPr>
                        <a:t>User prompt (zero-shot learning):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4370026"/>
                  </a:ext>
                </a:extLst>
              </a:tr>
              <a:tr h="0">
                <a:tc>
                  <a:txBody>
                    <a:bodyPr/>
                    <a:lstStyle/>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#Kiến </a:t>
                      </a:r>
                      <a:r>
                        <a:rPr lang="en-US" sz="1500" b="0" u="none" strike="noStrike" kern="1200" err="1">
                          <a:solidFill>
                            <a:srgbClr val="FF0000"/>
                          </a:solidFill>
                          <a:effectLst/>
                          <a:latin typeface="Courier New" panose="02070309020205020404" pitchFamily="49" charset="0"/>
                          <a:cs typeface="Courier New" panose="02070309020205020404" pitchFamily="49" charset="0"/>
                        </a:rPr>
                        <a:t>thức</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liên</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quan</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a:solidFill>
                            <a:srgbClr val="0070C0"/>
                          </a:solidFill>
                          <a:effectLst/>
                          <a:latin typeface="Courier New" panose="02070309020205020404" pitchFamily="49" charset="0"/>
                          <a:cs typeface="Courier New" panose="02070309020205020404" pitchFamily="49" charset="0"/>
                        </a:rPr>
                        <a:t>{knowledge}</a:t>
                      </a:r>
                    </a:p>
                    <a:p>
                      <a:pPr algn="l" rtl="0"/>
                      <a:endParaRPr lang="en-US" sz="1500" b="0" u="none" strike="noStrike" kern="1200">
                        <a:solidFill>
                          <a:srgbClr val="FF0000"/>
                        </a:solidFill>
                        <a:effectLst/>
                        <a:latin typeface="Courier New" panose="02070309020205020404" pitchFamily="49" charset="0"/>
                        <a:cs typeface="Courier New" panose="02070309020205020404" pitchFamily="49" charset="0"/>
                      </a:endParaRPr>
                    </a:p>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#Câu </a:t>
                      </a:r>
                      <a:r>
                        <a:rPr lang="en-US" sz="1500" b="0" u="none" strike="noStrike" kern="1200" err="1">
                          <a:solidFill>
                            <a:srgbClr val="FF0000"/>
                          </a:solidFill>
                          <a:effectLst/>
                          <a:latin typeface="Courier New" panose="02070309020205020404" pitchFamily="49" charset="0"/>
                          <a:cs typeface="Courier New" panose="02070309020205020404" pitchFamily="49" charset="0"/>
                        </a:rPr>
                        <a:t>hỏi</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a:solidFill>
                            <a:srgbClr val="0070C0"/>
                          </a:solidFill>
                          <a:effectLst/>
                          <a:latin typeface="Courier New" panose="02070309020205020404" pitchFamily="49" charset="0"/>
                          <a:cs typeface="Courier New" panose="02070309020205020404" pitchFamily="49" charset="0"/>
                        </a:rPr>
                        <a:t>{question}</a:t>
                      </a:r>
                    </a:p>
                    <a:p>
                      <a:pPr algn="l" rtl="0"/>
                      <a:endParaRPr lang="en-US" sz="1500" b="0" u="none" strike="noStrike" kern="1200">
                        <a:solidFill>
                          <a:srgbClr val="FF0000"/>
                        </a:solidFill>
                        <a:effectLst/>
                        <a:latin typeface="Courier New" panose="02070309020205020404" pitchFamily="49" charset="0"/>
                        <a:cs typeface="Courier New" panose="02070309020205020404" pitchFamily="49" charset="0"/>
                      </a:endParaRPr>
                    </a:p>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#Câu </a:t>
                      </a:r>
                      <a:r>
                        <a:rPr lang="en-US" sz="1500" b="0" u="none" strike="noStrike" kern="1200" err="1">
                          <a:solidFill>
                            <a:srgbClr val="FF0000"/>
                          </a:solidFill>
                          <a:effectLst/>
                          <a:latin typeface="Courier New" panose="02070309020205020404" pitchFamily="49" charset="0"/>
                          <a:cs typeface="Courier New" panose="02070309020205020404" pitchFamily="49" charset="0"/>
                        </a:rPr>
                        <a:t>trả</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lời</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a:solidFill>
                            <a:srgbClr val="0070C0"/>
                          </a:solidFill>
                          <a:effectLst/>
                          <a:latin typeface="Courier New" panose="02070309020205020404" pitchFamily="49" charset="0"/>
                          <a:cs typeface="Courier New" panose="02070309020205020404" pitchFamily="49" charset="0"/>
                        </a:rPr>
                        <a:t>{answer}</a:t>
                      </a:r>
                    </a:p>
                    <a:p>
                      <a:pPr algn="l" rtl="0"/>
                      <a:endParaRPr lang="en-US" sz="1500" b="0" u="none" strike="noStrike" kern="1200">
                        <a:solidFill>
                          <a:srgbClr val="FF0000"/>
                        </a:solidFill>
                        <a:effectLst/>
                        <a:latin typeface="Courier New" panose="02070309020205020404" pitchFamily="49" charset="0"/>
                        <a:cs typeface="Courier New" panose="02070309020205020404" pitchFamily="49" charset="0"/>
                      </a:endParaRPr>
                    </a:p>
                    <a:p>
                      <a:pPr algn="l" rtl="0"/>
                      <a:r>
                        <a:rPr lang="en-US" sz="1500" b="0" u="none" strike="noStrike" kern="1200">
                          <a:solidFill>
                            <a:srgbClr val="FF0000"/>
                          </a:solidFill>
                          <a:effectLst/>
                          <a:latin typeface="Courier New" panose="02070309020205020404" pitchFamily="49" charset="0"/>
                          <a:cs typeface="Courier New" panose="02070309020205020404" pitchFamily="49" charset="0"/>
                        </a:rPr>
                        <a:t>#Đánh </a:t>
                      </a:r>
                      <a:r>
                        <a:rPr lang="en-US" sz="1500" b="0" u="none" strike="noStrike" kern="1200" err="1">
                          <a:solidFill>
                            <a:srgbClr val="FF0000"/>
                          </a:solidFill>
                          <a:effectLst/>
                          <a:latin typeface="Courier New" panose="02070309020205020404" pitchFamily="49" charset="0"/>
                          <a:cs typeface="Courier New" panose="02070309020205020404" pitchFamily="49" charset="0"/>
                        </a:rPr>
                        <a:t>giá</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của</a:t>
                      </a:r>
                      <a:r>
                        <a:rPr lang="en-US" sz="1500" b="0" u="none" strike="noStrike" kern="1200">
                          <a:solidFill>
                            <a:srgbClr val="FF0000"/>
                          </a:solidFill>
                          <a:effectLst/>
                          <a:latin typeface="Courier New" panose="02070309020205020404" pitchFamily="49" charset="0"/>
                          <a:cs typeface="Courier New" panose="02070309020205020404" pitchFamily="49" charset="0"/>
                        </a:rPr>
                        <a:t> </a:t>
                      </a:r>
                      <a:r>
                        <a:rPr lang="en-US" sz="1500" b="0" u="none" strike="noStrike" kern="1200" err="1">
                          <a:solidFill>
                            <a:srgbClr val="FF0000"/>
                          </a:solidFill>
                          <a:effectLst/>
                          <a:latin typeface="Courier New" panose="02070309020205020404" pitchFamily="49" charset="0"/>
                          <a:cs typeface="Courier New" panose="02070309020205020404" pitchFamily="49" charset="0"/>
                        </a:rPr>
                        <a:t>bạn</a:t>
                      </a:r>
                      <a:r>
                        <a:rPr lang="en-US" sz="1500" b="0" u="none" strike="noStrike" kern="1200">
                          <a:solidFill>
                            <a:srgbClr val="FF0000"/>
                          </a:solidFill>
                          <a:effectLst/>
                          <a:latin typeface="Courier New" panose="02070309020205020404" pitchFamily="49" charset="0"/>
                          <a:cs typeface="Courier New" panose="02070309020205020404" pitchFamily="49" charset="0"/>
                        </a:rPr>
                        <a:t>#:</a:t>
                      </a:r>
                      <a:endParaRPr lang="en-US" sz="1500" b="0">
                        <a:solidFill>
                          <a:srgbClr val="FF0000"/>
                        </a:solidFill>
                        <a:effectLst/>
                        <a:latin typeface="Courier New" panose="02070309020205020404" pitchFamily="49" charset="0"/>
                        <a:cs typeface="Courier New" panose="02070309020205020404" pitchFamily="49"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187564"/>
                  </a:ext>
                </a:extLst>
              </a:tr>
            </a:tbl>
          </a:graphicData>
        </a:graphic>
      </p:graphicFrame>
      <p:sp>
        <p:nvSpPr>
          <p:cNvPr id="11" name="TextBox 10">
            <a:extLst>
              <a:ext uri="{FF2B5EF4-FFF2-40B4-BE49-F238E27FC236}">
                <a16:creationId xmlns:a16="http://schemas.microsoft.com/office/drawing/2014/main" id="{C4252620-5541-A7B4-D201-3B012424461D}"/>
              </a:ext>
            </a:extLst>
          </p:cNvPr>
          <p:cNvSpPr txBox="1"/>
          <p:nvPr/>
        </p:nvSpPr>
        <p:spPr>
          <a:xfrm>
            <a:off x="264816" y="584775"/>
            <a:ext cx="6355080" cy="496674"/>
          </a:xfrm>
          <a:prstGeom prst="rect">
            <a:avLst/>
          </a:prstGeom>
          <a:noFill/>
        </p:spPr>
        <p:txBody>
          <a:bodyPr wrap="square">
            <a:spAutoFit/>
          </a:bodyPr>
          <a:lstStyle/>
          <a:p>
            <a:pPr rtl="0">
              <a:lnSpc>
                <a:spcPct val="150000"/>
              </a:lnSpc>
              <a:spcBef>
                <a:spcPts val="600"/>
              </a:spcBef>
              <a:spcAft>
                <a:spcPts val="600"/>
              </a:spcAft>
              <a:buNone/>
            </a:pPr>
            <a:r>
              <a:rPr lang="en-US" sz="2000" b="1">
                <a:solidFill>
                  <a:srgbClr val="0D259B"/>
                </a:solidFill>
                <a:latin typeface="Segoe UI" panose="020B0502040204020203" pitchFamily="34" charset="0"/>
                <a:cs typeface="Segoe UI" panose="020B0502040204020203" pitchFamily="34" charset="0"/>
              </a:rPr>
              <a:t>Prompt Engineer:</a:t>
            </a:r>
          </a:p>
        </p:txBody>
      </p:sp>
      <p:sp>
        <p:nvSpPr>
          <p:cNvPr id="5" name="TextBox 4">
            <a:extLst>
              <a:ext uri="{FF2B5EF4-FFF2-40B4-BE49-F238E27FC236}">
                <a16:creationId xmlns:a16="http://schemas.microsoft.com/office/drawing/2014/main" id="{FDF71F05-9415-4A6D-436D-C00545FB1A18}"/>
              </a:ext>
            </a:extLst>
          </p:cNvPr>
          <p:cNvSpPr txBox="1"/>
          <p:nvPr/>
        </p:nvSpPr>
        <p:spPr>
          <a:xfrm>
            <a:off x="1872324" y="1026025"/>
            <a:ext cx="8447350"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Mẫu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truy</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vấn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cho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quá</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đánh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có</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sử</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dụng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kiến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thức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liên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quan</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52527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1683B-6381-B910-8739-47B242C8BBB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35F6034-31F4-66C0-73D4-B1BB0A7492F9}"/>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2</a:t>
            </a:r>
            <a:r>
              <a:rPr lang="vi-VN" sz="3200" b="1">
                <a:solidFill>
                  <a:schemeClr val="bg1"/>
                </a:solidFill>
                <a:latin typeface="Segoe UI" panose="020B0502040204020203" pitchFamily="34" charset="0"/>
                <a:cs typeface="Segoe UI" panose="020B0502040204020203" pitchFamily="34" charset="0"/>
              </a:rPr>
              <a:t> Kết quả và nhận xét</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5ABFEBFF-2234-8D23-E8C1-A8391DE897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F890BDA4-209B-2CA4-9B92-DDC96C32B528}"/>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9" name="Table 18">
            <a:extLst>
              <a:ext uri="{FF2B5EF4-FFF2-40B4-BE49-F238E27FC236}">
                <a16:creationId xmlns:a16="http://schemas.microsoft.com/office/drawing/2014/main" id="{23962DCD-BA2E-C650-076A-892599F13FD5}"/>
              </a:ext>
            </a:extLst>
          </p:cNvPr>
          <p:cNvGraphicFramePr>
            <a:graphicFrameLocks noGrp="1"/>
          </p:cNvGraphicFramePr>
          <p:nvPr>
            <p:extLst>
              <p:ext uri="{D42A27DB-BD31-4B8C-83A1-F6EECF244321}">
                <p14:modId xmlns:p14="http://schemas.microsoft.com/office/powerpoint/2010/main" val="888217389"/>
              </p:ext>
            </p:extLst>
          </p:nvPr>
        </p:nvGraphicFramePr>
        <p:xfrm>
          <a:off x="717231" y="1374830"/>
          <a:ext cx="10757535" cy="4937760"/>
        </p:xfrm>
        <a:graphic>
          <a:graphicData uri="http://schemas.openxmlformats.org/drawingml/2006/table">
            <a:tbl>
              <a:tblPr/>
              <a:tblGrid>
                <a:gridCol w="1645920">
                  <a:extLst>
                    <a:ext uri="{9D8B030D-6E8A-4147-A177-3AD203B41FA5}">
                      <a16:colId xmlns:a16="http://schemas.microsoft.com/office/drawing/2014/main" val="3537589877"/>
                    </a:ext>
                  </a:extLst>
                </a:gridCol>
                <a:gridCol w="1208405">
                  <a:extLst>
                    <a:ext uri="{9D8B030D-6E8A-4147-A177-3AD203B41FA5}">
                      <a16:colId xmlns:a16="http://schemas.microsoft.com/office/drawing/2014/main" val="1903140810"/>
                    </a:ext>
                  </a:extLst>
                </a:gridCol>
                <a:gridCol w="731520">
                  <a:extLst>
                    <a:ext uri="{9D8B030D-6E8A-4147-A177-3AD203B41FA5}">
                      <a16:colId xmlns:a16="http://schemas.microsoft.com/office/drawing/2014/main" val="1655550422"/>
                    </a:ext>
                  </a:extLst>
                </a:gridCol>
                <a:gridCol w="1645920">
                  <a:extLst>
                    <a:ext uri="{9D8B030D-6E8A-4147-A177-3AD203B41FA5}">
                      <a16:colId xmlns:a16="http://schemas.microsoft.com/office/drawing/2014/main" val="1946330772"/>
                    </a:ext>
                  </a:extLst>
                </a:gridCol>
                <a:gridCol w="1208405">
                  <a:extLst>
                    <a:ext uri="{9D8B030D-6E8A-4147-A177-3AD203B41FA5}">
                      <a16:colId xmlns:a16="http://schemas.microsoft.com/office/drawing/2014/main" val="1862249143"/>
                    </a:ext>
                  </a:extLst>
                </a:gridCol>
                <a:gridCol w="731520">
                  <a:extLst>
                    <a:ext uri="{9D8B030D-6E8A-4147-A177-3AD203B41FA5}">
                      <a16:colId xmlns:a16="http://schemas.microsoft.com/office/drawing/2014/main" val="879463115"/>
                    </a:ext>
                  </a:extLst>
                </a:gridCol>
                <a:gridCol w="1645920">
                  <a:extLst>
                    <a:ext uri="{9D8B030D-6E8A-4147-A177-3AD203B41FA5}">
                      <a16:colId xmlns:a16="http://schemas.microsoft.com/office/drawing/2014/main" val="989262688"/>
                    </a:ext>
                  </a:extLst>
                </a:gridCol>
                <a:gridCol w="1208405">
                  <a:extLst>
                    <a:ext uri="{9D8B030D-6E8A-4147-A177-3AD203B41FA5}">
                      <a16:colId xmlns:a16="http://schemas.microsoft.com/office/drawing/2014/main" val="1008648688"/>
                    </a:ext>
                  </a:extLst>
                </a:gridCol>
                <a:gridCol w="731520">
                  <a:extLst>
                    <a:ext uri="{9D8B030D-6E8A-4147-A177-3AD203B41FA5}">
                      <a16:colId xmlns:a16="http://schemas.microsoft.com/office/drawing/2014/main" val="3540930963"/>
                    </a:ext>
                  </a:extLst>
                </a:gridCol>
              </a:tblGrid>
              <a:tr h="64008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err="1">
                          <a:latin typeface="Segoe UI" panose="020B0502040204020203" pitchFamily="34" charset="0"/>
                          <a:cs typeface="Segoe UI" panose="020B0502040204020203" pitchFamily="34" charset="0"/>
                        </a:rPr>
                        <a:t>Mã</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nguồn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đóng</a:t>
                      </a:r>
                      <a:r>
                        <a:rPr lang="en-US" sz="1800" b="1">
                          <a:latin typeface="Segoe UI" panose="020B0502040204020203" pitchFamily="34" charset="0"/>
                          <a:cs typeface="Segoe UI" panose="020B0502040204020203"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err="1">
                          <a:latin typeface="Segoe UI" panose="020B0502040204020203" pitchFamily="34" charset="0"/>
                          <a:cs typeface="Segoe UI" panose="020B0502040204020203" pitchFamily="34" charset="0"/>
                        </a:rPr>
                        <a:t>truy</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cập</a:t>
                      </a:r>
                      <a:r>
                        <a:rPr lang="en-US" sz="1800" b="1">
                          <a:latin typeface="Segoe UI" panose="020B0502040204020203" pitchFamily="34" charset="0"/>
                          <a:cs typeface="Segoe UI" panose="020B0502040204020203" pitchFamily="34" charset="0"/>
                        </a:rPr>
                        <a:t> qua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buNone/>
                      </a:pPr>
                      <a:endParaRPr lang="en-US"/>
                    </a:p>
                  </a:txBody>
                  <a:tcPr anchor="ctr">
                    <a:lnL>
                      <a:noFill/>
                    </a:lnL>
                    <a:lnR>
                      <a:noFill/>
                    </a:lnR>
                    <a:lnT>
                      <a:noFill/>
                    </a:lnT>
                    <a:lnB>
                      <a:noFill/>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1">
                          <a:latin typeface="Segoe UI" panose="020B0502040204020203" pitchFamily="34" charset="0"/>
                          <a:cs typeface="Segoe UI" panose="020B0502040204020203" pitchFamily="34" charset="0"/>
                        </a:rPr>
                        <a:t>Mã nguồn mở chưa</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được</a:t>
                      </a:r>
                      <a:endParaRPr lang="en-US" sz="1800" b="1">
                        <a:latin typeface="Segoe UI" panose="020B0502040204020203" pitchFamily="34" charset="0"/>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b="1">
                          <a:latin typeface="Segoe UI" panose="020B0502040204020203" pitchFamily="34" charset="0"/>
                          <a:cs typeface="Segoe UI" panose="020B0502040204020203" pitchFamily="34" charset="0"/>
                        </a:rPr>
                        <a:t>tinh chỉnh </a:t>
                      </a:r>
                      <a:r>
                        <a:rPr lang="en-US" sz="1800" b="1" err="1">
                          <a:latin typeface="Segoe UI" panose="020B0502040204020203" pitchFamily="34" charset="0"/>
                          <a:cs typeface="Segoe UI" panose="020B0502040204020203" pitchFamily="34" charset="0"/>
                        </a:rPr>
                        <a:t>trên</a:t>
                      </a:r>
                      <a:r>
                        <a:rPr lang="en-US" sz="1800" b="1">
                          <a:latin typeface="Segoe UI" panose="020B0502040204020203" pitchFamily="34" charset="0"/>
                          <a:cs typeface="Segoe UI" panose="020B0502040204020203" pitchFamily="34" charset="0"/>
                        </a:rPr>
                        <a:t> </a:t>
                      </a:r>
                      <a:r>
                        <a:rPr lang="vi-VN" sz="1800" b="1">
                          <a:latin typeface="Segoe UI" panose="020B0502040204020203" pitchFamily="34" charset="0"/>
                          <a:cs typeface="Segoe UI" panose="020B0502040204020203" pitchFamily="34" charset="0"/>
                        </a:rPr>
                        <a:t>tiếng Việt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buNone/>
                      </a:pPr>
                      <a:endParaRPr lang="en-US"/>
                    </a:p>
                  </a:txBody>
                  <a:tcPr anchor="ctr">
                    <a:lnL>
                      <a:noFill/>
                    </a:lnL>
                    <a:lnR>
                      <a:noFill/>
                    </a:lnR>
                    <a:lnT>
                      <a:noFill/>
                    </a:lnT>
                    <a:lnB>
                      <a:noFill/>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err="1">
                          <a:latin typeface="Segoe UI" panose="020B0502040204020203" pitchFamily="34" charset="0"/>
                          <a:cs typeface="Segoe UI" panose="020B0502040204020203" pitchFamily="34" charset="0"/>
                        </a:rPr>
                        <a:t>Mã</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nguồn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mở</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đã</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được</a:t>
                      </a:r>
                      <a:endParaRPr lang="en-US" sz="1800" b="1">
                        <a:latin typeface="Segoe UI" panose="020B0502040204020203" pitchFamily="34" charset="0"/>
                        <a:cs typeface="Segoe UI"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err="1">
                          <a:latin typeface="Segoe UI" panose="020B0502040204020203" pitchFamily="34" charset="0"/>
                          <a:cs typeface="Segoe UI" panose="020B0502040204020203" pitchFamily="34" charset="0"/>
                        </a:rPr>
                        <a:t>tinh</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chỉnh</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trên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tiếng</a:t>
                      </a:r>
                      <a:r>
                        <a:rPr lang="en-US" sz="1800" b="1">
                          <a:latin typeface="Segoe UI" panose="020B0502040204020203" pitchFamily="34" charset="0"/>
                          <a:cs typeface="Segoe UI" panose="020B0502040204020203" pitchFamily="34" charset="0"/>
                        </a:rPr>
                        <a:t> Việt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buNone/>
                      </a:pPr>
                      <a:endParaRPr lang="en-US"/>
                    </a:p>
                  </a:txBody>
                  <a:tcPr anchor="ctr">
                    <a:lnL>
                      <a:noFill/>
                    </a:lnL>
                    <a:lnR>
                      <a:noFill/>
                    </a:lnR>
                    <a:lnT>
                      <a:noFill/>
                    </a:lnT>
                    <a:lnB>
                      <a:noFill/>
                    </a:lnB>
                    <a:no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5619805"/>
                  </a:ext>
                </a:extLst>
              </a:tr>
              <a:tr h="640080">
                <a:tc>
                  <a:txBody>
                    <a:bodyPr/>
                    <a:lstStyle/>
                    <a:p>
                      <a:pPr algn="ctr">
                        <a:buNone/>
                      </a:pPr>
                      <a:r>
                        <a:rPr lang="en-US" sz="1800" b="1" err="1">
                          <a:latin typeface="Segoe UI" panose="020B0502040204020203" pitchFamily="34" charset="0"/>
                          <a:cs typeface="Segoe UI" panose="020B0502040204020203" pitchFamily="34" charset="0"/>
                        </a:rPr>
                        <a:t>Mô</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hình</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a:latin typeface="Segoe UI" panose="020B0502040204020203" pitchFamily="34" charset="0"/>
                          <a:cs typeface="Segoe UI" panose="020B0502040204020203" pitchFamily="34" charset="0"/>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err="1">
                          <a:latin typeface="Segoe UI" panose="020B0502040204020203" pitchFamily="34" charset="0"/>
                          <a:cs typeface="Segoe UI" panose="020B0502040204020203" pitchFamily="34" charset="0"/>
                        </a:rPr>
                        <a:t>Mô</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hình</a:t>
                      </a:r>
                      <a:endParaRPr lang="vi-VN"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a:latin typeface="Segoe UI" panose="020B0502040204020203" pitchFamily="34" charset="0"/>
                          <a:cs typeface="Segoe UI" panose="020B0502040204020203" pitchFamily="34" charset="0"/>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err="1">
                          <a:latin typeface="Segoe UI" panose="020B0502040204020203" pitchFamily="34" charset="0"/>
                          <a:cs typeface="Segoe UI" panose="020B0502040204020203" pitchFamily="34" charset="0"/>
                        </a:rPr>
                        <a:t>Mô</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hình</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1">
                          <a:latin typeface="Segoe UI" panose="020B0502040204020203" pitchFamily="34" charset="0"/>
                          <a:cs typeface="Segoe UI" panose="020B0502040204020203" pitchFamily="34" charset="0"/>
                        </a:rPr>
                        <a:t>FN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5665787"/>
                  </a:ext>
                </a:extLst>
              </a:tr>
              <a:tr h="640080">
                <a:tc>
                  <a:txBody>
                    <a:bodyPr/>
                    <a:lstStyle/>
                    <a:p>
                      <a:pPr algn="ctr">
                        <a:buNone/>
                      </a:pPr>
                      <a:r>
                        <a:rPr lang="en-US" sz="1800" b="0">
                          <a:latin typeface="Segoe UI" panose="020B0502040204020203" pitchFamily="34" charset="0"/>
                          <a:cs typeface="Segoe UI" panose="020B0502040204020203" pitchFamily="34" charset="0"/>
                        </a:rPr>
                        <a:t>GPT-4o-</a:t>
                      </a:r>
                    </a:p>
                    <a:p>
                      <a:pPr algn="ctr">
                        <a:buNone/>
                      </a:pPr>
                      <a:r>
                        <a:rPr lang="en-US" sz="1800" b="0">
                          <a:latin typeface="Segoe UI" panose="020B0502040204020203" pitchFamily="34" charset="0"/>
                          <a:cs typeface="Segoe UI" panose="020B0502040204020203" pitchFamily="34" charset="0"/>
                        </a:rPr>
                        <a:t>mini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1">
                          <a:latin typeface="Segoe UI" panose="020B0502040204020203" pitchFamily="34" charset="0"/>
                          <a:cs typeface="Segoe UI" panose="020B0502040204020203" pitchFamily="34" charset="0"/>
                        </a:rPr>
                        <a:t>51.72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0" i="0" kern="1200">
                          <a:solidFill>
                            <a:schemeClr val="tx1"/>
                          </a:solidFill>
                          <a:effectLst/>
                          <a:latin typeface="+mn-lt"/>
                          <a:ea typeface="+mn-ea"/>
                          <a:cs typeface="+mn-cs"/>
                        </a:rPr>
                        <a:t>431</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uNone/>
                      </a:pPr>
                      <a:r>
                        <a:rPr lang="en-US" sz="1800" b="0">
                          <a:latin typeface="Segoe UI" panose="020B0502040204020203" pitchFamily="34" charset="0"/>
                          <a:cs typeface="Segoe UI" panose="020B0502040204020203" pitchFamily="34" charset="0"/>
                        </a:rPr>
                        <a:t>LLaMA-3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53.07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i="0" kern="1200">
                          <a:solidFill>
                            <a:schemeClr val="tx1"/>
                          </a:solidFill>
                          <a:effectLst/>
                          <a:latin typeface="+mn-lt"/>
                          <a:ea typeface="+mn-ea"/>
                          <a:cs typeface="+mn-cs"/>
                        </a:rPr>
                        <a:t>888</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err="1">
                          <a:latin typeface="Segoe UI" panose="020B0502040204020203" pitchFamily="34" charset="0"/>
                          <a:cs typeface="Segoe UI" panose="020B0502040204020203" pitchFamily="34" charset="0"/>
                        </a:rPr>
                        <a:t>Vistral</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50.91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i="0" kern="1200">
                          <a:solidFill>
                            <a:schemeClr val="tx1"/>
                          </a:solidFill>
                          <a:effectLst/>
                          <a:latin typeface="+mn-lt"/>
                          <a:ea typeface="+mn-ea"/>
                          <a:cs typeface="+mn-cs"/>
                        </a:rPr>
                        <a:t>3469</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1462684"/>
                  </a:ext>
                </a:extLst>
              </a:tr>
              <a:tr h="640080">
                <a:tc>
                  <a:txBody>
                    <a:bodyPr/>
                    <a:lstStyle/>
                    <a:p>
                      <a:pPr algn="ctr">
                        <a:buNone/>
                      </a:pPr>
                      <a:r>
                        <a:rPr lang="en-US" sz="1800" b="0">
                          <a:latin typeface="Segoe UI" panose="020B0502040204020203" pitchFamily="34" charset="0"/>
                          <a:cs typeface="Segoe UI" panose="020B0502040204020203" pitchFamily="34" charset="0"/>
                        </a:rPr>
                        <a:t>Gemini-2.0-</a:t>
                      </a:r>
                    </a:p>
                    <a:p>
                      <a:pPr algn="ctr">
                        <a:buNone/>
                      </a:pPr>
                      <a:r>
                        <a:rPr lang="en-US" sz="1800" b="0">
                          <a:latin typeface="Segoe UI" panose="020B0502040204020203" pitchFamily="34" charset="0"/>
                          <a:cs typeface="Segoe UI" panose="020B0502040204020203" pitchFamily="34" charset="0"/>
                        </a:rPr>
                        <a:t>flash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51.29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i="0" kern="1200">
                          <a:solidFill>
                            <a:schemeClr val="tx1"/>
                          </a:solidFill>
                          <a:effectLst/>
                          <a:latin typeface="+mn-lt"/>
                          <a:ea typeface="+mn-ea"/>
                          <a:cs typeface="+mn-cs"/>
                        </a:rPr>
                        <a:t>1128</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Mistral-v0.3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48.24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i="0" kern="1200">
                          <a:solidFill>
                            <a:schemeClr val="tx1"/>
                          </a:solidFill>
                          <a:effectLst/>
                          <a:latin typeface="+mn-lt"/>
                          <a:ea typeface="+mn-ea"/>
                          <a:cs typeface="+mn-cs"/>
                        </a:rPr>
                        <a:t>2050</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Qwen-Viet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1">
                          <a:latin typeface="Segoe UI" panose="020B0502040204020203" pitchFamily="34" charset="0"/>
                          <a:cs typeface="Segoe UI" panose="020B0502040204020203" pitchFamily="34" charset="0"/>
                        </a:rPr>
                        <a:t>53.81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0" i="0" kern="1200">
                          <a:solidFill>
                            <a:schemeClr val="tx1"/>
                          </a:solidFill>
                          <a:effectLst/>
                          <a:latin typeface="+mn-lt"/>
                          <a:ea typeface="+mn-ea"/>
                          <a:cs typeface="+mn-cs"/>
                        </a:rPr>
                        <a:t>901</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94515"/>
                  </a:ext>
                </a:extLst>
              </a:tr>
              <a:tr h="640080">
                <a:tc>
                  <a:txBody>
                    <a:bodyPr/>
                    <a:lstStyle/>
                    <a:p>
                      <a:pPr algn="ctr">
                        <a:buNone/>
                      </a:pPr>
                      <a:r>
                        <a:rPr lang="en-US" sz="1800" b="0">
                          <a:latin typeface="Segoe UI" panose="020B0502040204020203" pitchFamily="34" charset="0"/>
                          <a:cs typeface="Segoe UI" panose="020B0502040204020203" pitchFamily="34" charset="0"/>
                        </a:rPr>
                        <a:t>DeepSeek-V3-</a:t>
                      </a:r>
                    </a:p>
                    <a:p>
                      <a:pPr algn="ctr">
                        <a:buNone/>
                      </a:pPr>
                      <a:r>
                        <a:rPr lang="en-US" sz="1800" b="0">
                          <a:latin typeface="Segoe UI" panose="020B0502040204020203" pitchFamily="34" charset="0"/>
                          <a:cs typeface="Segoe UI" panose="020B0502040204020203" pitchFamily="34" charset="0"/>
                        </a:rPr>
                        <a:t>0324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50.26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i="0" kern="1200">
                          <a:solidFill>
                            <a:schemeClr val="tx1"/>
                          </a:solidFill>
                          <a:effectLst/>
                          <a:latin typeface="+mn-lt"/>
                          <a:ea typeface="+mn-ea"/>
                          <a:cs typeface="+mn-cs"/>
                        </a:rPr>
                        <a:t>525</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Qwen-2.5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51.91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i="0" kern="1200">
                          <a:solidFill>
                            <a:schemeClr val="tx1"/>
                          </a:solidFill>
                          <a:effectLst/>
                          <a:latin typeface="+mn-lt"/>
                          <a:ea typeface="+mn-ea"/>
                          <a:cs typeface="+mn-cs"/>
                        </a:rPr>
                        <a:t>407</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9730678"/>
                  </a:ext>
                </a:extLst>
              </a:tr>
              <a:tr h="640080">
                <a:tc>
                  <a:txBody>
                    <a:bodyPr/>
                    <a:lstStyle/>
                    <a:p>
                      <a:pPr algn="ctr">
                        <a:buNone/>
                      </a:pPr>
                      <a:r>
                        <a:rPr lang="en-US" sz="1800" b="0">
                          <a:latin typeface="Segoe UI" panose="020B0502040204020203" pitchFamily="34" charset="0"/>
                          <a:cs typeface="Segoe UI" panose="020B0502040204020203" pitchFamily="34" charset="0"/>
                        </a:rPr>
                        <a:t>Claude-3.5-</a:t>
                      </a:r>
                    </a:p>
                    <a:p>
                      <a:pPr algn="ctr">
                        <a:buNone/>
                      </a:pPr>
                      <a:r>
                        <a:rPr lang="en-US" sz="1800" b="0">
                          <a:latin typeface="Segoe UI" panose="020B0502040204020203" pitchFamily="34" charset="0"/>
                          <a:cs typeface="Segoe UI" panose="020B0502040204020203" pitchFamily="34" charset="0"/>
                        </a:rPr>
                        <a:t>Haiku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43.58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i="0" kern="1200">
                          <a:solidFill>
                            <a:schemeClr val="tx1"/>
                          </a:solidFill>
                          <a:effectLst/>
                          <a:latin typeface="+mn-lt"/>
                          <a:ea typeface="+mn-ea"/>
                          <a:cs typeface="+mn-cs"/>
                        </a:rPr>
                        <a:t>2762</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Vicuna-v1.5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50.59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i="0" kern="1200">
                          <a:solidFill>
                            <a:schemeClr val="tx1"/>
                          </a:solidFill>
                          <a:effectLst/>
                          <a:latin typeface="+mn-lt"/>
                          <a:ea typeface="+mn-ea"/>
                          <a:cs typeface="+mn-cs"/>
                        </a:rPr>
                        <a:t>12</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096986"/>
                  </a:ext>
                </a:extLst>
              </a:tr>
              <a:tr h="640080">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r>
                        <a:rPr lang="en-US" sz="1800" b="0">
                          <a:latin typeface="Segoe UI" panose="020B0502040204020203" pitchFamily="34" charset="0"/>
                          <a:cs typeface="Segoe UI" panose="020B0502040204020203" pitchFamily="34" charset="0"/>
                        </a:rPr>
                        <a:t>WizardLM-2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1" u="sng">
                          <a:latin typeface="Segoe UI" panose="020B0502040204020203" pitchFamily="34" charset="0"/>
                          <a:cs typeface="Segoe UI" panose="020B0502040204020203" pitchFamily="34" charset="0"/>
                        </a:rPr>
                        <a:t>57.61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buNone/>
                      </a:pPr>
                      <a:r>
                        <a:rPr lang="en-US" sz="1800" b="0" i="0" kern="1200">
                          <a:solidFill>
                            <a:schemeClr val="tx1"/>
                          </a:solidFill>
                          <a:effectLst/>
                          <a:latin typeface="+mn-lt"/>
                          <a:ea typeface="+mn-ea"/>
                          <a:cs typeface="+mn-cs"/>
                        </a:rPr>
                        <a:t>2052</a:t>
                      </a:r>
                      <a:endParaRPr lang="en-US" sz="1800" b="1" u="sng">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9379888"/>
                  </a:ext>
                </a:extLst>
              </a:tr>
              <a:tr h="457200">
                <a:tc gridSpan="9">
                  <a:txBody>
                    <a:bodyPr/>
                    <a:lstStyle/>
                    <a:p>
                      <a:pPr algn="ctr">
                        <a:buNone/>
                      </a:pPr>
                      <a:r>
                        <a:rPr lang="vi-VN" sz="1800" i="1">
                          <a:latin typeface="Segoe UI" panose="020B0502040204020203" pitchFamily="34" charset="0"/>
                          <a:cs typeface="Segoe UI" panose="020B0502040204020203" pitchFamily="34" charset="0"/>
                        </a:rPr>
                        <a:t>Số lượng mẫu dương = Số lượng mẫu âm</a:t>
                      </a:r>
                      <a:r>
                        <a:rPr lang="en-US" sz="1800" i="1">
                          <a:latin typeface="Segoe UI" panose="020B0502040204020203" pitchFamily="34" charset="0"/>
                          <a:cs typeface="Segoe UI" panose="020B0502040204020203" pitchFamily="34" charset="0"/>
                        </a:rPr>
                        <a:t> = 3717</a:t>
                      </a: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pPr algn="ctr">
                        <a:buNone/>
                      </a:pPr>
                      <a:endParaRPr lang="en-US" sz="1800" b="1" u="sng">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pPr algn="ctr">
                        <a:buNone/>
                      </a:pPr>
                      <a:endParaRPr lang="en-US" sz="1800" b="1" u="sng">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buNone/>
                      </a:pPr>
                      <a:endParaRPr lang="en-US" sz="1800" b="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43819000"/>
                  </a:ext>
                </a:extLst>
              </a:tr>
            </a:tbl>
          </a:graphicData>
        </a:graphic>
      </p:graphicFrame>
      <p:sp>
        <p:nvSpPr>
          <p:cNvPr id="5" name="TextBox 4">
            <a:extLst>
              <a:ext uri="{FF2B5EF4-FFF2-40B4-BE49-F238E27FC236}">
                <a16:creationId xmlns:a16="http://schemas.microsoft.com/office/drawing/2014/main" id="{E6BD993A-407E-DB12-ED81-2EB63716E6F5}"/>
              </a:ext>
            </a:extLst>
          </p:cNvPr>
          <p:cNvSpPr txBox="1"/>
          <p:nvPr/>
        </p:nvSpPr>
        <p:spPr>
          <a:xfrm>
            <a:off x="1082466" y="751695"/>
            <a:ext cx="10027067"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3:</a:t>
            </a:r>
            <a:r>
              <a:rPr lang="en-US">
                <a:latin typeface="Segoe UI" panose="020B0502040204020203" pitchFamily="34" charset="0"/>
                <a:cs typeface="Segoe UI" panose="020B0502040204020203" pitchFamily="34" charset="0"/>
              </a:rPr>
              <a:t> Accuracy (%) </a:t>
            </a:r>
            <a:r>
              <a:rPr lang="en-US" err="1">
                <a:latin typeface="Segoe UI" panose="020B0502040204020203" pitchFamily="34" charset="0"/>
                <a:cs typeface="Segoe UI" panose="020B0502040204020203" pitchFamily="34" charset="0"/>
              </a:rPr>
              <a:t>và</a:t>
            </a:r>
            <a:r>
              <a:rPr lang="en-US">
                <a:latin typeface="Segoe UI" panose="020B0502040204020203" pitchFamily="34" charset="0"/>
                <a:cs typeface="Segoe UI" panose="020B0502040204020203" pitchFamily="34" charset="0"/>
              </a:rPr>
              <a:t> False Negative </a:t>
            </a:r>
            <a:r>
              <a:rPr lang="en-US" err="1">
                <a:latin typeface="Segoe UI" panose="020B0502040204020203" pitchFamily="34" charset="0"/>
                <a:cs typeface="Segoe UI" panose="020B0502040204020203" pitchFamily="34" charset="0"/>
              </a:rPr>
              <a:t>của</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mô</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khi</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không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truyền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kiến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thức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liên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quan</a:t>
            </a:r>
            <a:endParaRPr lang="vi-V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91908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34BA986-F31C-533F-AB74-44AB1BB089A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3822F8-A9DF-72C6-E643-11F95187F6DD}"/>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vi-VN" sz="3200" b="1">
                <a:solidFill>
                  <a:schemeClr val="bg1"/>
                </a:solidFill>
                <a:latin typeface="Segoe UI" panose="020B0502040204020203" pitchFamily="34" charset="0"/>
                <a:cs typeface="Segoe UI" panose="020B0502040204020203" pitchFamily="34" charset="0"/>
              </a:rPr>
              <a:t>4.</a:t>
            </a:r>
            <a:r>
              <a:rPr lang="en-US" sz="3200" b="1">
                <a:solidFill>
                  <a:schemeClr val="bg1"/>
                </a:solidFill>
                <a:latin typeface="Segoe UI" panose="020B0502040204020203" pitchFamily="34" charset="0"/>
                <a:cs typeface="Segoe UI" panose="020B0502040204020203" pitchFamily="34" charset="0"/>
              </a:rPr>
              <a:t>2</a:t>
            </a:r>
            <a:r>
              <a:rPr lang="vi-VN" sz="3200" b="1">
                <a:solidFill>
                  <a:schemeClr val="bg1"/>
                </a:solidFill>
                <a:latin typeface="Segoe UI" panose="020B0502040204020203" pitchFamily="34" charset="0"/>
                <a:cs typeface="Segoe UI" panose="020B0502040204020203" pitchFamily="34" charset="0"/>
              </a:rPr>
              <a:t> Kết quả và nhận xét</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B34A7A7B-C964-DC9A-D70C-53E34620FE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0983246A-45C2-2515-4744-F92223C8719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3B628B7C-2777-16FA-4EDC-47E19D4512C7}"/>
              </a:ext>
            </a:extLst>
          </p:cNvPr>
          <p:cNvGraphicFramePr>
            <a:graphicFrameLocks noGrp="1"/>
          </p:cNvGraphicFramePr>
          <p:nvPr>
            <p:extLst>
              <p:ext uri="{D42A27DB-BD31-4B8C-83A1-F6EECF244321}">
                <p14:modId xmlns:p14="http://schemas.microsoft.com/office/powerpoint/2010/main" val="3755995319"/>
              </p:ext>
            </p:extLst>
          </p:nvPr>
        </p:nvGraphicFramePr>
        <p:xfrm>
          <a:off x="1626391" y="2350008"/>
          <a:ext cx="8939213" cy="2743200"/>
        </p:xfrm>
        <a:graphic>
          <a:graphicData uri="http://schemas.openxmlformats.org/drawingml/2006/table">
            <a:tbl>
              <a:tblPr/>
              <a:tblGrid>
                <a:gridCol w="1527493">
                  <a:extLst>
                    <a:ext uri="{9D8B030D-6E8A-4147-A177-3AD203B41FA5}">
                      <a16:colId xmlns:a16="http://schemas.microsoft.com/office/drawing/2014/main" val="4261001666"/>
                    </a:ext>
                  </a:extLst>
                </a:gridCol>
                <a:gridCol w="2497455">
                  <a:extLst>
                    <a:ext uri="{9D8B030D-6E8A-4147-A177-3AD203B41FA5}">
                      <a16:colId xmlns:a16="http://schemas.microsoft.com/office/drawing/2014/main" val="3994839971"/>
                    </a:ext>
                  </a:extLst>
                </a:gridCol>
                <a:gridCol w="1208405">
                  <a:extLst>
                    <a:ext uri="{9D8B030D-6E8A-4147-A177-3AD203B41FA5}">
                      <a16:colId xmlns:a16="http://schemas.microsoft.com/office/drawing/2014/main" val="3940569838"/>
                    </a:ext>
                  </a:extLst>
                </a:gridCol>
                <a:gridCol w="2497455">
                  <a:extLst>
                    <a:ext uri="{9D8B030D-6E8A-4147-A177-3AD203B41FA5}">
                      <a16:colId xmlns:a16="http://schemas.microsoft.com/office/drawing/2014/main" val="2093240419"/>
                    </a:ext>
                  </a:extLst>
                </a:gridCol>
                <a:gridCol w="1208405">
                  <a:extLst>
                    <a:ext uri="{9D8B030D-6E8A-4147-A177-3AD203B41FA5}">
                      <a16:colId xmlns:a16="http://schemas.microsoft.com/office/drawing/2014/main" val="1424992076"/>
                    </a:ext>
                  </a:extLst>
                </a:gridCol>
              </a:tblGrid>
              <a:tr h="457200">
                <a:tc rowSpan="2">
                  <a:txBody>
                    <a:bodyPr/>
                    <a:lstStyle/>
                    <a:p>
                      <a:pPr algn="ctr">
                        <a:buNone/>
                      </a:pPr>
                      <a:r>
                        <a:rPr lang="en-US" sz="1800" b="1" err="1">
                          <a:latin typeface="Segoe UI" panose="020B0502040204020203" pitchFamily="34" charset="0"/>
                          <a:cs typeface="Segoe UI" panose="020B0502040204020203" pitchFamily="34" charset="0"/>
                        </a:rPr>
                        <a:t>Mô</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hình</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buNone/>
                      </a:pPr>
                      <a:r>
                        <a:rPr lang="en-US" sz="1800" b="1" err="1">
                          <a:latin typeface="Segoe UI" panose="020B0502040204020203" pitchFamily="34" charset="0"/>
                          <a:cs typeface="Segoe UI" panose="020B0502040204020203" pitchFamily="34" charset="0"/>
                        </a:rPr>
                        <a:t>Không</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truyền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kiến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thức</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buNone/>
                      </a:pPr>
                      <a:endParaRPr lang="en-US"/>
                    </a:p>
                  </a:txBody>
                  <a:tcPr anchor="ctr">
                    <a:lnL>
                      <a:noFill/>
                    </a:lnL>
                    <a:lnR>
                      <a:noFill/>
                    </a:lnR>
                    <a:lnT>
                      <a:noFill/>
                    </a:lnT>
                    <a:lnB>
                      <a:noFill/>
                    </a:lnB>
                    <a:noFill/>
                  </a:tcPr>
                </a:tc>
                <a:tc gridSpan="2">
                  <a:txBody>
                    <a:bodyPr/>
                    <a:lstStyle/>
                    <a:p>
                      <a:pPr algn="ctr">
                        <a:buNone/>
                      </a:pPr>
                      <a:r>
                        <a:rPr lang="en-US" sz="1800" b="1" err="1">
                          <a:latin typeface="Segoe UI" panose="020B0502040204020203" pitchFamily="34" charset="0"/>
                          <a:cs typeface="Segoe UI" panose="020B0502040204020203" pitchFamily="34" charset="0"/>
                        </a:rPr>
                        <a:t>Có</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truyền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kiến</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thức</a:t>
                      </a:r>
                      <a:endParaRPr lang="en-US" sz="1800" b="1">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buNone/>
                      </a:pPr>
                      <a:endParaRPr lang="en-US"/>
                    </a:p>
                  </a:txBody>
                  <a:tcPr anchor="ctr">
                    <a:lnL>
                      <a:noFill/>
                    </a:lnL>
                    <a:lnR>
                      <a:noFill/>
                    </a:lnR>
                    <a:lnT>
                      <a:noFill/>
                    </a:lnT>
                    <a:lnB>
                      <a:noFill/>
                    </a:lnB>
                    <a:noFill/>
                  </a:tcPr>
                </a:tc>
                <a:extLst>
                  <a:ext uri="{0D108BD9-81ED-4DB2-BD59-A6C34878D82A}">
                    <a16:rowId xmlns:a16="http://schemas.microsoft.com/office/drawing/2014/main" val="3178278352"/>
                  </a:ext>
                </a:extLst>
              </a:tr>
              <a:tr h="457200">
                <a:tc vMerge="1">
                  <a:txBody>
                    <a:bodyPr/>
                    <a:lstStyle/>
                    <a:p>
                      <a:endParaRPr/>
                    </a:p>
                  </a:txBody>
                  <a:tcPr anchor="ctr">
                    <a:lnL>
                      <a:noFill/>
                    </a:lnL>
                    <a:lnR>
                      <a:noFill/>
                    </a:lnR>
                    <a:lnT>
                      <a:noFill/>
                    </a:lnT>
                    <a:lnB>
                      <a:noFill/>
                    </a:lnB>
                    <a:noFill/>
                  </a:tcPr>
                </a:tc>
                <a:tc>
                  <a:txBody>
                    <a:bodyPr/>
                    <a:lstStyle/>
                    <a:p>
                      <a:pPr algn="ctr">
                        <a:buNone/>
                      </a:pPr>
                      <a:r>
                        <a:rPr lang="en-US" sz="1800" b="1" err="1">
                          <a:latin typeface="Segoe UI" panose="020B0502040204020203" pitchFamily="34" charset="0"/>
                          <a:cs typeface="Segoe UI" panose="020B0502040204020203" pitchFamily="34" charset="0"/>
                        </a:rPr>
                        <a:t>Số</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mẫu</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dương</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âm</a:t>
                      </a:r>
                      <a:r>
                        <a:rPr lang="en-US" sz="1800" b="1">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1" err="1">
                          <a:latin typeface="Segoe UI" panose="020B0502040204020203" pitchFamily="34" charset="0"/>
                          <a:cs typeface="Segoe UI" panose="020B0502040204020203" pitchFamily="34" charset="0"/>
                        </a:rPr>
                        <a:t>Số</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mẫu</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dương</a:t>
                      </a:r>
                      <a:r>
                        <a:rPr lang="en-US" sz="1800" b="1">
                          <a:latin typeface="Segoe UI" panose="020B0502040204020203" pitchFamily="34" charset="0"/>
                          <a:cs typeface="Segoe UI" panose="020B0502040204020203" pitchFamily="34" charset="0"/>
                        </a:rPr>
                        <a:t> (</a:t>
                      </a:r>
                      <a:r>
                        <a:rPr lang="en-US" sz="1800" b="1" err="1">
                          <a:latin typeface="Segoe UI" panose="020B0502040204020203" pitchFamily="34" charset="0"/>
                          <a:cs typeface="Segoe UI" panose="020B0502040204020203" pitchFamily="34" charset="0"/>
                        </a:rPr>
                        <a:t>âm</a:t>
                      </a:r>
                      <a:r>
                        <a:rPr lang="en-US" sz="1800" b="1">
                          <a:latin typeface="Segoe UI" panose="020B0502040204020203" pitchFamily="34" charset="0"/>
                          <a:cs typeface="Segoe UI" panose="020B0502040204020203"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800" b="1">
                          <a:latin typeface="Segoe UI" panose="020B0502040204020203" pitchFamily="34" charset="0"/>
                          <a:cs typeface="Segoe UI" panose="020B0502040204020203" pitchFamily="34" charset="0"/>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9439566"/>
                  </a:ext>
                </a:extLst>
              </a:tr>
              <a:tr h="457200">
                <a:tc>
                  <a:txBody>
                    <a:bodyPr/>
                    <a:lstStyle/>
                    <a:p>
                      <a:pPr algn="ctr">
                        <a:buNone/>
                      </a:pPr>
                      <a:r>
                        <a:rPr lang="en-US" sz="1800">
                          <a:latin typeface="Segoe UI" panose="020B0502040204020203" pitchFamily="34" charset="0"/>
                          <a:cs typeface="Segoe UI" panose="020B0502040204020203" pitchFamily="34" charset="0"/>
                        </a:rPr>
                        <a:t>GPT-4o-mini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sz="1800">
                          <a:latin typeface="Segoe UI" panose="020B0502040204020203" pitchFamily="34" charset="0"/>
                          <a:cs typeface="Segoe UI" panose="020B0502040204020203" pitchFamily="34" charset="0"/>
                        </a:rPr>
                        <a:t>3717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sz="1800">
                          <a:latin typeface="Segoe UI" panose="020B0502040204020203" pitchFamily="34" charset="0"/>
                          <a:cs typeface="Segoe UI" panose="020B0502040204020203" pitchFamily="34" charset="0"/>
                        </a:rPr>
                        <a:t>51.72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sz="1800">
                          <a:latin typeface="Segoe UI" panose="020B0502040204020203" pitchFamily="34" charset="0"/>
                          <a:cs typeface="Segoe UI" panose="020B0502040204020203"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tc>
                  <a:txBody>
                    <a:bodyPr/>
                    <a:lstStyle/>
                    <a:p>
                      <a:pPr algn="ctr">
                        <a:buNone/>
                      </a:pPr>
                      <a:r>
                        <a:rPr lang="en-US" sz="1800">
                          <a:latin typeface="Segoe UI" panose="020B0502040204020203" pitchFamily="34" charset="0"/>
                          <a:cs typeface="Segoe UI" panose="020B0502040204020203" pitchFamily="34" charset="0"/>
                        </a:rPr>
                        <a:t>50.00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378770706"/>
                  </a:ext>
                </a:extLst>
              </a:tr>
              <a:tr h="457200">
                <a:tc>
                  <a:txBody>
                    <a:bodyPr/>
                    <a:lstStyle/>
                    <a:p>
                      <a:pPr algn="ctr">
                        <a:buNone/>
                      </a:pPr>
                      <a:r>
                        <a:rPr lang="en-US" sz="1800">
                          <a:latin typeface="Segoe UI" panose="020B0502040204020203" pitchFamily="34" charset="0"/>
                          <a:cs typeface="Segoe UI" panose="020B0502040204020203" pitchFamily="34" charset="0"/>
                        </a:rPr>
                        <a:t>WizardLM-2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sz="1800">
                          <a:latin typeface="Segoe UI" panose="020B0502040204020203" pitchFamily="34" charset="0"/>
                          <a:cs typeface="Segoe UI" panose="020B0502040204020203" pitchFamily="34" charset="0"/>
                        </a:rPr>
                        <a:t>3717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sz="1800" b="1" u="sng">
                          <a:latin typeface="Segoe UI" panose="020B0502040204020203" pitchFamily="34" charset="0"/>
                          <a:cs typeface="Segoe UI" panose="020B0502040204020203" pitchFamily="34" charset="0"/>
                        </a:rPr>
                        <a:t>57.61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sz="1800">
                          <a:latin typeface="Segoe UI" panose="020B0502040204020203" pitchFamily="34" charset="0"/>
                          <a:cs typeface="Segoe UI" panose="020B0502040204020203"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tc>
                  <a:txBody>
                    <a:bodyPr/>
                    <a:lstStyle/>
                    <a:p>
                      <a:pPr algn="ctr">
                        <a:buNone/>
                      </a:pPr>
                      <a:r>
                        <a:rPr lang="en-US" sz="1800">
                          <a:latin typeface="Segoe UI" panose="020B0502040204020203" pitchFamily="34" charset="0"/>
                          <a:cs typeface="Segoe UI" panose="020B0502040204020203" pitchFamily="34" charset="0"/>
                        </a:rPr>
                        <a:t>47.50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noFill/>
                  </a:tcPr>
                </a:tc>
                <a:extLst>
                  <a:ext uri="{0D108BD9-81ED-4DB2-BD59-A6C34878D82A}">
                    <a16:rowId xmlns:a16="http://schemas.microsoft.com/office/drawing/2014/main" val="1507991458"/>
                  </a:ext>
                </a:extLst>
              </a:tr>
              <a:tr h="457200">
                <a:tc>
                  <a:txBody>
                    <a:bodyPr/>
                    <a:lstStyle/>
                    <a:p>
                      <a:pPr algn="ctr">
                        <a:buNone/>
                      </a:pPr>
                      <a:r>
                        <a:rPr lang="en-US" sz="1800">
                          <a:latin typeface="Segoe UI" panose="020B0502040204020203" pitchFamily="34" charset="0"/>
                          <a:cs typeface="Segoe UI" panose="020B0502040204020203" pitchFamily="34" charset="0"/>
                        </a:rPr>
                        <a:t>Qwen-Viet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sz="1800">
                          <a:latin typeface="Segoe UI" panose="020B0502040204020203" pitchFamily="34" charset="0"/>
                          <a:cs typeface="Segoe UI" panose="020B0502040204020203" pitchFamily="34" charset="0"/>
                        </a:rPr>
                        <a:t>3717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sz="1800">
                          <a:latin typeface="Segoe UI" panose="020B0502040204020203" pitchFamily="34" charset="0"/>
                          <a:cs typeface="Segoe UI" panose="020B0502040204020203" pitchFamily="34" charset="0"/>
                        </a:rPr>
                        <a:t>53.81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sz="1800">
                          <a:latin typeface="Segoe UI" panose="020B0502040204020203" pitchFamily="34" charset="0"/>
                          <a:cs typeface="Segoe UI" panose="020B0502040204020203" pitchFamily="34" charset="0"/>
                        </a:rPr>
                        <a:t>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tc>
                  <a:txBody>
                    <a:bodyPr/>
                    <a:lstStyle/>
                    <a:p>
                      <a:pPr algn="ctr">
                        <a:buNone/>
                      </a:pPr>
                      <a:r>
                        <a:rPr lang="en-US" sz="1800" b="1" u="sng">
                          <a:latin typeface="Segoe UI" panose="020B0502040204020203" pitchFamily="34" charset="0"/>
                          <a:cs typeface="Segoe UI" panose="020B0502040204020203" pitchFamily="34" charset="0"/>
                        </a:rPr>
                        <a:t>50.15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7239670"/>
                  </a:ext>
                </a:extLst>
              </a:tr>
              <a:tr h="457200">
                <a:tc gridSpan="5">
                  <a:txBody>
                    <a:bodyPr/>
                    <a:lstStyle/>
                    <a:p>
                      <a:pPr algn="ctr">
                        <a:buNone/>
                      </a:pPr>
                      <a:r>
                        <a:rPr lang="en-US" sz="1800" b="1" i="1">
                          <a:latin typeface="Segoe UI" panose="020B0502040204020203" pitchFamily="34" charset="0"/>
                          <a:cs typeface="Segoe UI" panose="020B0502040204020203" pitchFamily="34" charset="0"/>
                        </a:rPr>
                        <a:t>*</a:t>
                      </a:r>
                      <a:r>
                        <a:rPr lang="en-US" sz="1800" i="1">
                          <a:latin typeface="Segoe UI" panose="020B0502040204020203" pitchFamily="34" charset="0"/>
                          <a:cs typeface="Segoe UI" panose="020B0502040204020203" pitchFamily="34" charset="0"/>
                        </a:rPr>
                        <a:t>: </a:t>
                      </a:r>
                      <a:r>
                        <a:rPr lang="vi-VN" sz="1800" i="1">
                          <a:latin typeface="Segoe UI" panose="020B0502040204020203" pitchFamily="34" charset="0"/>
                          <a:cs typeface="Segoe UI" panose="020B0502040204020203" pitchFamily="34" charset="0"/>
                        </a:rPr>
                        <a:t>Số lượng mẫu dương = Số lượng mẫu âm</a:t>
                      </a:r>
                      <a:endParaRPr lang="en-US" sz="1800" i="1">
                        <a:latin typeface="Segoe UI" panose="020B0502040204020203" pitchFamily="34" charset="0"/>
                        <a:cs typeface="Segoe U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algn="ctr">
                        <a:buNone/>
                      </a:pPr>
                      <a:endParaRPr lang="en-US" sz="1800">
                        <a:latin typeface="Segoe UI" panose="020B0502040204020203" pitchFamily="34" charset="0"/>
                        <a:cs typeface="Segoe UI" panose="020B0502040204020203" pitchFamily="34" charset="0"/>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tc hMerge="1">
                  <a:txBody>
                    <a:bodyPr/>
                    <a:lstStyle/>
                    <a:p>
                      <a:pPr algn="ctr">
                        <a:buNone/>
                      </a:pPr>
                      <a:endParaRPr lang="en-US" sz="1800">
                        <a:latin typeface="Segoe UI" panose="020B0502040204020203" pitchFamily="34" charset="0"/>
                        <a:cs typeface="Segoe UI" panose="020B0502040204020203" pitchFamily="34" charset="0"/>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tc hMerge="1">
                  <a:txBody>
                    <a:bodyPr/>
                    <a:lstStyle/>
                    <a:p>
                      <a:pPr algn="ctr">
                        <a:buNone/>
                      </a:pPr>
                      <a:endParaRPr lang="en-US" sz="1800">
                        <a:latin typeface="Segoe UI" panose="020B0502040204020203" pitchFamily="34" charset="0"/>
                        <a:cs typeface="Segoe UI" panose="020B0502040204020203" pitchFamily="34" charset="0"/>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tc hMerge="1">
                  <a:txBody>
                    <a:bodyPr/>
                    <a:lstStyle/>
                    <a:p>
                      <a:pPr algn="ctr">
                        <a:buNone/>
                      </a:pPr>
                      <a:endParaRPr lang="en-US" sz="1800" b="1" u="sng">
                        <a:latin typeface="Segoe UI" panose="020B0502040204020203" pitchFamily="34" charset="0"/>
                        <a:cs typeface="Segoe UI" panose="020B0502040204020203" pitchFamily="34" charset="0"/>
                      </a:endParaRPr>
                    </a:p>
                  </a:txBody>
                  <a:tcPr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1977312"/>
                  </a:ext>
                </a:extLst>
              </a:tr>
            </a:tbl>
          </a:graphicData>
        </a:graphic>
      </p:graphicFrame>
      <p:sp>
        <p:nvSpPr>
          <p:cNvPr id="7" name="TextBox 6">
            <a:extLst>
              <a:ext uri="{FF2B5EF4-FFF2-40B4-BE49-F238E27FC236}">
                <a16:creationId xmlns:a16="http://schemas.microsoft.com/office/drawing/2014/main" id="{05DF890C-5C01-A528-005E-AD2B3554B7A5}"/>
              </a:ext>
            </a:extLst>
          </p:cNvPr>
          <p:cNvSpPr txBox="1"/>
          <p:nvPr/>
        </p:nvSpPr>
        <p:spPr>
          <a:xfrm>
            <a:off x="2182991" y="1269562"/>
            <a:ext cx="7826015" cy="871713"/>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a:t>
            </a:r>
            <a:r>
              <a:rPr lang="en-US">
                <a:latin typeface="Segoe UI" panose="020B0502040204020203" pitchFamily="34" charset="0"/>
                <a:cs typeface="Segoe UI" panose="020B0502040204020203" pitchFamily="34" charset="0"/>
              </a:rPr>
              <a:t> Accuracy</a:t>
            </a:r>
            <a:r>
              <a:rPr lang="vi-VN">
                <a:latin typeface="Segoe UI" panose="020B0502040204020203" pitchFamily="34" charset="0"/>
                <a:cs typeface="Segoe UI" panose="020B0502040204020203" pitchFamily="34" charset="0"/>
              </a:rPr>
              <a:t> </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khi không truyền và khi truyền</a:t>
            </a:r>
            <a:br>
              <a:rPr lang="en-US">
                <a:latin typeface="Segoe UI" panose="020B0502040204020203" pitchFamily="34" charset="0"/>
                <a:cs typeface="Segoe UI" panose="020B0502040204020203" pitchFamily="34" charset="0"/>
              </a:rPr>
            </a:br>
            <a:r>
              <a:rPr lang="vi-VN">
                <a:latin typeface="Segoe UI" panose="020B0502040204020203" pitchFamily="34" charset="0"/>
                <a:cs typeface="Segoe UI" panose="020B0502040204020203" pitchFamily="34" charset="0"/>
              </a:rPr>
              <a:t>kiến thức</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liên</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quan</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trên những mô hình tiêu biểu</a:t>
            </a:r>
          </a:p>
        </p:txBody>
      </p:sp>
    </p:spTree>
    <p:extLst>
      <p:ext uri="{BB962C8B-B14F-4D97-AF65-F5344CB8AC3E}">
        <p14:creationId xmlns:p14="http://schemas.microsoft.com/office/powerpoint/2010/main" val="2779592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E6D6D-DBAA-DAC3-1DAB-C866749BA08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7AC02C7-B8AF-52E8-8DB2-B9C9ABDAFD70}"/>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1.2 </a:t>
            </a:r>
            <a:r>
              <a:rPr lang="en-US" sz="3200" b="1" err="1">
                <a:solidFill>
                  <a:schemeClr val="bg1"/>
                </a:solidFill>
                <a:latin typeface="Segoe UI" panose="020B0502040204020203" pitchFamily="34" charset="0"/>
                <a:cs typeface="Segoe UI" panose="020B0502040204020203" pitchFamily="34" charset="0"/>
              </a:rPr>
              <a:t>Mô</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tả</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bài</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toán</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A8B8AC82-3BF2-3C4F-295D-F2B8EF3327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2B2220F2-8747-4827-9D4B-D77BD474D33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D6789260-FDD7-80CB-D7B8-69FDF08151BD}"/>
              </a:ext>
            </a:extLst>
          </p:cNvPr>
          <p:cNvSpPr txBox="1"/>
          <p:nvPr/>
        </p:nvSpPr>
        <p:spPr>
          <a:xfrm>
            <a:off x="264816" y="606862"/>
            <a:ext cx="11622384" cy="3266663"/>
          </a:xfrm>
          <a:prstGeom prst="rect">
            <a:avLst/>
          </a:prstGeom>
          <a:noFill/>
        </p:spPr>
        <p:txBody>
          <a:bodyPr wrap="square" rtlCol="0">
            <a:spAutoFit/>
          </a:bodyPr>
          <a:lstStyle/>
          <a:p>
            <a:pPr>
              <a:lnSpc>
                <a:spcPct val="150000"/>
              </a:lnSpc>
            </a:pPr>
            <a:r>
              <a:rPr lang="en-US" sz="2000" b="1">
                <a:solidFill>
                  <a:srgbClr val="0D259B"/>
                </a:solidFill>
                <a:latin typeface="Segoe UI" panose="020B0502040204020203" pitchFamily="34" charset="0"/>
                <a:cs typeface="Segoe UI" panose="020B0502040204020203" pitchFamily="34" charset="0"/>
              </a:rPr>
              <a:t>Cho </a:t>
            </a:r>
            <a:r>
              <a:rPr lang="en-US" sz="2000" b="1" err="1">
                <a:solidFill>
                  <a:srgbClr val="0D259B"/>
                </a:solidFill>
                <a:latin typeface="Segoe UI" panose="020B0502040204020203" pitchFamily="34" charset="0"/>
                <a:cs typeface="Segoe UI" panose="020B0502040204020203" pitchFamily="34" charset="0"/>
              </a:rPr>
              <a:t>một</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câu</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hỏi</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liên</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quan</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đến</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dịch</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vụ</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công</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và</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một</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câu</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trả</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lời</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từ</a:t>
            </a:r>
            <a:r>
              <a:rPr lang="en-US" sz="2000" b="1">
                <a:solidFill>
                  <a:srgbClr val="0D259B"/>
                </a:solidFill>
                <a:latin typeface="Segoe UI" panose="020B0502040204020203" pitchFamily="34" charset="0"/>
                <a:cs typeface="Segoe UI" panose="020B0502040204020203" pitchFamily="34" charset="0"/>
              </a:rPr>
              <a:t> LLM, </a:t>
            </a:r>
            <a:r>
              <a:rPr lang="en-US" sz="2000" b="1" err="1">
                <a:solidFill>
                  <a:srgbClr val="0D259B"/>
                </a:solidFill>
                <a:latin typeface="Segoe UI" panose="020B0502040204020203" pitchFamily="34" charset="0"/>
                <a:cs typeface="Segoe UI" panose="020B0502040204020203" pitchFamily="34" charset="0"/>
              </a:rPr>
              <a:t>hãy</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xác</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định</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xem</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câu</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trả</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lời</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này</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có</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chứa</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thông</a:t>
            </a:r>
            <a:r>
              <a:rPr lang="en-US" sz="2000" b="1">
                <a:solidFill>
                  <a:srgbClr val="0D259B"/>
                </a:solidFill>
                <a:latin typeface="Segoe UI" panose="020B0502040204020203" pitchFamily="34" charset="0"/>
                <a:cs typeface="Segoe UI" panose="020B0502040204020203" pitchFamily="34" charset="0"/>
              </a:rPr>
              <a:t> tin </a:t>
            </a:r>
            <a:r>
              <a:rPr lang="en-US" sz="2000" b="1" err="1">
                <a:solidFill>
                  <a:srgbClr val="0D259B"/>
                </a:solidFill>
                <a:latin typeface="Segoe UI" panose="020B0502040204020203" pitchFamily="34" charset="0"/>
                <a:cs typeface="Segoe UI" panose="020B0502040204020203" pitchFamily="34" charset="0"/>
              </a:rPr>
              <a:t>ảo</a:t>
            </a:r>
            <a:r>
              <a:rPr lang="en-US" sz="2000" b="1">
                <a:solidFill>
                  <a:srgbClr val="0D259B"/>
                </a:solidFill>
                <a:latin typeface="Segoe UI" panose="020B0502040204020203" pitchFamily="34" charset="0"/>
                <a:cs typeface="Segoe UI" panose="020B0502040204020203" pitchFamily="34" charset="0"/>
              </a:rPr>
              <a:t> </a:t>
            </a:r>
            <a:r>
              <a:rPr lang="en-US" sz="2000" b="1" err="1">
                <a:solidFill>
                  <a:srgbClr val="0D259B"/>
                </a:solidFill>
                <a:latin typeface="Segoe UI" panose="020B0502040204020203" pitchFamily="34" charset="0"/>
                <a:cs typeface="Segoe UI" panose="020B0502040204020203" pitchFamily="34" charset="0"/>
              </a:rPr>
              <a:t>giác</a:t>
            </a:r>
            <a:r>
              <a:rPr lang="en-US" sz="2000" b="1">
                <a:solidFill>
                  <a:srgbClr val="0D259B"/>
                </a:solidFill>
                <a:latin typeface="Segoe UI" panose="020B0502040204020203" pitchFamily="34" charset="0"/>
                <a:cs typeface="Segoe UI" panose="020B0502040204020203" pitchFamily="34" charset="0"/>
              </a:rPr>
              <a:t> hay </a:t>
            </a:r>
            <a:r>
              <a:rPr lang="en-US" sz="2000" b="1" err="1">
                <a:solidFill>
                  <a:srgbClr val="0D259B"/>
                </a:solidFill>
                <a:latin typeface="Segoe UI" panose="020B0502040204020203" pitchFamily="34" charset="0"/>
                <a:cs typeface="Segoe UI" panose="020B0502040204020203" pitchFamily="34" charset="0"/>
              </a:rPr>
              <a:t>không</a:t>
            </a:r>
            <a:r>
              <a:rPr lang="en-US" sz="2000" b="1">
                <a:solidFill>
                  <a:srgbClr val="0D259B"/>
                </a:solidFill>
                <a:latin typeface="Segoe UI" panose="020B0502040204020203" pitchFamily="34" charset="0"/>
                <a:cs typeface="Segoe UI" panose="020B0502040204020203" pitchFamily="34" charset="0"/>
              </a:rPr>
              <a:t>.</a:t>
            </a:r>
          </a:p>
          <a:p>
            <a:pPr>
              <a:lnSpc>
                <a:spcPct val="150000"/>
              </a:lnSpc>
            </a:pPr>
            <a:endParaRPr lang="en-US" sz="2000" b="1">
              <a:solidFill>
                <a:srgbClr val="0D259B"/>
              </a:solidFill>
              <a:latin typeface="Segoe UI" panose="020B0502040204020203" pitchFamily="34" charset="0"/>
              <a:cs typeface="Segoe UI" panose="020B0502040204020203" pitchFamily="34" charset="0"/>
            </a:endParaRPr>
          </a:p>
          <a:p>
            <a:pPr>
              <a:lnSpc>
                <a:spcPct val="150000"/>
              </a:lnSpc>
            </a:pPr>
            <a:r>
              <a:rPr lang="vi-VN" sz="2000" b="1">
                <a:latin typeface="Segoe UI" panose="020B0502040204020203" pitchFamily="34" charset="0"/>
                <a:cs typeface="Segoe UI" panose="020B0502040204020203" pitchFamily="34" charset="0"/>
              </a:rPr>
              <a:t>Để làm được điều này cần có</a:t>
            </a:r>
            <a:r>
              <a:rPr lang="en-US" sz="2000" b="1">
                <a:latin typeface="Segoe UI" panose="020B0502040204020203" pitchFamily="34" charset="0"/>
                <a:cs typeface="Segoe UI" panose="020B0502040204020203" pitchFamily="34" charset="0"/>
              </a:rPr>
              <a:t>:</a:t>
            </a:r>
            <a:endParaRPr lang="vi-VN" sz="2000" b="1">
              <a:latin typeface="Segoe UI" panose="020B0502040204020203" pitchFamily="34" charset="0"/>
              <a:cs typeface="Segoe UI" panose="020B0502040204020203" pitchFamily="34" charset="0"/>
            </a:endParaRPr>
          </a:p>
          <a:p>
            <a:pPr marL="342900" indent="-342900">
              <a:lnSpc>
                <a:spcPct val="150000"/>
              </a:lnSpc>
              <a:buFont typeface="Wingdings" panose="05000000000000000000" pitchFamily="2" charset="2"/>
              <a:buChar char="Ø"/>
            </a:pPr>
            <a:r>
              <a:rPr lang="vi-VN" sz="2000">
                <a:latin typeface="Segoe UI" panose="020B0502040204020203" pitchFamily="34" charset="0"/>
                <a:cs typeface="Segoe UI" panose="020B0502040204020203" pitchFamily="34" charset="0"/>
              </a:rPr>
              <a:t>Bộ câu hỏi – câu trả lời đúng.</a:t>
            </a:r>
          </a:p>
          <a:p>
            <a:pPr marL="342900" indent="-342900">
              <a:lnSpc>
                <a:spcPct val="150000"/>
              </a:lnSpc>
              <a:buFont typeface="Wingdings" panose="05000000000000000000" pitchFamily="2" charset="2"/>
              <a:buChar char="Ø"/>
            </a:pPr>
            <a:r>
              <a:rPr lang="vi-VN" sz="2000">
                <a:latin typeface="Segoe UI" panose="020B0502040204020203" pitchFamily="34" charset="0"/>
                <a:cs typeface="Segoe UI" panose="020B0502040204020203" pitchFamily="34" charset="0"/>
              </a:rPr>
              <a:t>Bộ câu trả lời chứa ảo giác (được sinh ra có kiểm soát).</a:t>
            </a:r>
          </a:p>
          <a:p>
            <a:pPr marL="342900" indent="-342900">
              <a:lnSpc>
                <a:spcPct val="150000"/>
              </a:lnSpc>
              <a:buFont typeface="Wingdings" panose="05000000000000000000" pitchFamily="2" charset="2"/>
              <a:buChar char="Ø"/>
            </a:pPr>
            <a:r>
              <a:rPr lang="vi-VN" sz="2000">
                <a:latin typeface="Segoe UI" panose="020B0502040204020203" pitchFamily="34" charset="0"/>
                <a:cs typeface="Segoe UI" panose="020B0502040204020203" pitchFamily="34" charset="0"/>
              </a:rPr>
              <a:t>Hệ thống đánh giá mô hình dựa trên đầu vào và đầu ra.</a:t>
            </a:r>
          </a:p>
        </p:txBody>
      </p:sp>
    </p:spTree>
    <p:extLst>
      <p:ext uri="{BB962C8B-B14F-4D97-AF65-F5344CB8AC3E}">
        <p14:creationId xmlns:p14="http://schemas.microsoft.com/office/powerpoint/2010/main" val="3192521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1.2 </a:t>
            </a:r>
            <a:r>
              <a:rPr lang="en-US" sz="3200" b="1" err="1">
                <a:solidFill>
                  <a:schemeClr val="bg1"/>
                </a:solidFill>
                <a:latin typeface="Segoe UI" panose="020B0502040204020203" pitchFamily="34" charset="0"/>
                <a:cs typeface="Segoe UI" panose="020B0502040204020203" pitchFamily="34" charset="0"/>
              </a:rPr>
              <a:t>Mô</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tả</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bài</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toán</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52076BD2-A621-BF01-394C-DD8FD6DD7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3AFF9D2C-DB43-5739-8699-0F1DB18EE95C}"/>
              </a:ext>
            </a:extLst>
          </p:cNvPr>
          <p:cNvGraphicFramePr>
            <a:graphicFrameLocks noGrp="1"/>
          </p:cNvGraphicFramePr>
          <p:nvPr>
            <p:extLst>
              <p:ext uri="{D42A27DB-BD31-4B8C-83A1-F6EECF244321}">
                <p14:modId xmlns:p14="http://schemas.microsoft.com/office/powerpoint/2010/main" val="2099290217"/>
              </p:ext>
            </p:extLst>
          </p:nvPr>
        </p:nvGraphicFramePr>
        <p:xfrm>
          <a:off x="1327963" y="2283583"/>
          <a:ext cx="9530507" cy="3001329"/>
        </p:xfrm>
        <a:graphic>
          <a:graphicData uri="http://schemas.openxmlformats.org/drawingml/2006/table">
            <a:tbl>
              <a:tblPr/>
              <a:tblGrid>
                <a:gridCol w="9530507">
                  <a:extLst>
                    <a:ext uri="{9D8B030D-6E8A-4147-A177-3AD203B41FA5}">
                      <a16:colId xmlns:a16="http://schemas.microsoft.com/office/drawing/2014/main" val="4015896879"/>
                    </a:ext>
                  </a:extLst>
                </a:gridCol>
              </a:tblGrid>
              <a:tr h="0">
                <a:tc>
                  <a:txBody>
                    <a:bodyPr/>
                    <a:lstStyle/>
                    <a:p>
                      <a:pPr algn="just">
                        <a:lnSpc>
                          <a:spcPct val="150000"/>
                        </a:lnSpc>
                        <a:buNone/>
                      </a:pPr>
                      <a:r>
                        <a:rPr lang="en-US" b="1" err="1">
                          <a:latin typeface="Segoe UI" panose="020B0502040204020203" pitchFamily="34" charset="0"/>
                          <a:cs typeface="Segoe UI" panose="020B0502040204020203" pitchFamily="34" charset="0"/>
                        </a:rPr>
                        <a:t>Câu</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hỏi</a:t>
                      </a:r>
                      <a:r>
                        <a:rPr lang="en-US" b="1">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Người tố cáo có được rút đơn tố cáo không?</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1327028"/>
                  </a:ext>
                </a:extLst>
              </a:tr>
              <a:tr h="0">
                <a:tc>
                  <a:txBody>
                    <a:bodyPr/>
                    <a:lstStyle/>
                    <a:p>
                      <a:pPr algn="just">
                        <a:lnSpc>
                          <a:spcPct val="150000"/>
                        </a:lnSpc>
                        <a:buNone/>
                      </a:pPr>
                      <a:r>
                        <a:rPr lang="en-US" b="1" err="1">
                          <a:latin typeface="Segoe UI" panose="020B0502040204020203" pitchFamily="34" charset="0"/>
                          <a:cs typeface="Segoe UI" panose="020B0502040204020203" pitchFamily="34" charset="0"/>
                        </a:rPr>
                        <a:t>Câu</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trả</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lời</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đúng</a:t>
                      </a:r>
                      <a:r>
                        <a:rPr lang="en-US" b="1">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Người tố cáo có quyền rút toàn bộ nội dung tố cáo hoặc một phần nội dung tố cáo trước khi người giải quyết tố cáo ra kết luận nội dung tố cáo. Việc rút tố cáo phải được thực hiện bằng văn bản (Khoản 1 Điều 33 Luật tố cáo 2018).</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5777679"/>
                  </a:ext>
                </a:extLst>
              </a:tr>
              <a:tr h="0">
                <a:tc>
                  <a:txBody>
                    <a:bodyPr/>
                    <a:lstStyle/>
                    <a:p>
                      <a:pPr algn="just">
                        <a:lnSpc>
                          <a:spcPct val="150000"/>
                        </a:lnSpc>
                        <a:buNone/>
                      </a:pPr>
                      <a:r>
                        <a:rPr lang="en-US" b="1" err="1">
                          <a:latin typeface="Segoe UI" panose="020B0502040204020203" pitchFamily="34" charset="0"/>
                          <a:cs typeface="Segoe UI" panose="020B0502040204020203" pitchFamily="34" charset="0"/>
                        </a:rPr>
                        <a:t>Câu</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trả</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lời</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ảo</a:t>
                      </a:r>
                      <a:r>
                        <a:rPr lang="en-US" b="1">
                          <a:latin typeface="Segoe UI" panose="020B0502040204020203" pitchFamily="34" charset="0"/>
                          <a:cs typeface="Segoe UI" panose="020B0502040204020203" pitchFamily="34" charset="0"/>
                        </a:rPr>
                        <a:t> </a:t>
                      </a:r>
                      <a:r>
                        <a:rPr lang="en-US" b="1" err="1">
                          <a:latin typeface="Segoe UI" panose="020B0502040204020203" pitchFamily="34" charset="0"/>
                          <a:cs typeface="Segoe UI" panose="020B0502040204020203" pitchFamily="34" charset="0"/>
                        </a:rPr>
                        <a:t>giác</a:t>
                      </a:r>
                      <a:r>
                        <a:rPr lang="en-US" b="1">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Người tố cáo không có quyền rút đơn tố cáo một khi đã nộp đơn, bất kể là toàn bộ hay một phần nội dung tố cáo. Việc này phải được thực hiện bằng hình thức gọi điện thoại và không cần văn bản xác nhận (Khoản 1 Điều 29 Luật tố cáo 2018).</a:t>
                      </a:r>
                    </a:p>
                  </a:txBody>
                  <a:tcPr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1607928"/>
                  </a:ext>
                </a:extLst>
              </a:tr>
            </a:tbl>
          </a:graphicData>
        </a:graphic>
      </p:graphicFrame>
      <p:sp>
        <p:nvSpPr>
          <p:cNvPr id="8" name="TextBox 7">
            <a:extLst>
              <a:ext uri="{FF2B5EF4-FFF2-40B4-BE49-F238E27FC236}">
                <a16:creationId xmlns:a16="http://schemas.microsoft.com/office/drawing/2014/main" id="{8F6FDCE5-478C-DF64-533A-744543DF9CAC}"/>
              </a:ext>
            </a:extLst>
          </p:cNvPr>
          <p:cNvSpPr txBox="1"/>
          <p:nvPr/>
        </p:nvSpPr>
        <p:spPr>
          <a:xfrm>
            <a:off x="2851850" y="1145484"/>
            <a:ext cx="6482731" cy="871713"/>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Bảng</a:t>
            </a:r>
            <a:r>
              <a:rPr lang="en-US" b="1">
                <a:latin typeface="Segoe UI" panose="020B0502040204020203" pitchFamily="34" charset="0"/>
                <a:cs typeface="Segoe UI" panose="020B0502040204020203" pitchFamily="34" charset="0"/>
              </a:rPr>
              <a:t> 1: </a:t>
            </a:r>
            <a:r>
              <a:rPr lang="vi-VN">
                <a:latin typeface="Segoe UI" panose="020B0502040204020203" pitchFamily="34" charset="0"/>
                <a:cs typeface="Segoe UI" panose="020B0502040204020203" pitchFamily="34" charset="0"/>
              </a:rPr>
              <a:t>Một ví dụ về câu hỏi thường gặp, câu trả lời đúng</a:t>
            </a:r>
            <a:r>
              <a:rPr lang="en-US">
                <a:latin typeface="Segoe UI" panose="020B0502040204020203" pitchFamily="34" charset="0"/>
                <a:cs typeface="Segoe UI" panose="020B0502040204020203" pitchFamily="34" charset="0"/>
              </a:rPr>
              <a:t>, </a:t>
            </a:r>
            <a:r>
              <a:rPr lang="vi-VN">
                <a:latin typeface="Segoe UI" panose="020B0502040204020203" pitchFamily="34" charset="0"/>
                <a:cs typeface="Segoe UI" panose="020B0502040204020203" pitchFamily="34" charset="0"/>
              </a:rPr>
              <a:t>câu trả lời ảo giác của mô hình ngôn ngữ lớn trong bộ dữ liệu</a:t>
            </a:r>
          </a:p>
        </p:txBody>
      </p:sp>
    </p:spTree>
    <p:extLst>
      <p:ext uri="{BB962C8B-B14F-4D97-AF65-F5344CB8AC3E}">
        <p14:creationId xmlns:p14="http://schemas.microsoft.com/office/powerpoint/2010/main" val="87841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584775"/>
          </a:xfrm>
          <a:prstGeom prst="rect">
            <a:avLst/>
          </a:prstGeom>
          <a:solidFill>
            <a:srgbClr val="2038B4"/>
          </a:solidFill>
        </p:spPr>
        <p:txBody>
          <a:bodyPr wrap="square" lIns="91440" tIns="45720" rIns="91440" bIns="45720" rtlCol="0" anchor="t">
            <a:spAutoFit/>
          </a:bodyPr>
          <a:lstStyle/>
          <a:p>
            <a:pPr marL="282575"/>
            <a:r>
              <a:rPr lang="en-US" sz="3200" b="1">
                <a:solidFill>
                  <a:schemeClr val="bg1"/>
                </a:solidFill>
                <a:latin typeface="Segoe UI"/>
                <a:cs typeface="Segoe UI"/>
              </a:rPr>
              <a:t>1.2 Mô </a:t>
            </a:r>
            <a:r>
              <a:rPr lang="en-US" sz="3200" b="1" err="1">
                <a:solidFill>
                  <a:schemeClr val="bg1"/>
                </a:solidFill>
                <a:latin typeface="Segoe UI"/>
                <a:cs typeface="Segoe UI"/>
              </a:rPr>
              <a:t>tả</a:t>
            </a:r>
            <a:r>
              <a:rPr lang="en-US" sz="3200" b="1">
                <a:solidFill>
                  <a:schemeClr val="bg1"/>
                </a:solidFill>
                <a:latin typeface="Segoe UI"/>
                <a:cs typeface="Segoe UI"/>
              </a:rPr>
              <a:t> </a:t>
            </a:r>
            <a:r>
              <a:rPr lang="en-US" sz="3200" b="1" err="1">
                <a:solidFill>
                  <a:schemeClr val="bg1"/>
                </a:solidFill>
                <a:latin typeface="Segoe UI"/>
                <a:cs typeface="Segoe UI"/>
              </a:rPr>
              <a:t>bài</a:t>
            </a:r>
            <a:r>
              <a:rPr lang="en-US" sz="3200" b="1">
                <a:solidFill>
                  <a:schemeClr val="bg1"/>
                </a:solidFill>
                <a:latin typeface="Segoe UI"/>
                <a:cs typeface="Segoe UI"/>
              </a:rPr>
              <a:t> </a:t>
            </a:r>
            <a:r>
              <a:rPr lang="en-US" sz="3200" b="1" err="1">
                <a:solidFill>
                  <a:schemeClr val="bg1"/>
                </a:solidFill>
                <a:latin typeface="Segoe UI"/>
                <a:cs typeface="Segoe UI"/>
              </a:rPr>
              <a:t>toán</a:t>
            </a:r>
            <a:endParaRPr lang="en-US" sz="3200" b="1">
              <a:solidFill>
                <a:schemeClr val="bg1"/>
              </a:solidFill>
              <a:latin typeface="Segoe UI"/>
              <a:cs typeface="Segoe UI"/>
            </a:endParaRPr>
          </a:p>
        </p:txBody>
      </p:sp>
      <p:pic>
        <p:nvPicPr>
          <p:cNvPr id="3" name="Picture 2" descr="Logo&#10;&#10;Description automatically generated">
            <a:extLst>
              <a:ext uri="{FF2B5EF4-FFF2-40B4-BE49-F238E27FC236}">
                <a16:creationId xmlns:a16="http://schemas.microsoft.com/office/drawing/2014/main" id="{52076BD2-A621-BF01-394C-DD8FD6DD7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12" name="TextBox 11">
            <a:extLst>
              <a:ext uri="{FF2B5EF4-FFF2-40B4-BE49-F238E27FC236}">
                <a16:creationId xmlns:a16="http://schemas.microsoft.com/office/drawing/2014/main" id="{D6789260-FDD7-80CB-D7B8-69FDF08151BD}"/>
              </a:ext>
            </a:extLst>
          </p:cNvPr>
          <p:cNvSpPr txBox="1"/>
          <p:nvPr/>
        </p:nvSpPr>
        <p:spPr>
          <a:xfrm>
            <a:off x="812933" y="2757745"/>
            <a:ext cx="10566133" cy="1131528"/>
          </a:xfrm>
          <a:prstGeom prst="rect">
            <a:avLst/>
          </a:prstGeom>
          <a:noFill/>
          <a:ln w="28575" cap="rnd">
            <a:solidFill>
              <a:schemeClr val="accent1">
                <a:alpha val="93000"/>
              </a:schemeClr>
            </a:solidFill>
            <a:prstDash val="dash"/>
          </a:ln>
        </p:spPr>
        <p:txBody>
          <a:bodyPr wrap="square" lIns="91440" tIns="45720" rIns="91440" bIns="45720" rtlCol="0" anchor="t">
            <a:spAutoFit/>
          </a:bodyPr>
          <a:lstStyle/>
          <a:p>
            <a:pPr algn="ctr">
              <a:lnSpc>
                <a:spcPct val="150000"/>
              </a:lnSpc>
            </a:pPr>
            <a:r>
              <a:rPr lang="en-US" sz="2400" err="1">
                <a:latin typeface="Segoe UI"/>
                <a:ea typeface="+mn-lt"/>
                <a:cs typeface="Segoe UI"/>
              </a:rPr>
              <a:t>Xây</a:t>
            </a:r>
            <a:r>
              <a:rPr lang="en-US" sz="2400">
                <a:latin typeface="Segoe UI"/>
                <a:ea typeface="+mn-lt"/>
                <a:cs typeface="Segoe UI"/>
              </a:rPr>
              <a:t> </a:t>
            </a:r>
            <a:r>
              <a:rPr lang="en-US" sz="2400" err="1">
                <a:latin typeface="Segoe UI"/>
                <a:ea typeface="+mn-lt"/>
                <a:cs typeface="Segoe UI"/>
              </a:rPr>
              <a:t>dựng</a:t>
            </a:r>
            <a:r>
              <a:rPr lang="en-US" sz="2400">
                <a:latin typeface="Segoe UI"/>
                <a:ea typeface="+mn-lt"/>
                <a:cs typeface="Segoe UI"/>
              </a:rPr>
              <a:t> </a:t>
            </a:r>
            <a:r>
              <a:rPr lang="en-US" sz="2400" err="1">
                <a:latin typeface="Segoe UI"/>
                <a:ea typeface="+mn-lt"/>
                <a:cs typeface="Segoe UI"/>
              </a:rPr>
              <a:t>bộ</a:t>
            </a:r>
            <a:r>
              <a:rPr lang="en-US" sz="2400">
                <a:latin typeface="Segoe UI"/>
                <a:ea typeface="+mn-lt"/>
                <a:cs typeface="Segoe UI"/>
              </a:rPr>
              <a:t> </a:t>
            </a:r>
            <a:r>
              <a:rPr lang="en-US" sz="2400" err="1">
                <a:latin typeface="Segoe UI"/>
                <a:ea typeface="+mn-lt"/>
                <a:cs typeface="Segoe UI"/>
              </a:rPr>
              <a:t>dữ</a:t>
            </a:r>
            <a:r>
              <a:rPr lang="en-US" sz="2400">
                <a:latin typeface="Segoe UI"/>
                <a:ea typeface="+mn-lt"/>
                <a:cs typeface="Segoe UI"/>
              </a:rPr>
              <a:t> </a:t>
            </a:r>
            <a:r>
              <a:rPr lang="en-US" sz="2400" err="1">
                <a:latin typeface="Segoe UI"/>
                <a:ea typeface="+mn-lt"/>
                <a:cs typeface="Segoe UI"/>
              </a:rPr>
              <a:t>liệu</a:t>
            </a:r>
            <a:r>
              <a:rPr lang="en-US" sz="2400">
                <a:latin typeface="Segoe UI"/>
                <a:ea typeface="+mn-lt"/>
                <a:cs typeface="Segoe UI"/>
              </a:rPr>
              <a:t> </a:t>
            </a:r>
            <a:r>
              <a:rPr lang="en-US" sz="2400" err="1">
                <a:latin typeface="Segoe UI"/>
                <a:ea typeface="+mn-lt"/>
                <a:cs typeface="Segoe UI"/>
              </a:rPr>
              <a:t>ảo</a:t>
            </a:r>
            <a:r>
              <a:rPr lang="en-US" sz="2400">
                <a:latin typeface="Segoe UI"/>
                <a:ea typeface="+mn-lt"/>
                <a:cs typeface="Segoe UI"/>
              </a:rPr>
              <a:t> </a:t>
            </a:r>
            <a:r>
              <a:rPr lang="en-US" sz="2400" err="1">
                <a:latin typeface="Segoe UI"/>
                <a:ea typeface="+mn-lt"/>
                <a:cs typeface="Segoe UI"/>
              </a:rPr>
              <a:t>giác</a:t>
            </a:r>
            <a:r>
              <a:rPr lang="en-US" sz="2400">
                <a:latin typeface="Segoe UI"/>
                <a:ea typeface="+mn-lt"/>
                <a:cs typeface="Segoe UI"/>
              </a:rPr>
              <a:t> </a:t>
            </a:r>
            <a:r>
              <a:rPr lang="en-US" sz="2400" err="1">
                <a:latin typeface="Segoe UI"/>
                <a:ea typeface="+mn-lt"/>
                <a:cs typeface="Segoe UI"/>
              </a:rPr>
              <a:t>tiếng</a:t>
            </a:r>
            <a:r>
              <a:rPr lang="en-US" sz="2400">
                <a:latin typeface="Segoe UI"/>
                <a:ea typeface="+mn-lt"/>
                <a:cs typeface="Segoe UI"/>
              </a:rPr>
              <a:t> Việt </a:t>
            </a:r>
            <a:r>
              <a:rPr lang="en-US" sz="2400" err="1">
                <a:latin typeface="Segoe UI"/>
                <a:ea typeface="+mn-lt"/>
                <a:cs typeface="Segoe UI"/>
              </a:rPr>
              <a:t>nhằm</a:t>
            </a:r>
            <a:r>
              <a:rPr lang="en-US" sz="2400">
                <a:latin typeface="Segoe UI"/>
                <a:ea typeface="+mn-lt"/>
                <a:cs typeface="Segoe UI"/>
              </a:rPr>
              <a:t> </a:t>
            </a:r>
            <a:r>
              <a:rPr lang="en-US" sz="2400" err="1">
                <a:latin typeface="Segoe UI"/>
                <a:ea typeface="+mn-lt"/>
                <a:cs typeface="Segoe UI"/>
              </a:rPr>
              <a:t>đánh</a:t>
            </a:r>
            <a:r>
              <a:rPr lang="en-US" sz="2400">
                <a:latin typeface="Segoe UI"/>
                <a:ea typeface="+mn-lt"/>
                <a:cs typeface="Segoe UI"/>
              </a:rPr>
              <a:t> </a:t>
            </a:r>
            <a:r>
              <a:rPr lang="en-US" sz="2400" err="1">
                <a:latin typeface="Segoe UI"/>
                <a:ea typeface="+mn-lt"/>
                <a:cs typeface="Segoe UI"/>
              </a:rPr>
              <a:t>giá</a:t>
            </a:r>
            <a:r>
              <a:rPr lang="en-US" sz="2400">
                <a:latin typeface="Segoe UI"/>
                <a:ea typeface="+mn-lt"/>
                <a:cs typeface="Segoe UI"/>
              </a:rPr>
              <a:t> </a:t>
            </a:r>
            <a:r>
              <a:rPr lang="en-US" sz="2400" err="1">
                <a:latin typeface="Segoe UI"/>
                <a:ea typeface="+mn-lt"/>
                <a:cs typeface="Segoe UI"/>
              </a:rPr>
              <a:t>mức</a:t>
            </a:r>
            <a:r>
              <a:rPr lang="en-US" sz="2400">
                <a:latin typeface="Segoe UI"/>
                <a:ea typeface="+mn-lt"/>
                <a:cs typeface="Segoe UI"/>
              </a:rPr>
              <a:t> </a:t>
            </a:r>
            <a:r>
              <a:rPr lang="en-US" sz="2400" err="1">
                <a:latin typeface="Segoe UI"/>
                <a:ea typeface="+mn-lt"/>
                <a:cs typeface="Segoe UI"/>
              </a:rPr>
              <a:t>độ</a:t>
            </a:r>
            <a:r>
              <a:rPr lang="en-US" sz="2400">
                <a:latin typeface="Segoe UI"/>
                <a:ea typeface="+mn-lt"/>
                <a:cs typeface="Segoe UI"/>
              </a:rPr>
              <a:t> </a:t>
            </a:r>
            <a:r>
              <a:rPr lang="en-US" sz="2400" err="1">
                <a:latin typeface="Segoe UI"/>
                <a:ea typeface="+mn-lt"/>
                <a:cs typeface="Segoe UI"/>
              </a:rPr>
              <a:t>ảo</a:t>
            </a:r>
            <a:r>
              <a:rPr lang="en-US" sz="2400">
                <a:latin typeface="Segoe UI"/>
                <a:ea typeface="+mn-lt"/>
                <a:cs typeface="Segoe UI"/>
              </a:rPr>
              <a:t> </a:t>
            </a:r>
            <a:r>
              <a:rPr lang="en-US" sz="2400" err="1">
                <a:latin typeface="Segoe UI"/>
                <a:ea typeface="+mn-lt"/>
                <a:cs typeface="Segoe UI"/>
              </a:rPr>
              <a:t>giác</a:t>
            </a:r>
            <a:r>
              <a:rPr lang="en-US" sz="2400">
                <a:latin typeface="Segoe UI"/>
                <a:ea typeface="+mn-lt"/>
                <a:cs typeface="Segoe UI"/>
              </a:rPr>
              <a:t> </a:t>
            </a:r>
            <a:r>
              <a:rPr lang="en-US" sz="2400" err="1">
                <a:latin typeface="Segoe UI"/>
                <a:ea typeface="+mn-lt"/>
                <a:cs typeface="Segoe UI"/>
              </a:rPr>
              <a:t>của</a:t>
            </a:r>
            <a:r>
              <a:rPr lang="en-US" sz="2400">
                <a:latin typeface="Segoe UI"/>
                <a:ea typeface="+mn-lt"/>
                <a:cs typeface="Segoe UI"/>
              </a:rPr>
              <a:t> </a:t>
            </a:r>
            <a:r>
              <a:rPr lang="en-US" sz="2400" err="1">
                <a:latin typeface="Segoe UI"/>
                <a:ea typeface="+mn-lt"/>
                <a:cs typeface="Segoe UI"/>
              </a:rPr>
              <a:t>mô</a:t>
            </a:r>
            <a:r>
              <a:rPr lang="en-US" sz="2400">
                <a:latin typeface="Segoe UI"/>
                <a:ea typeface="+mn-lt"/>
                <a:cs typeface="Segoe UI"/>
              </a:rPr>
              <a:t> </a:t>
            </a:r>
            <a:r>
              <a:rPr lang="en-US" sz="2400" err="1">
                <a:latin typeface="Segoe UI"/>
                <a:ea typeface="+mn-lt"/>
                <a:cs typeface="Segoe UI"/>
              </a:rPr>
              <a:t>hình</a:t>
            </a:r>
            <a:r>
              <a:rPr lang="en-US" sz="2400">
                <a:latin typeface="Segoe UI"/>
                <a:ea typeface="+mn-lt"/>
                <a:cs typeface="Segoe UI"/>
              </a:rPr>
              <a:t> </a:t>
            </a:r>
            <a:r>
              <a:rPr lang="en-US" sz="2400" err="1">
                <a:latin typeface="Segoe UI"/>
                <a:ea typeface="+mn-lt"/>
                <a:cs typeface="Segoe UI"/>
              </a:rPr>
              <a:t>ngôn</a:t>
            </a:r>
            <a:r>
              <a:rPr lang="en-US" sz="2400">
                <a:latin typeface="Segoe UI"/>
                <a:ea typeface="+mn-lt"/>
                <a:cs typeface="Segoe UI"/>
              </a:rPr>
              <a:t> </a:t>
            </a:r>
            <a:r>
              <a:rPr lang="en-US" sz="2400" err="1">
                <a:latin typeface="Segoe UI"/>
                <a:ea typeface="+mn-lt"/>
                <a:cs typeface="Segoe UI"/>
              </a:rPr>
              <a:t>ngữ</a:t>
            </a:r>
            <a:r>
              <a:rPr lang="en-US" sz="2400">
                <a:latin typeface="Segoe UI"/>
                <a:ea typeface="+mn-lt"/>
                <a:cs typeface="Segoe UI"/>
              </a:rPr>
              <a:t> </a:t>
            </a:r>
            <a:r>
              <a:rPr lang="en-US" sz="2400" err="1">
                <a:latin typeface="Segoe UI"/>
                <a:ea typeface="+mn-lt"/>
                <a:cs typeface="Segoe UI"/>
              </a:rPr>
              <a:t>lớn</a:t>
            </a:r>
            <a:r>
              <a:rPr lang="en-US" sz="2400">
                <a:latin typeface="Segoe UI"/>
                <a:ea typeface="+mn-lt"/>
                <a:cs typeface="Segoe UI"/>
              </a:rPr>
              <a:t> </a:t>
            </a:r>
            <a:r>
              <a:rPr lang="en-US" sz="2400" err="1">
                <a:latin typeface="Segoe UI"/>
                <a:ea typeface="+mn-lt"/>
                <a:cs typeface="Segoe UI"/>
              </a:rPr>
              <a:t>trong</a:t>
            </a:r>
            <a:r>
              <a:rPr lang="en-US" sz="2400">
                <a:latin typeface="Segoe UI"/>
                <a:ea typeface="+mn-lt"/>
                <a:cs typeface="Segoe UI"/>
              </a:rPr>
              <a:t> </a:t>
            </a:r>
            <a:r>
              <a:rPr lang="en-US" sz="2400" err="1">
                <a:latin typeface="Segoe UI"/>
                <a:ea typeface="+mn-lt"/>
                <a:cs typeface="Segoe UI"/>
              </a:rPr>
              <a:t>ngữ</a:t>
            </a:r>
            <a:r>
              <a:rPr lang="en-US" sz="2400">
                <a:latin typeface="Segoe UI"/>
                <a:ea typeface="+mn-lt"/>
                <a:cs typeface="Segoe UI"/>
              </a:rPr>
              <a:t> </a:t>
            </a:r>
            <a:r>
              <a:rPr lang="en-US" sz="2400" err="1">
                <a:latin typeface="Segoe UI"/>
                <a:ea typeface="+mn-lt"/>
                <a:cs typeface="Segoe UI"/>
              </a:rPr>
              <a:t>cảnh</a:t>
            </a:r>
            <a:r>
              <a:rPr lang="en-US" sz="2400">
                <a:latin typeface="Segoe UI"/>
                <a:ea typeface="+mn-lt"/>
                <a:cs typeface="Segoe UI"/>
              </a:rPr>
              <a:t> </a:t>
            </a:r>
            <a:r>
              <a:rPr lang="en-US" sz="2400" err="1">
                <a:latin typeface="Segoe UI"/>
                <a:ea typeface="+mn-lt"/>
                <a:cs typeface="Segoe UI"/>
              </a:rPr>
              <a:t>dịch</a:t>
            </a:r>
            <a:r>
              <a:rPr lang="en-US" sz="2400">
                <a:latin typeface="Segoe UI"/>
                <a:ea typeface="+mn-lt"/>
                <a:cs typeface="Segoe UI"/>
              </a:rPr>
              <a:t> </a:t>
            </a:r>
            <a:r>
              <a:rPr lang="en-US" sz="2400" err="1">
                <a:latin typeface="Segoe UI"/>
                <a:ea typeface="+mn-lt"/>
                <a:cs typeface="Segoe UI"/>
              </a:rPr>
              <a:t>vụ</a:t>
            </a:r>
            <a:r>
              <a:rPr lang="en-US" sz="2400">
                <a:latin typeface="Segoe UI"/>
                <a:ea typeface="+mn-lt"/>
                <a:cs typeface="Segoe UI"/>
              </a:rPr>
              <a:t> </a:t>
            </a:r>
            <a:r>
              <a:rPr lang="en-US" sz="2400" err="1">
                <a:latin typeface="Segoe UI"/>
                <a:ea typeface="+mn-lt"/>
                <a:cs typeface="Segoe UI"/>
              </a:rPr>
              <a:t>công</a:t>
            </a:r>
            <a:endParaRPr lang="en-US" sz="2400">
              <a:latin typeface="Segoe UI"/>
              <a:ea typeface="Calibri"/>
              <a:cs typeface="Segoe UI"/>
            </a:endParaRPr>
          </a:p>
        </p:txBody>
      </p:sp>
      <p:sp>
        <p:nvSpPr>
          <p:cNvPr id="2" name="Rectangle 1"/>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143EDB7B-9B53-7B32-2F51-13421E3BA7F3}"/>
              </a:ext>
            </a:extLst>
          </p:cNvPr>
          <p:cNvSpPr txBox="1"/>
          <p:nvPr/>
        </p:nvSpPr>
        <p:spPr>
          <a:xfrm>
            <a:off x="1" y="1585387"/>
            <a:ext cx="12191999" cy="739241"/>
          </a:xfrm>
          <a:prstGeom prst="rect">
            <a:avLst/>
          </a:prstGeom>
          <a:noFill/>
        </p:spPr>
        <p:txBody>
          <a:bodyPr wrap="square" anchor="ctr">
            <a:spAutoFit/>
          </a:bodyPr>
          <a:lstStyle/>
          <a:p>
            <a:pPr algn="ctr">
              <a:lnSpc>
                <a:spcPct val="150000"/>
              </a:lnSpc>
            </a:pPr>
            <a:r>
              <a:rPr lang="vi-VN" sz="3200" b="1">
                <a:solidFill>
                  <a:srgbClr val="0D259B"/>
                </a:solidFill>
                <a:latin typeface="Segoe UI" panose="020B0502040204020203" pitchFamily="34" charset="0"/>
                <a:cs typeface="Segoe UI" panose="020B0502040204020203" pitchFamily="34" charset="0"/>
              </a:rPr>
              <a:t>Mục tiêu</a:t>
            </a:r>
            <a:endParaRPr lang="en-US" sz="3200" b="1">
              <a:solidFill>
                <a:srgbClr val="0D259B"/>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3335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BDFE9-C8E9-028C-DB14-37C73A7185C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47220A2-C497-E208-5F89-D1C7F6401DB1}"/>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2 </a:t>
            </a:r>
            <a:r>
              <a:rPr lang="en-US" sz="3200" b="1" err="1">
                <a:solidFill>
                  <a:schemeClr val="bg1"/>
                </a:solidFill>
                <a:latin typeface="Segoe UI" panose="020B0502040204020203" pitchFamily="34" charset="0"/>
                <a:cs typeface="Segoe UI" panose="020B0502040204020203" pitchFamily="34" charset="0"/>
              </a:rPr>
              <a:t>Công</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trình</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liên</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quan</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76C352EC-3AB4-8A1E-B2CF-E53433B9F5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B7AF586C-41AB-036E-1FBE-C8B01C8E0793}"/>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9D1A3F8-3EC6-EA9D-20D5-58AF631F398E}"/>
              </a:ext>
            </a:extLst>
          </p:cNvPr>
          <p:cNvSpPr txBox="1"/>
          <p:nvPr/>
        </p:nvSpPr>
        <p:spPr>
          <a:xfrm>
            <a:off x="264816" y="584334"/>
            <a:ext cx="11662368" cy="3266663"/>
          </a:xfrm>
          <a:prstGeom prst="rect">
            <a:avLst/>
          </a:prstGeom>
          <a:noFill/>
        </p:spPr>
        <p:txBody>
          <a:bodyPr wrap="square" lIns="91440" tIns="45720" rIns="91440" bIns="45720" anchor="ctr">
            <a:spAutoFit/>
          </a:bodyPr>
          <a:lstStyle/>
          <a:p>
            <a:pPr>
              <a:lnSpc>
                <a:spcPct val="150000"/>
              </a:lnSpc>
            </a:pPr>
            <a:r>
              <a:rPr lang="en-US" sz="2000" b="1" err="1">
                <a:solidFill>
                  <a:srgbClr val="0D259B"/>
                </a:solidFill>
                <a:latin typeface="Segoe UI"/>
                <a:cs typeface="Segoe UI"/>
              </a:rPr>
              <a:t>HaluEval</a:t>
            </a:r>
            <a:r>
              <a:rPr lang="en-US" sz="2000" b="1">
                <a:solidFill>
                  <a:srgbClr val="0D259B"/>
                </a:solidFill>
                <a:latin typeface="Segoe UI"/>
                <a:cs typeface="Segoe UI"/>
              </a:rPr>
              <a:t>:</a:t>
            </a:r>
          </a:p>
          <a:p>
            <a:pPr>
              <a:lnSpc>
                <a:spcPct val="150000"/>
              </a:lnSpc>
            </a:pPr>
            <a:endParaRPr lang="en-US" sz="2000" b="1">
              <a:solidFill>
                <a:srgbClr val="0D259B"/>
              </a:solidFill>
              <a:latin typeface="Segoe UI" panose="020B0502040204020203" pitchFamily="34" charset="0"/>
              <a:cs typeface="Segoe UI" panose="020B0502040204020203" pitchFamily="34" charset="0"/>
            </a:endParaRPr>
          </a:p>
          <a:p>
            <a:pPr>
              <a:lnSpc>
                <a:spcPct val="150000"/>
              </a:lnSpc>
            </a:pPr>
            <a:r>
              <a:rPr lang="en-US" sz="2000" b="1" err="1">
                <a:latin typeface="Segoe UI"/>
                <a:cs typeface="Segoe UI"/>
              </a:rPr>
              <a:t>Ưu</a:t>
            </a:r>
            <a:r>
              <a:rPr lang="en-US" sz="2000" b="1">
                <a:latin typeface="Segoe UI"/>
                <a:cs typeface="Segoe UI"/>
              </a:rPr>
              <a:t> </a:t>
            </a:r>
            <a:r>
              <a:rPr lang="en-US" sz="2000" b="1" err="1">
                <a:latin typeface="Segoe UI"/>
                <a:cs typeface="Segoe UI"/>
              </a:rPr>
              <a:t>điểm</a:t>
            </a:r>
            <a:r>
              <a:rPr lang="en-US" sz="2000" b="1">
                <a:latin typeface="Segoe UI"/>
                <a:cs typeface="Segoe UI"/>
              </a:rPr>
              <a:t>:</a:t>
            </a:r>
          </a:p>
          <a:p>
            <a:pPr marL="342900" indent="-342900">
              <a:lnSpc>
                <a:spcPct val="150000"/>
              </a:lnSpc>
              <a:buFont typeface="Wingdings" panose="05000000000000000000" pitchFamily="2" charset="2"/>
              <a:buChar char="Ø"/>
            </a:pPr>
            <a:r>
              <a:rPr lang="en-US" sz="2000" err="1">
                <a:latin typeface="Segoe UI"/>
                <a:cs typeface="Segoe UI"/>
              </a:rPr>
              <a:t>Là</a:t>
            </a:r>
            <a:r>
              <a:rPr lang="en-US" sz="2000">
                <a:latin typeface="Segoe UI"/>
                <a:cs typeface="Segoe UI"/>
              </a:rPr>
              <a:t> </a:t>
            </a:r>
            <a:r>
              <a:rPr lang="en-US" sz="2000" err="1">
                <a:latin typeface="Segoe UI"/>
                <a:cs typeface="Segoe UI"/>
              </a:rPr>
              <a:t>tập</a:t>
            </a:r>
            <a:r>
              <a:rPr lang="en-US" sz="2000">
                <a:latin typeface="Segoe UI"/>
                <a:cs typeface="Segoe UI"/>
              </a:rPr>
              <a:t> </a:t>
            </a:r>
            <a:r>
              <a:rPr lang="en-US" sz="2000" err="1">
                <a:latin typeface="Segoe UI"/>
                <a:cs typeface="Segoe UI"/>
              </a:rPr>
              <a:t>dữ</a:t>
            </a:r>
            <a:r>
              <a:rPr lang="en-US" sz="2000">
                <a:latin typeface="Segoe UI"/>
                <a:cs typeface="Segoe UI"/>
              </a:rPr>
              <a:t> </a:t>
            </a:r>
            <a:r>
              <a:rPr lang="en-US" sz="2000" err="1">
                <a:latin typeface="Segoe UI"/>
                <a:cs typeface="Segoe UI"/>
              </a:rPr>
              <a:t>liệu</a:t>
            </a:r>
            <a:r>
              <a:rPr lang="en-US" sz="2000">
                <a:latin typeface="Segoe UI"/>
                <a:cs typeface="Segoe UI"/>
              </a:rPr>
              <a:t> </a:t>
            </a:r>
            <a:r>
              <a:rPr lang="en-US" sz="2000" err="1">
                <a:latin typeface="Segoe UI"/>
                <a:cs typeface="Segoe UI"/>
              </a:rPr>
              <a:t>dùng</a:t>
            </a:r>
            <a:r>
              <a:rPr lang="en-US" sz="2000">
                <a:latin typeface="Segoe UI"/>
                <a:cs typeface="Segoe UI"/>
              </a:rPr>
              <a:t> </a:t>
            </a:r>
            <a:r>
              <a:rPr lang="en-US" sz="2000" err="1">
                <a:latin typeface="Segoe UI"/>
                <a:cs typeface="Segoe UI"/>
              </a:rPr>
              <a:t>để</a:t>
            </a:r>
            <a:r>
              <a:rPr lang="en-US" sz="2000">
                <a:latin typeface="Segoe UI"/>
                <a:cs typeface="Segoe UI"/>
              </a:rPr>
              <a:t> </a:t>
            </a:r>
            <a:r>
              <a:rPr lang="en-US" sz="2000" err="1">
                <a:latin typeface="Segoe UI"/>
                <a:cs typeface="Segoe UI"/>
              </a:rPr>
              <a:t>đánh</a:t>
            </a:r>
            <a:r>
              <a:rPr lang="en-US" sz="2000">
                <a:latin typeface="Segoe UI"/>
                <a:cs typeface="Segoe UI"/>
              </a:rPr>
              <a:t> </a:t>
            </a:r>
            <a:r>
              <a:rPr lang="en-US" sz="2000" err="1">
                <a:latin typeface="Segoe UI"/>
                <a:cs typeface="Segoe UI"/>
              </a:rPr>
              <a:t>giá</a:t>
            </a:r>
            <a:r>
              <a:rPr lang="en-US" sz="2000">
                <a:latin typeface="Segoe UI"/>
                <a:cs typeface="Segoe UI"/>
              </a:rPr>
              <a:t> </a:t>
            </a:r>
            <a:r>
              <a:rPr lang="en-US" sz="2000" err="1">
                <a:latin typeface="Segoe UI"/>
                <a:cs typeface="Segoe UI"/>
              </a:rPr>
              <a:t>khả</a:t>
            </a:r>
            <a:r>
              <a:rPr lang="en-US" sz="2000">
                <a:latin typeface="Segoe UI"/>
                <a:cs typeface="Segoe UI"/>
              </a:rPr>
              <a:t> </a:t>
            </a:r>
            <a:r>
              <a:rPr lang="en-US" sz="2000" err="1">
                <a:latin typeface="Segoe UI"/>
                <a:cs typeface="Segoe UI"/>
              </a:rPr>
              <a:t>năng</a:t>
            </a:r>
            <a:r>
              <a:rPr lang="en-US" sz="2000">
                <a:latin typeface="Segoe UI"/>
                <a:cs typeface="Segoe UI"/>
              </a:rPr>
              <a:t> </a:t>
            </a:r>
            <a:r>
              <a:rPr lang="en-US" sz="2000" err="1">
                <a:latin typeface="Segoe UI"/>
                <a:cs typeface="Segoe UI"/>
              </a:rPr>
              <a:t>phát</a:t>
            </a:r>
            <a:r>
              <a:rPr lang="en-US" sz="2000">
                <a:latin typeface="Segoe UI"/>
                <a:cs typeface="Segoe UI"/>
              </a:rPr>
              <a:t> </a:t>
            </a:r>
            <a:r>
              <a:rPr lang="en-US" sz="2000" err="1">
                <a:latin typeface="Segoe UI"/>
                <a:cs typeface="Segoe UI"/>
              </a:rPr>
              <a:t>hiện</a:t>
            </a:r>
            <a:r>
              <a:rPr lang="en-US" sz="2000">
                <a:latin typeface="Segoe UI"/>
                <a:cs typeface="Segoe UI"/>
              </a:rPr>
              <a:t> hallucination </a:t>
            </a:r>
            <a:r>
              <a:rPr lang="en-US" sz="2000" err="1">
                <a:latin typeface="Segoe UI"/>
                <a:cs typeface="Segoe UI"/>
              </a:rPr>
              <a:t>trong</a:t>
            </a:r>
            <a:r>
              <a:rPr lang="en-US" sz="2000">
                <a:latin typeface="Segoe UI"/>
                <a:cs typeface="Segoe UI"/>
              </a:rPr>
              <a:t> </a:t>
            </a:r>
            <a:r>
              <a:rPr lang="en-US" sz="2000" err="1">
                <a:latin typeface="Segoe UI"/>
                <a:cs typeface="Segoe UI"/>
              </a:rPr>
              <a:t>phản</a:t>
            </a:r>
            <a:r>
              <a:rPr lang="en-US" sz="2000">
                <a:latin typeface="Segoe UI"/>
                <a:cs typeface="Segoe UI"/>
              </a:rPr>
              <a:t> </a:t>
            </a:r>
            <a:r>
              <a:rPr lang="en-US" sz="2000" err="1">
                <a:latin typeface="Segoe UI"/>
                <a:cs typeface="Segoe UI"/>
              </a:rPr>
              <a:t>hồi</a:t>
            </a:r>
            <a:r>
              <a:rPr lang="en-US" sz="2000">
                <a:latin typeface="Segoe UI"/>
                <a:cs typeface="Segoe UI"/>
              </a:rPr>
              <a:t> </a:t>
            </a:r>
            <a:r>
              <a:rPr lang="en-US" sz="2000" err="1">
                <a:latin typeface="Segoe UI"/>
                <a:cs typeface="Segoe UI"/>
              </a:rPr>
              <a:t>của</a:t>
            </a:r>
            <a:r>
              <a:rPr lang="en-US" sz="2000">
                <a:latin typeface="Segoe UI"/>
                <a:cs typeface="Segoe UI"/>
              </a:rPr>
              <a:t> LLMs.</a:t>
            </a:r>
          </a:p>
          <a:p>
            <a:pPr marL="342900" indent="-342900">
              <a:lnSpc>
                <a:spcPct val="150000"/>
              </a:lnSpc>
              <a:buFont typeface="Wingdings" panose="05000000000000000000" pitchFamily="2" charset="2"/>
              <a:buChar char="Ø"/>
            </a:pPr>
            <a:r>
              <a:rPr lang="en-US" sz="2000">
                <a:latin typeface="Segoe UI"/>
                <a:cs typeface="Segoe UI"/>
              </a:rPr>
              <a:t>Cho </a:t>
            </a:r>
            <a:r>
              <a:rPr lang="en-US" sz="2000" err="1">
                <a:latin typeface="Segoe UI"/>
                <a:cs typeface="Segoe UI"/>
              </a:rPr>
              <a:t>thấy</a:t>
            </a:r>
            <a:r>
              <a:rPr lang="en-US" sz="2000">
                <a:latin typeface="Segoe UI"/>
                <a:cs typeface="Segoe UI"/>
              </a:rPr>
              <a:t> </a:t>
            </a:r>
            <a:r>
              <a:rPr lang="en-US" sz="2000" err="1">
                <a:latin typeface="Segoe UI"/>
                <a:cs typeface="Segoe UI"/>
              </a:rPr>
              <a:t>kết</a:t>
            </a:r>
            <a:r>
              <a:rPr lang="en-US" sz="2000">
                <a:latin typeface="Segoe UI"/>
                <a:cs typeface="Segoe UI"/>
              </a:rPr>
              <a:t> </a:t>
            </a:r>
            <a:r>
              <a:rPr lang="en-US" sz="2000" err="1">
                <a:latin typeface="Segoe UI"/>
                <a:cs typeface="Segoe UI"/>
              </a:rPr>
              <a:t>quả</a:t>
            </a:r>
            <a:r>
              <a:rPr lang="en-US" sz="2000">
                <a:latin typeface="Segoe UI"/>
                <a:cs typeface="Segoe UI"/>
              </a:rPr>
              <a:t> </a:t>
            </a:r>
            <a:r>
              <a:rPr lang="en-US" sz="2000" err="1">
                <a:latin typeface="Segoe UI"/>
                <a:cs typeface="Segoe UI"/>
              </a:rPr>
              <a:t>đánh</a:t>
            </a:r>
            <a:r>
              <a:rPr lang="en-US" sz="2000">
                <a:latin typeface="Segoe UI"/>
                <a:cs typeface="Segoe UI"/>
              </a:rPr>
              <a:t> </a:t>
            </a:r>
            <a:r>
              <a:rPr lang="en-US" sz="2000" err="1">
                <a:latin typeface="Segoe UI"/>
                <a:cs typeface="Segoe UI"/>
              </a:rPr>
              <a:t>giá</a:t>
            </a:r>
            <a:r>
              <a:rPr lang="en-US" sz="2000">
                <a:latin typeface="Segoe UI"/>
                <a:cs typeface="Segoe UI"/>
              </a:rPr>
              <a:t> </a:t>
            </a:r>
            <a:r>
              <a:rPr lang="en-US" sz="2000" err="1">
                <a:latin typeface="Segoe UI"/>
                <a:cs typeface="Segoe UI"/>
              </a:rPr>
              <a:t>có</a:t>
            </a:r>
            <a:r>
              <a:rPr lang="en-US" sz="2000">
                <a:latin typeface="Segoe UI"/>
                <a:cs typeface="Segoe UI"/>
              </a:rPr>
              <a:t> </a:t>
            </a:r>
            <a:r>
              <a:rPr lang="en-US" sz="2000" err="1">
                <a:latin typeface="Segoe UI"/>
                <a:cs typeface="Segoe UI"/>
              </a:rPr>
              <a:t>cải</a:t>
            </a:r>
            <a:r>
              <a:rPr lang="en-US" sz="2000">
                <a:latin typeface="Segoe UI"/>
                <a:cs typeface="Segoe UI"/>
              </a:rPr>
              <a:t> </a:t>
            </a:r>
            <a:r>
              <a:rPr lang="en-US" sz="2000" err="1">
                <a:latin typeface="Segoe UI"/>
                <a:cs typeface="Segoe UI"/>
              </a:rPr>
              <a:t>thiện</a:t>
            </a:r>
            <a:r>
              <a:rPr lang="en-US" sz="2000">
                <a:latin typeface="Segoe UI"/>
                <a:cs typeface="Segoe UI"/>
              </a:rPr>
              <a:t> </a:t>
            </a:r>
            <a:r>
              <a:rPr lang="en-US" sz="2000" err="1">
                <a:latin typeface="Segoe UI"/>
                <a:cs typeface="Segoe UI"/>
              </a:rPr>
              <a:t>nếu</a:t>
            </a:r>
            <a:r>
              <a:rPr lang="en-US" sz="2000">
                <a:latin typeface="Segoe UI"/>
                <a:cs typeface="Segoe UI"/>
              </a:rPr>
              <a:t> </a:t>
            </a:r>
            <a:r>
              <a:rPr lang="en-US" sz="2000" err="1">
                <a:latin typeface="Segoe UI"/>
                <a:cs typeface="Segoe UI"/>
              </a:rPr>
              <a:t>cung</a:t>
            </a:r>
            <a:r>
              <a:rPr lang="en-US" sz="2000">
                <a:latin typeface="Segoe UI"/>
                <a:cs typeface="Segoe UI"/>
              </a:rPr>
              <a:t> </a:t>
            </a:r>
            <a:r>
              <a:rPr lang="en-US" sz="2000" err="1">
                <a:latin typeface="Segoe UI"/>
                <a:cs typeface="Segoe UI"/>
              </a:rPr>
              <a:t>cấp</a:t>
            </a:r>
            <a:r>
              <a:rPr lang="en-US" sz="2000">
                <a:latin typeface="Segoe UI"/>
                <a:cs typeface="Segoe UI"/>
              </a:rPr>
              <a:t> tri </a:t>
            </a:r>
            <a:r>
              <a:rPr lang="en-US" sz="2000" err="1">
                <a:latin typeface="Segoe UI"/>
                <a:cs typeface="Segoe UI"/>
              </a:rPr>
              <a:t>thức</a:t>
            </a:r>
            <a:r>
              <a:rPr lang="en-US" sz="2000">
                <a:latin typeface="Segoe UI"/>
                <a:cs typeface="Segoe UI"/>
              </a:rPr>
              <a:t> </a:t>
            </a:r>
            <a:r>
              <a:rPr lang="en-US" sz="2000" err="1">
                <a:latin typeface="Segoe UI"/>
                <a:cs typeface="Segoe UI"/>
              </a:rPr>
              <a:t>nền</a:t>
            </a:r>
            <a:r>
              <a:rPr lang="en-US" sz="2000">
                <a:latin typeface="Segoe UI"/>
                <a:cs typeface="Segoe UI"/>
              </a:rPr>
              <a:t> </a:t>
            </a:r>
            <a:r>
              <a:rPr lang="en-US" sz="2000" err="1">
                <a:latin typeface="Segoe UI"/>
                <a:cs typeface="Segoe UI"/>
              </a:rPr>
              <a:t>cho</a:t>
            </a:r>
            <a:r>
              <a:rPr lang="en-US" sz="2000">
                <a:latin typeface="Segoe UI"/>
                <a:cs typeface="Segoe UI"/>
              </a:rPr>
              <a:t> LLMs.</a:t>
            </a:r>
          </a:p>
          <a:p>
            <a:pPr>
              <a:lnSpc>
                <a:spcPct val="150000"/>
              </a:lnSpc>
            </a:pPr>
            <a:r>
              <a:rPr lang="en-US" sz="2000" b="1" err="1">
                <a:latin typeface="Segoe UI"/>
                <a:cs typeface="Segoe UI"/>
              </a:rPr>
              <a:t>Nhược</a:t>
            </a:r>
            <a:r>
              <a:rPr lang="en-US" sz="2000" b="1">
                <a:latin typeface="Segoe UI"/>
                <a:cs typeface="Segoe UI"/>
              </a:rPr>
              <a:t> </a:t>
            </a:r>
            <a:r>
              <a:rPr lang="en-US" sz="2000" b="1" err="1">
                <a:latin typeface="Segoe UI"/>
                <a:cs typeface="Segoe UI"/>
              </a:rPr>
              <a:t>điểm</a:t>
            </a:r>
            <a:r>
              <a:rPr lang="en-US" sz="2000" b="1">
                <a:latin typeface="Segoe UI"/>
                <a:cs typeface="Segoe UI"/>
              </a:rPr>
              <a:t>:</a:t>
            </a:r>
          </a:p>
          <a:p>
            <a:pPr marL="342900" indent="-342900">
              <a:lnSpc>
                <a:spcPct val="150000"/>
              </a:lnSpc>
              <a:buFont typeface="Wingdings" panose="05000000000000000000" pitchFamily="2" charset="2"/>
              <a:buChar char="Ø"/>
            </a:pPr>
            <a:r>
              <a:rPr lang="en-US" sz="2000">
                <a:latin typeface="Segoe UI"/>
                <a:cs typeface="Segoe UI"/>
              </a:rPr>
              <a:t>Công </a:t>
            </a:r>
            <a:r>
              <a:rPr lang="en-US" sz="2000" err="1">
                <a:latin typeface="Segoe UI"/>
                <a:cs typeface="Segoe UI"/>
              </a:rPr>
              <a:t>trình</a:t>
            </a:r>
            <a:r>
              <a:rPr lang="en-US" sz="2000">
                <a:latin typeface="Segoe UI"/>
                <a:cs typeface="Segoe UI"/>
              </a:rPr>
              <a:t> </a:t>
            </a:r>
            <a:r>
              <a:rPr lang="en-US" sz="2000" err="1">
                <a:latin typeface="Segoe UI"/>
                <a:cs typeface="Segoe UI"/>
              </a:rPr>
              <a:t>hiện</a:t>
            </a:r>
            <a:r>
              <a:rPr lang="en-US" sz="2000">
                <a:latin typeface="Segoe UI"/>
                <a:cs typeface="Segoe UI"/>
              </a:rPr>
              <a:t> </a:t>
            </a:r>
            <a:r>
              <a:rPr lang="en-US" sz="2000" err="1">
                <a:latin typeface="Segoe UI"/>
                <a:cs typeface="Segoe UI"/>
              </a:rPr>
              <a:t>tại</a:t>
            </a:r>
            <a:r>
              <a:rPr lang="en-US" sz="2000">
                <a:latin typeface="Segoe UI"/>
                <a:cs typeface="Segoe UI"/>
              </a:rPr>
              <a:t> </a:t>
            </a:r>
            <a:r>
              <a:rPr lang="en-US" sz="2000" err="1">
                <a:latin typeface="Segoe UI"/>
                <a:cs typeface="Segoe UI"/>
              </a:rPr>
              <a:t>đánh</a:t>
            </a:r>
            <a:r>
              <a:rPr lang="en-US" sz="2000">
                <a:latin typeface="Segoe UI"/>
                <a:cs typeface="Segoe UI"/>
              </a:rPr>
              <a:t> </a:t>
            </a:r>
            <a:r>
              <a:rPr lang="en-US" sz="2000" err="1">
                <a:latin typeface="Segoe UI"/>
                <a:cs typeface="Segoe UI"/>
              </a:rPr>
              <a:t>giá</a:t>
            </a:r>
            <a:r>
              <a:rPr lang="en-US" sz="2000">
                <a:latin typeface="Segoe UI"/>
                <a:cs typeface="Segoe UI"/>
              </a:rPr>
              <a:t> </a:t>
            </a:r>
            <a:r>
              <a:rPr lang="en-US" sz="2000" err="1">
                <a:latin typeface="Segoe UI"/>
                <a:cs typeface="Segoe UI"/>
              </a:rPr>
              <a:t>trên</a:t>
            </a:r>
            <a:r>
              <a:rPr lang="en-US" sz="2000">
                <a:latin typeface="Segoe UI"/>
                <a:cs typeface="Segoe UI"/>
              </a:rPr>
              <a:t> </a:t>
            </a:r>
            <a:r>
              <a:rPr lang="en-US" sz="2000" err="1">
                <a:latin typeface="Segoe UI"/>
                <a:cs typeface="Segoe UI"/>
              </a:rPr>
              <a:t>dữ</a:t>
            </a:r>
            <a:r>
              <a:rPr lang="en-US" sz="2000">
                <a:latin typeface="Segoe UI"/>
                <a:cs typeface="Segoe UI"/>
              </a:rPr>
              <a:t> </a:t>
            </a:r>
            <a:r>
              <a:rPr lang="en-US" sz="2000" err="1">
                <a:latin typeface="Segoe UI"/>
                <a:cs typeface="Segoe UI"/>
              </a:rPr>
              <a:t>liệu</a:t>
            </a:r>
            <a:r>
              <a:rPr lang="en-US" sz="2000">
                <a:latin typeface="Segoe UI"/>
                <a:cs typeface="Segoe UI"/>
              </a:rPr>
              <a:t> </a:t>
            </a:r>
            <a:r>
              <a:rPr lang="en-US" sz="2000" err="1">
                <a:latin typeface="Segoe UI"/>
                <a:cs typeface="Segoe UI"/>
              </a:rPr>
              <a:t>tiếng</a:t>
            </a:r>
            <a:r>
              <a:rPr lang="en-US" sz="2000">
                <a:latin typeface="Segoe UI"/>
                <a:cs typeface="Segoe UI"/>
              </a:rPr>
              <a:t> Anh, </a:t>
            </a:r>
            <a:r>
              <a:rPr lang="en-US" sz="2000" err="1">
                <a:latin typeface="Segoe UI"/>
                <a:cs typeface="Segoe UI"/>
              </a:rPr>
              <a:t>không</a:t>
            </a:r>
            <a:r>
              <a:rPr lang="en-US" sz="2000">
                <a:latin typeface="Segoe UI"/>
                <a:cs typeface="Segoe UI"/>
              </a:rPr>
              <a:t> </a:t>
            </a:r>
            <a:r>
              <a:rPr lang="en-US" sz="2000" err="1">
                <a:latin typeface="Segoe UI"/>
                <a:cs typeface="Segoe UI"/>
              </a:rPr>
              <a:t>hỗ</a:t>
            </a:r>
            <a:r>
              <a:rPr lang="en-US" sz="2000">
                <a:latin typeface="Segoe UI"/>
                <a:cs typeface="Segoe UI"/>
              </a:rPr>
              <a:t> </a:t>
            </a:r>
            <a:r>
              <a:rPr lang="en-US" sz="2000" err="1">
                <a:latin typeface="Segoe UI"/>
                <a:cs typeface="Segoe UI"/>
              </a:rPr>
              <a:t>trợ</a:t>
            </a:r>
            <a:r>
              <a:rPr lang="en-US" sz="2000">
                <a:latin typeface="Segoe UI"/>
                <a:cs typeface="Segoe UI"/>
              </a:rPr>
              <a:t> </a:t>
            </a:r>
            <a:r>
              <a:rPr lang="en-US" sz="2000" err="1">
                <a:latin typeface="Segoe UI"/>
                <a:cs typeface="Segoe UI"/>
              </a:rPr>
              <a:t>tiếng</a:t>
            </a:r>
            <a:r>
              <a:rPr lang="en-US" sz="2000">
                <a:latin typeface="Segoe UI"/>
                <a:cs typeface="Segoe UI"/>
              </a:rPr>
              <a:t> Việt.</a:t>
            </a:r>
          </a:p>
        </p:txBody>
      </p:sp>
    </p:spTree>
    <p:extLst>
      <p:ext uri="{BB962C8B-B14F-4D97-AF65-F5344CB8AC3E}">
        <p14:creationId xmlns:p14="http://schemas.microsoft.com/office/powerpoint/2010/main" val="3112330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2 Công </a:t>
            </a:r>
            <a:r>
              <a:rPr lang="en-US" sz="3200" b="1" err="1">
                <a:solidFill>
                  <a:schemeClr val="bg1"/>
                </a:solidFill>
                <a:latin typeface="Segoe UI" panose="020B0502040204020203" pitchFamily="34" charset="0"/>
                <a:cs typeface="Segoe UI" panose="020B0502040204020203" pitchFamily="34" charset="0"/>
              </a:rPr>
              <a:t>trình</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liên</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quan</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52076BD2-A621-BF01-394C-DD8FD6DD76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86EFBCD-CB3B-15BB-E5A7-A1EB4F20395D}"/>
              </a:ext>
            </a:extLst>
          </p:cNvPr>
          <p:cNvSpPr txBox="1"/>
          <p:nvPr/>
        </p:nvSpPr>
        <p:spPr>
          <a:xfrm>
            <a:off x="264816" y="584775"/>
            <a:ext cx="11662368" cy="3728328"/>
          </a:xfrm>
          <a:prstGeom prst="rect">
            <a:avLst/>
          </a:prstGeom>
          <a:noFill/>
        </p:spPr>
        <p:txBody>
          <a:bodyPr wrap="square" lIns="91440" tIns="45720" rIns="91440" bIns="45720" anchor="ctr">
            <a:spAutoFit/>
          </a:bodyPr>
          <a:lstStyle/>
          <a:p>
            <a:pPr>
              <a:lnSpc>
                <a:spcPct val="150000"/>
              </a:lnSpc>
            </a:pPr>
            <a:r>
              <a:rPr lang="en-US" sz="2000" b="1">
                <a:solidFill>
                  <a:srgbClr val="0D259B"/>
                </a:solidFill>
                <a:latin typeface="Segoe UI"/>
                <a:cs typeface="Segoe UI"/>
              </a:rPr>
              <a:t>Dichvucong.me:</a:t>
            </a:r>
          </a:p>
          <a:p>
            <a:pPr>
              <a:lnSpc>
                <a:spcPct val="150000"/>
              </a:lnSpc>
            </a:pPr>
            <a:endParaRPr lang="en-US" sz="2000">
              <a:latin typeface="Segoe UI" panose="020B0502040204020203" pitchFamily="34" charset="0"/>
              <a:cs typeface="Segoe UI" panose="020B0502040204020203" pitchFamily="34" charset="0"/>
            </a:endParaRPr>
          </a:p>
          <a:p>
            <a:pPr>
              <a:lnSpc>
                <a:spcPct val="150000"/>
              </a:lnSpc>
            </a:pPr>
            <a:r>
              <a:rPr lang="vi-VN" sz="2000" b="1">
                <a:latin typeface="Segoe UI"/>
                <a:cs typeface="Segoe UI"/>
              </a:rPr>
              <a:t>Ư</a:t>
            </a:r>
            <a:r>
              <a:rPr lang="en-US" sz="2000" b="1">
                <a:latin typeface="Segoe UI"/>
                <a:cs typeface="Segoe UI"/>
              </a:rPr>
              <a:t>u </a:t>
            </a:r>
            <a:r>
              <a:rPr lang="en-US" sz="2000" b="1" err="1">
                <a:latin typeface="Segoe UI"/>
                <a:cs typeface="Segoe UI"/>
              </a:rPr>
              <a:t>điểm</a:t>
            </a:r>
            <a:r>
              <a:rPr lang="en-US" sz="2000" b="1">
                <a:latin typeface="Segoe UI"/>
                <a:cs typeface="Segoe UI"/>
              </a:rPr>
              <a:t>:</a:t>
            </a:r>
          </a:p>
          <a:p>
            <a:pPr marL="342900" indent="-342900">
              <a:lnSpc>
                <a:spcPct val="150000"/>
              </a:lnSpc>
              <a:buFont typeface="Wingdings" panose="05000000000000000000" pitchFamily="2" charset="2"/>
              <a:buChar char="Ø"/>
            </a:pPr>
            <a:r>
              <a:rPr lang="en-US" sz="2000" err="1">
                <a:latin typeface="Segoe UI"/>
                <a:cs typeface="Segoe UI"/>
              </a:rPr>
              <a:t>Là</a:t>
            </a:r>
            <a:r>
              <a:rPr lang="en-US" sz="2000">
                <a:latin typeface="Segoe UI"/>
                <a:cs typeface="Segoe UI"/>
              </a:rPr>
              <a:t> </a:t>
            </a:r>
            <a:r>
              <a:rPr lang="vi-VN" sz="2000">
                <a:latin typeface="Segoe UI"/>
                <a:cs typeface="Segoe UI"/>
              </a:rPr>
              <a:t>chatbot hỗ trợ tra cứu thủ tục hành chính tại Việt Nam, ứng dụng LLM để trả lời câu hỏi người dân về CCCD, hộ chiếu, đăng ký khai sin</a:t>
            </a:r>
            <a:r>
              <a:rPr lang="en-US" sz="2000">
                <a:latin typeface="Segoe UI"/>
                <a:cs typeface="Segoe UI"/>
              </a:rPr>
              <a:t>h,…</a:t>
            </a:r>
            <a:endParaRPr lang="vi-VN" sz="2000">
              <a:latin typeface="Segoe UI"/>
              <a:cs typeface="Segoe UI"/>
            </a:endParaRPr>
          </a:p>
          <a:p>
            <a:pPr marL="342900" indent="-342900">
              <a:lnSpc>
                <a:spcPct val="150000"/>
              </a:lnSpc>
              <a:buFont typeface="Wingdings" panose="05000000000000000000" pitchFamily="2" charset="2"/>
              <a:buChar char="Ø"/>
            </a:pPr>
            <a:r>
              <a:rPr lang="vi-VN" sz="2000">
                <a:latin typeface="Segoe UI"/>
                <a:cs typeface="Segoe UI"/>
              </a:rPr>
              <a:t>Đây là ví dụ điển hình cho việc LLM được áp dụng vào lĩnh vực dịch vụ công tiếng Việt.</a:t>
            </a:r>
          </a:p>
          <a:p>
            <a:pPr>
              <a:lnSpc>
                <a:spcPct val="150000"/>
              </a:lnSpc>
            </a:pPr>
            <a:r>
              <a:rPr lang="en-US" sz="2000" b="1" err="1">
                <a:latin typeface="Segoe UI"/>
                <a:cs typeface="Segoe UI"/>
              </a:rPr>
              <a:t>Nhược</a:t>
            </a:r>
            <a:r>
              <a:rPr lang="en-US" sz="2000" b="1">
                <a:latin typeface="Segoe UI"/>
                <a:cs typeface="Segoe UI"/>
              </a:rPr>
              <a:t> </a:t>
            </a:r>
            <a:r>
              <a:rPr lang="en-US" sz="2000" b="1" err="1">
                <a:latin typeface="Segoe UI"/>
                <a:cs typeface="Segoe UI"/>
              </a:rPr>
              <a:t>điểm</a:t>
            </a:r>
            <a:r>
              <a:rPr lang="en-US" sz="2000" b="1">
                <a:latin typeface="Segoe UI"/>
                <a:cs typeface="Segoe UI"/>
              </a:rPr>
              <a:t>: </a:t>
            </a:r>
          </a:p>
          <a:p>
            <a:pPr marL="342900" indent="-342900">
              <a:lnSpc>
                <a:spcPct val="150000"/>
              </a:lnSpc>
              <a:buFont typeface="Wingdings" panose="05000000000000000000" pitchFamily="2" charset="2"/>
              <a:buChar char="Ø"/>
            </a:pPr>
            <a:r>
              <a:rPr lang="en-US" sz="2000">
                <a:latin typeface="Segoe UI"/>
                <a:cs typeface="Segoe UI"/>
              </a:rPr>
              <a:t>C</a:t>
            </a:r>
            <a:r>
              <a:rPr lang="vi-VN" sz="2000">
                <a:latin typeface="Segoe UI"/>
                <a:cs typeface="Segoe UI"/>
              </a:rPr>
              <a:t>hưa có công trình nào đánh giá mức độ hallucination của hệ thống này</a:t>
            </a:r>
            <a:r>
              <a:rPr lang="en-US" sz="2000">
                <a:latin typeface="Segoe UI"/>
                <a:cs typeface="Segoe UI"/>
              </a:rPr>
              <a:t>.</a:t>
            </a:r>
            <a:endParaRPr lang="vi-VN" sz="2000">
              <a:latin typeface="Segoe UI"/>
              <a:cs typeface="Segoe UI"/>
            </a:endParaRPr>
          </a:p>
        </p:txBody>
      </p:sp>
    </p:spTree>
    <p:extLst>
      <p:ext uri="{BB962C8B-B14F-4D97-AF65-F5344CB8AC3E}">
        <p14:creationId xmlns:p14="http://schemas.microsoft.com/office/powerpoint/2010/main" val="305123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869F4-607D-A6FC-5A6C-3160696E273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E492394-6F2F-5DFE-B29C-A4FC4E18DA96}"/>
              </a:ext>
            </a:extLst>
          </p:cNvPr>
          <p:cNvSpPr txBox="1"/>
          <p:nvPr/>
        </p:nvSpPr>
        <p:spPr>
          <a:xfrm>
            <a:off x="0" y="0"/>
            <a:ext cx="12192000" cy="584775"/>
          </a:xfrm>
          <a:prstGeom prst="rect">
            <a:avLst/>
          </a:prstGeom>
          <a:solidFill>
            <a:srgbClr val="2038B4"/>
          </a:solidFill>
        </p:spPr>
        <p:txBody>
          <a:bodyPr wrap="square" rtlCol="0">
            <a:spAutoFit/>
          </a:bodyPr>
          <a:lstStyle/>
          <a:p>
            <a:pPr marL="282575"/>
            <a:r>
              <a:rPr lang="en-US" sz="3200" b="1">
                <a:solidFill>
                  <a:schemeClr val="bg1"/>
                </a:solidFill>
                <a:latin typeface="Segoe UI" panose="020B0502040204020203" pitchFamily="34" charset="0"/>
                <a:cs typeface="Segoe UI" panose="020B0502040204020203" pitchFamily="34" charset="0"/>
              </a:rPr>
              <a:t>3.1 </a:t>
            </a:r>
            <a:r>
              <a:rPr lang="en-US" sz="3200" b="1" err="1">
                <a:solidFill>
                  <a:schemeClr val="bg1"/>
                </a:solidFill>
                <a:latin typeface="Segoe UI" panose="020B0502040204020203" pitchFamily="34" charset="0"/>
                <a:cs typeface="Segoe UI" panose="020B0502040204020203" pitchFamily="34" charset="0"/>
              </a:rPr>
              <a:t>Tổng</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quan</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quy</a:t>
            </a:r>
            <a:r>
              <a:rPr lang="en-US" sz="3200" b="1">
                <a:solidFill>
                  <a:schemeClr val="bg1"/>
                </a:solidFill>
                <a:latin typeface="Segoe UI" panose="020B0502040204020203" pitchFamily="34" charset="0"/>
                <a:cs typeface="Segoe UI" panose="020B0502040204020203" pitchFamily="34" charset="0"/>
              </a:rPr>
              <a:t> </a:t>
            </a:r>
            <a:r>
              <a:rPr lang="en-US" sz="3200" b="1" err="1">
                <a:solidFill>
                  <a:schemeClr val="bg1"/>
                </a:solidFill>
                <a:latin typeface="Segoe UI" panose="020B0502040204020203" pitchFamily="34" charset="0"/>
                <a:cs typeface="Segoe UI" panose="020B0502040204020203" pitchFamily="34" charset="0"/>
              </a:rPr>
              <a:t>trình</a:t>
            </a:r>
            <a:endParaRPr lang="en-US" sz="3200" b="1">
              <a:solidFill>
                <a:schemeClr val="bg1"/>
              </a:solidFill>
              <a:latin typeface="Segoe UI" panose="020B0502040204020203" pitchFamily="34" charset="0"/>
              <a:cs typeface="Segoe UI" panose="020B0502040204020203" pitchFamily="34" charset="0"/>
            </a:endParaRPr>
          </a:p>
        </p:txBody>
      </p:sp>
      <p:pic>
        <p:nvPicPr>
          <p:cNvPr id="3" name="Picture 2" descr="Logo&#10;&#10;Description automatically generated">
            <a:extLst>
              <a:ext uri="{FF2B5EF4-FFF2-40B4-BE49-F238E27FC236}">
                <a16:creationId xmlns:a16="http://schemas.microsoft.com/office/drawing/2014/main" id="{D5DA69DF-D32D-6CA4-7D33-88D0EE7AF0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17257" y="-444385"/>
            <a:ext cx="3653673" cy="1596655"/>
          </a:xfrm>
          <a:prstGeom prst="rect">
            <a:avLst/>
          </a:prstGeom>
        </p:spPr>
      </p:pic>
      <p:sp>
        <p:nvSpPr>
          <p:cNvPr id="2" name="Rectangle 1">
            <a:extLst>
              <a:ext uri="{FF2B5EF4-FFF2-40B4-BE49-F238E27FC236}">
                <a16:creationId xmlns:a16="http://schemas.microsoft.com/office/drawing/2014/main" id="{D64487A7-6089-89B6-2D94-A85DEA3E051B}"/>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433BF01A-7C33-2502-BB16-5B03DF06832A}"/>
              </a:ext>
            </a:extLst>
          </p:cNvPr>
          <p:cNvSpPr txBox="1"/>
          <p:nvPr/>
        </p:nvSpPr>
        <p:spPr>
          <a:xfrm>
            <a:off x="264816" y="580642"/>
            <a:ext cx="6355080" cy="142000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000" b="1" err="1">
                <a:latin typeface="Segoe UI" panose="020B0502040204020203" pitchFamily="34" charset="0"/>
                <a:cs typeface="Segoe UI" panose="020B0502040204020203" pitchFamily="34" charset="0"/>
              </a:rPr>
              <a:t>Bước</a:t>
            </a:r>
            <a:r>
              <a:rPr lang="en-US" sz="2000" b="1">
                <a:latin typeface="Segoe UI" panose="020B0502040204020203" pitchFamily="34" charset="0"/>
                <a:cs typeface="Segoe UI" panose="020B0502040204020203" pitchFamily="34" charset="0"/>
              </a:rPr>
              <a:t> 1:</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Tìm</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kiếm</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và</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thu</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thập</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dữ</a:t>
            </a:r>
            <a:r>
              <a:rPr lang="en-US" sz="2000">
                <a:latin typeface="Segoe UI" panose="020B0502040204020203" pitchFamily="34" charset="0"/>
                <a:cs typeface="Segoe UI" panose="020B0502040204020203" pitchFamily="34" charset="0"/>
              </a:rPr>
              <a:t> </a:t>
            </a:r>
            <a:r>
              <a:rPr lang="en-US" sz="2000" err="1">
                <a:latin typeface="Segoe UI" panose="020B0502040204020203" pitchFamily="34" charset="0"/>
                <a:cs typeface="Segoe UI" panose="020B0502040204020203" pitchFamily="34" charset="0"/>
              </a:rPr>
              <a:t>liệu</a:t>
            </a:r>
            <a:endParaRPr lang="vi-VN" sz="2000">
              <a:latin typeface="Segoe UI" panose="020B0502040204020203" pitchFamily="34" charset="0"/>
              <a:cs typeface="Segoe UI" panose="020B0502040204020203" pitchFamily="34" charset="0"/>
            </a:endParaRPr>
          </a:p>
          <a:p>
            <a:pPr marL="342900" indent="-342900">
              <a:lnSpc>
                <a:spcPct val="150000"/>
              </a:lnSpc>
              <a:buFont typeface="Wingdings" panose="05000000000000000000" pitchFamily="2" charset="2"/>
              <a:buChar char="Ø"/>
            </a:pPr>
            <a:r>
              <a:rPr lang="vi-VN" sz="2000" b="1">
                <a:latin typeface="Segoe UI" panose="020B0502040204020203" pitchFamily="34" charset="0"/>
                <a:cs typeface="Segoe UI" panose="020B0502040204020203" pitchFamily="34" charset="0"/>
              </a:rPr>
              <a:t>Bước 2:</a:t>
            </a:r>
            <a:r>
              <a:rPr lang="vi-VN" sz="2000">
                <a:latin typeface="Segoe UI" panose="020B0502040204020203" pitchFamily="34" charset="0"/>
                <a:cs typeface="Segoe UI" panose="020B0502040204020203" pitchFamily="34" charset="0"/>
              </a:rPr>
              <a:t> Tiền xử lý dữ liệu</a:t>
            </a:r>
          </a:p>
          <a:p>
            <a:pPr marL="342900" indent="-342900">
              <a:lnSpc>
                <a:spcPct val="150000"/>
              </a:lnSpc>
              <a:buFont typeface="Wingdings" panose="05000000000000000000" pitchFamily="2" charset="2"/>
              <a:buChar char="Ø"/>
            </a:pPr>
            <a:r>
              <a:rPr lang="vi-VN" sz="2000" b="1">
                <a:latin typeface="Segoe UI" panose="020B0502040204020203" pitchFamily="34" charset="0"/>
                <a:cs typeface="Segoe UI" panose="020B0502040204020203" pitchFamily="34" charset="0"/>
              </a:rPr>
              <a:t>Bước 3:</a:t>
            </a:r>
            <a:r>
              <a:rPr lang="vi-VN" sz="2000">
                <a:latin typeface="Segoe UI" panose="020B0502040204020203" pitchFamily="34" charset="0"/>
                <a:cs typeface="Segoe UI" panose="020B0502040204020203" pitchFamily="34" charset="0"/>
              </a:rPr>
              <a:t> Sinh dữ liệu ảo giác</a:t>
            </a:r>
            <a:endParaRPr lang="en-US" sz="200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257182A-7E32-4344-82D1-C1B15A0E441C}"/>
              </a:ext>
            </a:extLst>
          </p:cNvPr>
          <p:cNvSpPr txBox="1"/>
          <p:nvPr/>
        </p:nvSpPr>
        <p:spPr>
          <a:xfrm>
            <a:off x="1431099" y="5700031"/>
            <a:ext cx="9329801" cy="456215"/>
          </a:xfrm>
          <a:prstGeom prst="rect">
            <a:avLst/>
          </a:prstGeom>
          <a:noFill/>
        </p:spPr>
        <p:txBody>
          <a:bodyPr wrap="square">
            <a:spAutoFit/>
          </a:bodyPr>
          <a:lstStyle/>
          <a:p>
            <a:pPr algn="ctr">
              <a:lnSpc>
                <a:spcPct val="150000"/>
              </a:lnSpc>
              <a:spcAft>
                <a:spcPts val="1800"/>
              </a:spcAft>
            </a:pPr>
            <a:r>
              <a:rPr lang="en-US" b="1" err="1">
                <a:latin typeface="Segoe UI" panose="020B0502040204020203" pitchFamily="34" charset="0"/>
                <a:cs typeface="Segoe UI" panose="020B0502040204020203" pitchFamily="34" charset="0"/>
              </a:rPr>
              <a:t>Hình</a:t>
            </a:r>
            <a:r>
              <a:rPr lang="en-US" b="1">
                <a:latin typeface="Segoe UI" panose="020B0502040204020203" pitchFamily="34" charset="0"/>
                <a:cs typeface="Segoe UI" panose="020B0502040204020203" pitchFamily="34" charset="0"/>
              </a:rPr>
              <a:t> 2: </a:t>
            </a:r>
            <a:r>
              <a:rPr lang="en-US">
                <a:latin typeface="Segoe UI" panose="020B0502040204020203" pitchFamily="34" charset="0"/>
                <a:cs typeface="Segoe UI" panose="020B0502040204020203" pitchFamily="34" charset="0"/>
              </a:rPr>
              <a:t>Quy </a:t>
            </a:r>
            <a:r>
              <a:rPr lang="en-US" err="1">
                <a:latin typeface="Segoe UI" panose="020B0502040204020203" pitchFamily="34" charset="0"/>
                <a:cs typeface="Segoe UI" panose="020B0502040204020203" pitchFamily="34" charset="0"/>
              </a:rPr>
              <a:t>trình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xây</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dựng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bộ</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liệu</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phát</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hiện</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ảo</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giác</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trong</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ngữ</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cảnh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dịch</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vụ</a:t>
            </a:r>
            <a:r>
              <a:rPr lang="en-US">
                <a:latin typeface="Segoe UI" panose="020B0502040204020203" pitchFamily="34" charset="0"/>
                <a:cs typeface="Segoe UI" panose="020B0502040204020203" pitchFamily="34" charset="0"/>
              </a:rPr>
              <a:t> </a:t>
            </a:r>
            <a:r>
              <a:rPr lang="en-US" err="1">
                <a:latin typeface="Segoe UI" panose="020B0502040204020203" pitchFamily="34" charset="0"/>
                <a:cs typeface="Segoe UI" panose="020B0502040204020203" pitchFamily="34" charset="0"/>
              </a:rPr>
              <a:t>công</a:t>
            </a:r>
            <a:endParaRPr lang="en-US">
              <a:latin typeface="Segoe UI" panose="020B0502040204020203" pitchFamily="34" charset="0"/>
              <a:cs typeface="Segoe UI" panose="020B0502040204020203" pitchFamily="34" charset="0"/>
            </a:endParaRPr>
          </a:p>
        </p:txBody>
      </p:sp>
      <p:pic>
        <p:nvPicPr>
          <p:cNvPr id="8" name="Picture 7" descr="A diagram of a chemical reaction&#10;&#10;AI-generated content may be incorrect.">
            <a:extLst>
              <a:ext uri="{FF2B5EF4-FFF2-40B4-BE49-F238E27FC236}">
                <a16:creationId xmlns:a16="http://schemas.microsoft.com/office/drawing/2014/main" id="{0431E294-A329-370D-B158-2686B77AF2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0745" y="2258122"/>
            <a:ext cx="11470507" cy="3180613"/>
          </a:xfrm>
          <a:prstGeom prst="rect">
            <a:avLst/>
          </a:prstGeom>
        </p:spPr>
      </p:pic>
    </p:spTree>
    <p:extLst>
      <p:ext uri="{BB962C8B-B14F-4D97-AF65-F5344CB8AC3E}">
        <p14:creationId xmlns:p14="http://schemas.microsoft.com/office/powerpoint/2010/main" val="3347647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47649739240240AB8FE265ACE5D561" ma:contentTypeVersion="18" ma:contentTypeDescription="Create a new document." ma:contentTypeScope="" ma:versionID="c6a899941c11f432728ccd548cc5eb64">
  <xsd:schema xmlns:xsd="http://www.w3.org/2001/XMLSchema" xmlns:xs="http://www.w3.org/2001/XMLSchema" xmlns:p="http://schemas.microsoft.com/office/2006/metadata/properties" xmlns:ns3="35df3d06-16f1-4548-affb-863d107f2001" xmlns:ns4="2d91456e-c050-4d04-a092-92e6fb1786be" targetNamespace="http://schemas.microsoft.com/office/2006/metadata/properties" ma:root="true" ma:fieldsID="66af93dae5fe4edad7a005e0c071083a" ns3:_="" ns4:_="">
    <xsd:import namespace="35df3d06-16f1-4548-affb-863d107f2001"/>
    <xsd:import namespace="2d91456e-c050-4d04-a092-92e6fb1786b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MediaServiceLoca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df3d06-16f1-4548-affb-863d107f20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Location" ma:index="21" nillable="true" ma:displayName="Location" ma:indexed="true"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d91456e-c050-4d04-a092-92e6fb1786be"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5df3d06-16f1-4548-affb-863d107f2001" xsi:nil="true"/>
  </documentManagement>
</p:properties>
</file>

<file path=customXml/itemProps1.xml><?xml version="1.0" encoding="utf-8"?>
<ds:datastoreItem xmlns:ds="http://schemas.openxmlformats.org/officeDocument/2006/customXml" ds:itemID="{D7878DCE-6CF2-4F24-A952-A7A9F5F8D6A6}">
  <ds:schemaRefs>
    <ds:schemaRef ds:uri="http://schemas.microsoft.com/sharepoint/v3/contenttype/forms"/>
  </ds:schemaRefs>
</ds:datastoreItem>
</file>

<file path=customXml/itemProps2.xml><?xml version="1.0" encoding="utf-8"?>
<ds:datastoreItem xmlns:ds="http://schemas.openxmlformats.org/officeDocument/2006/customXml" ds:itemID="{E2F1615D-C3D3-4366-B477-CBE22CEFEB8D}">
  <ds:schemaRefs>
    <ds:schemaRef ds:uri="2d91456e-c050-4d04-a092-92e6fb1786be"/>
    <ds:schemaRef ds:uri="35df3d06-16f1-4548-affb-863d107f200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AE65FCF8-6B08-4447-9091-76C2161066A4}">
  <ds:schemaRefs>
    <ds:schemaRef ds:uri="http://purl.org/dc/terms/"/>
    <ds:schemaRef ds:uri="http://www.w3.org/XML/1998/namespace"/>
    <ds:schemaRef ds:uri="2d91456e-c050-4d04-a092-92e6fb1786be"/>
    <ds:schemaRef ds:uri="http://schemas.microsoft.com/office/2006/documentManagement/types"/>
    <ds:schemaRef ds:uri="35df3d06-16f1-4548-affb-863d107f2001"/>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6710</Words>
  <Application>Microsoft Office PowerPoint</Application>
  <PresentationFormat>Widescreen</PresentationFormat>
  <Paragraphs>531</Paragraphs>
  <Slides>35</Slides>
  <Notes>34</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Calibri Light</vt:lpstr>
      <vt:lpstr>Cambria Math</vt:lpstr>
      <vt:lpstr>Courier New</vt:lpstr>
      <vt:lpstr>Nunito</vt:lpstr>
      <vt:lpstr>Segoe UI</vt:lpstr>
      <vt:lpstr>Segoe UI Semibold</vt:lpstr>
      <vt:lpstr>Segoe UI Variable Display Semib</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Phụ lục trả lời câu hỏi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Tung Le Thanh</dc:creator>
  <cp:lastModifiedBy>BÙI ĐÌNH BẢO</cp:lastModifiedBy>
  <cp:revision>1</cp:revision>
  <dcterms:created xsi:type="dcterms:W3CDTF">2015-11-18T03:28:01Z</dcterms:created>
  <dcterms:modified xsi:type="dcterms:W3CDTF">2025-08-01T01:31:47Z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0x0101005047649739240240AB8FE265ACE5D561</vt:lpwstr>
  </property>
</Properties>
</file>