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6"/>
  </p:notesMasterIdLst>
  <p:sldIdLst>
    <p:sldId id="256" r:id="rId2"/>
    <p:sldId id="314" r:id="rId3"/>
    <p:sldId id="353" r:id="rId4"/>
    <p:sldId id="326" r:id="rId5"/>
    <p:sldId id="327" r:id="rId6"/>
    <p:sldId id="328" r:id="rId7"/>
    <p:sldId id="329" r:id="rId8"/>
    <p:sldId id="330" r:id="rId9"/>
    <p:sldId id="338" r:id="rId10"/>
    <p:sldId id="337" r:id="rId11"/>
    <p:sldId id="339" r:id="rId12"/>
    <p:sldId id="354" r:id="rId13"/>
    <p:sldId id="340" r:id="rId14"/>
    <p:sldId id="357" r:id="rId15"/>
    <p:sldId id="358" r:id="rId16"/>
    <p:sldId id="341" r:id="rId17"/>
    <p:sldId id="359" r:id="rId18"/>
    <p:sldId id="355" r:id="rId19"/>
    <p:sldId id="342" r:id="rId20"/>
    <p:sldId id="343" r:id="rId21"/>
    <p:sldId id="344" r:id="rId22"/>
    <p:sldId id="356" r:id="rId23"/>
    <p:sldId id="345" r:id="rId24"/>
    <p:sldId id="346" r:id="rId25"/>
    <p:sldId id="347" r:id="rId26"/>
    <p:sldId id="348" r:id="rId27"/>
    <p:sldId id="333" r:id="rId28"/>
    <p:sldId id="334" r:id="rId29"/>
    <p:sldId id="335" r:id="rId30"/>
    <p:sldId id="349" r:id="rId31"/>
    <p:sldId id="350" r:id="rId32"/>
    <p:sldId id="351" r:id="rId33"/>
    <p:sldId id="352" r:id="rId34"/>
    <p:sldId id="292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PT Sans" panose="020B0604020202020204" charset="0"/>
      <p:regular r:id="rId38"/>
      <p:bold r:id="rId39"/>
      <p:italic r:id="rId40"/>
      <p:boldItalic r:id="rId41"/>
    </p:embeddedFont>
    <p:embeddedFont>
      <p:font typeface="Cambria" panose="02040503050406030204" pitchFamily="18" charset="0"/>
      <p:regular r:id="rId42"/>
      <p:bold r:id="rId43"/>
      <p:italic r:id="rId44"/>
      <p:boldItalic r:id="rId45"/>
    </p:embeddedFont>
    <p:embeddedFont>
      <p:font typeface="Ex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08271C-A4FE-4978-9F46-E898A2D606BE}">
  <a:tblStyle styleId="{CA08271C-A4FE-4978-9F46-E898A2D606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0634" autoAdjust="0"/>
  </p:normalViewPr>
  <p:slideViewPr>
    <p:cSldViewPr snapToGrid="0">
      <p:cViewPr varScale="1">
        <p:scale>
          <a:sx n="83" d="100"/>
          <a:sy n="83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Google Shape;4575;gedfa3e31c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6" name="Google Shape;4576;gedfa3e31c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2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6BEC-65B0-468E-8331-7C60630D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4869-B217-4032-8CC5-5BBF36D8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083F-116C-42CA-950E-B9F0F181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6C10-59F7-4D6D-BC29-FC0772FAA3D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79716-8B38-4C1F-8921-4C9D02C3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2AC51-20EB-4FFF-B606-B230B825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5FE6-C5C7-49C8-B98C-13523021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7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3" r:id="rId3"/>
    <p:sldLayoutId id="2147483674" r:id="rId4"/>
    <p:sldLayoutId id="2147483675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log.keras.io/building-powerful-image-classification-models-using-very-little-data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ka.wikispaces.com/CostSensitiveClassifier" TargetMode="External"/><Relationship Id="rId2" Type="http://schemas.openxmlformats.org/officeDocument/2006/relationships/hyperlink" Target="https://github.com/scikit-learn-contrib/imbalanced-learn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kit-learn-contrib/imbalanced-learn" TargetMode="External"/><Relationship Id="rId7" Type="http://schemas.openxmlformats.org/officeDocument/2006/relationships/image" Target="../media/image24.png"/><Relationship Id="rId2" Type="http://schemas.openxmlformats.org/officeDocument/2006/relationships/hyperlink" Target="https://www.datasciencecentral.com/handling-imbalanced-data-sets-in-supervised-learning-using-family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Sensitivity_and_specificity" TargetMode="External"/><Relationship Id="rId5" Type="http://schemas.openxmlformats.org/officeDocument/2006/relationships/hyperlink" Target="https://www.youtube.com/watch?v=l9muPldOG30" TargetMode="External"/><Relationship Id="rId4" Type="http://schemas.openxmlformats.org/officeDocument/2006/relationships/hyperlink" Target="https://weka.wikispaces.com/CostSensitiveClassifier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Mining I – TSD </a:t>
            </a:r>
            <a:r>
              <a:rPr lang="en" dirty="0" smtClean="0"/>
              <a:t>FTMM</a:t>
            </a:r>
            <a:endParaRPr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IMBALANCED DATA</a:t>
            </a:r>
            <a:endParaRPr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E996-6F48-45D5-9DE8-50AE74AF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1180"/>
            <a:ext cx="7886700" cy="42615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Your dataset is imbalanced.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Now what??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28050-D544-4A85-BC48-700CE3394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81" y="1964531"/>
            <a:ext cx="1214438" cy="1214438"/>
          </a:xfrm>
          <a:prstGeom prst="rect">
            <a:avLst/>
          </a:prstGeom>
        </p:spPr>
      </p:pic>
      <p:grpSp>
        <p:nvGrpSpPr>
          <p:cNvPr id="5" name="Google Shape;3374;p48">
            <a:extLst>
              <a:ext uri="{FF2B5EF4-FFF2-40B4-BE49-F238E27FC236}">
                <a16:creationId xmlns:a16="http://schemas.microsoft.com/office/drawing/2014/main" id="{EFB96BC1-1A14-4C12-8651-BF82C27E2F90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6" name="Google Shape;3375;p48">
              <a:extLst>
                <a:ext uri="{FF2B5EF4-FFF2-40B4-BE49-F238E27FC236}">
                  <a16:creationId xmlns:a16="http://schemas.microsoft.com/office/drawing/2014/main" id="{0C347E92-31FC-4D4A-9939-0815E5E1BDF3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6;p48">
              <a:extLst>
                <a:ext uri="{FF2B5EF4-FFF2-40B4-BE49-F238E27FC236}">
                  <a16:creationId xmlns:a16="http://schemas.microsoft.com/office/drawing/2014/main" id="{F8C3A4B6-64B7-4988-ABDF-D9DE5A0FE6CB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7;p48">
              <a:extLst>
                <a:ext uri="{FF2B5EF4-FFF2-40B4-BE49-F238E27FC236}">
                  <a16:creationId xmlns:a16="http://schemas.microsoft.com/office/drawing/2014/main" id="{8038F424-C712-47F1-9E35-4E2F0FD34CAC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8;p48">
              <a:extLst>
                <a:ext uri="{FF2B5EF4-FFF2-40B4-BE49-F238E27FC236}">
                  <a16:creationId xmlns:a16="http://schemas.microsoft.com/office/drawing/2014/main" id="{F3353ACB-355D-43F7-B713-43714EBE3351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9;p48">
              <a:extLst>
                <a:ext uri="{FF2B5EF4-FFF2-40B4-BE49-F238E27FC236}">
                  <a16:creationId xmlns:a16="http://schemas.microsoft.com/office/drawing/2014/main" id="{0B2217B8-DDC2-41E8-834F-2C77E4B00F0E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80;p48">
              <a:extLst>
                <a:ext uri="{FF2B5EF4-FFF2-40B4-BE49-F238E27FC236}">
                  <a16:creationId xmlns:a16="http://schemas.microsoft.com/office/drawing/2014/main" id="{74131474-4A7E-4CD9-84B2-ADCB0C96FD06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1;p48">
              <a:extLst>
                <a:ext uri="{FF2B5EF4-FFF2-40B4-BE49-F238E27FC236}">
                  <a16:creationId xmlns:a16="http://schemas.microsoft.com/office/drawing/2014/main" id="{D6FA88CA-5F9C-498D-95C2-B357F06B4D46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2;p48">
              <a:extLst>
                <a:ext uri="{FF2B5EF4-FFF2-40B4-BE49-F238E27FC236}">
                  <a16:creationId xmlns:a16="http://schemas.microsoft.com/office/drawing/2014/main" id="{15CD8E3C-1744-434C-B75B-A78E8D584212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3;p48">
              <a:extLst>
                <a:ext uri="{FF2B5EF4-FFF2-40B4-BE49-F238E27FC236}">
                  <a16:creationId xmlns:a16="http://schemas.microsoft.com/office/drawing/2014/main" id="{7B3EE107-A2B1-4BA8-9C3D-BD9CD249F1A5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4;p48">
              <a:extLst>
                <a:ext uri="{FF2B5EF4-FFF2-40B4-BE49-F238E27FC236}">
                  <a16:creationId xmlns:a16="http://schemas.microsoft.com/office/drawing/2014/main" id="{82F3B57B-4841-4AD8-AF7F-38EE9FF49223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5;p48">
              <a:extLst>
                <a:ext uri="{FF2B5EF4-FFF2-40B4-BE49-F238E27FC236}">
                  <a16:creationId xmlns:a16="http://schemas.microsoft.com/office/drawing/2014/main" id="{D66FED6A-00E2-4207-85AA-1AD9431CC0CC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6;p48">
              <a:extLst>
                <a:ext uri="{FF2B5EF4-FFF2-40B4-BE49-F238E27FC236}">
                  <a16:creationId xmlns:a16="http://schemas.microsoft.com/office/drawing/2014/main" id="{6B8C6E08-64EE-483A-9F64-ED10E96498C8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7;p48">
              <a:extLst>
                <a:ext uri="{FF2B5EF4-FFF2-40B4-BE49-F238E27FC236}">
                  <a16:creationId xmlns:a16="http://schemas.microsoft.com/office/drawing/2014/main" id="{6062C041-6A80-42A8-A890-E992124CE4FF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8;p48">
              <a:extLst>
                <a:ext uri="{FF2B5EF4-FFF2-40B4-BE49-F238E27FC236}">
                  <a16:creationId xmlns:a16="http://schemas.microsoft.com/office/drawing/2014/main" id="{46B7262E-4030-4EF0-9127-EB0AFB7F89A4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3390;p48">
            <a:extLst>
              <a:ext uri="{FF2B5EF4-FFF2-40B4-BE49-F238E27FC236}">
                <a16:creationId xmlns:a16="http://schemas.microsoft.com/office/drawing/2014/main" id="{AE568369-01E5-4998-A7B4-E7FBEB8AE238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1" name="Google Shape;3391;p48">
              <a:extLst>
                <a:ext uri="{FF2B5EF4-FFF2-40B4-BE49-F238E27FC236}">
                  <a16:creationId xmlns:a16="http://schemas.microsoft.com/office/drawing/2014/main" id="{A2622631-9FC3-40D2-A1BC-734391620B2F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92;p48">
              <a:extLst>
                <a:ext uri="{FF2B5EF4-FFF2-40B4-BE49-F238E27FC236}">
                  <a16:creationId xmlns:a16="http://schemas.microsoft.com/office/drawing/2014/main" id="{CE22A72E-7AA6-4F81-BF95-3AA3B53D23F8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3;p48">
              <a:extLst>
                <a:ext uri="{FF2B5EF4-FFF2-40B4-BE49-F238E27FC236}">
                  <a16:creationId xmlns:a16="http://schemas.microsoft.com/office/drawing/2014/main" id="{56BA9E27-9189-4673-B24C-057877E31E24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4;p48">
              <a:extLst>
                <a:ext uri="{FF2B5EF4-FFF2-40B4-BE49-F238E27FC236}">
                  <a16:creationId xmlns:a16="http://schemas.microsoft.com/office/drawing/2014/main" id="{97151B77-BDB8-42F9-894C-11D0A5C80DF0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95;p48">
              <a:extLst>
                <a:ext uri="{FF2B5EF4-FFF2-40B4-BE49-F238E27FC236}">
                  <a16:creationId xmlns:a16="http://schemas.microsoft.com/office/drawing/2014/main" id="{1F789CE7-78E4-4CD2-AB6C-942519C8E258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396;p48">
            <a:extLst>
              <a:ext uri="{FF2B5EF4-FFF2-40B4-BE49-F238E27FC236}">
                <a16:creationId xmlns:a16="http://schemas.microsoft.com/office/drawing/2014/main" id="{AF15042B-2BA7-4286-B204-6BEF7558471C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7" name="Google Shape;3397;p48">
              <a:extLst>
                <a:ext uri="{FF2B5EF4-FFF2-40B4-BE49-F238E27FC236}">
                  <a16:creationId xmlns:a16="http://schemas.microsoft.com/office/drawing/2014/main" id="{DA366F46-948C-45D9-9B34-F20EA702A408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8;p48">
              <a:extLst>
                <a:ext uri="{FF2B5EF4-FFF2-40B4-BE49-F238E27FC236}">
                  <a16:creationId xmlns:a16="http://schemas.microsoft.com/office/drawing/2014/main" id="{D8ECC407-8F2A-4A05-9151-2CC492806119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3399;p48">
            <a:extLst>
              <a:ext uri="{FF2B5EF4-FFF2-40B4-BE49-F238E27FC236}">
                <a16:creationId xmlns:a16="http://schemas.microsoft.com/office/drawing/2014/main" id="{698D2F34-814C-493D-BF60-32017C5E9F84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400;p48">
            <a:extLst>
              <a:ext uri="{FF2B5EF4-FFF2-40B4-BE49-F238E27FC236}">
                <a16:creationId xmlns:a16="http://schemas.microsoft.com/office/drawing/2014/main" id="{0BF24D70-17AF-48C2-A322-653A6A1D1342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1" name="Google Shape;3401;p48">
              <a:extLst>
                <a:ext uri="{FF2B5EF4-FFF2-40B4-BE49-F238E27FC236}">
                  <a16:creationId xmlns:a16="http://schemas.microsoft.com/office/drawing/2014/main" id="{58616873-78B9-4AC1-8DDC-B5861FF60D04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02;p48">
              <a:extLst>
                <a:ext uri="{FF2B5EF4-FFF2-40B4-BE49-F238E27FC236}">
                  <a16:creationId xmlns:a16="http://schemas.microsoft.com/office/drawing/2014/main" id="{8444CAF2-D829-45F9-854B-5FD8E60CAF76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3;p48">
              <a:extLst>
                <a:ext uri="{FF2B5EF4-FFF2-40B4-BE49-F238E27FC236}">
                  <a16:creationId xmlns:a16="http://schemas.microsoft.com/office/drawing/2014/main" id="{94B8CD64-3A96-418E-A069-EACFC411EBDB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4;p48">
              <a:extLst>
                <a:ext uri="{FF2B5EF4-FFF2-40B4-BE49-F238E27FC236}">
                  <a16:creationId xmlns:a16="http://schemas.microsoft.com/office/drawing/2014/main" id="{4A510A1A-1717-4B77-ADC6-CCD5A5974C5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5;p48">
              <a:extLst>
                <a:ext uri="{FF2B5EF4-FFF2-40B4-BE49-F238E27FC236}">
                  <a16:creationId xmlns:a16="http://schemas.microsoft.com/office/drawing/2014/main" id="{41C20B1F-5772-4683-B3D2-BA9802A8334E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06;p48">
              <a:extLst>
                <a:ext uri="{FF2B5EF4-FFF2-40B4-BE49-F238E27FC236}">
                  <a16:creationId xmlns:a16="http://schemas.microsoft.com/office/drawing/2014/main" id="{4F03C813-E5D4-49E1-993D-C220F73E910A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407;p48">
            <a:extLst>
              <a:ext uri="{FF2B5EF4-FFF2-40B4-BE49-F238E27FC236}">
                <a16:creationId xmlns:a16="http://schemas.microsoft.com/office/drawing/2014/main" id="{CB74A4C2-54AE-487F-A759-830597CA6045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8" name="Google Shape;3408;p48">
              <a:extLst>
                <a:ext uri="{FF2B5EF4-FFF2-40B4-BE49-F238E27FC236}">
                  <a16:creationId xmlns:a16="http://schemas.microsoft.com/office/drawing/2014/main" id="{3348DFC8-479A-4267-AB92-F30DAD78B833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0" name="Google Shape;3409;p48">
                <a:extLst>
                  <a:ext uri="{FF2B5EF4-FFF2-40B4-BE49-F238E27FC236}">
                    <a16:creationId xmlns:a16="http://schemas.microsoft.com/office/drawing/2014/main" id="{11252D79-D352-47A3-B80F-29F0C527AFFE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410;p48">
                <a:extLst>
                  <a:ext uri="{FF2B5EF4-FFF2-40B4-BE49-F238E27FC236}">
                    <a16:creationId xmlns:a16="http://schemas.microsoft.com/office/drawing/2014/main" id="{542C52E8-0D0A-4309-A1FD-9EA3CD630827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1;p48">
                <a:extLst>
                  <a:ext uri="{FF2B5EF4-FFF2-40B4-BE49-F238E27FC236}">
                    <a16:creationId xmlns:a16="http://schemas.microsoft.com/office/drawing/2014/main" id="{33C7AAE7-DB67-4FDF-A1C7-C05B86462692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2;p48">
                <a:extLst>
                  <a:ext uri="{FF2B5EF4-FFF2-40B4-BE49-F238E27FC236}">
                    <a16:creationId xmlns:a16="http://schemas.microsoft.com/office/drawing/2014/main" id="{49113E0C-2CCB-43BC-A155-24FCBB5E4F87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3;p48">
                <a:extLst>
                  <a:ext uri="{FF2B5EF4-FFF2-40B4-BE49-F238E27FC236}">
                    <a16:creationId xmlns:a16="http://schemas.microsoft.com/office/drawing/2014/main" id="{982F6303-F63F-4D3F-9561-4ACED7B5E0E5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4;p48">
                <a:extLst>
                  <a:ext uri="{FF2B5EF4-FFF2-40B4-BE49-F238E27FC236}">
                    <a16:creationId xmlns:a16="http://schemas.microsoft.com/office/drawing/2014/main" id="{513C96EB-875E-4403-814B-E9B0C0173EAE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5;p48">
                <a:extLst>
                  <a:ext uri="{FF2B5EF4-FFF2-40B4-BE49-F238E27FC236}">
                    <a16:creationId xmlns:a16="http://schemas.microsoft.com/office/drawing/2014/main" id="{21522A69-4B19-4305-8649-F07FAA2CFB35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6;p48">
                <a:extLst>
                  <a:ext uri="{FF2B5EF4-FFF2-40B4-BE49-F238E27FC236}">
                    <a16:creationId xmlns:a16="http://schemas.microsoft.com/office/drawing/2014/main" id="{5A3678C8-180D-4E65-8D61-BD64DD741917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7;p48">
                <a:extLst>
                  <a:ext uri="{FF2B5EF4-FFF2-40B4-BE49-F238E27FC236}">
                    <a16:creationId xmlns:a16="http://schemas.microsoft.com/office/drawing/2014/main" id="{53E0A4D3-468F-4675-9AB9-FA69B37597E6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18;p48">
                <a:extLst>
                  <a:ext uri="{FF2B5EF4-FFF2-40B4-BE49-F238E27FC236}">
                    <a16:creationId xmlns:a16="http://schemas.microsoft.com/office/drawing/2014/main" id="{9D7F1CAF-B7D1-451C-BA33-C3C32C7D0F10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419;p48">
              <a:extLst>
                <a:ext uri="{FF2B5EF4-FFF2-40B4-BE49-F238E27FC236}">
                  <a16:creationId xmlns:a16="http://schemas.microsoft.com/office/drawing/2014/main" id="{64E602AD-1FC7-4BAA-A794-1B33146E4B7F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0" name="Google Shape;3420;p48">
                <a:extLst>
                  <a:ext uri="{FF2B5EF4-FFF2-40B4-BE49-F238E27FC236}">
                    <a16:creationId xmlns:a16="http://schemas.microsoft.com/office/drawing/2014/main" id="{C49723E9-E3A3-4033-ABE4-0CB55883D048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421;p48">
                <a:extLst>
                  <a:ext uri="{FF2B5EF4-FFF2-40B4-BE49-F238E27FC236}">
                    <a16:creationId xmlns:a16="http://schemas.microsoft.com/office/drawing/2014/main" id="{3DD4A57B-BB0C-4EC5-8DC6-72F28D881E40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2;p48">
                <a:extLst>
                  <a:ext uri="{FF2B5EF4-FFF2-40B4-BE49-F238E27FC236}">
                    <a16:creationId xmlns:a16="http://schemas.microsoft.com/office/drawing/2014/main" id="{91682E32-5BD8-421E-A1B8-5E55DE3A9769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3;p48">
                <a:extLst>
                  <a:ext uri="{FF2B5EF4-FFF2-40B4-BE49-F238E27FC236}">
                    <a16:creationId xmlns:a16="http://schemas.microsoft.com/office/drawing/2014/main" id="{F6F5AA78-AF49-494A-9132-028A3909A924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4;p48">
                <a:extLst>
                  <a:ext uri="{FF2B5EF4-FFF2-40B4-BE49-F238E27FC236}">
                    <a16:creationId xmlns:a16="http://schemas.microsoft.com/office/drawing/2014/main" id="{EF337144-ED5E-4EA2-BC71-F3B22CD74FAC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5;p48">
                <a:extLst>
                  <a:ext uri="{FF2B5EF4-FFF2-40B4-BE49-F238E27FC236}">
                    <a16:creationId xmlns:a16="http://schemas.microsoft.com/office/drawing/2014/main" id="{93153B93-AC7C-43A4-9CF3-E80667EDFF28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6;p48">
                <a:extLst>
                  <a:ext uri="{FF2B5EF4-FFF2-40B4-BE49-F238E27FC236}">
                    <a16:creationId xmlns:a16="http://schemas.microsoft.com/office/drawing/2014/main" id="{2D721C3C-5459-478D-9F84-F20785416BB1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7;p48">
                <a:extLst>
                  <a:ext uri="{FF2B5EF4-FFF2-40B4-BE49-F238E27FC236}">
                    <a16:creationId xmlns:a16="http://schemas.microsoft.com/office/drawing/2014/main" id="{7F13B2AB-7F72-41E0-AF39-A0785283EB2E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8;p48">
                <a:extLst>
                  <a:ext uri="{FF2B5EF4-FFF2-40B4-BE49-F238E27FC236}">
                    <a16:creationId xmlns:a16="http://schemas.microsoft.com/office/drawing/2014/main" id="{267D7EFE-37EE-4789-8C60-249977AB9829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429;p48">
                <a:extLst>
                  <a:ext uri="{FF2B5EF4-FFF2-40B4-BE49-F238E27FC236}">
                    <a16:creationId xmlns:a16="http://schemas.microsoft.com/office/drawing/2014/main" id="{567D34D2-9154-4AA4-B149-ADFA05940D4D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4072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3BB9-4CB2-4131-B3E9-F836CA8F1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94" y="1080659"/>
            <a:ext cx="7717800" cy="572700"/>
          </a:xfrm>
        </p:spPr>
        <p:txBody>
          <a:bodyPr/>
          <a:lstStyle/>
          <a:p>
            <a:r>
              <a:rPr lang="en-US" dirty="0"/>
              <a:t>What can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7D418-2D88-46DF-8A40-27B21720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94" y="1728959"/>
            <a:ext cx="7717800" cy="3416400"/>
          </a:xfrm>
        </p:spPr>
        <p:txBody>
          <a:bodyPr/>
          <a:lstStyle/>
          <a:p>
            <a:r>
              <a:rPr lang="en-US" dirty="0"/>
              <a:t>Collect more data (difficult in many domains)</a:t>
            </a:r>
          </a:p>
          <a:p>
            <a:endParaRPr lang="en-US" dirty="0"/>
          </a:p>
          <a:p>
            <a:r>
              <a:rPr lang="en-US" dirty="0"/>
              <a:t>Delete data from the majority class</a:t>
            </a:r>
          </a:p>
          <a:p>
            <a:endParaRPr lang="en-US" dirty="0"/>
          </a:p>
          <a:p>
            <a:r>
              <a:rPr lang="en-US" dirty="0"/>
              <a:t>Create synthetic data</a:t>
            </a:r>
          </a:p>
          <a:p>
            <a:endParaRPr lang="en-US" dirty="0"/>
          </a:p>
          <a:p>
            <a:r>
              <a:rPr lang="en-US" dirty="0"/>
              <a:t>Adapt your learning algorithm (cost sensitive classification)</a:t>
            </a:r>
          </a:p>
          <a:p>
            <a:endParaRPr lang="en-US" dirty="0"/>
          </a:p>
        </p:txBody>
      </p:sp>
      <p:grpSp>
        <p:nvGrpSpPr>
          <p:cNvPr id="4" name="Google Shape;3374;p48">
            <a:extLst>
              <a:ext uri="{FF2B5EF4-FFF2-40B4-BE49-F238E27FC236}">
                <a16:creationId xmlns:a16="http://schemas.microsoft.com/office/drawing/2014/main" id="{C3CEEE47-3966-4F48-8A94-DA780480E639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5" name="Google Shape;3375;p48">
              <a:extLst>
                <a:ext uri="{FF2B5EF4-FFF2-40B4-BE49-F238E27FC236}">
                  <a16:creationId xmlns:a16="http://schemas.microsoft.com/office/drawing/2014/main" id="{9B118B34-FCC1-4B26-970A-194E3A9291AB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76;p48">
              <a:extLst>
                <a:ext uri="{FF2B5EF4-FFF2-40B4-BE49-F238E27FC236}">
                  <a16:creationId xmlns:a16="http://schemas.microsoft.com/office/drawing/2014/main" id="{D4FBA508-C8FA-41CD-9458-AB6CD6D56428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7;p48">
              <a:extLst>
                <a:ext uri="{FF2B5EF4-FFF2-40B4-BE49-F238E27FC236}">
                  <a16:creationId xmlns:a16="http://schemas.microsoft.com/office/drawing/2014/main" id="{F58EBBAD-F6A6-4BE1-B1E8-95E87383733A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8;p48">
              <a:extLst>
                <a:ext uri="{FF2B5EF4-FFF2-40B4-BE49-F238E27FC236}">
                  <a16:creationId xmlns:a16="http://schemas.microsoft.com/office/drawing/2014/main" id="{9AC2ADB7-5196-4A20-B820-3EB07D7803D3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9;p48">
              <a:extLst>
                <a:ext uri="{FF2B5EF4-FFF2-40B4-BE49-F238E27FC236}">
                  <a16:creationId xmlns:a16="http://schemas.microsoft.com/office/drawing/2014/main" id="{5E646190-6DEA-4B02-B68D-2A8979961F0A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80;p48">
              <a:extLst>
                <a:ext uri="{FF2B5EF4-FFF2-40B4-BE49-F238E27FC236}">
                  <a16:creationId xmlns:a16="http://schemas.microsoft.com/office/drawing/2014/main" id="{6CFBF67B-0A6C-4E07-9759-170C39479FED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81;p48">
              <a:extLst>
                <a:ext uri="{FF2B5EF4-FFF2-40B4-BE49-F238E27FC236}">
                  <a16:creationId xmlns:a16="http://schemas.microsoft.com/office/drawing/2014/main" id="{7FB0752F-AD67-405D-9006-13EDE83371DA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2;p48">
              <a:extLst>
                <a:ext uri="{FF2B5EF4-FFF2-40B4-BE49-F238E27FC236}">
                  <a16:creationId xmlns:a16="http://schemas.microsoft.com/office/drawing/2014/main" id="{C946770A-953E-4B0A-A74E-BA0448020ADF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3;p48">
              <a:extLst>
                <a:ext uri="{FF2B5EF4-FFF2-40B4-BE49-F238E27FC236}">
                  <a16:creationId xmlns:a16="http://schemas.microsoft.com/office/drawing/2014/main" id="{93A89EB9-B982-4D99-905F-513A4895D557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4;p48">
              <a:extLst>
                <a:ext uri="{FF2B5EF4-FFF2-40B4-BE49-F238E27FC236}">
                  <a16:creationId xmlns:a16="http://schemas.microsoft.com/office/drawing/2014/main" id="{69029A75-057B-46CC-8ACF-279817B96EC2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5;p48">
              <a:extLst>
                <a:ext uri="{FF2B5EF4-FFF2-40B4-BE49-F238E27FC236}">
                  <a16:creationId xmlns:a16="http://schemas.microsoft.com/office/drawing/2014/main" id="{D2DB6855-6A74-408E-9F74-719D75A230F6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6;p48">
              <a:extLst>
                <a:ext uri="{FF2B5EF4-FFF2-40B4-BE49-F238E27FC236}">
                  <a16:creationId xmlns:a16="http://schemas.microsoft.com/office/drawing/2014/main" id="{8F075171-FC8D-4B8E-BC97-562E4DA392BC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7;p48">
              <a:extLst>
                <a:ext uri="{FF2B5EF4-FFF2-40B4-BE49-F238E27FC236}">
                  <a16:creationId xmlns:a16="http://schemas.microsoft.com/office/drawing/2014/main" id="{32DDDFF2-BD46-47D6-AD6E-9181CD2F1FAC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8;p48">
              <a:extLst>
                <a:ext uri="{FF2B5EF4-FFF2-40B4-BE49-F238E27FC236}">
                  <a16:creationId xmlns:a16="http://schemas.microsoft.com/office/drawing/2014/main" id="{D10D33A8-D52A-40DA-B684-5AF2EF7C10FE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3390;p48">
            <a:extLst>
              <a:ext uri="{FF2B5EF4-FFF2-40B4-BE49-F238E27FC236}">
                <a16:creationId xmlns:a16="http://schemas.microsoft.com/office/drawing/2014/main" id="{95FF8AF8-9C8E-4550-85DE-DBC6C055804D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0" name="Google Shape;3391;p48">
              <a:extLst>
                <a:ext uri="{FF2B5EF4-FFF2-40B4-BE49-F238E27FC236}">
                  <a16:creationId xmlns:a16="http://schemas.microsoft.com/office/drawing/2014/main" id="{37D7B16F-0CF4-43A4-9BAA-1612FF205D00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92;p48">
              <a:extLst>
                <a:ext uri="{FF2B5EF4-FFF2-40B4-BE49-F238E27FC236}">
                  <a16:creationId xmlns:a16="http://schemas.microsoft.com/office/drawing/2014/main" id="{094FB6F4-8146-4D45-84DE-98C536D70876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93;p48">
              <a:extLst>
                <a:ext uri="{FF2B5EF4-FFF2-40B4-BE49-F238E27FC236}">
                  <a16:creationId xmlns:a16="http://schemas.microsoft.com/office/drawing/2014/main" id="{6B8C56B9-14F8-40BD-BDBA-F58E05CEF9AE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4;p48">
              <a:extLst>
                <a:ext uri="{FF2B5EF4-FFF2-40B4-BE49-F238E27FC236}">
                  <a16:creationId xmlns:a16="http://schemas.microsoft.com/office/drawing/2014/main" id="{E673300A-6BC5-4572-B715-DF75928B3B1F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5;p48">
              <a:extLst>
                <a:ext uri="{FF2B5EF4-FFF2-40B4-BE49-F238E27FC236}">
                  <a16:creationId xmlns:a16="http://schemas.microsoft.com/office/drawing/2014/main" id="{0E980169-5D29-4400-834B-62C78A82A363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3396;p48">
            <a:extLst>
              <a:ext uri="{FF2B5EF4-FFF2-40B4-BE49-F238E27FC236}">
                <a16:creationId xmlns:a16="http://schemas.microsoft.com/office/drawing/2014/main" id="{70E8CF61-1EEE-43EC-B62C-A68F74E35C2C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6" name="Google Shape;3397;p48">
              <a:extLst>
                <a:ext uri="{FF2B5EF4-FFF2-40B4-BE49-F238E27FC236}">
                  <a16:creationId xmlns:a16="http://schemas.microsoft.com/office/drawing/2014/main" id="{2BE86CD4-9ED6-4DE4-9748-0036715B540D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8;p48">
              <a:extLst>
                <a:ext uri="{FF2B5EF4-FFF2-40B4-BE49-F238E27FC236}">
                  <a16:creationId xmlns:a16="http://schemas.microsoft.com/office/drawing/2014/main" id="{C0216054-1A7F-4175-88C1-1934DBF6617F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3399;p48">
            <a:extLst>
              <a:ext uri="{FF2B5EF4-FFF2-40B4-BE49-F238E27FC236}">
                <a16:creationId xmlns:a16="http://schemas.microsoft.com/office/drawing/2014/main" id="{DC2FF778-6CF3-4682-9B18-5425F3641A18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3400;p48">
            <a:extLst>
              <a:ext uri="{FF2B5EF4-FFF2-40B4-BE49-F238E27FC236}">
                <a16:creationId xmlns:a16="http://schemas.microsoft.com/office/drawing/2014/main" id="{A569EAA9-1C9D-4B2A-8690-2BC70E625D8F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0" name="Google Shape;3401;p48">
              <a:extLst>
                <a:ext uri="{FF2B5EF4-FFF2-40B4-BE49-F238E27FC236}">
                  <a16:creationId xmlns:a16="http://schemas.microsoft.com/office/drawing/2014/main" id="{53084BB5-FFD7-4568-A1FA-B32706B11245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02;p48">
              <a:extLst>
                <a:ext uri="{FF2B5EF4-FFF2-40B4-BE49-F238E27FC236}">
                  <a16:creationId xmlns:a16="http://schemas.microsoft.com/office/drawing/2014/main" id="{694EB4E1-D53F-48B9-9A67-A30D38D04C93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03;p48">
              <a:extLst>
                <a:ext uri="{FF2B5EF4-FFF2-40B4-BE49-F238E27FC236}">
                  <a16:creationId xmlns:a16="http://schemas.microsoft.com/office/drawing/2014/main" id="{E6EE3D07-4334-4A1B-8DB1-0520F5B0AE57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4;p48">
              <a:extLst>
                <a:ext uri="{FF2B5EF4-FFF2-40B4-BE49-F238E27FC236}">
                  <a16:creationId xmlns:a16="http://schemas.microsoft.com/office/drawing/2014/main" id="{32FA7A48-9A1D-4896-8D38-5F6911518BDE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5;p48">
              <a:extLst>
                <a:ext uri="{FF2B5EF4-FFF2-40B4-BE49-F238E27FC236}">
                  <a16:creationId xmlns:a16="http://schemas.microsoft.com/office/drawing/2014/main" id="{901C8277-FAD3-42EA-9F37-2FEDDD9B9C3B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6;p48">
              <a:extLst>
                <a:ext uri="{FF2B5EF4-FFF2-40B4-BE49-F238E27FC236}">
                  <a16:creationId xmlns:a16="http://schemas.microsoft.com/office/drawing/2014/main" id="{F18A67A4-BF05-46B1-A685-95E1902D3540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407;p48">
            <a:extLst>
              <a:ext uri="{FF2B5EF4-FFF2-40B4-BE49-F238E27FC236}">
                <a16:creationId xmlns:a16="http://schemas.microsoft.com/office/drawing/2014/main" id="{9D143FBF-6282-4410-9FD1-740F1A033616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7" name="Google Shape;3408;p48">
              <a:extLst>
                <a:ext uri="{FF2B5EF4-FFF2-40B4-BE49-F238E27FC236}">
                  <a16:creationId xmlns:a16="http://schemas.microsoft.com/office/drawing/2014/main" id="{72ECE4D2-B57B-4F11-A54A-2544D1295D5E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9" name="Google Shape;3409;p48">
                <a:extLst>
                  <a:ext uri="{FF2B5EF4-FFF2-40B4-BE49-F238E27FC236}">
                    <a16:creationId xmlns:a16="http://schemas.microsoft.com/office/drawing/2014/main" id="{CF9750E3-0D64-47CA-AC9A-F3048095CCFB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410;p48">
                <a:extLst>
                  <a:ext uri="{FF2B5EF4-FFF2-40B4-BE49-F238E27FC236}">
                    <a16:creationId xmlns:a16="http://schemas.microsoft.com/office/drawing/2014/main" id="{16CE8803-1AA4-4D45-8981-807F8A80054E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411;p48">
                <a:extLst>
                  <a:ext uri="{FF2B5EF4-FFF2-40B4-BE49-F238E27FC236}">
                    <a16:creationId xmlns:a16="http://schemas.microsoft.com/office/drawing/2014/main" id="{CC3FDD8B-12CC-49A4-9483-CCC33AF840B4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2;p48">
                <a:extLst>
                  <a:ext uri="{FF2B5EF4-FFF2-40B4-BE49-F238E27FC236}">
                    <a16:creationId xmlns:a16="http://schemas.microsoft.com/office/drawing/2014/main" id="{F6609594-0BDB-4360-9F0D-892EEE74CD14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3;p48">
                <a:extLst>
                  <a:ext uri="{FF2B5EF4-FFF2-40B4-BE49-F238E27FC236}">
                    <a16:creationId xmlns:a16="http://schemas.microsoft.com/office/drawing/2014/main" id="{C827C0B4-03B7-4C78-BFEA-0A9811BFACF4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4;p48">
                <a:extLst>
                  <a:ext uri="{FF2B5EF4-FFF2-40B4-BE49-F238E27FC236}">
                    <a16:creationId xmlns:a16="http://schemas.microsoft.com/office/drawing/2014/main" id="{FE33FDFB-DCAC-44CB-8913-507DD2F3A0F8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5;p48">
                <a:extLst>
                  <a:ext uri="{FF2B5EF4-FFF2-40B4-BE49-F238E27FC236}">
                    <a16:creationId xmlns:a16="http://schemas.microsoft.com/office/drawing/2014/main" id="{CC0A3EE7-D5F0-47A4-BB48-9629C9752882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6;p48">
                <a:extLst>
                  <a:ext uri="{FF2B5EF4-FFF2-40B4-BE49-F238E27FC236}">
                    <a16:creationId xmlns:a16="http://schemas.microsoft.com/office/drawing/2014/main" id="{1F21B563-02E7-4441-BF25-BB6E24078E3C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7;p48">
                <a:extLst>
                  <a:ext uri="{FF2B5EF4-FFF2-40B4-BE49-F238E27FC236}">
                    <a16:creationId xmlns:a16="http://schemas.microsoft.com/office/drawing/2014/main" id="{901F06FE-3631-4C8B-8282-7E23529A9C57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8;p48">
                <a:extLst>
                  <a:ext uri="{FF2B5EF4-FFF2-40B4-BE49-F238E27FC236}">
                    <a16:creationId xmlns:a16="http://schemas.microsoft.com/office/drawing/2014/main" id="{DB7FED39-8F30-4956-B38D-BCFCF48CDD82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419;p48">
              <a:extLst>
                <a:ext uri="{FF2B5EF4-FFF2-40B4-BE49-F238E27FC236}">
                  <a16:creationId xmlns:a16="http://schemas.microsoft.com/office/drawing/2014/main" id="{6D719B78-CB76-4C0E-8DE5-85FF12DF1F79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9" name="Google Shape;3420;p48">
                <a:extLst>
                  <a:ext uri="{FF2B5EF4-FFF2-40B4-BE49-F238E27FC236}">
                    <a16:creationId xmlns:a16="http://schemas.microsoft.com/office/drawing/2014/main" id="{FA8A9AAA-E59E-42C4-AD69-F2EDA79594F1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421;p48">
                <a:extLst>
                  <a:ext uri="{FF2B5EF4-FFF2-40B4-BE49-F238E27FC236}">
                    <a16:creationId xmlns:a16="http://schemas.microsoft.com/office/drawing/2014/main" id="{61920685-4AA9-49DB-91A2-6E99BA476691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422;p48">
                <a:extLst>
                  <a:ext uri="{FF2B5EF4-FFF2-40B4-BE49-F238E27FC236}">
                    <a16:creationId xmlns:a16="http://schemas.microsoft.com/office/drawing/2014/main" id="{FE56937D-B365-4669-AFC1-29CB5B355E70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3;p48">
                <a:extLst>
                  <a:ext uri="{FF2B5EF4-FFF2-40B4-BE49-F238E27FC236}">
                    <a16:creationId xmlns:a16="http://schemas.microsoft.com/office/drawing/2014/main" id="{33E3DF29-8021-482A-A4D1-E76A2B2B2904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4;p48">
                <a:extLst>
                  <a:ext uri="{FF2B5EF4-FFF2-40B4-BE49-F238E27FC236}">
                    <a16:creationId xmlns:a16="http://schemas.microsoft.com/office/drawing/2014/main" id="{13EC0694-0D7C-4D69-B687-8479F7C8BBBB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5;p48">
                <a:extLst>
                  <a:ext uri="{FF2B5EF4-FFF2-40B4-BE49-F238E27FC236}">
                    <a16:creationId xmlns:a16="http://schemas.microsoft.com/office/drawing/2014/main" id="{98071B8B-EB73-4B8B-A151-C326A5DE9E9C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6;p48">
                <a:extLst>
                  <a:ext uri="{FF2B5EF4-FFF2-40B4-BE49-F238E27FC236}">
                    <a16:creationId xmlns:a16="http://schemas.microsoft.com/office/drawing/2014/main" id="{BAD5648B-1E7E-4C13-A5E4-F95FEBC52E99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7;p48">
                <a:extLst>
                  <a:ext uri="{FF2B5EF4-FFF2-40B4-BE49-F238E27FC236}">
                    <a16:creationId xmlns:a16="http://schemas.microsoft.com/office/drawing/2014/main" id="{1FB896C2-B08C-4221-89A5-235773B5BF91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8;p48">
                <a:extLst>
                  <a:ext uri="{FF2B5EF4-FFF2-40B4-BE49-F238E27FC236}">
                    <a16:creationId xmlns:a16="http://schemas.microsoft.com/office/drawing/2014/main" id="{C1B899F9-C512-4C7F-8D57-EF7EDE49D84F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9;p48">
                <a:extLst>
                  <a:ext uri="{FF2B5EF4-FFF2-40B4-BE49-F238E27FC236}">
                    <a16:creationId xmlns:a16="http://schemas.microsoft.com/office/drawing/2014/main" id="{11E82156-60B3-4EFC-A3B9-8552258CC769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61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494FB-D511-47C9-B3F7-200943719A14}"/>
              </a:ext>
            </a:extLst>
          </p:cNvPr>
          <p:cNvSpPr txBox="1"/>
          <p:nvPr/>
        </p:nvSpPr>
        <p:spPr>
          <a:xfrm>
            <a:off x="1731273" y="1294477"/>
            <a:ext cx="60754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</a:rPr>
              <a:t>Main idea of sampling based approach is to modify the distribution of events so that the rare class is well represented in the training sample.</a:t>
            </a:r>
          </a:p>
          <a:p>
            <a:pPr>
              <a:buFontTx/>
              <a:buNone/>
            </a:pPr>
            <a:endParaRPr lang="en-US" altLang="en-US" sz="20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endParaRPr lang="en-US" altLang="en-US" sz="20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is-IS" altLang="en-US" sz="2000" dirty="0">
                <a:solidFill>
                  <a:schemeClr val="bg1"/>
                </a:solidFill>
              </a:rPr>
              <a:t>There are:</a:t>
            </a:r>
          </a:p>
          <a:p>
            <a:r>
              <a:rPr lang="is-IS" altLang="en-US" sz="2000" dirty="0">
                <a:solidFill>
                  <a:schemeClr val="bg1"/>
                </a:solidFill>
              </a:rPr>
              <a:t>Undersampling</a:t>
            </a:r>
          </a:p>
          <a:p>
            <a:r>
              <a:rPr lang="is-IS" altLang="en-US" sz="2000" dirty="0">
                <a:solidFill>
                  <a:schemeClr val="bg1"/>
                </a:solidFill>
              </a:rPr>
              <a:t>Oversampling</a:t>
            </a:r>
          </a:p>
          <a:p>
            <a:r>
              <a:rPr lang="is-IS" altLang="en-US" sz="2000" dirty="0">
                <a:solidFill>
                  <a:schemeClr val="bg1"/>
                </a:solidFill>
              </a:rPr>
              <a:t>Hybrid oversampling and undersampling</a:t>
            </a:r>
          </a:p>
        </p:txBody>
      </p:sp>
    </p:spTree>
    <p:extLst>
      <p:ext uri="{BB962C8B-B14F-4D97-AF65-F5344CB8AC3E}">
        <p14:creationId xmlns:p14="http://schemas.microsoft.com/office/powerpoint/2010/main" val="114451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8B4E-1326-4877-87A5-E0AF7B2A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83" y="294994"/>
            <a:ext cx="7717800" cy="572700"/>
          </a:xfrm>
        </p:spPr>
        <p:txBody>
          <a:bodyPr/>
          <a:lstStyle/>
          <a:p>
            <a:pPr algn="ctr"/>
            <a:r>
              <a:rPr lang="en-US" dirty="0"/>
              <a:t>Random over/under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422C-9BDE-4B0F-B90E-4755D8D02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12" y="1078729"/>
            <a:ext cx="7717800" cy="3416400"/>
          </a:xfrm>
        </p:spPr>
        <p:txBody>
          <a:bodyPr/>
          <a:lstStyle/>
          <a:p>
            <a:r>
              <a:rPr lang="en-US" sz="1800" dirty="0">
                <a:solidFill>
                  <a:srgbClr val="00B0F0"/>
                </a:solidFill>
              </a:rPr>
              <a:t>Random </a:t>
            </a:r>
            <a:r>
              <a:rPr lang="en-US" sz="1800" i="1" dirty="0">
                <a:solidFill>
                  <a:srgbClr val="00B0F0"/>
                </a:solidFill>
              </a:rPr>
              <a:t>oversampling</a:t>
            </a:r>
            <a:r>
              <a:rPr lang="en-US" sz="1800" dirty="0"/>
              <a:t>: randomly duplicate data points from the minority class.</a:t>
            </a:r>
          </a:p>
          <a:p>
            <a:r>
              <a:rPr lang="en-US" sz="1800" dirty="0">
                <a:solidFill>
                  <a:srgbClr val="00B0F0"/>
                </a:solidFill>
              </a:rPr>
              <a:t>Random </a:t>
            </a:r>
            <a:r>
              <a:rPr lang="en-US" sz="1800" dirty="0" err="1">
                <a:solidFill>
                  <a:srgbClr val="00B0F0"/>
                </a:solidFill>
              </a:rPr>
              <a:t>undersampling</a:t>
            </a:r>
            <a:r>
              <a:rPr lang="en-US" sz="1800" dirty="0"/>
              <a:t>: randomly delete data points from the majority class.</a:t>
            </a:r>
          </a:p>
        </p:txBody>
      </p:sp>
      <p:grpSp>
        <p:nvGrpSpPr>
          <p:cNvPr id="6" name="Google Shape;3374;p48">
            <a:extLst>
              <a:ext uri="{FF2B5EF4-FFF2-40B4-BE49-F238E27FC236}">
                <a16:creationId xmlns:a16="http://schemas.microsoft.com/office/drawing/2014/main" id="{8B4A2A38-985B-44AF-8BB3-5CA404ED4247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7" name="Google Shape;3375;p48">
              <a:extLst>
                <a:ext uri="{FF2B5EF4-FFF2-40B4-BE49-F238E27FC236}">
                  <a16:creationId xmlns:a16="http://schemas.microsoft.com/office/drawing/2014/main" id="{298D414F-A1C3-4566-99F1-20E7DA2AEC84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6;p48">
              <a:extLst>
                <a:ext uri="{FF2B5EF4-FFF2-40B4-BE49-F238E27FC236}">
                  <a16:creationId xmlns:a16="http://schemas.microsoft.com/office/drawing/2014/main" id="{F3A9C2AB-5722-425F-BFAB-989E1743713E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7;p48">
              <a:extLst>
                <a:ext uri="{FF2B5EF4-FFF2-40B4-BE49-F238E27FC236}">
                  <a16:creationId xmlns:a16="http://schemas.microsoft.com/office/drawing/2014/main" id="{2BA30238-7DCF-45DB-9E23-BACD25AF72EE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8;p48">
              <a:extLst>
                <a:ext uri="{FF2B5EF4-FFF2-40B4-BE49-F238E27FC236}">
                  <a16:creationId xmlns:a16="http://schemas.microsoft.com/office/drawing/2014/main" id="{EF3141DA-47AD-4829-8E6F-CC13C99E772A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9;p48">
              <a:extLst>
                <a:ext uri="{FF2B5EF4-FFF2-40B4-BE49-F238E27FC236}">
                  <a16:creationId xmlns:a16="http://schemas.microsoft.com/office/drawing/2014/main" id="{8A08047F-1897-4FB9-AF3E-1A455F9D2A9F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0;p48">
              <a:extLst>
                <a:ext uri="{FF2B5EF4-FFF2-40B4-BE49-F238E27FC236}">
                  <a16:creationId xmlns:a16="http://schemas.microsoft.com/office/drawing/2014/main" id="{70EA228C-2639-42C5-975B-607823F342B4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1;p48">
              <a:extLst>
                <a:ext uri="{FF2B5EF4-FFF2-40B4-BE49-F238E27FC236}">
                  <a16:creationId xmlns:a16="http://schemas.microsoft.com/office/drawing/2014/main" id="{4C686801-7A37-4DC2-8575-55127159D3A2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2;p48">
              <a:extLst>
                <a:ext uri="{FF2B5EF4-FFF2-40B4-BE49-F238E27FC236}">
                  <a16:creationId xmlns:a16="http://schemas.microsoft.com/office/drawing/2014/main" id="{B380AF86-0BC0-476A-907D-232B93F2497D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3;p48">
              <a:extLst>
                <a:ext uri="{FF2B5EF4-FFF2-40B4-BE49-F238E27FC236}">
                  <a16:creationId xmlns:a16="http://schemas.microsoft.com/office/drawing/2014/main" id="{3CFF62EC-4323-414A-84E3-BB69B27D46AB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4;p48">
              <a:extLst>
                <a:ext uri="{FF2B5EF4-FFF2-40B4-BE49-F238E27FC236}">
                  <a16:creationId xmlns:a16="http://schemas.microsoft.com/office/drawing/2014/main" id="{4F649A54-0B50-4B9D-ACE4-71F3A1D1AC50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5;p48">
              <a:extLst>
                <a:ext uri="{FF2B5EF4-FFF2-40B4-BE49-F238E27FC236}">
                  <a16:creationId xmlns:a16="http://schemas.microsoft.com/office/drawing/2014/main" id="{62D9B20B-026C-4C01-9265-8B691A89BB04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6;p48">
              <a:extLst>
                <a:ext uri="{FF2B5EF4-FFF2-40B4-BE49-F238E27FC236}">
                  <a16:creationId xmlns:a16="http://schemas.microsoft.com/office/drawing/2014/main" id="{D293359E-3F9F-4677-84F5-BAF9182F7A01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7;p48">
              <a:extLst>
                <a:ext uri="{FF2B5EF4-FFF2-40B4-BE49-F238E27FC236}">
                  <a16:creationId xmlns:a16="http://schemas.microsoft.com/office/drawing/2014/main" id="{D0584024-CB9D-4E80-ABEE-3582000DB498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8;p48">
              <a:extLst>
                <a:ext uri="{FF2B5EF4-FFF2-40B4-BE49-F238E27FC236}">
                  <a16:creationId xmlns:a16="http://schemas.microsoft.com/office/drawing/2014/main" id="{394FC214-E361-413B-A630-0CAE3E09668D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3390;p48">
            <a:extLst>
              <a:ext uri="{FF2B5EF4-FFF2-40B4-BE49-F238E27FC236}">
                <a16:creationId xmlns:a16="http://schemas.microsoft.com/office/drawing/2014/main" id="{EE5BA548-8955-4E3A-ACBE-717A74D2E588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2" name="Google Shape;3391;p48">
              <a:extLst>
                <a:ext uri="{FF2B5EF4-FFF2-40B4-BE49-F238E27FC236}">
                  <a16:creationId xmlns:a16="http://schemas.microsoft.com/office/drawing/2014/main" id="{047539E5-7D17-433E-9E79-610121256BC3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2;p48">
              <a:extLst>
                <a:ext uri="{FF2B5EF4-FFF2-40B4-BE49-F238E27FC236}">
                  <a16:creationId xmlns:a16="http://schemas.microsoft.com/office/drawing/2014/main" id="{150FE120-F61C-45EA-8697-0F30631EB28B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3;p48">
              <a:extLst>
                <a:ext uri="{FF2B5EF4-FFF2-40B4-BE49-F238E27FC236}">
                  <a16:creationId xmlns:a16="http://schemas.microsoft.com/office/drawing/2014/main" id="{1E38A972-6196-41F1-852C-54AB4D4056AC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94;p48">
              <a:extLst>
                <a:ext uri="{FF2B5EF4-FFF2-40B4-BE49-F238E27FC236}">
                  <a16:creationId xmlns:a16="http://schemas.microsoft.com/office/drawing/2014/main" id="{D1FC74D7-C0B5-4A82-BCD7-1C189F815AB0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95;p48">
              <a:extLst>
                <a:ext uri="{FF2B5EF4-FFF2-40B4-BE49-F238E27FC236}">
                  <a16:creationId xmlns:a16="http://schemas.microsoft.com/office/drawing/2014/main" id="{145CE2B8-C10D-4D3F-816F-D6E5459C4C8C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3396;p48">
            <a:extLst>
              <a:ext uri="{FF2B5EF4-FFF2-40B4-BE49-F238E27FC236}">
                <a16:creationId xmlns:a16="http://schemas.microsoft.com/office/drawing/2014/main" id="{96D629C2-A412-470E-B7DD-49A71C773594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8" name="Google Shape;3397;p48">
              <a:extLst>
                <a:ext uri="{FF2B5EF4-FFF2-40B4-BE49-F238E27FC236}">
                  <a16:creationId xmlns:a16="http://schemas.microsoft.com/office/drawing/2014/main" id="{2AA63250-6B71-436F-8712-FD03B9751034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8;p48">
              <a:extLst>
                <a:ext uri="{FF2B5EF4-FFF2-40B4-BE49-F238E27FC236}">
                  <a16:creationId xmlns:a16="http://schemas.microsoft.com/office/drawing/2014/main" id="{C2F8DC24-6B89-4867-B062-A19C45019A85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399;p48">
            <a:extLst>
              <a:ext uri="{FF2B5EF4-FFF2-40B4-BE49-F238E27FC236}">
                <a16:creationId xmlns:a16="http://schemas.microsoft.com/office/drawing/2014/main" id="{14BFDA79-8F74-422B-A7B5-3C87ED7D00CD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400;p48">
            <a:extLst>
              <a:ext uri="{FF2B5EF4-FFF2-40B4-BE49-F238E27FC236}">
                <a16:creationId xmlns:a16="http://schemas.microsoft.com/office/drawing/2014/main" id="{0027FB06-7B1E-4D26-AF24-74F5DFDBE38F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2" name="Google Shape;3401;p48">
              <a:extLst>
                <a:ext uri="{FF2B5EF4-FFF2-40B4-BE49-F238E27FC236}">
                  <a16:creationId xmlns:a16="http://schemas.microsoft.com/office/drawing/2014/main" id="{665CB174-2F97-47C1-A999-1F510BCFC438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2;p48">
              <a:extLst>
                <a:ext uri="{FF2B5EF4-FFF2-40B4-BE49-F238E27FC236}">
                  <a16:creationId xmlns:a16="http://schemas.microsoft.com/office/drawing/2014/main" id="{80677B22-88C6-408E-A1B7-9787C3DA92CD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3;p48">
              <a:extLst>
                <a:ext uri="{FF2B5EF4-FFF2-40B4-BE49-F238E27FC236}">
                  <a16:creationId xmlns:a16="http://schemas.microsoft.com/office/drawing/2014/main" id="{7A45E560-1950-46AB-8A50-18C845D7EBCE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4;p48">
              <a:extLst>
                <a:ext uri="{FF2B5EF4-FFF2-40B4-BE49-F238E27FC236}">
                  <a16:creationId xmlns:a16="http://schemas.microsoft.com/office/drawing/2014/main" id="{D915433E-44C3-40F4-9960-41C3582BA6A5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05;p48">
              <a:extLst>
                <a:ext uri="{FF2B5EF4-FFF2-40B4-BE49-F238E27FC236}">
                  <a16:creationId xmlns:a16="http://schemas.microsoft.com/office/drawing/2014/main" id="{55353176-1E64-46F5-9B5B-066C87A2274B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6;p48">
              <a:extLst>
                <a:ext uri="{FF2B5EF4-FFF2-40B4-BE49-F238E27FC236}">
                  <a16:creationId xmlns:a16="http://schemas.microsoft.com/office/drawing/2014/main" id="{F48E7ADC-3C5B-4B78-B4C2-84E582B24440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407;p48">
            <a:extLst>
              <a:ext uri="{FF2B5EF4-FFF2-40B4-BE49-F238E27FC236}">
                <a16:creationId xmlns:a16="http://schemas.microsoft.com/office/drawing/2014/main" id="{80946AEA-7844-4C99-8E3B-D43BF442EDEE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9" name="Google Shape;3408;p48">
              <a:extLst>
                <a:ext uri="{FF2B5EF4-FFF2-40B4-BE49-F238E27FC236}">
                  <a16:creationId xmlns:a16="http://schemas.microsoft.com/office/drawing/2014/main" id="{DEFB3ABB-F037-4C52-B6B7-00743C6B3941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1" name="Google Shape;3409;p48">
                <a:extLst>
                  <a:ext uri="{FF2B5EF4-FFF2-40B4-BE49-F238E27FC236}">
                    <a16:creationId xmlns:a16="http://schemas.microsoft.com/office/drawing/2014/main" id="{E474A847-C5D3-4F2D-964B-7814EABAE0EA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0;p48">
                <a:extLst>
                  <a:ext uri="{FF2B5EF4-FFF2-40B4-BE49-F238E27FC236}">
                    <a16:creationId xmlns:a16="http://schemas.microsoft.com/office/drawing/2014/main" id="{DAC11E25-752F-4BAF-A6EB-C3AE7DED10AE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1;p48">
                <a:extLst>
                  <a:ext uri="{FF2B5EF4-FFF2-40B4-BE49-F238E27FC236}">
                    <a16:creationId xmlns:a16="http://schemas.microsoft.com/office/drawing/2014/main" id="{DEEA6C90-8ED8-4D9A-8076-874E67C9C028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2;p48">
                <a:extLst>
                  <a:ext uri="{FF2B5EF4-FFF2-40B4-BE49-F238E27FC236}">
                    <a16:creationId xmlns:a16="http://schemas.microsoft.com/office/drawing/2014/main" id="{242FB84F-BD78-45B7-AE9F-FA61E3FFFC66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3;p48">
                <a:extLst>
                  <a:ext uri="{FF2B5EF4-FFF2-40B4-BE49-F238E27FC236}">
                    <a16:creationId xmlns:a16="http://schemas.microsoft.com/office/drawing/2014/main" id="{F5DB76DB-2200-42B2-9325-416242036CBE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4;p48">
                <a:extLst>
                  <a:ext uri="{FF2B5EF4-FFF2-40B4-BE49-F238E27FC236}">
                    <a16:creationId xmlns:a16="http://schemas.microsoft.com/office/drawing/2014/main" id="{051A45DC-9311-4899-A228-2DDC12A81655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5;p48">
                <a:extLst>
                  <a:ext uri="{FF2B5EF4-FFF2-40B4-BE49-F238E27FC236}">
                    <a16:creationId xmlns:a16="http://schemas.microsoft.com/office/drawing/2014/main" id="{510FAE7A-C787-40ED-A7A9-290A49702910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6;p48">
                <a:extLst>
                  <a:ext uri="{FF2B5EF4-FFF2-40B4-BE49-F238E27FC236}">
                    <a16:creationId xmlns:a16="http://schemas.microsoft.com/office/drawing/2014/main" id="{45B187F7-6106-4C89-9666-CEB5A721B22B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17;p48">
                <a:extLst>
                  <a:ext uri="{FF2B5EF4-FFF2-40B4-BE49-F238E27FC236}">
                    <a16:creationId xmlns:a16="http://schemas.microsoft.com/office/drawing/2014/main" id="{201BE822-352C-4150-AEF9-8AD5DD22048D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18;p48">
                <a:extLst>
                  <a:ext uri="{FF2B5EF4-FFF2-40B4-BE49-F238E27FC236}">
                    <a16:creationId xmlns:a16="http://schemas.microsoft.com/office/drawing/2014/main" id="{BBC3B3FF-ED43-4AAB-868D-91B2F09126A4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3419;p48">
              <a:extLst>
                <a:ext uri="{FF2B5EF4-FFF2-40B4-BE49-F238E27FC236}">
                  <a16:creationId xmlns:a16="http://schemas.microsoft.com/office/drawing/2014/main" id="{6C1C7C6B-330D-41E4-804B-0A9300012202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" name="Google Shape;3420;p48">
                <a:extLst>
                  <a:ext uri="{FF2B5EF4-FFF2-40B4-BE49-F238E27FC236}">
                    <a16:creationId xmlns:a16="http://schemas.microsoft.com/office/drawing/2014/main" id="{BADFF879-E961-4CB7-9194-9D5C85D79BF2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1;p48">
                <a:extLst>
                  <a:ext uri="{FF2B5EF4-FFF2-40B4-BE49-F238E27FC236}">
                    <a16:creationId xmlns:a16="http://schemas.microsoft.com/office/drawing/2014/main" id="{39751119-0454-4DE0-ABCA-36EFCA2EB164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2;p48">
                <a:extLst>
                  <a:ext uri="{FF2B5EF4-FFF2-40B4-BE49-F238E27FC236}">
                    <a16:creationId xmlns:a16="http://schemas.microsoft.com/office/drawing/2014/main" id="{6195D7E4-AE57-4FEB-B7AA-FB7F7E689BE9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3;p48">
                <a:extLst>
                  <a:ext uri="{FF2B5EF4-FFF2-40B4-BE49-F238E27FC236}">
                    <a16:creationId xmlns:a16="http://schemas.microsoft.com/office/drawing/2014/main" id="{E17FBF52-596F-4FE1-808A-1C22815FA836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4;p48">
                <a:extLst>
                  <a:ext uri="{FF2B5EF4-FFF2-40B4-BE49-F238E27FC236}">
                    <a16:creationId xmlns:a16="http://schemas.microsoft.com/office/drawing/2014/main" id="{B636235C-A7F6-43B6-9312-628FC156810E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5;p48">
                <a:extLst>
                  <a:ext uri="{FF2B5EF4-FFF2-40B4-BE49-F238E27FC236}">
                    <a16:creationId xmlns:a16="http://schemas.microsoft.com/office/drawing/2014/main" id="{D5503A6D-B395-42FE-979A-53F7940F1781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6;p48">
                <a:extLst>
                  <a:ext uri="{FF2B5EF4-FFF2-40B4-BE49-F238E27FC236}">
                    <a16:creationId xmlns:a16="http://schemas.microsoft.com/office/drawing/2014/main" id="{424CD823-7654-4C68-BEFB-98B9894E3493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7;p48">
                <a:extLst>
                  <a:ext uri="{FF2B5EF4-FFF2-40B4-BE49-F238E27FC236}">
                    <a16:creationId xmlns:a16="http://schemas.microsoft.com/office/drawing/2014/main" id="{20ED5CC6-1F06-459D-9D98-C6064BE020A8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428;p48">
                <a:extLst>
                  <a:ext uri="{FF2B5EF4-FFF2-40B4-BE49-F238E27FC236}">
                    <a16:creationId xmlns:a16="http://schemas.microsoft.com/office/drawing/2014/main" id="{FED4F3FD-3BCD-4160-BC66-79FFD23F2733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429;p48">
                <a:extLst>
                  <a:ext uri="{FF2B5EF4-FFF2-40B4-BE49-F238E27FC236}">
                    <a16:creationId xmlns:a16="http://schemas.microsoft.com/office/drawing/2014/main" id="{2F6911B9-774F-42D9-A2D0-B8EA20BB7861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428EB970-0957-4C6D-8433-E4F0CA6AB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55" y="2571750"/>
            <a:ext cx="3885571" cy="25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0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70DEB852-B1EB-47E2-87DF-E4E717F652A3}"/>
              </a:ext>
            </a:extLst>
          </p:cNvPr>
          <p:cNvSpPr txBox="1">
            <a:spLocks noChangeArrowheads="1"/>
          </p:cNvSpPr>
          <p:nvPr/>
        </p:nvSpPr>
        <p:spPr>
          <a:xfrm>
            <a:off x="1343025" y="1529715"/>
            <a:ext cx="6686550" cy="208407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Oversampling is replication the events of minority class.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rgbClr val="FFFF00"/>
                </a:solidFill>
              </a:rPr>
              <a:t>Potential problem</a:t>
            </a:r>
            <a:r>
              <a:rPr lang="en-US" altLang="en-US" sz="1800" dirty="0">
                <a:solidFill>
                  <a:schemeClr val="bg1"/>
                </a:solidFill>
              </a:rPr>
              <a:t>: could be for this method is overfitting for noisy data, because noisy data will be replicate.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</a:rPr>
              <a:t>To avoid overfitting the procedure of randomized oversampling is proposed (SMOTE  and Borderline-SMOTE) with cleaning noisy data.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741C260-4B23-40E7-A84A-FA7236DE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58494"/>
            <a:ext cx="815340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100" dirty="0">
                <a:solidFill>
                  <a:schemeClr val="hlink"/>
                </a:solidFill>
              </a:rPr>
              <a:t>Hui Han, Wen-</a:t>
            </a:r>
            <a:r>
              <a:rPr lang="en-US" altLang="en-US" sz="1100" dirty="0" err="1">
                <a:solidFill>
                  <a:schemeClr val="hlink"/>
                </a:solidFill>
              </a:rPr>
              <a:t>Yauan</a:t>
            </a:r>
            <a:r>
              <a:rPr lang="en-US" altLang="en-US" sz="1100" dirty="0">
                <a:solidFill>
                  <a:schemeClr val="hlink"/>
                </a:solidFill>
              </a:rPr>
              <a:t> Wang, Bing-Huan Mao, </a:t>
            </a:r>
            <a:r>
              <a:rPr lang="en-US" altLang="en-US" sz="1100" dirty="0" err="1">
                <a:solidFill>
                  <a:schemeClr val="hlink"/>
                </a:solidFill>
              </a:rPr>
              <a:t>Bodeline</a:t>
            </a:r>
            <a:r>
              <a:rPr lang="en-US" altLang="en-US" sz="1100" dirty="0">
                <a:solidFill>
                  <a:schemeClr val="hlink"/>
                </a:solidFill>
              </a:rPr>
              <a:t>-SMOTE: A New Over-</a:t>
            </a:r>
          </a:p>
          <a:p>
            <a:pPr algn="ctr"/>
            <a:r>
              <a:rPr lang="en-US" altLang="en-US" sz="1100" dirty="0">
                <a:solidFill>
                  <a:schemeClr val="hlink"/>
                </a:solidFill>
              </a:rPr>
              <a:t>Sampling Method in Imbalanced Data Sets Learning, ICIC 2005, part 1, LNCS</a:t>
            </a:r>
          </a:p>
          <a:p>
            <a:pPr algn="ctr"/>
            <a:r>
              <a:rPr lang="en-US" altLang="en-US" sz="1100" dirty="0">
                <a:solidFill>
                  <a:schemeClr val="hlink"/>
                </a:solidFill>
              </a:rPr>
              <a:t>3644, 878-887, 2005.</a:t>
            </a:r>
          </a:p>
        </p:txBody>
      </p:sp>
    </p:spTree>
    <p:extLst>
      <p:ext uri="{BB962C8B-B14F-4D97-AF65-F5344CB8AC3E}">
        <p14:creationId xmlns:p14="http://schemas.microsoft.com/office/powerpoint/2010/main" val="188291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33FD2AF-1182-470F-A0BF-A0F875C4E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320" y="1520189"/>
            <a:ext cx="6492240" cy="2434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 case of undersampling we can take random sample of majority class.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Potential problem </a:t>
            </a:r>
            <a:r>
              <a:rPr kumimoji="0" lang="is-I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some of useful instances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may not be chosen for training and classifier will not be optimal.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Reduction majority class without losing performance of classification can be used.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7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5978-602C-4E88-AACC-6BE21541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49" y="976392"/>
            <a:ext cx="7717800" cy="572700"/>
          </a:xfrm>
        </p:spPr>
        <p:txBody>
          <a:bodyPr/>
          <a:lstStyle/>
          <a:p>
            <a:r>
              <a:rPr lang="en-US" dirty="0"/>
              <a:t>Problems with these approaches: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2863-676F-4835-B01D-05255DBA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49" y="1712870"/>
            <a:ext cx="7717800" cy="3328222"/>
          </a:xfrm>
        </p:spPr>
        <p:txBody>
          <a:bodyPr/>
          <a:lstStyle/>
          <a:p>
            <a:r>
              <a:rPr lang="en-US" sz="2000" dirty="0"/>
              <a:t>Loss of information (in the case of under sampling)</a:t>
            </a:r>
          </a:p>
          <a:p>
            <a:endParaRPr lang="en-US" sz="2000" dirty="0"/>
          </a:p>
          <a:p>
            <a:r>
              <a:rPr lang="en-US" sz="2000" dirty="0"/>
              <a:t>Overfitting and fixed boundaries (over sampling)</a:t>
            </a:r>
          </a:p>
        </p:txBody>
      </p:sp>
      <p:grpSp>
        <p:nvGrpSpPr>
          <p:cNvPr id="59" name="Google Shape;3374;p48">
            <a:extLst>
              <a:ext uri="{FF2B5EF4-FFF2-40B4-BE49-F238E27FC236}">
                <a16:creationId xmlns:a16="http://schemas.microsoft.com/office/drawing/2014/main" id="{070BEDAD-7327-437F-A146-281FC3330E01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60" name="Google Shape;3375;p48">
              <a:extLst>
                <a:ext uri="{FF2B5EF4-FFF2-40B4-BE49-F238E27FC236}">
                  <a16:creationId xmlns:a16="http://schemas.microsoft.com/office/drawing/2014/main" id="{7E2C0397-4B57-4A35-8F3A-01E6F6D9BD8D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76;p48">
              <a:extLst>
                <a:ext uri="{FF2B5EF4-FFF2-40B4-BE49-F238E27FC236}">
                  <a16:creationId xmlns:a16="http://schemas.microsoft.com/office/drawing/2014/main" id="{A4C6B46F-6E95-44D2-A827-A2AB97FE5E69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77;p48">
              <a:extLst>
                <a:ext uri="{FF2B5EF4-FFF2-40B4-BE49-F238E27FC236}">
                  <a16:creationId xmlns:a16="http://schemas.microsoft.com/office/drawing/2014/main" id="{8F07670B-08B4-490F-8B8B-65146049193A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78;p48">
              <a:extLst>
                <a:ext uri="{FF2B5EF4-FFF2-40B4-BE49-F238E27FC236}">
                  <a16:creationId xmlns:a16="http://schemas.microsoft.com/office/drawing/2014/main" id="{A4D2B0E6-7209-496F-AC3A-D22FB21B59B1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79;p48">
              <a:extLst>
                <a:ext uri="{FF2B5EF4-FFF2-40B4-BE49-F238E27FC236}">
                  <a16:creationId xmlns:a16="http://schemas.microsoft.com/office/drawing/2014/main" id="{9FD3E78E-CC14-4B10-803E-4907488D0D6F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80;p48">
              <a:extLst>
                <a:ext uri="{FF2B5EF4-FFF2-40B4-BE49-F238E27FC236}">
                  <a16:creationId xmlns:a16="http://schemas.microsoft.com/office/drawing/2014/main" id="{9C9FF0F9-E901-45C6-A12E-71C0D6F9C9F6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81;p48">
              <a:extLst>
                <a:ext uri="{FF2B5EF4-FFF2-40B4-BE49-F238E27FC236}">
                  <a16:creationId xmlns:a16="http://schemas.microsoft.com/office/drawing/2014/main" id="{A7F480AB-2CB2-4370-B35C-A974B18F8375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82;p48">
              <a:extLst>
                <a:ext uri="{FF2B5EF4-FFF2-40B4-BE49-F238E27FC236}">
                  <a16:creationId xmlns:a16="http://schemas.microsoft.com/office/drawing/2014/main" id="{1827C4AE-48AB-47BD-9FE3-1DC2CB10CE55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83;p48">
              <a:extLst>
                <a:ext uri="{FF2B5EF4-FFF2-40B4-BE49-F238E27FC236}">
                  <a16:creationId xmlns:a16="http://schemas.microsoft.com/office/drawing/2014/main" id="{D9AD32DE-0DD3-4C6E-86AF-65E745F437DF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84;p48">
              <a:extLst>
                <a:ext uri="{FF2B5EF4-FFF2-40B4-BE49-F238E27FC236}">
                  <a16:creationId xmlns:a16="http://schemas.microsoft.com/office/drawing/2014/main" id="{426536F6-E217-4793-B68B-847C834CD48C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85;p48">
              <a:extLst>
                <a:ext uri="{FF2B5EF4-FFF2-40B4-BE49-F238E27FC236}">
                  <a16:creationId xmlns:a16="http://schemas.microsoft.com/office/drawing/2014/main" id="{7F9E509B-C84E-4DEA-BD0C-92ED71E775A7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86;p48">
              <a:extLst>
                <a:ext uri="{FF2B5EF4-FFF2-40B4-BE49-F238E27FC236}">
                  <a16:creationId xmlns:a16="http://schemas.microsoft.com/office/drawing/2014/main" id="{D6E1A413-42CB-479A-9E81-DAD392A14AD4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87;p48">
              <a:extLst>
                <a:ext uri="{FF2B5EF4-FFF2-40B4-BE49-F238E27FC236}">
                  <a16:creationId xmlns:a16="http://schemas.microsoft.com/office/drawing/2014/main" id="{772988AA-2343-4EAA-92A1-7FBE1E7EF306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88;p48">
              <a:extLst>
                <a:ext uri="{FF2B5EF4-FFF2-40B4-BE49-F238E27FC236}">
                  <a16:creationId xmlns:a16="http://schemas.microsoft.com/office/drawing/2014/main" id="{5E9861C7-AEEB-4671-9F6A-4DD95EDA0D40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3390;p48">
            <a:extLst>
              <a:ext uri="{FF2B5EF4-FFF2-40B4-BE49-F238E27FC236}">
                <a16:creationId xmlns:a16="http://schemas.microsoft.com/office/drawing/2014/main" id="{D4F537A9-3771-404B-B68C-3ACC9261DC36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75" name="Google Shape;3391;p48">
              <a:extLst>
                <a:ext uri="{FF2B5EF4-FFF2-40B4-BE49-F238E27FC236}">
                  <a16:creationId xmlns:a16="http://schemas.microsoft.com/office/drawing/2014/main" id="{6E17BA31-7373-42F4-A9B5-BDAAEE9BCFD2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92;p48">
              <a:extLst>
                <a:ext uri="{FF2B5EF4-FFF2-40B4-BE49-F238E27FC236}">
                  <a16:creationId xmlns:a16="http://schemas.microsoft.com/office/drawing/2014/main" id="{754F5DDF-330B-488E-BE8B-0FDD874288AC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393;p48">
              <a:extLst>
                <a:ext uri="{FF2B5EF4-FFF2-40B4-BE49-F238E27FC236}">
                  <a16:creationId xmlns:a16="http://schemas.microsoft.com/office/drawing/2014/main" id="{29F5947C-0F3C-4090-8945-B774C0A82763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394;p48">
              <a:extLst>
                <a:ext uri="{FF2B5EF4-FFF2-40B4-BE49-F238E27FC236}">
                  <a16:creationId xmlns:a16="http://schemas.microsoft.com/office/drawing/2014/main" id="{D692B227-203C-4F8C-B2AA-F1834675A697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395;p48">
              <a:extLst>
                <a:ext uri="{FF2B5EF4-FFF2-40B4-BE49-F238E27FC236}">
                  <a16:creationId xmlns:a16="http://schemas.microsoft.com/office/drawing/2014/main" id="{679011E4-99F0-485E-9163-567EAFA60E02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3396;p48">
            <a:extLst>
              <a:ext uri="{FF2B5EF4-FFF2-40B4-BE49-F238E27FC236}">
                <a16:creationId xmlns:a16="http://schemas.microsoft.com/office/drawing/2014/main" id="{4A71BD66-D6AA-416C-9658-242287AD23B1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81" name="Google Shape;3397;p48">
              <a:extLst>
                <a:ext uri="{FF2B5EF4-FFF2-40B4-BE49-F238E27FC236}">
                  <a16:creationId xmlns:a16="http://schemas.microsoft.com/office/drawing/2014/main" id="{05169847-A91D-41F6-9D78-0D31207DF50A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398;p48">
              <a:extLst>
                <a:ext uri="{FF2B5EF4-FFF2-40B4-BE49-F238E27FC236}">
                  <a16:creationId xmlns:a16="http://schemas.microsoft.com/office/drawing/2014/main" id="{9E999522-3469-4316-A21D-0651C26D6C86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3399;p48">
            <a:extLst>
              <a:ext uri="{FF2B5EF4-FFF2-40B4-BE49-F238E27FC236}">
                <a16:creationId xmlns:a16="http://schemas.microsoft.com/office/drawing/2014/main" id="{32914DB4-50E2-4CC8-B1B3-3E270C56F061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3400;p48">
            <a:extLst>
              <a:ext uri="{FF2B5EF4-FFF2-40B4-BE49-F238E27FC236}">
                <a16:creationId xmlns:a16="http://schemas.microsoft.com/office/drawing/2014/main" id="{8691E2D9-39E7-48E5-A5F5-8883DAC6A346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85" name="Google Shape;3401;p48">
              <a:extLst>
                <a:ext uri="{FF2B5EF4-FFF2-40B4-BE49-F238E27FC236}">
                  <a16:creationId xmlns:a16="http://schemas.microsoft.com/office/drawing/2014/main" id="{60CF9F3F-8AE0-4386-BAE7-1C73F9DE52D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02;p48">
              <a:extLst>
                <a:ext uri="{FF2B5EF4-FFF2-40B4-BE49-F238E27FC236}">
                  <a16:creationId xmlns:a16="http://schemas.microsoft.com/office/drawing/2014/main" id="{33C8F22C-C100-4A54-9042-1B3D26A6CEF0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03;p48">
              <a:extLst>
                <a:ext uri="{FF2B5EF4-FFF2-40B4-BE49-F238E27FC236}">
                  <a16:creationId xmlns:a16="http://schemas.microsoft.com/office/drawing/2014/main" id="{347AE3E1-17BA-42A8-9980-7E7B02B79E58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04;p48">
              <a:extLst>
                <a:ext uri="{FF2B5EF4-FFF2-40B4-BE49-F238E27FC236}">
                  <a16:creationId xmlns:a16="http://schemas.microsoft.com/office/drawing/2014/main" id="{8EFBC0B4-509F-4799-BFB7-43B5CC6EA7B3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405;p48">
              <a:extLst>
                <a:ext uri="{FF2B5EF4-FFF2-40B4-BE49-F238E27FC236}">
                  <a16:creationId xmlns:a16="http://schemas.microsoft.com/office/drawing/2014/main" id="{961E1E21-D8D7-4D17-9BB3-ED0DF53E8C1D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406;p48">
              <a:extLst>
                <a:ext uri="{FF2B5EF4-FFF2-40B4-BE49-F238E27FC236}">
                  <a16:creationId xmlns:a16="http://schemas.microsoft.com/office/drawing/2014/main" id="{3BEE4F45-1557-41DF-B0BC-7383ABB0880C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3407;p48">
            <a:extLst>
              <a:ext uri="{FF2B5EF4-FFF2-40B4-BE49-F238E27FC236}">
                <a16:creationId xmlns:a16="http://schemas.microsoft.com/office/drawing/2014/main" id="{3FE739D1-27F4-487F-B31D-2C35C8CF0315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92" name="Google Shape;3408;p48">
              <a:extLst>
                <a:ext uri="{FF2B5EF4-FFF2-40B4-BE49-F238E27FC236}">
                  <a16:creationId xmlns:a16="http://schemas.microsoft.com/office/drawing/2014/main" id="{5A1A93CC-F911-4153-AA00-9A674365C7DB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4" name="Google Shape;3409;p48">
                <a:extLst>
                  <a:ext uri="{FF2B5EF4-FFF2-40B4-BE49-F238E27FC236}">
                    <a16:creationId xmlns:a16="http://schemas.microsoft.com/office/drawing/2014/main" id="{B9175627-C473-4F8A-9B78-7E8D4773A651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410;p48">
                <a:extLst>
                  <a:ext uri="{FF2B5EF4-FFF2-40B4-BE49-F238E27FC236}">
                    <a16:creationId xmlns:a16="http://schemas.microsoft.com/office/drawing/2014/main" id="{E2F9C1DB-1A16-47D7-9050-AA0234DC00CE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411;p48">
                <a:extLst>
                  <a:ext uri="{FF2B5EF4-FFF2-40B4-BE49-F238E27FC236}">
                    <a16:creationId xmlns:a16="http://schemas.microsoft.com/office/drawing/2014/main" id="{D580EA22-B144-4157-9CE1-6B30AC212A45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12;p48">
                <a:extLst>
                  <a:ext uri="{FF2B5EF4-FFF2-40B4-BE49-F238E27FC236}">
                    <a16:creationId xmlns:a16="http://schemas.microsoft.com/office/drawing/2014/main" id="{E21372D9-AEA1-4A3A-B281-DB628C8070D0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3413;p48">
                <a:extLst>
                  <a:ext uri="{FF2B5EF4-FFF2-40B4-BE49-F238E27FC236}">
                    <a16:creationId xmlns:a16="http://schemas.microsoft.com/office/drawing/2014/main" id="{5F7B38F6-5223-4813-A62E-C79ED9F6F82E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3414;p48">
                <a:extLst>
                  <a:ext uri="{FF2B5EF4-FFF2-40B4-BE49-F238E27FC236}">
                    <a16:creationId xmlns:a16="http://schemas.microsoft.com/office/drawing/2014/main" id="{A5CC145F-D198-4F78-A8B6-63EC32EF5D75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3415;p48">
                <a:extLst>
                  <a:ext uri="{FF2B5EF4-FFF2-40B4-BE49-F238E27FC236}">
                    <a16:creationId xmlns:a16="http://schemas.microsoft.com/office/drawing/2014/main" id="{0BC965AF-D5E8-4C8E-BB4A-61B23CEF3CE3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3416;p48">
                <a:extLst>
                  <a:ext uri="{FF2B5EF4-FFF2-40B4-BE49-F238E27FC236}">
                    <a16:creationId xmlns:a16="http://schemas.microsoft.com/office/drawing/2014/main" id="{998C4E40-5BAA-44DC-A291-497078533C22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3417;p48">
                <a:extLst>
                  <a:ext uri="{FF2B5EF4-FFF2-40B4-BE49-F238E27FC236}">
                    <a16:creationId xmlns:a16="http://schemas.microsoft.com/office/drawing/2014/main" id="{5A45C54F-8056-4E00-BF3C-381507BE4275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3418;p48">
                <a:extLst>
                  <a:ext uri="{FF2B5EF4-FFF2-40B4-BE49-F238E27FC236}">
                    <a16:creationId xmlns:a16="http://schemas.microsoft.com/office/drawing/2014/main" id="{725B020E-24DC-42DA-9977-83FD8D07D700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" name="Google Shape;3419;p48">
              <a:extLst>
                <a:ext uri="{FF2B5EF4-FFF2-40B4-BE49-F238E27FC236}">
                  <a16:creationId xmlns:a16="http://schemas.microsoft.com/office/drawing/2014/main" id="{EEC25776-95A8-495A-AD4C-2D11430D9636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4" name="Google Shape;3420;p48">
                <a:extLst>
                  <a:ext uri="{FF2B5EF4-FFF2-40B4-BE49-F238E27FC236}">
                    <a16:creationId xmlns:a16="http://schemas.microsoft.com/office/drawing/2014/main" id="{8971E733-1C33-4F59-9F1D-591DED046372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421;p48">
                <a:extLst>
                  <a:ext uri="{FF2B5EF4-FFF2-40B4-BE49-F238E27FC236}">
                    <a16:creationId xmlns:a16="http://schemas.microsoft.com/office/drawing/2014/main" id="{81B64B6B-7197-4203-A476-A242D2B892F4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422;p48">
                <a:extLst>
                  <a:ext uri="{FF2B5EF4-FFF2-40B4-BE49-F238E27FC236}">
                    <a16:creationId xmlns:a16="http://schemas.microsoft.com/office/drawing/2014/main" id="{138DDC6F-A194-4C79-8C08-AD5294179C02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423;p48">
                <a:extLst>
                  <a:ext uri="{FF2B5EF4-FFF2-40B4-BE49-F238E27FC236}">
                    <a16:creationId xmlns:a16="http://schemas.microsoft.com/office/drawing/2014/main" id="{154BE426-B803-4AC3-875E-E16FD1D2E80B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424;p48">
                <a:extLst>
                  <a:ext uri="{FF2B5EF4-FFF2-40B4-BE49-F238E27FC236}">
                    <a16:creationId xmlns:a16="http://schemas.microsoft.com/office/drawing/2014/main" id="{9BB981FC-E885-4E85-B27E-0586922A2E79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425;p48">
                <a:extLst>
                  <a:ext uri="{FF2B5EF4-FFF2-40B4-BE49-F238E27FC236}">
                    <a16:creationId xmlns:a16="http://schemas.microsoft.com/office/drawing/2014/main" id="{A7821561-1AD4-4C21-8075-F7AC4571F40F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426;p48">
                <a:extLst>
                  <a:ext uri="{FF2B5EF4-FFF2-40B4-BE49-F238E27FC236}">
                    <a16:creationId xmlns:a16="http://schemas.microsoft.com/office/drawing/2014/main" id="{00DE5A0E-017B-40A8-8996-F46A9F414791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427;p48">
                <a:extLst>
                  <a:ext uri="{FF2B5EF4-FFF2-40B4-BE49-F238E27FC236}">
                    <a16:creationId xmlns:a16="http://schemas.microsoft.com/office/drawing/2014/main" id="{17B31342-89EC-4788-BF86-6703333722C3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428;p48">
                <a:extLst>
                  <a:ext uri="{FF2B5EF4-FFF2-40B4-BE49-F238E27FC236}">
                    <a16:creationId xmlns:a16="http://schemas.microsoft.com/office/drawing/2014/main" id="{376E7B30-6C64-413F-B88D-A082A8289083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429;p48">
                <a:extLst>
                  <a:ext uri="{FF2B5EF4-FFF2-40B4-BE49-F238E27FC236}">
                    <a16:creationId xmlns:a16="http://schemas.microsoft.com/office/drawing/2014/main" id="{69B4B99A-6AB3-4CDC-9D5F-39A5F7B9873E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227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929F30-5E76-432E-8D06-64BA6E2CBF8C}"/>
              </a:ext>
            </a:extLst>
          </p:cNvPr>
          <p:cNvSpPr txBox="1"/>
          <p:nvPr/>
        </p:nvSpPr>
        <p:spPr>
          <a:xfrm>
            <a:off x="1665374" y="873632"/>
            <a:ext cx="5632826" cy="120032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8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UNDERSAMPLING</a:t>
            </a:r>
            <a:r>
              <a:rPr lang="en-GB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: Random Under Sampling (RUS), K-means Clustering Centroids (CC), </a:t>
            </a:r>
            <a:r>
              <a:rPr lang="en-GB" sz="18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Neighborhood</a:t>
            </a:r>
            <a:r>
              <a:rPr lang="en-GB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Cleaning Rule (NCL), One-sided Selection (OSS), Nearmiss-1, Nearmiss-2, and Tomek Links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395DB-71EE-442E-B578-E5F05CDB7547}"/>
              </a:ext>
            </a:extLst>
          </p:cNvPr>
          <p:cNvSpPr txBox="1"/>
          <p:nvPr/>
        </p:nvSpPr>
        <p:spPr>
          <a:xfrm>
            <a:off x="1684423" y="2292982"/>
            <a:ext cx="5613778" cy="64633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8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OVERSAMPLING</a:t>
            </a:r>
            <a:r>
              <a:rPr lang="en-GB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: Random Over Sampling (ROS) and Synthetic Minority Oversampling Technique (SMOTE)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7FBE9-9765-457D-A7CF-2FDD03A58122}"/>
              </a:ext>
            </a:extLst>
          </p:cNvPr>
          <p:cNvSpPr txBox="1"/>
          <p:nvPr/>
        </p:nvSpPr>
        <p:spPr>
          <a:xfrm>
            <a:off x="1665374" y="3158334"/>
            <a:ext cx="5599650" cy="64633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HYBRID</a:t>
            </a:r>
            <a:r>
              <a:rPr lang="en-GB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GB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SMOTE + Tomek and SMOTE + ENN (Edited Nearest </a:t>
            </a:r>
            <a:r>
              <a:rPr lang="en-GB" sz="18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Neighbors</a:t>
            </a:r>
            <a:r>
              <a:rPr lang="en-GB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8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287E5-185A-4855-9F78-A4FBC7B146E5}"/>
              </a:ext>
            </a:extLst>
          </p:cNvPr>
          <p:cNvSpPr txBox="1"/>
          <p:nvPr/>
        </p:nvSpPr>
        <p:spPr>
          <a:xfrm>
            <a:off x="1225296" y="1280160"/>
            <a:ext cx="66934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Over Sampling Algorithms based on SMOTE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1-SMOTE: Synthetic Minority Over sampling Technique (SMOTE) </a:t>
            </a:r>
          </a:p>
          <a:p>
            <a:r>
              <a:rPr lang="en-US" sz="1800" dirty="0">
                <a:solidFill>
                  <a:schemeClr val="bg1"/>
                </a:solidFill>
              </a:rPr>
              <a:t>2- ADASYN:  </a:t>
            </a:r>
            <a:r>
              <a:rPr lang="en-US" sz="1800" dirty="0" err="1">
                <a:solidFill>
                  <a:schemeClr val="bg1"/>
                </a:solidFill>
              </a:rPr>
              <a:t>ADAptive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SYNthetic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3- ANS: Adaptive Neighbor Synthetic</a:t>
            </a:r>
          </a:p>
          <a:p>
            <a:r>
              <a:rPr lang="en-US" sz="1800" dirty="0">
                <a:solidFill>
                  <a:schemeClr val="bg1"/>
                </a:solidFill>
              </a:rPr>
              <a:t>4- Borderline SMOTE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5-Safe Level SMOTE</a:t>
            </a:r>
          </a:p>
          <a:p>
            <a:r>
              <a:rPr lang="en-US" sz="1800" dirty="0">
                <a:solidFill>
                  <a:schemeClr val="bg1"/>
                </a:solidFill>
              </a:rPr>
              <a:t>6- DBSMOTE: Density-Based Synthetic Minority Over-sampling Technique</a:t>
            </a:r>
          </a:p>
        </p:txBody>
      </p:sp>
    </p:spTree>
    <p:extLst>
      <p:ext uri="{BB962C8B-B14F-4D97-AF65-F5344CB8AC3E}">
        <p14:creationId xmlns:p14="http://schemas.microsoft.com/office/powerpoint/2010/main" val="134920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227-5128-4C6C-882E-73616C0A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67" y="1078800"/>
            <a:ext cx="7717800" cy="572700"/>
          </a:xfrm>
        </p:spPr>
        <p:txBody>
          <a:bodyPr/>
          <a:lstStyle/>
          <a:p>
            <a:r>
              <a:rPr lang="en-US" dirty="0"/>
              <a:t>SMOTE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5D3E-B847-45D8-98D9-596763C3D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167" y="1727100"/>
            <a:ext cx="7717800" cy="3416400"/>
          </a:xfrm>
        </p:spPr>
        <p:txBody>
          <a:bodyPr>
            <a:normAutofit/>
          </a:bodyPr>
          <a:lstStyle/>
          <a:p>
            <a:r>
              <a:rPr lang="en-US" dirty="0"/>
              <a:t>Synthetic Minority Over-sampling Technique (Chawla).</a:t>
            </a:r>
          </a:p>
          <a:p>
            <a:endParaRPr lang="en-US" dirty="0"/>
          </a:p>
          <a:p>
            <a:r>
              <a:rPr lang="en-US" dirty="0"/>
              <a:t>Creates new data points from the minority class.</a:t>
            </a:r>
          </a:p>
          <a:p>
            <a:endParaRPr lang="en-US" dirty="0"/>
          </a:p>
          <a:p>
            <a:r>
              <a:rPr lang="en-US" dirty="0"/>
              <a:t>Operates in the feature space.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oogle Shape;3374;p48">
            <a:extLst>
              <a:ext uri="{FF2B5EF4-FFF2-40B4-BE49-F238E27FC236}">
                <a16:creationId xmlns:a16="http://schemas.microsoft.com/office/drawing/2014/main" id="{A166AD4A-66BD-456F-91AA-B2F507F159B6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5" name="Google Shape;3375;p48">
              <a:extLst>
                <a:ext uri="{FF2B5EF4-FFF2-40B4-BE49-F238E27FC236}">
                  <a16:creationId xmlns:a16="http://schemas.microsoft.com/office/drawing/2014/main" id="{72EB1DB7-C598-4059-B878-AEF955CBF3FA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76;p48">
              <a:extLst>
                <a:ext uri="{FF2B5EF4-FFF2-40B4-BE49-F238E27FC236}">
                  <a16:creationId xmlns:a16="http://schemas.microsoft.com/office/drawing/2014/main" id="{EF3A44F5-0032-46E8-ABCD-FB6A2D6D24C7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7;p48">
              <a:extLst>
                <a:ext uri="{FF2B5EF4-FFF2-40B4-BE49-F238E27FC236}">
                  <a16:creationId xmlns:a16="http://schemas.microsoft.com/office/drawing/2014/main" id="{F102895F-FDB3-45F3-9400-B04B1DB26726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8;p48">
              <a:extLst>
                <a:ext uri="{FF2B5EF4-FFF2-40B4-BE49-F238E27FC236}">
                  <a16:creationId xmlns:a16="http://schemas.microsoft.com/office/drawing/2014/main" id="{D93514EA-F346-4D07-8FF2-98CE46277840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9;p48">
              <a:extLst>
                <a:ext uri="{FF2B5EF4-FFF2-40B4-BE49-F238E27FC236}">
                  <a16:creationId xmlns:a16="http://schemas.microsoft.com/office/drawing/2014/main" id="{19F21764-2374-4DD0-A745-48AC5B0692C9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80;p48">
              <a:extLst>
                <a:ext uri="{FF2B5EF4-FFF2-40B4-BE49-F238E27FC236}">
                  <a16:creationId xmlns:a16="http://schemas.microsoft.com/office/drawing/2014/main" id="{305208CA-7481-4B24-B718-086A5480820B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81;p48">
              <a:extLst>
                <a:ext uri="{FF2B5EF4-FFF2-40B4-BE49-F238E27FC236}">
                  <a16:creationId xmlns:a16="http://schemas.microsoft.com/office/drawing/2014/main" id="{7610461E-2AD6-446C-A803-6EB3AABA3141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2;p48">
              <a:extLst>
                <a:ext uri="{FF2B5EF4-FFF2-40B4-BE49-F238E27FC236}">
                  <a16:creationId xmlns:a16="http://schemas.microsoft.com/office/drawing/2014/main" id="{23730BA8-DE90-4286-B3A3-D880F37601D9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3;p48">
              <a:extLst>
                <a:ext uri="{FF2B5EF4-FFF2-40B4-BE49-F238E27FC236}">
                  <a16:creationId xmlns:a16="http://schemas.microsoft.com/office/drawing/2014/main" id="{29981668-FA0F-4529-B701-9DE4817E3E9F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4;p48">
              <a:extLst>
                <a:ext uri="{FF2B5EF4-FFF2-40B4-BE49-F238E27FC236}">
                  <a16:creationId xmlns:a16="http://schemas.microsoft.com/office/drawing/2014/main" id="{80D69087-29BB-44F7-AD72-5C8D9C9E9744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5;p48">
              <a:extLst>
                <a:ext uri="{FF2B5EF4-FFF2-40B4-BE49-F238E27FC236}">
                  <a16:creationId xmlns:a16="http://schemas.microsoft.com/office/drawing/2014/main" id="{E811BAFD-E44A-46BF-B720-D2D631EE5C62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6;p48">
              <a:extLst>
                <a:ext uri="{FF2B5EF4-FFF2-40B4-BE49-F238E27FC236}">
                  <a16:creationId xmlns:a16="http://schemas.microsoft.com/office/drawing/2014/main" id="{9ECEE45C-AD5E-4661-BF0C-D165C1D7FA77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7;p48">
              <a:extLst>
                <a:ext uri="{FF2B5EF4-FFF2-40B4-BE49-F238E27FC236}">
                  <a16:creationId xmlns:a16="http://schemas.microsoft.com/office/drawing/2014/main" id="{FD392D39-4B9B-4A29-92FD-5FB56EFFCC6F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8;p48">
              <a:extLst>
                <a:ext uri="{FF2B5EF4-FFF2-40B4-BE49-F238E27FC236}">
                  <a16:creationId xmlns:a16="http://schemas.microsoft.com/office/drawing/2014/main" id="{C56471C2-8DD2-46D8-A2FB-A5ECA506843F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3390;p48">
            <a:extLst>
              <a:ext uri="{FF2B5EF4-FFF2-40B4-BE49-F238E27FC236}">
                <a16:creationId xmlns:a16="http://schemas.microsoft.com/office/drawing/2014/main" id="{234ACFF5-63E7-41D0-9898-2367F786AA01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0" name="Google Shape;3391;p48">
              <a:extLst>
                <a:ext uri="{FF2B5EF4-FFF2-40B4-BE49-F238E27FC236}">
                  <a16:creationId xmlns:a16="http://schemas.microsoft.com/office/drawing/2014/main" id="{91EA3FA0-AEEB-4476-9B06-DF884274917B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92;p48">
              <a:extLst>
                <a:ext uri="{FF2B5EF4-FFF2-40B4-BE49-F238E27FC236}">
                  <a16:creationId xmlns:a16="http://schemas.microsoft.com/office/drawing/2014/main" id="{A47F96BB-7CD2-4551-95CE-AF8797F05047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93;p48">
              <a:extLst>
                <a:ext uri="{FF2B5EF4-FFF2-40B4-BE49-F238E27FC236}">
                  <a16:creationId xmlns:a16="http://schemas.microsoft.com/office/drawing/2014/main" id="{392D9A0C-4C04-4E71-89F3-5E43DD645197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4;p48">
              <a:extLst>
                <a:ext uri="{FF2B5EF4-FFF2-40B4-BE49-F238E27FC236}">
                  <a16:creationId xmlns:a16="http://schemas.microsoft.com/office/drawing/2014/main" id="{7C466BE5-CB6F-4C22-9AF5-52247E15CA14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5;p48">
              <a:extLst>
                <a:ext uri="{FF2B5EF4-FFF2-40B4-BE49-F238E27FC236}">
                  <a16:creationId xmlns:a16="http://schemas.microsoft.com/office/drawing/2014/main" id="{BF0FAB0A-A66A-48B9-BF63-BDD5AA7029B6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3396;p48">
            <a:extLst>
              <a:ext uri="{FF2B5EF4-FFF2-40B4-BE49-F238E27FC236}">
                <a16:creationId xmlns:a16="http://schemas.microsoft.com/office/drawing/2014/main" id="{B1BB5388-8B47-493E-80BB-0C13EC9AFDB5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6" name="Google Shape;3397;p48">
              <a:extLst>
                <a:ext uri="{FF2B5EF4-FFF2-40B4-BE49-F238E27FC236}">
                  <a16:creationId xmlns:a16="http://schemas.microsoft.com/office/drawing/2014/main" id="{69DB5B1F-ED32-4995-95BC-EEC92BECB11B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8;p48">
              <a:extLst>
                <a:ext uri="{FF2B5EF4-FFF2-40B4-BE49-F238E27FC236}">
                  <a16:creationId xmlns:a16="http://schemas.microsoft.com/office/drawing/2014/main" id="{4362B2FE-2E29-4ACC-A360-805C286025CA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3399;p48">
            <a:extLst>
              <a:ext uri="{FF2B5EF4-FFF2-40B4-BE49-F238E27FC236}">
                <a16:creationId xmlns:a16="http://schemas.microsoft.com/office/drawing/2014/main" id="{CE438443-A0A0-45D7-9A54-E303723BA51F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3400;p48">
            <a:extLst>
              <a:ext uri="{FF2B5EF4-FFF2-40B4-BE49-F238E27FC236}">
                <a16:creationId xmlns:a16="http://schemas.microsoft.com/office/drawing/2014/main" id="{6642A50E-5325-47D7-9241-75CFD27640F9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0" name="Google Shape;3401;p48">
              <a:extLst>
                <a:ext uri="{FF2B5EF4-FFF2-40B4-BE49-F238E27FC236}">
                  <a16:creationId xmlns:a16="http://schemas.microsoft.com/office/drawing/2014/main" id="{17C322F7-C333-4157-96F9-51AB422ED91B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02;p48">
              <a:extLst>
                <a:ext uri="{FF2B5EF4-FFF2-40B4-BE49-F238E27FC236}">
                  <a16:creationId xmlns:a16="http://schemas.microsoft.com/office/drawing/2014/main" id="{292A81EE-6756-47B6-8957-DA3D7EB6AE9F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03;p48">
              <a:extLst>
                <a:ext uri="{FF2B5EF4-FFF2-40B4-BE49-F238E27FC236}">
                  <a16:creationId xmlns:a16="http://schemas.microsoft.com/office/drawing/2014/main" id="{A2DCB444-76CE-4268-9F54-0DD07B91A787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4;p48">
              <a:extLst>
                <a:ext uri="{FF2B5EF4-FFF2-40B4-BE49-F238E27FC236}">
                  <a16:creationId xmlns:a16="http://schemas.microsoft.com/office/drawing/2014/main" id="{BBDAB059-C3EA-4363-89D7-68BBE61AF103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5;p48">
              <a:extLst>
                <a:ext uri="{FF2B5EF4-FFF2-40B4-BE49-F238E27FC236}">
                  <a16:creationId xmlns:a16="http://schemas.microsoft.com/office/drawing/2014/main" id="{3C8742A7-5BEC-4604-91F1-C28F331727A1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6;p48">
              <a:extLst>
                <a:ext uri="{FF2B5EF4-FFF2-40B4-BE49-F238E27FC236}">
                  <a16:creationId xmlns:a16="http://schemas.microsoft.com/office/drawing/2014/main" id="{0CEE946C-28C2-4E4F-895B-544F867EFF85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407;p48">
            <a:extLst>
              <a:ext uri="{FF2B5EF4-FFF2-40B4-BE49-F238E27FC236}">
                <a16:creationId xmlns:a16="http://schemas.microsoft.com/office/drawing/2014/main" id="{079D8BFC-F7B2-40A3-ADAA-E3DFEAA5D283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7" name="Google Shape;3408;p48">
              <a:extLst>
                <a:ext uri="{FF2B5EF4-FFF2-40B4-BE49-F238E27FC236}">
                  <a16:creationId xmlns:a16="http://schemas.microsoft.com/office/drawing/2014/main" id="{AB3E6793-1B2F-468C-9E12-FD7A74DA7416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9" name="Google Shape;3409;p48">
                <a:extLst>
                  <a:ext uri="{FF2B5EF4-FFF2-40B4-BE49-F238E27FC236}">
                    <a16:creationId xmlns:a16="http://schemas.microsoft.com/office/drawing/2014/main" id="{47156DF9-7250-4E32-B91B-9159C4E82A69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410;p48">
                <a:extLst>
                  <a:ext uri="{FF2B5EF4-FFF2-40B4-BE49-F238E27FC236}">
                    <a16:creationId xmlns:a16="http://schemas.microsoft.com/office/drawing/2014/main" id="{54DB706C-2E8B-41FA-AEB3-F925908773D4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411;p48">
                <a:extLst>
                  <a:ext uri="{FF2B5EF4-FFF2-40B4-BE49-F238E27FC236}">
                    <a16:creationId xmlns:a16="http://schemas.microsoft.com/office/drawing/2014/main" id="{D3482868-4215-4BD4-BFB6-11379FEED36C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2;p48">
                <a:extLst>
                  <a:ext uri="{FF2B5EF4-FFF2-40B4-BE49-F238E27FC236}">
                    <a16:creationId xmlns:a16="http://schemas.microsoft.com/office/drawing/2014/main" id="{192459B5-3A22-4994-BEA0-BF8658211C8C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3;p48">
                <a:extLst>
                  <a:ext uri="{FF2B5EF4-FFF2-40B4-BE49-F238E27FC236}">
                    <a16:creationId xmlns:a16="http://schemas.microsoft.com/office/drawing/2014/main" id="{EFFBAD8D-C61F-49FE-89FA-36E601B5C21F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4;p48">
                <a:extLst>
                  <a:ext uri="{FF2B5EF4-FFF2-40B4-BE49-F238E27FC236}">
                    <a16:creationId xmlns:a16="http://schemas.microsoft.com/office/drawing/2014/main" id="{7E60892D-A3C4-482C-88FE-5B0FB7F34680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5;p48">
                <a:extLst>
                  <a:ext uri="{FF2B5EF4-FFF2-40B4-BE49-F238E27FC236}">
                    <a16:creationId xmlns:a16="http://schemas.microsoft.com/office/drawing/2014/main" id="{56F4764D-1808-4A42-92C5-76BB96C819EF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6;p48">
                <a:extLst>
                  <a:ext uri="{FF2B5EF4-FFF2-40B4-BE49-F238E27FC236}">
                    <a16:creationId xmlns:a16="http://schemas.microsoft.com/office/drawing/2014/main" id="{C5B3A772-1406-4868-92CF-F79D655F50C8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7;p48">
                <a:extLst>
                  <a:ext uri="{FF2B5EF4-FFF2-40B4-BE49-F238E27FC236}">
                    <a16:creationId xmlns:a16="http://schemas.microsoft.com/office/drawing/2014/main" id="{4443ABA0-0F72-4ED2-93A2-A667E58E72F1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8;p48">
                <a:extLst>
                  <a:ext uri="{FF2B5EF4-FFF2-40B4-BE49-F238E27FC236}">
                    <a16:creationId xmlns:a16="http://schemas.microsoft.com/office/drawing/2014/main" id="{4935E81F-3017-4938-8493-A7564FD8E259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419;p48">
              <a:extLst>
                <a:ext uri="{FF2B5EF4-FFF2-40B4-BE49-F238E27FC236}">
                  <a16:creationId xmlns:a16="http://schemas.microsoft.com/office/drawing/2014/main" id="{C0BBBAA0-806C-4D9F-AB6C-60DA19AF3AB2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9" name="Google Shape;3420;p48">
                <a:extLst>
                  <a:ext uri="{FF2B5EF4-FFF2-40B4-BE49-F238E27FC236}">
                    <a16:creationId xmlns:a16="http://schemas.microsoft.com/office/drawing/2014/main" id="{560B4F1E-CBD0-4365-BD84-DEBF24295BD0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421;p48">
                <a:extLst>
                  <a:ext uri="{FF2B5EF4-FFF2-40B4-BE49-F238E27FC236}">
                    <a16:creationId xmlns:a16="http://schemas.microsoft.com/office/drawing/2014/main" id="{292214F2-7B0F-4A88-A4ED-7D041ACAE836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422;p48">
                <a:extLst>
                  <a:ext uri="{FF2B5EF4-FFF2-40B4-BE49-F238E27FC236}">
                    <a16:creationId xmlns:a16="http://schemas.microsoft.com/office/drawing/2014/main" id="{9273C309-4FCE-4CD3-B13B-5CB9E3F99DCD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3;p48">
                <a:extLst>
                  <a:ext uri="{FF2B5EF4-FFF2-40B4-BE49-F238E27FC236}">
                    <a16:creationId xmlns:a16="http://schemas.microsoft.com/office/drawing/2014/main" id="{8EDD520E-FE06-4FA4-8A4E-47C780261EC7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4;p48">
                <a:extLst>
                  <a:ext uri="{FF2B5EF4-FFF2-40B4-BE49-F238E27FC236}">
                    <a16:creationId xmlns:a16="http://schemas.microsoft.com/office/drawing/2014/main" id="{FB4FB9E3-9CF9-47C4-8FA6-A9C9D99546CB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5;p48">
                <a:extLst>
                  <a:ext uri="{FF2B5EF4-FFF2-40B4-BE49-F238E27FC236}">
                    <a16:creationId xmlns:a16="http://schemas.microsoft.com/office/drawing/2014/main" id="{2A63BE2A-4E17-408A-83A6-BB20CA0D7A53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6;p48">
                <a:extLst>
                  <a:ext uri="{FF2B5EF4-FFF2-40B4-BE49-F238E27FC236}">
                    <a16:creationId xmlns:a16="http://schemas.microsoft.com/office/drawing/2014/main" id="{15DCDE56-58BC-4B35-B1DE-61CB8A9801D0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7;p48">
                <a:extLst>
                  <a:ext uri="{FF2B5EF4-FFF2-40B4-BE49-F238E27FC236}">
                    <a16:creationId xmlns:a16="http://schemas.microsoft.com/office/drawing/2014/main" id="{05D85C6D-F34F-4723-9A6C-1AE6D4BD3E9A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8;p48">
                <a:extLst>
                  <a:ext uri="{FF2B5EF4-FFF2-40B4-BE49-F238E27FC236}">
                    <a16:creationId xmlns:a16="http://schemas.microsoft.com/office/drawing/2014/main" id="{B98738CF-A3DF-4035-8D71-E162702B2998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9;p48">
                <a:extLst>
                  <a:ext uri="{FF2B5EF4-FFF2-40B4-BE49-F238E27FC236}">
                    <a16:creationId xmlns:a16="http://schemas.microsoft.com/office/drawing/2014/main" id="{7426AEE6-0649-49E2-A3DD-D5F3CAF79D6B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94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1B32-EE05-4ECA-A5BF-915A607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485" y="1047217"/>
            <a:ext cx="3281690" cy="994172"/>
          </a:xfrm>
        </p:spPr>
        <p:txBody>
          <a:bodyPr>
            <a:normAutofit fontScale="90000"/>
          </a:bodyPr>
          <a:lstStyle/>
          <a:p>
            <a:r>
              <a:rPr lang="en-US"/>
              <a:t>Big amounts of data</a:t>
            </a:r>
            <a:endParaRPr lang="en-US" dirty="0"/>
          </a:p>
        </p:txBody>
      </p:sp>
      <p:pic>
        <p:nvPicPr>
          <p:cNvPr id="5" name="Picture 4" descr="Hands Holding And Pointing On &lt;strong&gt;Smartphone&lt;/strong&gt; by superawesomevectors on ...">
            <a:extLst>
              <a:ext uri="{FF2B5EF4-FFF2-40B4-BE49-F238E27FC236}">
                <a16:creationId xmlns:a16="http://schemas.microsoft.com/office/drawing/2014/main" id="{227507EA-097A-4E4E-8124-78CD7CE2AA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0" r="13435" b="8"/>
          <a:stretch/>
        </p:blipFill>
        <p:spPr>
          <a:xfrm>
            <a:off x="3525297" y="463193"/>
            <a:ext cx="1268730" cy="1268730"/>
          </a:xfrm>
          <a:custGeom>
            <a:avLst/>
            <a:gdLst>
              <a:gd name="connsiteX0" fmla="*/ 822960 w 1645920"/>
              <a:gd name="connsiteY0" fmla="*/ 0 h 1645920"/>
              <a:gd name="connsiteX1" fmla="*/ 1645920 w 1645920"/>
              <a:gd name="connsiteY1" fmla="*/ 822960 h 1645920"/>
              <a:gd name="connsiteX2" fmla="*/ 822960 w 1645920"/>
              <a:gd name="connsiteY2" fmla="*/ 1645920 h 1645920"/>
              <a:gd name="connsiteX3" fmla="*/ 0 w 1645920"/>
              <a:gd name="connsiteY3" fmla="*/ 822960 h 1645920"/>
              <a:gd name="connsiteX4" fmla="*/ 822960 w 1645920"/>
              <a:gd name="connsiteY4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920" h="1645920">
                <a:moveTo>
                  <a:pt x="822960" y="0"/>
                </a:moveTo>
                <a:cubicBezTo>
                  <a:pt x="1277468" y="0"/>
                  <a:pt x="1645920" y="368452"/>
                  <a:pt x="1645920" y="822960"/>
                </a:cubicBezTo>
                <a:cubicBezTo>
                  <a:pt x="1645920" y="1277468"/>
                  <a:pt x="1277468" y="1645920"/>
                  <a:pt x="822960" y="1645920"/>
                </a:cubicBezTo>
                <a:cubicBezTo>
                  <a:pt x="368452" y="1645920"/>
                  <a:pt x="0" y="1277468"/>
                  <a:pt x="0" y="822960"/>
                </a:cubicBezTo>
                <a:cubicBezTo>
                  <a:pt x="0" y="368452"/>
                  <a:pt x="368452" y="0"/>
                  <a:pt x="822960" y="0"/>
                </a:cubicBezTo>
                <a:close/>
              </a:path>
            </a:pathLst>
          </a:custGeom>
        </p:spPr>
      </p:pic>
      <p:pic>
        <p:nvPicPr>
          <p:cNvPr id="6" name="Picture 5" descr="MOTA &lt;strong&gt;SmartWatch&lt;/strong&gt; G2 &lt;strong&gt;Smart Watch&lt;/strong&gt; | Gadgetsin">
            <a:extLst>
              <a:ext uri="{FF2B5EF4-FFF2-40B4-BE49-F238E27FC236}">
                <a16:creationId xmlns:a16="http://schemas.microsoft.com/office/drawing/2014/main" id="{D1FA8DDB-0264-4257-A5DD-A12D15208C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6"/>
          <a:stretch/>
        </p:blipFill>
        <p:spPr>
          <a:xfrm flipV="1">
            <a:off x="2659145" y="2277431"/>
            <a:ext cx="1879092" cy="1879092"/>
          </a:xfrm>
          <a:custGeom>
            <a:avLst/>
            <a:gdLst>
              <a:gd name="connsiteX0" fmla="*/ 1252728 w 2505456"/>
              <a:gd name="connsiteY0" fmla="*/ 0 h 2505456"/>
              <a:gd name="connsiteX1" fmla="*/ 2505456 w 2505456"/>
              <a:gd name="connsiteY1" fmla="*/ 1252728 h 2505456"/>
              <a:gd name="connsiteX2" fmla="*/ 1252728 w 2505456"/>
              <a:gd name="connsiteY2" fmla="*/ 2505456 h 2505456"/>
              <a:gd name="connsiteX3" fmla="*/ 0 w 2505456"/>
              <a:gd name="connsiteY3" fmla="*/ 1252728 h 2505456"/>
              <a:gd name="connsiteX4" fmla="*/ 1252728 w 2505456"/>
              <a:gd name="connsiteY4" fmla="*/ 0 h 2505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5456" h="2505456">
                <a:moveTo>
                  <a:pt x="1252728" y="0"/>
                </a:moveTo>
                <a:cubicBezTo>
                  <a:pt x="1944591" y="0"/>
                  <a:pt x="2505456" y="560865"/>
                  <a:pt x="2505456" y="1252728"/>
                </a:cubicBezTo>
                <a:cubicBezTo>
                  <a:pt x="2505456" y="1944591"/>
                  <a:pt x="1944591" y="2505456"/>
                  <a:pt x="1252728" y="2505456"/>
                </a:cubicBezTo>
                <a:cubicBezTo>
                  <a:pt x="560865" y="2505456"/>
                  <a:pt x="0" y="1944591"/>
                  <a:pt x="0" y="1252728"/>
                </a:cubicBezTo>
                <a:cubicBezTo>
                  <a:pt x="0" y="560865"/>
                  <a:pt x="560865" y="0"/>
                  <a:pt x="1252728" y="0"/>
                </a:cubicBezTo>
                <a:close/>
              </a:path>
            </a:pathLst>
          </a:custGeom>
        </p:spPr>
      </p:pic>
      <p:pic>
        <p:nvPicPr>
          <p:cNvPr id="7" name="Picture 6" descr="File:&lt;strong&gt;Neoplanet&lt;/strong&gt; screenshot.gif - Wikipedia">
            <a:extLst>
              <a:ext uri="{FF2B5EF4-FFF2-40B4-BE49-F238E27FC236}">
                <a16:creationId xmlns:a16="http://schemas.microsoft.com/office/drawing/2014/main" id="{65316702-2918-468A-BF0C-3424C1C712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r="5761" b="-3"/>
          <a:stretch/>
        </p:blipFill>
        <p:spPr>
          <a:xfrm>
            <a:off x="15" y="8"/>
            <a:ext cx="2928360" cy="2489127"/>
          </a:xfrm>
          <a:custGeom>
            <a:avLst/>
            <a:gdLst>
              <a:gd name="connsiteX0" fmla="*/ 0 w 3904500"/>
              <a:gd name="connsiteY0" fmla="*/ 0 h 3318846"/>
              <a:gd name="connsiteX1" fmla="*/ 3550823 w 3904500"/>
              <a:gd name="connsiteY1" fmla="*/ 0 h 3318846"/>
              <a:gd name="connsiteX2" fmla="*/ 3646046 w 3904500"/>
              <a:gd name="connsiteY2" fmla="*/ 156742 h 3318846"/>
              <a:gd name="connsiteX3" fmla="*/ 3904500 w 3904500"/>
              <a:gd name="connsiteY3" fmla="*/ 1177456 h 3318846"/>
              <a:gd name="connsiteX4" fmla="*/ 1763110 w 3904500"/>
              <a:gd name="connsiteY4" fmla="*/ 3318846 h 3318846"/>
              <a:gd name="connsiteX5" fmla="*/ 110709 w 3904500"/>
              <a:gd name="connsiteY5" fmla="*/ 2539579 h 3318846"/>
              <a:gd name="connsiteX6" fmla="*/ 0 w 3904500"/>
              <a:gd name="connsiteY6" fmla="*/ 2391530 h 331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4500" h="3318846">
                <a:moveTo>
                  <a:pt x="0" y="0"/>
                </a:moveTo>
                <a:lnTo>
                  <a:pt x="3550823" y="0"/>
                </a:lnTo>
                <a:lnTo>
                  <a:pt x="3646046" y="156742"/>
                </a:lnTo>
                <a:cubicBezTo>
                  <a:pt x="3810874" y="460163"/>
                  <a:pt x="3904500" y="807876"/>
                  <a:pt x="3904500" y="1177456"/>
                </a:cubicBezTo>
                <a:cubicBezTo>
                  <a:pt x="3904500" y="2360113"/>
                  <a:pt x="2945767" y="3318846"/>
                  <a:pt x="1763110" y="3318846"/>
                </a:cubicBezTo>
                <a:cubicBezTo>
                  <a:pt x="1097866" y="3318846"/>
                  <a:pt x="503472" y="3015497"/>
                  <a:pt x="110709" y="2539579"/>
                </a:cubicBezTo>
                <a:lnTo>
                  <a:pt x="0" y="2391530"/>
                </a:lnTo>
                <a:close/>
              </a:path>
            </a:pathLst>
          </a:custGeom>
        </p:spPr>
      </p:pic>
      <p:pic>
        <p:nvPicPr>
          <p:cNvPr id="4" name="Picture 3" descr="File:&lt;strong&gt;Twitter&lt;/strong&gt; Logo Mini.svg - Wikimedia Commons">
            <a:extLst>
              <a:ext uri="{FF2B5EF4-FFF2-40B4-BE49-F238E27FC236}">
                <a16:creationId xmlns:a16="http://schemas.microsoft.com/office/drawing/2014/main" id="{0318319F-96A9-40A1-8946-36A3C7C152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" b="5514"/>
          <a:stretch/>
        </p:blipFill>
        <p:spPr>
          <a:xfrm>
            <a:off x="1" y="3155261"/>
            <a:ext cx="2287790" cy="1991006"/>
          </a:xfrm>
          <a:custGeom>
            <a:avLst/>
            <a:gdLst>
              <a:gd name="connsiteX0" fmla="*/ 1360112 w 3050387"/>
              <a:gd name="connsiteY0" fmla="*/ 0 h 2654675"/>
              <a:gd name="connsiteX1" fmla="*/ 3050387 w 3050387"/>
              <a:gd name="connsiteY1" fmla="*/ 1690275 h 2654675"/>
              <a:gd name="connsiteX2" fmla="*/ 2761715 w 3050387"/>
              <a:gd name="connsiteY2" fmla="*/ 2635324 h 2654675"/>
              <a:gd name="connsiteX3" fmla="*/ 2747244 w 3050387"/>
              <a:gd name="connsiteY3" fmla="*/ 2654675 h 2654675"/>
              <a:gd name="connsiteX4" fmla="*/ 0 w 3050387"/>
              <a:gd name="connsiteY4" fmla="*/ 2654675 h 2654675"/>
              <a:gd name="connsiteX5" fmla="*/ 0 w 3050387"/>
              <a:gd name="connsiteY5" fmla="*/ 689742 h 2654675"/>
              <a:gd name="connsiteX6" fmla="*/ 55814 w 3050387"/>
              <a:gd name="connsiteY6" fmla="*/ 615103 h 2654675"/>
              <a:gd name="connsiteX7" fmla="*/ 1360112 w 3050387"/>
              <a:gd name="connsiteY7" fmla="*/ 0 h 265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50387" h="2654675">
                <a:moveTo>
                  <a:pt x="1360112" y="0"/>
                </a:moveTo>
                <a:cubicBezTo>
                  <a:pt x="2293625" y="0"/>
                  <a:pt x="3050387" y="756762"/>
                  <a:pt x="3050387" y="1690275"/>
                </a:cubicBezTo>
                <a:cubicBezTo>
                  <a:pt x="3050387" y="2040343"/>
                  <a:pt x="2943967" y="2365554"/>
                  <a:pt x="2761715" y="2635324"/>
                </a:cubicBezTo>
                <a:lnTo>
                  <a:pt x="2747244" y="2654675"/>
                </a:lnTo>
                <a:lnTo>
                  <a:pt x="0" y="2654675"/>
                </a:lnTo>
                <a:lnTo>
                  <a:pt x="0" y="689742"/>
                </a:lnTo>
                <a:lnTo>
                  <a:pt x="55814" y="615103"/>
                </a:lnTo>
                <a:cubicBezTo>
                  <a:pt x="365835" y="239445"/>
                  <a:pt x="835011" y="0"/>
                  <a:pt x="1360112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8255-7C7B-4021-9B67-9BB8410F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485" y="2153987"/>
            <a:ext cx="3281684" cy="2325145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With the advent of information technologies the amount of data that is generated everyday is growing at a fast pace.</a:t>
            </a:r>
          </a:p>
          <a:p>
            <a:endParaRPr lang="en-US" sz="1050" dirty="0"/>
          </a:p>
          <a:p>
            <a:endParaRPr lang="en-US" sz="1050" dirty="0"/>
          </a:p>
          <a:p>
            <a:pPr marL="0" indent="0">
              <a:buNone/>
            </a:pPr>
            <a:r>
              <a:rPr lang="en-US" sz="1500" dirty="0"/>
              <a:t>Trying to extract information and knowledge from that vast cumulus of data is a time consuming (if not impossible) task to do by hand.</a:t>
            </a:r>
          </a:p>
        </p:txBody>
      </p:sp>
    </p:spTree>
    <p:extLst>
      <p:ext uri="{BB962C8B-B14F-4D97-AF65-F5344CB8AC3E}">
        <p14:creationId xmlns:p14="http://schemas.microsoft.com/office/powerpoint/2010/main" val="10516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5D3E-B847-45D8-98D9-596763C3D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0403"/>
            <a:ext cx="7886700" cy="3692320"/>
          </a:xfrm>
        </p:spPr>
        <p:txBody>
          <a:bodyPr>
            <a:normAutofit/>
          </a:bodyPr>
          <a:lstStyle/>
          <a:p>
            <a:r>
              <a:rPr lang="en-US" dirty="0"/>
              <a:t>Main steps:</a:t>
            </a:r>
          </a:p>
          <a:p>
            <a:pPr marL="0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Take the difference between a sample point and one of its nearest neighbors.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Multiply the difference by a random number between 0 and 1 and add it to the feature vector.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causes the selection of a random point along the line segment between two specific features.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530CF9-3935-4AC3-B11D-DA0725A6016A}"/>
              </a:ext>
            </a:extLst>
          </p:cNvPr>
          <p:cNvSpPr/>
          <p:nvPr/>
        </p:nvSpPr>
        <p:spPr>
          <a:xfrm>
            <a:off x="3025589" y="4020670"/>
            <a:ext cx="124385" cy="110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261BAF-1833-4EC6-8523-8FD2E76483A1}"/>
              </a:ext>
            </a:extLst>
          </p:cNvPr>
          <p:cNvSpPr/>
          <p:nvPr/>
        </p:nvSpPr>
        <p:spPr>
          <a:xfrm>
            <a:off x="4413997" y="4020670"/>
            <a:ext cx="124385" cy="1109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04083F-3E76-4C96-ABB9-D8B0F0825983}"/>
              </a:ext>
            </a:extLst>
          </p:cNvPr>
          <p:cNvSpPr/>
          <p:nvPr/>
        </p:nvSpPr>
        <p:spPr>
          <a:xfrm>
            <a:off x="3956797" y="4020670"/>
            <a:ext cx="124385" cy="1109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15CE1-5754-4358-83FC-8E34848B5FF9}"/>
              </a:ext>
            </a:extLst>
          </p:cNvPr>
          <p:cNvSpPr txBox="1"/>
          <p:nvPr/>
        </p:nvSpPr>
        <p:spPr>
          <a:xfrm>
            <a:off x="2710081" y="4131609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sample 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344F4-E75B-4605-992D-F4D8AF4B11FC}"/>
              </a:ext>
            </a:extLst>
          </p:cNvPr>
          <p:cNvSpPr txBox="1"/>
          <p:nvPr/>
        </p:nvSpPr>
        <p:spPr>
          <a:xfrm>
            <a:off x="4510305" y="3972265"/>
            <a:ext cx="1311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a nearest neighbor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78DD9-115D-4DDF-AF7D-69F749D91CD4}"/>
              </a:ext>
            </a:extLst>
          </p:cNvPr>
          <p:cNvSpPr txBox="1"/>
          <p:nvPr/>
        </p:nvSpPr>
        <p:spPr>
          <a:xfrm>
            <a:off x="3530851" y="3808430"/>
            <a:ext cx="1047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synthetic point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8EBEAC-9E5E-4145-8913-086C1B97EB8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149974" y="4076140"/>
            <a:ext cx="12640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078360E-3502-4CF5-9D79-AE5B69179473}"/>
              </a:ext>
            </a:extLst>
          </p:cNvPr>
          <p:cNvSpPr/>
          <p:nvPr/>
        </p:nvSpPr>
        <p:spPr>
          <a:xfrm>
            <a:off x="4957171" y="4632722"/>
            <a:ext cx="124385" cy="1109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2BB208-9CE5-41F2-94E4-E5E4CD73A825}"/>
              </a:ext>
            </a:extLst>
          </p:cNvPr>
          <p:cNvSpPr/>
          <p:nvPr/>
        </p:nvSpPr>
        <p:spPr>
          <a:xfrm>
            <a:off x="2218765" y="4276725"/>
            <a:ext cx="124385" cy="11093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2" name="Google Shape;3374;p48">
            <a:extLst>
              <a:ext uri="{FF2B5EF4-FFF2-40B4-BE49-F238E27FC236}">
                <a16:creationId xmlns:a16="http://schemas.microsoft.com/office/drawing/2014/main" id="{16B542D7-A1BB-48CE-A242-4503714B4C8E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13" name="Google Shape;3375;p48">
              <a:extLst>
                <a:ext uri="{FF2B5EF4-FFF2-40B4-BE49-F238E27FC236}">
                  <a16:creationId xmlns:a16="http://schemas.microsoft.com/office/drawing/2014/main" id="{DB3BE01A-B69D-4B78-843C-9365949C0221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6;p48">
              <a:extLst>
                <a:ext uri="{FF2B5EF4-FFF2-40B4-BE49-F238E27FC236}">
                  <a16:creationId xmlns:a16="http://schemas.microsoft.com/office/drawing/2014/main" id="{DC7ACF69-4D3B-47BD-9704-EF84ABF10B14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7;p48">
              <a:extLst>
                <a:ext uri="{FF2B5EF4-FFF2-40B4-BE49-F238E27FC236}">
                  <a16:creationId xmlns:a16="http://schemas.microsoft.com/office/drawing/2014/main" id="{C0CE9423-C737-4BCC-A596-872C108DEC5E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78;p48">
              <a:extLst>
                <a:ext uri="{FF2B5EF4-FFF2-40B4-BE49-F238E27FC236}">
                  <a16:creationId xmlns:a16="http://schemas.microsoft.com/office/drawing/2014/main" id="{E955F7E1-7EEC-4A1E-970B-5B0A9B971F94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79;p48">
              <a:extLst>
                <a:ext uri="{FF2B5EF4-FFF2-40B4-BE49-F238E27FC236}">
                  <a16:creationId xmlns:a16="http://schemas.microsoft.com/office/drawing/2014/main" id="{714974B3-FE83-49D2-8E27-A985C7A0EF79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0;p48">
              <a:extLst>
                <a:ext uri="{FF2B5EF4-FFF2-40B4-BE49-F238E27FC236}">
                  <a16:creationId xmlns:a16="http://schemas.microsoft.com/office/drawing/2014/main" id="{DBA4F366-2128-4D44-B3C5-86C278C02512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1;p48">
              <a:extLst>
                <a:ext uri="{FF2B5EF4-FFF2-40B4-BE49-F238E27FC236}">
                  <a16:creationId xmlns:a16="http://schemas.microsoft.com/office/drawing/2014/main" id="{205FAAFC-800F-4D1D-BB43-DEE80F83BA4B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2;p48">
              <a:extLst>
                <a:ext uri="{FF2B5EF4-FFF2-40B4-BE49-F238E27FC236}">
                  <a16:creationId xmlns:a16="http://schemas.microsoft.com/office/drawing/2014/main" id="{BC2E267B-B7F1-4EE2-9A0F-429134620A7F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3;p48">
              <a:extLst>
                <a:ext uri="{FF2B5EF4-FFF2-40B4-BE49-F238E27FC236}">
                  <a16:creationId xmlns:a16="http://schemas.microsoft.com/office/drawing/2014/main" id="{4A0083CB-204B-44F1-8CE8-A7A7194B0B88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4;p48">
              <a:extLst>
                <a:ext uri="{FF2B5EF4-FFF2-40B4-BE49-F238E27FC236}">
                  <a16:creationId xmlns:a16="http://schemas.microsoft.com/office/drawing/2014/main" id="{FCC8095C-D871-4090-9147-4D652C654435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5;p48">
              <a:extLst>
                <a:ext uri="{FF2B5EF4-FFF2-40B4-BE49-F238E27FC236}">
                  <a16:creationId xmlns:a16="http://schemas.microsoft.com/office/drawing/2014/main" id="{5E71B784-3C84-423E-B9CC-97CD37BF72B4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6;p48">
              <a:extLst>
                <a:ext uri="{FF2B5EF4-FFF2-40B4-BE49-F238E27FC236}">
                  <a16:creationId xmlns:a16="http://schemas.microsoft.com/office/drawing/2014/main" id="{AF129C3D-DCEF-4701-B54D-BE353F66B2EA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87;p48">
              <a:extLst>
                <a:ext uri="{FF2B5EF4-FFF2-40B4-BE49-F238E27FC236}">
                  <a16:creationId xmlns:a16="http://schemas.microsoft.com/office/drawing/2014/main" id="{E3622A74-CEB4-49FD-9D36-2A3F60D3D8AD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8;p48">
              <a:extLst>
                <a:ext uri="{FF2B5EF4-FFF2-40B4-BE49-F238E27FC236}">
                  <a16:creationId xmlns:a16="http://schemas.microsoft.com/office/drawing/2014/main" id="{1D5F49C4-8EC6-40DD-A00F-71A648D14984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3390;p48">
            <a:extLst>
              <a:ext uri="{FF2B5EF4-FFF2-40B4-BE49-F238E27FC236}">
                <a16:creationId xmlns:a16="http://schemas.microsoft.com/office/drawing/2014/main" id="{A77A2BD0-6316-4614-AB54-5C3D7639AD69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0" name="Google Shape;3391;p48">
              <a:extLst>
                <a:ext uri="{FF2B5EF4-FFF2-40B4-BE49-F238E27FC236}">
                  <a16:creationId xmlns:a16="http://schemas.microsoft.com/office/drawing/2014/main" id="{3C5941A5-E3A1-4E8F-81B0-F835F73B3EBB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2;p48">
              <a:extLst>
                <a:ext uri="{FF2B5EF4-FFF2-40B4-BE49-F238E27FC236}">
                  <a16:creationId xmlns:a16="http://schemas.microsoft.com/office/drawing/2014/main" id="{80EADF54-4E88-4DEF-A287-3CB53946F0EA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3;p48">
              <a:extLst>
                <a:ext uri="{FF2B5EF4-FFF2-40B4-BE49-F238E27FC236}">
                  <a16:creationId xmlns:a16="http://schemas.microsoft.com/office/drawing/2014/main" id="{0B1D43B3-9A64-4116-ADFE-E44242CEDC2D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4;p48">
              <a:extLst>
                <a:ext uri="{FF2B5EF4-FFF2-40B4-BE49-F238E27FC236}">
                  <a16:creationId xmlns:a16="http://schemas.microsoft.com/office/drawing/2014/main" id="{C4A1B5B0-228D-4BFB-82AA-937585F00CEA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5;p48">
              <a:extLst>
                <a:ext uri="{FF2B5EF4-FFF2-40B4-BE49-F238E27FC236}">
                  <a16:creationId xmlns:a16="http://schemas.microsoft.com/office/drawing/2014/main" id="{87F53418-829F-4B1A-B728-6B9DA4B463E2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396;p48">
            <a:extLst>
              <a:ext uri="{FF2B5EF4-FFF2-40B4-BE49-F238E27FC236}">
                <a16:creationId xmlns:a16="http://schemas.microsoft.com/office/drawing/2014/main" id="{BBF5D836-8C7C-4560-9283-2450432DA027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6" name="Google Shape;3397;p48">
              <a:extLst>
                <a:ext uri="{FF2B5EF4-FFF2-40B4-BE49-F238E27FC236}">
                  <a16:creationId xmlns:a16="http://schemas.microsoft.com/office/drawing/2014/main" id="{0ECF3F7E-4767-4CD7-ACDE-E40052BAA258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98;p48">
              <a:extLst>
                <a:ext uri="{FF2B5EF4-FFF2-40B4-BE49-F238E27FC236}">
                  <a16:creationId xmlns:a16="http://schemas.microsoft.com/office/drawing/2014/main" id="{F87A8C13-9BCC-4EF2-A00A-6D83C0B91E88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399;p48">
            <a:extLst>
              <a:ext uri="{FF2B5EF4-FFF2-40B4-BE49-F238E27FC236}">
                <a16:creationId xmlns:a16="http://schemas.microsoft.com/office/drawing/2014/main" id="{281B552D-332A-4304-A20C-7F7CC243C39C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400;p48">
            <a:extLst>
              <a:ext uri="{FF2B5EF4-FFF2-40B4-BE49-F238E27FC236}">
                <a16:creationId xmlns:a16="http://schemas.microsoft.com/office/drawing/2014/main" id="{D685A88B-401D-44DD-BCC4-0B8E346748DC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40" name="Google Shape;3401;p48">
              <a:extLst>
                <a:ext uri="{FF2B5EF4-FFF2-40B4-BE49-F238E27FC236}">
                  <a16:creationId xmlns:a16="http://schemas.microsoft.com/office/drawing/2014/main" id="{9EE2D751-F660-4569-A04E-71695B737BA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2;p48">
              <a:extLst>
                <a:ext uri="{FF2B5EF4-FFF2-40B4-BE49-F238E27FC236}">
                  <a16:creationId xmlns:a16="http://schemas.microsoft.com/office/drawing/2014/main" id="{ABD4B821-E0E0-4330-A889-A0B9BDFB9F51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3;p48">
              <a:extLst>
                <a:ext uri="{FF2B5EF4-FFF2-40B4-BE49-F238E27FC236}">
                  <a16:creationId xmlns:a16="http://schemas.microsoft.com/office/drawing/2014/main" id="{2E0A9260-6DAA-4A56-B395-315DC35A855C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4;p48">
              <a:extLst>
                <a:ext uri="{FF2B5EF4-FFF2-40B4-BE49-F238E27FC236}">
                  <a16:creationId xmlns:a16="http://schemas.microsoft.com/office/drawing/2014/main" id="{38011AED-FDE2-47F3-B568-11DF6A682A6F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5;p48">
              <a:extLst>
                <a:ext uri="{FF2B5EF4-FFF2-40B4-BE49-F238E27FC236}">
                  <a16:creationId xmlns:a16="http://schemas.microsoft.com/office/drawing/2014/main" id="{BCB57B90-BFD2-4BDE-AA36-DEFCACCBC7D2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6;p48">
              <a:extLst>
                <a:ext uri="{FF2B5EF4-FFF2-40B4-BE49-F238E27FC236}">
                  <a16:creationId xmlns:a16="http://schemas.microsoft.com/office/drawing/2014/main" id="{2445E934-68F8-4A47-AAFC-86EF8CA5682A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3407;p48">
            <a:extLst>
              <a:ext uri="{FF2B5EF4-FFF2-40B4-BE49-F238E27FC236}">
                <a16:creationId xmlns:a16="http://schemas.microsoft.com/office/drawing/2014/main" id="{F0643CA8-1172-464E-9A4B-453E93AAA669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47" name="Google Shape;3408;p48">
              <a:extLst>
                <a:ext uri="{FF2B5EF4-FFF2-40B4-BE49-F238E27FC236}">
                  <a16:creationId xmlns:a16="http://schemas.microsoft.com/office/drawing/2014/main" id="{8B350A01-5201-4B5C-A44F-A76BFA06C5B0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9" name="Google Shape;3409;p48">
                <a:extLst>
                  <a:ext uri="{FF2B5EF4-FFF2-40B4-BE49-F238E27FC236}">
                    <a16:creationId xmlns:a16="http://schemas.microsoft.com/office/drawing/2014/main" id="{2F9F352D-FAE9-4697-87E2-56538C842C24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10;p48">
                <a:extLst>
                  <a:ext uri="{FF2B5EF4-FFF2-40B4-BE49-F238E27FC236}">
                    <a16:creationId xmlns:a16="http://schemas.microsoft.com/office/drawing/2014/main" id="{0F6C7178-E8DA-49E3-80D1-3F6CCB295725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411;p48">
                <a:extLst>
                  <a:ext uri="{FF2B5EF4-FFF2-40B4-BE49-F238E27FC236}">
                    <a16:creationId xmlns:a16="http://schemas.microsoft.com/office/drawing/2014/main" id="{DBABE29B-D796-474A-948D-115520118109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412;p48">
                <a:extLst>
                  <a:ext uri="{FF2B5EF4-FFF2-40B4-BE49-F238E27FC236}">
                    <a16:creationId xmlns:a16="http://schemas.microsoft.com/office/drawing/2014/main" id="{8EC4BA0B-87A9-4E91-A5D4-364D58B248E3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413;p48">
                <a:extLst>
                  <a:ext uri="{FF2B5EF4-FFF2-40B4-BE49-F238E27FC236}">
                    <a16:creationId xmlns:a16="http://schemas.microsoft.com/office/drawing/2014/main" id="{9F5569EF-894D-4A6E-A9F1-7EA7F524166F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414;p48">
                <a:extLst>
                  <a:ext uri="{FF2B5EF4-FFF2-40B4-BE49-F238E27FC236}">
                    <a16:creationId xmlns:a16="http://schemas.microsoft.com/office/drawing/2014/main" id="{A8644A81-7FB8-4024-9050-E8CC502F5FCE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415;p48">
                <a:extLst>
                  <a:ext uri="{FF2B5EF4-FFF2-40B4-BE49-F238E27FC236}">
                    <a16:creationId xmlns:a16="http://schemas.microsoft.com/office/drawing/2014/main" id="{281DFF1D-35F5-4259-B208-6087C97FDA7D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416;p48">
                <a:extLst>
                  <a:ext uri="{FF2B5EF4-FFF2-40B4-BE49-F238E27FC236}">
                    <a16:creationId xmlns:a16="http://schemas.microsoft.com/office/drawing/2014/main" id="{87AF4134-D850-48B0-882A-1539E473F81B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417;p48">
                <a:extLst>
                  <a:ext uri="{FF2B5EF4-FFF2-40B4-BE49-F238E27FC236}">
                    <a16:creationId xmlns:a16="http://schemas.microsoft.com/office/drawing/2014/main" id="{DB20C78F-5BC9-4624-9DE3-D928734D1586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418;p48">
                <a:extLst>
                  <a:ext uri="{FF2B5EF4-FFF2-40B4-BE49-F238E27FC236}">
                    <a16:creationId xmlns:a16="http://schemas.microsoft.com/office/drawing/2014/main" id="{4294105A-C03D-468B-BB11-A4B5176DC2C7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3419;p48">
              <a:extLst>
                <a:ext uri="{FF2B5EF4-FFF2-40B4-BE49-F238E27FC236}">
                  <a16:creationId xmlns:a16="http://schemas.microsoft.com/office/drawing/2014/main" id="{71C70027-031C-4C7A-8D8C-3EAE6B1FB177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9" name="Google Shape;3420;p48">
                <a:extLst>
                  <a:ext uri="{FF2B5EF4-FFF2-40B4-BE49-F238E27FC236}">
                    <a16:creationId xmlns:a16="http://schemas.microsoft.com/office/drawing/2014/main" id="{8F1F3C2C-80CE-4DA6-9547-45BE616D9C5E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421;p48">
                <a:extLst>
                  <a:ext uri="{FF2B5EF4-FFF2-40B4-BE49-F238E27FC236}">
                    <a16:creationId xmlns:a16="http://schemas.microsoft.com/office/drawing/2014/main" id="{3454466D-506D-417A-AF33-98B7876B4C8C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422;p48">
                <a:extLst>
                  <a:ext uri="{FF2B5EF4-FFF2-40B4-BE49-F238E27FC236}">
                    <a16:creationId xmlns:a16="http://schemas.microsoft.com/office/drawing/2014/main" id="{12320A5B-74F4-4BD9-9A1C-0D30EF4B4D61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23;p48">
                <a:extLst>
                  <a:ext uri="{FF2B5EF4-FFF2-40B4-BE49-F238E27FC236}">
                    <a16:creationId xmlns:a16="http://schemas.microsoft.com/office/drawing/2014/main" id="{D45D5DA3-22B9-4356-A79F-AB95CC78843C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24;p48">
                <a:extLst>
                  <a:ext uri="{FF2B5EF4-FFF2-40B4-BE49-F238E27FC236}">
                    <a16:creationId xmlns:a16="http://schemas.microsoft.com/office/drawing/2014/main" id="{6401AC47-CB56-4E07-81B3-ECF0E338212F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25;p48">
                <a:extLst>
                  <a:ext uri="{FF2B5EF4-FFF2-40B4-BE49-F238E27FC236}">
                    <a16:creationId xmlns:a16="http://schemas.microsoft.com/office/drawing/2014/main" id="{ACCDBEE1-3B28-49D4-857C-E133CE3BCDE9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26;p48">
                <a:extLst>
                  <a:ext uri="{FF2B5EF4-FFF2-40B4-BE49-F238E27FC236}">
                    <a16:creationId xmlns:a16="http://schemas.microsoft.com/office/drawing/2014/main" id="{F6F79995-82E0-4C46-BFE4-E4EEBD04B9F5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27;p48">
                <a:extLst>
                  <a:ext uri="{FF2B5EF4-FFF2-40B4-BE49-F238E27FC236}">
                    <a16:creationId xmlns:a16="http://schemas.microsoft.com/office/drawing/2014/main" id="{865FBFDE-BC35-46F0-A15D-6E9AA5F8C9C1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28;p48">
                <a:extLst>
                  <a:ext uri="{FF2B5EF4-FFF2-40B4-BE49-F238E27FC236}">
                    <a16:creationId xmlns:a16="http://schemas.microsoft.com/office/drawing/2014/main" id="{28E15655-0F7F-4274-A813-E997E3F12E06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29;p48">
                <a:extLst>
                  <a:ext uri="{FF2B5EF4-FFF2-40B4-BE49-F238E27FC236}">
                    <a16:creationId xmlns:a16="http://schemas.microsoft.com/office/drawing/2014/main" id="{6B6D3AAD-6E18-4A58-B520-4A3664E29443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7655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EE7C-5602-46B2-9D09-0C739BAF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05" y="883601"/>
            <a:ext cx="7717800" cy="572700"/>
          </a:xfrm>
        </p:spPr>
        <p:txBody>
          <a:bodyPr/>
          <a:lstStyle/>
          <a:p>
            <a:r>
              <a:rPr lang="en-US" dirty="0"/>
              <a:t>SMOTE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CEFBB-D157-4C0A-8019-42A3B040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544" y="1811158"/>
            <a:ext cx="4238912" cy="2426690"/>
          </a:xfrm>
          <a:prstGeom prst="rect">
            <a:avLst/>
          </a:prstGeom>
        </p:spPr>
      </p:pic>
      <p:grpSp>
        <p:nvGrpSpPr>
          <p:cNvPr id="5" name="Google Shape;3374;p48">
            <a:extLst>
              <a:ext uri="{FF2B5EF4-FFF2-40B4-BE49-F238E27FC236}">
                <a16:creationId xmlns:a16="http://schemas.microsoft.com/office/drawing/2014/main" id="{1CFFF859-602B-4B17-93D9-265B8719A1D6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6" name="Google Shape;3375;p48">
              <a:extLst>
                <a:ext uri="{FF2B5EF4-FFF2-40B4-BE49-F238E27FC236}">
                  <a16:creationId xmlns:a16="http://schemas.microsoft.com/office/drawing/2014/main" id="{07D7FAD7-05EC-424F-A5CB-7D2FAF69D5FC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6;p48">
              <a:extLst>
                <a:ext uri="{FF2B5EF4-FFF2-40B4-BE49-F238E27FC236}">
                  <a16:creationId xmlns:a16="http://schemas.microsoft.com/office/drawing/2014/main" id="{06E3F59D-0E7E-4A27-88D7-33747BDC21DF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7;p48">
              <a:extLst>
                <a:ext uri="{FF2B5EF4-FFF2-40B4-BE49-F238E27FC236}">
                  <a16:creationId xmlns:a16="http://schemas.microsoft.com/office/drawing/2014/main" id="{F4ED6759-E023-4DFD-AE78-03BE2C3B10EB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8;p48">
              <a:extLst>
                <a:ext uri="{FF2B5EF4-FFF2-40B4-BE49-F238E27FC236}">
                  <a16:creationId xmlns:a16="http://schemas.microsoft.com/office/drawing/2014/main" id="{0C8CAD76-6C70-425A-878C-0E8B132D05E8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9;p48">
              <a:extLst>
                <a:ext uri="{FF2B5EF4-FFF2-40B4-BE49-F238E27FC236}">
                  <a16:creationId xmlns:a16="http://schemas.microsoft.com/office/drawing/2014/main" id="{6CECE99D-1808-4A63-B0CC-3C33C404BF38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80;p48">
              <a:extLst>
                <a:ext uri="{FF2B5EF4-FFF2-40B4-BE49-F238E27FC236}">
                  <a16:creationId xmlns:a16="http://schemas.microsoft.com/office/drawing/2014/main" id="{CC29ED2E-33D7-43F7-9C1F-C530C334E58A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1;p48">
              <a:extLst>
                <a:ext uri="{FF2B5EF4-FFF2-40B4-BE49-F238E27FC236}">
                  <a16:creationId xmlns:a16="http://schemas.microsoft.com/office/drawing/2014/main" id="{15A3CD8B-3697-42BF-9A0E-6B60A8CD8F01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2;p48">
              <a:extLst>
                <a:ext uri="{FF2B5EF4-FFF2-40B4-BE49-F238E27FC236}">
                  <a16:creationId xmlns:a16="http://schemas.microsoft.com/office/drawing/2014/main" id="{81D18646-DCAD-4FC6-85BE-1D5CBBE71277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3;p48">
              <a:extLst>
                <a:ext uri="{FF2B5EF4-FFF2-40B4-BE49-F238E27FC236}">
                  <a16:creationId xmlns:a16="http://schemas.microsoft.com/office/drawing/2014/main" id="{A9912263-2DB0-46AF-B48E-70105BF0B7FB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4;p48">
              <a:extLst>
                <a:ext uri="{FF2B5EF4-FFF2-40B4-BE49-F238E27FC236}">
                  <a16:creationId xmlns:a16="http://schemas.microsoft.com/office/drawing/2014/main" id="{96C2924E-564F-4FC5-A770-FF26CD613FF2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5;p48">
              <a:extLst>
                <a:ext uri="{FF2B5EF4-FFF2-40B4-BE49-F238E27FC236}">
                  <a16:creationId xmlns:a16="http://schemas.microsoft.com/office/drawing/2014/main" id="{41D9B8E9-DB84-40B7-90E5-C0CA51084350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6;p48">
              <a:extLst>
                <a:ext uri="{FF2B5EF4-FFF2-40B4-BE49-F238E27FC236}">
                  <a16:creationId xmlns:a16="http://schemas.microsoft.com/office/drawing/2014/main" id="{4B13E412-D805-4842-8187-211C3905096E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7;p48">
              <a:extLst>
                <a:ext uri="{FF2B5EF4-FFF2-40B4-BE49-F238E27FC236}">
                  <a16:creationId xmlns:a16="http://schemas.microsoft.com/office/drawing/2014/main" id="{B2FD20AE-CDAF-4982-84C0-15BCF2B7E5F8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8;p48">
              <a:extLst>
                <a:ext uri="{FF2B5EF4-FFF2-40B4-BE49-F238E27FC236}">
                  <a16:creationId xmlns:a16="http://schemas.microsoft.com/office/drawing/2014/main" id="{153CF423-5B28-4276-800C-C2CAF57B51AA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3390;p48">
            <a:extLst>
              <a:ext uri="{FF2B5EF4-FFF2-40B4-BE49-F238E27FC236}">
                <a16:creationId xmlns:a16="http://schemas.microsoft.com/office/drawing/2014/main" id="{E3B7E418-8876-499E-8F7D-70D7B560AF7A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1" name="Google Shape;3391;p48">
              <a:extLst>
                <a:ext uri="{FF2B5EF4-FFF2-40B4-BE49-F238E27FC236}">
                  <a16:creationId xmlns:a16="http://schemas.microsoft.com/office/drawing/2014/main" id="{951FE9FB-EE52-4038-B28D-FB119B4E695D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92;p48">
              <a:extLst>
                <a:ext uri="{FF2B5EF4-FFF2-40B4-BE49-F238E27FC236}">
                  <a16:creationId xmlns:a16="http://schemas.microsoft.com/office/drawing/2014/main" id="{85C620A0-F618-4F2C-9805-91BF0743F779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3;p48">
              <a:extLst>
                <a:ext uri="{FF2B5EF4-FFF2-40B4-BE49-F238E27FC236}">
                  <a16:creationId xmlns:a16="http://schemas.microsoft.com/office/drawing/2014/main" id="{3F0D6638-5EF8-4019-84FB-699A8E8A8A58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4;p48">
              <a:extLst>
                <a:ext uri="{FF2B5EF4-FFF2-40B4-BE49-F238E27FC236}">
                  <a16:creationId xmlns:a16="http://schemas.microsoft.com/office/drawing/2014/main" id="{ED2D8898-A0FF-4105-A526-BB5AE275B0C1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95;p48">
              <a:extLst>
                <a:ext uri="{FF2B5EF4-FFF2-40B4-BE49-F238E27FC236}">
                  <a16:creationId xmlns:a16="http://schemas.microsoft.com/office/drawing/2014/main" id="{972FFD8B-7810-4A14-8F38-A6E06640A8B6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396;p48">
            <a:extLst>
              <a:ext uri="{FF2B5EF4-FFF2-40B4-BE49-F238E27FC236}">
                <a16:creationId xmlns:a16="http://schemas.microsoft.com/office/drawing/2014/main" id="{05184BE0-C1DD-4CC4-9E2E-49AF91A15794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7" name="Google Shape;3397;p48">
              <a:extLst>
                <a:ext uri="{FF2B5EF4-FFF2-40B4-BE49-F238E27FC236}">
                  <a16:creationId xmlns:a16="http://schemas.microsoft.com/office/drawing/2014/main" id="{720B15AC-AE7C-4283-8D57-7E61C4DAA53D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8;p48">
              <a:extLst>
                <a:ext uri="{FF2B5EF4-FFF2-40B4-BE49-F238E27FC236}">
                  <a16:creationId xmlns:a16="http://schemas.microsoft.com/office/drawing/2014/main" id="{C9849F71-3532-4E2C-BEE6-894A13088860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3399;p48">
            <a:extLst>
              <a:ext uri="{FF2B5EF4-FFF2-40B4-BE49-F238E27FC236}">
                <a16:creationId xmlns:a16="http://schemas.microsoft.com/office/drawing/2014/main" id="{E3056B12-9A1C-498B-BE62-9C13E26807DB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400;p48">
            <a:extLst>
              <a:ext uri="{FF2B5EF4-FFF2-40B4-BE49-F238E27FC236}">
                <a16:creationId xmlns:a16="http://schemas.microsoft.com/office/drawing/2014/main" id="{9FE4B645-E6BF-48A7-B27D-E3590833E69F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1" name="Google Shape;3401;p48">
              <a:extLst>
                <a:ext uri="{FF2B5EF4-FFF2-40B4-BE49-F238E27FC236}">
                  <a16:creationId xmlns:a16="http://schemas.microsoft.com/office/drawing/2014/main" id="{590EF120-A87F-47C9-B5B6-0AAE25E19624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02;p48">
              <a:extLst>
                <a:ext uri="{FF2B5EF4-FFF2-40B4-BE49-F238E27FC236}">
                  <a16:creationId xmlns:a16="http://schemas.microsoft.com/office/drawing/2014/main" id="{2189E47F-CC6C-492B-A577-801120237FD3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3;p48">
              <a:extLst>
                <a:ext uri="{FF2B5EF4-FFF2-40B4-BE49-F238E27FC236}">
                  <a16:creationId xmlns:a16="http://schemas.microsoft.com/office/drawing/2014/main" id="{11F44496-A65F-4ED1-ACE1-3BEAA3654AE7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4;p48">
              <a:extLst>
                <a:ext uri="{FF2B5EF4-FFF2-40B4-BE49-F238E27FC236}">
                  <a16:creationId xmlns:a16="http://schemas.microsoft.com/office/drawing/2014/main" id="{6213A82E-A1DA-4982-A618-C36B67182C1F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5;p48">
              <a:extLst>
                <a:ext uri="{FF2B5EF4-FFF2-40B4-BE49-F238E27FC236}">
                  <a16:creationId xmlns:a16="http://schemas.microsoft.com/office/drawing/2014/main" id="{F48A3EBA-5179-49CC-8696-360C8CA4B4B5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06;p48">
              <a:extLst>
                <a:ext uri="{FF2B5EF4-FFF2-40B4-BE49-F238E27FC236}">
                  <a16:creationId xmlns:a16="http://schemas.microsoft.com/office/drawing/2014/main" id="{0CA870B8-14B3-452D-A00B-BCCF4BB94F25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407;p48">
            <a:extLst>
              <a:ext uri="{FF2B5EF4-FFF2-40B4-BE49-F238E27FC236}">
                <a16:creationId xmlns:a16="http://schemas.microsoft.com/office/drawing/2014/main" id="{CF182E73-0F5D-4B3B-829D-C9CE645EE7B4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8" name="Google Shape;3408;p48">
              <a:extLst>
                <a:ext uri="{FF2B5EF4-FFF2-40B4-BE49-F238E27FC236}">
                  <a16:creationId xmlns:a16="http://schemas.microsoft.com/office/drawing/2014/main" id="{A18801D5-EDCB-4A0F-A972-1BB5B187121D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0" name="Google Shape;3409;p48">
                <a:extLst>
                  <a:ext uri="{FF2B5EF4-FFF2-40B4-BE49-F238E27FC236}">
                    <a16:creationId xmlns:a16="http://schemas.microsoft.com/office/drawing/2014/main" id="{E1AD1823-4170-4724-9085-88DBDB96ADAF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410;p48">
                <a:extLst>
                  <a:ext uri="{FF2B5EF4-FFF2-40B4-BE49-F238E27FC236}">
                    <a16:creationId xmlns:a16="http://schemas.microsoft.com/office/drawing/2014/main" id="{1937FA8A-D25C-48C9-8630-343C4D4B27D3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1;p48">
                <a:extLst>
                  <a:ext uri="{FF2B5EF4-FFF2-40B4-BE49-F238E27FC236}">
                    <a16:creationId xmlns:a16="http://schemas.microsoft.com/office/drawing/2014/main" id="{170269AA-B9B9-447F-836B-E3E4189EAF9D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2;p48">
                <a:extLst>
                  <a:ext uri="{FF2B5EF4-FFF2-40B4-BE49-F238E27FC236}">
                    <a16:creationId xmlns:a16="http://schemas.microsoft.com/office/drawing/2014/main" id="{C9B77DC8-28B4-4FDD-97B8-D81CAF18A8A0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3;p48">
                <a:extLst>
                  <a:ext uri="{FF2B5EF4-FFF2-40B4-BE49-F238E27FC236}">
                    <a16:creationId xmlns:a16="http://schemas.microsoft.com/office/drawing/2014/main" id="{508E3DEB-988B-4E42-B950-6F289B65216C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4;p48">
                <a:extLst>
                  <a:ext uri="{FF2B5EF4-FFF2-40B4-BE49-F238E27FC236}">
                    <a16:creationId xmlns:a16="http://schemas.microsoft.com/office/drawing/2014/main" id="{4993F99D-FB64-4FE9-807D-AD49BCA22C1F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5;p48">
                <a:extLst>
                  <a:ext uri="{FF2B5EF4-FFF2-40B4-BE49-F238E27FC236}">
                    <a16:creationId xmlns:a16="http://schemas.microsoft.com/office/drawing/2014/main" id="{11C95DBA-DADB-41CE-9A74-79563941299B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6;p48">
                <a:extLst>
                  <a:ext uri="{FF2B5EF4-FFF2-40B4-BE49-F238E27FC236}">
                    <a16:creationId xmlns:a16="http://schemas.microsoft.com/office/drawing/2014/main" id="{9E990502-7974-4F28-B5BB-3E7272A884EF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7;p48">
                <a:extLst>
                  <a:ext uri="{FF2B5EF4-FFF2-40B4-BE49-F238E27FC236}">
                    <a16:creationId xmlns:a16="http://schemas.microsoft.com/office/drawing/2014/main" id="{12CF0F50-E7AC-4AF9-8466-E85F22C57F10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18;p48">
                <a:extLst>
                  <a:ext uri="{FF2B5EF4-FFF2-40B4-BE49-F238E27FC236}">
                    <a16:creationId xmlns:a16="http://schemas.microsoft.com/office/drawing/2014/main" id="{040B4F86-97A8-4673-9280-34E3DE88B741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419;p48">
              <a:extLst>
                <a:ext uri="{FF2B5EF4-FFF2-40B4-BE49-F238E27FC236}">
                  <a16:creationId xmlns:a16="http://schemas.microsoft.com/office/drawing/2014/main" id="{B7E7EAAF-3111-48FD-8C52-93EF88086D06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0" name="Google Shape;3420;p48">
                <a:extLst>
                  <a:ext uri="{FF2B5EF4-FFF2-40B4-BE49-F238E27FC236}">
                    <a16:creationId xmlns:a16="http://schemas.microsoft.com/office/drawing/2014/main" id="{DEDC3D3A-2F54-4F4E-8410-7AE9AFF77DB3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421;p48">
                <a:extLst>
                  <a:ext uri="{FF2B5EF4-FFF2-40B4-BE49-F238E27FC236}">
                    <a16:creationId xmlns:a16="http://schemas.microsoft.com/office/drawing/2014/main" id="{5D8E41A8-6F68-482F-BB0E-982CD6790569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2;p48">
                <a:extLst>
                  <a:ext uri="{FF2B5EF4-FFF2-40B4-BE49-F238E27FC236}">
                    <a16:creationId xmlns:a16="http://schemas.microsoft.com/office/drawing/2014/main" id="{7A764E0C-E6EE-41C2-9EE6-68552D65463B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3;p48">
                <a:extLst>
                  <a:ext uri="{FF2B5EF4-FFF2-40B4-BE49-F238E27FC236}">
                    <a16:creationId xmlns:a16="http://schemas.microsoft.com/office/drawing/2014/main" id="{1681D666-B9D8-444F-82C2-5273C67A3AD3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4;p48">
                <a:extLst>
                  <a:ext uri="{FF2B5EF4-FFF2-40B4-BE49-F238E27FC236}">
                    <a16:creationId xmlns:a16="http://schemas.microsoft.com/office/drawing/2014/main" id="{01350CED-2CBD-49D5-9D86-5CC0BF070226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5;p48">
                <a:extLst>
                  <a:ext uri="{FF2B5EF4-FFF2-40B4-BE49-F238E27FC236}">
                    <a16:creationId xmlns:a16="http://schemas.microsoft.com/office/drawing/2014/main" id="{53D34BB9-0038-41EB-8304-4BE259D2733B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6;p48">
                <a:extLst>
                  <a:ext uri="{FF2B5EF4-FFF2-40B4-BE49-F238E27FC236}">
                    <a16:creationId xmlns:a16="http://schemas.microsoft.com/office/drawing/2014/main" id="{C950D809-3121-49F3-BA6A-778AD0E708E4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7;p48">
                <a:extLst>
                  <a:ext uri="{FF2B5EF4-FFF2-40B4-BE49-F238E27FC236}">
                    <a16:creationId xmlns:a16="http://schemas.microsoft.com/office/drawing/2014/main" id="{3780C56B-A9BB-4BE4-BC81-B9DE8BF881BC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8;p48">
                <a:extLst>
                  <a:ext uri="{FF2B5EF4-FFF2-40B4-BE49-F238E27FC236}">
                    <a16:creationId xmlns:a16="http://schemas.microsoft.com/office/drawing/2014/main" id="{0FDB84D5-277D-446D-9D6A-5110ABFCDECE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429;p48">
                <a:extLst>
                  <a:ext uri="{FF2B5EF4-FFF2-40B4-BE49-F238E27FC236}">
                    <a16:creationId xmlns:a16="http://schemas.microsoft.com/office/drawing/2014/main" id="{4B9FE130-2B9F-4097-AF97-7C6FE295E2EE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640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DD3DC-E40C-4B08-8170-A056C6CF9039}"/>
              </a:ext>
            </a:extLst>
          </p:cNvPr>
          <p:cNvSpPr txBox="1"/>
          <p:nvPr/>
        </p:nvSpPr>
        <p:spPr>
          <a:xfrm>
            <a:off x="1812798" y="1108710"/>
            <a:ext cx="50016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Hybrid </a:t>
            </a:r>
            <a:r>
              <a:rPr lang="is-IS" altLang="en-US" sz="2000" dirty="0">
                <a:solidFill>
                  <a:schemeClr val="bg1"/>
                </a:solidFill>
              </a:rPr>
              <a:t>oversampling and undersampling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1-SMOTE-Tomek</a:t>
            </a:r>
          </a:p>
          <a:p>
            <a:r>
              <a:rPr lang="en-US" sz="2000" dirty="0">
                <a:solidFill>
                  <a:schemeClr val="bg1"/>
                </a:solidFill>
              </a:rPr>
              <a:t>2-SMOTE-ENN (Edited Nearest Neighbor)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8A70C-900A-4A13-B4DB-E8EECF7B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10" y="2475486"/>
            <a:ext cx="3696462" cy="25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8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20B7-883E-4FAF-B721-380881BA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43" y="905994"/>
            <a:ext cx="3708114" cy="1216741"/>
          </a:xfrm>
        </p:spPr>
        <p:txBody>
          <a:bodyPr>
            <a:normAutofit fontScale="90000"/>
          </a:bodyPr>
          <a:lstStyle/>
          <a:p>
            <a:r>
              <a:rPr lang="en-US" sz="2775" dirty="0"/>
              <a:t>Danger of information injection and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3D00-82C3-4021-B1D6-09E915884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4" y="2154582"/>
            <a:ext cx="3708113" cy="2320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FFFF00"/>
                </a:solidFill>
              </a:rPr>
              <a:t>Do not create synthetic points on the entire dataset before splitting into train/test sets.</a:t>
            </a:r>
          </a:p>
          <a:p>
            <a:endParaRPr lang="en-US" sz="1500" dirty="0"/>
          </a:p>
          <a:p>
            <a:r>
              <a:rPr lang="en-US" sz="1500" dirty="0"/>
              <a:t>Perform the preprocessing just on the training data!!</a:t>
            </a:r>
          </a:p>
          <a:p>
            <a:r>
              <a:rPr lang="en-US" sz="1500" dirty="0"/>
              <a:t>For k-fold cross validation, you have to do it for each fold (just on the training set).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CE1841E-F0F6-4EF5-850A-78641968E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" r="1091" b="3"/>
          <a:stretch/>
        </p:blipFill>
        <p:spPr>
          <a:xfrm>
            <a:off x="4572000" y="977051"/>
            <a:ext cx="3122993" cy="3189397"/>
          </a:xfrm>
          <a:prstGeom prst="rect">
            <a:avLst/>
          </a:prstGeom>
          <a:effectLst/>
        </p:spPr>
      </p:pic>
      <p:grpSp>
        <p:nvGrpSpPr>
          <p:cNvPr id="6" name="Google Shape;3374;p48">
            <a:extLst>
              <a:ext uri="{FF2B5EF4-FFF2-40B4-BE49-F238E27FC236}">
                <a16:creationId xmlns:a16="http://schemas.microsoft.com/office/drawing/2014/main" id="{7D99EF8E-4F66-4B24-85B9-1B9F515FA893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7" name="Google Shape;3375;p48">
              <a:extLst>
                <a:ext uri="{FF2B5EF4-FFF2-40B4-BE49-F238E27FC236}">
                  <a16:creationId xmlns:a16="http://schemas.microsoft.com/office/drawing/2014/main" id="{C5BEC8C7-C697-4C71-9771-16AB064CE885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6;p48">
              <a:extLst>
                <a:ext uri="{FF2B5EF4-FFF2-40B4-BE49-F238E27FC236}">
                  <a16:creationId xmlns:a16="http://schemas.microsoft.com/office/drawing/2014/main" id="{322D5F26-EF2B-4843-975C-D1165DD10FD1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7;p48">
              <a:extLst>
                <a:ext uri="{FF2B5EF4-FFF2-40B4-BE49-F238E27FC236}">
                  <a16:creationId xmlns:a16="http://schemas.microsoft.com/office/drawing/2014/main" id="{631AD7C0-B721-460E-A2C3-62FBC39EF80A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8;p48">
              <a:extLst>
                <a:ext uri="{FF2B5EF4-FFF2-40B4-BE49-F238E27FC236}">
                  <a16:creationId xmlns:a16="http://schemas.microsoft.com/office/drawing/2014/main" id="{05797AE9-7313-4C25-9BFF-DE7D9776934F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9;p48">
              <a:extLst>
                <a:ext uri="{FF2B5EF4-FFF2-40B4-BE49-F238E27FC236}">
                  <a16:creationId xmlns:a16="http://schemas.microsoft.com/office/drawing/2014/main" id="{43577284-3506-45C7-9798-A5B4859A07DA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0;p48">
              <a:extLst>
                <a:ext uri="{FF2B5EF4-FFF2-40B4-BE49-F238E27FC236}">
                  <a16:creationId xmlns:a16="http://schemas.microsoft.com/office/drawing/2014/main" id="{5DF37302-FF96-44CB-9273-BD022F221BF5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1;p48">
              <a:extLst>
                <a:ext uri="{FF2B5EF4-FFF2-40B4-BE49-F238E27FC236}">
                  <a16:creationId xmlns:a16="http://schemas.microsoft.com/office/drawing/2014/main" id="{CDE1C182-55EB-4161-AE32-42295B553CBF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2;p48">
              <a:extLst>
                <a:ext uri="{FF2B5EF4-FFF2-40B4-BE49-F238E27FC236}">
                  <a16:creationId xmlns:a16="http://schemas.microsoft.com/office/drawing/2014/main" id="{8061F138-068C-4CAE-9929-59D0175E0E35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3;p48">
              <a:extLst>
                <a:ext uri="{FF2B5EF4-FFF2-40B4-BE49-F238E27FC236}">
                  <a16:creationId xmlns:a16="http://schemas.microsoft.com/office/drawing/2014/main" id="{D7C04783-32EA-4300-822C-CF39C747172E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4;p48">
              <a:extLst>
                <a:ext uri="{FF2B5EF4-FFF2-40B4-BE49-F238E27FC236}">
                  <a16:creationId xmlns:a16="http://schemas.microsoft.com/office/drawing/2014/main" id="{7680A375-A3B2-41F1-B12E-53F8BA85B49E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5;p48">
              <a:extLst>
                <a:ext uri="{FF2B5EF4-FFF2-40B4-BE49-F238E27FC236}">
                  <a16:creationId xmlns:a16="http://schemas.microsoft.com/office/drawing/2014/main" id="{B8090F58-B5D6-4ACB-BF2C-843ED87DC0DF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6;p48">
              <a:extLst>
                <a:ext uri="{FF2B5EF4-FFF2-40B4-BE49-F238E27FC236}">
                  <a16:creationId xmlns:a16="http://schemas.microsoft.com/office/drawing/2014/main" id="{7635FECA-063C-474D-920E-AD64311EC0CD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7;p48">
              <a:extLst>
                <a:ext uri="{FF2B5EF4-FFF2-40B4-BE49-F238E27FC236}">
                  <a16:creationId xmlns:a16="http://schemas.microsoft.com/office/drawing/2014/main" id="{906FEC99-95B9-4965-80DB-B9EBFE697959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8;p48">
              <a:extLst>
                <a:ext uri="{FF2B5EF4-FFF2-40B4-BE49-F238E27FC236}">
                  <a16:creationId xmlns:a16="http://schemas.microsoft.com/office/drawing/2014/main" id="{54796B4D-E363-4E18-957D-6943F87AF74A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3390;p48">
            <a:extLst>
              <a:ext uri="{FF2B5EF4-FFF2-40B4-BE49-F238E27FC236}">
                <a16:creationId xmlns:a16="http://schemas.microsoft.com/office/drawing/2014/main" id="{4A246904-CDE5-41F9-BB99-57CB9776C982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2" name="Google Shape;3391;p48">
              <a:extLst>
                <a:ext uri="{FF2B5EF4-FFF2-40B4-BE49-F238E27FC236}">
                  <a16:creationId xmlns:a16="http://schemas.microsoft.com/office/drawing/2014/main" id="{E7AA774D-C662-4C14-877A-B27347D04064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2;p48">
              <a:extLst>
                <a:ext uri="{FF2B5EF4-FFF2-40B4-BE49-F238E27FC236}">
                  <a16:creationId xmlns:a16="http://schemas.microsoft.com/office/drawing/2014/main" id="{20D0ACD7-27FD-4480-A78D-21B83D8A8F8F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3;p48">
              <a:extLst>
                <a:ext uri="{FF2B5EF4-FFF2-40B4-BE49-F238E27FC236}">
                  <a16:creationId xmlns:a16="http://schemas.microsoft.com/office/drawing/2014/main" id="{0B3A3C84-6331-4DA7-9879-B3AC96C0845B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94;p48">
              <a:extLst>
                <a:ext uri="{FF2B5EF4-FFF2-40B4-BE49-F238E27FC236}">
                  <a16:creationId xmlns:a16="http://schemas.microsoft.com/office/drawing/2014/main" id="{70070129-87F9-454E-968F-C5972825A5B2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95;p48">
              <a:extLst>
                <a:ext uri="{FF2B5EF4-FFF2-40B4-BE49-F238E27FC236}">
                  <a16:creationId xmlns:a16="http://schemas.microsoft.com/office/drawing/2014/main" id="{BF6EB8B8-2EC7-4943-846C-96960D91E623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3396;p48">
            <a:extLst>
              <a:ext uri="{FF2B5EF4-FFF2-40B4-BE49-F238E27FC236}">
                <a16:creationId xmlns:a16="http://schemas.microsoft.com/office/drawing/2014/main" id="{D8D3610B-B9FB-41C4-8812-F23A23F0E55E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8" name="Google Shape;3397;p48">
              <a:extLst>
                <a:ext uri="{FF2B5EF4-FFF2-40B4-BE49-F238E27FC236}">
                  <a16:creationId xmlns:a16="http://schemas.microsoft.com/office/drawing/2014/main" id="{E98D9ABB-5D7E-410C-9944-061689845728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8;p48">
              <a:extLst>
                <a:ext uri="{FF2B5EF4-FFF2-40B4-BE49-F238E27FC236}">
                  <a16:creationId xmlns:a16="http://schemas.microsoft.com/office/drawing/2014/main" id="{60AD7B2D-4B30-4957-BAD3-6B6EA4A055E0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399;p48">
            <a:extLst>
              <a:ext uri="{FF2B5EF4-FFF2-40B4-BE49-F238E27FC236}">
                <a16:creationId xmlns:a16="http://schemas.microsoft.com/office/drawing/2014/main" id="{8F5397CA-3A16-456B-B023-73DF6129E803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400;p48">
            <a:extLst>
              <a:ext uri="{FF2B5EF4-FFF2-40B4-BE49-F238E27FC236}">
                <a16:creationId xmlns:a16="http://schemas.microsoft.com/office/drawing/2014/main" id="{80B28BF0-FC37-4074-A5B1-247DF206ED10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2" name="Google Shape;3401;p48">
              <a:extLst>
                <a:ext uri="{FF2B5EF4-FFF2-40B4-BE49-F238E27FC236}">
                  <a16:creationId xmlns:a16="http://schemas.microsoft.com/office/drawing/2014/main" id="{7279FCDB-22A8-47B2-BA89-324169E3630B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2;p48">
              <a:extLst>
                <a:ext uri="{FF2B5EF4-FFF2-40B4-BE49-F238E27FC236}">
                  <a16:creationId xmlns:a16="http://schemas.microsoft.com/office/drawing/2014/main" id="{09E99F39-8515-44B4-B564-B47B9D6A4362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3;p48">
              <a:extLst>
                <a:ext uri="{FF2B5EF4-FFF2-40B4-BE49-F238E27FC236}">
                  <a16:creationId xmlns:a16="http://schemas.microsoft.com/office/drawing/2014/main" id="{0AE8E029-10FA-4BEB-86B0-4CE672802CA6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4;p48">
              <a:extLst>
                <a:ext uri="{FF2B5EF4-FFF2-40B4-BE49-F238E27FC236}">
                  <a16:creationId xmlns:a16="http://schemas.microsoft.com/office/drawing/2014/main" id="{CDBD3B1F-D96E-45FD-9779-F8C059A5197F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05;p48">
              <a:extLst>
                <a:ext uri="{FF2B5EF4-FFF2-40B4-BE49-F238E27FC236}">
                  <a16:creationId xmlns:a16="http://schemas.microsoft.com/office/drawing/2014/main" id="{D4232D53-CB81-4055-A1FE-ED2FFA37E400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6;p48">
              <a:extLst>
                <a:ext uri="{FF2B5EF4-FFF2-40B4-BE49-F238E27FC236}">
                  <a16:creationId xmlns:a16="http://schemas.microsoft.com/office/drawing/2014/main" id="{01491756-AC97-4E4E-9676-6DB5278B9F8F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407;p48">
            <a:extLst>
              <a:ext uri="{FF2B5EF4-FFF2-40B4-BE49-F238E27FC236}">
                <a16:creationId xmlns:a16="http://schemas.microsoft.com/office/drawing/2014/main" id="{2E921A0D-0262-42E5-BD25-948B1DB6E875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9" name="Google Shape;3408;p48">
              <a:extLst>
                <a:ext uri="{FF2B5EF4-FFF2-40B4-BE49-F238E27FC236}">
                  <a16:creationId xmlns:a16="http://schemas.microsoft.com/office/drawing/2014/main" id="{EC3C5966-FBB3-4614-8B09-16909CB989A3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1" name="Google Shape;3409;p48">
                <a:extLst>
                  <a:ext uri="{FF2B5EF4-FFF2-40B4-BE49-F238E27FC236}">
                    <a16:creationId xmlns:a16="http://schemas.microsoft.com/office/drawing/2014/main" id="{B772BD7D-7F98-4218-84DD-66F14CFF897C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0;p48">
                <a:extLst>
                  <a:ext uri="{FF2B5EF4-FFF2-40B4-BE49-F238E27FC236}">
                    <a16:creationId xmlns:a16="http://schemas.microsoft.com/office/drawing/2014/main" id="{396263DF-C095-4E47-9D2B-C31FA0B6FC46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1;p48">
                <a:extLst>
                  <a:ext uri="{FF2B5EF4-FFF2-40B4-BE49-F238E27FC236}">
                    <a16:creationId xmlns:a16="http://schemas.microsoft.com/office/drawing/2014/main" id="{09996A34-1AC2-4854-983C-B1FE6ED42A9A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2;p48">
                <a:extLst>
                  <a:ext uri="{FF2B5EF4-FFF2-40B4-BE49-F238E27FC236}">
                    <a16:creationId xmlns:a16="http://schemas.microsoft.com/office/drawing/2014/main" id="{CD24115A-4B66-4D55-A635-40D606042B80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3;p48">
                <a:extLst>
                  <a:ext uri="{FF2B5EF4-FFF2-40B4-BE49-F238E27FC236}">
                    <a16:creationId xmlns:a16="http://schemas.microsoft.com/office/drawing/2014/main" id="{B2B2B957-6C54-4B1D-A356-564646ADBB31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4;p48">
                <a:extLst>
                  <a:ext uri="{FF2B5EF4-FFF2-40B4-BE49-F238E27FC236}">
                    <a16:creationId xmlns:a16="http://schemas.microsoft.com/office/drawing/2014/main" id="{4FF953CF-35C4-459B-82D7-06F4018E693F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5;p48">
                <a:extLst>
                  <a:ext uri="{FF2B5EF4-FFF2-40B4-BE49-F238E27FC236}">
                    <a16:creationId xmlns:a16="http://schemas.microsoft.com/office/drawing/2014/main" id="{14B0A3FE-AFD3-4E7C-94F5-8BDB8D0BDDD3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6;p48">
                <a:extLst>
                  <a:ext uri="{FF2B5EF4-FFF2-40B4-BE49-F238E27FC236}">
                    <a16:creationId xmlns:a16="http://schemas.microsoft.com/office/drawing/2014/main" id="{6F44EABB-D79E-435F-9226-A029E41DC35E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17;p48">
                <a:extLst>
                  <a:ext uri="{FF2B5EF4-FFF2-40B4-BE49-F238E27FC236}">
                    <a16:creationId xmlns:a16="http://schemas.microsoft.com/office/drawing/2014/main" id="{231FA2BA-E982-4414-87BF-1A4D7C23A268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18;p48">
                <a:extLst>
                  <a:ext uri="{FF2B5EF4-FFF2-40B4-BE49-F238E27FC236}">
                    <a16:creationId xmlns:a16="http://schemas.microsoft.com/office/drawing/2014/main" id="{648002A7-3911-41FB-AB44-2393E331609F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3419;p48">
              <a:extLst>
                <a:ext uri="{FF2B5EF4-FFF2-40B4-BE49-F238E27FC236}">
                  <a16:creationId xmlns:a16="http://schemas.microsoft.com/office/drawing/2014/main" id="{524B87D8-91CA-4D07-833C-52A82CF81324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" name="Google Shape;3420;p48">
                <a:extLst>
                  <a:ext uri="{FF2B5EF4-FFF2-40B4-BE49-F238E27FC236}">
                    <a16:creationId xmlns:a16="http://schemas.microsoft.com/office/drawing/2014/main" id="{D89C4723-3304-44E2-B6F2-9E496D11B55C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1;p48">
                <a:extLst>
                  <a:ext uri="{FF2B5EF4-FFF2-40B4-BE49-F238E27FC236}">
                    <a16:creationId xmlns:a16="http://schemas.microsoft.com/office/drawing/2014/main" id="{AE44EB61-BF0A-4AE1-ACF7-5BFFA87CD0FE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2;p48">
                <a:extLst>
                  <a:ext uri="{FF2B5EF4-FFF2-40B4-BE49-F238E27FC236}">
                    <a16:creationId xmlns:a16="http://schemas.microsoft.com/office/drawing/2014/main" id="{4B6E5313-1BCA-4771-8C78-0D4D93041D0A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3;p48">
                <a:extLst>
                  <a:ext uri="{FF2B5EF4-FFF2-40B4-BE49-F238E27FC236}">
                    <a16:creationId xmlns:a16="http://schemas.microsoft.com/office/drawing/2014/main" id="{1421FA4D-7028-4945-84C6-899A6B73E58C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4;p48">
                <a:extLst>
                  <a:ext uri="{FF2B5EF4-FFF2-40B4-BE49-F238E27FC236}">
                    <a16:creationId xmlns:a16="http://schemas.microsoft.com/office/drawing/2014/main" id="{EAB35C05-5F5E-4BC1-93FF-3A58F816E0B9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5;p48">
                <a:extLst>
                  <a:ext uri="{FF2B5EF4-FFF2-40B4-BE49-F238E27FC236}">
                    <a16:creationId xmlns:a16="http://schemas.microsoft.com/office/drawing/2014/main" id="{451CDC2A-FCB5-49F6-A772-CA2B0F3C556E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6;p48">
                <a:extLst>
                  <a:ext uri="{FF2B5EF4-FFF2-40B4-BE49-F238E27FC236}">
                    <a16:creationId xmlns:a16="http://schemas.microsoft.com/office/drawing/2014/main" id="{A9A4CE1E-F5D9-4835-99E5-61421A617009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7;p48">
                <a:extLst>
                  <a:ext uri="{FF2B5EF4-FFF2-40B4-BE49-F238E27FC236}">
                    <a16:creationId xmlns:a16="http://schemas.microsoft.com/office/drawing/2014/main" id="{8C38CC0E-07A4-4755-BDE6-5ACA536544D7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428;p48">
                <a:extLst>
                  <a:ext uri="{FF2B5EF4-FFF2-40B4-BE49-F238E27FC236}">
                    <a16:creationId xmlns:a16="http://schemas.microsoft.com/office/drawing/2014/main" id="{BBA67B35-7005-4D06-AFD5-0A786EA20FD7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429;p48">
                <a:extLst>
                  <a:ext uri="{FF2B5EF4-FFF2-40B4-BE49-F238E27FC236}">
                    <a16:creationId xmlns:a16="http://schemas.microsoft.com/office/drawing/2014/main" id="{E446197E-0349-4320-978F-C10FD1AE99E8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5555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0736-AAE9-4CBA-B65C-8D58FD36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718" y="836545"/>
            <a:ext cx="7717800" cy="572700"/>
          </a:xfrm>
        </p:spPr>
        <p:txBody>
          <a:bodyPr/>
          <a:lstStyle/>
          <a:p>
            <a:r>
              <a:rPr lang="en-US" dirty="0"/>
              <a:t>For images: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E63F-01F2-4CCA-B312-29F9EB4B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718" y="1484845"/>
            <a:ext cx="7717800" cy="3416400"/>
          </a:xfrm>
        </p:spPr>
        <p:txBody>
          <a:bodyPr/>
          <a:lstStyle/>
          <a:p>
            <a:r>
              <a:rPr lang="en-US" dirty="0"/>
              <a:t>Augment training data by applying image transformations: rotate, scale, shift,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Keras</a:t>
            </a:r>
            <a:r>
              <a:rPr lang="en-US" dirty="0"/>
              <a:t> provides functionalities for data augmentation: </a:t>
            </a:r>
            <a:r>
              <a:rPr lang="en-US" dirty="0">
                <a:hlinkClick r:id="rId2"/>
              </a:rPr>
              <a:t>https://blog.keras.io/building-powerful-image-classification-models-using-very-little-data.html</a:t>
            </a:r>
            <a:endParaRPr lang="en-US" dirty="0"/>
          </a:p>
        </p:txBody>
      </p:sp>
      <p:grpSp>
        <p:nvGrpSpPr>
          <p:cNvPr id="6" name="Google Shape;3374;p48">
            <a:extLst>
              <a:ext uri="{FF2B5EF4-FFF2-40B4-BE49-F238E27FC236}">
                <a16:creationId xmlns:a16="http://schemas.microsoft.com/office/drawing/2014/main" id="{651B7A58-E555-4C24-9485-07D6E31DC2AD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7" name="Google Shape;3375;p48">
              <a:extLst>
                <a:ext uri="{FF2B5EF4-FFF2-40B4-BE49-F238E27FC236}">
                  <a16:creationId xmlns:a16="http://schemas.microsoft.com/office/drawing/2014/main" id="{551EB1FB-0214-48B3-95DD-E5D2831E0BC7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6;p48">
              <a:extLst>
                <a:ext uri="{FF2B5EF4-FFF2-40B4-BE49-F238E27FC236}">
                  <a16:creationId xmlns:a16="http://schemas.microsoft.com/office/drawing/2014/main" id="{272FD869-BBB5-4794-9EC9-12E3907A579D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7;p48">
              <a:extLst>
                <a:ext uri="{FF2B5EF4-FFF2-40B4-BE49-F238E27FC236}">
                  <a16:creationId xmlns:a16="http://schemas.microsoft.com/office/drawing/2014/main" id="{E41BC978-8BA9-4095-B398-4184F1001C77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8;p48">
              <a:extLst>
                <a:ext uri="{FF2B5EF4-FFF2-40B4-BE49-F238E27FC236}">
                  <a16:creationId xmlns:a16="http://schemas.microsoft.com/office/drawing/2014/main" id="{4D335CA7-1BCC-4ABE-A4F9-01EE16EB6B5A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9;p48">
              <a:extLst>
                <a:ext uri="{FF2B5EF4-FFF2-40B4-BE49-F238E27FC236}">
                  <a16:creationId xmlns:a16="http://schemas.microsoft.com/office/drawing/2014/main" id="{C03BD2A7-2421-4271-8147-94A8A367DA9F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0;p48">
              <a:extLst>
                <a:ext uri="{FF2B5EF4-FFF2-40B4-BE49-F238E27FC236}">
                  <a16:creationId xmlns:a16="http://schemas.microsoft.com/office/drawing/2014/main" id="{5C2DD904-11F7-4D92-8F71-58C9D011C0E7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1;p48">
              <a:extLst>
                <a:ext uri="{FF2B5EF4-FFF2-40B4-BE49-F238E27FC236}">
                  <a16:creationId xmlns:a16="http://schemas.microsoft.com/office/drawing/2014/main" id="{2C2232D3-EDA3-45EE-A184-A6D52702C6FD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2;p48">
              <a:extLst>
                <a:ext uri="{FF2B5EF4-FFF2-40B4-BE49-F238E27FC236}">
                  <a16:creationId xmlns:a16="http://schemas.microsoft.com/office/drawing/2014/main" id="{71AEC5AE-A7CA-46DE-8DC5-248EE0E78D66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3;p48">
              <a:extLst>
                <a:ext uri="{FF2B5EF4-FFF2-40B4-BE49-F238E27FC236}">
                  <a16:creationId xmlns:a16="http://schemas.microsoft.com/office/drawing/2014/main" id="{F3802E4D-3EB1-4F72-BFB9-9F1013EEC156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4;p48">
              <a:extLst>
                <a:ext uri="{FF2B5EF4-FFF2-40B4-BE49-F238E27FC236}">
                  <a16:creationId xmlns:a16="http://schemas.microsoft.com/office/drawing/2014/main" id="{C2D671D1-B1A3-4E05-A652-8D2BF76E7083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5;p48">
              <a:extLst>
                <a:ext uri="{FF2B5EF4-FFF2-40B4-BE49-F238E27FC236}">
                  <a16:creationId xmlns:a16="http://schemas.microsoft.com/office/drawing/2014/main" id="{CB308DED-EF74-435B-B5EC-3592DE67EFAF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6;p48">
              <a:extLst>
                <a:ext uri="{FF2B5EF4-FFF2-40B4-BE49-F238E27FC236}">
                  <a16:creationId xmlns:a16="http://schemas.microsoft.com/office/drawing/2014/main" id="{B9164F49-0EE6-47E1-A27B-F7C3F7935638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7;p48">
              <a:extLst>
                <a:ext uri="{FF2B5EF4-FFF2-40B4-BE49-F238E27FC236}">
                  <a16:creationId xmlns:a16="http://schemas.microsoft.com/office/drawing/2014/main" id="{FA14B8CD-232A-4F87-B95B-A0BA76D73788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8;p48">
              <a:extLst>
                <a:ext uri="{FF2B5EF4-FFF2-40B4-BE49-F238E27FC236}">
                  <a16:creationId xmlns:a16="http://schemas.microsoft.com/office/drawing/2014/main" id="{0E4459EF-D40B-4CB5-828E-CC0DEDF3A1FB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3390;p48">
            <a:extLst>
              <a:ext uri="{FF2B5EF4-FFF2-40B4-BE49-F238E27FC236}">
                <a16:creationId xmlns:a16="http://schemas.microsoft.com/office/drawing/2014/main" id="{CE33F1A6-CB8F-4684-95A6-B554E8E05560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2" name="Google Shape;3391;p48">
              <a:extLst>
                <a:ext uri="{FF2B5EF4-FFF2-40B4-BE49-F238E27FC236}">
                  <a16:creationId xmlns:a16="http://schemas.microsoft.com/office/drawing/2014/main" id="{B9C7702B-D87F-4551-AE7F-79059F75CE21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2;p48">
              <a:extLst>
                <a:ext uri="{FF2B5EF4-FFF2-40B4-BE49-F238E27FC236}">
                  <a16:creationId xmlns:a16="http://schemas.microsoft.com/office/drawing/2014/main" id="{F3CB75C6-E1EB-493E-91FD-B80DDFA648F9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3;p48">
              <a:extLst>
                <a:ext uri="{FF2B5EF4-FFF2-40B4-BE49-F238E27FC236}">
                  <a16:creationId xmlns:a16="http://schemas.microsoft.com/office/drawing/2014/main" id="{670D90FA-2BA8-4EE6-B8E5-75240DE0969D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94;p48">
              <a:extLst>
                <a:ext uri="{FF2B5EF4-FFF2-40B4-BE49-F238E27FC236}">
                  <a16:creationId xmlns:a16="http://schemas.microsoft.com/office/drawing/2014/main" id="{98935B90-4B76-486B-B78A-B6DD5E60E332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95;p48">
              <a:extLst>
                <a:ext uri="{FF2B5EF4-FFF2-40B4-BE49-F238E27FC236}">
                  <a16:creationId xmlns:a16="http://schemas.microsoft.com/office/drawing/2014/main" id="{C0B057C9-C407-4180-8275-CCF695F796E8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3396;p48">
            <a:extLst>
              <a:ext uri="{FF2B5EF4-FFF2-40B4-BE49-F238E27FC236}">
                <a16:creationId xmlns:a16="http://schemas.microsoft.com/office/drawing/2014/main" id="{7CF89D97-62CC-42F7-AB5A-B00898EA72E9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8" name="Google Shape;3397;p48">
              <a:extLst>
                <a:ext uri="{FF2B5EF4-FFF2-40B4-BE49-F238E27FC236}">
                  <a16:creationId xmlns:a16="http://schemas.microsoft.com/office/drawing/2014/main" id="{5D034856-E8C1-4D00-A610-B5F2EC630C6D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8;p48">
              <a:extLst>
                <a:ext uri="{FF2B5EF4-FFF2-40B4-BE49-F238E27FC236}">
                  <a16:creationId xmlns:a16="http://schemas.microsoft.com/office/drawing/2014/main" id="{E3B5A9FF-E49B-4E47-ADE6-FB0044D8E8E4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399;p48">
            <a:extLst>
              <a:ext uri="{FF2B5EF4-FFF2-40B4-BE49-F238E27FC236}">
                <a16:creationId xmlns:a16="http://schemas.microsoft.com/office/drawing/2014/main" id="{E283762F-F259-456F-B7C1-35BFCEB5998E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400;p48">
            <a:extLst>
              <a:ext uri="{FF2B5EF4-FFF2-40B4-BE49-F238E27FC236}">
                <a16:creationId xmlns:a16="http://schemas.microsoft.com/office/drawing/2014/main" id="{6B09FB8E-F09F-4FA4-BF54-E4D400C01CFC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2" name="Google Shape;3401;p48">
              <a:extLst>
                <a:ext uri="{FF2B5EF4-FFF2-40B4-BE49-F238E27FC236}">
                  <a16:creationId xmlns:a16="http://schemas.microsoft.com/office/drawing/2014/main" id="{3367BD99-69DF-4394-B537-73092AB0AA38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2;p48">
              <a:extLst>
                <a:ext uri="{FF2B5EF4-FFF2-40B4-BE49-F238E27FC236}">
                  <a16:creationId xmlns:a16="http://schemas.microsoft.com/office/drawing/2014/main" id="{19FEE3E7-AEEC-4BDE-A381-A41212DFFB33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3;p48">
              <a:extLst>
                <a:ext uri="{FF2B5EF4-FFF2-40B4-BE49-F238E27FC236}">
                  <a16:creationId xmlns:a16="http://schemas.microsoft.com/office/drawing/2014/main" id="{9D2306C3-A755-4A47-A89E-3C77FFF157B2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4;p48">
              <a:extLst>
                <a:ext uri="{FF2B5EF4-FFF2-40B4-BE49-F238E27FC236}">
                  <a16:creationId xmlns:a16="http://schemas.microsoft.com/office/drawing/2014/main" id="{C747B97E-A006-4D1C-B80A-E0C20B817207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05;p48">
              <a:extLst>
                <a:ext uri="{FF2B5EF4-FFF2-40B4-BE49-F238E27FC236}">
                  <a16:creationId xmlns:a16="http://schemas.microsoft.com/office/drawing/2014/main" id="{07C53987-9B6E-4A30-90BA-01E2E05056D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6;p48">
              <a:extLst>
                <a:ext uri="{FF2B5EF4-FFF2-40B4-BE49-F238E27FC236}">
                  <a16:creationId xmlns:a16="http://schemas.microsoft.com/office/drawing/2014/main" id="{EC28A2D0-7E92-4AA4-AA26-6EE255917760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407;p48">
            <a:extLst>
              <a:ext uri="{FF2B5EF4-FFF2-40B4-BE49-F238E27FC236}">
                <a16:creationId xmlns:a16="http://schemas.microsoft.com/office/drawing/2014/main" id="{262428A2-87DE-4907-BC1A-556DCBA40F12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9" name="Google Shape;3408;p48">
              <a:extLst>
                <a:ext uri="{FF2B5EF4-FFF2-40B4-BE49-F238E27FC236}">
                  <a16:creationId xmlns:a16="http://schemas.microsoft.com/office/drawing/2014/main" id="{CAF78796-4BAC-4C93-9A20-5D2BD88BCD14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1" name="Google Shape;3409;p48">
                <a:extLst>
                  <a:ext uri="{FF2B5EF4-FFF2-40B4-BE49-F238E27FC236}">
                    <a16:creationId xmlns:a16="http://schemas.microsoft.com/office/drawing/2014/main" id="{F0ADF8ED-D20E-45E6-A4E8-DE69CCD778C8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0;p48">
                <a:extLst>
                  <a:ext uri="{FF2B5EF4-FFF2-40B4-BE49-F238E27FC236}">
                    <a16:creationId xmlns:a16="http://schemas.microsoft.com/office/drawing/2014/main" id="{DECD3D0E-D492-4372-BBB9-DFF6A1E79FCF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1;p48">
                <a:extLst>
                  <a:ext uri="{FF2B5EF4-FFF2-40B4-BE49-F238E27FC236}">
                    <a16:creationId xmlns:a16="http://schemas.microsoft.com/office/drawing/2014/main" id="{751BE391-6343-47E8-96AD-B579F6DEC55F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2;p48">
                <a:extLst>
                  <a:ext uri="{FF2B5EF4-FFF2-40B4-BE49-F238E27FC236}">
                    <a16:creationId xmlns:a16="http://schemas.microsoft.com/office/drawing/2014/main" id="{7D7DC56A-CA0A-4210-995F-D0CC400F1690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3;p48">
                <a:extLst>
                  <a:ext uri="{FF2B5EF4-FFF2-40B4-BE49-F238E27FC236}">
                    <a16:creationId xmlns:a16="http://schemas.microsoft.com/office/drawing/2014/main" id="{C6937816-24DA-4928-BCDE-D3ED76E3CE59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4;p48">
                <a:extLst>
                  <a:ext uri="{FF2B5EF4-FFF2-40B4-BE49-F238E27FC236}">
                    <a16:creationId xmlns:a16="http://schemas.microsoft.com/office/drawing/2014/main" id="{6A30493E-7F61-42B1-84C9-C78DA76CFE75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5;p48">
                <a:extLst>
                  <a:ext uri="{FF2B5EF4-FFF2-40B4-BE49-F238E27FC236}">
                    <a16:creationId xmlns:a16="http://schemas.microsoft.com/office/drawing/2014/main" id="{8771896A-C8B1-44CD-BA7B-A39D3A65E65F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6;p48">
                <a:extLst>
                  <a:ext uri="{FF2B5EF4-FFF2-40B4-BE49-F238E27FC236}">
                    <a16:creationId xmlns:a16="http://schemas.microsoft.com/office/drawing/2014/main" id="{69681614-7F82-4680-BB54-B69F40F2B021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17;p48">
                <a:extLst>
                  <a:ext uri="{FF2B5EF4-FFF2-40B4-BE49-F238E27FC236}">
                    <a16:creationId xmlns:a16="http://schemas.microsoft.com/office/drawing/2014/main" id="{8BC6FB77-3FCF-4EEB-B3C8-C230FF066AF5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18;p48">
                <a:extLst>
                  <a:ext uri="{FF2B5EF4-FFF2-40B4-BE49-F238E27FC236}">
                    <a16:creationId xmlns:a16="http://schemas.microsoft.com/office/drawing/2014/main" id="{85533C3C-5FAF-4441-819D-404386D9A67C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3419;p48">
              <a:extLst>
                <a:ext uri="{FF2B5EF4-FFF2-40B4-BE49-F238E27FC236}">
                  <a16:creationId xmlns:a16="http://schemas.microsoft.com/office/drawing/2014/main" id="{8E97AA5C-C6B9-4600-9B5C-4DFEFCFC7D9F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" name="Google Shape;3420;p48">
                <a:extLst>
                  <a:ext uri="{FF2B5EF4-FFF2-40B4-BE49-F238E27FC236}">
                    <a16:creationId xmlns:a16="http://schemas.microsoft.com/office/drawing/2014/main" id="{92D412F9-4AF1-4885-A393-7BD045C829E9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1;p48">
                <a:extLst>
                  <a:ext uri="{FF2B5EF4-FFF2-40B4-BE49-F238E27FC236}">
                    <a16:creationId xmlns:a16="http://schemas.microsoft.com/office/drawing/2014/main" id="{C0A2B3A6-E4FC-42F6-9C7B-2F5BC0CA07B3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2;p48">
                <a:extLst>
                  <a:ext uri="{FF2B5EF4-FFF2-40B4-BE49-F238E27FC236}">
                    <a16:creationId xmlns:a16="http://schemas.microsoft.com/office/drawing/2014/main" id="{3DF55225-67B8-474A-A2E2-64B75C1A72DD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3;p48">
                <a:extLst>
                  <a:ext uri="{FF2B5EF4-FFF2-40B4-BE49-F238E27FC236}">
                    <a16:creationId xmlns:a16="http://schemas.microsoft.com/office/drawing/2014/main" id="{05E85E1D-940A-47F5-BFC1-0F5A13C9F849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4;p48">
                <a:extLst>
                  <a:ext uri="{FF2B5EF4-FFF2-40B4-BE49-F238E27FC236}">
                    <a16:creationId xmlns:a16="http://schemas.microsoft.com/office/drawing/2014/main" id="{B3096374-9612-405B-92FD-0FCA2B565F06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5;p48">
                <a:extLst>
                  <a:ext uri="{FF2B5EF4-FFF2-40B4-BE49-F238E27FC236}">
                    <a16:creationId xmlns:a16="http://schemas.microsoft.com/office/drawing/2014/main" id="{CC3F5BD3-EBCE-4E0C-BA8E-85D42DA5ABA3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6;p48">
                <a:extLst>
                  <a:ext uri="{FF2B5EF4-FFF2-40B4-BE49-F238E27FC236}">
                    <a16:creationId xmlns:a16="http://schemas.microsoft.com/office/drawing/2014/main" id="{016FB5AD-E40C-4794-BC25-BDF61143203D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7;p48">
                <a:extLst>
                  <a:ext uri="{FF2B5EF4-FFF2-40B4-BE49-F238E27FC236}">
                    <a16:creationId xmlns:a16="http://schemas.microsoft.com/office/drawing/2014/main" id="{53DF0C8A-9A40-4E21-9B38-A8CDCF184385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428;p48">
                <a:extLst>
                  <a:ext uri="{FF2B5EF4-FFF2-40B4-BE49-F238E27FC236}">
                    <a16:creationId xmlns:a16="http://schemas.microsoft.com/office/drawing/2014/main" id="{E8257F2C-85EF-4DFA-9DFF-4A0FF08E393B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429;p48">
                <a:extLst>
                  <a:ext uri="{FF2B5EF4-FFF2-40B4-BE49-F238E27FC236}">
                    <a16:creationId xmlns:a16="http://schemas.microsoft.com/office/drawing/2014/main" id="{7F62244C-0F1B-467D-9601-5DD9B054DF56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1" name="Graphic 60" descr="Duck">
            <a:extLst>
              <a:ext uri="{FF2B5EF4-FFF2-40B4-BE49-F238E27FC236}">
                <a16:creationId xmlns:a16="http://schemas.microsoft.com/office/drawing/2014/main" id="{71CF894A-5E9E-4553-A53A-A021B4235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245570" y="1872746"/>
            <a:ext cx="1577890" cy="15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1385-59F4-49F3-8EB7-E4626AD0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18" y="167108"/>
            <a:ext cx="7717800" cy="572700"/>
          </a:xfrm>
        </p:spPr>
        <p:txBody>
          <a:bodyPr/>
          <a:lstStyle/>
          <a:p>
            <a:pPr algn="ctr"/>
            <a:r>
              <a:rPr lang="en-US" dirty="0"/>
              <a:t>Cost-sensitive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5FE6F-055D-4232-BCCD-3CA9BDD62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3100" y="2839322"/>
                <a:ext cx="7717800" cy="1764778"/>
              </a:xfrm>
            </p:spPr>
            <p:txBody>
              <a:bodyPr/>
              <a:lstStyle/>
              <a:p>
                <a:r>
                  <a:rPr lang="en-US" dirty="0"/>
                  <a:t>Based on the classifier predicted probabilities.</a:t>
                </a:r>
              </a:p>
              <a:p>
                <a:r>
                  <a:rPr lang="en-US" dirty="0"/>
                  <a:t>Binary case: predict positive if probability is &gt; 0.5</a:t>
                </a:r>
              </a:p>
              <a:p>
                <a:r>
                  <a:rPr lang="en-US" dirty="0"/>
                  <a:t>Probability threshold can be changed using a cost matrix: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Classify as positive if: probability of positive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μ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5FE6F-055D-4232-BCCD-3CA9BDD62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100" y="2839322"/>
                <a:ext cx="7717800" cy="1764778"/>
              </a:xfrm>
              <a:blipFill>
                <a:blip r:embed="rId2"/>
                <a:stretch>
                  <a:fillRect l="-237" b="-32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07DDE58-DD45-42D4-B6E6-DF56863B7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616143"/>
                  </p:ext>
                </p:extLst>
              </p:nvPr>
            </p:nvGraphicFramePr>
            <p:xfrm>
              <a:off x="4273252" y="3779146"/>
              <a:ext cx="798979" cy="6839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2851">
                      <a:extLst>
                        <a:ext uri="{9D8B030D-6E8A-4147-A177-3AD203B41FA5}">
                          <a16:colId xmlns:a16="http://schemas.microsoft.com/office/drawing/2014/main" val="414691736"/>
                        </a:ext>
                      </a:extLst>
                    </a:gridCol>
                    <a:gridCol w="396128">
                      <a:extLst>
                        <a:ext uri="{9D8B030D-6E8A-4147-A177-3AD203B41FA5}">
                          <a16:colId xmlns:a16="http://schemas.microsoft.com/office/drawing/2014/main" val="3506225449"/>
                        </a:ext>
                      </a:extLst>
                    </a:gridCol>
                  </a:tblGrid>
                  <a:tr h="341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74823183"/>
                      </a:ext>
                    </a:extLst>
                  </a:tr>
                  <a:tr h="3419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81284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07DDE58-DD45-42D4-B6E6-DF56863B7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616143"/>
                  </p:ext>
                </p:extLst>
              </p:nvPr>
            </p:nvGraphicFramePr>
            <p:xfrm>
              <a:off x="4273252" y="3779146"/>
              <a:ext cx="798979" cy="6839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2851">
                      <a:extLst>
                        <a:ext uri="{9D8B030D-6E8A-4147-A177-3AD203B41FA5}">
                          <a16:colId xmlns:a16="http://schemas.microsoft.com/office/drawing/2014/main" val="414691736"/>
                        </a:ext>
                      </a:extLst>
                    </a:gridCol>
                    <a:gridCol w="396128">
                      <a:extLst>
                        <a:ext uri="{9D8B030D-6E8A-4147-A177-3AD203B41FA5}">
                          <a16:colId xmlns:a16="http://schemas.microsoft.com/office/drawing/2014/main" val="3506225449"/>
                        </a:ext>
                      </a:extLst>
                    </a:gridCol>
                  </a:tblGrid>
                  <a:tr h="341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3030" t="-7018" r="-3030" b="-1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823183"/>
                      </a:ext>
                    </a:extLst>
                  </a:tr>
                  <a:tr h="341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493" t="-107018" r="-101493" b="-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812840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AC1BEF-4A13-48C1-8894-877260A7A4C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08601" y="3834496"/>
            <a:ext cx="506380" cy="43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2F6A27-7CB6-4389-9605-6DE4A1FA5D04}"/>
              </a:ext>
            </a:extLst>
          </p:cNvPr>
          <p:cNvSpPr/>
          <p:nvPr/>
        </p:nvSpPr>
        <p:spPr>
          <a:xfrm>
            <a:off x="2343150" y="3669031"/>
            <a:ext cx="1365451" cy="3309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TP: true positives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8BE66-86F6-44C1-AB6A-5168F8D9FC59}"/>
              </a:ext>
            </a:extLst>
          </p:cNvPr>
          <p:cNvSpPr/>
          <p:nvPr/>
        </p:nvSpPr>
        <p:spPr>
          <a:xfrm>
            <a:off x="5346167" y="4155055"/>
            <a:ext cx="1365450" cy="3309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TN: true negatives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AA3CD9-9E91-4E52-9377-2234706217A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098913" y="4320520"/>
            <a:ext cx="247254" cy="43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14088B-B39C-414E-9AF0-A02B355B946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697456" y="4312171"/>
            <a:ext cx="517525" cy="48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079A1B-6C6A-403E-91D4-1C419FF6A0CC}"/>
              </a:ext>
            </a:extLst>
          </p:cNvPr>
          <p:cNvSpPr/>
          <p:nvPr/>
        </p:nvSpPr>
        <p:spPr>
          <a:xfrm>
            <a:off x="2332006" y="4146706"/>
            <a:ext cx="1365450" cy="3309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FP: false positives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33A427-E339-4794-8AD5-218700412C00}"/>
              </a:ext>
            </a:extLst>
          </p:cNvPr>
          <p:cNvSpPr/>
          <p:nvPr/>
        </p:nvSpPr>
        <p:spPr>
          <a:xfrm>
            <a:off x="5341776" y="3669031"/>
            <a:ext cx="1421424" cy="3309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FN: false negatives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6ECFC7-5235-4230-9692-2906DCF982A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117339" y="3834496"/>
            <a:ext cx="224437" cy="43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Google Shape;3374;p48">
            <a:extLst>
              <a:ext uri="{FF2B5EF4-FFF2-40B4-BE49-F238E27FC236}">
                <a16:creationId xmlns:a16="http://schemas.microsoft.com/office/drawing/2014/main" id="{49EE044C-9007-4518-ABF9-41A2C1722A3C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16" name="Google Shape;3375;p48">
              <a:extLst>
                <a:ext uri="{FF2B5EF4-FFF2-40B4-BE49-F238E27FC236}">
                  <a16:creationId xmlns:a16="http://schemas.microsoft.com/office/drawing/2014/main" id="{A5FC5CAB-533A-415D-A872-36115E89C6FA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76;p48">
              <a:extLst>
                <a:ext uri="{FF2B5EF4-FFF2-40B4-BE49-F238E27FC236}">
                  <a16:creationId xmlns:a16="http://schemas.microsoft.com/office/drawing/2014/main" id="{6D5B57CB-D2A5-45ED-8A92-6FFDFE0A41DC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77;p48">
              <a:extLst>
                <a:ext uri="{FF2B5EF4-FFF2-40B4-BE49-F238E27FC236}">
                  <a16:creationId xmlns:a16="http://schemas.microsoft.com/office/drawing/2014/main" id="{44FA9B24-9C03-4DC7-B990-C1F76D32FD4E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78;p48">
              <a:extLst>
                <a:ext uri="{FF2B5EF4-FFF2-40B4-BE49-F238E27FC236}">
                  <a16:creationId xmlns:a16="http://schemas.microsoft.com/office/drawing/2014/main" id="{54E86BFF-B067-45E2-9C69-BF567B1AFD62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79;p48">
              <a:extLst>
                <a:ext uri="{FF2B5EF4-FFF2-40B4-BE49-F238E27FC236}">
                  <a16:creationId xmlns:a16="http://schemas.microsoft.com/office/drawing/2014/main" id="{62E0AD41-831E-4A47-A245-F093B75A88B7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0;p48">
              <a:extLst>
                <a:ext uri="{FF2B5EF4-FFF2-40B4-BE49-F238E27FC236}">
                  <a16:creationId xmlns:a16="http://schemas.microsoft.com/office/drawing/2014/main" id="{A7E938E4-D31D-4155-80D0-0170768C0B8C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1;p48">
              <a:extLst>
                <a:ext uri="{FF2B5EF4-FFF2-40B4-BE49-F238E27FC236}">
                  <a16:creationId xmlns:a16="http://schemas.microsoft.com/office/drawing/2014/main" id="{A0E90524-23E1-4F7C-903E-E880A87D00D2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2;p48">
              <a:extLst>
                <a:ext uri="{FF2B5EF4-FFF2-40B4-BE49-F238E27FC236}">
                  <a16:creationId xmlns:a16="http://schemas.microsoft.com/office/drawing/2014/main" id="{ACA39231-86A1-43D8-91BE-8BE0C09142AA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3;p48">
              <a:extLst>
                <a:ext uri="{FF2B5EF4-FFF2-40B4-BE49-F238E27FC236}">
                  <a16:creationId xmlns:a16="http://schemas.microsoft.com/office/drawing/2014/main" id="{30941E67-8C65-4A52-B62F-FEA48BF4946C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4;p48">
              <a:extLst>
                <a:ext uri="{FF2B5EF4-FFF2-40B4-BE49-F238E27FC236}">
                  <a16:creationId xmlns:a16="http://schemas.microsoft.com/office/drawing/2014/main" id="{D4CF6FA3-5A90-475F-89A5-E78EE4BD6B22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5;p48">
              <a:extLst>
                <a:ext uri="{FF2B5EF4-FFF2-40B4-BE49-F238E27FC236}">
                  <a16:creationId xmlns:a16="http://schemas.microsoft.com/office/drawing/2014/main" id="{A465556A-7D79-4A58-BB30-B1889F073875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86;p48">
              <a:extLst>
                <a:ext uri="{FF2B5EF4-FFF2-40B4-BE49-F238E27FC236}">
                  <a16:creationId xmlns:a16="http://schemas.microsoft.com/office/drawing/2014/main" id="{C13A0249-3243-4EE0-BB2F-5C065510419F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87;p48">
              <a:extLst>
                <a:ext uri="{FF2B5EF4-FFF2-40B4-BE49-F238E27FC236}">
                  <a16:creationId xmlns:a16="http://schemas.microsoft.com/office/drawing/2014/main" id="{F6686944-D5BE-4A83-85DF-643745106718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88;p48">
              <a:extLst>
                <a:ext uri="{FF2B5EF4-FFF2-40B4-BE49-F238E27FC236}">
                  <a16:creationId xmlns:a16="http://schemas.microsoft.com/office/drawing/2014/main" id="{1E8115ED-1DDF-46C9-B3EE-B5906EFF2FC6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390;p48">
            <a:extLst>
              <a:ext uri="{FF2B5EF4-FFF2-40B4-BE49-F238E27FC236}">
                <a16:creationId xmlns:a16="http://schemas.microsoft.com/office/drawing/2014/main" id="{0174EFDD-DC77-4DFA-8F64-BB0E1564B633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1" name="Google Shape;3391;p48">
              <a:extLst>
                <a:ext uri="{FF2B5EF4-FFF2-40B4-BE49-F238E27FC236}">
                  <a16:creationId xmlns:a16="http://schemas.microsoft.com/office/drawing/2014/main" id="{191A6C68-B1F6-4910-8D81-1C16F05709E0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2;p48">
              <a:extLst>
                <a:ext uri="{FF2B5EF4-FFF2-40B4-BE49-F238E27FC236}">
                  <a16:creationId xmlns:a16="http://schemas.microsoft.com/office/drawing/2014/main" id="{5F6CB6FE-7933-4E41-BBF8-0F6A32CC2F19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3;p48">
              <a:extLst>
                <a:ext uri="{FF2B5EF4-FFF2-40B4-BE49-F238E27FC236}">
                  <a16:creationId xmlns:a16="http://schemas.microsoft.com/office/drawing/2014/main" id="{306A9460-2A23-4F96-AAD8-1D1700F271D2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4;p48">
              <a:extLst>
                <a:ext uri="{FF2B5EF4-FFF2-40B4-BE49-F238E27FC236}">
                  <a16:creationId xmlns:a16="http://schemas.microsoft.com/office/drawing/2014/main" id="{9A0138A2-8AA7-4765-AC41-0A192CD3041F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5;p48">
              <a:extLst>
                <a:ext uri="{FF2B5EF4-FFF2-40B4-BE49-F238E27FC236}">
                  <a16:creationId xmlns:a16="http://schemas.microsoft.com/office/drawing/2014/main" id="{7A5090CB-6E9A-4EF7-B295-14EB7D678CA2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399;p48">
            <a:extLst>
              <a:ext uri="{FF2B5EF4-FFF2-40B4-BE49-F238E27FC236}">
                <a16:creationId xmlns:a16="http://schemas.microsoft.com/office/drawing/2014/main" id="{3C23E2AB-4376-4CCE-84DB-DB79CDEF8B45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3400;p48">
            <a:extLst>
              <a:ext uri="{FF2B5EF4-FFF2-40B4-BE49-F238E27FC236}">
                <a16:creationId xmlns:a16="http://schemas.microsoft.com/office/drawing/2014/main" id="{F4DF772E-3BCE-4790-AEC5-FC2FA14B4D1A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41" name="Google Shape;3401;p48">
              <a:extLst>
                <a:ext uri="{FF2B5EF4-FFF2-40B4-BE49-F238E27FC236}">
                  <a16:creationId xmlns:a16="http://schemas.microsoft.com/office/drawing/2014/main" id="{B77B1507-9E1C-4CF0-B663-88488AD4F847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2;p48">
              <a:extLst>
                <a:ext uri="{FF2B5EF4-FFF2-40B4-BE49-F238E27FC236}">
                  <a16:creationId xmlns:a16="http://schemas.microsoft.com/office/drawing/2014/main" id="{28F13EC7-34D5-4FFF-8F7B-6408B3A2F4E2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3;p48">
              <a:extLst>
                <a:ext uri="{FF2B5EF4-FFF2-40B4-BE49-F238E27FC236}">
                  <a16:creationId xmlns:a16="http://schemas.microsoft.com/office/drawing/2014/main" id="{36887708-9DDC-4FCA-A468-AF85927C2495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4;p48">
              <a:extLst>
                <a:ext uri="{FF2B5EF4-FFF2-40B4-BE49-F238E27FC236}">
                  <a16:creationId xmlns:a16="http://schemas.microsoft.com/office/drawing/2014/main" id="{7AF116C9-C3BA-43E4-BEA7-DCDA24A4207F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5;p48">
              <a:extLst>
                <a:ext uri="{FF2B5EF4-FFF2-40B4-BE49-F238E27FC236}">
                  <a16:creationId xmlns:a16="http://schemas.microsoft.com/office/drawing/2014/main" id="{BAC2423D-411A-4862-BAC4-8847E8BBC10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6;p48">
              <a:extLst>
                <a:ext uri="{FF2B5EF4-FFF2-40B4-BE49-F238E27FC236}">
                  <a16:creationId xmlns:a16="http://schemas.microsoft.com/office/drawing/2014/main" id="{D0F6BEFB-B11B-40A0-A6A1-28EB51BCD142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07;p48">
            <a:extLst>
              <a:ext uri="{FF2B5EF4-FFF2-40B4-BE49-F238E27FC236}">
                <a16:creationId xmlns:a16="http://schemas.microsoft.com/office/drawing/2014/main" id="{40E1D42E-5956-451E-A881-4B416B59E61F}"/>
              </a:ext>
            </a:extLst>
          </p:cNvPr>
          <p:cNvGrpSpPr/>
          <p:nvPr/>
        </p:nvGrpSpPr>
        <p:grpSpPr>
          <a:xfrm>
            <a:off x="358375" y="4418999"/>
            <a:ext cx="1105976" cy="133969"/>
            <a:chOff x="8183182" y="663852"/>
            <a:chExt cx="1475028" cy="178673"/>
          </a:xfrm>
        </p:grpSpPr>
        <p:grpSp>
          <p:nvGrpSpPr>
            <p:cNvPr id="48" name="Google Shape;3408;p48">
              <a:extLst>
                <a:ext uri="{FF2B5EF4-FFF2-40B4-BE49-F238E27FC236}">
                  <a16:creationId xmlns:a16="http://schemas.microsoft.com/office/drawing/2014/main" id="{414AFCF7-0EFF-4633-852F-A2954A30CFAC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60" name="Google Shape;3409;p48">
                <a:extLst>
                  <a:ext uri="{FF2B5EF4-FFF2-40B4-BE49-F238E27FC236}">
                    <a16:creationId xmlns:a16="http://schemas.microsoft.com/office/drawing/2014/main" id="{FE14C71E-9B7B-4132-9119-7E9D66804EA3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410;p48">
                <a:extLst>
                  <a:ext uri="{FF2B5EF4-FFF2-40B4-BE49-F238E27FC236}">
                    <a16:creationId xmlns:a16="http://schemas.microsoft.com/office/drawing/2014/main" id="{F227FDA2-9343-425F-A72A-FD8488F1E3BB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3411;p48">
                <a:extLst>
                  <a:ext uri="{FF2B5EF4-FFF2-40B4-BE49-F238E27FC236}">
                    <a16:creationId xmlns:a16="http://schemas.microsoft.com/office/drawing/2014/main" id="{0F1EB8BF-29CF-4CFC-90A7-2783D08E7912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3412;p48">
                <a:extLst>
                  <a:ext uri="{FF2B5EF4-FFF2-40B4-BE49-F238E27FC236}">
                    <a16:creationId xmlns:a16="http://schemas.microsoft.com/office/drawing/2014/main" id="{3DA61F73-3A45-40BC-84A0-A49131E75929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3413;p48">
                <a:extLst>
                  <a:ext uri="{FF2B5EF4-FFF2-40B4-BE49-F238E27FC236}">
                    <a16:creationId xmlns:a16="http://schemas.microsoft.com/office/drawing/2014/main" id="{C0D17E0D-12DD-4B55-8124-6140A52709D0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3414;p48">
                <a:extLst>
                  <a:ext uri="{FF2B5EF4-FFF2-40B4-BE49-F238E27FC236}">
                    <a16:creationId xmlns:a16="http://schemas.microsoft.com/office/drawing/2014/main" id="{2F8E9CC1-6E0A-4C11-8E54-3A3E19D972FB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3415;p48">
                <a:extLst>
                  <a:ext uri="{FF2B5EF4-FFF2-40B4-BE49-F238E27FC236}">
                    <a16:creationId xmlns:a16="http://schemas.microsoft.com/office/drawing/2014/main" id="{22A06F9F-0F91-411D-B7B7-3948D1B49F16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3416;p48">
                <a:extLst>
                  <a:ext uri="{FF2B5EF4-FFF2-40B4-BE49-F238E27FC236}">
                    <a16:creationId xmlns:a16="http://schemas.microsoft.com/office/drawing/2014/main" id="{3077C0A9-C228-4870-94FE-093ED6294DDF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3417;p48">
                <a:extLst>
                  <a:ext uri="{FF2B5EF4-FFF2-40B4-BE49-F238E27FC236}">
                    <a16:creationId xmlns:a16="http://schemas.microsoft.com/office/drawing/2014/main" id="{7AD0E76A-E377-4BDF-BF99-B5DE2080AE1B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3418;p48">
                <a:extLst>
                  <a:ext uri="{FF2B5EF4-FFF2-40B4-BE49-F238E27FC236}">
                    <a16:creationId xmlns:a16="http://schemas.microsoft.com/office/drawing/2014/main" id="{6A550EDF-B578-44B8-94F0-0C8964C36578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3419;p48">
              <a:extLst>
                <a:ext uri="{FF2B5EF4-FFF2-40B4-BE49-F238E27FC236}">
                  <a16:creationId xmlns:a16="http://schemas.microsoft.com/office/drawing/2014/main" id="{DC7F055E-EAE4-4264-8474-24C2A8DF392B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0" name="Google Shape;3420;p48">
                <a:extLst>
                  <a:ext uri="{FF2B5EF4-FFF2-40B4-BE49-F238E27FC236}">
                    <a16:creationId xmlns:a16="http://schemas.microsoft.com/office/drawing/2014/main" id="{8CFB3361-8EFB-4BA9-B0E6-B876C7A6DCFA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421;p48">
                <a:extLst>
                  <a:ext uri="{FF2B5EF4-FFF2-40B4-BE49-F238E27FC236}">
                    <a16:creationId xmlns:a16="http://schemas.microsoft.com/office/drawing/2014/main" id="{1E5EF225-4F99-44C6-A89D-6EEBD0C92D13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22;p48">
                <a:extLst>
                  <a:ext uri="{FF2B5EF4-FFF2-40B4-BE49-F238E27FC236}">
                    <a16:creationId xmlns:a16="http://schemas.microsoft.com/office/drawing/2014/main" id="{35DFF02D-FF05-4586-9BBE-F7945984C6EF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23;p48">
                <a:extLst>
                  <a:ext uri="{FF2B5EF4-FFF2-40B4-BE49-F238E27FC236}">
                    <a16:creationId xmlns:a16="http://schemas.microsoft.com/office/drawing/2014/main" id="{2785EB40-148D-42A3-A67B-1B0A61D85256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24;p48">
                <a:extLst>
                  <a:ext uri="{FF2B5EF4-FFF2-40B4-BE49-F238E27FC236}">
                    <a16:creationId xmlns:a16="http://schemas.microsoft.com/office/drawing/2014/main" id="{A5FB1FC3-38DA-4AB5-A6D4-D0C0AF6E2717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25;p48">
                <a:extLst>
                  <a:ext uri="{FF2B5EF4-FFF2-40B4-BE49-F238E27FC236}">
                    <a16:creationId xmlns:a16="http://schemas.microsoft.com/office/drawing/2014/main" id="{7C26FD55-EAC7-4A4E-9D8E-55FF60C7A497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26;p48">
                <a:extLst>
                  <a:ext uri="{FF2B5EF4-FFF2-40B4-BE49-F238E27FC236}">
                    <a16:creationId xmlns:a16="http://schemas.microsoft.com/office/drawing/2014/main" id="{38761A30-7010-4769-BC41-32B43EDDBE01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27;p48">
                <a:extLst>
                  <a:ext uri="{FF2B5EF4-FFF2-40B4-BE49-F238E27FC236}">
                    <a16:creationId xmlns:a16="http://schemas.microsoft.com/office/drawing/2014/main" id="{BB9E63DF-E351-4D6D-B9B0-3FCE85DF25BC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28;p48">
                <a:extLst>
                  <a:ext uri="{FF2B5EF4-FFF2-40B4-BE49-F238E27FC236}">
                    <a16:creationId xmlns:a16="http://schemas.microsoft.com/office/drawing/2014/main" id="{B8272672-5DBF-48AA-876D-67D3C2F60145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29;p48">
                <a:extLst>
                  <a:ext uri="{FF2B5EF4-FFF2-40B4-BE49-F238E27FC236}">
                    <a16:creationId xmlns:a16="http://schemas.microsoft.com/office/drawing/2014/main" id="{F734881A-AB9B-47F1-BF12-80C417CAE189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D0AFEE2A-C02E-41D2-82C9-27C3777EE8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68"/>
          <a:stretch/>
        </p:blipFill>
        <p:spPr>
          <a:xfrm>
            <a:off x="4379992" y="926320"/>
            <a:ext cx="2200761" cy="182962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9125DA8-5A0D-43A0-B5D1-AE90125976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3"/>
          <a:stretch/>
        </p:blipFill>
        <p:spPr>
          <a:xfrm>
            <a:off x="6648467" y="934354"/>
            <a:ext cx="2200761" cy="182605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A0FCAC1-48DE-4BB7-8D54-66A87B6D1829}"/>
              </a:ext>
            </a:extLst>
          </p:cNvPr>
          <p:cNvSpPr txBox="1"/>
          <p:nvPr/>
        </p:nvSpPr>
        <p:spPr>
          <a:xfrm>
            <a:off x="292409" y="1219561"/>
            <a:ext cx="3980843" cy="1323439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Motivation: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with different misclassification costs.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Objective: Minimize the total misclassification cost.</a:t>
            </a:r>
          </a:p>
        </p:txBody>
      </p:sp>
    </p:spTree>
    <p:extLst>
      <p:ext uri="{BB962C8B-B14F-4D97-AF65-F5344CB8AC3E}">
        <p14:creationId xmlns:p14="http://schemas.microsoft.com/office/powerpoint/2010/main" val="3734010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1385-59F4-49F3-8EB7-E4626AD0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49" y="976392"/>
            <a:ext cx="7717800" cy="572700"/>
          </a:xfrm>
        </p:spPr>
        <p:txBody>
          <a:bodyPr/>
          <a:lstStyle/>
          <a:p>
            <a:r>
              <a:rPr lang="en-US" dirty="0"/>
              <a:t>Cost-sensitive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FE6F-055D-4232-BCCD-3CA9BDD62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49" y="1624692"/>
            <a:ext cx="7717800" cy="341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Credit dataset.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73785-4162-47AE-91F5-517EB747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55" y="2103453"/>
            <a:ext cx="5961542" cy="2500647"/>
          </a:xfrm>
          <a:prstGeom prst="rect">
            <a:avLst/>
          </a:prstGeom>
        </p:spPr>
      </p:pic>
      <p:grpSp>
        <p:nvGrpSpPr>
          <p:cNvPr id="5" name="Google Shape;3374;p48">
            <a:extLst>
              <a:ext uri="{FF2B5EF4-FFF2-40B4-BE49-F238E27FC236}">
                <a16:creationId xmlns:a16="http://schemas.microsoft.com/office/drawing/2014/main" id="{006E7635-C697-4223-A92E-55362732F02A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6" name="Google Shape;3375;p48">
              <a:extLst>
                <a:ext uri="{FF2B5EF4-FFF2-40B4-BE49-F238E27FC236}">
                  <a16:creationId xmlns:a16="http://schemas.microsoft.com/office/drawing/2014/main" id="{745FA2BF-6434-4F8C-8EAC-51FF2BDE5466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6;p48">
              <a:extLst>
                <a:ext uri="{FF2B5EF4-FFF2-40B4-BE49-F238E27FC236}">
                  <a16:creationId xmlns:a16="http://schemas.microsoft.com/office/drawing/2014/main" id="{921ECA09-CB01-45CC-93A6-AA33288619F1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7;p48">
              <a:extLst>
                <a:ext uri="{FF2B5EF4-FFF2-40B4-BE49-F238E27FC236}">
                  <a16:creationId xmlns:a16="http://schemas.microsoft.com/office/drawing/2014/main" id="{157CF651-4DCC-4FBB-A86F-99F332DCEEC5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8;p48">
              <a:extLst>
                <a:ext uri="{FF2B5EF4-FFF2-40B4-BE49-F238E27FC236}">
                  <a16:creationId xmlns:a16="http://schemas.microsoft.com/office/drawing/2014/main" id="{05A74E68-5790-40DB-990D-9894EBCF94DD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9;p48">
              <a:extLst>
                <a:ext uri="{FF2B5EF4-FFF2-40B4-BE49-F238E27FC236}">
                  <a16:creationId xmlns:a16="http://schemas.microsoft.com/office/drawing/2014/main" id="{00D126E3-13D6-4C80-A538-37467AAFF300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80;p48">
              <a:extLst>
                <a:ext uri="{FF2B5EF4-FFF2-40B4-BE49-F238E27FC236}">
                  <a16:creationId xmlns:a16="http://schemas.microsoft.com/office/drawing/2014/main" id="{4646FBDD-9694-4B75-A1FC-B3132DA4E6B2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1;p48">
              <a:extLst>
                <a:ext uri="{FF2B5EF4-FFF2-40B4-BE49-F238E27FC236}">
                  <a16:creationId xmlns:a16="http://schemas.microsoft.com/office/drawing/2014/main" id="{A8175480-CCD4-4CF3-A498-FABF776F2F6E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2;p48">
              <a:extLst>
                <a:ext uri="{FF2B5EF4-FFF2-40B4-BE49-F238E27FC236}">
                  <a16:creationId xmlns:a16="http://schemas.microsoft.com/office/drawing/2014/main" id="{70E9A643-911C-488E-A400-B6525ACADDEB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3;p48">
              <a:extLst>
                <a:ext uri="{FF2B5EF4-FFF2-40B4-BE49-F238E27FC236}">
                  <a16:creationId xmlns:a16="http://schemas.microsoft.com/office/drawing/2014/main" id="{CF7EC24E-0CDB-4AE7-8DC8-3A1A036BCB7D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4;p48">
              <a:extLst>
                <a:ext uri="{FF2B5EF4-FFF2-40B4-BE49-F238E27FC236}">
                  <a16:creationId xmlns:a16="http://schemas.microsoft.com/office/drawing/2014/main" id="{2DB82418-2DF4-4D4E-B41E-7E6EEFD41B07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5;p48">
              <a:extLst>
                <a:ext uri="{FF2B5EF4-FFF2-40B4-BE49-F238E27FC236}">
                  <a16:creationId xmlns:a16="http://schemas.microsoft.com/office/drawing/2014/main" id="{10DD7DD2-393C-41E8-B50B-CE4552FACE10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6;p48">
              <a:extLst>
                <a:ext uri="{FF2B5EF4-FFF2-40B4-BE49-F238E27FC236}">
                  <a16:creationId xmlns:a16="http://schemas.microsoft.com/office/drawing/2014/main" id="{BEBEDE6D-25D5-48CD-85A1-19834B3A2EEA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7;p48">
              <a:extLst>
                <a:ext uri="{FF2B5EF4-FFF2-40B4-BE49-F238E27FC236}">
                  <a16:creationId xmlns:a16="http://schemas.microsoft.com/office/drawing/2014/main" id="{42167905-4976-465B-8ABE-3CBA37957296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8;p48">
              <a:extLst>
                <a:ext uri="{FF2B5EF4-FFF2-40B4-BE49-F238E27FC236}">
                  <a16:creationId xmlns:a16="http://schemas.microsoft.com/office/drawing/2014/main" id="{68A8A78E-D7D0-432B-98AF-2D7979F528AC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3390;p48">
            <a:extLst>
              <a:ext uri="{FF2B5EF4-FFF2-40B4-BE49-F238E27FC236}">
                <a16:creationId xmlns:a16="http://schemas.microsoft.com/office/drawing/2014/main" id="{D435EADD-9BBD-4D90-ADB3-799E8B0579E0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1" name="Google Shape;3391;p48">
              <a:extLst>
                <a:ext uri="{FF2B5EF4-FFF2-40B4-BE49-F238E27FC236}">
                  <a16:creationId xmlns:a16="http://schemas.microsoft.com/office/drawing/2014/main" id="{D3C0E808-19A5-4305-BCD6-E28851DF2A3B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92;p48">
              <a:extLst>
                <a:ext uri="{FF2B5EF4-FFF2-40B4-BE49-F238E27FC236}">
                  <a16:creationId xmlns:a16="http://schemas.microsoft.com/office/drawing/2014/main" id="{995111FB-1A9B-4AED-9A97-3A2B28AFA414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3;p48">
              <a:extLst>
                <a:ext uri="{FF2B5EF4-FFF2-40B4-BE49-F238E27FC236}">
                  <a16:creationId xmlns:a16="http://schemas.microsoft.com/office/drawing/2014/main" id="{A45C30D0-D03D-41F2-B9B7-F2661C558D5A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4;p48">
              <a:extLst>
                <a:ext uri="{FF2B5EF4-FFF2-40B4-BE49-F238E27FC236}">
                  <a16:creationId xmlns:a16="http://schemas.microsoft.com/office/drawing/2014/main" id="{80EAD373-091F-49BB-AA4C-6C8F1E196250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95;p48">
              <a:extLst>
                <a:ext uri="{FF2B5EF4-FFF2-40B4-BE49-F238E27FC236}">
                  <a16:creationId xmlns:a16="http://schemas.microsoft.com/office/drawing/2014/main" id="{A2C43784-341E-4D43-AB9B-973B6EE916A9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396;p48">
            <a:extLst>
              <a:ext uri="{FF2B5EF4-FFF2-40B4-BE49-F238E27FC236}">
                <a16:creationId xmlns:a16="http://schemas.microsoft.com/office/drawing/2014/main" id="{4DA4BDD3-0B5A-4F61-8366-52DC97A3C22C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7" name="Google Shape;3397;p48">
              <a:extLst>
                <a:ext uri="{FF2B5EF4-FFF2-40B4-BE49-F238E27FC236}">
                  <a16:creationId xmlns:a16="http://schemas.microsoft.com/office/drawing/2014/main" id="{15D3F0AF-169D-4F24-8337-B78A744725DB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8;p48">
              <a:extLst>
                <a:ext uri="{FF2B5EF4-FFF2-40B4-BE49-F238E27FC236}">
                  <a16:creationId xmlns:a16="http://schemas.microsoft.com/office/drawing/2014/main" id="{EFEC29FD-D82F-4DAF-9BFA-DD855E58C590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3399;p48">
            <a:extLst>
              <a:ext uri="{FF2B5EF4-FFF2-40B4-BE49-F238E27FC236}">
                <a16:creationId xmlns:a16="http://schemas.microsoft.com/office/drawing/2014/main" id="{5D913FC3-86C9-4AA0-8BFE-1045C4F86FC2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400;p48">
            <a:extLst>
              <a:ext uri="{FF2B5EF4-FFF2-40B4-BE49-F238E27FC236}">
                <a16:creationId xmlns:a16="http://schemas.microsoft.com/office/drawing/2014/main" id="{A6337689-ACD4-4C12-8F03-D277B522F003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1" name="Google Shape;3401;p48">
              <a:extLst>
                <a:ext uri="{FF2B5EF4-FFF2-40B4-BE49-F238E27FC236}">
                  <a16:creationId xmlns:a16="http://schemas.microsoft.com/office/drawing/2014/main" id="{E0FA668C-8304-44A5-8E7B-C227FAE4030F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02;p48">
              <a:extLst>
                <a:ext uri="{FF2B5EF4-FFF2-40B4-BE49-F238E27FC236}">
                  <a16:creationId xmlns:a16="http://schemas.microsoft.com/office/drawing/2014/main" id="{18436769-2B52-4849-977C-5BD81C32BE92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3;p48">
              <a:extLst>
                <a:ext uri="{FF2B5EF4-FFF2-40B4-BE49-F238E27FC236}">
                  <a16:creationId xmlns:a16="http://schemas.microsoft.com/office/drawing/2014/main" id="{EE1F144E-0EDA-4A5C-A3A7-4EE01D3FC39B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4;p48">
              <a:extLst>
                <a:ext uri="{FF2B5EF4-FFF2-40B4-BE49-F238E27FC236}">
                  <a16:creationId xmlns:a16="http://schemas.microsoft.com/office/drawing/2014/main" id="{4C7B6972-D5C4-4DF0-B0C1-01F74B86972A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5;p48">
              <a:extLst>
                <a:ext uri="{FF2B5EF4-FFF2-40B4-BE49-F238E27FC236}">
                  <a16:creationId xmlns:a16="http://schemas.microsoft.com/office/drawing/2014/main" id="{191F94CC-AD47-4005-8E3A-34B6BDC0CEC3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06;p48">
              <a:extLst>
                <a:ext uri="{FF2B5EF4-FFF2-40B4-BE49-F238E27FC236}">
                  <a16:creationId xmlns:a16="http://schemas.microsoft.com/office/drawing/2014/main" id="{D10EAB30-DD85-4325-91BD-11306E135EB0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407;p48">
            <a:extLst>
              <a:ext uri="{FF2B5EF4-FFF2-40B4-BE49-F238E27FC236}">
                <a16:creationId xmlns:a16="http://schemas.microsoft.com/office/drawing/2014/main" id="{3CAFC0EA-FC1B-4E07-B856-7BA2B3417207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8" name="Google Shape;3408;p48">
              <a:extLst>
                <a:ext uri="{FF2B5EF4-FFF2-40B4-BE49-F238E27FC236}">
                  <a16:creationId xmlns:a16="http://schemas.microsoft.com/office/drawing/2014/main" id="{86721AEB-7026-4EB1-89E2-8C9AA60920C2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0" name="Google Shape;3409;p48">
                <a:extLst>
                  <a:ext uri="{FF2B5EF4-FFF2-40B4-BE49-F238E27FC236}">
                    <a16:creationId xmlns:a16="http://schemas.microsoft.com/office/drawing/2014/main" id="{7310823B-9DE7-4CCD-AEFA-D278CA03970A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410;p48">
                <a:extLst>
                  <a:ext uri="{FF2B5EF4-FFF2-40B4-BE49-F238E27FC236}">
                    <a16:creationId xmlns:a16="http://schemas.microsoft.com/office/drawing/2014/main" id="{9F3BD7F9-E400-4233-95C3-B3073EC1031B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1;p48">
                <a:extLst>
                  <a:ext uri="{FF2B5EF4-FFF2-40B4-BE49-F238E27FC236}">
                    <a16:creationId xmlns:a16="http://schemas.microsoft.com/office/drawing/2014/main" id="{AA2C4BCC-C1E4-40E1-8B83-D390AA78782E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2;p48">
                <a:extLst>
                  <a:ext uri="{FF2B5EF4-FFF2-40B4-BE49-F238E27FC236}">
                    <a16:creationId xmlns:a16="http://schemas.microsoft.com/office/drawing/2014/main" id="{324DFF42-6FF0-4EED-B55E-44597CF3ABD3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3;p48">
                <a:extLst>
                  <a:ext uri="{FF2B5EF4-FFF2-40B4-BE49-F238E27FC236}">
                    <a16:creationId xmlns:a16="http://schemas.microsoft.com/office/drawing/2014/main" id="{53163E45-EAFB-412A-93FE-8C6D1BF2EB1E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4;p48">
                <a:extLst>
                  <a:ext uri="{FF2B5EF4-FFF2-40B4-BE49-F238E27FC236}">
                    <a16:creationId xmlns:a16="http://schemas.microsoft.com/office/drawing/2014/main" id="{9DE9C0BE-BC62-4A96-864C-04BECFFC38F9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5;p48">
                <a:extLst>
                  <a:ext uri="{FF2B5EF4-FFF2-40B4-BE49-F238E27FC236}">
                    <a16:creationId xmlns:a16="http://schemas.microsoft.com/office/drawing/2014/main" id="{CE0AA1EE-C27E-42EE-9CFC-450E36E8C8F9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6;p48">
                <a:extLst>
                  <a:ext uri="{FF2B5EF4-FFF2-40B4-BE49-F238E27FC236}">
                    <a16:creationId xmlns:a16="http://schemas.microsoft.com/office/drawing/2014/main" id="{78FDBE6F-2B17-45AB-8BF3-1EC658780D12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7;p48">
                <a:extLst>
                  <a:ext uri="{FF2B5EF4-FFF2-40B4-BE49-F238E27FC236}">
                    <a16:creationId xmlns:a16="http://schemas.microsoft.com/office/drawing/2014/main" id="{02C7DA4D-8F6F-4C23-88B0-1D6903B2A2E4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18;p48">
                <a:extLst>
                  <a:ext uri="{FF2B5EF4-FFF2-40B4-BE49-F238E27FC236}">
                    <a16:creationId xmlns:a16="http://schemas.microsoft.com/office/drawing/2014/main" id="{2200546C-B7E5-410A-B131-DF3684EA21F4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419;p48">
              <a:extLst>
                <a:ext uri="{FF2B5EF4-FFF2-40B4-BE49-F238E27FC236}">
                  <a16:creationId xmlns:a16="http://schemas.microsoft.com/office/drawing/2014/main" id="{2B0FBED1-007D-4C46-A8FE-223E946EC450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0" name="Google Shape;3420;p48">
                <a:extLst>
                  <a:ext uri="{FF2B5EF4-FFF2-40B4-BE49-F238E27FC236}">
                    <a16:creationId xmlns:a16="http://schemas.microsoft.com/office/drawing/2014/main" id="{0F3F5503-27D3-4AAE-99D5-830E9EE9665E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421;p48">
                <a:extLst>
                  <a:ext uri="{FF2B5EF4-FFF2-40B4-BE49-F238E27FC236}">
                    <a16:creationId xmlns:a16="http://schemas.microsoft.com/office/drawing/2014/main" id="{11506975-6500-4F60-95D2-EFDBFBC50712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2;p48">
                <a:extLst>
                  <a:ext uri="{FF2B5EF4-FFF2-40B4-BE49-F238E27FC236}">
                    <a16:creationId xmlns:a16="http://schemas.microsoft.com/office/drawing/2014/main" id="{ACA02B68-FBA2-48FD-A3AF-929818AD1055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3;p48">
                <a:extLst>
                  <a:ext uri="{FF2B5EF4-FFF2-40B4-BE49-F238E27FC236}">
                    <a16:creationId xmlns:a16="http://schemas.microsoft.com/office/drawing/2014/main" id="{403B56AD-CFC2-4843-AAAE-872374C05A97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4;p48">
                <a:extLst>
                  <a:ext uri="{FF2B5EF4-FFF2-40B4-BE49-F238E27FC236}">
                    <a16:creationId xmlns:a16="http://schemas.microsoft.com/office/drawing/2014/main" id="{ED980926-D6C7-4D21-AC93-9D3AA5D8E54E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5;p48">
                <a:extLst>
                  <a:ext uri="{FF2B5EF4-FFF2-40B4-BE49-F238E27FC236}">
                    <a16:creationId xmlns:a16="http://schemas.microsoft.com/office/drawing/2014/main" id="{D062E5B5-7857-4A9C-8504-1B2B2FCF0A5C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6;p48">
                <a:extLst>
                  <a:ext uri="{FF2B5EF4-FFF2-40B4-BE49-F238E27FC236}">
                    <a16:creationId xmlns:a16="http://schemas.microsoft.com/office/drawing/2014/main" id="{D782469C-1F42-44E1-898E-E196C8DC4F57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7;p48">
                <a:extLst>
                  <a:ext uri="{FF2B5EF4-FFF2-40B4-BE49-F238E27FC236}">
                    <a16:creationId xmlns:a16="http://schemas.microsoft.com/office/drawing/2014/main" id="{55C9C1AB-7A83-477A-B22C-3074A5455036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8;p48">
                <a:extLst>
                  <a:ext uri="{FF2B5EF4-FFF2-40B4-BE49-F238E27FC236}">
                    <a16:creationId xmlns:a16="http://schemas.microsoft.com/office/drawing/2014/main" id="{2B2ACAEB-AF2F-4BC7-AFCB-FC9C7CDBB0ED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429;p48">
                <a:extLst>
                  <a:ext uri="{FF2B5EF4-FFF2-40B4-BE49-F238E27FC236}">
                    <a16:creationId xmlns:a16="http://schemas.microsoft.com/office/drawing/2014/main" id="{1CFFEEE5-4084-4051-B2B4-EEA3D60C4075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8847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1385-59F4-49F3-8EB7-E4626AD0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Cost-sensitive classification with 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FE6F-055D-4232-BCCD-3CA9BDD6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EB8DE-D4D0-4FCB-8BA0-36EE9739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252" y="1094643"/>
            <a:ext cx="5788246" cy="32040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4CC64E-FC15-4F38-8D72-7881F4AC4EEC}"/>
              </a:ext>
            </a:extLst>
          </p:cNvPr>
          <p:cNvCxnSpPr/>
          <p:nvPr/>
        </p:nvCxnSpPr>
        <p:spPr>
          <a:xfrm>
            <a:off x="1851524" y="3596787"/>
            <a:ext cx="540728" cy="435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4CBE2FF-4A3C-4EA5-95F2-48C5827691BF}"/>
              </a:ext>
            </a:extLst>
          </p:cNvPr>
          <p:cNvSpPr/>
          <p:nvPr/>
        </p:nvSpPr>
        <p:spPr>
          <a:xfrm>
            <a:off x="1454612" y="3430514"/>
            <a:ext cx="396913" cy="244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3CF1E-6FFA-49F1-91F2-65C3A2D243C9}"/>
              </a:ext>
            </a:extLst>
          </p:cNvPr>
          <p:cNvSpPr/>
          <p:nvPr/>
        </p:nvSpPr>
        <p:spPr>
          <a:xfrm>
            <a:off x="3424661" y="4595538"/>
            <a:ext cx="396913" cy="244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1C1D6E-C0FA-4D79-864D-1B4F6C26ED1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842114" y="4210875"/>
            <a:ext cx="582547" cy="507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C0F569-2575-47F1-9D1F-52199663FD8A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867139" y="4164762"/>
            <a:ext cx="542812" cy="278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1EB88-5737-46A5-BCF8-81C5765EB970}"/>
              </a:ext>
            </a:extLst>
          </p:cNvPr>
          <p:cNvSpPr/>
          <p:nvPr/>
        </p:nvSpPr>
        <p:spPr>
          <a:xfrm>
            <a:off x="1470226" y="4320917"/>
            <a:ext cx="396913" cy="244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C96EF6-5718-4E88-99BF-06163483E304}"/>
              </a:ext>
            </a:extLst>
          </p:cNvPr>
          <p:cNvSpPr/>
          <p:nvPr/>
        </p:nvSpPr>
        <p:spPr>
          <a:xfrm>
            <a:off x="3758941" y="3979368"/>
            <a:ext cx="396913" cy="244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ABBB3B-D0D6-4054-998D-4E61E33DFD23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888273" y="4048858"/>
            <a:ext cx="870668" cy="52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601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1385-59F4-49F3-8EB7-E4626AD0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Cost-sensitive classification with 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FE6F-055D-4232-BCCD-3CA9BDD6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Cost-sensitive classifier with Naïve Bayes.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EF62A-1C83-4B43-B49D-12095285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45" y="1699159"/>
            <a:ext cx="4992311" cy="32635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2F2F53-32DF-439E-B045-95AD3EA3658A}"/>
              </a:ext>
            </a:extLst>
          </p:cNvPr>
          <p:cNvCxnSpPr/>
          <p:nvPr/>
        </p:nvCxnSpPr>
        <p:spPr>
          <a:xfrm flipH="1" flipV="1">
            <a:off x="3936756" y="2182691"/>
            <a:ext cx="982541" cy="1866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97EF6D-AC81-45DA-BC9E-3DDCAE6994C0}"/>
              </a:ext>
            </a:extLst>
          </p:cNvPr>
          <p:cNvSpPr/>
          <p:nvPr/>
        </p:nvSpPr>
        <p:spPr>
          <a:xfrm>
            <a:off x="4046221" y="4048858"/>
            <a:ext cx="1437636" cy="831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FF00"/>
                </a:highlight>
              </a:rPr>
              <a:t>Cost of misclassifications changed from 1.0 to 3.0</a:t>
            </a:r>
          </a:p>
          <a:p>
            <a:pPr algn="ctr"/>
            <a:r>
              <a:rPr lang="en-US" sz="900" dirty="0"/>
              <a:t>FP will be more severely penalized.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53051D-7D9D-48E5-AEC6-66038BB886EE}"/>
                  </a:ext>
                </a:extLst>
              </p:cNvPr>
              <p:cNvSpPr/>
              <p:nvPr/>
            </p:nvSpPr>
            <p:spPr>
              <a:xfrm>
                <a:off x="6370861" y="2118741"/>
                <a:ext cx="2459328" cy="933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den>
                      </m:f>
                      <m:r>
                        <a:rPr lang="en-US" sz="18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53051D-7D9D-48E5-AEC6-66038BB88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861" y="2118741"/>
                <a:ext cx="2459328" cy="933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6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1385-59F4-49F3-8EB7-E4626AD0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Cost-sensitive classification with 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FE6F-055D-4232-BCCD-3CA9BDD6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Cost-sensitive classifier with Naïve Bayes.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3514B-2B47-4C8B-8D25-32CF50AF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945" y="1691146"/>
            <a:ext cx="5824904" cy="32616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087DED-174D-4313-A5B3-1B0FCAE4EE53}"/>
              </a:ext>
            </a:extLst>
          </p:cNvPr>
          <p:cNvCxnSpPr>
            <a:cxnSpLocks/>
          </p:cNvCxnSpPr>
          <p:nvPr/>
        </p:nvCxnSpPr>
        <p:spPr>
          <a:xfrm>
            <a:off x="2057401" y="4864986"/>
            <a:ext cx="8669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B218C3A-E732-4CC7-B117-0A6ECB271EDA}"/>
              </a:ext>
            </a:extLst>
          </p:cNvPr>
          <p:cNvSpPr/>
          <p:nvPr/>
        </p:nvSpPr>
        <p:spPr>
          <a:xfrm>
            <a:off x="936988" y="4525678"/>
            <a:ext cx="1120412" cy="470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FPs reduced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1B7422-FF83-4E51-92A6-A243DCAACA67}"/>
              </a:ext>
            </a:extLst>
          </p:cNvPr>
          <p:cNvCxnSpPr>
            <a:cxnSpLocks/>
          </p:cNvCxnSpPr>
          <p:nvPr/>
        </p:nvCxnSpPr>
        <p:spPr>
          <a:xfrm>
            <a:off x="1934308" y="4247327"/>
            <a:ext cx="989993" cy="4141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9CBB5-949F-4939-82BA-22326F11217B}"/>
              </a:ext>
            </a:extLst>
          </p:cNvPr>
          <p:cNvSpPr/>
          <p:nvPr/>
        </p:nvSpPr>
        <p:spPr>
          <a:xfrm>
            <a:off x="822960" y="3863340"/>
            <a:ext cx="1111349" cy="5547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But also TP reduced</a:t>
            </a:r>
          </a:p>
        </p:txBody>
      </p:sp>
    </p:spTree>
    <p:extLst>
      <p:ext uri="{BB962C8B-B14F-4D97-AF65-F5344CB8AC3E}">
        <p14:creationId xmlns:p14="http://schemas.microsoft.com/office/powerpoint/2010/main" val="214162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70A94-309F-476F-AE02-AA105C51686F}"/>
              </a:ext>
            </a:extLst>
          </p:cNvPr>
          <p:cNvSpPr txBox="1"/>
          <p:nvPr/>
        </p:nvSpPr>
        <p:spPr>
          <a:xfrm>
            <a:off x="1737360" y="1257300"/>
            <a:ext cx="5680709" cy="212365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Four possibilities that can be used for solving imbalance data problem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bg1"/>
                </a:solidFill>
              </a:rPr>
              <a:t> Choice of appropriate classifier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bg1"/>
                </a:solidFill>
              </a:rPr>
              <a:t> Use cost sensitive approach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bg1"/>
                </a:solidFill>
              </a:rPr>
              <a:t> Use sampling based approach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en-US" sz="1800" i="1" dirty="0">
                <a:solidFill>
                  <a:schemeClr val="bg1"/>
                </a:solidFill>
              </a:rPr>
              <a:t> </a:t>
            </a:r>
            <a:r>
              <a:rPr lang="en-US" altLang="en-US" sz="1800" dirty="0">
                <a:solidFill>
                  <a:schemeClr val="bg1"/>
                </a:solidFill>
              </a:rPr>
              <a:t>Bagging</a:t>
            </a:r>
          </a:p>
        </p:txBody>
      </p:sp>
    </p:spTree>
    <p:extLst>
      <p:ext uri="{BB962C8B-B14F-4D97-AF65-F5344CB8AC3E}">
        <p14:creationId xmlns:p14="http://schemas.microsoft.com/office/powerpoint/2010/main" val="3465096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38EB-A035-49A2-9B92-E47D1EE9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class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E63F-363A-429F-921F-663E69CBA25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Keras</a:t>
            </a:r>
            <a:r>
              <a:rPr lang="en-US" dirty="0"/>
              <a:t> you can assign class weights.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500" b="1" dirty="0">
                <a:solidFill>
                  <a:srgbClr val="00B0F0"/>
                </a:solidFill>
              </a:rPr>
              <a:t>fit()</a:t>
            </a:r>
            <a:r>
              <a:rPr lang="en-US" sz="1500" dirty="0"/>
              <a:t> function in </a:t>
            </a:r>
            <a:r>
              <a:rPr lang="en-US" sz="1500" dirty="0" err="1"/>
              <a:t>keras</a:t>
            </a:r>
            <a:r>
              <a:rPr lang="en-US" sz="1500" dirty="0"/>
              <a:t> has a </a:t>
            </a:r>
            <a:r>
              <a:rPr lang="en-US" sz="1500" dirty="0" err="1">
                <a:solidFill>
                  <a:srgbClr val="00B0F0"/>
                </a:solidFill>
              </a:rPr>
              <a:t>class_weight</a:t>
            </a:r>
            <a:r>
              <a:rPr lang="en-US" sz="1500" dirty="0"/>
              <a:t> parameter (see https://keras.io/models/model/).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i="1" dirty="0" err="1"/>
              <a:t>class_weight</a:t>
            </a:r>
            <a:r>
              <a:rPr lang="en-US" sz="1500" i="1" dirty="0"/>
              <a:t> = {0: 1.,</a:t>
            </a:r>
          </a:p>
          <a:p>
            <a:pPr marL="0" indent="0">
              <a:buNone/>
            </a:pPr>
            <a:r>
              <a:rPr lang="en-US" sz="1500" i="1" dirty="0"/>
              <a:t>                1: 9.}</a:t>
            </a:r>
          </a:p>
          <a:p>
            <a:pPr marL="0" indent="0">
              <a:buNone/>
            </a:pPr>
            <a:endParaRPr lang="en-US" sz="1500" i="1" dirty="0"/>
          </a:p>
          <a:p>
            <a:pPr marL="0" indent="0">
              <a:buNone/>
            </a:pPr>
            <a:r>
              <a:rPr lang="en-US" i="1" dirty="0"/>
              <a:t>Optional dictionary mapping class indices (integers) to a weight (float) value, used for weighting the loss function (during training only). This can be useful to tell the model to "pay more attention" to samples from an under-represented class</a:t>
            </a:r>
          </a:p>
          <a:p>
            <a:pPr marL="0" indent="0">
              <a:buNone/>
            </a:pPr>
            <a:endParaRPr lang="en-US" sz="1125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200" dirty="0" err="1"/>
              <a:t>max_v</a:t>
            </a:r>
            <a:r>
              <a:rPr lang="en-US" sz="1200" dirty="0"/>
              <a:t> = number of points with majority class</a:t>
            </a:r>
          </a:p>
          <a:p>
            <a:pPr marL="0" indent="0">
              <a:buNone/>
            </a:pPr>
            <a:r>
              <a:rPr lang="en-US" sz="1200" dirty="0" err="1"/>
              <a:t>weight_minority</a:t>
            </a:r>
            <a:r>
              <a:rPr lang="en-US" sz="1200" dirty="0"/>
              <a:t> = </a:t>
            </a:r>
            <a:r>
              <a:rPr lang="en-US" sz="1200" dirty="0" err="1"/>
              <a:t>max_v</a:t>
            </a:r>
            <a:r>
              <a:rPr lang="en-US" sz="1200" dirty="0"/>
              <a:t> / (# of minority points)</a:t>
            </a:r>
          </a:p>
          <a:p>
            <a:pPr marL="0" indent="0">
              <a:buNone/>
            </a:pPr>
            <a:r>
              <a:rPr lang="en-US" sz="1200" dirty="0" err="1"/>
              <a:t>weight_majority</a:t>
            </a:r>
            <a:r>
              <a:rPr lang="en-US" sz="1200" dirty="0"/>
              <a:t> = </a:t>
            </a:r>
            <a:r>
              <a:rPr lang="en-US" sz="1200" dirty="0" err="1"/>
              <a:t>max_v</a:t>
            </a:r>
            <a:r>
              <a:rPr lang="en-US" sz="1200" dirty="0"/>
              <a:t> / </a:t>
            </a:r>
            <a:r>
              <a:rPr lang="en-US" sz="1200" dirty="0" err="1"/>
              <a:t>max_v</a:t>
            </a:r>
            <a:r>
              <a:rPr lang="en-US" sz="1200" dirty="0"/>
              <a:t> = 1</a:t>
            </a:r>
          </a:p>
          <a:p>
            <a:pPr marL="0" indent="0">
              <a:buNone/>
            </a:pPr>
            <a:endParaRPr lang="en-US" sz="1125" i="1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4AE95-3819-49C4-9377-F5C9CE2957F8}"/>
              </a:ext>
            </a:extLst>
          </p:cNvPr>
          <p:cNvSpPr/>
          <p:nvPr/>
        </p:nvSpPr>
        <p:spPr>
          <a:xfrm>
            <a:off x="4618152" y="3718895"/>
            <a:ext cx="3810199" cy="74631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This is just one way to compute class weights</a:t>
            </a:r>
          </a:p>
        </p:txBody>
      </p:sp>
      <p:grpSp>
        <p:nvGrpSpPr>
          <p:cNvPr id="5" name="Google Shape;3374;p48">
            <a:extLst>
              <a:ext uri="{FF2B5EF4-FFF2-40B4-BE49-F238E27FC236}">
                <a16:creationId xmlns:a16="http://schemas.microsoft.com/office/drawing/2014/main" id="{DD879E2B-1B96-421E-BA09-05AA5C39A7A0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7" name="Google Shape;3375;p48">
              <a:extLst>
                <a:ext uri="{FF2B5EF4-FFF2-40B4-BE49-F238E27FC236}">
                  <a16:creationId xmlns:a16="http://schemas.microsoft.com/office/drawing/2014/main" id="{90D808D8-4D26-48BC-A0FB-E2140AC6191A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6;p48">
              <a:extLst>
                <a:ext uri="{FF2B5EF4-FFF2-40B4-BE49-F238E27FC236}">
                  <a16:creationId xmlns:a16="http://schemas.microsoft.com/office/drawing/2014/main" id="{FFA51CD8-D6BA-4EF2-9325-FE5C0DE71FD2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7;p48">
              <a:extLst>
                <a:ext uri="{FF2B5EF4-FFF2-40B4-BE49-F238E27FC236}">
                  <a16:creationId xmlns:a16="http://schemas.microsoft.com/office/drawing/2014/main" id="{B14E1355-80BF-4DB4-BE9E-5EF7975B43C4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8;p48">
              <a:extLst>
                <a:ext uri="{FF2B5EF4-FFF2-40B4-BE49-F238E27FC236}">
                  <a16:creationId xmlns:a16="http://schemas.microsoft.com/office/drawing/2014/main" id="{CB46EB25-9533-411E-95C5-C4E898C39D4A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9;p48">
              <a:extLst>
                <a:ext uri="{FF2B5EF4-FFF2-40B4-BE49-F238E27FC236}">
                  <a16:creationId xmlns:a16="http://schemas.microsoft.com/office/drawing/2014/main" id="{2958E5CE-90C5-4DE5-BCC8-5DF55C02FD42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0;p48">
              <a:extLst>
                <a:ext uri="{FF2B5EF4-FFF2-40B4-BE49-F238E27FC236}">
                  <a16:creationId xmlns:a16="http://schemas.microsoft.com/office/drawing/2014/main" id="{FB5ECCA6-3827-4BB7-BB28-4931572D1DDB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1;p48">
              <a:extLst>
                <a:ext uri="{FF2B5EF4-FFF2-40B4-BE49-F238E27FC236}">
                  <a16:creationId xmlns:a16="http://schemas.microsoft.com/office/drawing/2014/main" id="{D0D86C37-DF92-4C11-8BAD-BB74CBD5C269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2;p48">
              <a:extLst>
                <a:ext uri="{FF2B5EF4-FFF2-40B4-BE49-F238E27FC236}">
                  <a16:creationId xmlns:a16="http://schemas.microsoft.com/office/drawing/2014/main" id="{8C62C0B9-6329-4529-A2D7-C639E1CF1D4C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3;p48">
              <a:extLst>
                <a:ext uri="{FF2B5EF4-FFF2-40B4-BE49-F238E27FC236}">
                  <a16:creationId xmlns:a16="http://schemas.microsoft.com/office/drawing/2014/main" id="{79F784F4-4057-477B-B758-2B280CA67085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4;p48">
              <a:extLst>
                <a:ext uri="{FF2B5EF4-FFF2-40B4-BE49-F238E27FC236}">
                  <a16:creationId xmlns:a16="http://schemas.microsoft.com/office/drawing/2014/main" id="{F883B440-4B87-42BF-8F11-2F188DB71764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5;p48">
              <a:extLst>
                <a:ext uri="{FF2B5EF4-FFF2-40B4-BE49-F238E27FC236}">
                  <a16:creationId xmlns:a16="http://schemas.microsoft.com/office/drawing/2014/main" id="{E4021CEF-D834-4814-8157-57483944B11A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6;p48">
              <a:extLst>
                <a:ext uri="{FF2B5EF4-FFF2-40B4-BE49-F238E27FC236}">
                  <a16:creationId xmlns:a16="http://schemas.microsoft.com/office/drawing/2014/main" id="{F61B5968-368F-4EBB-B69E-21F5098A35E2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7;p48">
              <a:extLst>
                <a:ext uri="{FF2B5EF4-FFF2-40B4-BE49-F238E27FC236}">
                  <a16:creationId xmlns:a16="http://schemas.microsoft.com/office/drawing/2014/main" id="{7091BF4A-2AD4-42C6-BB30-B34D8426F763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8;p48">
              <a:extLst>
                <a:ext uri="{FF2B5EF4-FFF2-40B4-BE49-F238E27FC236}">
                  <a16:creationId xmlns:a16="http://schemas.microsoft.com/office/drawing/2014/main" id="{41D4DF2A-00AB-4C0A-A0C9-A922764C3D8C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3390;p48">
            <a:extLst>
              <a:ext uri="{FF2B5EF4-FFF2-40B4-BE49-F238E27FC236}">
                <a16:creationId xmlns:a16="http://schemas.microsoft.com/office/drawing/2014/main" id="{4712CB4D-FF68-45FD-8CDA-63A473D45A4B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2" name="Google Shape;3391;p48">
              <a:extLst>
                <a:ext uri="{FF2B5EF4-FFF2-40B4-BE49-F238E27FC236}">
                  <a16:creationId xmlns:a16="http://schemas.microsoft.com/office/drawing/2014/main" id="{54D418BD-9731-44F2-81C7-B3B1708C0332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2;p48">
              <a:extLst>
                <a:ext uri="{FF2B5EF4-FFF2-40B4-BE49-F238E27FC236}">
                  <a16:creationId xmlns:a16="http://schemas.microsoft.com/office/drawing/2014/main" id="{C19D44BC-789E-46F8-9095-AD2FC45F4A09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3;p48">
              <a:extLst>
                <a:ext uri="{FF2B5EF4-FFF2-40B4-BE49-F238E27FC236}">
                  <a16:creationId xmlns:a16="http://schemas.microsoft.com/office/drawing/2014/main" id="{2232F598-39E7-4DC6-AB4A-7A86D4EA9F98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94;p48">
              <a:extLst>
                <a:ext uri="{FF2B5EF4-FFF2-40B4-BE49-F238E27FC236}">
                  <a16:creationId xmlns:a16="http://schemas.microsoft.com/office/drawing/2014/main" id="{E376AE36-1470-40D4-AA11-D6EEB1A5C190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95;p48">
              <a:extLst>
                <a:ext uri="{FF2B5EF4-FFF2-40B4-BE49-F238E27FC236}">
                  <a16:creationId xmlns:a16="http://schemas.microsoft.com/office/drawing/2014/main" id="{23A64882-CC60-485F-BC7E-9B53E9F6528F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3396;p48">
            <a:extLst>
              <a:ext uri="{FF2B5EF4-FFF2-40B4-BE49-F238E27FC236}">
                <a16:creationId xmlns:a16="http://schemas.microsoft.com/office/drawing/2014/main" id="{98FDD0CB-951E-4E71-91A6-6392904A0A65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8" name="Google Shape;3397;p48">
              <a:extLst>
                <a:ext uri="{FF2B5EF4-FFF2-40B4-BE49-F238E27FC236}">
                  <a16:creationId xmlns:a16="http://schemas.microsoft.com/office/drawing/2014/main" id="{BC6887B7-BAF2-4B40-9E14-1B7E0F0300AD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8;p48">
              <a:extLst>
                <a:ext uri="{FF2B5EF4-FFF2-40B4-BE49-F238E27FC236}">
                  <a16:creationId xmlns:a16="http://schemas.microsoft.com/office/drawing/2014/main" id="{91C5E7CD-CE41-4561-99E3-E6BC373A1C54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399;p48">
            <a:extLst>
              <a:ext uri="{FF2B5EF4-FFF2-40B4-BE49-F238E27FC236}">
                <a16:creationId xmlns:a16="http://schemas.microsoft.com/office/drawing/2014/main" id="{DF366BAE-C5B8-4C49-A9E5-3EA796368E01}"/>
              </a:ext>
            </a:extLst>
          </p:cNvPr>
          <p:cNvSpPr/>
          <p:nvPr/>
        </p:nvSpPr>
        <p:spPr>
          <a:xfrm rot="-5400000">
            <a:off x="366925" y="-35126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400;p48">
            <a:extLst>
              <a:ext uri="{FF2B5EF4-FFF2-40B4-BE49-F238E27FC236}">
                <a16:creationId xmlns:a16="http://schemas.microsoft.com/office/drawing/2014/main" id="{F88C3F8B-BDAD-4E0A-824D-E683619733A4}"/>
              </a:ext>
            </a:extLst>
          </p:cNvPr>
          <p:cNvGrpSpPr/>
          <p:nvPr/>
        </p:nvGrpSpPr>
        <p:grpSpPr>
          <a:xfrm rot="10800000">
            <a:off x="18102" y="169912"/>
            <a:ext cx="883262" cy="242091"/>
            <a:chOff x="2300350" y="2601250"/>
            <a:chExt cx="2275275" cy="623625"/>
          </a:xfrm>
        </p:grpSpPr>
        <p:sp>
          <p:nvSpPr>
            <p:cNvPr id="32" name="Google Shape;3401;p48">
              <a:extLst>
                <a:ext uri="{FF2B5EF4-FFF2-40B4-BE49-F238E27FC236}">
                  <a16:creationId xmlns:a16="http://schemas.microsoft.com/office/drawing/2014/main" id="{71AB46EE-739E-4AEA-B919-2DDAB4731C29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2;p48">
              <a:extLst>
                <a:ext uri="{FF2B5EF4-FFF2-40B4-BE49-F238E27FC236}">
                  <a16:creationId xmlns:a16="http://schemas.microsoft.com/office/drawing/2014/main" id="{83069EFA-BFCE-4E57-83C0-70AA11E20AB8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3;p48">
              <a:extLst>
                <a:ext uri="{FF2B5EF4-FFF2-40B4-BE49-F238E27FC236}">
                  <a16:creationId xmlns:a16="http://schemas.microsoft.com/office/drawing/2014/main" id="{C1B870D6-CDCD-488E-A39D-AB3ACC6504FF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4;p48">
              <a:extLst>
                <a:ext uri="{FF2B5EF4-FFF2-40B4-BE49-F238E27FC236}">
                  <a16:creationId xmlns:a16="http://schemas.microsoft.com/office/drawing/2014/main" id="{0A6F3C4E-2F98-4F0E-ABEE-0929A1B62CA8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05;p48">
              <a:extLst>
                <a:ext uri="{FF2B5EF4-FFF2-40B4-BE49-F238E27FC236}">
                  <a16:creationId xmlns:a16="http://schemas.microsoft.com/office/drawing/2014/main" id="{40AFA5E6-53F0-4523-9A70-A6F23CCB3519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6;p48">
              <a:extLst>
                <a:ext uri="{FF2B5EF4-FFF2-40B4-BE49-F238E27FC236}">
                  <a16:creationId xmlns:a16="http://schemas.microsoft.com/office/drawing/2014/main" id="{47E39C25-9DF6-4CDC-A5F2-1A57348D73BD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407;p48">
            <a:extLst>
              <a:ext uri="{FF2B5EF4-FFF2-40B4-BE49-F238E27FC236}">
                <a16:creationId xmlns:a16="http://schemas.microsoft.com/office/drawing/2014/main" id="{1D8D777D-7D95-4417-B45B-BDB390113F62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9" name="Google Shape;3408;p48">
              <a:extLst>
                <a:ext uri="{FF2B5EF4-FFF2-40B4-BE49-F238E27FC236}">
                  <a16:creationId xmlns:a16="http://schemas.microsoft.com/office/drawing/2014/main" id="{95863F21-47C4-4023-856B-7D87669A29B9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1" name="Google Shape;3409;p48">
                <a:extLst>
                  <a:ext uri="{FF2B5EF4-FFF2-40B4-BE49-F238E27FC236}">
                    <a16:creationId xmlns:a16="http://schemas.microsoft.com/office/drawing/2014/main" id="{63D0ECAA-55C9-409B-A7AA-553709F0CD6A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0;p48">
                <a:extLst>
                  <a:ext uri="{FF2B5EF4-FFF2-40B4-BE49-F238E27FC236}">
                    <a16:creationId xmlns:a16="http://schemas.microsoft.com/office/drawing/2014/main" id="{294C71C9-C8D7-430F-98F8-3C192EE08059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1;p48">
                <a:extLst>
                  <a:ext uri="{FF2B5EF4-FFF2-40B4-BE49-F238E27FC236}">
                    <a16:creationId xmlns:a16="http://schemas.microsoft.com/office/drawing/2014/main" id="{46FA0B75-05E1-408E-9402-26B3A1AA79B3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2;p48">
                <a:extLst>
                  <a:ext uri="{FF2B5EF4-FFF2-40B4-BE49-F238E27FC236}">
                    <a16:creationId xmlns:a16="http://schemas.microsoft.com/office/drawing/2014/main" id="{AB39A911-6CB8-4EF7-A5CE-60B0F7626953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3;p48">
                <a:extLst>
                  <a:ext uri="{FF2B5EF4-FFF2-40B4-BE49-F238E27FC236}">
                    <a16:creationId xmlns:a16="http://schemas.microsoft.com/office/drawing/2014/main" id="{4DF8A1A5-3DCA-4915-8BF9-6045CF20F67C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4;p48">
                <a:extLst>
                  <a:ext uri="{FF2B5EF4-FFF2-40B4-BE49-F238E27FC236}">
                    <a16:creationId xmlns:a16="http://schemas.microsoft.com/office/drawing/2014/main" id="{55F56B3C-8B79-4C47-A417-4670BCC5868E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5;p48">
                <a:extLst>
                  <a:ext uri="{FF2B5EF4-FFF2-40B4-BE49-F238E27FC236}">
                    <a16:creationId xmlns:a16="http://schemas.microsoft.com/office/drawing/2014/main" id="{1ADB9304-9F49-4C0B-82AE-CD4354EC9704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6;p48">
                <a:extLst>
                  <a:ext uri="{FF2B5EF4-FFF2-40B4-BE49-F238E27FC236}">
                    <a16:creationId xmlns:a16="http://schemas.microsoft.com/office/drawing/2014/main" id="{F2F3DCC6-F11E-4332-8454-EB67F936E5C3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17;p48">
                <a:extLst>
                  <a:ext uri="{FF2B5EF4-FFF2-40B4-BE49-F238E27FC236}">
                    <a16:creationId xmlns:a16="http://schemas.microsoft.com/office/drawing/2014/main" id="{595BB8C6-F186-4AF2-948F-E06885CCE11A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18;p48">
                <a:extLst>
                  <a:ext uri="{FF2B5EF4-FFF2-40B4-BE49-F238E27FC236}">
                    <a16:creationId xmlns:a16="http://schemas.microsoft.com/office/drawing/2014/main" id="{D4D7D807-897A-4E29-9008-605CEADEA677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3419;p48">
              <a:extLst>
                <a:ext uri="{FF2B5EF4-FFF2-40B4-BE49-F238E27FC236}">
                  <a16:creationId xmlns:a16="http://schemas.microsoft.com/office/drawing/2014/main" id="{57C8901B-DCA5-4EF6-AC7E-AB1B1FD026B9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" name="Google Shape;3420;p48">
                <a:extLst>
                  <a:ext uri="{FF2B5EF4-FFF2-40B4-BE49-F238E27FC236}">
                    <a16:creationId xmlns:a16="http://schemas.microsoft.com/office/drawing/2014/main" id="{157BBB0D-13BC-43F1-AF3D-846EC589C60C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1;p48">
                <a:extLst>
                  <a:ext uri="{FF2B5EF4-FFF2-40B4-BE49-F238E27FC236}">
                    <a16:creationId xmlns:a16="http://schemas.microsoft.com/office/drawing/2014/main" id="{18CDB0E4-2C0E-4624-96CF-6596232D750D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2;p48">
                <a:extLst>
                  <a:ext uri="{FF2B5EF4-FFF2-40B4-BE49-F238E27FC236}">
                    <a16:creationId xmlns:a16="http://schemas.microsoft.com/office/drawing/2014/main" id="{2F8D5668-13C1-4486-9A35-1093889DE444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3;p48">
                <a:extLst>
                  <a:ext uri="{FF2B5EF4-FFF2-40B4-BE49-F238E27FC236}">
                    <a16:creationId xmlns:a16="http://schemas.microsoft.com/office/drawing/2014/main" id="{6073FD90-4D82-4227-9043-18EA03613979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4;p48">
                <a:extLst>
                  <a:ext uri="{FF2B5EF4-FFF2-40B4-BE49-F238E27FC236}">
                    <a16:creationId xmlns:a16="http://schemas.microsoft.com/office/drawing/2014/main" id="{739A8223-8BAC-4A5B-A7DC-F4992C471386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5;p48">
                <a:extLst>
                  <a:ext uri="{FF2B5EF4-FFF2-40B4-BE49-F238E27FC236}">
                    <a16:creationId xmlns:a16="http://schemas.microsoft.com/office/drawing/2014/main" id="{A0B2EE8E-1073-4DB1-BAE7-74ACF60F763C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6;p48">
                <a:extLst>
                  <a:ext uri="{FF2B5EF4-FFF2-40B4-BE49-F238E27FC236}">
                    <a16:creationId xmlns:a16="http://schemas.microsoft.com/office/drawing/2014/main" id="{A09C28B4-E2A5-4A12-AA2A-6ED915C109DB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7;p48">
                <a:extLst>
                  <a:ext uri="{FF2B5EF4-FFF2-40B4-BE49-F238E27FC236}">
                    <a16:creationId xmlns:a16="http://schemas.microsoft.com/office/drawing/2014/main" id="{29397B51-FC99-4AFB-AC94-47340DD2EE52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428;p48">
                <a:extLst>
                  <a:ext uri="{FF2B5EF4-FFF2-40B4-BE49-F238E27FC236}">
                    <a16:creationId xmlns:a16="http://schemas.microsoft.com/office/drawing/2014/main" id="{7DBFB5EC-7C00-43EF-96A9-C1652E82D516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429;p48">
                <a:extLst>
                  <a:ext uri="{FF2B5EF4-FFF2-40B4-BE49-F238E27FC236}">
                    <a16:creationId xmlns:a16="http://schemas.microsoft.com/office/drawing/2014/main" id="{59008788-19D4-454E-A031-492A851E47DA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4633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2D21-10DC-4CF6-AA53-29CE0731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51" y="908888"/>
            <a:ext cx="7717800" cy="572700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8EC1-83EC-41BA-A633-9CA208D6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151" y="1557188"/>
            <a:ext cx="7717800" cy="3416400"/>
          </a:xfrm>
        </p:spPr>
        <p:txBody>
          <a:bodyPr/>
          <a:lstStyle/>
          <a:p>
            <a:r>
              <a:rPr lang="en-US" dirty="0"/>
              <a:t>Python imbalanced-learn library: </a:t>
            </a:r>
            <a:r>
              <a:rPr lang="en-US" dirty="0">
                <a:hlinkClick r:id="rId2"/>
              </a:rPr>
              <a:t>https://github.com/scikit-learn-contrib/imbalanced-learn</a:t>
            </a:r>
            <a:endParaRPr lang="en-US" dirty="0"/>
          </a:p>
          <a:p>
            <a:endParaRPr lang="en-US" dirty="0"/>
          </a:p>
          <a:p>
            <a:r>
              <a:rPr lang="en-US" dirty="0"/>
              <a:t>Weka also has oversampling methods and a cost sensitive meta classifier: </a:t>
            </a:r>
            <a:r>
              <a:rPr lang="en-US" dirty="0">
                <a:hlinkClick r:id="rId3"/>
              </a:rPr>
              <a:t>https://weka.wikispaces.com/CostSensitiveClassifier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oogle Shape;3374;p48">
            <a:extLst>
              <a:ext uri="{FF2B5EF4-FFF2-40B4-BE49-F238E27FC236}">
                <a16:creationId xmlns:a16="http://schemas.microsoft.com/office/drawing/2014/main" id="{C49C3FE4-BD9B-4452-9615-AC4260662943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5" name="Google Shape;3375;p48">
              <a:extLst>
                <a:ext uri="{FF2B5EF4-FFF2-40B4-BE49-F238E27FC236}">
                  <a16:creationId xmlns:a16="http://schemas.microsoft.com/office/drawing/2014/main" id="{FC80FF11-1FD5-4BCD-9A8E-2A31B066566C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76;p48">
              <a:extLst>
                <a:ext uri="{FF2B5EF4-FFF2-40B4-BE49-F238E27FC236}">
                  <a16:creationId xmlns:a16="http://schemas.microsoft.com/office/drawing/2014/main" id="{0710B6BE-AF01-4066-9754-850B3F96CD5E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7;p48">
              <a:extLst>
                <a:ext uri="{FF2B5EF4-FFF2-40B4-BE49-F238E27FC236}">
                  <a16:creationId xmlns:a16="http://schemas.microsoft.com/office/drawing/2014/main" id="{B9114637-1EAE-4CB6-9954-5AA75B4FFC27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8;p48">
              <a:extLst>
                <a:ext uri="{FF2B5EF4-FFF2-40B4-BE49-F238E27FC236}">
                  <a16:creationId xmlns:a16="http://schemas.microsoft.com/office/drawing/2014/main" id="{75D99B98-B34C-4A12-8E09-A9485C5BEEA0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9;p48">
              <a:extLst>
                <a:ext uri="{FF2B5EF4-FFF2-40B4-BE49-F238E27FC236}">
                  <a16:creationId xmlns:a16="http://schemas.microsoft.com/office/drawing/2014/main" id="{0A7B393D-C83D-48E2-86C1-1FEB7354C0F6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80;p48">
              <a:extLst>
                <a:ext uri="{FF2B5EF4-FFF2-40B4-BE49-F238E27FC236}">
                  <a16:creationId xmlns:a16="http://schemas.microsoft.com/office/drawing/2014/main" id="{C80FEAA8-A738-4D28-ABD8-E01CC21C502C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81;p48">
              <a:extLst>
                <a:ext uri="{FF2B5EF4-FFF2-40B4-BE49-F238E27FC236}">
                  <a16:creationId xmlns:a16="http://schemas.microsoft.com/office/drawing/2014/main" id="{02E99C1E-E6DE-4C6B-8845-8294A30FE9D5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2;p48">
              <a:extLst>
                <a:ext uri="{FF2B5EF4-FFF2-40B4-BE49-F238E27FC236}">
                  <a16:creationId xmlns:a16="http://schemas.microsoft.com/office/drawing/2014/main" id="{0F35F873-8D46-4175-BBFC-573D5D8EE2DD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3;p48">
              <a:extLst>
                <a:ext uri="{FF2B5EF4-FFF2-40B4-BE49-F238E27FC236}">
                  <a16:creationId xmlns:a16="http://schemas.microsoft.com/office/drawing/2014/main" id="{CF980F84-A995-450F-B7D6-88CDD1C2EE50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4;p48">
              <a:extLst>
                <a:ext uri="{FF2B5EF4-FFF2-40B4-BE49-F238E27FC236}">
                  <a16:creationId xmlns:a16="http://schemas.microsoft.com/office/drawing/2014/main" id="{45BDE966-B99E-43A3-86D0-C5B48E2926BC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5;p48">
              <a:extLst>
                <a:ext uri="{FF2B5EF4-FFF2-40B4-BE49-F238E27FC236}">
                  <a16:creationId xmlns:a16="http://schemas.microsoft.com/office/drawing/2014/main" id="{81CFB0AF-83DC-4590-BCC4-10ADE5E77BAF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6;p48">
              <a:extLst>
                <a:ext uri="{FF2B5EF4-FFF2-40B4-BE49-F238E27FC236}">
                  <a16:creationId xmlns:a16="http://schemas.microsoft.com/office/drawing/2014/main" id="{FC8327C6-5599-4A26-A0B5-01FEB0CB175F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7;p48">
              <a:extLst>
                <a:ext uri="{FF2B5EF4-FFF2-40B4-BE49-F238E27FC236}">
                  <a16:creationId xmlns:a16="http://schemas.microsoft.com/office/drawing/2014/main" id="{FCF9FFE8-D306-46D7-A7BA-B42B5828CE69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8;p48">
              <a:extLst>
                <a:ext uri="{FF2B5EF4-FFF2-40B4-BE49-F238E27FC236}">
                  <a16:creationId xmlns:a16="http://schemas.microsoft.com/office/drawing/2014/main" id="{DEB43D54-7652-47C5-8003-6200A1552B2F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3390;p48">
            <a:extLst>
              <a:ext uri="{FF2B5EF4-FFF2-40B4-BE49-F238E27FC236}">
                <a16:creationId xmlns:a16="http://schemas.microsoft.com/office/drawing/2014/main" id="{75D923B3-6B5D-4AA6-B1CF-257049112927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0" name="Google Shape;3391;p48">
              <a:extLst>
                <a:ext uri="{FF2B5EF4-FFF2-40B4-BE49-F238E27FC236}">
                  <a16:creationId xmlns:a16="http://schemas.microsoft.com/office/drawing/2014/main" id="{00A89ABD-B2B3-45F0-9EEA-B660ABE93456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92;p48">
              <a:extLst>
                <a:ext uri="{FF2B5EF4-FFF2-40B4-BE49-F238E27FC236}">
                  <a16:creationId xmlns:a16="http://schemas.microsoft.com/office/drawing/2014/main" id="{FE62B1C4-52D1-4B25-A409-B6FBB6269F06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93;p48">
              <a:extLst>
                <a:ext uri="{FF2B5EF4-FFF2-40B4-BE49-F238E27FC236}">
                  <a16:creationId xmlns:a16="http://schemas.microsoft.com/office/drawing/2014/main" id="{6744F637-6F20-4562-B807-473B4C359C2A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4;p48">
              <a:extLst>
                <a:ext uri="{FF2B5EF4-FFF2-40B4-BE49-F238E27FC236}">
                  <a16:creationId xmlns:a16="http://schemas.microsoft.com/office/drawing/2014/main" id="{F6914567-98FE-4208-8567-1F6B71B3D314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5;p48">
              <a:extLst>
                <a:ext uri="{FF2B5EF4-FFF2-40B4-BE49-F238E27FC236}">
                  <a16:creationId xmlns:a16="http://schemas.microsoft.com/office/drawing/2014/main" id="{2057B3CC-F979-412C-8632-05722C8D04FC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3396;p48">
            <a:extLst>
              <a:ext uri="{FF2B5EF4-FFF2-40B4-BE49-F238E27FC236}">
                <a16:creationId xmlns:a16="http://schemas.microsoft.com/office/drawing/2014/main" id="{3802553C-1FA8-44FF-9CCE-2A4ECF13B0A9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6" name="Google Shape;3397;p48">
              <a:extLst>
                <a:ext uri="{FF2B5EF4-FFF2-40B4-BE49-F238E27FC236}">
                  <a16:creationId xmlns:a16="http://schemas.microsoft.com/office/drawing/2014/main" id="{D05A7E33-24A9-41A1-8E14-F6F1ED96E705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8;p48">
              <a:extLst>
                <a:ext uri="{FF2B5EF4-FFF2-40B4-BE49-F238E27FC236}">
                  <a16:creationId xmlns:a16="http://schemas.microsoft.com/office/drawing/2014/main" id="{3EA601FE-7E38-4E42-935C-66FCBEA125B5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3399;p48">
            <a:extLst>
              <a:ext uri="{FF2B5EF4-FFF2-40B4-BE49-F238E27FC236}">
                <a16:creationId xmlns:a16="http://schemas.microsoft.com/office/drawing/2014/main" id="{D9DA9C85-B1C8-407F-8C2A-7B2135F85B27}"/>
              </a:ext>
            </a:extLst>
          </p:cNvPr>
          <p:cNvSpPr/>
          <p:nvPr/>
        </p:nvSpPr>
        <p:spPr>
          <a:xfrm rot="-5400000">
            <a:off x="366925" y="-35126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3400;p48">
            <a:extLst>
              <a:ext uri="{FF2B5EF4-FFF2-40B4-BE49-F238E27FC236}">
                <a16:creationId xmlns:a16="http://schemas.microsoft.com/office/drawing/2014/main" id="{8A47F05F-B763-4294-BCA1-2BA4BF1B21DA}"/>
              </a:ext>
            </a:extLst>
          </p:cNvPr>
          <p:cNvGrpSpPr/>
          <p:nvPr/>
        </p:nvGrpSpPr>
        <p:grpSpPr>
          <a:xfrm rot="10800000">
            <a:off x="18102" y="169912"/>
            <a:ext cx="883262" cy="242091"/>
            <a:chOff x="2300350" y="2601250"/>
            <a:chExt cx="2275275" cy="623625"/>
          </a:xfrm>
        </p:grpSpPr>
        <p:sp>
          <p:nvSpPr>
            <p:cNvPr id="30" name="Google Shape;3401;p48">
              <a:extLst>
                <a:ext uri="{FF2B5EF4-FFF2-40B4-BE49-F238E27FC236}">
                  <a16:creationId xmlns:a16="http://schemas.microsoft.com/office/drawing/2014/main" id="{3354BA1A-18AB-462B-8446-3BE9A5CD0242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02;p48">
              <a:extLst>
                <a:ext uri="{FF2B5EF4-FFF2-40B4-BE49-F238E27FC236}">
                  <a16:creationId xmlns:a16="http://schemas.microsoft.com/office/drawing/2014/main" id="{887089C2-77E2-4F8E-8A14-48E96D472310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03;p48">
              <a:extLst>
                <a:ext uri="{FF2B5EF4-FFF2-40B4-BE49-F238E27FC236}">
                  <a16:creationId xmlns:a16="http://schemas.microsoft.com/office/drawing/2014/main" id="{2CFEC439-F987-488B-BF2D-CA97447C06A4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4;p48">
              <a:extLst>
                <a:ext uri="{FF2B5EF4-FFF2-40B4-BE49-F238E27FC236}">
                  <a16:creationId xmlns:a16="http://schemas.microsoft.com/office/drawing/2014/main" id="{50A5E5AF-7FC8-4196-A66D-73D946C4F57D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5;p48">
              <a:extLst>
                <a:ext uri="{FF2B5EF4-FFF2-40B4-BE49-F238E27FC236}">
                  <a16:creationId xmlns:a16="http://schemas.microsoft.com/office/drawing/2014/main" id="{9A220AC1-840D-42E1-8398-58A9EDE69192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6;p48">
              <a:extLst>
                <a:ext uri="{FF2B5EF4-FFF2-40B4-BE49-F238E27FC236}">
                  <a16:creationId xmlns:a16="http://schemas.microsoft.com/office/drawing/2014/main" id="{D1C620BC-D897-4DDC-BF42-E39134776C23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407;p48">
            <a:extLst>
              <a:ext uri="{FF2B5EF4-FFF2-40B4-BE49-F238E27FC236}">
                <a16:creationId xmlns:a16="http://schemas.microsoft.com/office/drawing/2014/main" id="{3A50D475-5637-4EFA-B9FD-B0FE31DD56C2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7" name="Google Shape;3408;p48">
              <a:extLst>
                <a:ext uri="{FF2B5EF4-FFF2-40B4-BE49-F238E27FC236}">
                  <a16:creationId xmlns:a16="http://schemas.microsoft.com/office/drawing/2014/main" id="{6FD49200-6D71-41D7-8451-4A2E881CE662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9" name="Google Shape;3409;p48">
                <a:extLst>
                  <a:ext uri="{FF2B5EF4-FFF2-40B4-BE49-F238E27FC236}">
                    <a16:creationId xmlns:a16="http://schemas.microsoft.com/office/drawing/2014/main" id="{22163591-458B-4049-9F78-F7429C2B72B7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410;p48">
                <a:extLst>
                  <a:ext uri="{FF2B5EF4-FFF2-40B4-BE49-F238E27FC236}">
                    <a16:creationId xmlns:a16="http://schemas.microsoft.com/office/drawing/2014/main" id="{1B31F399-B0F5-4ACB-8C68-DEAD49F64C9B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411;p48">
                <a:extLst>
                  <a:ext uri="{FF2B5EF4-FFF2-40B4-BE49-F238E27FC236}">
                    <a16:creationId xmlns:a16="http://schemas.microsoft.com/office/drawing/2014/main" id="{EC8AF01E-6635-41A8-9502-A0FEAF1DDF9F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2;p48">
                <a:extLst>
                  <a:ext uri="{FF2B5EF4-FFF2-40B4-BE49-F238E27FC236}">
                    <a16:creationId xmlns:a16="http://schemas.microsoft.com/office/drawing/2014/main" id="{5B0C85B2-9485-4FA6-87A2-93E49AF69AC8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3;p48">
                <a:extLst>
                  <a:ext uri="{FF2B5EF4-FFF2-40B4-BE49-F238E27FC236}">
                    <a16:creationId xmlns:a16="http://schemas.microsoft.com/office/drawing/2014/main" id="{6CBC8A5B-2714-4700-B8AE-87BA9CD60F33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4;p48">
                <a:extLst>
                  <a:ext uri="{FF2B5EF4-FFF2-40B4-BE49-F238E27FC236}">
                    <a16:creationId xmlns:a16="http://schemas.microsoft.com/office/drawing/2014/main" id="{64471AAC-2998-4618-A3B0-48C34D1E1248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5;p48">
                <a:extLst>
                  <a:ext uri="{FF2B5EF4-FFF2-40B4-BE49-F238E27FC236}">
                    <a16:creationId xmlns:a16="http://schemas.microsoft.com/office/drawing/2014/main" id="{5AC50D5F-0B28-4554-8E0D-BDEFC113FE3C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6;p48">
                <a:extLst>
                  <a:ext uri="{FF2B5EF4-FFF2-40B4-BE49-F238E27FC236}">
                    <a16:creationId xmlns:a16="http://schemas.microsoft.com/office/drawing/2014/main" id="{812ECA97-545E-4895-B4E3-E0F9F2A6BBE0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7;p48">
                <a:extLst>
                  <a:ext uri="{FF2B5EF4-FFF2-40B4-BE49-F238E27FC236}">
                    <a16:creationId xmlns:a16="http://schemas.microsoft.com/office/drawing/2014/main" id="{D6006A80-3F3F-4554-92F8-E285515D3363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8;p48">
                <a:extLst>
                  <a:ext uri="{FF2B5EF4-FFF2-40B4-BE49-F238E27FC236}">
                    <a16:creationId xmlns:a16="http://schemas.microsoft.com/office/drawing/2014/main" id="{B7A3D7E7-7D4D-453A-82E3-7214D808D422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419;p48">
              <a:extLst>
                <a:ext uri="{FF2B5EF4-FFF2-40B4-BE49-F238E27FC236}">
                  <a16:creationId xmlns:a16="http://schemas.microsoft.com/office/drawing/2014/main" id="{F6BF6577-6682-45C4-9D3C-DF2DF0A2E64D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9" name="Google Shape;3420;p48">
                <a:extLst>
                  <a:ext uri="{FF2B5EF4-FFF2-40B4-BE49-F238E27FC236}">
                    <a16:creationId xmlns:a16="http://schemas.microsoft.com/office/drawing/2014/main" id="{61DD7D45-F1C0-4493-A3C9-86ED24122B5F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421;p48">
                <a:extLst>
                  <a:ext uri="{FF2B5EF4-FFF2-40B4-BE49-F238E27FC236}">
                    <a16:creationId xmlns:a16="http://schemas.microsoft.com/office/drawing/2014/main" id="{BA42B409-4C8E-4B67-B3ED-0CB5DF051EC7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422;p48">
                <a:extLst>
                  <a:ext uri="{FF2B5EF4-FFF2-40B4-BE49-F238E27FC236}">
                    <a16:creationId xmlns:a16="http://schemas.microsoft.com/office/drawing/2014/main" id="{BF2944E4-CD47-4051-9B70-91B033B386B6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3;p48">
                <a:extLst>
                  <a:ext uri="{FF2B5EF4-FFF2-40B4-BE49-F238E27FC236}">
                    <a16:creationId xmlns:a16="http://schemas.microsoft.com/office/drawing/2014/main" id="{0B0FBB0B-159B-4DC2-87C2-CF30ABF35ADE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4;p48">
                <a:extLst>
                  <a:ext uri="{FF2B5EF4-FFF2-40B4-BE49-F238E27FC236}">
                    <a16:creationId xmlns:a16="http://schemas.microsoft.com/office/drawing/2014/main" id="{DDD2AC7C-2D1C-4724-BED2-61C3749FF7BF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5;p48">
                <a:extLst>
                  <a:ext uri="{FF2B5EF4-FFF2-40B4-BE49-F238E27FC236}">
                    <a16:creationId xmlns:a16="http://schemas.microsoft.com/office/drawing/2014/main" id="{FFE048AC-66C1-4CCB-889A-F281CFCA4E7F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6;p48">
                <a:extLst>
                  <a:ext uri="{FF2B5EF4-FFF2-40B4-BE49-F238E27FC236}">
                    <a16:creationId xmlns:a16="http://schemas.microsoft.com/office/drawing/2014/main" id="{8DD222CB-FEC2-47B8-895E-2F8489661DF1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7;p48">
                <a:extLst>
                  <a:ext uri="{FF2B5EF4-FFF2-40B4-BE49-F238E27FC236}">
                    <a16:creationId xmlns:a16="http://schemas.microsoft.com/office/drawing/2014/main" id="{4F0492E2-22DC-43F5-B870-F5FB2D708A67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8;p48">
                <a:extLst>
                  <a:ext uri="{FF2B5EF4-FFF2-40B4-BE49-F238E27FC236}">
                    <a16:creationId xmlns:a16="http://schemas.microsoft.com/office/drawing/2014/main" id="{A9D9ACDD-DED1-489F-8D9B-5DE1E5F7573F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9;p48">
                <a:extLst>
                  <a:ext uri="{FF2B5EF4-FFF2-40B4-BE49-F238E27FC236}">
                    <a16:creationId xmlns:a16="http://schemas.microsoft.com/office/drawing/2014/main" id="{97CCC75E-9459-44C4-8A5F-A83A7B019D9D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7806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30184-1818-4843-A029-85A1F561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0C42C-F713-4310-AB4F-7E395F5C4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44688"/>
                <a:ext cx="7886700" cy="3263504"/>
              </a:xfrm>
            </p:spPr>
            <p:txBody>
              <a:bodyPr>
                <a:normAutofit/>
              </a:bodyPr>
              <a:lstStyle/>
              <a:p>
                <a:r>
                  <a:rPr lang="en-US" sz="1500" dirty="0"/>
                  <a:t>Most of the time accuracy will not be enough to assess performance.</a:t>
                </a:r>
              </a:p>
              <a:p>
                <a:endParaRPr lang="en-US" sz="1500" dirty="0"/>
              </a:p>
              <a:p>
                <a:r>
                  <a:rPr lang="en-US" sz="1500" i="1" dirty="0"/>
                  <a:t>accuracy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500" dirty="0"/>
              </a:p>
              <a:p>
                <a:endParaRPr lang="en-US" sz="1500" dirty="0"/>
              </a:p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𝑠𝑒𝑛𝑠𝑖𝑡𝑖𝑣𝑖𝑡𝑦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1500" dirty="0"/>
              </a:p>
              <a:p>
                <a:endParaRPr lang="en-US" sz="1500" dirty="0"/>
              </a:p>
              <a:p>
                <a:r>
                  <a:rPr lang="en-US" sz="1500" i="1" dirty="0"/>
                  <a:t>precision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0C42C-F713-4310-AB4F-7E395F5C4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44688"/>
                <a:ext cx="7886700" cy="32635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A4F9F49-A437-42CD-9200-AB46161A6959}"/>
              </a:ext>
            </a:extLst>
          </p:cNvPr>
          <p:cNvSpPr txBox="1"/>
          <p:nvPr/>
        </p:nvSpPr>
        <p:spPr>
          <a:xfrm>
            <a:off x="2716823" y="1965080"/>
            <a:ext cx="28087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Percentage of correctly classified instances.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37864-EE61-4052-8E9E-5B0B648D2209}"/>
              </a:ext>
            </a:extLst>
          </p:cNvPr>
          <p:cNvSpPr txBox="1"/>
          <p:nvPr/>
        </p:nvSpPr>
        <p:spPr>
          <a:xfrm>
            <a:off x="2716824" y="2699441"/>
            <a:ext cx="39324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The proportion of positives that are correctly identified as such.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E952E-ABC9-4690-89EF-3250EDFC4271}"/>
              </a:ext>
            </a:extLst>
          </p:cNvPr>
          <p:cNvSpPr txBox="1"/>
          <p:nvPr/>
        </p:nvSpPr>
        <p:spPr>
          <a:xfrm>
            <a:off x="2716823" y="3433802"/>
            <a:ext cx="47500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Equivalently, it is the fraction of relevant instances among the selected ones.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163441-7D37-422D-B1FA-F0150A29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068367"/>
            <a:ext cx="3864769" cy="564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026BE2-2D61-4FFD-AD7F-C760C923765D}"/>
              </a:ext>
            </a:extLst>
          </p:cNvPr>
          <p:cNvSpPr txBox="1"/>
          <p:nvPr/>
        </p:nvSpPr>
        <p:spPr>
          <a:xfrm>
            <a:off x="4650583" y="4212044"/>
            <a:ext cx="39421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Matthews correlation coefficient (takes into account imbalance)</a:t>
            </a:r>
          </a:p>
        </p:txBody>
      </p:sp>
    </p:spTree>
    <p:extLst>
      <p:ext uri="{BB962C8B-B14F-4D97-AF65-F5344CB8AC3E}">
        <p14:creationId xmlns:p14="http://schemas.microsoft.com/office/powerpoint/2010/main" val="3043333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2A77-5175-4BCB-BCBE-D5D1515C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50" dirty="0"/>
              <a:t>Supporting materials: imbalanced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77F8-DFDD-4CFF-A6E0-06299612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34" y="1187700"/>
            <a:ext cx="7717800" cy="3416400"/>
          </a:xfrm>
        </p:spPr>
        <p:txBody>
          <a:bodyPr>
            <a:normAutofit fontScale="92500"/>
          </a:bodyPr>
          <a:lstStyle/>
          <a:p>
            <a:r>
              <a:rPr lang="en-US" sz="1500" dirty="0"/>
              <a:t>Chawla, N. V., Bowyer, K. W., Hall, L. O., &amp; </a:t>
            </a:r>
            <a:r>
              <a:rPr lang="en-US" sz="1500" dirty="0" err="1"/>
              <a:t>Kegelmeyer</a:t>
            </a:r>
            <a:r>
              <a:rPr lang="en-US" sz="1500" dirty="0"/>
              <a:t>, W. P. (2002). SMOTE: synthetic minority over-sampling technique. Journal of artificial intelligence research, 16, 321-357.</a:t>
            </a:r>
          </a:p>
          <a:p>
            <a:r>
              <a:rPr lang="en-US" sz="1500" dirty="0" err="1"/>
              <a:t>Kotsiantis</a:t>
            </a:r>
            <a:r>
              <a:rPr lang="en-US" sz="1500" dirty="0"/>
              <a:t>, S., </a:t>
            </a:r>
            <a:r>
              <a:rPr lang="en-US" sz="1500" dirty="0" err="1"/>
              <a:t>Kanellopoulos</a:t>
            </a:r>
            <a:r>
              <a:rPr lang="en-US" sz="1500" dirty="0"/>
              <a:t>, D., &amp; </a:t>
            </a:r>
            <a:r>
              <a:rPr lang="en-US" sz="1500" dirty="0" err="1"/>
              <a:t>Pintelas</a:t>
            </a:r>
            <a:r>
              <a:rPr lang="en-US" sz="1500" dirty="0"/>
              <a:t>, P. (2006). Handling imbalanced datasets: A review. </a:t>
            </a:r>
            <a:r>
              <a:rPr lang="en-US" sz="1500" i="1" dirty="0"/>
              <a:t>GESTS International Transactions on Computer Science and Engineering</a:t>
            </a:r>
            <a:r>
              <a:rPr lang="en-US" sz="1500" dirty="0"/>
              <a:t>, </a:t>
            </a:r>
            <a:r>
              <a:rPr lang="en-US" sz="1500" i="1" dirty="0"/>
              <a:t>30</a:t>
            </a:r>
            <a:r>
              <a:rPr lang="en-US" sz="1500" dirty="0"/>
              <a:t>(1), 25-36.</a:t>
            </a:r>
          </a:p>
          <a:p>
            <a:r>
              <a:rPr lang="en-US" sz="1500" dirty="0"/>
              <a:t>SMOTE: </a:t>
            </a:r>
            <a:r>
              <a:rPr lang="en-US" sz="1500" dirty="0">
                <a:hlinkClick r:id="rId2"/>
              </a:rPr>
              <a:t>https://www.datasciencecentral.com/handling-imbalanced-data-sets-in-supervised-learning-using-family/</a:t>
            </a:r>
            <a:r>
              <a:rPr lang="en-US" sz="1500" dirty="0"/>
              <a:t> </a:t>
            </a:r>
          </a:p>
          <a:p>
            <a:r>
              <a:rPr lang="en-US" sz="1500" dirty="0"/>
              <a:t>Python imbalanced-learn library: </a:t>
            </a:r>
            <a:r>
              <a:rPr lang="en-US" sz="1500" dirty="0">
                <a:hlinkClick r:id="rId3"/>
              </a:rPr>
              <a:t>https://github.com/scikit-learn-contrib/imbalanced-learn</a:t>
            </a:r>
            <a:endParaRPr lang="en-US" sz="1500" dirty="0"/>
          </a:p>
          <a:p>
            <a:r>
              <a:rPr lang="en-US" sz="1500" dirty="0"/>
              <a:t>Weka also has oversampling methods and a cost sensitive meta classifier: </a:t>
            </a:r>
            <a:r>
              <a:rPr lang="en-US" sz="1500" dirty="0">
                <a:hlinkClick r:id="rId4"/>
              </a:rPr>
              <a:t>https://weka.wikispaces.com/CostSensitiveClassifier</a:t>
            </a:r>
            <a:endParaRPr lang="en-US" sz="1500" dirty="0"/>
          </a:p>
          <a:p>
            <a:r>
              <a:rPr lang="en-US" sz="1500" dirty="0"/>
              <a:t>Cost-sensitive classification video: </a:t>
            </a:r>
            <a:r>
              <a:rPr lang="en-US" sz="1500" dirty="0">
                <a:hlinkClick r:id="rId5"/>
              </a:rPr>
              <a:t>https://www.youtube.com/watch?v=l9muPldOG30</a:t>
            </a:r>
            <a:endParaRPr lang="en-US" sz="1500" dirty="0"/>
          </a:p>
          <a:p>
            <a:r>
              <a:rPr lang="en-US" sz="1500" dirty="0"/>
              <a:t>Performance metrics: </a:t>
            </a:r>
            <a:r>
              <a:rPr lang="en-US" sz="1500" dirty="0">
                <a:hlinkClick r:id="rId6"/>
              </a:rPr>
              <a:t>https://en.wikipedia.org/wiki/Sensitivity_and_specificity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A0A1CAA-053A-461C-9755-5870E05417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6" y="554692"/>
            <a:ext cx="325604" cy="383887"/>
          </a:xfrm>
          <a:prstGeom prst="rect">
            <a:avLst/>
          </a:prstGeom>
        </p:spPr>
      </p:pic>
      <p:grpSp>
        <p:nvGrpSpPr>
          <p:cNvPr id="6" name="Google Shape;3374;p48">
            <a:extLst>
              <a:ext uri="{FF2B5EF4-FFF2-40B4-BE49-F238E27FC236}">
                <a16:creationId xmlns:a16="http://schemas.microsoft.com/office/drawing/2014/main" id="{22A949EB-50C1-4159-B88F-8F92093BC00D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7" name="Google Shape;3375;p48">
              <a:extLst>
                <a:ext uri="{FF2B5EF4-FFF2-40B4-BE49-F238E27FC236}">
                  <a16:creationId xmlns:a16="http://schemas.microsoft.com/office/drawing/2014/main" id="{D8F98F95-E8DE-48CA-A067-B7D67724F4EA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6;p48">
              <a:extLst>
                <a:ext uri="{FF2B5EF4-FFF2-40B4-BE49-F238E27FC236}">
                  <a16:creationId xmlns:a16="http://schemas.microsoft.com/office/drawing/2014/main" id="{B03CEF17-611A-41A1-A733-A30D553179FE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7;p48">
              <a:extLst>
                <a:ext uri="{FF2B5EF4-FFF2-40B4-BE49-F238E27FC236}">
                  <a16:creationId xmlns:a16="http://schemas.microsoft.com/office/drawing/2014/main" id="{7E0FF737-514D-4A95-812D-1B74D3E0DBE3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8;p48">
              <a:extLst>
                <a:ext uri="{FF2B5EF4-FFF2-40B4-BE49-F238E27FC236}">
                  <a16:creationId xmlns:a16="http://schemas.microsoft.com/office/drawing/2014/main" id="{6CBDDFEB-63D5-47D8-9412-0B6235181E2D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9;p48">
              <a:extLst>
                <a:ext uri="{FF2B5EF4-FFF2-40B4-BE49-F238E27FC236}">
                  <a16:creationId xmlns:a16="http://schemas.microsoft.com/office/drawing/2014/main" id="{835EE619-0B85-40CD-B2CB-D3BC60F2D06E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0;p48">
              <a:extLst>
                <a:ext uri="{FF2B5EF4-FFF2-40B4-BE49-F238E27FC236}">
                  <a16:creationId xmlns:a16="http://schemas.microsoft.com/office/drawing/2014/main" id="{6D504AD6-C5CB-4281-B759-E746F8010C68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1;p48">
              <a:extLst>
                <a:ext uri="{FF2B5EF4-FFF2-40B4-BE49-F238E27FC236}">
                  <a16:creationId xmlns:a16="http://schemas.microsoft.com/office/drawing/2014/main" id="{0DBCD20B-FAC1-4299-810B-F9E29495E9E0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2;p48">
              <a:extLst>
                <a:ext uri="{FF2B5EF4-FFF2-40B4-BE49-F238E27FC236}">
                  <a16:creationId xmlns:a16="http://schemas.microsoft.com/office/drawing/2014/main" id="{AA9D4414-38A6-4BDD-B401-0B02A7740D65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3;p48">
              <a:extLst>
                <a:ext uri="{FF2B5EF4-FFF2-40B4-BE49-F238E27FC236}">
                  <a16:creationId xmlns:a16="http://schemas.microsoft.com/office/drawing/2014/main" id="{31DEE955-9C00-4240-95DA-9DD28358053D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4;p48">
              <a:extLst>
                <a:ext uri="{FF2B5EF4-FFF2-40B4-BE49-F238E27FC236}">
                  <a16:creationId xmlns:a16="http://schemas.microsoft.com/office/drawing/2014/main" id="{F90B79BE-C76E-4CDB-A0E8-3988DEDF0ED8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5;p48">
              <a:extLst>
                <a:ext uri="{FF2B5EF4-FFF2-40B4-BE49-F238E27FC236}">
                  <a16:creationId xmlns:a16="http://schemas.microsoft.com/office/drawing/2014/main" id="{945C563B-3D12-43BD-B8CF-85563CCEF3CE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6;p48">
              <a:extLst>
                <a:ext uri="{FF2B5EF4-FFF2-40B4-BE49-F238E27FC236}">
                  <a16:creationId xmlns:a16="http://schemas.microsoft.com/office/drawing/2014/main" id="{C5300471-6EAF-4754-8DEA-2E54FF3662CA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7;p48">
              <a:extLst>
                <a:ext uri="{FF2B5EF4-FFF2-40B4-BE49-F238E27FC236}">
                  <a16:creationId xmlns:a16="http://schemas.microsoft.com/office/drawing/2014/main" id="{DFB53537-30F4-4383-AE7D-5D24809713F5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8;p48">
              <a:extLst>
                <a:ext uri="{FF2B5EF4-FFF2-40B4-BE49-F238E27FC236}">
                  <a16:creationId xmlns:a16="http://schemas.microsoft.com/office/drawing/2014/main" id="{1C218C33-27A4-45C2-943E-DA3CEAB00E9A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3390;p48">
            <a:extLst>
              <a:ext uri="{FF2B5EF4-FFF2-40B4-BE49-F238E27FC236}">
                <a16:creationId xmlns:a16="http://schemas.microsoft.com/office/drawing/2014/main" id="{10BFBF41-413E-4E21-8B60-77407571B371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2" name="Google Shape;3391;p48">
              <a:extLst>
                <a:ext uri="{FF2B5EF4-FFF2-40B4-BE49-F238E27FC236}">
                  <a16:creationId xmlns:a16="http://schemas.microsoft.com/office/drawing/2014/main" id="{755AD3E6-03BD-45A1-8D12-DA54B721F461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2;p48">
              <a:extLst>
                <a:ext uri="{FF2B5EF4-FFF2-40B4-BE49-F238E27FC236}">
                  <a16:creationId xmlns:a16="http://schemas.microsoft.com/office/drawing/2014/main" id="{0683481A-830A-45A8-BC61-D9276A915D5A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3;p48">
              <a:extLst>
                <a:ext uri="{FF2B5EF4-FFF2-40B4-BE49-F238E27FC236}">
                  <a16:creationId xmlns:a16="http://schemas.microsoft.com/office/drawing/2014/main" id="{ED9D888B-818E-46C3-8328-FEF4C9179BA5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94;p48">
              <a:extLst>
                <a:ext uri="{FF2B5EF4-FFF2-40B4-BE49-F238E27FC236}">
                  <a16:creationId xmlns:a16="http://schemas.microsoft.com/office/drawing/2014/main" id="{C182CC02-46EF-4629-B238-D74671489520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95;p48">
              <a:extLst>
                <a:ext uri="{FF2B5EF4-FFF2-40B4-BE49-F238E27FC236}">
                  <a16:creationId xmlns:a16="http://schemas.microsoft.com/office/drawing/2014/main" id="{E8D11E19-CB2F-4062-8135-C7142990DE8A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3396;p48">
            <a:extLst>
              <a:ext uri="{FF2B5EF4-FFF2-40B4-BE49-F238E27FC236}">
                <a16:creationId xmlns:a16="http://schemas.microsoft.com/office/drawing/2014/main" id="{772423AC-A724-4A66-B141-7BB554EE713F}"/>
              </a:ext>
            </a:extLst>
          </p:cNvPr>
          <p:cNvGrpSpPr/>
          <p:nvPr/>
        </p:nvGrpSpPr>
        <p:grpSpPr>
          <a:xfrm>
            <a:off x="8234248" y="2363311"/>
            <a:ext cx="2297800" cy="347400"/>
            <a:chOff x="7805645" y="2296729"/>
            <a:chExt cx="2297800" cy="347400"/>
          </a:xfrm>
        </p:grpSpPr>
        <p:sp>
          <p:nvSpPr>
            <p:cNvPr id="28" name="Google Shape;3397;p48">
              <a:extLst>
                <a:ext uri="{FF2B5EF4-FFF2-40B4-BE49-F238E27FC236}">
                  <a16:creationId xmlns:a16="http://schemas.microsoft.com/office/drawing/2014/main" id="{C312E296-20D8-4F9B-94EF-04786846C6EA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8;p48">
              <a:extLst>
                <a:ext uri="{FF2B5EF4-FFF2-40B4-BE49-F238E27FC236}">
                  <a16:creationId xmlns:a16="http://schemas.microsoft.com/office/drawing/2014/main" id="{B707839E-BAE6-491F-9C14-AC7E4777F381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399;p48">
            <a:extLst>
              <a:ext uri="{FF2B5EF4-FFF2-40B4-BE49-F238E27FC236}">
                <a16:creationId xmlns:a16="http://schemas.microsoft.com/office/drawing/2014/main" id="{BBD09D35-EC63-4E53-8B1F-0B6B585AFFDE}"/>
              </a:ext>
            </a:extLst>
          </p:cNvPr>
          <p:cNvSpPr/>
          <p:nvPr/>
        </p:nvSpPr>
        <p:spPr>
          <a:xfrm rot="-5400000">
            <a:off x="366925" y="-35126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400;p48">
            <a:extLst>
              <a:ext uri="{FF2B5EF4-FFF2-40B4-BE49-F238E27FC236}">
                <a16:creationId xmlns:a16="http://schemas.microsoft.com/office/drawing/2014/main" id="{F69C67F5-2C04-41BE-85A0-AE014021744D}"/>
              </a:ext>
            </a:extLst>
          </p:cNvPr>
          <p:cNvGrpSpPr/>
          <p:nvPr/>
        </p:nvGrpSpPr>
        <p:grpSpPr>
          <a:xfrm rot="10800000">
            <a:off x="18102" y="169912"/>
            <a:ext cx="883262" cy="242091"/>
            <a:chOff x="2300350" y="2601250"/>
            <a:chExt cx="2275275" cy="623625"/>
          </a:xfrm>
        </p:grpSpPr>
        <p:sp>
          <p:nvSpPr>
            <p:cNvPr id="32" name="Google Shape;3401;p48">
              <a:extLst>
                <a:ext uri="{FF2B5EF4-FFF2-40B4-BE49-F238E27FC236}">
                  <a16:creationId xmlns:a16="http://schemas.microsoft.com/office/drawing/2014/main" id="{3F14FF0F-7FFC-42B3-BC3B-667A780EAFBB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2;p48">
              <a:extLst>
                <a:ext uri="{FF2B5EF4-FFF2-40B4-BE49-F238E27FC236}">
                  <a16:creationId xmlns:a16="http://schemas.microsoft.com/office/drawing/2014/main" id="{3171BE95-21BC-448B-90CF-FF19CB49747A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3;p48">
              <a:extLst>
                <a:ext uri="{FF2B5EF4-FFF2-40B4-BE49-F238E27FC236}">
                  <a16:creationId xmlns:a16="http://schemas.microsoft.com/office/drawing/2014/main" id="{3976F928-E3E9-460C-BEE3-DFDF7FBF9C87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4;p48">
              <a:extLst>
                <a:ext uri="{FF2B5EF4-FFF2-40B4-BE49-F238E27FC236}">
                  <a16:creationId xmlns:a16="http://schemas.microsoft.com/office/drawing/2014/main" id="{7A038FF5-1BA0-4ED0-BF84-AC9E513BF304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05;p48">
              <a:extLst>
                <a:ext uri="{FF2B5EF4-FFF2-40B4-BE49-F238E27FC236}">
                  <a16:creationId xmlns:a16="http://schemas.microsoft.com/office/drawing/2014/main" id="{A43FFDA4-4A0B-4FBD-8076-BCA143649133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6;p48">
              <a:extLst>
                <a:ext uri="{FF2B5EF4-FFF2-40B4-BE49-F238E27FC236}">
                  <a16:creationId xmlns:a16="http://schemas.microsoft.com/office/drawing/2014/main" id="{A33F7F38-D695-472A-9536-74D2461BD741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407;p48">
            <a:extLst>
              <a:ext uri="{FF2B5EF4-FFF2-40B4-BE49-F238E27FC236}">
                <a16:creationId xmlns:a16="http://schemas.microsoft.com/office/drawing/2014/main" id="{87D19819-59DF-4C4A-8FF5-36BFB5D31C72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9" name="Google Shape;3408;p48">
              <a:extLst>
                <a:ext uri="{FF2B5EF4-FFF2-40B4-BE49-F238E27FC236}">
                  <a16:creationId xmlns:a16="http://schemas.microsoft.com/office/drawing/2014/main" id="{4799D16C-3563-4D06-BE20-319E33753CF8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1" name="Google Shape;3409;p48">
                <a:extLst>
                  <a:ext uri="{FF2B5EF4-FFF2-40B4-BE49-F238E27FC236}">
                    <a16:creationId xmlns:a16="http://schemas.microsoft.com/office/drawing/2014/main" id="{F8EF1A0A-57DC-4516-8F11-9194923FFF9A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0;p48">
                <a:extLst>
                  <a:ext uri="{FF2B5EF4-FFF2-40B4-BE49-F238E27FC236}">
                    <a16:creationId xmlns:a16="http://schemas.microsoft.com/office/drawing/2014/main" id="{A94A7A12-BEAC-4C72-8EC6-FA05AC30050C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1;p48">
                <a:extLst>
                  <a:ext uri="{FF2B5EF4-FFF2-40B4-BE49-F238E27FC236}">
                    <a16:creationId xmlns:a16="http://schemas.microsoft.com/office/drawing/2014/main" id="{354F072E-B85B-44B6-905E-89CFCD9CB084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2;p48">
                <a:extLst>
                  <a:ext uri="{FF2B5EF4-FFF2-40B4-BE49-F238E27FC236}">
                    <a16:creationId xmlns:a16="http://schemas.microsoft.com/office/drawing/2014/main" id="{492DC548-B20D-4958-8564-C70D4873F894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3;p48">
                <a:extLst>
                  <a:ext uri="{FF2B5EF4-FFF2-40B4-BE49-F238E27FC236}">
                    <a16:creationId xmlns:a16="http://schemas.microsoft.com/office/drawing/2014/main" id="{1F1C16B5-5C5A-4BE4-8A71-D5CD67068A36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4;p48">
                <a:extLst>
                  <a:ext uri="{FF2B5EF4-FFF2-40B4-BE49-F238E27FC236}">
                    <a16:creationId xmlns:a16="http://schemas.microsoft.com/office/drawing/2014/main" id="{486E6826-3700-49C9-AD4C-8D006A57A85E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5;p48">
                <a:extLst>
                  <a:ext uri="{FF2B5EF4-FFF2-40B4-BE49-F238E27FC236}">
                    <a16:creationId xmlns:a16="http://schemas.microsoft.com/office/drawing/2014/main" id="{3DF609BD-3790-410A-AC19-459E8B9632ED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6;p48">
                <a:extLst>
                  <a:ext uri="{FF2B5EF4-FFF2-40B4-BE49-F238E27FC236}">
                    <a16:creationId xmlns:a16="http://schemas.microsoft.com/office/drawing/2014/main" id="{629CAF7A-3BED-4123-88AA-2AE102AA9C1F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17;p48">
                <a:extLst>
                  <a:ext uri="{FF2B5EF4-FFF2-40B4-BE49-F238E27FC236}">
                    <a16:creationId xmlns:a16="http://schemas.microsoft.com/office/drawing/2014/main" id="{A8DC2B02-4964-46FE-9888-B8FA08DBBD98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18;p48">
                <a:extLst>
                  <a:ext uri="{FF2B5EF4-FFF2-40B4-BE49-F238E27FC236}">
                    <a16:creationId xmlns:a16="http://schemas.microsoft.com/office/drawing/2014/main" id="{33FAF096-A273-4B6D-AFAA-11EC95B22EC8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3419;p48">
              <a:extLst>
                <a:ext uri="{FF2B5EF4-FFF2-40B4-BE49-F238E27FC236}">
                  <a16:creationId xmlns:a16="http://schemas.microsoft.com/office/drawing/2014/main" id="{E48E1EDA-2AC0-4920-93D4-1B608476C558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1" name="Google Shape;3420;p48">
                <a:extLst>
                  <a:ext uri="{FF2B5EF4-FFF2-40B4-BE49-F238E27FC236}">
                    <a16:creationId xmlns:a16="http://schemas.microsoft.com/office/drawing/2014/main" id="{04D1E1E4-B612-44E8-A608-AF4EAF28AC0C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1;p48">
                <a:extLst>
                  <a:ext uri="{FF2B5EF4-FFF2-40B4-BE49-F238E27FC236}">
                    <a16:creationId xmlns:a16="http://schemas.microsoft.com/office/drawing/2014/main" id="{2A47FCA5-ED2A-47BC-898D-C15B998A30F4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2;p48">
                <a:extLst>
                  <a:ext uri="{FF2B5EF4-FFF2-40B4-BE49-F238E27FC236}">
                    <a16:creationId xmlns:a16="http://schemas.microsoft.com/office/drawing/2014/main" id="{73E5A9BB-F0FD-41A3-AB18-3C5AECEE8238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3;p48">
                <a:extLst>
                  <a:ext uri="{FF2B5EF4-FFF2-40B4-BE49-F238E27FC236}">
                    <a16:creationId xmlns:a16="http://schemas.microsoft.com/office/drawing/2014/main" id="{CB7B2260-D0C3-4A85-B09C-95BD38AE91AF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4;p48">
                <a:extLst>
                  <a:ext uri="{FF2B5EF4-FFF2-40B4-BE49-F238E27FC236}">
                    <a16:creationId xmlns:a16="http://schemas.microsoft.com/office/drawing/2014/main" id="{2B798DF0-954D-4998-9D2E-56A345925A2D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5;p48">
                <a:extLst>
                  <a:ext uri="{FF2B5EF4-FFF2-40B4-BE49-F238E27FC236}">
                    <a16:creationId xmlns:a16="http://schemas.microsoft.com/office/drawing/2014/main" id="{6A35E3A9-F51E-443B-8CC4-2B5A4BBB1BAD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6;p48">
                <a:extLst>
                  <a:ext uri="{FF2B5EF4-FFF2-40B4-BE49-F238E27FC236}">
                    <a16:creationId xmlns:a16="http://schemas.microsoft.com/office/drawing/2014/main" id="{AC250187-C70D-4B1C-B5CF-8477C1DD6E4B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7;p48">
                <a:extLst>
                  <a:ext uri="{FF2B5EF4-FFF2-40B4-BE49-F238E27FC236}">
                    <a16:creationId xmlns:a16="http://schemas.microsoft.com/office/drawing/2014/main" id="{EDB92214-B574-473A-AC80-F494C360BFE9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428;p48">
                <a:extLst>
                  <a:ext uri="{FF2B5EF4-FFF2-40B4-BE49-F238E27FC236}">
                    <a16:creationId xmlns:a16="http://schemas.microsoft.com/office/drawing/2014/main" id="{7042D09E-353A-4C2C-AD4C-E5C304483ADE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429;p48">
                <a:extLst>
                  <a:ext uri="{FF2B5EF4-FFF2-40B4-BE49-F238E27FC236}">
                    <a16:creationId xmlns:a16="http://schemas.microsoft.com/office/drawing/2014/main" id="{776F776B-0982-441C-B024-4C030414C291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3349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8" name="Google Shape;4578;p69"/>
          <p:cNvSpPr txBox="1">
            <a:spLocks noGrp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579" name="Google Shape;4579;p69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Exo"/>
                <a:ea typeface="Exo"/>
                <a:cs typeface="Exo"/>
                <a:sym typeface="Exo"/>
              </a:rPr>
              <a:t>Do you have any questions?</a:t>
            </a:r>
            <a:endParaRPr sz="1800" b="1" dirty="0"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581" name="Google Shape;4581;p69"/>
          <p:cNvGrpSpPr/>
          <p:nvPr/>
        </p:nvGrpSpPr>
        <p:grpSpPr>
          <a:xfrm rot="-5400000">
            <a:off x="6756923" y="2604103"/>
            <a:ext cx="883262" cy="242091"/>
            <a:chOff x="2300350" y="2601250"/>
            <a:chExt cx="2275275" cy="623625"/>
          </a:xfrm>
        </p:grpSpPr>
        <p:sp>
          <p:nvSpPr>
            <p:cNvPr id="4582" name="Google Shape;4582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8" name="Google Shape;4588;p69"/>
          <p:cNvGrpSpPr/>
          <p:nvPr/>
        </p:nvGrpSpPr>
        <p:grpSpPr>
          <a:xfrm rot="5400000">
            <a:off x="7305100" y="3695000"/>
            <a:ext cx="98902" cy="553090"/>
            <a:chOff x="4898850" y="4820550"/>
            <a:chExt cx="98902" cy="553090"/>
          </a:xfrm>
        </p:grpSpPr>
        <p:sp>
          <p:nvSpPr>
            <p:cNvPr id="4589" name="Google Shape;4589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4" name="Google Shape;4594;p69"/>
          <p:cNvGrpSpPr/>
          <p:nvPr/>
        </p:nvGrpSpPr>
        <p:grpSpPr>
          <a:xfrm rot="5400000">
            <a:off x="1498582" y="1509734"/>
            <a:ext cx="883262" cy="242091"/>
            <a:chOff x="2300350" y="2601250"/>
            <a:chExt cx="2275275" cy="623625"/>
          </a:xfrm>
        </p:grpSpPr>
        <p:sp>
          <p:nvSpPr>
            <p:cNvPr id="4595" name="Google Shape;4595;p6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3" name="Google Shape;4613;p69"/>
          <p:cNvGrpSpPr/>
          <p:nvPr/>
        </p:nvGrpSpPr>
        <p:grpSpPr>
          <a:xfrm rot="5400000">
            <a:off x="2081150" y="2794900"/>
            <a:ext cx="98902" cy="553090"/>
            <a:chOff x="4898850" y="4820550"/>
            <a:chExt cx="98902" cy="553090"/>
          </a:xfrm>
        </p:grpSpPr>
        <p:sp>
          <p:nvSpPr>
            <p:cNvPr id="4614" name="Google Shape;4614;p6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3CCA-C6A3-4600-9EC0-20DC8A8CE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9659"/>
            <a:ext cx="7886700" cy="300306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You trained a model to </a:t>
            </a:r>
            <a:r>
              <a:rPr lang="en-US" dirty="0">
                <a:solidFill>
                  <a:srgbClr val="00B0F0"/>
                </a:solidFill>
              </a:rPr>
              <a:t>predict cancer</a:t>
            </a:r>
            <a:r>
              <a:rPr lang="en-US" dirty="0"/>
              <a:t> from image data using a state of the art Hierarchical </a:t>
            </a:r>
            <a:r>
              <a:rPr lang="en-US" dirty="0" err="1"/>
              <a:t>siamese</a:t>
            </a:r>
            <a:r>
              <a:rPr lang="en-US" dirty="0"/>
              <a:t> CNN with dynamic kernel activations…</a:t>
            </a:r>
          </a:p>
        </p:txBody>
      </p:sp>
      <p:grpSp>
        <p:nvGrpSpPr>
          <p:cNvPr id="52" name="Google Shape;3374;p48">
            <a:extLst>
              <a:ext uri="{FF2B5EF4-FFF2-40B4-BE49-F238E27FC236}">
                <a16:creationId xmlns:a16="http://schemas.microsoft.com/office/drawing/2014/main" id="{1C633EAE-67EB-4A47-B6DC-F6D214BB8737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53" name="Google Shape;3375;p48">
              <a:extLst>
                <a:ext uri="{FF2B5EF4-FFF2-40B4-BE49-F238E27FC236}">
                  <a16:creationId xmlns:a16="http://schemas.microsoft.com/office/drawing/2014/main" id="{3FBD19C7-9255-4AC0-B228-3CD3B76782DB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76;p48">
              <a:extLst>
                <a:ext uri="{FF2B5EF4-FFF2-40B4-BE49-F238E27FC236}">
                  <a16:creationId xmlns:a16="http://schemas.microsoft.com/office/drawing/2014/main" id="{5592E928-C6C2-4242-94F5-1F888E8609DF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77;p48">
              <a:extLst>
                <a:ext uri="{FF2B5EF4-FFF2-40B4-BE49-F238E27FC236}">
                  <a16:creationId xmlns:a16="http://schemas.microsoft.com/office/drawing/2014/main" id="{31E11DD2-0EF9-4CBA-B683-E0BA938F7C9C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78;p48">
              <a:extLst>
                <a:ext uri="{FF2B5EF4-FFF2-40B4-BE49-F238E27FC236}">
                  <a16:creationId xmlns:a16="http://schemas.microsoft.com/office/drawing/2014/main" id="{E7A9EA9B-22ED-4F48-9272-722A07F426BA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79;p48">
              <a:extLst>
                <a:ext uri="{FF2B5EF4-FFF2-40B4-BE49-F238E27FC236}">
                  <a16:creationId xmlns:a16="http://schemas.microsoft.com/office/drawing/2014/main" id="{26C38EA0-0841-4221-B310-87BE0AABBCFD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80;p48">
              <a:extLst>
                <a:ext uri="{FF2B5EF4-FFF2-40B4-BE49-F238E27FC236}">
                  <a16:creationId xmlns:a16="http://schemas.microsoft.com/office/drawing/2014/main" id="{7EEDEB2A-2689-429A-B89E-43104822DC5A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81;p48">
              <a:extLst>
                <a:ext uri="{FF2B5EF4-FFF2-40B4-BE49-F238E27FC236}">
                  <a16:creationId xmlns:a16="http://schemas.microsoft.com/office/drawing/2014/main" id="{9487FB37-0031-4273-981B-82DB42E2B853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82;p48">
              <a:extLst>
                <a:ext uri="{FF2B5EF4-FFF2-40B4-BE49-F238E27FC236}">
                  <a16:creationId xmlns:a16="http://schemas.microsoft.com/office/drawing/2014/main" id="{0D557C2C-36C3-462D-8E95-497CC69C4CC9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83;p48">
              <a:extLst>
                <a:ext uri="{FF2B5EF4-FFF2-40B4-BE49-F238E27FC236}">
                  <a16:creationId xmlns:a16="http://schemas.microsoft.com/office/drawing/2014/main" id="{352A77C1-D2C7-4BE6-A0D3-3DB7F181C3FF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84;p48">
              <a:extLst>
                <a:ext uri="{FF2B5EF4-FFF2-40B4-BE49-F238E27FC236}">
                  <a16:creationId xmlns:a16="http://schemas.microsoft.com/office/drawing/2014/main" id="{E08F023B-EBC6-4901-8B5F-D57AAD42CB5C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85;p48">
              <a:extLst>
                <a:ext uri="{FF2B5EF4-FFF2-40B4-BE49-F238E27FC236}">
                  <a16:creationId xmlns:a16="http://schemas.microsoft.com/office/drawing/2014/main" id="{739F2A8F-69AA-4D65-A110-AC2B0F7402DC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86;p48">
              <a:extLst>
                <a:ext uri="{FF2B5EF4-FFF2-40B4-BE49-F238E27FC236}">
                  <a16:creationId xmlns:a16="http://schemas.microsoft.com/office/drawing/2014/main" id="{3F6E92A0-09D1-421B-A399-DD38F7BDC224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87;p48">
              <a:extLst>
                <a:ext uri="{FF2B5EF4-FFF2-40B4-BE49-F238E27FC236}">
                  <a16:creationId xmlns:a16="http://schemas.microsoft.com/office/drawing/2014/main" id="{A156BF64-28F3-44B8-83BF-51A00DD81C82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88;p48">
              <a:extLst>
                <a:ext uri="{FF2B5EF4-FFF2-40B4-BE49-F238E27FC236}">
                  <a16:creationId xmlns:a16="http://schemas.microsoft.com/office/drawing/2014/main" id="{9795800E-64DA-4A02-98BD-091E48F98725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3390;p48">
            <a:extLst>
              <a:ext uri="{FF2B5EF4-FFF2-40B4-BE49-F238E27FC236}">
                <a16:creationId xmlns:a16="http://schemas.microsoft.com/office/drawing/2014/main" id="{D9B89732-FBDF-4B2C-8433-F23BA213C079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68" name="Google Shape;3391;p48">
              <a:extLst>
                <a:ext uri="{FF2B5EF4-FFF2-40B4-BE49-F238E27FC236}">
                  <a16:creationId xmlns:a16="http://schemas.microsoft.com/office/drawing/2014/main" id="{D555686F-563B-423A-A97D-BC54004D89A7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92;p48">
              <a:extLst>
                <a:ext uri="{FF2B5EF4-FFF2-40B4-BE49-F238E27FC236}">
                  <a16:creationId xmlns:a16="http://schemas.microsoft.com/office/drawing/2014/main" id="{35BE3527-C07C-4719-9E65-0A8A468F013F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93;p48">
              <a:extLst>
                <a:ext uri="{FF2B5EF4-FFF2-40B4-BE49-F238E27FC236}">
                  <a16:creationId xmlns:a16="http://schemas.microsoft.com/office/drawing/2014/main" id="{BC94D4AA-AB0D-4413-B9F6-1FED64403D74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94;p48">
              <a:extLst>
                <a:ext uri="{FF2B5EF4-FFF2-40B4-BE49-F238E27FC236}">
                  <a16:creationId xmlns:a16="http://schemas.microsoft.com/office/drawing/2014/main" id="{DAE145CD-1AD7-4884-9511-5CFC0937331E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95;p48">
              <a:extLst>
                <a:ext uri="{FF2B5EF4-FFF2-40B4-BE49-F238E27FC236}">
                  <a16:creationId xmlns:a16="http://schemas.microsoft.com/office/drawing/2014/main" id="{347A90E4-6A05-44C4-8433-F7AC4A06CC60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3396;p48">
            <a:extLst>
              <a:ext uri="{FF2B5EF4-FFF2-40B4-BE49-F238E27FC236}">
                <a16:creationId xmlns:a16="http://schemas.microsoft.com/office/drawing/2014/main" id="{7C07BE58-2077-4D9A-ACE6-3DD488548D54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74" name="Google Shape;3397;p48">
              <a:extLst>
                <a:ext uri="{FF2B5EF4-FFF2-40B4-BE49-F238E27FC236}">
                  <a16:creationId xmlns:a16="http://schemas.microsoft.com/office/drawing/2014/main" id="{FBE8A07C-C508-4161-837A-30CE4661C207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398;p48">
              <a:extLst>
                <a:ext uri="{FF2B5EF4-FFF2-40B4-BE49-F238E27FC236}">
                  <a16:creationId xmlns:a16="http://schemas.microsoft.com/office/drawing/2014/main" id="{89E4466E-BCCB-431A-9F5D-FE4FD3561BD3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3399;p48">
            <a:extLst>
              <a:ext uri="{FF2B5EF4-FFF2-40B4-BE49-F238E27FC236}">
                <a16:creationId xmlns:a16="http://schemas.microsoft.com/office/drawing/2014/main" id="{6D9C46BD-3C79-4BB9-8612-14074A4A1263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3400;p48">
            <a:extLst>
              <a:ext uri="{FF2B5EF4-FFF2-40B4-BE49-F238E27FC236}">
                <a16:creationId xmlns:a16="http://schemas.microsoft.com/office/drawing/2014/main" id="{39B703F7-D7A5-4A58-B89D-07D91FD5DC8B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78" name="Google Shape;3401;p48">
              <a:extLst>
                <a:ext uri="{FF2B5EF4-FFF2-40B4-BE49-F238E27FC236}">
                  <a16:creationId xmlns:a16="http://schemas.microsoft.com/office/drawing/2014/main" id="{2780C072-CA42-4568-AB40-FEF219659DCC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02;p48">
              <a:extLst>
                <a:ext uri="{FF2B5EF4-FFF2-40B4-BE49-F238E27FC236}">
                  <a16:creationId xmlns:a16="http://schemas.microsoft.com/office/drawing/2014/main" id="{4A9DF421-853C-4F78-BB66-D1BDA2F3440A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03;p48">
              <a:extLst>
                <a:ext uri="{FF2B5EF4-FFF2-40B4-BE49-F238E27FC236}">
                  <a16:creationId xmlns:a16="http://schemas.microsoft.com/office/drawing/2014/main" id="{74EA8431-8277-455A-84C7-2C51CF4D643B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04;p48">
              <a:extLst>
                <a:ext uri="{FF2B5EF4-FFF2-40B4-BE49-F238E27FC236}">
                  <a16:creationId xmlns:a16="http://schemas.microsoft.com/office/drawing/2014/main" id="{D6AE040F-C4AE-441A-8C21-04B444EE02CC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05;p48">
              <a:extLst>
                <a:ext uri="{FF2B5EF4-FFF2-40B4-BE49-F238E27FC236}">
                  <a16:creationId xmlns:a16="http://schemas.microsoft.com/office/drawing/2014/main" id="{14720170-5C1E-4508-A055-EB74C04BDEFA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06;p48">
              <a:extLst>
                <a:ext uri="{FF2B5EF4-FFF2-40B4-BE49-F238E27FC236}">
                  <a16:creationId xmlns:a16="http://schemas.microsoft.com/office/drawing/2014/main" id="{08E6768A-F8DD-4992-AC00-5AFEAE630437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3407;p48">
            <a:extLst>
              <a:ext uri="{FF2B5EF4-FFF2-40B4-BE49-F238E27FC236}">
                <a16:creationId xmlns:a16="http://schemas.microsoft.com/office/drawing/2014/main" id="{CE2BA74B-13F2-40C0-A04E-3CDB9C5BFFA5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85" name="Google Shape;3408;p48">
              <a:extLst>
                <a:ext uri="{FF2B5EF4-FFF2-40B4-BE49-F238E27FC236}">
                  <a16:creationId xmlns:a16="http://schemas.microsoft.com/office/drawing/2014/main" id="{956FE96C-2909-477B-80F3-2D0AAA95A49E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7" name="Google Shape;3409;p48">
                <a:extLst>
                  <a:ext uri="{FF2B5EF4-FFF2-40B4-BE49-F238E27FC236}">
                    <a16:creationId xmlns:a16="http://schemas.microsoft.com/office/drawing/2014/main" id="{C30D37FC-0C63-44F6-9724-16B886259C3D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3410;p48">
                <a:extLst>
                  <a:ext uri="{FF2B5EF4-FFF2-40B4-BE49-F238E27FC236}">
                    <a16:creationId xmlns:a16="http://schemas.microsoft.com/office/drawing/2014/main" id="{0B03DB92-A190-41AF-B307-5F708B07E855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411;p48">
                <a:extLst>
                  <a:ext uri="{FF2B5EF4-FFF2-40B4-BE49-F238E27FC236}">
                    <a16:creationId xmlns:a16="http://schemas.microsoft.com/office/drawing/2014/main" id="{42F25B1F-CA47-45A8-B73C-C66022029C78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412;p48">
                <a:extLst>
                  <a:ext uri="{FF2B5EF4-FFF2-40B4-BE49-F238E27FC236}">
                    <a16:creationId xmlns:a16="http://schemas.microsoft.com/office/drawing/2014/main" id="{EF307703-3A81-4589-9ECC-FBED26348247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413;p48">
                <a:extLst>
                  <a:ext uri="{FF2B5EF4-FFF2-40B4-BE49-F238E27FC236}">
                    <a16:creationId xmlns:a16="http://schemas.microsoft.com/office/drawing/2014/main" id="{AD961F44-4978-4DA4-9EDD-A76DB6DFFD9F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414;p48">
                <a:extLst>
                  <a:ext uri="{FF2B5EF4-FFF2-40B4-BE49-F238E27FC236}">
                    <a16:creationId xmlns:a16="http://schemas.microsoft.com/office/drawing/2014/main" id="{B9FCD652-F735-44C0-86B8-D9261AFDE2EC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415;p48">
                <a:extLst>
                  <a:ext uri="{FF2B5EF4-FFF2-40B4-BE49-F238E27FC236}">
                    <a16:creationId xmlns:a16="http://schemas.microsoft.com/office/drawing/2014/main" id="{148EBE37-9F52-45A1-892B-F3E3F4B3BCC3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416;p48">
                <a:extLst>
                  <a:ext uri="{FF2B5EF4-FFF2-40B4-BE49-F238E27FC236}">
                    <a16:creationId xmlns:a16="http://schemas.microsoft.com/office/drawing/2014/main" id="{48A4744C-0261-41DB-92AD-233F5ABBB5BE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417;p48">
                <a:extLst>
                  <a:ext uri="{FF2B5EF4-FFF2-40B4-BE49-F238E27FC236}">
                    <a16:creationId xmlns:a16="http://schemas.microsoft.com/office/drawing/2014/main" id="{7728070D-53D3-48A0-87EB-12912572DD0A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418;p48">
                <a:extLst>
                  <a:ext uri="{FF2B5EF4-FFF2-40B4-BE49-F238E27FC236}">
                    <a16:creationId xmlns:a16="http://schemas.microsoft.com/office/drawing/2014/main" id="{BFBB561F-1A05-485B-8E4B-DA55ACB448CE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3419;p48">
              <a:extLst>
                <a:ext uri="{FF2B5EF4-FFF2-40B4-BE49-F238E27FC236}">
                  <a16:creationId xmlns:a16="http://schemas.microsoft.com/office/drawing/2014/main" id="{E1A165D9-8CE0-4538-803C-F301906EE01D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7" name="Google Shape;3420;p48">
                <a:extLst>
                  <a:ext uri="{FF2B5EF4-FFF2-40B4-BE49-F238E27FC236}">
                    <a16:creationId xmlns:a16="http://schemas.microsoft.com/office/drawing/2014/main" id="{2556556F-A076-48A1-8988-848F350081D3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3421;p48">
                <a:extLst>
                  <a:ext uri="{FF2B5EF4-FFF2-40B4-BE49-F238E27FC236}">
                    <a16:creationId xmlns:a16="http://schemas.microsoft.com/office/drawing/2014/main" id="{2811A027-CDCC-406E-B142-1441ADA7A7A2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422;p48">
                <a:extLst>
                  <a:ext uri="{FF2B5EF4-FFF2-40B4-BE49-F238E27FC236}">
                    <a16:creationId xmlns:a16="http://schemas.microsoft.com/office/drawing/2014/main" id="{E6836500-4A50-4F70-9074-4A5231C65C1E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423;p48">
                <a:extLst>
                  <a:ext uri="{FF2B5EF4-FFF2-40B4-BE49-F238E27FC236}">
                    <a16:creationId xmlns:a16="http://schemas.microsoft.com/office/drawing/2014/main" id="{67582F02-4074-46E9-89E3-18B0D1B069C7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424;p48">
                <a:extLst>
                  <a:ext uri="{FF2B5EF4-FFF2-40B4-BE49-F238E27FC236}">
                    <a16:creationId xmlns:a16="http://schemas.microsoft.com/office/drawing/2014/main" id="{E9A277A2-C3FB-45F1-8180-7AAB0A38346C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425;p48">
                <a:extLst>
                  <a:ext uri="{FF2B5EF4-FFF2-40B4-BE49-F238E27FC236}">
                    <a16:creationId xmlns:a16="http://schemas.microsoft.com/office/drawing/2014/main" id="{CF2BCDD9-CCEC-4155-992D-CC52E1C48B7D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426;p48">
                <a:extLst>
                  <a:ext uri="{FF2B5EF4-FFF2-40B4-BE49-F238E27FC236}">
                    <a16:creationId xmlns:a16="http://schemas.microsoft.com/office/drawing/2014/main" id="{0C9C2E58-A67D-4A05-9AB5-3AAA3BE85737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427;p48">
                <a:extLst>
                  <a:ext uri="{FF2B5EF4-FFF2-40B4-BE49-F238E27FC236}">
                    <a16:creationId xmlns:a16="http://schemas.microsoft.com/office/drawing/2014/main" id="{BB0E3A02-0CDA-40BC-94C6-F1E3B0CC133D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428;p48">
                <a:extLst>
                  <a:ext uri="{FF2B5EF4-FFF2-40B4-BE49-F238E27FC236}">
                    <a16:creationId xmlns:a16="http://schemas.microsoft.com/office/drawing/2014/main" id="{68B79EEC-03D3-4E8C-894E-60E56FDC54B2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429;p48">
                <a:extLst>
                  <a:ext uri="{FF2B5EF4-FFF2-40B4-BE49-F238E27FC236}">
                    <a16:creationId xmlns:a16="http://schemas.microsoft.com/office/drawing/2014/main" id="{F28D926F-EEDD-4D17-9AA1-332646A5350A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118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4BE0-01E2-4E1D-950B-F0993C04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0990"/>
            <a:ext cx="7886700" cy="438173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Your model has an </a:t>
            </a:r>
            <a:r>
              <a:rPr lang="en-US" dirty="0">
                <a:solidFill>
                  <a:srgbClr val="00B0F0"/>
                </a:solidFill>
              </a:rPr>
              <a:t>accuracy of 99.9%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erson posing for a picture&#10;&#10;Description generated with very high confidence">
            <a:extLst>
              <a:ext uri="{FF2B5EF4-FFF2-40B4-BE49-F238E27FC236}">
                <a16:creationId xmlns:a16="http://schemas.microsoft.com/office/drawing/2014/main" id="{A282AC9D-1EE1-4F6A-B90E-0A82D447F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99" y="1313464"/>
            <a:ext cx="4975003" cy="3319259"/>
          </a:xfrm>
          <a:prstGeom prst="rect">
            <a:avLst/>
          </a:prstGeom>
        </p:spPr>
      </p:pic>
      <p:grpSp>
        <p:nvGrpSpPr>
          <p:cNvPr id="53" name="Google Shape;3374;p48">
            <a:extLst>
              <a:ext uri="{FF2B5EF4-FFF2-40B4-BE49-F238E27FC236}">
                <a16:creationId xmlns:a16="http://schemas.microsoft.com/office/drawing/2014/main" id="{BA7979C3-B256-4522-BE3C-8C12C51B4CF7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54" name="Google Shape;3375;p48">
              <a:extLst>
                <a:ext uri="{FF2B5EF4-FFF2-40B4-BE49-F238E27FC236}">
                  <a16:creationId xmlns:a16="http://schemas.microsoft.com/office/drawing/2014/main" id="{21026D79-B391-4391-B065-7DC78F2A8996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76;p48">
              <a:extLst>
                <a:ext uri="{FF2B5EF4-FFF2-40B4-BE49-F238E27FC236}">
                  <a16:creationId xmlns:a16="http://schemas.microsoft.com/office/drawing/2014/main" id="{55F8B05D-63AD-422D-8DB3-BC813D55129C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77;p48">
              <a:extLst>
                <a:ext uri="{FF2B5EF4-FFF2-40B4-BE49-F238E27FC236}">
                  <a16:creationId xmlns:a16="http://schemas.microsoft.com/office/drawing/2014/main" id="{84922DC2-EC82-42D3-9BBC-81CAFF2918AD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78;p48">
              <a:extLst>
                <a:ext uri="{FF2B5EF4-FFF2-40B4-BE49-F238E27FC236}">
                  <a16:creationId xmlns:a16="http://schemas.microsoft.com/office/drawing/2014/main" id="{DB180D69-2037-46A7-A6C9-C0E8C9AFF38F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79;p48">
              <a:extLst>
                <a:ext uri="{FF2B5EF4-FFF2-40B4-BE49-F238E27FC236}">
                  <a16:creationId xmlns:a16="http://schemas.microsoft.com/office/drawing/2014/main" id="{9F5E7036-6FD9-4518-89AC-5C137BFD4455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80;p48">
              <a:extLst>
                <a:ext uri="{FF2B5EF4-FFF2-40B4-BE49-F238E27FC236}">
                  <a16:creationId xmlns:a16="http://schemas.microsoft.com/office/drawing/2014/main" id="{3A982C08-B157-44BD-84EC-7BA9AC38BCBB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81;p48">
              <a:extLst>
                <a:ext uri="{FF2B5EF4-FFF2-40B4-BE49-F238E27FC236}">
                  <a16:creationId xmlns:a16="http://schemas.microsoft.com/office/drawing/2014/main" id="{B7459A50-C901-4266-A176-F356AC96CF43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82;p48">
              <a:extLst>
                <a:ext uri="{FF2B5EF4-FFF2-40B4-BE49-F238E27FC236}">
                  <a16:creationId xmlns:a16="http://schemas.microsoft.com/office/drawing/2014/main" id="{9E4C1E67-3967-42F6-B6C2-93BD26B653C3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83;p48">
              <a:extLst>
                <a:ext uri="{FF2B5EF4-FFF2-40B4-BE49-F238E27FC236}">
                  <a16:creationId xmlns:a16="http://schemas.microsoft.com/office/drawing/2014/main" id="{1D6952DE-1962-4B82-A671-4EA76858739C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84;p48">
              <a:extLst>
                <a:ext uri="{FF2B5EF4-FFF2-40B4-BE49-F238E27FC236}">
                  <a16:creationId xmlns:a16="http://schemas.microsoft.com/office/drawing/2014/main" id="{C9B89CDD-702C-4E08-A4C9-F682BE54498B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85;p48">
              <a:extLst>
                <a:ext uri="{FF2B5EF4-FFF2-40B4-BE49-F238E27FC236}">
                  <a16:creationId xmlns:a16="http://schemas.microsoft.com/office/drawing/2014/main" id="{19561CE5-76E5-42A5-BACF-DDB87F223144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86;p48">
              <a:extLst>
                <a:ext uri="{FF2B5EF4-FFF2-40B4-BE49-F238E27FC236}">
                  <a16:creationId xmlns:a16="http://schemas.microsoft.com/office/drawing/2014/main" id="{B0813C8A-0BB9-4D1A-9A5C-3849C05079E3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87;p48">
              <a:extLst>
                <a:ext uri="{FF2B5EF4-FFF2-40B4-BE49-F238E27FC236}">
                  <a16:creationId xmlns:a16="http://schemas.microsoft.com/office/drawing/2014/main" id="{C9E6E6F1-13D3-47F3-A593-E124E409DA99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88;p48">
              <a:extLst>
                <a:ext uri="{FF2B5EF4-FFF2-40B4-BE49-F238E27FC236}">
                  <a16:creationId xmlns:a16="http://schemas.microsoft.com/office/drawing/2014/main" id="{FC39E0C6-9FCC-4B79-A925-047F3CB39D0B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3390;p48">
            <a:extLst>
              <a:ext uri="{FF2B5EF4-FFF2-40B4-BE49-F238E27FC236}">
                <a16:creationId xmlns:a16="http://schemas.microsoft.com/office/drawing/2014/main" id="{9B937A15-05C5-4853-AF65-8D2D30F591E9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69" name="Google Shape;3391;p48">
              <a:extLst>
                <a:ext uri="{FF2B5EF4-FFF2-40B4-BE49-F238E27FC236}">
                  <a16:creationId xmlns:a16="http://schemas.microsoft.com/office/drawing/2014/main" id="{F8EA9261-177B-4C6A-92FB-005371E5D623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392;p48">
              <a:extLst>
                <a:ext uri="{FF2B5EF4-FFF2-40B4-BE49-F238E27FC236}">
                  <a16:creationId xmlns:a16="http://schemas.microsoft.com/office/drawing/2014/main" id="{D65F3425-E75B-4837-A093-88BB69B17981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393;p48">
              <a:extLst>
                <a:ext uri="{FF2B5EF4-FFF2-40B4-BE49-F238E27FC236}">
                  <a16:creationId xmlns:a16="http://schemas.microsoft.com/office/drawing/2014/main" id="{C1B7ECFF-95A6-41E0-AEF4-A52984D1E647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394;p48">
              <a:extLst>
                <a:ext uri="{FF2B5EF4-FFF2-40B4-BE49-F238E27FC236}">
                  <a16:creationId xmlns:a16="http://schemas.microsoft.com/office/drawing/2014/main" id="{EC35DBE9-D52A-4D98-A127-534E27D32FBD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395;p48">
              <a:extLst>
                <a:ext uri="{FF2B5EF4-FFF2-40B4-BE49-F238E27FC236}">
                  <a16:creationId xmlns:a16="http://schemas.microsoft.com/office/drawing/2014/main" id="{2C9B5E86-263E-4395-B7D0-3D62FF318DC0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3396;p48">
            <a:extLst>
              <a:ext uri="{FF2B5EF4-FFF2-40B4-BE49-F238E27FC236}">
                <a16:creationId xmlns:a16="http://schemas.microsoft.com/office/drawing/2014/main" id="{FFAE2B2E-6C0C-48BB-8A16-CD15F69D0ABD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75" name="Google Shape;3397;p48">
              <a:extLst>
                <a:ext uri="{FF2B5EF4-FFF2-40B4-BE49-F238E27FC236}">
                  <a16:creationId xmlns:a16="http://schemas.microsoft.com/office/drawing/2014/main" id="{9C966B3D-99ED-43C5-9F05-446965AF919D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398;p48">
              <a:extLst>
                <a:ext uri="{FF2B5EF4-FFF2-40B4-BE49-F238E27FC236}">
                  <a16:creationId xmlns:a16="http://schemas.microsoft.com/office/drawing/2014/main" id="{A971003C-AB6C-4168-B0CA-552F27B463E8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3399;p48">
            <a:extLst>
              <a:ext uri="{FF2B5EF4-FFF2-40B4-BE49-F238E27FC236}">
                <a16:creationId xmlns:a16="http://schemas.microsoft.com/office/drawing/2014/main" id="{BD63F800-2CA4-4CFF-8130-F2B3A32452ED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3400;p48">
            <a:extLst>
              <a:ext uri="{FF2B5EF4-FFF2-40B4-BE49-F238E27FC236}">
                <a16:creationId xmlns:a16="http://schemas.microsoft.com/office/drawing/2014/main" id="{3B71B5C2-A894-4AE5-9EE6-6648BDAB4A11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79" name="Google Shape;3401;p48">
              <a:extLst>
                <a:ext uri="{FF2B5EF4-FFF2-40B4-BE49-F238E27FC236}">
                  <a16:creationId xmlns:a16="http://schemas.microsoft.com/office/drawing/2014/main" id="{9DB7A723-D31E-4751-B61C-1CC6B5B4D658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02;p48">
              <a:extLst>
                <a:ext uri="{FF2B5EF4-FFF2-40B4-BE49-F238E27FC236}">
                  <a16:creationId xmlns:a16="http://schemas.microsoft.com/office/drawing/2014/main" id="{16AC487F-A916-4242-9009-D2C4708E6029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03;p48">
              <a:extLst>
                <a:ext uri="{FF2B5EF4-FFF2-40B4-BE49-F238E27FC236}">
                  <a16:creationId xmlns:a16="http://schemas.microsoft.com/office/drawing/2014/main" id="{B5E35E2D-DEE3-4FCC-9AE8-1AA59BB13960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04;p48">
              <a:extLst>
                <a:ext uri="{FF2B5EF4-FFF2-40B4-BE49-F238E27FC236}">
                  <a16:creationId xmlns:a16="http://schemas.microsoft.com/office/drawing/2014/main" id="{495DD002-5401-4F82-B25A-6DAB0A1EE676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05;p48">
              <a:extLst>
                <a:ext uri="{FF2B5EF4-FFF2-40B4-BE49-F238E27FC236}">
                  <a16:creationId xmlns:a16="http://schemas.microsoft.com/office/drawing/2014/main" id="{C1999666-C00C-4747-B736-F90D2E86833D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06;p48">
              <a:extLst>
                <a:ext uri="{FF2B5EF4-FFF2-40B4-BE49-F238E27FC236}">
                  <a16:creationId xmlns:a16="http://schemas.microsoft.com/office/drawing/2014/main" id="{F4315F41-A177-4058-8B3D-45F2C0811BE4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3407;p48">
            <a:extLst>
              <a:ext uri="{FF2B5EF4-FFF2-40B4-BE49-F238E27FC236}">
                <a16:creationId xmlns:a16="http://schemas.microsoft.com/office/drawing/2014/main" id="{09F6CE5B-1DA4-400B-9E4D-084AEFFDF548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86" name="Google Shape;3408;p48">
              <a:extLst>
                <a:ext uri="{FF2B5EF4-FFF2-40B4-BE49-F238E27FC236}">
                  <a16:creationId xmlns:a16="http://schemas.microsoft.com/office/drawing/2014/main" id="{2B26DFAD-C3E3-4C73-AAE0-4D0DAAC9D38D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8" name="Google Shape;3409;p48">
                <a:extLst>
                  <a:ext uri="{FF2B5EF4-FFF2-40B4-BE49-F238E27FC236}">
                    <a16:creationId xmlns:a16="http://schemas.microsoft.com/office/drawing/2014/main" id="{701E8972-9D4A-4F18-B97F-CB88650D25F9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3410;p48">
                <a:extLst>
                  <a:ext uri="{FF2B5EF4-FFF2-40B4-BE49-F238E27FC236}">
                    <a16:creationId xmlns:a16="http://schemas.microsoft.com/office/drawing/2014/main" id="{7176879F-F432-452A-8DDF-2A58A3B6E097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3411;p48">
                <a:extLst>
                  <a:ext uri="{FF2B5EF4-FFF2-40B4-BE49-F238E27FC236}">
                    <a16:creationId xmlns:a16="http://schemas.microsoft.com/office/drawing/2014/main" id="{3C921A34-B4E6-40D0-A0B3-01D7FEF6D629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3412;p48">
                <a:extLst>
                  <a:ext uri="{FF2B5EF4-FFF2-40B4-BE49-F238E27FC236}">
                    <a16:creationId xmlns:a16="http://schemas.microsoft.com/office/drawing/2014/main" id="{4D7ACC45-C455-4255-96D6-610B1E7BFF78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3413;p48">
                <a:extLst>
                  <a:ext uri="{FF2B5EF4-FFF2-40B4-BE49-F238E27FC236}">
                    <a16:creationId xmlns:a16="http://schemas.microsoft.com/office/drawing/2014/main" id="{F2DA1FA2-9853-43CF-93AF-9048D011A1C5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3414;p48">
                <a:extLst>
                  <a:ext uri="{FF2B5EF4-FFF2-40B4-BE49-F238E27FC236}">
                    <a16:creationId xmlns:a16="http://schemas.microsoft.com/office/drawing/2014/main" id="{155A219F-F54A-44B5-8537-EFD0F5A86A6E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3415;p48">
                <a:extLst>
                  <a:ext uri="{FF2B5EF4-FFF2-40B4-BE49-F238E27FC236}">
                    <a16:creationId xmlns:a16="http://schemas.microsoft.com/office/drawing/2014/main" id="{2D1385C3-BC5A-4CC1-942D-563FDAC82CE1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3416;p48">
                <a:extLst>
                  <a:ext uri="{FF2B5EF4-FFF2-40B4-BE49-F238E27FC236}">
                    <a16:creationId xmlns:a16="http://schemas.microsoft.com/office/drawing/2014/main" id="{60DBA8FC-7FCA-4853-9A26-DF4D785EAFA4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3417;p48">
                <a:extLst>
                  <a:ext uri="{FF2B5EF4-FFF2-40B4-BE49-F238E27FC236}">
                    <a16:creationId xmlns:a16="http://schemas.microsoft.com/office/drawing/2014/main" id="{B4DA402D-91CF-4BAB-95B9-5960E68345F0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3418;p48">
                <a:extLst>
                  <a:ext uri="{FF2B5EF4-FFF2-40B4-BE49-F238E27FC236}">
                    <a16:creationId xmlns:a16="http://schemas.microsoft.com/office/drawing/2014/main" id="{932A4A82-B90D-46AB-BE9F-89D480DA7EE7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3419;p48">
              <a:extLst>
                <a:ext uri="{FF2B5EF4-FFF2-40B4-BE49-F238E27FC236}">
                  <a16:creationId xmlns:a16="http://schemas.microsoft.com/office/drawing/2014/main" id="{C8C2291F-CB50-42F3-9AF4-806EAD5623E3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" name="Google Shape;3420;p48">
                <a:extLst>
                  <a:ext uri="{FF2B5EF4-FFF2-40B4-BE49-F238E27FC236}">
                    <a16:creationId xmlns:a16="http://schemas.microsoft.com/office/drawing/2014/main" id="{667AAB29-9011-4FCE-B2C7-57D43FDCC463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3421;p48">
                <a:extLst>
                  <a:ext uri="{FF2B5EF4-FFF2-40B4-BE49-F238E27FC236}">
                    <a16:creationId xmlns:a16="http://schemas.microsoft.com/office/drawing/2014/main" id="{BB44FE7C-4B3A-4DDD-955A-EEA393D6602E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3422;p48">
                <a:extLst>
                  <a:ext uri="{FF2B5EF4-FFF2-40B4-BE49-F238E27FC236}">
                    <a16:creationId xmlns:a16="http://schemas.microsoft.com/office/drawing/2014/main" id="{26FD9550-4EE6-42FD-A0FA-EC8436E8B860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3423;p48">
                <a:extLst>
                  <a:ext uri="{FF2B5EF4-FFF2-40B4-BE49-F238E27FC236}">
                    <a16:creationId xmlns:a16="http://schemas.microsoft.com/office/drawing/2014/main" id="{4D750503-3235-4836-B2DB-C095670D30AC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3424;p48">
                <a:extLst>
                  <a:ext uri="{FF2B5EF4-FFF2-40B4-BE49-F238E27FC236}">
                    <a16:creationId xmlns:a16="http://schemas.microsoft.com/office/drawing/2014/main" id="{A785A055-01D5-4D70-9293-B7E66F3669F4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3425;p48">
                <a:extLst>
                  <a:ext uri="{FF2B5EF4-FFF2-40B4-BE49-F238E27FC236}">
                    <a16:creationId xmlns:a16="http://schemas.microsoft.com/office/drawing/2014/main" id="{F1B56185-421D-4560-B58A-B8FA2D89F1E2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3426;p48">
                <a:extLst>
                  <a:ext uri="{FF2B5EF4-FFF2-40B4-BE49-F238E27FC236}">
                    <a16:creationId xmlns:a16="http://schemas.microsoft.com/office/drawing/2014/main" id="{4EF17040-B70B-432A-A0DA-9E0D1F3A3B4D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3427;p48">
                <a:extLst>
                  <a:ext uri="{FF2B5EF4-FFF2-40B4-BE49-F238E27FC236}">
                    <a16:creationId xmlns:a16="http://schemas.microsoft.com/office/drawing/2014/main" id="{9918D5A6-7EED-4D23-8DD0-4880FCB59DB5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3428;p48">
                <a:extLst>
                  <a:ext uri="{FF2B5EF4-FFF2-40B4-BE49-F238E27FC236}">
                    <a16:creationId xmlns:a16="http://schemas.microsoft.com/office/drawing/2014/main" id="{AF606F2C-8675-4B3E-BF9A-2070C27D8869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3429;p48">
                <a:extLst>
                  <a:ext uri="{FF2B5EF4-FFF2-40B4-BE49-F238E27FC236}">
                    <a16:creationId xmlns:a16="http://schemas.microsoft.com/office/drawing/2014/main" id="{50AFF8AF-3EC3-4DFC-A991-071CBF012729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052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3CFF-1BD6-4963-A466-AC2A5B99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3254"/>
            <a:ext cx="7886700" cy="369946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But… WTH!?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0BAE2D73-6AEA-4068-8E29-28BD0F81D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9"/>
          <a:stretch/>
        </p:blipFill>
        <p:spPr>
          <a:xfrm>
            <a:off x="2354934" y="1445836"/>
            <a:ext cx="4434133" cy="3278173"/>
          </a:xfrm>
          <a:prstGeom prst="rect">
            <a:avLst/>
          </a:prstGeom>
        </p:spPr>
      </p:pic>
      <p:grpSp>
        <p:nvGrpSpPr>
          <p:cNvPr id="4" name="Google Shape;3374;p48">
            <a:extLst>
              <a:ext uri="{FF2B5EF4-FFF2-40B4-BE49-F238E27FC236}">
                <a16:creationId xmlns:a16="http://schemas.microsoft.com/office/drawing/2014/main" id="{1862F69B-7FED-4CAA-890B-678FFBFA6247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6" name="Google Shape;3375;p48">
              <a:extLst>
                <a:ext uri="{FF2B5EF4-FFF2-40B4-BE49-F238E27FC236}">
                  <a16:creationId xmlns:a16="http://schemas.microsoft.com/office/drawing/2014/main" id="{78C6D2A8-13DA-4C42-B10C-CB1C82ECF2AB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6;p48">
              <a:extLst>
                <a:ext uri="{FF2B5EF4-FFF2-40B4-BE49-F238E27FC236}">
                  <a16:creationId xmlns:a16="http://schemas.microsoft.com/office/drawing/2014/main" id="{7A6C511D-50E0-4268-9325-3C5914A154A1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7;p48">
              <a:extLst>
                <a:ext uri="{FF2B5EF4-FFF2-40B4-BE49-F238E27FC236}">
                  <a16:creationId xmlns:a16="http://schemas.microsoft.com/office/drawing/2014/main" id="{44391B84-485E-4E38-AAC1-DF291278E830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8;p48">
              <a:extLst>
                <a:ext uri="{FF2B5EF4-FFF2-40B4-BE49-F238E27FC236}">
                  <a16:creationId xmlns:a16="http://schemas.microsoft.com/office/drawing/2014/main" id="{F95EB630-12B1-4A57-BCE7-31C446904AAE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9;p48">
              <a:extLst>
                <a:ext uri="{FF2B5EF4-FFF2-40B4-BE49-F238E27FC236}">
                  <a16:creationId xmlns:a16="http://schemas.microsoft.com/office/drawing/2014/main" id="{B80E1500-0DD5-4776-8E98-29C960883BAE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80;p48">
              <a:extLst>
                <a:ext uri="{FF2B5EF4-FFF2-40B4-BE49-F238E27FC236}">
                  <a16:creationId xmlns:a16="http://schemas.microsoft.com/office/drawing/2014/main" id="{929369FE-1D0F-4F12-B993-F05E1E51B30F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1;p48">
              <a:extLst>
                <a:ext uri="{FF2B5EF4-FFF2-40B4-BE49-F238E27FC236}">
                  <a16:creationId xmlns:a16="http://schemas.microsoft.com/office/drawing/2014/main" id="{DC6083DB-46C5-46D0-A5B1-98ABEC5F55DE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2;p48">
              <a:extLst>
                <a:ext uri="{FF2B5EF4-FFF2-40B4-BE49-F238E27FC236}">
                  <a16:creationId xmlns:a16="http://schemas.microsoft.com/office/drawing/2014/main" id="{58EDB5EE-FBAA-48F8-A1B7-CFFE177532EB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3;p48">
              <a:extLst>
                <a:ext uri="{FF2B5EF4-FFF2-40B4-BE49-F238E27FC236}">
                  <a16:creationId xmlns:a16="http://schemas.microsoft.com/office/drawing/2014/main" id="{91170D56-FD14-48FE-9283-B9980FC08A5A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4;p48">
              <a:extLst>
                <a:ext uri="{FF2B5EF4-FFF2-40B4-BE49-F238E27FC236}">
                  <a16:creationId xmlns:a16="http://schemas.microsoft.com/office/drawing/2014/main" id="{04C6E32F-D364-49E5-9271-4926A821A3EA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5;p48">
              <a:extLst>
                <a:ext uri="{FF2B5EF4-FFF2-40B4-BE49-F238E27FC236}">
                  <a16:creationId xmlns:a16="http://schemas.microsoft.com/office/drawing/2014/main" id="{1BA58B9E-C0C3-4606-B7A6-8AEF1195BD50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6;p48">
              <a:extLst>
                <a:ext uri="{FF2B5EF4-FFF2-40B4-BE49-F238E27FC236}">
                  <a16:creationId xmlns:a16="http://schemas.microsoft.com/office/drawing/2014/main" id="{47C14B00-EE6A-4496-9E15-A80F4A5F52E5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7;p48">
              <a:extLst>
                <a:ext uri="{FF2B5EF4-FFF2-40B4-BE49-F238E27FC236}">
                  <a16:creationId xmlns:a16="http://schemas.microsoft.com/office/drawing/2014/main" id="{608F7ADD-B7EA-42B7-B289-3FAADE1C906F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8;p48">
              <a:extLst>
                <a:ext uri="{FF2B5EF4-FFF2-40B4-BE49-F238E27FC236}">
                  <a16:creationId xmlns:a16="http://schemas.microsoft.com/office/drawing/2014/main" id="{A7A72BB6-166A-4FE9-A598-51B8E205300F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3390;p48">
            <a:extLst>
              <a:ext uri="{FF2B5EF4-FFF2-40B4-BE49-F238E27FC236}">
                <a16:creationId xmlns:a16="http://schemas.microsoft.com/office/drawing/2014/main" id="{560FA865-70FE-4899-935D-2BFE0FEC65AF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1" name="Google Shape;3391;p48">
              <a:extLst>
                <a:ext uri="{FF2B5EF4-FFF2-40B4-BE49-F238E27FC236}">
                  <a16:creationId xmlns:a16="http://schemas.microsoft.com/office/drawing/2014/main" id="{D488D7DB-C604-4C2F-9430-4DE7513EFCC0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92;p48">
              <a:extLst>
                <a:ext uri="{FF2B5EF4-FFF2-40B4-BE49-F238E27FC236}">
                  <a16:creationId xmlns:a16="http://schemas.microsoft.com/office/drawing/2014/main" id="{381FB0C3-E8C4-455D-832F-4C1F59818561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3;p48">
              <a:extLst>
                <a:ext uri="{FF2B5EF4-FFF2-40B4-BE49-F238E27FC236}">
                  <a16:creationId xmlns:a16="http://schemas.microsoft.com/office/drawing/2014/main" id="{F1E43EB7-6C07-4C99-AB95-CCB2FB8A3086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4;p48">
              <a:extLst>
                <a:ext uri="{FF2B5EF4-FFF2-40B4-BE49-F238E27FC236}">
                  <a16:creationId xmlns:a16="http://schemas.microsoft.com/office/drawing/2014/main" id="{C0364735-D1E1-4DEA-83B2-F90540107A86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95;p48">
              <a:extLst>
                <a:ext uri="{FF2B5EF4-FFF2-40B4-BE49-F238E27FC236}">
                  <a16:creationId xmlns:a16="http://schemas.microsoft.com/office/drawing/2014/main" id="{7E58ED75-35B4-40FF-9895-8FCA83F163EE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396;p48">
            <a:extLst>
              <a:ext uri="{FF2B5EF4-FFF2-40B4-BE49-F238E27FC236}">
                <a16:creationId xmlns:a16="http://schemas.microsoft.com/office/drawing/2014/main" id="{783F1E0F-4A14-44EF-9CC4-45DCFBB0945A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7" name="Google Shape;3397;p48">
              <a:extLst>
                <a:ext uri="{FF2B5EF4-FFF2-40B4-BE49-F238E27FC236}">
                  <a16:creationId xmlns:a16="http://schemas.microsoft.com/office/drawing/2014/main" id="{CE68BB80-5D10-4F58-9C4F-1D7154FEEB42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8;p48">
              <a:extLst>
                <a:ext uri="{FF2B5EF4-FFF2-40B4-BE49-F238E27FC236}">
                  <a16:creationId xmlns:a16="http://schemas.microsoft.com/office/drawing/2014/main" id="{4EA59CCD-B3C0-41D0-8AB2-D107F21F0A77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3399;p48">
            <a:extLst>
              <a:ext uri="{FF2B5EF4-FFF2-40B4-BE49-F238E27FC236}">
                <a16:creationId xmlns:a16="http://schemas.microsoft.com/office/drawing/2014/main" id="{6C4193EE-9914-4569-8401-544C18DEA217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400;p48">
            <a:extLst>
              <a:ext uri="{FF2B5EF4-FFF2-40B4-BE49-F238E27FC236}">
                <a16:creationId xmlns:a16="http://schemas.microsoft.com/office/drawing/2014/main" id="{B4953BB4-66BA-4D06-AABC-C933229DD4FE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1" name="Google Shape;3401;p48">
              <a:extLst>
                <a:ext uri="{FF2B5EF4-FFF2-40B4-BE49-F238E27FC236}">
                  <a16:creationId xmlns:a16="http://schemas.microsoft.com/office/drawing/2014/main" id="{40CBE2B8-7F2E-4E4A-9682-D0F9BEBFF2B0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02;p48">
              <a:extLst>
                <a:ext uri="{FF2B5EF4-FFF2-40B4-BE49-F238E27FC236}">
                  <a16:creationId xmlns:a16="http://schemas.microsoft.com/office/drawing/2014/main" id="{C5AABD3A-6729-4F8B-961D-D5D112E0761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3;p48">
              <a:extLst>
                <a:ext uri="{FF2B5EF4-FFF2-40B4-BE49-F238E27FC236}">
                  <a16:creationId xmlns:a16="http://schemas.microsoft.com/office/drawing/2014/main" id="{D1F80514-4406-43B2-94A8-1666C492AB6B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4;p48">
              <a:extLst>
                <a:ext uri="{FF2B5EF4-FFF2-40B4-BE49-F238E27FC236}">
                  <a16:creationId xmlns:a16="http://schemas.microsoft.com/office/drawing/2014/main" id="{F74613B3-7D17-4F34-A4A9-446D86AE1A31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5;p48">
              <a:extLst>
                <a:ext uri="{FF2B5EF4-FFF2-40B4-BE49-F238E27FC236}">
                  <a16:creationId xmlns:a16="http://schemas.microsoft.com/office/drawing/2014/main" id="{FD3D88C4-834C-4242-8D81-E67C9F29E88D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06;p48">
              <a:extLst>
                <a:ext uri="{FF2B5EF4-FFF2-40B4-BE49-F238E27FC236}">
                  <a16:creationId xmlns:a16="http://schemas.microsoft.com/office/drawing/2014/main" id="{6F902D4F-AB2E-45D4-AD65-7DCF854F72E8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407;p48">
            <a:extLst>
              <a:ext uri="{FF2B5EF4-FFF2-40B4-BE49-F238E27FC236}">
                <a16:creationId xmlns:a16="http://schemas.microsoft.com/office/drawing/2014/main" id="{FE9AD1D1-5362-4DCA-B71A-1C230B563707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8" name="Google Shape;3408;p48">
              <a:extLst>
                <a:ext uri="{FF2B5EF4-FFF2-40B4-BE49-F238E27FC236}">
                  <a16:creationId xmlns:a16="http://schemas.microsoft.com/office/drawing/2014/main" id="{38DB7DB3-D8ED-439F-9CAA-6D211FF3F432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0" name="Google Shape;3409;p48">
                <a:extLst>
                  <a:ext uri="{FF2B5EF4-FFF2-40B4-BE49-F238E27FC236}">
                    <a16:creationId xmlns:a16="http://schemas.microsoft.com/office/drawing/2014/main" id="{0C3AB198-870C-49AE-A078-5EA4FF9AB93F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410;p48">
                <a:extLst>
                  <a:ext uri="{FF2B5EF4-FFF2-40B4-BE49-F238E27FC236}">
                    <a16:creationId xmlns:a16="http://schemas.microsoft.com/office/drawing/2014/main" id="{D3C56A93-21CA-4401-8771-C6FDCCF96C48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1;p48">
                <a:extLst>
                  <a:ext uri="{FF2B5EF4-FFF2-40B4-BE49-F238E27FC236}">
                    <a16:creationId xmlns:a16="http://schemas.microsoft.com/office/drawing/2014/main" id="{FB198587-5DAE-4FFF-9CE5-BD8F043C3DAE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2;p48">
                <a:extLst>
                  <a:ext uri="{FF2B5EF4-FFF2-40B4-BE49-F238E27FC236}">
                    <a16:creationId xmlns:a16="http://schemas.microsoft.com/office/drawing/2014/main" id="{8AE6E1A1-905D-494B-B904-15B24DBADA02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3;p48">
                <a:extLst>
                  <a:ext uri="{FF2B5EF4-FFF2-40B4-BE49-F238E27FC236}">
                    <a16:creationId xmlns:a16="http://schemas.microsoft.com/office/drawing/2014/main" id="{B7AD3C8A-D34C-4335-9396-0EE202C014B3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4;p48">
                <a:extLst>
                  <a:ext uri="{FF2B5EF4-FFF2-40B4-BE49-F238E27FC236}">
                    <a16:creationId xmlns:a16="http://schemas.microsoft.com/office/drawing/2014/main" id="{6824A98C-B3A8-432F-BE92-E0C2AA0A703B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5;p48">
                <a:extLst>
                  <a:ext uri="{FF2B5EF4-FFF2-40B4-BE49-F238E27FC236}">
                    <a16:creationId xmlns:a16="http://schemas.microsoft.com/office/drawing/2014/main" id="{4B657FD4-214B-4A2B-98DE-59E12496E492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6;p48">
                <a:extLst>
                  <a:ext uri="{FF2B5EF4-FFF2-40B4-BE49-F238E27FC236}">
                    <a16:creationId xmlns:a16="http://schemas.microsoft.com/office/drawing/2014/main" id="{A2AED466-3993-42F0-825B-2A4ADBBA31F0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7;p48">
                <a:extLst>
                  <a:ext uri="{FF2B5EF4-FFF2-40B4-BE49-F238E27FC236}">
                    <a16:creationId xmlns:a16="http://schemas.microsoft.com/office/drawing/2014/main" id="{47A41E59-C932-4362-AB48-3EB6B7F47D43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18;p48">
                <a:extLst>
                  <a:ext uri="{FF2B5EF4-FFF2-40B4-BE49-F238E27FC236}">
                    <a16:creationId xmlns:a16="http://schemas.microsoft.com/office/drawing/2014/main" id="{8B5D9122-10F2-4780-ABAC-A169B852F6AB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419;p48">
              <a:extLst>
                <a:ext uri="{FF2B5EF4-FFF2-40B4-BE49-F238E27FC236}">
                  <a16:creationId xmlns:a16="http://schemas.microsoft.com/office/drawing/2014/main" id="{5E78D5FE-4EDA-4238-88AA-7FBF3082FCE7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0" name="Google Shape;3420;p48">
                <a:extLst>
                  <a:ext uri="{FF2B5EF4-FFF2-40B4-BE49-F238E27FC236}">
                    <a16:creationId xmlns:a16="http://schemas.microsoft.com/office/drawing/2014/main" id="{9D4A9CEC-0E1E-4C4B-844B-5E9CC889470E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421;p48">
                <a:extLst>
                  <a:ext uri="{FF2B5EF4-FFF2-40B4-BE49-F238E27FC236}">
                    <a16:creationId xmlns:a16="http://schemas.microsoft.com/office/drawing/2014/main" id="{DEA5B7C5-DB89-423D-BD68-6E88B018DDD4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2;p48">
                <a:extLst>
                  <a:ext uri="{FF2B5EF4-FFF2-40B4-BE49-F238E27FC236}">
                    <a16:creationId xmlns:a16="http://schemas.microsoft.com/office/drawing/2014/main" id="{9B02E2DF-8646-4BA3-90F6-16DEE6CC3526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3;p48">
                <a:extLst>
                  <a:ext uri="{FF2B5EF4-FFF2-40B4-BE49-F238E27FC236}">
                    <a16:creationId xmlns:a16="http://schemas.microsoft.com/office/drawing/2014/main" id="{DE4DE9F2-2F95-4E96-84A4-0C9BB593185F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4;p48">
                <a:extLst>
                  <a:ext uri="{FF2B5EF4-FFF2-40B4-BE49-F238E27FC236}">
                    <a16:creationId xmlns:a16="http://schemas.microsoft.com/office/drawing/2014/main" id="{11CCE61F-4BC2-47BF-B0A4-3F2E0116D50A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5;p48">
                <a:extLst>
                  <a:ext uri="{FF2B5EF4-FFF2-40B4-BE49-F238E27FC236}">
                    <a16:creationId xmlns:a16="http://schemas.microsoft.com/office/drawing/2014/main" id="{12FC9D98-B483-4225-B487-09C7B37224F4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6;p48">
                <a:extLst>
                  <a:ext uri="{FF2B5EF4-FFF2-40B4-BE49-F238E27FC236}">
                    <a16:creationId xmlns:a16="http://schemas.microsoft.com/office/drawing/2014/main" id="{D51327DD-49B6-4820-B276-6A5D89F9A603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7;p48">
                <a:extLst>
                  <a:ext uri="{FF2B5EF4-FFF2-40B4-BE49-F238E27FC236}">
                    <a16:creationId xmlns:a16="http://schemas.microsoft.com/office/drawing/2014/main" id="{8DB29167-1475-4636-9992-59ECEB6ED3BB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8;p48">
                <a:extLst>
                  <a:ext uri="{FF2B5EF4-FFF2-40B4-BE49-F238E27FC236}">
                    <a16:creationId xmlns:a16="http://schemas.microsoft.com/office/drawing/2014/main" id="{56F4CE6C-309D-4372-A818-D768900EA4E8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429;p48">
                <a:extLst>
                  <a:ext uri="{FF2B5EF4-FFF2-40B4-BE49-F238E27FC236}">
                    <a16:creationId xmlns:a16="http://schemas.microsoft.com/office/drawing/2014/main" id="{2C147504-D943-47B5-AC8F-AEACDE28E0B2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270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4A9A-AE9B-4437-8365-3C3EF3E4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2745"/>
            <a:ext cx="7886700" cy="36499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looking at the confusion matrix you realize that the model </a:t>
            </a:r>
            <a:r>
              <a:rPr lang="en-US" dirty="0">
                <a:solidFill>
                  <a:srgbClr val="00B0F0"/>
                </a:solidFill>
              </a:rPr>
              <a:t>does not detect any of the positive examples.</a:t>
            </a:r>
          </a:p>
        </p:txBody>
      </p:sp>
      <p:pic>
        <p:nvPicPr>
          <p:cNvPr id="5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FB507239-D8B4-40A5-85C1-4DD036D7A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18" y="2140250"/>
            <a:ext cx="3657365" cy="2440148"/>
          </a:xfrm>
          <a:prstGeom prst="rect">
            <a:avLst/>
          </a:prstGeom>
        </p:spPr>
      </p:pic>
      <p:grpSp>
        <p:nvGrpSpPr>
          <p:cNvPr id="4" name="Google Shape;3374;p48">
            <a:extLst>
              <a:ext uri="{FF2B5EF4-FFF2-40B4-BE49-F238E27FC236}">
                <a16:creationId xmlns:a16="http://schemas.microsoft.com/office/drawing/2014/main" id="{E98FA750-F7A4-4C7B-B980-28E9822AD5D7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6" name="Google Shape;3375;p48">
              <a:extLst>
                <a:ext uri="{FF2B5EF4-FFF2-40B4-BE49-F238E27FC236}">
                  <a16:creationId xmlns:a16="http://schemas.microsoft.com/office/drawing/2014/main" id="{A058E8A5-6E9A-48C0-895D-6B986DCD6129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6;p48">
              <a:extLst>
                <a:ext uri="{FF2B5EF4-FFF2-40B4-BE49-F238E27FC236}">
                  <a16:creationId xmlns:a16="http://schemas.microsoft.com/office/drawing/2014/main" id="{936FD698-70C1-4A01-B22B-E271D89CCC42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7;p48">
              <a:extLst>
                <a:ext uri="{FF2B5EF4-FFF2-40B4-BE49-F238E27FC236}">
                  <a16:creationId xmlns:a16="http://schemas.microsoft.com/office/drawing/2014/main" id="{90B0A601-4F71-4A2F-A55A-125CD9A82F0C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8;p48">
              <a:extLst>
                <a:ext uri="{FF2B5EF4-FFF2-40B4-BE49-F238E27FC236}">
                  <a16:creationId xmlns:a16="http://schemas.microsoft.com/office/drawing/2014/main" id="{B662BA42-89CF-47D3-95F9-F39297A07FFB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9;p48">
              <a:extLst>
                <a:ext uri="{FF2B5EF4-FFF2-40B4-BE49-F238E27FC236}">
                  <a16:creationId xmlns:a16="http://schemas.microsoft.com/office/drawing/2014/main" id="{522B552E-A7A7-4D4D-937A-D72937D40F42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80;p48">
              <a:extLst>
                <a:ext uri="{FF2B5EF4-FFF2-40B4-BE49-F238E27FC236}">
                  <a16:creationId xmlns:a16="http://schemas.microsoft.com/office/drawing/2014/main" id="{7111E3AC-C974-4619-828B-9A3BC067CDA7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1;p48">
              <a:extLst>
                <a:ext uri="{FF2B5EF4-FFF2-40B4-BE49-F238E27FC236}">
                  <a16:creationId xmlns:a16="http://schemas.microsoft.com/office/drawing/2014/main" id="{46782693-04DE-417C-A029-D29CA279C26C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2;p48">
              <a:extLst>
                <a:ext uri="{FF2B5EF4-FFF2-40B4-BE49-F238E27FC236}">
                  <a16:creationId xmlns:a16="http://schemas.microsoft.com/office/drawing/2014/main" id="{F5EAFC51-D0FE-4F35-9612-1D070FAF16CC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3;p48">
              <a:extLst>
                <a:ext uri="{FF2B5EF4-FFF2-40B4-BE49-F238E27FC236}">
                  <a16:creationId xmlns:a16="http://schemas.microsoft.com/office/drawing/2014/main" id="{5DAB108D-2C81-4590-BFE2-F54C2282B89B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4;p48">
              <a:extLst>
                <a:ext uri="{FF2B5EF4-FFF2-40B4-BE49-F238E27FC236}">
                  <a16:creationId xmlns:a16="http://schemas.microsoft.com/office/drawing/2014/main" id="{2314F639-A4A2-44B8-8463-17AE9981DAD2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5;p48">
              <a:extLst>
                <a:ext uri="{FF2B5EF4-FFF2-40B4-BE49-F238E27FC236}">
                  <a16:creationId xmlns:a16="http://schemas.microsoft.com/office/drawing/2014/main" id="{562ABDE6-F32B-46CD-B4DD-3D71867C1D97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6;p48">
              <a:extLst>
                <a:ext uri="{FF2B5EF4-FFF2-40B4-BE49-F238E27FC236}">
                  <a16:creationId xmlns:a16="http://schemas.microsoft.com/office/drawing/2014/main" id="{AD23EA1D-BD59-42AF-88D4-2E39FBD631FC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7;p48">
              <a:extLst>
                <a:ext uri="{FF2B5EF4-FFF2-40B4-BE49-F238E27FC236}">
                  <a16:creationId xmlns:a16="http://schemas.microsoft.com/office/drawing/2014/main" id="{F8AB8645-6805-4F21-8C41-F66475F83562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8;p48">
              <a:extLst>
                <a:ext uri="{FF2B5EF4-FFF2-40B4-BE49-F238E27FC236}">
                  <a16:creationId xmlns:a16="http://schemas.microsoft.com/office/drawing/2014/main" id="{D81CF20D-198D-4704-B593-25F50AFC28CB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3390;p48">
            <a:extLst>
              <a:ext uri="{FF2B5EF4-FFF2-40B4-BE49-F238E27FC236}">
                <a16:creationId xmlns:a16="http://schemas.microsoft.com/office/drawing/2014/main" id="{84BC7E25-4149-4035-AE7A-6FEDB9FA850D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1" name="Google Shape;3391;p48">
              <a:extLst>
                <a:ext uri="{FF2B5EF4-FFF2-40B4-BE49-F238E27FC236}">
                  <a16:creationId xmlns:a16="http://schemas.microsoft.com/office/drawing/2014/main" id="{F25C5998-5F3B-4CC3-9337-74501FAF70BE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92;p48">
              <a:extLst>
                <a:ext uri="{FF2B5EF4-FFF2-40B4-BE49-F238E27FC236}">
                  <a16:creationId xmlns:a16="http://schemas.microsoft.com/office/drawing/2014/main" id="{514D35EA-FF45-4AE2-8C3A-A46ADA1253E3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3;p48">
              <a:extLst>
                <a:ext uri="{FF2B5EF4-FFF2-40B4-BE49-F238E27FC236}">
                  <a16:creationId xmlns:a16="http://schemas.microsoft.com/office/drawing/2014/main" id="{6943A2D8-4BCE-4E78-AD4F-79B5AE9FE911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4;p48">
              <a:extLst>
                <a:ext uri="{FF2B5EF4-FFF2-40B4-BE49-F238E27FC236}">
                  <a16:creationId xmlns:a16="http://schemas.microsoft.com/office/drawing/2014/main" id="{A3249F34-B864-413E-8C15-059C2B1C4DD5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95;p48">
              <a:extLst>
                <a:ext uri="{FF2B5EF4-FFF2-40B4-BE49-F238E27FC236}">
                  <a16:creationId xmlns:a16="http://schemas.microsoft.com/office/drawing/2014/main" id="{4AEB6661-FCA4-47B3-AD30-647510458C2F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396;p48">
            <a:extLst>
              <a:ext uri="{FF2B5EF4-FFF2-40B4-BE49-F238E27FC236}">
                <a16:creationId xmlns:a16="http://schemas.microsoft.com/office/drawing/2014/main" id="{BD4ECE2F-597E-490E-897C-EBB867CBE420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7" name="Google Shape;3397;p48">
              <a:extLst>
                <a:ext uri="{FF2B5EF4-FFF2-40B4-BE49-F238E27FC236}">
                  <a16:creationId xmlns:a16="http://schemas.microsoft.com/office/drawing/2014/main" id="{F8DEADAF-7052-452F-BD69-CBB4B90CBD56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8;p48">
              <a:extLst>
                <a:ext uri="{FF2B5EF4-FFF2-40B4-BE49-F238E27FC236}">
                  <a16:creationId xmlns:a16="http://schemas.microsoft.com/office/drawing/2014/main" id="{BDE2D156-EA72-4DD8-8635-CC11457F8448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3399;p48">
            <a:extLst>
              <a:ext uri="{FF2B5EF4-FFF2-40B4-BE49-F238E27FC236}">
                <a16:creationId xmlns:a16="http://schemas.microsoft.com/office/drawing/2014/main" id="{3BDC7015-749A-4397-B7D2-A5A5923F6C47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400;p48">
            <a:extLst>
              <a:ext uri="{FF2B5EF4-FFF2-40B4-BE49-F238E27FC236}">
                <a16:creationId xmlns:a16="http://schemas.microsoft.com/office/drawing/2014/main" id="{25757820-C010-4185-8F13-27531081B565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1" name="Google Shape;3401;p48">
              <a:extLst>
                <a:ext uri="{FF2B5EF4-FFF2-40B4-BE49-F238E27FC236}">
                  <a16:creationId xmlns:a16="http://schemas.microsoft.com/office/drawing/2014/main" id="{F9B2A15F-54D0-43DF-B22B-B1F9EC0C77B8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02;p48">
              <a:extLst>
                <a:ext uri="{FF2B5EF4-FFF2-40B4-BE49-F238E27FC236}">
                  <a16:creationId xmlns:a16="http://schemas.microsoft.com/office/drawing/2014/main" id="{85B6C826-5AEA-402C-90D2-64D0CB0F0D01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3;p48">
              <a:extLst>
                <a:ext uri="{FF2B5EF4-FFF2-40B4-BE49-F238E27FC236}">
                  <a16:creationId xmlns:a16="http://schemas.microsoft.com/office/drawing/2014/main" id="{546ED095-C2B0-444E-BA2B-26B438F67310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4;p48">
              <a:extLst>
                <a:ext uri="{FF2B5EF4-FFF2-40B4-BE49-F238E27FC236}">
                  <a16:creationId xmlns:a16="http://schemas.microsoft.com/office/drawing/2014/main" id="{DA12738A-4CFA-4854-8A92-A2E7B1CC8819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5;p48">
              <a:extLst>
                <a:ext uri="{FF2B5EF4-FFF2-40B4-BE49-F238E27FC236}">
                  <a16:creationId xmlns:a16="http://schemas.microsoft.com/office/drawing/2014/main" id="{83D90647-218A-47D7-BCA9-4CC99D0B8945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06;p48">
              <a:extLst>
                <a:ext uri="{FF2B5EF4-FFF2-40B4-BE49-F238E27FC236}">
                  <a16:creationId xmlns:a16="http://schemas.microsoft.com/office/drawing/2014/main" id="{C94A1B08-A63D-4C24-9769-F0A8560FC299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407;p48">
            <a:extLst>
              <a:ext uri="{FF2B5EF4-FFF2-40B4-BE49-F238E27FC236}">
                <a16:creationId xmlns:a16="http://schemas.microsoft.com/office/drawing/2014/main" id="{E16CD849-524D-4A4A-80F3-BFAFBCA04053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8" name="Google Shape;3408;p48">
              <a:extLst>
                <a:ext uri="{FF2B5EF4-FFF2-40B4-BE49-F238E27FC236}">
                  <a16:creationId xmlns:a16="http://schemas.microsoft.com/office/drawing/2014/main" id="{C18BB141-E3F6-4341-A252-F5B7EFAEFA9C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0" name="Google Shape;3409;p48">
                <a:extLst>
                  <a:ext uri="{FF2B5EF4-FFF2-40B4-BE49-F238E27FC236}">
                    <a16:creationId xmlns:a16="http://schemas.microsoft.com/office/drawing/2014/main" id="{0BA6D390-7143-42B5-9AF0-22FB575A1ABD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410;p48">
                <a:extLst>
                  <a:ext uri="{FF2B5EF4-FFF2-40B4-BE49-F238E27FC236}">
                    <a16:creationId xmlns:a16="http://schemas.microsoft.com/office/drawing/2014/main" id="{C74A050F-A6FB-49EA-A93C-B2E8689AB48B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1;p48">
                <a:extLst>
                  <a:ext uri="{FF2B5EF4-FFF2-40B4-BE49-F238E27FC236}">
                    <a16:creationId xmlns:a16="http://schemas.microsoft.com/office/drawing/2014/main" id="{3826B60D-939D-4726-B72C-8BBC13BC4925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2;p48">
                <a:extLst>
                  <a:ext uri="{FF2B5EF4-FFF2-40B4-BE49-F238E27FC236}">
                    <a16:creationId xmlns:a16="http://schemas.microsoft.com/office/drawing/2014/main" id="{0CC7E173-6A19-433B-949F-499E6E2964B7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3;p48">
                <a:extLst>
                  <a:ext uri="{FF2B5EF4-FFF2-40B4-BE49-F238E27FC236}">
                    <a16:creationId xmlns:a16="http://schemas.microsoft.com/office/drawing/2014/main" id="{C98CE29A-4A99-4F50-A0A3-C6758B51597D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4;p48">
                <a:extLst>
                  <a:ext uri="{FF2B5EF4-FFF2-40B4-BE49-F238E27FC236}">
                    <a16:creationId xmlns:a16="http://schemas.microsoft.com/office/drawing/2014/main" id="{D182BBCF-5287-4C0F-AD44-28F3E90CD248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5;p48">
                <a:extLst>
                  <a:ext uri="{FF2B5EF4-FFF2-40B4-BE49-F238E27FC236}">
                    <a16:creationId xmlns:a16="http://schemas.microsoft.com/office/drawing/2014/main" id="{AFB82546-DB05-4517-9DB6-7E0D7173D74D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6;p48">
                <a:extLst>
                  <a:ext uri="{FF2B5EF4-FFF2-40B4-BE49-F238E27FC236}">
                    <a16:creationId xmlns:a16="http://schemas.microsoft.com/office/drawing/2014/main" id="{E5EF35D2-8252-45A8-AC5F-438C820D3CAA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7;p48">
                <a:extLst>
                  <a:ext uri="{FF2B5EF4-FFF2-40B4-BE49-F238E27FC236}">
                    <a16:creationId xmlns:a16="http://schemas.microsoft.com/office/drawing/2014/main" id="{F07A06E3-DCA1-470D-A467-E000BE3225D9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18;p48">
                <a:extLst>
                  <a:ext uri="{FF2B5EF4-FFF2-40B4-BE49-F238E27FC236}">
                    <a16:creationId xmlns:a16="http://schemas.microsoft.com/office/drawing/2014/main" id="{1D7A023B-F9E1-4FE4-8283-D4E152316E43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419;p48">
              <a:extLst>
                <a:ext uri="{FF2B5EF4-FFF2-40B4-BE49-F238E27FC236}">
                  <a16:creationId xmlns:a16="http://schemas.microsoft.com/office/drawing/2014/main" id="{7858AC94-CAB2-4C9D-B75E-F153B82CDB25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0" name="Google Shape;3420;p48">
                <a:extLst>
                  <a:ext uri="{FF2B5EF4-FFF2-40B4-BE49-F238E27FC236}">
                    <a16:creationId xmlns:a16="http://schemas.microsoft.com/office/drawing/2014/main" id="{9BE0B0BB-AFB0-4FA7-A9E8-DDEBF27ADD86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421;p48">
                <a:extLst>
                  <a:ext uri="{FF2B5EF4-FFF2-40B4-BE49-F238E27FC236}">
                    <a16:creationId xmlns:a16="http://schemas.microsoft.com/office/drawing/2014/main" id="{084BACEE-AD53-48CE-B4B4-D38EB5E32DF6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2;p48">
                <a:extLst>
                  <a:ext uri="{FF2B5EF4-FFF2-40B4-BE49-F238E27FC236}">
                    <a16:creationId xmlns:a16="http://schemas.microsoft.com/office/drawing/2014/main" id="{EDD19050-F91C-472E-B250-B2EF67509D33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3;p48">
                <a:extLst>
                  <a:ext uri="{FF2B5EF4-FFF2-40B4-BE49-F238E27FC236}">
                    <a16:creationId xmlns:a16="http://schemas.microsoft.com/office/drawing/2014/main" id="{12597F1C-507F-449A-8B81-1ED06B466D76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4;p48">
                <a:extLst>
                  <a:ext uri="{FF2B5EF4-FFF2-40B4-BE49-F238E27FC236}">
                    <a16:creationId xmlns:a16="http://schemas.microsoft.com/office/drawing/2014/main" id="{48ADD3E4-0CFD-4AB0-9A50-06340481FD10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5;p48">
                <a:extLst>
                  <a:ext uri="{FF2B5EF4-FFF2-40B4-BE49-F238E27FC236}">
                    <a16:creationId xmlns:a16="http://schemas.microsoft.com/office/drawing/2014/main" id="{2F504EB5-37A2-4F74-AEF8-90BC6697E99D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6;p48">
                <a:extLst>
                  <a:ext uri="{FF2B5EF4-FFF2-40B4-BE49-F238E27FC236}">
                    <a16:creationId xmlns:a16="http://schemas.microsoft.com/office/drawing/2014/main" id="{A6E29383-9E8A-4881-861D-8AD9A988CC14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7;p48">
                <a:extLst>
                  <a:ext uri="{FF2B5EF4-FFF2-40B4-BE49-F238E27FC236}">
                    <a16:creationId xmlns:a16="http://schemas.microsoft.com/office/drawing/2014/main" id="{7F06D811-1B1C-4AEF-8859-B986C996DE74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8;p48">
                <a:extLst>
                  <a:ext uri="{FF2B5EF4-FFF2-40B4-BE49-F238E27FC236}">
                    <a16:creationId xmlns:a16="http://schemas.microsoft.com/office/drawing/2014/main" id="{8CAA2B23-696B-42B1-A68F-E199270927CF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429;p48">
                <a:extLst>
                  <a:ext uri="{FF2B5EF4-FFF2-40B4-BE49-F238E27FC236}">
                    <a16:creationId xmlns:a16="http://schemas.microsoft.com/office/drawing/2014/main" id="{25E44372-D30B-431F-A83A-06BDCE64115E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198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E996-6F48-45D5-9DE8-50AE74AF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9948"/>
            <a:ext cx="7886700" cy="37227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plotting your class distribution you see that you have </a:t>
            </a:r>
            <a:r>
              <a:rPr lang="en-US" dirty="0">
                <a:solidFill>
                  <a:srgbClr val="00B0F0"/>
                </a:solidFill>
              </a:rPr>
              <a:t>thousands of negative examples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but just a couple of positives.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556669-B9EC-46F1-8E93-704D15B42F5D}"/>
              </a:ext>
            </a:extLst>
          </p:cNvPr>
          <p:cNvSpPr/>
          <p:nvPr/>
        </p:nvSpPr>
        <p:spPr>
          <a:xfrm>
            <a:off x="3376246" y="1490296"/>
            <a:ext cx="870439" cy="261791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110C19-3F16-4183-833D-9D28169DF419}"/>
              </a:ext>
            </a:extLst>
          </p:cNvPr>
          <p:cNvSpPr/>
          <p:nvPr/>
        </p:nvSpPr>
        <p:spPr>
          <a:xfrm>
            <a:off x="4466493" y="4002698"/>
            <a:ext cx="870439" cy="10550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E932B-7AF1-49D9-AD3D-6810F3B2A7CC}"/>
              </a:ext>
            </a:extLst>
          </p:cNvPr>
          <p:cNvSpPr txBox="1"/>
          <p:nvPr/>
        </p:nvSpPr>
        <p:spPr>
          <a:xfrm>
            <a:off x="3515230" y="4108205"/>
            <a:ext cx="7168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negatives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AB676-87E0-4C5B-BC25-FA4E221B26BB}"/>
              </a:ext>
            </a:extLst>
          </p:cNvPr>
          <p:cNvSpPr txBox="1"/>
          <p:nvPr/>
        </p:nvSpPr>
        <p:spPr>
          <a:xfrm>
            <a:off x="4615798" y="4108205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positives</a:t>
            </a:r>
          </a:p>
        </p:txBody>
      </p:sp>
      <p:grpSp>
        <p:nvGrpSpPr>
          <p:cNvPr id="7" name="Google Shape;3374;p48">
            <a:extLst>
              <a:ext uri="{FF2B5EF4-FFF2-40B4-BE49-F238E27FC236}">
                <a16:creationId xmlns:a16="http://schemas.microsoft.com/office/drawing/2014/main" id="{8DA3903A-0A95-43D3-9776-11E823783EDE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8" name="Google Shape;3375;p48">
              <a:extLst>
                <a:ext uri="{FF2B5EF4-FFF2-40B4-BE49-F238E27FC236}">
                  <a16:creationId xmlns:a16="http://schemas.microsoft.com/office/drawing/2014/main" id="{DC291B04-2737-48A4-B877-6189DF698669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6;p48">
              <a:extLst>
                <a:ext uri="{FF2B5EF4-FFF2-40B4-BE49-F238E27FC236}">
                  <a16:creationId xmlns:a16="http://schemas.microsoft.com/office/drawing/2014/main" id="{BC656969-2008-4814-958C-8AE6D7113226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7;p48">
              <a:extLst>
                <a:ext uri="{FF2B5EF4-FFF2-40B4-BE49-F238E27FC236}">
                  <a16:creationId xmlns:a16="http://schemas.microsoft.com/office/drawing/2014/main" id="{34C82D09-2215-4583-A0F0-FA7D2692EB65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8;p48">
              <a:extLst>
                <a:ext uri="{FF2B5EF4-FFF2-40B4-BE49-F238E27FC236}">
                  <a16:creationId xmlns:a16="http://schemas.microsoft.com/office/drawing/2014/main" id="{D2CB0F03-4C5D-41B9-A6F5-51933C7320E7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9;p48">
              <a:extLst>
                <a:ext uri="{FF2B5EF4-FFF2-40B4-BE49-F238E27FC236}">
                  <a16:creationId xmlns:a16="http://schemas.microsoft.com/office/drawing/2014/main" id="{37801A1C-083B-44D2-9919-B36B173CA709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0;p48">
              <a:extLst>
                <a:ext uri="{FF2B5EF4-FFF2-40B4-BE49-F238E27FC236}">
                  <a16:creationId xmlns:a16="http://schemas.microsoft.com/office/drawing/2014/main" id="{574FC685-58A4-40F3-A890-7E7D4C98F86B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1;p48">
              <a:extLst>
                <a:ext uri="{FF2B5EF4-FFF2-40B4-BE49-F238E27FC236}">
                  <a16:creationId xmlns:a16="http://schemas.microsoft.com/office/drawing/2014/main" id="{0524B48F-7333-408F-8E0B-C8745C40AC1F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2;p48">
              <a:extLst>
                <a:ext uri="{FF2B5EF4-FFF2-40B4-BE49-F238E27FC236}">
                  <a16:creationId xmlns:a16="http://schemas.microsoft.com/office/drawing/2014/main" id="{EA26E024-F6B9-44E5-AF1B-5A574721DF3A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3;p48">
              <a:extLst>
                <a:ext uri="{FF2B5EF4-FFF2-40B4-BE49-F238E27FC236}">
                  <a16:creationId xmlns:a16="http://schemas.microsoft.com/office/drawing/2014/main" id="{7572FE39-C7DC-4B94-8513-D23C3A92B053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4;p48">
              <a:extLst>
                <a:ext uri="{FF2B5EF4-FFF2-40B4-BE49-F238E27FC236}">
                  <a16:creationId xmlns:a16="http://schemas.microsoft.com/office/drawing/2014/main" id="{5CC4C44E-0208-4E07-A331-A8965A9B42A8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5;p48">
              <a:extLst>
                <a:ext uri="{FF2B5EF4-FFF2-40B4-BE49-F238E27FC236}">
                  <a16:creationId xmlns:a16="http://schemas.microsoft.com/office/drawing/2014/main" id="{5E5555E3-59BC-4D64-9891-4C5A5E1027E4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6;p48">
              <a:extLst>
                <a:ext uri="{FF2B5EF4-FFF2-40B4-BE49-F238E27FC236}">
                  <a16:creationId xmlns:a16="http://schemas.microsoft.com/office/drawing/2014/main" id="{4DEB91F9-80D5-4B43-986A-5C552F57194F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7;p48">
              <a:extLst>
                <a:ext uri="{FF2B5EF4-FFF2-40B4-BE49-F238E27FC236}">
                  <a16:creationId xmlns:a16="http://schemas.microsoft.com/office/drawing/2014/main" id="{6887CB9B-A8E0-4580-A846-9C859059E180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8;p48">
              <a:extLst>
                <a:ext uri="{FF2B5EF4-FFF2-40B4-BE49-F238E27FC236}">
                  <a16:creationId xmlns:a16="http://schemas.microsoft.com/office/drawing/2014/main" id="{7CF538EA-2C9B-42A2-8DE3-7BFCD0A6FC14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390;p48">
            <a:extLst>
              <a:ext uri="{FF2B5EF4-FFF2-40B4-BE49-F238E27FC236}">
                <a16:creationId xmlns:a16="http://schemas.microsoft.com/office/drawing/2014/main" id="{A05D0910-773D-4C35-B034-F8A88FAF2431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3" name="Google Shape;3391;p48">
              <a:extLst>
                <a:ext uri="{FF2B5EF4-FFF2-40B4-BE49-F238E27FC236}">
                  <a16:creationId xmlns:a16="http://schemas.microsoft.com/office/drawing/2014/main" id="{B7B16D97-6A59-4465-960A-389CE0A253FC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2;p48">
              <a:extLst>
                <a:ext uri="{FF2B5EF4-FFF2-40B4-BE49-F238E27FC236}">
                  <a16:creationId xmlns:a16="http://schemas.microsoft.com/office/drawing/2014/main" id="{07D83F83-5134-44F3-B02B-3C019A0DB358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93;p48">
              <a:extLst>
                <a:ext uri="{FF2B5EF4-FFF2-40B4-BE49-F238E27FC236}">
                  <a16:creationId xmlns:a16="http://schemas.microsoft.com/office/drawing/2014/main" id="{AF2D5321-3D5A-49DE-840E-242B44A6C114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94;p48">
              <a:extLst>
                <a:ext uri="{FF2B5EF4-FFF2-40B4-BE49-F238E27FC236}">
                  <a16:creationId xmlns:a16="http://schemas.microsoft.com/office/drawing/2014/main" id="{91B13C78-2268-45A5-A43A-FA44394BEDFC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5;p48">
              <a:extLst>
                <a:ext uri="{FF2B5EF4-FFF2-40B4-BE49-F238E27FC236}">
                  <a16:creationId xmlns:a16="http://schemas.microsoft.com/office/drawing/2014/main" id="{B2220A1E-3792-46C3-8348-72262A23E412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3396;p48">
            <a:extLst>
              <a:ext uri="{FF2B5EF4-FFF2-40B4-BE49-F238E27FC236}">
                <a16:creationId xmlns:a16="http://schemas.microsoft.com/office/drawing/2014/main" id="{A276A0CA-BAE5-4470-8338-53E286E53240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9" name="Google Shape;3397;p48">
              <a:extLst>
                <a:ext uri="{FF2B5EF4-FFF2-40B4-BE49-F238E27FC236}">
                  <a16:creationId xmlns:a16="http://schemas.microsoft.com/office/drawing/2014/main" id="{692EDED9-D507-46B8-8FE3-D3D44170BBD6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8;p48">
              <a:extLst>
                <a:ext uri="{FF2B5EF4-FFF2-40B4-BE49-F238E27FC236}">
                  <a16:creationId xmlns:a16="http://schemas.microsoft.com/office/drawing/2014/main" id="{8B45F892-3EC1-4D7A-BD9E-D0AEA2FEF609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399;p48">
            <a:extLst>
              <a:ext uri="{FF2B5EF4-FFF2-40B4-BE49-F238E27FC236}">
                <a16:creationId xmlns:a16="http://schemas.microsoft.com/office/drawing/2014/main" id="{19E1E161-7C0F-472F-98C9-22A55D654F62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400;p48">
            <a:extLst>
              <a:ext uri="{FF2B5EF4-FFF2-40B4-BE49-F238E27FC236}">
                <a16:creationId xmlns:a16="http://schemas.microsoft.com/office/drawing/2014/main" id="{E5FCCD1B-BB82-4C20-B507-1F9BD76FE51F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3" name="Google Shape;3401;p48">
              <a:extLst>
                <a:ext uri="{FF2B5EF4-FFF2-40B4-BE49-F238E27FC236}">
                  <a16:creationId xmlns:a16="http://schemas.microsoft.com/office/drawing/2014/main" id="{CB173EFC-0586-46AA-89EC-ADACC22B8419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2;p48">
              <a:extLst>
                <a:ext uri="{FF2B5EF4-FFF2-40B4-BE49-F238E27FC236}">
                  <a16:creationId xmlns:a16="http://schemas.microsoft.com/office/drawing/2014/main" id="{F0770885-8943-41A6-BE57-09C6456D5263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3;p48">
              <a:extLst>
                <a:ext uri="{FF2B5EF4-FFF2-40B4-BE49-F238E27FC236}">
                  <a16:creationId xmlns:a16="http://schemas.microsoft.com/office/drawing/2014/main" id="{36F247C5-0D1C-4CB7-A930-726633F3A94A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404;p48">
              <a:extLst>
                <a:ext uri="{FF2B5EF4-FFF2-40B4-BE49-F238E27FC236}">
                  <a16:creationId xmlns:a16="http://schemas.microsoft.com/office/drawing/2014/main" id="{EEE1979D-0F44-4A9B-BA8E-EC35ABD67302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5;p48">
              <a:extLst>
                <a:ext uri="{FF2B5EF4-FFF2-40B4-BE49-F238E27FC236}">
                  <a16:creationId xmlns:a16="http://schemas.microsoft.com/office/drawing/2014/main" id="{4F22EE8B-9A8C-4009-A9CD-C55FBC320EAC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6;p48">
              <a:extLst>
                <a:ext uri="{FF2B5EF4-FFF2-40B4-BE49-F238E27FC236}">
                  <a16:creationId xmlns:a16="http://schemas.microsoft.com/office/drawing/2014/main" id="{3B93DD41-76DF-4ED4-BCF6-16CB4CD3246E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407;p48">
            <a:extLst>
              <a:ext uri="{FF2B5EF4-FFF2-40B4-BE49-F238E27FC236}">
                <a16:creationId xmlns:a16="http://schemas.microsoft.com/office/drawing/2014/main" id="{612B9519-810B-4C53-8E06-E37E58A350E7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40" name="Google Shape;3408;p48">
              <a:extLst>
                <a:ext uri="{FF2B5EF4-FFF2-40B4-BE49-F238E27FC236}">
                  <a16:creationId xmlns:a16="http://schemas.microsoft.com/office/drawing/2014/main" id="{CEBAD099-0A85-46C7-AD6F-5CB79EDC802B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2" name="Google Shape;3409;p48">
                <a:extLst>
                  <a:ext uri="{FF2B5EF4-FFF2-40B4-BE49-F238E27FC236}">
                    <a16:creationId xmlns:a16="http://schemas.microsoft.com/office/drawing/2014/main" id="{0F8501BF-BCBA-4E94-8D90-FBB076467651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0;p48">
                <a:extLst>
                  <a:ext uri="{FF2B5EF4-FFF2-40B4-BE49-F238E27FC236}">
                    <a16:creationId xmlns:a16="http://schemas.microsoft.com/office/drawing/2014/main" id="{651281E0-B209-4E67-8970-827407ECB24B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1;p48">
                <a:extLst>
                  <a:ext uri="{FF2B5EF4-FFF2-40B4-BE49-F238E27FC236}">
                    <a16:creationId xmlns:a16="http://schemas.microsoft.com/office/drawing/2014/main" id="{31C118FA-8A4A-45B6-96B3-13961CE3404C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2;p48">
                <a:extLst>
                  <a:ext uri="{FF2B5EF4-FFF2-40B4-BE49-F238E27FC236}">
                    <a16:creationId xmlns:a16="http://schemas.microsoft.com/office/drawing/2014/main" id="{F7674BA1-C381-4220-B7D2-D9BE122D88B5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3;p48">
                <a:extLst>
                  <a:ext uri="{FF2B5EF4-FFF2-40B4-BE49-F238E27FC236}">
                    <a16:creationId xmlns:a16="http://schemas.microsoft.com/office/drawing/2014/main" id="{5C843E8E-1CA8-40F4-8FC8-82E6DDF2AD1D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4;p48">
                <a:extLst>
                  <a:ext uri="{FF2B5EF4-FFF2-40B4-BE49-F238E27FC236}">
                    <a16:creationId xmlns:a16="http://schemas.microsoft.com/office/drawing/2014/main" id="{61E528B3-C8E5-4B07-B126-F5EAC5067EE8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5;p48">
                <a:extLst>
                  <a:ext uri="{FF2B5EF4-FFF2-40B4-BE49-F238E27FC236}">
                    <a16:creationId xmlns:a16="http://schemas.microsoft.com/office/drawing/2014/main" id="{4EDB90C1-0801-48B8-AC45-FB02C788C32B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416;p48">
                <a:extLst>
                  <a:ext uri="{FF2B5EF4-FFF2-40B4-BE49-F238E27FC236}">
                    <a16:creationId xmlns:a16="http://schemas.microsoft.com/office/drawing/2014/main" id="{52E20840-4CDE-4860-A32B-E8A0557A456C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417;p48">
                <a:extLst>
                  <a:ext uri="{FF2B5EF4-FFF2-40B4-BE49-F238E27FC236}">
                    <a16:creationId xmlns:a16="http://schemas.microsoft.com/office/drawing/2014/main" id="{1B646FA3-1E0A-4E3F-9B82-FDE5A60CB002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3418;p48">
                <a:extLst>
                  <a:ext uri="{FF2B5EF4-FFF2-40B4-BE49-F238E27FC236}">
                    <a16:creationId xmlns:a16="http://schemas.microsoft.com/office/drawing/2014/main" id="{019A892A-39AA-4648-B3A8-A6643524CF7F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3419;p48">
              <a:extLst>
                <a:ext uri="{FF2B5EF4-FFF2-40B4-BE49-F238E27FC236}">
                  <a16:creationId xmlns:a16="http://schemas.microsoft.com/office/drawing/2014/main" id="{0A44951E-D7D7-48F1-BEF1-039246DCF3FE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2" name="Google Shape;3420;p48">
                <a:extLst>
                  <a:ext uri="{FF2B5EF4-FFF2-40B4-BE49-F238E27FC236}">
                    <a16:creationId xmlns:a16="http://schemas.microsoft.com/office/drawing/2014/main" id="{E176025F-52D1-4AC1-854D-34889B1A42F0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1;p48">
                <a:extLst>
                  <a:ext uri="{FF2B5EF4-FFF2-40B4-BE49-F238E27FC236}">
                    <a16:creationId xmlns:a16="http://schemas.microsoft.com/office/drawing/2014/main" id="{99552E33-7A43-4537-9FEB-FB472FB45DDF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2;p48">
                <a:extLst>
                  <a:ext uri="{FF2B5EF4-FFF2-40B4-BE49-F238E27FC236}">
                    <a16:creationId xmlns:a16="http://schemas.microsoft.com/office/drawing/2014/main" id="{DE786BFF-6DDD-48B4-9336-A158A7C45D41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3;p48">
                <a:extLst>
                  <a:ext uri="{FF2B5EF4-FFF2-40B4-BE49-F238E27FC236}">
                    <a16:creationId xmlns:a16="http://schemas.microsoft.com/office/drawing/2014/main" id="{966A4058-FA8D-4BE4-9354-7573ABBEA3CF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4;p48">
                <a:extLst>
                  <a:ext uri="{FF2B5EF4-FFF2-40B4-BE49-F238E27FC236}">
                    <a16:creationId xmlns:a16="http://schemas.microsoft.com/office/drawing/2014/main" id="{E0AC5EC4-4D90-490F-8CA6-82C0A02B6360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5;p48">
                <a:extLst>
                  <a:ext uri="{FF2B5EF4-FFF2-40B4-BE49-F238E27FC236}">
                    <a16:creationId xmlns:a16="http://schemas.microsoft.com/office/drawing/2014/main" id="{FF4DF2D7-9CD8-4430-8166-1981E751DA6F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6;p48">
                <a:extLst>
                  <a:ext uri="{FF2B5EF4-FFF2-40B4-BE49-F238E27FC236}">
                    <a16:creationId xmlns:a16="http://schemas.microsoft.com/office/drawing/2014/main" id="{84567E91-CCE6-4C81-8B5C-24A46F0381C8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3427;p48">
                <a:extLst>
                  <a:ext uri="{FF2B5EF4-FFF2-40B4-BE49-F238E27FC236}">
                    <a16:creationId xmlns:a16="http://schemas.microsoft.com/office/drawing/2014/main" id="{DC96E34D-F4B5-423B-A14A-F752B2CA4DEE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428;p48">
                <a:extLst>
                  <a:ext uri="{FF2B5EF4-FFF2-40B4-BE49-F238E27FC236}">
                    <a16:creationId xmlns:a16="http://schemas.microsoft.com/office/drawing/2014/main" id="{C7FF1047-26D6-4792-93EC-88131E3CF065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429;p48">
                <a:extLst>
                  <a:ext uri="{FF2B5EF4-FFF2-40B4-BE49-F238E27FC236}">
                    <a16:creationId xmlns:a16="http://schemas.microsoft.com/office/drawing/2014/main" id="{16BEDD26-B281-4CCE-B8B6-5D2870A792F3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11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0E996-6F48-45D5-9DE8-50AE74AF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09948"/>
            <a:ext cx="7886700" cy="37227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Classifiers try to reduce the overall error so they can be biased towards the majority 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Negatives = 998</a:t>
            </a:r>
          </a:p>
          <a:p>
            <a:pPr marL="0" indent="0">
              <a:buNone/>
            </a:pPr>
            <a:r>
              <a:rPr lang="en-US" dirty="0"/>
              <a:t># Positives 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always predicting a negative class the </a:t>
            </a:r>
            <a:r>
              <a:rPr lang="en-US" dirty="0">
                <a:solidFill>
                  <a:srgbClr val="00B0F0"/>
                </a:solidFill>
              </a:rPr>
              <a:t>accuracy</a:t>
            </a:r>
            <a:r>
              <a:rPr lang="en-US" dirty="0"/>
              <a:t> will be 99.8% !!</a:t>
            </a:r>
          </a:p>
        </p:txBody>
      </p:sp>
      <p:grpSp>
        <p:nvGrpSpPr>
          <p:cNvPr id="4" name="Google Shape;3374;p48">
            <a:extLst>
              <a:ext uri="{FF2B5EF4-FFF2-40B4-BE49-F238E27FC236}">
                <a16:creationId xmlns:a16="http://schemas.microsoft.com/office/drawing/2014/main" id="{3E0C33DB-8D71-48A9-AD1E-1B782CA85FE7}"/>
              </a:ext>
            </a:extLst>
          </p:cNvPr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5" name="Google Shape;3375;p48">
              <a:extLst>
                <a:ext uri="{FF2B5EF4-FFF2-40B4-BE49-F238E27FC236}">
                  <a16:creationId xmlns:a16="http://schemas.microsoft.com/office/drawing/2014/main" id="{2BC2BCD6-AA2F-4036-894C-1FED42E4E5EF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76;p48">
              <a:extLst>
                <a:ext uri="{FF2B5EF4-FFF2-40B4-BE49-F238E27FC236}">
                  <a16:creationId xmlns:a16="http://schemas.microsoft.com/office/drawing/2014/main" id="{1D5A80FF-6B86-4762-AA61-B08280268145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7;p48">
              <a:extLst>
                <a:ext uri="{FF2B5EF4-FFF2-40B4-BE49-F238E27FC236}">
                  <a16:creationId xmlns:a16="http://schemas.microsoft.com/office/drawing/2014/main" id="{4720861B-20E7-408E-9F03-FC23A2DBCC81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8;p48">
              <a:extLst>
                <a:ext uri="{FF2B5EF4-FFF2-40B4-BE49-F238E27FC236}">
                  <a16:creationId xmlns:a16="http://schemas.microsoft.com/office/drawing/2014/main" id="{D20EADCF-8EA4-46A3-992D-FC26D1C8E9D7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9;p48">
              <a:extLst>
                <a:ext uri="{FF2B5EF4-FFF2-40B4-BE49-F238E27FC236}">
                  <a16:creationId xmlns:a16="http://schemas.microsoft.com/office/drawing/2014/main" id="{194521F4-DE0C-4D65-9A89-D3A3CADEEF5B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80;p48">
              <a:extLst>
                <a:ext uri="{FF2B5EF4-FFF2-40B4-BE49-F238E27FC236}">
                  <a16:creationId xmlns:a16="http://schemas.microsoft.com/office/drawing/2014/main" id="{B0880542-41A0-4A86-91E8-639FEB85FF30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81;p48">
              <a:extLst>
                <a:ext uri="{FF2B5EF4-FFF2-40B4-BE49-F238E27FC236}">
                  <a16:creationId xmlns:a16="http://schemas.microsoft.com/office/drawing/2014/main" id="{AC5D7B7C-4B4B-4167-AF73-6642B393C775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82;p48">
              <a:extLst>
                <a:ext uri="{FF2B5EF4-FFF2-40B4-BE49-F238E27FC236}">
                  <a16:creationId xmlns:a16="http://schemas.microsoft.com/office/drawing/2014/main" id="{05AD47D8-19CB-4312-88C0-1F875F72AE69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83;p48">
              <a:extLst>
                <a:ext uri="{FF2B5EF4-FFF2-40B4-BE49-F238E27FC236}">
                  <a16:creationId xmlns:a16="http://schemas.microsoft.com/office/drawing/2014/main" id="{8326CD14-B80D-415B-A52A-A11615162AE4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4;p48">
              <a:extLst>
                <a:ext uri="{FF2B5EF4-FFF2-40B4-BE49-F238E27FC236}">
                  <a16:creationId xmlns:a16="http://schemas.microsoft.com/office/drawing/2014/main" id="{5D1724F1-83D3-462B-B1C7-24EF034399F5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85;p48">
              <a:extLst>
                <a:ext uri="{FF2B5EF4-FFF2-40B4-BE49-F238E27FC236}">
                  <a16:creationId xmlns:a16="http://schemas.microsoft.com/office/drawing/2014/main" id="{F1EBC9E9-0387-4BD1-B960-87605C7E94C0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86;p48">
              <a:extLst>
                <a:ext uri="{FF2B5EF4-FFF2-40B4-BE49-F238E27FC236}">
                  <a16:creationId xmlns:a16="http://schemas.microsoft.com/office/drawing/2014/main" id="{55B01ED0-C331-4828-B02D-D02300B12AA9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7;p48">
              <a:extLst>
                <a:ext uri="{FF2B5EF4-FFF2-40B4-BE49-F238E27FC236}">
                  <a16:creationId xmlns:a16="http://schemas.microsoft.com/office/drawing/2014/main" id="{E123E0B1-3AAC-4469-ADCA-CA2C0EB96DF0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8;p48">
              <a:extLst>
                <a:ext uri="{FF2B5EF4-FFF2-40B4-BE49-F238E27FC236}">
                  <a16:creationId xmlns:a16="http://schemas.microsoft.com/office/drawing/2014/main" id="{B6CC5A71-AD56-41C9-890C-FCC5E6506CF7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3390;p48">
            <a:extLst>
              <a:ext uri="{FF2B5EF4-FFF2-40B4-BE49-F238E27FC236}">
                <a16:creationId xmlns:a16="http://schemas.microsoft.com/office/drawing/2014/main" id="{8F35E7E2-8313-4ACE-8905-CD4CDE617366}"/>
              </a:ext>
            </a:extLst>
          </p:cNvPr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20" name="Google Shape;3391;p48">
              <a:extLst>
                <a:ext uri="{FF2B5EF4-FFF2-40B4-BE49-F238E27FC236}">
                  <a16:creationId xmlns:a16="http://schemas.microsoft.com/office/drawing/2014/main" id="{EEF06121-2D93-4FA2-8205-2A9463C99341}"/>
                </a:ext>
              </a:extLst>
            </p:cNvPr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92;p48">
              <a:extLst>
                <a:ext uri="{FF2B5EF4-FFF2-40B4-BE49-F238E27FC236}">
                  <a16:creationId xmlns:a16="http://schemas.microsoft.com/office/drawing/2014/main" id="{6FF9F58F-6DB5-433C-A229-994790C69A0A}"/>
                </a:ext>
              </a:extLst>
            </p:cNvPr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93;p48">
              <a:extLst>
                <a:ext uri="{FF2B5EF4-FFF2-40B4-BE49-F238E27FC236}">
                  <a16:creationId xmlns:a16="http://schemas.microsoft.com/office/drawing/2014/main" id="{250DBD69-7E8F-44E5-9195-AAB14425B9B8}"/>
                </a:ext>
              </a:extLst>
            </p:cNvPr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94;p48">
              <a:extLst>
                <a:ext uri="{FF2B5EF4-FFF2-40B4-BE49-F238E27FC236}">
                  <a16:creationId xmlns:a16="http://schemas.microsoft.com/office/drawing/2014/main" id="{721DAE6D-8AAF-4CA6-91C8-A5B8FC02BCFF}"/>
                </a:ext>
              </a:extLst>
            </p:cNvPr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95;p48">
              <a:extLst>
                <a:ext uri="{FF2B5EF4-FFF2-40B4-BE49-F238E27FC236}">
                  <a16:creationId xmlns:a16="http://schemas.microsoft.com/office/drawing/2014/main" id="{C14AC7A4-4A10-4D69-BBD7-42812AC30E2E}"/>
                </a:ext>
              </a:extLst>
            </p:cNvPr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3396;p48">
            <a:extLst>
              <a:ext uri="{FF2B5EF4-FFF2-40B4-BE49-F238E27FC236}">
                <a16:creationId xmlns:a16="http://schemas.microsoft.com/office/drawing/2014/main" id="{535315D5-20CB-4879-9777-39DE1D18C646}"/>
              </a:ext>
            </a:extLst>
          </p:cNvPr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26" name="Google Shape;3397;p48">
              <a:extLst>
                <a:ext uri="{FF2B5EF4-FFF2-40B4-BE49-F238E27FC236}">
                  <a16:creationId xmlns:a16="http://schemas.microsoft.com/office/drawing/2014/main" id="{F3EE642E-ACB1-48B9-B2C2-6CED916A98A1}"/>
                </a:ext>
              </a:extLst>
            </p:cNvPr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8;p48">
              <a:extLst>
                <a:ext uri="{FF2B5EF4-FFF2-40B4-BE49-F238E27FC236}">
                  <a16:creationId xmlns:a16="http://schemas.microsoft.com/office/drawing/2014/main" id="{5C8B107F-35D0-4BCF-B580-B1C7860C6527}"/>
                </a:ext>
              </a:extLst>
            </p:cNvPr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3399;p48">
            <a:extLst>
              <a:ext uri="{FF2B5EF4-FFF2-40B4-BE49-F238E27FC236}">
                <a16:creationId xmlns:a16="http://schemas.microsoft.com/office/drawing/2014/main" id="{04424E65-0068-4F6A-93A9-957BDB8F6A78}"/>
              </a:ext>
            </a:extLst>
          </p:cNvPr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3400;p48">
            <a:extLst>
              <a:ext uri="{FF2B5EF4-FFF2-40B4-BE49-F238E27FC236}">
                <a16:creationId xmlns:a16="http://schemas.microsoft.com/office/drawing/2014/main" id="{24EA0552-AAEB-46E9-9A01-79DB1218E0B6}"/>
              </a:ext>
            </a:extLst>
          </p:cNvPr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0" name="Google Shape;3401;p48">
              <a:extLst>
                <a:ext uri="{FF2B5EF4-FFF2-40B4-BE49-F238E27FC236}">
                  <a16:creationId xmlns:a16="http://schemas.microsoft.com/office/drawing/2014/main" id="{4D923F71-16EE-43ED-9ECB-DFFC072129BA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402;p48">
              <a:extLst>
                <a:ext uri="{FF2B5EF4-FFF2-40B4-BE49-F238E27FC236}">
                  <a16:creationId xmlns:a16="http://schemas.microsoft.com/office/drawing/2014/main" id="{966236F4-83FA-4175-88A5-13C6589458F9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403;p48">
              <a:extLst>
                <a:ext uri="{FF2B5EF4-FFF2-40B4-BE49-F238E27FC236}">
                  <a16:creationId xmlns:a16="http://schemas.microsoft.com/office/drawing/2014/main" id="{0BFD573F-7663-4D57-8D5C-CBFE10E5428D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404;p48">
              <a:extLst>
                <a:ext uri="{FF2B5EF4-FFF2-40B4-BE49-F238E27FC236}">
                  <a16:creationId xmlns:a16="http://schemas.microsoft.com/office/drawing/2014/main" id="{4E69B4E6-D515-47C8-B589-3445C9F7199C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05;p48">
              <a:extLst>
                <a:ext uri="{FF2B5EF4-FFF2-40B4-BE49-F238E27FC236}">
                  <a16:creationId xmlns:a16="http://schemas.microsoft.com/office/drawing/2014/main" id="{D5136812-1795-46F0-807D-AB5291C3E062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406;p48">
              <a:extLst>
                <a:ext uri="{FF2B5EF4-FFF2-40B4-BE49-F238E27FC236}">
                  <a16:creationId xmlns:a16="http://schemas.microsoft.com/office/drawing/2014/main" id="{0A7296D6-ECFA-47E5-8526-16312074E84D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407;p48">
            <a:extLst>
              <a:ext uri="{FF2B5EF4-FFF2-40B4-BE49-F238E27FC236}">
                <a16:creationId xmlns:a16="http://schemas.microsoft.com/office/drawing/2014/main" id="{72FF85A7-5574-4FA6-8552-18CE3C790752}"/>
              </a:ext>
            </a:extLst>
          </p:cNvPr>
          <p:cNvGrpSpPr/>
          <p:nvPr/>
        </p:nvGrpSpPr>
        <p:grpSpPr>
          <a:xfrm>
            <a:off x="390544" y="4678337"/>
            <a:ext cx="1105976" cy="133969"/>
            <a:chOff x="8183182" y="663852"/>
            <a:chExt cx="1475028" cy="178673"/>
          </a:xfrm>
        </p:grpSpPr>
        <p:grpSp>
          <p:nvGrpSpPr>
            <p:cNvPr id="37" name="Google Shape;3408;p48">
              <a:extLst>
                <a:ext uri="{FF2B5EF4-FFF2-40B4-BE49-F238E27FC236}">
                  <a16:creationId xmlns:a16="http://schemas.microsoft.com/office/drawing/2014/main" id="{33B826B5-771E-4CC6-AE2C-AEFE8931EB1B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9" name="Google Shape;3409;p48">
                <a:extLst>
                  <a:ext uri="{FF2B5EF4-FFF2-40B4-BE49-F238E27FC236}">
                    <a16:creationId xmlns:a16="http://schemas.microsoft.com/office/drawing/2014/main" id="{46FA671F-8DEA-4763-99CD-51D3AC73F516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3410;p48">
                <a:extLst>
                  <a:ext uri="{FF2B5EF4-FFF2-40B4-BE49-F238E27FC236}">
                    <a16:creationId xmlns:a16="http://schemas.microsoft.com/office/drawing/2014/main" id="{CA952CA6-5EFA-4587-8172-CAC1E12DAD2B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411;p48">
                <a:extLst>
                  <a:ext uri="{FF2B5EF4-FFF2-40B4-BE49-F238E27FC236}">
                    <a16:creationId xmlns:a16="http://schemas.microsoft.com/office/drawing/2014/main" id="{FB604654-F0A5-4D50-A765-32CC9A6713F5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412;p48">
                <a:extLst>
                  <a:ext uri="{FF2B5EF4-FFF2-40B4-BE49-F238E27FC236}">
                    <a16:creationId xmlns:a16="http://schemas.microsoft.com/office/drawing/2014/main" id="{31467B45-73D4-4062-A89F-F00233258D4C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413;p48">
                <a:extLst>
                  <a:ext uri="{FF2B5EF4-FFF2-40B4-BE49-F238E27FC236}">
                    <a16:creationId xmlns:a16="http://schemas.microsoft.com/office/drawing/2014/main" id="{9169BC6B-78CD-4EA4-890F-66FA85F1C5CE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414;p48">
                <a:extLst>
                  <a:ext uri="{FF2B5EF4-FFF2-40B4-BE49-F238E27FC236}">
                    <a16:creationId xmlns:a16="http://schemas.microsoft.com/office/drawing/2014/main" id="{595E4557-5BA0-439A-9F18-FF7A0BB770B9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415;p48">
                <a:extLst>
                  <a:ext uri="{FF2B5EF4-FFF2-40B4-BE49-F238E27FC236}">
                    <a16:creationId xmlns:a16="http://schemas.microsoft.com/office/drawing/2014/main" id="{9873F9A4-F779-44FC-846F-0F55BEFE08B5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416;p48">
                <a:extLst>
                  <a:ext uri="{FF2B5EF4-FFF2-40B4-BE49-F238E27FC236}">
                    <a16:creationId xmlns:a16="http://schemas.microsoft.com/office/drawing/2014/main" id="{FDD9B4E3-73E1-4F02-8EAD-178AD08ED861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417;p48">
                <a:extLst>
                  <a:ext uri="{FF2B5EF4-FFF2-40B4-BE49-F238E27FC236}">
                    <a16:creationId xmlns:a16="http://schemas.microsoft.com/office/drawing/2014/main" id="{98495802-85B3-428D-924C-9B3786B31E61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418;p48">
                <a:extLst>
                  <a:ext uri="{FF2B5EF4-FFF2-40B4-BE49-F238E27FC236}">
                    <a16:creationId xmlns:a16="http://schemas.microsoft.com/office/drawing/2014/main" id="{80D20F4D-CF2E-4EC8-880A-4303BC4A2EDD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419;p48">
              <a:extLst>
                <a:ext uri="{FF2B5EF4-FFF2-40B4-BE49-F238E27FC236}">
                  <a16:creationId xmlns:a16="http://schemas.microsoft.com/office/drawing/2014/main" id="{BD858068-57BB-4B76-A092-A49C21CE74E4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9" name="Google Shape;3420;p48">
                <a:extLst>
                  <a:ext uri="{FF2B5EF4-FFF2-40B4-BE49-F238E27FC236}">
                    <a16:creationId xmlns:a16="http://schemas.microsoft.com/office/drawing/2014/main" id="{C67B4F88-3601-41BD-90C4-B9C852D3B620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421;p48">
                <a:extLst>
                  <a:ext uri="{FF2B5EF4-FFF2-40B4-BE49-F238E27FC236}">
                    <a16:creationId xmlns:a16="http://schemas.microsoft.com/office/drawing/2014/main" id="{292B8C2C-0922-465F-9B10-CAE79BB322BF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422;p48">
                <a:extLst>
                  <a:ext uri="{FF2B5EF4-FFF2-40B4-BE49-F238E27FC236}">
                    <a16:creationId xmlns:a16="http://schemas.microsoft.com/office/drawing/2014/main" id="{76C98ED4-D89F-4C36-8D0E-CB466C6A1239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423;p48">
                <a:extLst>
                  <a:ext uri="{FF2B5EF4-FFF2-40B4-BE49-F238E27FC236}">
                    <a16:creationId xmlns:a16="http://schemas.microsoft.com/office/drawing/2014/main" id="{AB906D7F-3DF3-4006-99FD-5E018968C29E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424;p48">
                <a:extLst>
                  <a:ext uri="{FF2B5EF4-FFF2-40B4-BE49-F238E27FC236}">
                    <a16:creationId xmlns:a16="http://schemas.microsoft.com/office/drawing/2014/main" id="{4C72AFED-3C2A-4DC7-8A3C-DD1E2290D1D8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3425;p48">
                <a:extLst>
                  <a:ext uri="{FF2B5EF4-FFF2-40B4-BE49-F238E27FC236}">
                    <a16:creationId xmlns:a16="http://schemas.microsoft.com/office/drawing/2014/main" id="{4DD6231C-04C5-4422-95F0-29A665FF5840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3426;p48">
                <a:extLst>
                  <a:ext uri="{FF2B5EF4-FFF2-40B4-BE49-F238E27FC236}">
                    <a16:creationId xmlns:a16="http://schemas.microsoft.com/office/drawing/2014/main" id="{3FD03F0A-9ED0-4823-BC74-33D44E00D475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3427;p48">
                <a:extLst>
                  <a:ext uri="{FF2B5EF4-FFF2-40B4-BE49-F238E27FC236}">
                    <a16:creationId xmlns:a16="http://schemas.microsoft.com/office/drawing/2014/main" id="{53B6D1EA-5773-4E20-893C-9A26836469EC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3428;p48">
                <a:extLst>
                  <a:ext uri="{FF2B5EF4-FFF2-40B4-BE49-F238E27FC236}">
                    <a16:creationId xmlns:a16="http://schemas.microsoft.com/office/drawing/2014/main" id="{98BFA16A-C318-4899-8E48-FF12C9063F93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3429;p48">
                <a:extLst>
                  <a:ext uri="{FF2B5EF4-FFF2-40B4-BE49-F238E27FC236}">
                    <a16:creationId xmlns:a16="http://schemas.microsoft.com/office/drawing/2014/main" id="{EE5EFFA3-D2D6-40C6-99BD-2E7B451A29D9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675070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1248</Words>
  <Application>Microsoft Office PowerPoint</Application>
  <PresentationFormat>On-screen Show (16:9)</PresentationFormat>
  <Paragraphs>190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Wingdings</vt:lpstr>
      <vt:lpstr>Cambria Math</vt:lpstr>
      <vt:lpstr>PT Sans</vt:lpstr>
      <vt:lpstr>Cambria</vt:lpstr>
      <vt:lpstr>Exo</vt:lpstr>
      <vt:lpstr>Data Center Business Plan by Slidesgo</vt:lpstr>
      <vt:lpstr>IMBALANCED DATA</vt:lpstr>
      <vt:lpstr>Big amounts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can you do?</vt:lpstr>
      <vt:lpstr>PowerPoint Presentation</vt:lpstr>
      <vt:lpstr>Random over/under sampling</vt:lpstr>
      <vt:lpstr>PowerPoint Presentation</vt:lpstr>
      <vt:lpstr>PowerPoint Presentation</vt:lpstr>
      <vt:lpstr>Problems with these approaches:</vt:lpstr>
      <vt:lpstr>PowerPoint Presentation</vt:lpstr>
      <vt:lpstr>PowerPoint Presentation</vt:lpstr>
      <vt:lpstr>SMOTE</vt:lpstr>
      <vt:lpstr>PowerPoint Presentation</vt:lpstr>
      <vt:lpstr>SMOTE DEMO</vt:lpstr>
      <vt:lpstr>PowerPoint Presentation</vt:lpstr>
      <vt:lpstr>Danger of information injection and overfitting</vt:lpstr>
      <vt:lpstr>For images:</vt:lpstr>
      <vt:lpstr>Cost-sensitive learning</vt:lpstr>
      <vt:lpstr>Cost-sensitive classification</vt:lpstr>
      <vt:lpstr>Cost-sensitive classification with Weka</vt:lpstr>
      <vt:lpstr>Cost-sensitive classification with Weka</vt:lpstr>
      <vt:lpstr>Cost-sensitive classification with Weka</vt:lpstr>
      <vt:lpstr>Assign class weights</vt:lpstr>
      <vt:lpstr>Tools</vt:lpstr>
      <vt:lpstr>Performance metrics</vt:lpstr>
      <vt:lpstr>Supporting materials: imbalanced data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IMBALANCED DATA</dc:title>
  <dc:creator>ASUS</dc:creator>
  <cp:lastModifiedBy>Ratih A. Ningrum</cp:lastModifiedBy>
  <cp:revision>17</cp:revision>
  <dcterms:modified xsi:type="dcterms:W3CDTF">2023-02-15T01:33:38Z</dcterms:modified>
</cp:coreProperties>
</file>