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71" r:id="rId8"/>
    <p:sldId id="274" r:id="rId9"/>
    <p:sldId id="272" r:id="rId10"/>
    <p:sldId id="273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6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6F8A-BABD-43B3-8FE1-A7A215399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3EF20-1970-44AB-9DEF-CB651982D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C7AD-0EF1-4363-B558-7CEAB89D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AE60A-01CE-49B9-AFCD-AA938FD6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02F2-3E13-45AF-9ABE-E4BAF59B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25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6AAA-28D7-4A91-A747-5E35ED76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ADFE3-C4F3-49E7-80FA-15DB9411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C547-DE87-4ED1-8D7F-61A36E70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EC36-9255-472E-AB70-13769A37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D8EF-420D-4222-9E50-DDC562DE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220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FD477-0B9F-42E2-AC7A-730DAB0E8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1A43E-5034-4706-99B1-BD5C6C6A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68D6-CA89-498E-AA68-1C5EEE9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C37E-33CB-45BF-9FD4-3826A4DA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0224-86AB-4CE6-BBCB-3437CC7C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70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12C1-1621-4EB9-81BB-A2745923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E6EF-1CF1-48D9-A688-0150DC62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37A4-6F64-4423-B7F3-8082378A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AAA7-4CD7-4133-852C-84888F2C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41DE-EB8C-4E78-87F6-8ADAF831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41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BBAD-0CD6-478F-BB15-2614D5E7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66BFF-BFE3-49D6-B359-1DD4D96DC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BF13-F2F0-4AA2-88EF-36E82185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69EE-236D-4494-858D-4FD910E2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33AA-8B79-49EF-A8CE-60DC0EC4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07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CFD9-4885-459F-BC78-1FF373E6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05D8-916E-49D6-875B-DCAD6162D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71A12-7BE3-43DF-9668-FD4CBCED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DC96D-72A7-4DDF-83A4-087789D0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5F285-7A08-4C8A-8EC2-D20F0B7A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40909-7F3E-427C-84C8-C8C49249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551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8448-6D58-402C-B241-DB93C82B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351B6-0386-4C18-86D2-01137A404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D1D3-76DA-4D4C-83C1-EC2B71D1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5A6A2-76DE-4DF2-9D79-FBA2F7067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351A0-3326-4A0F-8D79-2B52D43D4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D2E4B-0F9B-46E3-8AA8-913AE9F1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4D8F9-7DBC-4E74-8658-77BCA185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2B315-EF15-4493-B050-A4D8FB71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249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9890-0620-470A-BFC4-FEDBEE15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7D90-2C6F-4E61-9FD1-E4663AB5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7F00E-5F68-4431-90C5-96E1CDDE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00CC7-03D4-4F0E-A695-FC014B98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135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F76B8-1B09-4935-812F-943D2332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20C1E-1B55-4E1D-A3AF-3BCC7552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DEE6-1872-4CD3-9767-0D7A543B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03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2632-5DFC-4119-AE6F-DFF074C5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6E9A-B590-4E01-AB94-6E201EB6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07BAA-81DC-4DE7-B567-B2FB92D80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4667F-D0C6-4AFD-B9B4-D46B4D6D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0F91D-0239-4E78-BB0D-78A956E6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AC085-41F7-41C2-926B-A0024979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153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D3C7-6401-44A4-98F8-41EBA31D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8ACA5-1CC5-4E36-ACE3-159E8549F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4C23A-53DF-4947-9AE5-86790E1A4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7B3F4-12EC-43B6-995E-2D686CEF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73DA7-D761-4076-9E6B-60663604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4D30B-D98B-4F3D-BDF5-D088E710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642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3DF17-4F58-4B44-A190-F2DC79B2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2221-F7C7-4C44-8BDC-0678CE2A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41D5-3918-42CA-BA19-E94073046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7101-A312-4084-A59E-60528748139F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0CCAC-3625-4ACD-8723-B9F74694D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A47C-A292-4D59-A6A5-0B5ED7BFB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BFA4-F845-4C50-8C53-73AE055EC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936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EA68-2F7F-44D8-BB57-E3533FB1C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9957"/>
          </a:xfrm>
        </p:spPr>
        <p:txBody>
          <a:bodyPr/>
          <a:lstStyle/>
          <a:p>
            <a:r>
              <a:rPr lang="en-US" dirty="0" err="1">
                <a:latin typeface="Liberation Serif" panose="02020603050405020304" pitchFamily="18" charset="0"/>
              </a:rPr>
              <a:t>Fungsi</a:t>
            </a:r>
            <a:endParaRPr lang="en-ID" dirty="0">
              <a:latin typeface="Liberation Serif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737F9-920F-4711-A406-A306A95E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14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Liberation Serif" panose="02020603050405020304" pitchFamily="18" charset="0"/>
              </a:rPr>
              <a:t>Mata </a:t>
            </a:r>
            <a:r>
              <a:rPr lang="en-US" sz="2800" dirty="0" err="1">
                <a:latin typeface="Liberation Serif" panose="02020603050405020304" pitchFamily="18" charset="0"/>
              </a:rPr>
              <a:t>Kuliah</a:t>
            </a:r>
            <a:r>
              <a:rPr lang="en-US" sz="2800" dirty="0">
                <a:latin typeface="Liberation Serif" panose="02020603050405020304" pitchFamily="18" charset="0"/>
              </a:rPr>
              <a:t> </a:t>
            </a:r>
            <a:r>
              <a:rPr lang="en-US" sz="2800" dirty="0" err="1">
                <a:latin typeface="Liberation Serif" panose="02020603050405020304" pitchFamily="18" charset="0"/>
              </a:rPr>
              <a:t>Matematika</a:t>
            </a:r>
            <a:endParaRPr lang="en-US" sz="2800" dirty="0">
              <a:latin typeface="Liberation Serif" panose="02020603050405020304" pitchFamily="18" charset="0"/>
            </a:endParaRPr>
          </a:p>
          <a:p>
            <a:r>
              <a:rPr lang="en-US" sz="2800" dirty="0">
                <a:latin typeface="Liberation Serif" panose="02020603050405020304" pitchFamily="18" charset="0"/>
              </a:rPr>
              <a:t>Program </a:t>
            </a:r>
            <a:r>
              <a:rPr lang="en-US" sz="2800" dirty="0" err="1">
                <a:latin typeface="Liberation Serif" panose="02020603050405020304" pitchFamily="18" charset="0"/>
              </a:rPr>
              <a:t>Studi</a:t>
            </a:r>
            <a:r>
              <a:rPr lang="en-US" sz="2800" dirty="0">
                <a:latin typeface="Liberation Serif" panose="02020603050405020304" pitchFamily="18" charset="0"/>
              </a:rPr>
              <a:t> S1 </a:t>
            </a:r>
            <a:r>
              <a:rPr lang="en-US" sz="2800" dirty="0" err="1">
                <a:latin typeface="Liberation Serif" panose="02020603050405020304" pitchFamily="18" charset="0"/>
              </a:rPr>
              <a:t>Teknologi</a:t>
            </a:r>
            <a:r>
              <a:rPr lang="en-US" sz="2800" dirty="0">
                <a:latin typeface="Liberation Serif" panose="02020603050405020304" pitchFamily="18" charset="0"/>
              </a:rPr>
              <a:t> Sains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AA61D-A433-38D6-F084-B12AE016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73" y="2219642"/>
            <a:ext cx="1051854" cy="10363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40B9A01-1756-F4BC-5841-D88BA6617077}"/>
              </a:ext>
            </a:extLst>
          </p:cNvPr>
          <p:cNvSpPr txBox="1">
            <a:spLocks/>
          </p:cNvSpPr>
          <p:nvPr/>
        </p:nvSpPr>
        <p:spPr>
          <a:xfrm>
            <a:off x="4381386" y="6573519"/>
            <a:ext cx="3601164" cy="2893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Matematika-Genap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2022/2023</a:t>
            </a:r>
          </a:p>
        </p:txBody>
      </p:sp>
    </p:spTree>
    <p:extLst>
      <p:ext uri="{BB962C8B-B14F-4D97-AF65-F5344CB8AC3E}">
        <p14:creationId xmlns:p14="http://schemas.microsoft.com/office/powerpoint/2010/main" val="322443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4094B0-3243-4EE7-AC1A-BE533DB125F4}"/>
                  </a:ext>
                </a:extLst>
              </p:cNvPr>
              <p:cNvSpPr txBox="1"/>
              <p:nvPr/>
            </p:nvSpPr>
            <p:spPr>
              <a:xfrm>
                <a:off x="629920" y="396240"/>
                <a:ext cx="10820400" cy="518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Komposisi </a:t>
                </a:r>
                <a:r>
                  <a:rPr lang="en-US" sz="24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endParaRPr lang="en-US" sz="2400" b="1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b="1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dan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:→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ℝ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merupakan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,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maka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  <m:t>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.</m:t>
                    </m:r>
                  </m:oMath>
                </a14:m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∈\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Df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(2)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,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maka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.</m:t>
                    </m:r>
                  </m:oMath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∈\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Dg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}.</m:t>
                      </m:r>
                    </m:oMath>
                  </m:oMathPara>
                </a14:m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Contoh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6.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−1, 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+1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b="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  <m:t>+1</m:t>
                              </m:r>
                            </m:e>
                          </m:ra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−1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beration Serif" panose="02020603050405020304" pitchFamily="18" charset="0"/>
                            </a:rPr>
                            <m:t>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beration Serif" panose="020206030504050203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Secara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umum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  <m:t>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4094B0-3243-4EE7-AC1A-BE533DB1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" y="396240"/>
                <a:ext cx="10820400" cy="5189562"/>
              </a:xfrm>
              <a:prstGeom prst="rect">
                <a:avLst/>
              </a:prstGeom>
              <a:blipFill>
                <a:blip r:embed="rId2"/>
                <a:stretch>
                  <a:fillRect l="-845" t="-940" b="-17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83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30552F-7B6B-45CB-96EF-3A3D42CE4EAD}"/>
                  </a:ext>
                </a:extLst>
              </p:cNvPr>
              <p:cNvSpPr txBox="1"/>
              <p:nvPr/>
            </p:nvSpPr>
            <p:spPr>
              <a:xfrm>
                <a:off x="504825" y="228600"/>
                <a:ext cx="11363325" cy="5906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Beberapa </a:t>
                </a:r>
                <a:r>
                  <a:rPr lang="en-US" sz="32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jenis</a:t>
                </a:r>
                <a:r>
                  <a:rPr lang="en-US" sz="32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32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endParaRPr lang="en-US" sz="3200" b="1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 indent="-457200">
                  <a:buAutoNum type="alphaLcParenR"/>
                </a:pP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polinomial</a:t>
                </a:r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Contoh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+4=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b)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rasional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.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rasional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merupakan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pembagian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dari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dua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polynomial.</a:t>
                </a:r>
              </a:p>
              <a:p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Contoh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−4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−4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c)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eksponensial</a:t>
                </a:r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Contoh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  <m: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Nilai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hampiran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≈2.71828…</m:t>
                    </m:r>
                  </m:oMath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30552F-7B6B-45CB-96EF-3A3D42CE4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28600"/>
                <a:ext cx="11363325" cy="5906489"/>
              </a:xfrm>
              <a:prstGeom prst="rect">
                <a:avLst/>
              </a:prstGeom>
              <a:blipFill>
                <a:blip r:embed="rId2"/>
                <a:stretch>
                  <a:fillRect l="-1395" t="-1446" b="-14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64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6EE9F8-EEED-4540-9643-08B7D25634C0}"/>
                  </a:ext>
                </a:extLst>
              </p:cNvPr>
              <p:cNvSpPr txBox="1"/>
              <p:nvPr/>
            </p:nvSpPr>
            <p:spPr>
              <a:xfrm>
                <a:off x="876300" y="247650"/>
                <a:ext cx="10706100" cy="3519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d)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logaritma</a:t>
                </a:r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/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Contoh</a:t>
                </a:r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Pre>
                        <m:sPre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PrePr>
                        <m:sub/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  <m:e>
                          <m:func>
                            <m:funcPr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func>
                        </m:e>
                      </m:sPre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;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Pre>
                        <m:sPre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PrePr>
                        <m:sub/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1/2</m:t>
                          </m:r>
                        </m:sup>
                        <m:e>
                          <m:func>
                            <m:funcPr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func>
                        </m:e>
                      </m:sPre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;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Pre>
                        <m:sPre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PrePr>
                        <m:sub/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p>
                        <m:e>
                          <m:func>
                            <m:funcPr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func>
                        </m:e>
                      </m:sPre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/>
                <a:r>
                  <a:rPr lang="en-ID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f, g, h </a:t>
                </a:r>
                <a:r>
                  <a:rPr lang="en-ID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terdefinisi</a:t>
                </a:r>
                <a:r>
                  <a:rPr lang="en-ID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ketika</a:t>
                </a:r>
                <a:r>
                  <a:rPr lang="en-ID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&gt;0.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/>
                <a:endParaRPr lang="en-ID" sz="24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/>
                <a:r>
                  <a:rPr lang="en-ID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e) </a:t>
                </a:r>
                <a:r>
                  <a:rPr lang="en-ID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trigonometri</a:t>
                </a:r>
                <a:r>
                  <a:rPr lang="en-ID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(sinus, </a:t>
                </a:r>
                <a:r>
                  <a:rPr lang="en-ID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cosinus</a:t>
                </a:r>
                <a:r>
                  <a:rPr lang="en-ID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tangen</a:t>
                </a:r>
                <a:r>
                  <a:rPr lang="en-ID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cotangen</a:t>
                </a:r>
                <a:r>
                  <a:rPr lang="en-ID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/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6EE9F8-EEED-4540-9643-08B7D2563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247650"/>
                <a:ext cx="10706100" cy="3519810"/>
              </a:xfrm>
              <a:prstGeom prst="rect">
                <a:avLst/>
              </a:prstGeom>
              <a:blipFill>
                <a:blip r:embed="rId2"/>
                <a:stretch>
                  <a:fillRect l="-911" t="-13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3F523E1-6674-441E-BABF-030D7809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2670492"/>
            <a:ext cx="7991474" cy="2434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60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927406-D572-4724-B7B7-356609770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885507"/>
            <a:ext cx="8086724" cy="221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9A8E8A-2DDC-45F2-824D-97918CEB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429000"/>
            <a:ext cx="7962899" cy="2543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400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14C94-A475-4FED-AAF0-73F5D64A562D}"/>
              </a:ext>
            </a:extLst>
          </p:cNvPr>
          <p:cNvSpPr txBox="1"/>
          <p:nvPr/>
        </p:nvSpPr>
        <p:spPr>
          <a:xfrm>
            <a:off x="533400" y="277327"/>
            <a:ext cx="114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Sketsa</a:t>
            </a:r>
            <a:r>
              <a:rPr lang="en-US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b="1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grafik</a:t>
            </a:r>
            <a:r>
              <a:rPr lang="en-US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b="1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fungsi</a:t>
            </a:r>
            <a:endParaRPr lang="en-US" sz="2400" b="1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ID" sz="2400" b="1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Sketsa</a:t>
            </a:r>
            <a:r>
              <a:rPr lang="en-ID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ID" sz="2400" b="1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grafik</a:t>
            </a:r>
            <a:r>
              <a:rPr lang="en-ID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ID" sz="2400" b="1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fungsi</a:t>
            </a:r>
            <a:r>
              <a:rPr lang="en-ID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ID" sz="2400" b="1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kuadrat</a:t>
            </a:r>
            <a:endParaRPr lang="en-ID" sz="2400" b="1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ID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073F2-9908-4506-9EB9-BAE60489A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571625"/>
            <a:ext cx="3190875" cy="2457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50889-90E2-4752-BBA5-9CCB38F1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7" y="1457325"/>
            <a:ext cx="3348038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30A30-83BC-44DF-9ADD-BD01ED837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5" y="1571625"/>
            <a:ext cx="3286125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86EB75-98BB-4773-84DF-BFB12E986959}"/>
                  </a:ext>
                </a:extLst>
              </p:cNvPr>
              <p:cNvSpPr txBox="1"/>
              <p:nvPr/>
            </p:nvSpPr>
            <p:spPr>
              <a:xfrm>
                <a:off x="6538913" y="3806309"/>
                <a:ext cx="53959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&gt;0.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86EB75-98BB-4773-84DF-BFB12E986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13" y="3806309"/>
                <a:ext cx="539591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641E38F-539B-481F-864F-8B15B5EC9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50" y="3989249"/>
            <a:ext cx="2305050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4C196D-8C2C-42EC-95C4-C4EDA933A5E5}"/>
                  </a:ext>
                </a:extLst>
              </p:cNvPr>
              <p:cNvSpPr txBox="1"/>
              <p:nvPr/>
            </p:nvSpPr>
            <p:spPr>
              <a:xfrm>
                <a:off x="1028700" y="6083023"/>
                <a:ext cx="45815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4C196D-8C2C-42EC-95C4-C4EDA933A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6083023"/>
                <a:ext cx="458152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8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05F13-6894-4A05-9CAE-C3694F58F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62050"/>
            <a:ext cx="10448925" cy="37384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F87E52-0522-4AF8-8089-AE0097B60E93}"/>
                  </a:ext>
                </a:extLst>
              </p:cNvPr>
              <p:cNvSpPr txBox="1"/>
              <p:nvPr/>
            </p:nvSpPr>
            <p:spPr>
              <a:xfrm>
                <a:off x="366712" y="242086"/>
                <a:ext cx="11458575" cy="6153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Sketsa</a:t>
                </a:r>
                <a:r>
                  <a:rPr lang="en-US" sz="24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</a:t>
                </a:r>
                <a:r>
                  <a:rPr lang="en-US" sz="24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eksponsial</a:t>
                </a:r>
                <a:endParaRPr lang="en-US" sz="2400" b="1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Sifat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eksponensial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&gt;0,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≠1.</m:t>
                    </m:r>
                  </m:oMath>
                </a14:m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 indent="-457200">
                  <a:buAutoNum type="arabicParenBoth"/>
                </a:pP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&gt;0,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≠1</m:t>
                    </m:r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berada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di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atas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sumbu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x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selalu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bernilai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positif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).</a:t>
                </a:r>
              </a:p>
              <a:p>
                <a:pPr marL="457200" indent="-457200">
                  <a:buAutoNum type="arabicParenBoth"/>
                </a:pP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Untuk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&gt;1, </m:t>
                    </m:r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serupa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dengan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.</m:t>
                    </m:r>
                  </m:oMath>
                </a14:m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 indent="-457200">
                  <a:buAutoNum type="arabicParenBoth"/>
                </a:pP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Untuk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&lt;1, </m:t>
                    </m:r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serupa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dengan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(4)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&gt;0,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≠1</m:t>
                    </m:r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melalui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(0, 1).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F87E52-0522-4AF8-8089-AE0097B60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" y="242086"/>
                <a:ext cx="11458575" cy="6153864"/>
              </a:xfrm>
              <a:prstGeom prst="rect">
                <a:avLst/>
              </a:prstGeom>
              <a:blipFill>
                <a:blip r:embed="rId3"/>
                <a:stretch>
                  <a:fillRect l="-798" t="-793" b="-138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9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066D7-F1D6-4DE1-A7AE-158A1732C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80" y="110807"/>
            <a:ext cx="4673600" cy="38119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37E296-3B8B-4A26-B406-BD5AAA080515}"/>
                  </a:ext>
                </a:extLst>
              </p:cNvPr>
              <p:cNvSpPr txBox="1"/>
              <p:nvPr/>
            </p:nvSpPr>
            <p:spPr>
              <a:xfrm>
                <a:off x="447040" y="254000"/>
                <a:ext cx="7010400" cy="606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Sketsa </a:t>
                </a:r>
                <a:r>
                  <a:rPr lang="en-US" sz="24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</a:t>
                </a:r>
                <a:r>
                  <a:rPr lang="en-US" sz="24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logaritma</a:t>
                </a:r>
                <a:endParaRPr lang="en-US" sz="2400" b="1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Sifat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logaritma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:r>
                  <a:rPr lang="en-US" sz="2400" b="0" dirty="0"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Pre>
                      <m:sPre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sPre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&gt;0,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≠1</m:t>
                    </m:r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:pPr marL="457200" indent="-457200">
                  <a:buAutoNum type="alphaLcParenBoth"/>
                </a:pP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Pre>
                      <m:sPre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sPre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&gt;0,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≠1 </m:t>
                    </m:r>
                  </m:oMath>
                </a14:m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terdefinisi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jika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(b)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Pre>
                      <m:sPre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sPre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&gt;0,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≠1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memotong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(1, 0).</a:t>
                </a:r>
              </a:p>
              <a:p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(c)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Untuk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&gt;1,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Pre>
                      <m:sPre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sPre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bernilai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positif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ketika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x &gt;1 dan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Pre>
                      <m:sPre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sPre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bernilai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negatif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ketika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0 &lt; x &lt; 1.  </a:t>
                </a:r>
              </a:p>
              <a:p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(d)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Untuk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&lt;1,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Pre>
                      <m:sPre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sPre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bernilai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negatif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ketika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x &gt; 1 dan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Pre>
                      <m:sPre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sPre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bernilai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positif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ketika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0 &lt; x &lt; 1.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37E296-3B8B-4A26-B406-BD5AAA080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" y="254000"/>
                <a:ext cx="7010400" cy="6068969"/>
              </a:xfrm>
              <a:prstGeom prst="rect">
                <a:avLst/>
              </a:prstGeom>
              <a:blipFill>
                <a:blip r:embed="rId3"/>
                <a:stretch>
                  <a:fillRect l="-1304" t="-804" b="-14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23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2B357-2120-4351-92C6-FFA395D99B14}"/>
                  </a:ext>
                </a:extLst>
              </p:cNvPr>
              <p:cNvSpPr txBox="1"/>
              <p:nvPr/>
            </p:nvSpPr>
            <p:spPr>
              <a:xfrm>
                <a:off x="518160" y="416560"/>
                <a:ext cx="11440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Sketsa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nilai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mutlak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2B357-2120-4351-92C6-FFA395D9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416560"/>
                <a:ext cx="11440160" cy="1200329"/>
              </a:xfrm>
              <a:prstGeom prst="rect">
                <a:avLst/>
              </a:prstGeom>
              <a:blipFill>
                <a:blip r:embed="rId2"/>
                <a:stretch>
                  <a:fillRect l="-799" t="-40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F1AE817-A84E-48BB-9555-8E0781AE9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" y="845502"/>
            <a:ext cx="6857999" cy="2789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14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0CAFCE-DAFB-4D40-BF75-42A540E31417}"/>
              </a:ext>
            </a:extLst>
          </p:cNvPr>
          <p:cNvSpPr txBox="1"/>
          <p:nvPr/>
        </p:nvSpPr>
        <p:spPr>
          <a:xfrm>
            <a:off x="523875" y="323850"/>
            <a:ext cx="1126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EB519D-5B04-40A0-8A1C-BF3A85DFE9F6}"/>
                  </a:ext>
                </a:extLst>
              </p:cNvPr>
              <p:cNvSpPr txBox="1"/>
              <p:nvPr/>
            </p:nvSpPr>
            <p:spPr>
              <a:xfrm>
                <a:off x="523875" y="323850"/>
                <a:ext cx="11268075" cy="614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 i="1" dirty="0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Latihan. </a:t>
                </a:r>
                <a:r>
                  <a:rPr lang="en-US" sz="2400" b="1" i="1" dirty="0" err="1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Kerjakanlah</a:t>
                </a:r>
                <a:r>
                  <a:rPr lang="en-US" sz="2400" b="1" i="1" dirty="0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b="1" i="1" dirty="0" err="1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soal</a:t>
                </a:r>
                <a:r>
                  <a:rPr lang="en-US" sz="2400" b="1" i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-soal</a:t>
                </a:r>
                <a:r>
                  <a:rPr lang="en-US" sz="2400" b="1" i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b="1" i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berikut</a:t>
                </a:r>
                <a:endParaRPr lang="en-ID" sz="2400" i="1" dirty="0"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i="1" dirty="0" err="1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Tentukanlah</a:t>
                </a:r>
                <a:r>
                  <a:rPr lang="en-US" sz="2400" i="1" dirty="0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domain </a:t>
                </a:r>
                <a:r>
                  <a:rPr lang="en-US" sz="2400" i="1" dirty="0" err="1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i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dan </a:t>
                </a:r>
                <a:r>
                  <a:rPr lang="en-US" sz="2400" i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</a:t>
                </a:r>
                <a:r>
                  <a:rPr lang="en-US" sz="2400" i="1" dirty="0" err="1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ketsa</a:t>
                </a:r>
                <a:r>
                  <a:rPr lang="en-US" sz="2400" i="1" dirty="0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i="1" dirty="0" err="1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</a:t>
                </a:r>
                <a:r>
                  <a:rPr lang="en-US" sz="2400" i="1" dirty="0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i="1" dirty="0" err="1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i="1" dirty="0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i="1" dirty="0" err="1">
                    <a:effectLst/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berikut</a:t>
                </a:r>
                <a:endParaRPr lang="en-ID" sz="2400" i="1" dirty="0"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=−4</m:t>
                    </m:r>
                  </m:oMath>
                </a14:m>
                <a:endParaRPr lang="en-ID" sz="2400" i="1" dirty="0"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endParaRPr lang="en-ID" sz="2400" i="1" dirty="0"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=3</m:t>
                    </m:r>
                    <m:sSup>
                      <m:sSup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+6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+3</m:t>
                    </m:r>
                  </m:oMath>
                </a14:m>
                <a:endParaRPr lang="en-ID" sz="2400" i="1" dirty="0"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den>
                    </m:f>
                  </m:oMath>
                </a14:m>
                <a:endParaRPr lang="en-ID" sz="2400" i="1" dirty="0"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rad>
                  </m:oMath>
                </a14:m>
                <a:endParaRPr lang="en-ID" sz="2400" i="1" dirty="0"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ID" sz="2400" i="1" dirty="0"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D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+4</m:t>
                        </m:r>
                      </m:e>
                    </m:rad>
                  </m:oMath>
                </a14:m>
                <a:endParaRPr lang="en-ID" sz="2400" i="1" dirty="0"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4−</m:t>
                              </m:r>
                              <m:sSup>
                                <m:sSupPr>
                                  <m:ctrlPr>
                                    <a:rPr lang="en-ID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  </m:t>
                              </m:r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&gt;1.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400" i="1" dirty="0"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EB519D-5B04-40A0-8A1C-BF3A85DFE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323850"/>
                <a:ext cx="11268075" cy="6144759"/>
              </a:xfrm>
              <a:prstGeom prst="rect">
                <a:avLst/>
              </a:prstGeom>
              <a:blipFill>
                <a:blip r:embed="rId2"/>
                <a:stretch>
                  <a:fillRect l="-866" t="-7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93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27815C-30B9-41E5-ABA4-D18E065A6702}"/>
                  </a:ext>
                </a:extLst>
              </p:cNvPr>
              <p:cNvSpPr txBox="1"/>
              <p:nvPr/>
            </p:nvSpPr>
            <p:spPr>
              <a:xfrm>
                <a:off x="731520" y="436880"/>
                <a:ext cx="11074400" cy="6794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Kerjakanlah </a:t>
                </a:r>
                <a:r>
                  <a:rPr lang="en-US" sz="24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soal-soal</a:t>
                </a:r>
                <a:r>
                  <a:rPr lang="en-US" sz="24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berikut</a:t>
                </a:r>
                <a:endParaRPr lang="en-US" sz="2400" b="1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b="1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10)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+1, 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b="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Tentukanlah</a:t>
                </a:r>
              </a:p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      (a)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)(2)</m:t>
                    </m:r>
                  </m:oMath>
                </a14:m>
                <a:r>
                  <a:rPr lang="en-US" sz="2400" b="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	(b)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)(2)</m:t>
                    </m:r>
                  </m:oMath>
                </a14:m>
                <a:r>
                  <a:rPr lang="en-US" sz="2400" b="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	(c 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)(2) </m:t>
                    </m:r>
                  </m:oMath>
                </a14:m>
                <a:r>
                  <a:rPr lang="en-US" sz="2400" b="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		(d)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𝑔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(2)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 </m:t>
                    </m:r>
                  </m:oMath>
                </a14:m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(e)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		(f)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		(g)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g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		(h)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g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iberation Serif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iberation Serif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:r>
                  <a:rPr lang="en-US" sz="2400" b="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	</a:t>
                </a:r>
              </a:p>
              <a:p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11)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+1, 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.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Tentukanlah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2+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 indent="-457200">
                  <a:buFontTx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3+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 indent="-457200">
                  <a:buFontTx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 indent="-457200">
                  <a:buFontTx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 indent="-457200">
                  <a:buFontTx/>
                  <a:buAutoNum type="alphaLcParenR"/>
                </a:pPr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 indent="-457200">
                  <a:buAutoNum type="alphaLcParenR"/>
                </a:pPr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 indent="-457200">
                  <a:buAutoNum type="alphaLcParenR"/>
                </a:pPr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27815C-30B9-41E5-ABA4-D18E065A6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36880"/>
                <a:ext cx="11074400" cy="6794617"/>
              </a:xfrm>
              <a:prstGeom prst="rect">
                <a:avLst/>
              </a:prstGeom>
              <a:blipFill>
                <a:blip r:embed="rId2"/>
                <a:stretch>
                  <a:fillRect l="-826" t="-7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3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46CF33-D045-4742-88FF-4CEBC7B723B2}"/>
                  </a:ext>
                </a:extLst>
              </p:cNvPr>
              <p:cNvSpPr txBox="1"/>
              <p:nvPr/>
            </p:nvSpPr>
            <p:spPr>
              <a:xfrm>
                <a:off x="791210" y="336262"/>
                <a:ext cx="10058400" cy="618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Pengertian</a:t>
                </a:r>
                <a:r>
                  <a:rPr lang="en-US" sz="32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32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32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, Domain </a:t>
                </a:r>
                <a:r>
                  <a:rPr lang="en-US" sz="32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32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dan Range </a:t>
                </a:r>
                <a:r>
                  <a:rPr lang="en-US" sz="32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endParaRPr lang="en-US" sz="3200" b="1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"/>
                </a:pP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Misalkan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A dan B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merupakan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himpunan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biasanya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A, B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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R).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disebut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fungsi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dari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B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jika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mengawankan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setiap</a:t>
                </a:r>
                <a:r>
                  <a:rPr lang="en-US" sz="2400" b="1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anggota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tepat</a:t>
                </a:r>
                <a:r>
                  <a:rPr lang="en-US" sz="2400" b="1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satu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anggota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B. </a:t>
                </a:r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"/>
                </a:pP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Misalkan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merupakan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suatu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fungsi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Domain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fungsi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f,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dinotasikan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Df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adalah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himpunan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 dan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dinyatakan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𝐷𝑓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"/>
                </a:pP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Misalkan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merupakan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suatu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fungsi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Range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fungsi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f,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dinotasikan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Rf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didefnisikan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sebagai</a:t>
                </a:r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𝑅𝑓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mempunyai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kawan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D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prapeta</m:t>
                              </m:r>
                            </m:e>
                          </m:d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di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mempunyai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kawan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di A,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artinya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terdapat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sehingga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46CF33-D045-4742-88FF-4CEBC7B7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" y="336262"/>
                <a:ext cx="10058400" cy="6185476"/>
              </a:xfrm>
              <a:prstGeom prst="rect">
                <a:avLst/>
              </a:prstGeom>
              <a:blipFill>
                <a:blip r:embed="rId2"/>
                <a:stretch>
                  <a:fillRect l="-1576" t="-1379" r="-909" b="-4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5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18E282-56D5-4C7B-BBA0-3ECCB2E1F876}"/>
              </a:ext>
            </a:extLst>
          </p:cNvPr>
          <p:cNvSpPr txBox="1"/>
          <p:nvPr/>
        </p:nvSpPr>
        <p:spPr>
          <a:xfrm>
            <a:off x="1133475" y="371475"/>
            <a:ext cx="10706100" cy="607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Grafik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gambaran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jelas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tentang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sifat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karakteristik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geometris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1.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Diberikan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grafik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berikut</a:t>
            </a:r>
            <a:endParaRPr lang="en-US" sz="2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Both"/>
            </a:pP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Tentukan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f(1), f(2) dan f(3).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Both"/>
            </a:pP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Tentukan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domain dan range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69BAF-128E-48ED-A9FE-D8B30FD3C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895475"/>
            <a:ext cx="56769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42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F8A211-B2A0-4A36-B6DA-383681D39C57}"/>
                  </a:ext>
                </a:extLst>
              </p:cNvPr>
              <p:cNvSpPr txBox="1"/>
              <p:nvPr/>
            </p:nvSpPr>
            <p:spPr>
              <a:xfrm>
                <a:off x="419100" y="313820"/>
                <a:ext cx="1114425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R"/>
                </a:pP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Berdasarkan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grafik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f,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diperoleh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=2,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=2.</m:t>
                    </m:r>
                  </m:oMath>
                </a14:m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𝐷𝑓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ℝ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:0≤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≤7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0,7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2400" b="0" dirty="0">
                  <a:effectLst/>
                  <a:latin typeface="Liberation Serif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ℝ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:−2≤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≤4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−2,4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400" dirty="0"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Uji garis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vertikal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dapat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digunakan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untuk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menentukan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apakah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suatu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relasi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merupakan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suatu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fungsi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2400" dirty="0">
                  <a:latin typeface="Bookman Old Style" panose="0205060405050502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US" sz="2400" dirty="0" err="1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Contoh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2. </a:t>
                </a:r>
                <a:r>
                  <a:rPr lang="en-US" sz="2400" dirty="0" err="1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Tentukanlah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apakah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relasi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 </a:t>
                </a:r>
                <a:r>
                  <a:rPr lang="en-US" sz="2400" dirty="0" err="1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merupakan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suatu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fungsi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sz="2400" dirty="0"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400" dirty="0"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400" dirty="0">
                  <a:effectLst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400" dirty="0"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400" dirty="0">
                  <a:effectLst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400" dirty="0"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400" dirty="0">
                  <a:effectLst/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400" dirty="0">
                  <a:latin typeface="Bookman Old Style" panose="0205060405050502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Pada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kasus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ini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relasi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f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merupakan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suatu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karena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setiap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nilai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a, garis x = a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memotong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f </a:t>
                </a:r>
                <a:r>
                  <a:rPr lang="en-US" sz="2400" b="1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tepat</a:t>
                </a:r>
                <a:r>
                  <a:rPr lang="en-US" sz="2400" b="1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pada </a:t>
                </a:r>
                <a:r>
                  <a:rPr lang="en-US" sz="2400" b="1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satu</a:t>
                </a:r>
                <a:r>
                  <a:rPr lang="en-US" sz="2400" b="1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titik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F8A211-B2A0-4A36-B6DA-383681D3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13820"/>
                <a:ext cx="11144250" cy="6370975"/>
              </a:xfrm>
              <a:prstGeom prst="rect">
                <a:avLst/>
              </a:prstGeom>
              <a:blipFill>
                <a:blip r:embed="rId2"/>
                <a:stretch>
                  <a:fillRect l="-875" t="-765" b="-12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6F8035C-3046-4789-B5D0-34BDF4F55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232608"/>
            <a:ext cx="5000625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0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1215E-FD00-4816-BEEB-E4765F414535}"/>
              </a:ext>
            </a:extLst>
          </p:cNvPr>
          <p:cNvSpPr txBox="1"/>
          <p:nvPr/>
        </p:nvSpPr>
        <p:spPr>
          <a:xfrm>
            <a:off x="733425" y="304800"/>
            <a:ext cx="109442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Contoh</a:t>
            </a: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3. </a:t>
            </a:r>
            <a:r>
              <a:rPr lang="en-US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Tentukan</a:t>
            </a: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apakah</a:t>
            </a: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relasi</a:t>
            </a: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g </a:t>
            </a:r>
            <a:r>
              <a:rPr lang="en-US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berikut</a:t>
            </a: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merupakan</a:t>
            </a: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fungsi</a:t>
            </a: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  <a:p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Pada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kasus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relasi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 = a 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mengakibatkan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garis x = a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memotong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grafik</a:t>
            </a:r>
            <a:r>
              <a:rPr lang="en-US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 </a:t>
            </a:r>
            <a:r>
              <a:rPr lang="en-US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pada </a:t>
            </a:r>
            <a:r>
              <a:rPr lang="en-US" sz="2400" b="1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US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titik</a:t>
            </a:r>
            <a:r>
              <a:rPr lang="en-US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ID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60203-805F-4FBD-945C-91501B88F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720297"/>
            <a:ext cx="7677150" cy="3061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76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589958-996D-48B0-9548-FCC3D934B969}"/>
                  </a:ext>
                </a:extLst>
              </p:cNvPr>
              <p:cNvSpPr txBox="1"/>
              <p:nvPr/>
            </p:nvSpPr>
            <p:spPr>
              <a:xfrm>
                <a:off x="638175" y="390525"/>
                <a:ext cx="11220450" cy="368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Contoh 4.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Tentukanlah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domain, range dan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sketsa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grafik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fungsi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Penyelesaian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buFont typeface="Wingdings" panose="05000000000000000000" pitchFamily="2" charset="2"/>
                  <a:buChar char=""/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terdefinisi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ketika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≠1,</m:t>
                    </m:r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sehingga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𝐷𝑓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≠1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buFont typeface="Wingdings" panose="05000000000000000000" pitchFamily="2" charset="2"/>
                  <a:buChar char=""/>
                </a:pP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Ketika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&gt;1,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&gt;0.</m:t>
                    </m:r>
                  </m:oMath>
                </a14:m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buFont typeface="Wingdings" panose="05000000000000000000" pitchFamily="2" charset="2"/>
                  <a:buChar char=""/>
                </a:pP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Ketika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&lt;1,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&lt;0.</m:t>
                    </m:r>
                  </m:oMath>
                </a14:m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/>
                <a:r>
                  <a:rPr lang="en-US" sz="2400" dirty="0" err="1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Akibatnya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𝑅𝑓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≠0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589958-996D-48B0-9548-FCC3D934B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390525"/>
                <a:ext cx="11220450" cy="3681521"/>
              </a:xfrm>
              <a:prstGeom prst="rect">
                <a:avLst/>
              </a:prstGeom>
              <a:blipFill>
                <a:blip r:embed="rId2"/>
                <a:stretch>
                  <a:fillRect l="-870" t="-115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0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F63011-4122-4065-AE3C-A9914CD5D3C4}"/>
                  </a:ext>
                </a:extLst>
              </p:cNvPr>
              <p:cNvSpPr txBox="1"/>
              <p:nvPr/>
            </p:nvSpPr>
            <p:spPr>
              <a:xfrm>
                <a:off x="528320" y="142240"/>
                <a:ext cx="113792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Operasi pada </a:t>
                </a:r>
                <a:r>
                  <a:rPr lang="en-US" sz="2400" b="1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endParaRPr lang="en-US" sz="2400" b="1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dan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:→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ℝ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merupakan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.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Dapat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dikenakan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operasi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penjumlahan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,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pengurangan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,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perkalian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dan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pembagian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dua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.</a:t>
                </a:r>
              </a:p>
              <a:p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marL="457200" indent="-457200">
                  <a:buAutoNum type="arabicParenBoth"/>
                </a:pP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Penjumlahan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dua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maka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𝐷𝑔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(2)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Pengurangan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dua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maka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𝐷𝑔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(3)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Perkalian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dua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maka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)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𝐷𝑔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F63011-4122-4065-AE3C-A9914CD5D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" y="142240"/>
                <a:ext cx="11379200" cy="5262979"/>
              </a:xfrm>
              <a:prstGeom prst="rect">
                <a:avLst/>
              </a:prstGeom>
              <a:blipFill>
                <a:blip r:embed="rId2"/>
                <a:stretch>
                  <a:fillRect l="-857" t="-926" b="-6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3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C61457-82CE-43A6-B91C-16320A578D63}"/>
                  </a:ext>
                </a:extLst>
              </p:cNvPr>
              <p:cNvSpPr txBox="1"/>
              <p:nvPr/>
            </p:nvSpPr>
            <p:spPr>
              <a:xfrm>
                <a:off x="568960" y="355600"/>
                <a:ext cx="11104880" cy="3459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(4)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Pembagian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dua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maka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Liberation Serif" panose="02020603050405020304" pitchFamily="18" charset="0"/>
                                  <a:cs typeface="Liberation Serif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≠0.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𝐷𝑔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≠0}.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(5)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Perpangkatan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fungsi</a:t>
                </a:r>
                <a:endParaRPr 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n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bilangan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bulat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positif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maka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C61457-82CE-43A6-B91C-16320A578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355600"/>
                <a:ext cx="11104880" cy="3459922"/>
              </a:xfrm>
              <a:prstGeom prst="rect">
                <a:avLst/>
              </a:prstGeom>
              <a:blipFill>
                <a:blip r:embed="rId2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1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901785-FAA5-4B4F-9A1A-33162F411710}"/>
                  </a:ext>
                </a:extLst>
              </p:cNvPr>
              <p:cNvSpPr txBox="1"/>
              <p:nvPr/>
            </p:nvSpPr>
            <p:spPr>
              <a:xfrm>
                <a:off x="680720" y="467360"/>
                <a:ext cx="11013440" cy="5612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Contoh 5. </a:t>
                </a:r>
                <a:r>
                  <a:rPr lang="en-US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US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−1, 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+1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b="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D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𝐷𝑔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≥−1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−1, 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b="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</a:p>
              <a:p>
                <a:endParaRPr lang="en-US" sz="2400" b="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(a)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maka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−1+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. </a:t>
                </a:r>
                <a:endParaRPr lang="en-US" sz="2400" i="1" dirty="0">
                  <a:latin typeface="Cambria Math" panose="020405030504060302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𝐷𝑔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d>
                        <m:dPr>
                          <m:begChr m:val="["/>
                          <m:ctrlP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−1, 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ctrlP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−1, 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(b)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maka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−1−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. </a:t>
                </a:r>
                <a:endParaRPr lang="en-US" sz="2400" i="1" dirty="0">
                  <a:latin typeface="Cambria Math" panose="020405030504060302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𝐷𝑔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d>
                        <m:dPr>
                          <m:begChr m:val="["/>
                          <m:ctrlP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−1, 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ctrlP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−1, 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algn="just"/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(c)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maka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−1)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. </a:t>
                </a:r>
                <a:endParaRPr lang="en-US" sz="2400" i="1" dirty="0">
                  <a:latin typeface="Cambria Math" panose="020405030504060302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𝐷𝑔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d>
                        <m:dPr>
                          <m:begChr m:val="["/>
                          <m:ctrlP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−1, 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ctrlP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−1, 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algn="just"/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(d)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𝑔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maka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≠−1 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. </a:t>
                </a:r>
                <a:endParaRPr lang="en-US" sz="2400" i="1" dirty="0">
                  <a:latin typeface="Cambria Math" panose="020405030504060302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𝐷𝑓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𝐷𝑔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beration Serif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beration Serif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≠0}=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beration Serif" panose="02020603050405020304" pitchFamily="18" charset="0"/>
                        </a:rPr>
                        <m:t>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(−1,∞)=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(−1,∞)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algn="ctr"/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algn="just"/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(e)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Misalkan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, </a:t>
                </a:r>
                <a:r>
                  <a:rPr lang="en-ID" sz="2400" dirty="0" err="1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maka</a:t>
                </a:r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x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Liberation Serif" panose="02020603050405020304" pitchFamily="18" charset="0"/>
                                <a:cs typeface="Liberation Serif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.</m:t>
                    </m:r>
                  </m:oMath>
                </a14:m>
                <a:r>
                  <a:rPr lang="en-ID" sz="24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𝐷h</m:t>
                    </m:r>
                    <m:r>
                      <a:rPr lang="en-US" sz="2400" i="1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𝐷𝑓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iberation Serif" panose="02020603050405020304" pitchFamily="18" charset="0"/>
                        <a:cs typeface="Liberation Serif" panose="02020603050405020304" pitchFamily="18" charset="0"/>
                      </a:rPr>
                      <m:t>.</m:t>
                    </m:r>
                  </m:oMath>
                </a14:m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  <a:p>
                <a:pPr algn="just"/>
                <a:endParaRPr lang="en-ID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901785-FAA5-4B4F-9A1A-33162F411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" y="467360"/>
                <a:ext cx="11013440" cy="5612883"/>
              </a:xfrm>
              <a:prstGeom prst="rect">
                <a:avLst/>
              </a:prstGeom>
              <a:blipFill>
                <a:blip r:embed="rId2"/>
                <a:stretch>
                  <a:fillRect l="-886" t="-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66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1506</Words>
  <Application>Microsoft Office PowerPoint</Application>
  <PresentationFormat>Widescreen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Cambria Math</vt:lpstr>
      <vt:lpstr>Liberation Serif</vt:lpstr>
      <vt:lpstr>Times New Roman</vt:lpstr>
      <vt:lpstr>Wingdings</vt:lpstr>
      <vt:lpstr>Office Theme</vt:lpstr>
      <vt:lpstr>Fungsi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</dc:title>
  <dc:creator>Windarto Windarto</dc:creator>
  <cp:lastModifiedBy>Edi Winarko</cp:lastModifiedBy>
  <cp:revision>19</cp:revision>
  <dcterms:created xsi:type="dcterms:W3CDTF">2021-10-01T23:29:02Z</dcterms:created>
  <dcterms:modified xsi:type="dcterms:W3CDTF">2023-03-05T13:53:23Z</dcterms:modified>
</cp:coreProperties>
</file>