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9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7761-C23C-46CB-BA20-E2891CAB9C3D}" type="datetimeFigureOut">
              <a:rPr lang="en-ID" smtClean="0"/>
              <a:t>09/03/2023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055AB-6986-4D41-8C8F-A261ACA4F8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413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055AB-6986-4D41-8C8F-A261ACA4F85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889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26725" y="9525"/>
            <a:ext cx="1539875" cy="555625"/>
          </a:xfrm>
          <a:custGeom>
            <a:avLst/>
            <a:gdLst/>
            <a:ahLst/>
            <a:cxnLst/>
            <a:rect l="l" t="t" r="r" b="b"/>
            <a:pathLst>
              <a:path w="1539875" h="555625">
                <a:moveTo>
                  <a:pt x="1539875" y="555625"/>
                </a:moveTo>
                <a:lnTo>
                  <a:pt x="1494667" y="532263"/>
                </a:lnTo>
                <a:lnTo>
                  <a:pt x="1449063" y="509368"/>
                </a:lnTo>
                <a:lnTo>
                  <a:pt x="1403082" y="486929"/>
                </a:lnTo>
                <a:lnTo>
                  <a:pt x="1356747" y="464940"/>
                </a:lnTo>
                <a:lnTo>
                  <a:pt x="1310077" y="443393"/>
                </a:lnTo>
                <a:lnTo>
                  <a:pt x="1263095" y="422280"/>
                </a:lnTo>
                <a:lnTo>
                  <a:pt x="1215819" y="401593"/>
                </a:lnTo>
                <a:lnTo>
                  <a:pt x="1168273" y="381324"/>
                </a:lnTo>
                <a:lnTo>
                  <a:pt x="1120475" y="361465"/>
                </a:lnTo>
                <a:lnTo>
                  <a:pt x="1072448" y="342010"/>
                </a:lnTo>
                <a:lnTo>
                  <a:pt x="1024212" y="322948"/>
                </a:lnTo>
                <a:lnTo>
                  <a:pt x="975788" y="304274"/>
                </a:lnTo>
                <a:lnTo>
                  <a:pt x="927197" y="285979"/>
                </a:lnTo>
                <a:lnTo>
                  <a:pt x="878460" y="268056"/>
                </a:lnTo>
                <a:lnTo>
                  <a:pt x="829597" y="250495"/>
                </a:lnTo>
                <a:lnTo>
                  <a:pt x="780631" y="233291"/>
                </a:lnTo>
                <a:lnTo>
                  <a:pt x="731580" y="216434"/>
                </a:lnTo>
                <a:lnTo>
                  <a:pt x="682467" y="199917"/>
                </a:lnTo>
                <a:lnTo>
                  <a:pt x="633312" y="183733"/>
                </a:lnTo>
                <a:lnTo>
                  <a:pt x="584136" y="167872"/>
                </a:lnTo>
                <a:lnTo>
                  <a:pt x="534960" y="152329"/>
                </a:lnTo>
                <a:lnTo>
                  <a:pt x="485805" y="137094"/>
                </a:lnTo>
                <a:lnTo>
                  <a:pt x="436692" y="122159"/>
                </a:lnTo>
                <a:lnTo>
                  <a:pt x="387642" y="107518"/>
                </a:lnTo>
                <a:lnTo>
                  <a:pt x="338675" y="93162"/>
                </a:lnTo>
                <a:lnTo>
                  <a:pt x="289812" y="79084"/>
                </a:lnTo>
                <a:lnTo>
                  <a:pt x="241075" y="65275"/>
                </a:lnTo>
                <a:lnTo>
                  <a:pt x="192484" y="51728"/>
                </a:lnTo>
                <a:lnTo>
                  <a:pt x="144060" y="38434"/>
                </a:lnTo>
                <a:lnTo>
                  <a:pt x="95824" y="25387"/>
                </a:lnTo>
                <a:lnTo>
                  <a:pt x="47797" y="125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02987" y="9525"/>
            <a:ext cx="963930" cy="367030"/>
          </a:xfrm>
          <a:custGeom>
            <a:avLst/>
            <a:gdLst/>
            <a:ahLst/>
            <a:cxnLst/>
            <a:rect l="l" t="t" r="r" b="b"/>
            <a:pathLst>
              <a:path w="963929" h="367030">
                <a:moveTo>
                  <a:pt x="963613" y="366713"/>
                </a:moveTo>
                <a:lnTo>
                  <a:pt x="917157" y="344780"/>
                </a:lnTo>
                <a:lnTo>
                  <a:pt x="870370" y="323269"/>
                </a:lnTo>
                <a:lnTo>
                  <a:pt x="823277" y="302172"/>
                </a:lnTo>
                <a:lnTo>
                  <a:pt x="775903" y="281483"/>
                </a:lnTo>
                <a:lnTo>
                  <a:pt x="728272" y="261193"/>
                </a:lnTo>
                <a:lnTo>
                  <a:pt x="680410" y="241297"/>
                </a:lnTo>
                <a:lnTo>
                  <a:pt x="632341" y="221786"/>
                </a:lnTo>
                <a:lnTo>
                  <a:pt x="584091" y="202654"/>
                </a:lnTo>
                <a:lnTo>
                  <a:pt x="535685" y="183893"/>
                </a:lnTo>
                <a:lnTo>
                  <a:pt x="487146" y="165497"/>
                </a:lnTo>
                <a:lnTo>
                  <a:pt x="438501" y="147457"/>
                </a:lnTo>
                <a:lnTo>
                  <a:pt x="389774" y="129768"/>
                </a:lnTo>
                <a:lnTo>
                  <a:pt x="340990" y="112422"/>
                </a:lnTo>
                <a:lnTo>
                  <a:pt x="292174" y="95412"/>
                </a:lnTo>
                <a:lnTo>
                  <a:pt x="243350" y="78730"/>
                </a:lnTo>
                <a:lnTo>
                  <a:pt x="194545" y="62369"/>
                </a:lnTo>
                <a:lnTo>
                  <a:pt x="145782" y="46323"/>
                </a:lnTo>
                <a:lnTo>
                  <a:pt x="97087" y="30584"/>
                </a:lnTo>
                <a:lnTo>
                  <a:pt x="48485" y="1514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437" y="9525"/>
            <a:ext cx="665480" cy="257175"/>
          </a:xfrm>
          <a:custGeom>
            <a:avLst/>
            <a:gdLst/>
            <a:ahLst/>
            <a:cxnLst/>
            <a:rect l="l" t="t" r="r" b="b"/>
            <a:pathLst>
              <a:path w="665479" h="257175">
                <a:moveTo>
                  <a:pt x="665163" y="257175"/>
                </a:moveTo>
                <a:lnTo>
                  <a:pt x="619204" y="236910"/>
                </a:lnTo>
                <a:lnTo>
                  <a:pt x="572965" y="216936"/>
                </a:lnTo>
                <a:lnTo>
                  <a:pt x="526456" y="197254"/>
                </a:lnTo>
                <a:lnTo>
                  <a:pt x="479687" y="177864"/>
                </a:lnTo>
                <a:lnTo>
                  <a:pt x="432669" y="158766"/>
                </a:lnTo>
                <a:lnTo>
                  <a:pt x="385412" y="139959"/>
                </a:lnTo>
                <a:lnTo>
                  <a:pt x="337926" y="121443"/>
                </a:lnTo>
                <a:lnTo>
                  <a:pt x="290222" y="103219"/>
                </a:lnTo>
                <a:lnTo>
                  <a:pt x="242311" y="85287"/>
                </a:lnTo>
                <a:lnTo>
                  <a:pt x="194202" y="67646"/>
                </a:lnTo>
                <a:lnTo>
                  <a:pt x="145906" y="50297"/>
                </a:lnTo>
                <a:lnTo>
                  <a:pt x="97433" y="33240"/>
                </a:lnTo>
                <a:lnTo>
                  <a:pt x="4879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47312" y="5013325"/>
            <a:ext cx="1919605" cy="1830705"/>
          </a:xfrm>
          <a:custGeom>
            <a:avLst/>
            <a:gdLst/>
            <a:ahLst/>
            <a:cxnLst/>
            <a:rect l="l" t="t" r="r" b="b"/>
            <a:pathLst>
              <a:path w="1919604" h="1830704">
                <a:moveTo>
                  <a:pt x="0" y="1830388"/>
                </a:moveTo>
                <a:lnTo>
                  <a:pt x="39978" y="1799304"/>
                </a:lnTo>
                <a:lnTo>
                  <a:pt x="79880" y="1768042"/>
                </a:lnTo>
                <a:lnTo>
                  <a:pt x="119702" y="1736603"/>
                </a:lnTo>
                <a:lnTo>
                  <a:pt x="159444" y="1704987"/>
                </a:lnTo>
                <a:lnTo>
                  <a:pt x="199100" y="1673196"/>
                </a:lnTo>
                <a:lnTo>
                  <a:pt x="238670" y="1641231"/>
                </a:lnTo>
                <a:lnTo>
                  <a:pt x="278150" y="1609093"/>
                </a:lnTo>
                <a:lnTo>
                  <a:pt x="317538" y="1576782"/>
                </a:lnTo>
                <a:lnTo>
                  <a:pt x="356831" y="1544301"/>
                </a:lnTo>
                <a:lnTo>
                  <a:pt x="396027" y="1511649"/>
                </a:lnTo>
                <a:lnTo>
                  <a:pt x="435122" y="1478827"/>
                </a:lnTo>
                <a:lnTo>
                  <a:pt x="474115" y="1445838"/>
                </a:lnTo>
                <a:lnTo>
                  <a:pt x="513002" y="1412682"/>
                </a:lnTo>
                <a:lnTo>
                  <a:pt x="551781" y="1379359"/>
                </a:lnTo>
                <a:lnTo>
                  <a:pt x="590450" y="1345871"/>
                </a:lnTo>
                <a:lnTo>
                  <a:pt x="629005" y="1312219"/>
                </a:lnTo>
                <a:lnTo>
                  <a:pt x="667444" y="1278404"/>
                </a:lnTo>
                <a:lnTo>
                  <a:pt x="705765" y="1244427"/>
                </a:lnTo>
                <a:lnTo>
                  <a:pt x="743964" y="1210289"/>
                </a:lnTo>
                <a:lnTo>
                  <a:pt x="782040" y="1175990"/>
                </a:lnTo>
                <a:lnTo>
                  <a:pt x="819989" y="1141533"/>
                </a:lnTo>
                <a:lnTo>
                  <a:pt x="857809" y="1106918"/>
                </a:lnTo>
                <a:lnTo>
                  <a:pt x="895497" y="1072145"/>
                </a:lnTo>
                <a:lnTo>
                  <a:pt x="933051" y="1037217"/>
                </a:lnTo>
                <a:lnTo>
                  <a:pt x="970467" y="1002133"/>
                </a:lnTo>
                <a:lnTo>
                  <a:pt x="1007744" y="966896"/>
                </a:lnTo>
                <a:lnTo>
                  <a:pt x="1044879" y="931506"/>
                </a:lnTo>
                <a:lnTo>
                  <a:pt x="1081869" y="895963"/>
                </a:lnTo>
                <a:lnTo>
                  <a:pt x="1118711" y="860270"/>
                </a:lnTo>
                <a:lnTo>
                  <a:pt x="1155403" y="824427"/>
                </a:lnTo>
                <a:lnTo>
                  <a:pt x="1191942" y="788435"/>
                </a:lnTo>
                <a:lnTo>
                  <a:pt x="1228326" y="752295"/>
                </a:lnTo>
                <a:lnTo>
                  <a:pt x="1264551" y="716008"/>
                </a:lnTo>
                <a:lnTo>
                  <a:pt x="1300616" y="679575"/>
                </a:lnTo>
                <a:lnTo>
                  <a:pt x="1336517" y="642998"/>
                </a:lnTo>
                <a:lnTo>
                  <a:pt x="1372253" y="606276"/>
                </a:lnTo>
                <a:lnTo>
                  <a:pt x="1407819" y="569412"/>
                </a:lnTo>
                <a:lnTo>
                  <a:pt x="1443215" y="532406"/>
                </a:lnTo>
                <a:lnTo>
                  <a:pt x="1478436" y="495259"/>
                </a:lnTo>
                <a:lnTo>
                  <a:pt x="1513481" y="457972"/>
                </a:lnTo>
                <a:lnTo>
                  <a:pt x="1548347" y="420547"/>
                </a:lnTo>
                <a:lnTo>
                  <a:pt x="1583030" y="382984"/>
                </a:lnTo>
                <a:lnTo>
                  <a:pt x="1617530" y="345284"/>
                </a:lnTo>
                <a:lnTo>
                  <a:pt x="1651842" y="307448"/>
                </a:lnTo>
                <a:lnTo>
                  <a:pt x="1685964" y="269478"/>
                </a:lnTo>
                <a:lnTo>
                  <a:pt x="1719895" y="231374"/>
                </a:lnTo>
                <a:lnTo>
                  <a:pt x="1753630" y="193138"/>
                </a:lnTo>
                <a:lnTo>
                  <a:pt x="1787167" y="154769"/>
                </a:lnTo>
                <a:lnTo>
                  <a:pt x="1820504" y="116270"/>
                </a:lnTo>
                <a:lnTo>
                  <a:pt x="1853638" y="77642"/>
                </a:lnTo>
                <a:lnTo>
                  <a:pt x="1886567" y="38884"/>
                </a:lnTo>
                <a:lnTo>
                  <a:pt x="19192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94962" y="5275262"/>
            <a:ext cx="1666875" cy="1577975"/>
          </a:xfrm>
          <a:custGeom>
            <a:avLst/>
            <a:gdLst/>
            <a:ahLst/>
            <a:cxnLst/>
            <a:rect l="l" t="t" r="r" b="b"/>
            <a:pathLst>
              <a:path w="1666875" h="1577975">
                <a:moveTo>
                  <a:pt x="0" y="1577975"/>
                </a:moveTo>
                <a:lnTo>
                  <a:pt x="39538" y="1546211"/>
                </a:lnTo>
                <a:lnTo>
                  <a:pt x="79004" y="1514293"/>
                </a:lnTo>
                <a:lnTo>
                  <a:pt x="118394" y="1482220"/>
                </a:lnTo>
                <a:lnTo>
                  <a:pt x="157704" y="1449994"/>
                </a:lnTo>
                <a:lnTo>
                  <a:pt x="196934" y="1417613"/>
                </a:lnTo>
                <a:lnTo>
                  <a:pt x="236078" y="1385080"/>
                </a:lnTo>
                <a:lnTo>
                  <a:pt x="275136" y="1352393"/>
                </a:lnTo>
                <a:lnTo>
                  <a:pt x="314103" y="1319554"/>
                </a:lnTo>
                <a:lnTo>
                  <a:pt x="352978" y="1286562"/>
                </a:lnTo>
                <a:lnTo>
                  <a:pt x="391757" y="1253419"/>
                </a:lnTo>
                <a:lnTo>
                  <a:pt x="430437" y="1220123"/>
                </a:lnTo>
                <a:lnTo>
                  <a:pt x="469017" y="1186676"/>
                </a:lnTo>
                <a:lnTo>
                  <a:pt x="507492" y="1153078"/>
                </a:lnTo>
                <a:lnTo>
                  <a:pt x="545860" y="1119329"/>
                </a:lnTo>
                <a:lnTo>
                  <a:pt x="584118" y="1085429"/>
                </a:lnTo>
                <a:lnTo>
                  <a:pt x="622264" y="1051380"/>
                </a:lnTo>
                <a:lnTo>
                  <a:pt x="660294" y="1017180"/>
                </a:lnTo>
                <a:lnTo>
                  <a:pt x="698206" y="982831"/>
                </a:lnTo>
                <a:lnTo>
                  <a:pt x="735998" y="948332"/>
                </a:lnTo>
                <a:lnTo>
                  <a:pt x="773665" y="913685"/>
                </a:lnTo>
                <a:lnTo>
                  <a:pt x="811206" y="878889"/>
                </a:lnTo>
                <a:lnTo>
                  <a:pt x="848617" y="843944"/>
                </a:lnTo>
                <a:lnTo>
                  <a:pt x="885896" y="808852"/>
                </a:lnTo>
                <a:lnTo>
                  <a:pt x="923040" y="773611"/>
                </a:lnTo>
                <a:lnTo>
                  <a:pt x="960046" y="738224"/>
                </a:lnTo>
                <a:lnTo>
                  <a:pt x="996911" y="702689"/>
                </a:lnTo>
                <a:lnTo>
                  <a:pt x="1033633" y="667008"/>
                </a:lnTo>
                <a:lnTo>
                  <a:pt x="1070208" y="631180"/>
                </a:lnTo>
                <a:lnTo>
                  <a:pt x="1106635" y="595206"/>
                </a:lnTo>
                <a:lnTo>
                  <a:pt x="1142909" y="559086"/>
                </a:lnTo>
                <a:lnTo>
                  <a:pt x="1179028" y="522820"/>
                </a:lnTo>
                <a:lnTo>
                  <a:pt x="1214990" y="486410"/>
                </a:lnTo>
                <a:lnTo>
                  <a:pt x="1250792" y="449854"/>
                </a:lnTo>
                <a:lnTo>
                  <a:pt x="1286430" y="413154"/>
                </a:lnTo>
                <a:lnTo>
                  <a:pt x="1321903" y="376310"/>
                </a:lnTo>
                <a:lnTo>
                  <a:pt x="1357206" y="339321"/>
                </a:lnTo>
                <a:lnTo>
                  <a:pt x="1392338" y="302189"/>
                </a:lnTo>
                <a:lnTo>
                  <a:pt x="1427295" y="264914"/>
                </a:lnTo>
                <a:lnTo>
                  <a:pt x="1462075" y="227495"/>
                </a:lnTo>
                <a:lnTo>
                  <a:pt x="1496675" y="189934"/>
                </a:lnTo>
                <a:lnTo>
                  <a:pt x="1531092" y="152231"/>
                </a:lnTo>
                <a:lnTo>
                  <a:pt x="1565323" y="114385"/>
                </a:lnTo>
                <a:lnTo>
                  <a:pt x="1599366" y="76398"/>
                </a:lnTo>
                <a:lnTo>
                  <a:pt x="1633217" y="38269"/>
                </a:lnTo>
                <a:lnTo>
                  <a:pt x="16668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641012" y="5408612"/>
            <a:ext cx="1525905" cy="1435100"/>
          </a:xfrm>
          <a:custGeom>
            <a:avLst/>
            <a:gdLst/>
            <a:ahLst/>
            <a:cxnLst/>
            <a:rect l="l" t="t" r="r" b="b"/>
            <a:pathLst>
              <a:path w="1525904" h="1435100">
                <a:moveTo>
                  <a:pt x="0" y="1435100"/>
                </a:moveTo>
                <a:lnTo>
                  <a:pt x="39600" y="1403034"/>
                </a:lnTo>
                <a:lnTo>
                  <a:pt x="79114" y="1370817"/>
                </a:lnTo>
                <a:lnTo>
                  <a:pt x="118538" y="1338447"/>
                </a:lnTo>
                <a:lnTo>
                  <a:pt x="157869" y="1305927"/>
                </a:lnTo>
                <a:lnTo>
                  <a:pt x="197106" y="1273255"/>
                </a:lnTo>
                <a:lnTo>
                  <a:pt x="236246" y="1240433"/>
                </a:lnTo>
                <a:lnTo>
                  <a:pt x="275286" y="1207460"/>
                </a:lnTo>
                <a:lnTo>
                  <a:pt x="314223" y="1174338"/>
                </a:lnTo>
                <a:lnTo>
                  <a:pt x="353056" y="1141067"/>
                </a:lnTo>
                <a:lnTo>
                  <a:pt x="391782" y="1107646"/>
                </a:lnTo>
                <a:lnTo>
                  <a:pt x="430398" y="1074077"/>
                </a:lnTo>
                <a:lnTo>
                  <a:pt x="468902" y="1040360"/>
                </a:lnTo>
                <a:lnTo>
                  <a:pt x="507292" y="1006495"/>
                </a:lnTo>
                <a:lnTo>
                  <a:pt x="545564" y="972483"/>
                </a:lnTo>
                <a:lnTo>
                  <a:pt x="583717" y="938324"/>
                </a:lnTo>
                <a:lnTo>
                  <a:pt x="621748" y="904019"/>
                </a:lnTo>
                <a:lnTo>
                  <a:pt x="659654" y="869567"/>
                </a:lnTo>
                <a:lnTo>
                  <a:pt x="697433" y="834970"/>
                </a:lnTo>
                <a:lnTo>
                  <a:pt x="735083" y="800228"/>
                </a:lnTo>
                <a:lnTo>
                  <a:pt x="772601" y="765341"/>
                </a:lnTo>
                <a:lnTo>
                  <a:pt x="809984" y="730310"/>
                </a:lnTo>
                <a:lnTo>
                  <a:pt x="847230" y="695134"/>
                </a:lnTo>
                <a:lnTo>
                  <a:pt x="884337" y="659815"/>
                </a:lnTo>
                <a:lnTo>
                  <a:pt x="921302" y="624353"/>
                </a:lnTo>
                <a:lnTo>
                  <a:pt x="958122" y="588749"/>
                </a:lnTo>
                <a:lnTo>
                  <a:pt x="994796" y="553002"/>
                </a:lnTo>
                <a:lnTo>
                  <a:pt x="1031320" y="517113"/>
                </a:lnTo>
                <a:lnTo>
                  <a:pt x="1067693" y="481082"/>
                </a:lnTo>
                <a:lnTo>
                  <a:pt x="1103911" y="444911"/>
                </a:lnTo>
                <a:lnTo>
                  <a:pt x="1139972" y="408598"/>
                </a:lnTo>
                <a:lnTo>
                  <a:pt x="1175874" y="372146"/>
                </a:lnTo>
                <a:lnTo>
                  <a:pt x="1211615" y="335554"/>
                </a:lnTo>
                <a:lnTo>
                  <a:pt x="1247191" y="298822"/>
                </a:lnTo>
                <a:lnTo>
                  <a:pt x="1282600" y="261951"/>
                </a:lnTo>
                <a:lnTo>
                  <a:pt x="1317840" y="224942"/>
                </a:lnTo>
                <a:lnTo>
                  <a:pt x="1352908" y="187795"/>
                </a:lnTo>
                <a:lnTo>
                  <a:pt x="1387802" y="150510"/>
                </a:lnTo>
                <a:lnTo>
                  <a:pt x="1422520" y="113087"/>
                </a:lnTo>
                <a:lnTo>
                  <a:pt x="1457058" y="75528"/>
                </a:lnTo>
                <a:lnTo>
                  <a:pt x="1491415" y="37832"/>
                </a:lnTo>
                <a:lnTo>
                  <a:pt x="15255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02937" y="5518150"/>
            <a:ext cx="1363980" cy="1325880"/>
          </a:xfrm>
          <a:custGeom>
            <a:avLst/>
            <a:gdLst/>
            <a:ahLst/>
            <a:cxnLst/>
            <a:rect l="l" t="t" r="r" b="b"/>
            <a:pathLst>
              <a:path w="1363979" h="1325879">
                <a:moveTo>
                  <a:pt x="0" y="1325563"/>
                </a:moveTo>
                <a:lnTo>
                  <a:pt x="38868" y="1292360"/>
                </a:lnTo>
                <a:lnTo>
                  <a:pt x="77651" y="1259012"/>
                </a:lnTo>
                <a:lnTo>
                  <a:pt x="116346" y="1225518"/>
                </a:lnTo>
                <a:lnTo>
                  <a:pt x="154951" y="1191879"/>
                </a:lnTo>
                <a:lnTo>
                  <a:pt x="193464" y="1158093"/>
                </a:lnTo>
                <a:lnTo>
                  <a:pt x="231882" y="1124162"/>
                </a:lnTo>
                <a:lnTo>
                  <a:pt x="270203" y="1090085"/>
                </a:lnTo>
                <a:lnTo>
                  <a:pt x="308425" y="1055863"/>
                </a:lnTo>
                <a:lnTo>
                  <a:pt x="346546" y="1021494"/>
                </a:lnTo>
                <a:lnTo>
                  <a:pt x="384564" y="986980"/>
                </a:lnTo>
                <a:lnTo>
                  <a:pt x="422475" y="952320"/>
                </a:lnTo>
                <a:lnTo>
                  <a:pt x="460279" y="917514"/>
                </a:lnTo>
                <a:lnTo>
                  <a:pt x="497972" y="882563"/>
                </a:lnTo>
                <a:lnTo>
                  <a:pt x="535553" y="847466"/>
                </a:lnTo>
                <a:lnTo>
                  <a:pt x="573019" y="812223"/>
                </a:lnTo>
                <a:lnTo>
                  <a:pt x="610367" y="776834"/>
                </a:lnTo>
                <a:lnTo>
                  <a:pt x="647597" y="741299"/>
                </a:lnTo>
                <a:lnTo>
                  <a:pt x="684705" y="705619"/>
                </a:lnTo>
                <a:lnTo>
                  <a:pt x="721689" y="669793"/>
                </a:lnTo>
                <a:lnTo>
                  <a:pt x="758547" y="633821"/>
                </a:lnTo>
                <a:lnTo>
                  <a:pt x="795277" y="597704"/>
                </a:lnTo>
                <a:lnTo>
                  <a:pt x="831876" y="561441"/>
                </a:lnTo>
                <a:lnTo>
                  <a:pt x="868342" y="525031"/>
                </a:lnTo>
                <a:lnTo>
                  <a:pt x="904673" y="488477"/>
                </a:lnTo>
                <a:lnTo>
                  <a:pt x="940867" y="451776"/>
                </a:lnTo>
                <a:lnTo>
                  <a:pt x="976921" y="414930"/>
                </a:lnTo>
                <a:lnTo>
                  <a:pt x="1012834" y="377938"/>
                </a:lnTo>
                <a:lnTo>
                  <a:pt x="1048602" y="340800"/>
                </a:lnTo>
                <a:lnTo>
                  <a:pt x="1084224" y="303516"/>
                </a:lnTo>
                <a:lnTo>
                  <a:pt x="1119698" y="266087"/>
                </a:lnTo>
                <a:lnTo>
                  <a:pt x="1155020" y="228511"/>
                </a:lnTo>
                <a:lnTo>
                  <a:pt x="1190190" y="190791"/>
                </a:lnTo>
                <a:lnTo>
                  <a:pt x="1225204" y="152924"/>
                </a:lnTo>
                <a:lnTo>
                  <a:pt x="1260061" y="114911"/>
                </a:lnTo>
                <a:lnTo>
                  <a:pt x="1294758" y="76753"/>
                </a:lnTo>
                <a:lnTo>
                  <a:pt x="1329292" y="38449"/>
                </a:lnTo>
                <a:lnTo>
                  <a:pt x="13636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79150" y="5694362"/>
            <a:ext cx="1187450" cy="1149350"/>
          </a:xfrm>
          <a:custGeom>
            <a:avLst/>
            <a:gdLst/>
            <a:ahLst/>
            <a:cxnLst/>
            <a:rect l="l" t="t" r="r" b="b"/>
            <a:pathLst>
              <a:path w="1187450" h="1149350">
                <a:moveTo>
                  <a:pt x="0" y="1149350"/>
                </a:moveTo>
                <a:lnTo>
                  <a:pt x="37945" y="1116470"/>
                </a:lnTo>
                <a:lnTo>
                  <a:pt x="75785" y="1083461"/>
                </a:lnTo>
                <a:lnTo>
                  <a:pt x="113517" y="1050323"/>
                </a:lnTo>
                <a:lnTo>
                  <a:pt x="151139" y="1017056"/>
                </a:lnTo>
                <a:lnTo>
                  <a:pt x="188650" y="983661"/>
                </a:lnTo>
                <a:lnTo>
                  <a:pt x="226049" y="950140"/>
                </a:lnTo>
                <a:lnTo>
                  <a:pt x="263333" y="916492"/>
                </a:lnTo>
                <a:lnTo>
                  <a:pt x="300502" y="882719"/>
                </a:lnTo>
                <a:lnTo>
                  <a:pt x="337553" y="848822"/>
                </a:lnTo>
                <a:lnTo>
                  <a:pt x="374485" y="814801"/>
                </a:lnTo>
                <a:lnTo>
                  <a:pt x="411297" y="780657"/>
                </a:lnTo>
                <a:lnTo>
                  <a:pt x="447987" y="746391"/>
                </a:lnTo>
                <a:lnTo>
                  <a:pt x="484553" y="712003"/>
                </a:lnTo>
                <a:lnTo>
                  <a:pt x="520993" y="677496"/>
                </a:lnTo>
                <a:lnTo>
                  <a:pt x="557307" y="642868"/>
                </a:lnTo>
                <a:lnTo>
                  <a:pt x="593492" y="608121"/>
                </a:lnTo>
                <a:lnTo>
                  <a:pt x="629548" y="573257"/>
                </a:lnTo>
                <a:lnTo>
                  <a:pt x="665471" y="538274"/>
                </a:lnTo>
                <a:lnTo>
                  <a:pt x="701261" y="503176"/>
                </a:lnTo>
                <a:lnTo>
                  <a:pt x="736917" y="467961"/>
                </a:lnTo>
                <a:lnTo>
                  <a:pt x="772436" y="432632"/>
                </a:lnTo>
                <a:lnTo>
                  <a:pt x="807817" y="397188"/>
                </a:lnTo>
                <a:lnTo>
                  <a:pt x="843059" y="361631"/>
                </a:lnTo>
                <a:lnTo>
                  <a:pt x="878159" y="325962"/>
                </a:lnTo>
                <a:lnTo>
                  <a:pt x="913117" y="290180"/>
                </a:lnTo>
                <a:lnTo>
                  <a:pt x="947930" y="254288"/>
                </a:lnTo>
                <a:lnTo>
                  <a:pt x="982598" y="218285"/>
                </a:lnTo>
                <a:lnTo>
                  <a:pt x="1017118" y="182173"/>
                </a:lnTo>
                <a:lnTo>
                  <a:pt x="1051489" y="145953"/>
                </a:lnTo>
                <a:lnTo>
                  <a:pt x="1085709" y="109624"/>
                </a:lnTo>
                <a:lnTo>
                  <a:pt x="1119777" y="73189"/>
                </a:lnTo>
                <a:lnTo>
                  <a:pt x="1153691" y="36647"/>
                </a:lnTo>
                <a:lnTo>
                  <a:pt x="1187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287125" y="6049962"/>
            <a:ext cx="879475" cy="793750"/>
          </a:xfrm>
          <a:custGeom>
            <a:avLst/>
            <a:gdLst/>
            <a:ahLst/>
            <a:cxnLst/>
            <a:rect l="l" t="t" r="r" b="b"/>
            <a:pathLst>
              <a:path w="879475" h="793750">
                <a:moveTo>
                  <a:pt x="0" y="793750"/>
                </a:moveTo>
                <a:lnTo>
                  <a:pt x="39037" y="760811"/>
                </a:lnTo>
                <a:lnTo>
                  <a:pt x="78018" y="727714"/>
                </a:lnTo>
                <a:lnTo>
                  <a:pt x="116941" y="694459"/>
                </a:lnTo>
                <a:lnTo>
                  <a:pt x="155802" y="661050"/>
                </a:lnTo>
                <a:lnTo>
                  <a:pt x="194601" y="627488"/>
                </a:lnTo>
                <a:lnTo>
                  <a:pt x="233333" y="593777"/>
                </a:lnTo>
                <a:lnTo>
                  <a:pt x="271998" y="559918"/>
                </a:lnTo>
                <a:lnTo>
                  <a:pt x="310593" y="525913"/>
                </a:lnTo>
                <a:lnTo>
                  <a:pt x="349114" y="491765"/>
                </a:lnTo>
                <a:lnTo>
                  <a:pt x="387561" y="457477"/>
                </a:lnTo>
                <a:lnTo>
                  <a:pt x="425930" y="423051"/>
                </a:lnTo>
                <a:lnTo>
                  <a:pt x="464220" y="388488"/>
                </a:lnTo>
                <a:lnTo>
                  <a:pt x="502427" y="353792"/>
                </a:lnTo>
                <a:lnTo>
                  <a:pt x="540551" y="318965"/>
                </a:lnTo>
                <a:lnTo>
                  <a:pt x="578587" y="284009"/>
                </a:lnTo>
                <a:lnTo>
                  <a:pt x="616534" y="248926"/>
                </a:lnTo>
                <a:lnTo>
                  <a:pt x="654390" y="213719"/>
                </a:lnTo>
                <a:lnTo>
                  <a:pt x="692152" y="178390"/>
                </a:lnTo>
                <a:lnTo>
                  <a:pt x="729818" y="142942"/>
                </a:lnTo>
                <a:lnTo>
                  <a:pt x="767386" y="107376"/>
                </a:lnTo>
                <a:lnTo>
                  <a:pt x="804853" y="71696"/>
                </a:lnTo>
                <a:lnTo>
                  <a:pt x="842216" y="35903"/>
                </a:lnTo>
                <a:lnTo>
                  <a:pt x="8794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06335" y="2275660"/>
            <a:ext cx="1035685" cy="2624455"/>
          </a:xfrm>
          <a:custGeom>
            <a:avLst/>
            <a:gdLst/>
            <a:ahLst/>
            <a:cxnLst/>
            <a:rect l="l" t="t" r="r" b="b"/>
            <a:pathLst>
              <a:path w="1035685" h="2624454">
                <a:moveTo>
                  <a:pt x="0" y="2624326"/>
                </a:moveTo>
                <a:lnTo>
                  <a:pt x="1035527" y="2624326"/>
                </a:lnTo>
                <a:lnTo>
                  <a:pt x="1035527" y="0"/>
                </a:lnTo>
                <a:lnTo>
                  <a:pt x="0" y="0"/>
                </a:lnTo>
                <a:lnTo>
                  <a:pt x="0" y="2624326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841863" y="1097280"/>
            <a:ext cx="5212080" cy="5525770"/>
          </a:xfrm>
          <a:custGeom>
            <a:avLst/>
            <a:gdLst/>
            <a:ahLst/>
            <a:cxnLst/>
            <a:rect l="l" t="t" r="r" b="b"/>
            <a:pathLst>
              <a:path w="5212080" h="5525770">
                <a:moveTo>
                  <a:pt x="5212080" y="0"/>
                </a:moveTo>
                <a:lnTo>
                  <a:pt x="0" y="0"/>
                </a:lnTo>
                <a:lnTo>
                  <a:pt x="0" y="5525588"/>
                </a:lnTo>
                <a:lnTo>
                  <a:pt x="5212080" y="5525588"/>
                </a:lnTo>
                <a:lnTo>
                  <a:pt x="5212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841863" y="1097280"/>
            <a:ext cx="5212080" cy="5525770"/>
          </a:xfrm>
          <a:custGeom>
            <a:avLst/>
            <a:gdLst/>
            <a:ahLst/>
            <a:cxnLst/>
            <a:rect l="l" t="t" r="r" b="b"/>
            <a:pathLst>
              <a:path w="5212080" h="5525770">
                <a:moveTo>
                  <a:pt x="0" y="0"/>
                </a:moveTo>
                <a:lnTo>
                  <a:pt x="5212080" y="0"/>
                </a:lnTo>
                <a:lnTo>
                  <a:pt x="5212080" y="5525589"/>
                </a:lnTo>
                <a:lnTo>
                  <a:pt x="0" y="5525589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26725" y="9525"/>
            <a:ext cx="1539875" cy="555625"/>
          </a:xfrm>
          <a:custGeom>
            <a:avLst/>
            <a:gdLst/>
            <a:ahLst/>
            <a:cxnLst/>
            <a:rect l="l" t="t" r="r" b="b"/>
            <a:pathLst>
              <a:path w="1539875" h="555625">
                <a:moveTo>
                  <a:pt x="1539875" y="555625"/>
                </a:moveTo>
                <a:lnTo>
                  <a:pt x="1494667" y="532263"/>
                </a:lnTo>
                <a:lnTo>
                  <a:pt x="1449063" y="509368"/>
                </a:lnTo>
                <a:lnTo>
                  <a:pt x="1403082" y="486929"/>
                </a:lnTo>
                <a:lnTo>
                  <a:pt x="1356747" y="464940"/>
                </a:lnTo>
                <a:lnTo>
                  <a:pt x="1310077" y="443393"/>
                </a:lnTo>
                <a:lnTo>
                  <a:pt x="1263095" y="422280"/>
                </a:lnTo>
                <a:lnTo>
                  <a:pt x="1215819" y="401593"/>
                </a:lnTo>
                <a:lnTo>
                  <a:pt x="1168273" y="381324"/>
                </a:lnTo>
                <a:lnTo>
                  <a:pt x="1120475" y="361465"/>
                </a:lnTo>
                <a:lnTo>
                  <a:pt x="1072448" y="342010"/>
                </a:lnTo>
                <a:lnTo>
                  <a:pt x="1024212" y="322948"/>
                </a:lnTo>
                <a:lnTo>
                  <a:pt x="975788" y="304274"/>
                </a:lnTo>
                <a:lnTo>
                  <a:pt x="927197" y="285979"/>
                </a:lnTo>
                <a:lnTo>
                  <a:pt x="878460" y="268056"/>
                </a:lnTo>
                <a:lnTo>
                  <a:pt x="829597" y="250495"/>
                </a:lnTo>
                <a:lnTo>
                  <a:pt x="780631" y="233291"/>
                </a:lnTo>
                <a:lnTo>
                  <a:pt x="731580" y="216434"/>
                </a:lnTo>
                <a:lnTo>
                  <a:pt x="682467" y="199917"/>
                </a:lnTo>
                <a:lnTo>
                  <a:pt x="633312" y="183733"/>
                </a:lnTo>
                <a:lnTo>
                  <a:pt x="584136" y="167872"/>
                </a:lnTo>
                <a:lnTo>
                  <a:pt x="534960" y="152329"/>
                </a:lnTo>
                <a:lnTo>
                  <a:pt x="485805" y="137094"/>
                </a:lnTo>
                <a:lnTo>
                  <a:pt x="436692" y="122159"/>
                </a:lnTo>
                <a:lnTo>
                  <a:pt x="387642" y="107518"/>
                </a:lnTo>
                <a:lnTo>
                  <a:pt x="338675" y="93162"/>
                </a:lnTo>
                <a:lnTo>
                  <a:pt x="289812" y="79084"/>
                </a:lnTo>
                <a:lnTo>
                  <a:pt x="241075" y="65275"/>
                </a:lnTo>
                <a:lnTo>
                  <a:pt x="192484" y="51728"/>
                </a:lnTo>
                <a:lnTo>
                  <a:pt x="144060" y="38434"/>
                </a:lnTo>
                <a:lnTo>
                  <a:pt x="95824" y="25387"/>
                </a:lnTo>
                <a:lnTo>
                  <a:pt x="47797" y="125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02987" y="9525"/>
            <a:ext cx="963930" cy="367030"/>
          </a:xfrm>
          <a:custGeom>
            <a:avLst/>
            <a:gdLst/>
            <a:ahLst/>
            <a:cxnLst/>
            <a:rect l="l" t="t" r="r" b="b"/>
            <a:pathLst>
              <a:path w="963929" h="367030">
                <a:moveTo>
                  <a:pt x="963613" y="366713"/>
                </a:moveTo>
                <a:lnTo>
                  <a:pt x="917157" y="344780"/>
                </a:lnTo>
                <a:lnTo>
                  <a:pt x="870370" y="323269"/>
                </a:lnTo>
                <a:lnTo>
                  <a:pt x="823277" y="302172"/>
                </a:lnTo>
                <a:lnTo>
                  <a:pt x="775903" y="281483"/>
                </a:lnTo>
                <a:lnTo>
                  <a:pt x="728272" y="261193"/>
                </a:lnTo>
                <a:lnTo>
                  <a:pt x="680410" y="241297"/>
                </a:lnTo>
                <a:lnTo>
                  <a:pt x="632341" y="221786"/>
                </a:lnTo>
                <a:lnTo>
                  <a:pt x="584091" y="202654"/>
                </a:lnTo>
                <a:lnTo>
                  <a:pt x="535685" y="183893"/>
                </a:lnTo>
                <a:lnTo>
                  <a:pt x="487146" y="165497"/>
                </a:lnTo>
                <a:lnTo>
                  <a:pt x="438501" y="147457"/>
                </a:lnTo>
                <a:lnTo>
                  <a:pt x="389774" y="129768"/>
                </a:lnTo>
                <a:lnTo>
                  <a:pt x="340990" y="112422"/>
                </a:lnTo>
                <a:lnTo>
                  <a:pt x="292174" y="95412"/>
                </a:lnTo>
                <a:lnTo>
                  <a:pt x="243350" y="78730"/>
                </a:lnTo>
                <a:lnTo>
                  <a:pt x="194545" y="62369"/>
                </a:lnTo>
                <a:lnTo>
                  <a:pt x="145782" y="46323"/>
                </a:lnTo>
                <a:lnTo>
                  <a:pt x="97087" y="30584"/>
                </a:lnTo>
                <a:lnTo>
                  <a:pt x="48485" y="1514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437" y="9525"/>
            <a:ext cx="665480" cy="257175"/>
          </a:xfrm>
          <a:custGeom>
            <a:avLst/>
            <a:gdLst/>
            <a:ahLst/>
            <a:cxnLst/>
            <a:rect l="l" t="t" r="r" b="b"/>
            <a:pathLst>
              <a:path w="665479" h="257175">
                <a:moveTo>
                  <a:pt x="665163" y="257175"/>
                </a:moveTo>
                <a:lnTo>
                  <a:pt x="619204" y="236910"/>
                </a:lnTo>
                <a:lnTo>
                  <a:pt x="572965" y="216936"/>
                </a:lnTo>
                <a:lnTo>
                  <a:pt x="526456" y="197254"/>
                </a:lnTo>
                <a:lnTo>
                  <a:pt x="479687" y="177864"/>
                </a:lnTo>
                <a:lnTo>
                  <a:pt x="432669" y="158766"/>
                </a:lnTo>
                <a:lnTo>
                  <a:pt x="385412" y="139959"/>
                </a:lnTo>
                <a:lnTo>
                  <a:pt x="337926" y="121443"/>
                </a:lnTo>
                <a:lnTo>
                  <a:pt x="290222" y="103219"/>
                </a:lnTo>
                <a:lnTo>
                  <a:pt x="242311" y="85287"/>
                </a:lnTo>
                <a:lnTo>
                  <a:pt x="194202" y="67646"/>
                </a:lnTo>
                <a:lnTo>
                  <a:pt x="145906" y="50297"/>
                </a:lnTo>
                <a:lnTo>
                  <a:pt x="97433" y="33240"/>
                </a:lnTo>
                <a:lnTo>
                  <a:pt x="4879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47312" y="5013325"/>
            <a:ext cx="1919605" cy="1830705"/>
          </a:xfrm>
          <a:custGeom>
            <a:avLst/>
            <a:gdLst/>
            <a:ahLst/>
            <a:cxnLst/>
            <a:rect l="l" t="t" r="r" b="b"/>
            <a:pathLst>
              <a:path w="1919604" h="1830704">
                <a:moveTo>
                  <a:pt x="0" y="1830388"/>
                </a:moveTo>
                <a:lnTo>
                  <a:pt x="39978" y="1799304"/>
                </a:lnTo>
                <a:lnTo>
                  <a:pt x="79880" y="1768042"/>
                </a:lnTo>
                <a:lnTo>
                  <a:pt x="119702" y="1736603"/>
                </a:lnTo>
                <a:lnTo>
                  <a:pt x="159444" y="1704987"/>
                </a:lnTo>
                <a:lnTo>
                  <a:pt x="199100" y="1673196"/>
                </a:lnTo>
                <a:lnTo>
                  <a:pt x="238670" y="1641231"/>
                </a:lnTo>
                <a:lnTo>
                  <a:pt x="278150" y="1609093"/>
                </a:lnTo>
                <a:lnTo>
                  <a:pt x="317538" y="1576782"/>
                </a:lnTo>
                <a:lnTo>
                  <a:pt x="356831" y="1544301"/>
                </a:lnTo>
                <a:lnTo>
                  <a:pt x="396027" y="1511649"/>
                </a:lnTo>
                <a:lnTo>
                  <a:pt x="435122" y="1478827"/>
                </a:lnTo>
                <a:lnTo>
                  <a:pt x="474115" y="1445838"/>
                </a:lnTo>
                <a:lnTo>
                  <a:pt x="513002" y="1412682"/>
                </a:lnTo>
                <a:lnTo>
                  <a:pt x="551781" y="1379359"/>
                </a:lnTo>
                <a:lnTo>
                  <a:pt x="590450" y="1345871"/>
                </a:lnTo>
                <a:lnTo>
                  <a:pt x="629005" y="1312219"/>
                </a:lnTo>
                <a:lnTo>
                  <a:pt x="667444" y="1278404"/>
                </a:lnTo>
                <a:lnTo>
                  <a:pt x="705765" y="1244427"/>
                </a:lnTo>
                <a:lnTo>
                  <a:pt x="743964" y="1210289"/>
                </a:lnTo>
                <a:lnTo>
                  <a:pt x="782040" y="1175990"/>
                </a:lnTo>
                <a:lnTo>
                  <a:pt x="819989" y="1141533"/>
                </a:lnTo>
                <a:lnTo>
                  <a:pt x="857809" y="1106918"/>
                </a:lnTo>
                <a:lnTo>
                  <a:pt x="895497" y="1072145"/>
                </a:lnTo>
                <a:lnTo>
                  <a:pt x="933051" y="1037217"/>
                </a:lnTo>
                <a:lnTo>
                  <a:pt x="970467" y="1002133"/>
                </a:lnTo>
                <a:lnTo>
                  <a:pt x="1007744" y="966896"/>
                </a:lnTo>
                <a:lnTo>
                  <a:pt x="1044879" y="931506"/>
                </a:lnTo>
                <a:lnTo>
                  <a:pt x="1081869" y="895963"/>
                </a:lnTo>
                <a:lnTo>
                  <a:pt x="1118711" y="860270"/>
                </a:lnTo>
                <a:lnTo>
                  <a:pt x="1155403" y="824427"/>
                </a:lnTo>
                <a:lnTo>
                  <a:pt x="1191942" y="788435"/>
                </a:lnTo>
                <a:lnTo>
                  <a:pt x="1228326" y="752295"/>
                </a:lnTo>
                <a:lnTo>
                  <a:pt x="1264551" y="716008"/>
                </a:lnTo>
                <a:lnTo>
                  <a:pt x="1300616" y="679575"/>
                </a:lnTo>
                <a:lnTo>
                  <a:pt x="1336517" y="642998"/>
                </a:lnTo>
                <a:lnTo>
                  <a:pt x="1372253" y="606276"/>
                </a:lnTo>
                <a:lnTo>
                  <a:pt x="1407819" y="569412"/>
                </a:lnTo>
                <a:lnTo>
                  <a:pt x="1443215" y="532406"/>
                </a:lnTo>
                <a:lnTo>
                  <a:pt x="1478436" y="495259"/>
                </a:lnTo>
                <a:lnTo>
                  <a:pt x="1513481" y="457972"/>
                </a:lnTo>
                <a:lnTo>
                  <a:pt x="1548347" y="420547"/>
                </a:lnTo>
                <a:lnTo>
                  <a:pt x="1583030" y="382984"/>
                </a:lnTo>
                <a:lnTo>
                  <a:pt x="1617530" y="345284"/>
                </a:lnTo>
                <a:lnTo>
                  <a:pt x="1651842" y="307448"/>
                </a:lnTo>
                <a:lnTo>
                  <a:pt x="1685964" y="269478"/>
                </a:lnTo>
                <a:lnTo>
                  <a:pt x="1719895" y="231374"/>
                </a:lnTo>
                <a:lnTo>
                  <a:pt x="1753630" y="193138"/>
                </a:lnTo>
                <a:lnTo>
                  <a:pt x="1787167" y="154769"/>
                </a:lnTo>
                <a:lnTo>
                  <a:pt x="1820504" y="116270"/>
                </a:lnTo>
                <a:lnTo>
                  <a:pt x="1853638" y="77642"/>
                </a:lnTo>
                <a:lnTo>
                  <a:pt x="1886567" y="38884"/>
                </a:lnTo>
                <a:lnTo>
                  <a:pt x="19192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94962" y="5275262"/>
            <a:ext cx="1666875" cy="1577975"/>
          </a:xfrm>
          <a:custGeom>
            <a:avLst/>
            <a:gdLst/>
            <a:ahLst/>
            <a:cxnLst/>
            <a:rect l="l" t="t" r="r" b="b"/>
            <a:pathLst>
              <a:path w="1666875" h="1577975">
                <a:moveTo>
                  <a:pt x="0" y="1577975"/>
                </a:moveTo>
                <a:lnTo>
                  <a:pt x="39538" y="1546211"/>
                </a:lnTo>
                <a:lnTo>
                  <a:pt x="79004" y="1514293"/>
                </a:lnTo>
                <a:lnTo>
                  <a:pt x="118394" y="1482220"/>
                </a:lnTo>
                <a:lnTo>
                  <a:pt x="157704" y="1449994"/>
                </a:lnTo>
                <a:lnTo>
                  <a:pt x="196934" y="1417613"/>
                </a:lnTo>
                <a:lnTo>
                  <a:pt x="236078" y="1385080"/>
                </a:lnTo>
                <a:lnTo>
                  <a:pt x="275136" y="1352393"/>
                </a:lnTo>
                <a:lnTo>
                  <a:pt x="314103" y="1319554"/>
                </a:lnTo>
                <a:lnTo>
                  <a:pt x="352978" y="1286562"/>
                </a:lnTo>
                <a:lnTo>
                  <a:pt x="391757" y="1253419"/>
                </a:lnTo>
                <a:lnTo>
                  <a:pt x="430437" y="1220123"/>
                </a:lnTo>
                <a:lnTo>
                  <a:pt x="469017" y="1186676"/>
                </a:lnTo>
                <a:lnTo>
                  <a:pt x="507492" y="1153078"/>
                </a:lnTo>
                <a:lnTo>
                  <a:pt x="545860" y="1119329"/>
                </a:lnTo>
                <a:lnTo>
                  <a:pt x="584118" y="1085429"/>
                </a:lnTo>
                <a:lnTo>
                  <a:pt x="622264" y="1051380"/>
                </a:lnTo>
                <a:lnTo>
                  <a:pt x="660294" y="1017180"/>
                </a:lnTo>
                <a:lnTo>
                  <a:pt x="698206" y="982831"/>
                </a:lnTo>
                <a:lnTo>
                  <a:pt x="735998" y="948332"/>
                </a:lnTo>
                <a:lnTo>
                  <a:pt x="773665" y="913685"/>
                </a:lnTo>
                <a:lnTo>
                  <a:pt x="811206" y="878889"/>
                </a:lnTo>
                <a:lnTo>
                  <a:pt x="848617" y="843944"/>
                </a:lnTo>
                <a:lnTo>
                  <a:pt x="885896" y="808852"/>
                </a:lnTo>
                <a:lnTo>
                  <a:pt x="923040" y="773611"/>
                </a:lnTo>
                <a:lnTo>
                  <a:pt x="960046" y="738224"/>
                </a:lnTo>
                <a:lnTo>
                  <a:pt x="996911" y="702689"/>
                </a:lnTo>
                <a:lnTo>
                  <a:pt x="1033633" y="667008"/>
                </a:lnTo>
                <a:lnTo>
                  <a:pt x="1070208" y="631180"/>
                </a:lnTo>
                <a:lnTo>
                  <a:pt x="1106635" y="595206"/>
                </a:lnTo>
                <a:lnTo>
                  <a:pt x="1142909" y="559086"/>
                </a:lnTo>
                <a:lnTo>
                  <a:pt x="1179028" y="522820"/>
                </a:lnTo>
                <a:lnTo>
                  <a:pt x="1214990" y="486410"/>
                </a:lnTo>
                <a:lnTo>
                  <a:pt x="1250792" y="449854"/>
                </a:lnTo>
                <a:lnTo>
                  <a:pt x="1286430" y="413154"/>
                </a:lnTo>
                <a:lnTo>
                  <a:pt x="1321903" y="376310"/>
                </a:lnTo>
                <a:lnTo>
                  <a:pt x="1357206" y="339321"/>
                </a:lnTo>
                <a:lnTo>
                  <a:pt x="1392338" y="302189"/>
                </a:lnTo>
                <a:lnTo>
                  <a:pt x="1427295" y="264914"/>
                </a:lnTo>
                <a:lnTo>
                  <a:pt x="1462075" y="227495"/>
                </a:lnTo>
                <a:lnTo>
                  <a:pt x="1496675" y="189934"/>
                </a:lnTo>
                <a:lnTo>
                  <a:pt x="1531092" y="152231"/>
                </a:lnTo>
                <a:lnTo>
                  <a:pt x="1565323" y="114385"/>
                </a:lnTo>
                <a:lnTo>
                  <a:pt x="1599366" y="76398"/>
                </a:lnTo>
                <a:lnTo>
                  <a:pt x="1633217" y="38269"/>
                </a:lnTo>
                <a:lnTo>
                  <a:pt x="16668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641012" y="5408612"/>
            <a:ext cx="1525905" cy="1435100"/>
          </a:xfrm>
          <a:custGeom>
            <a:avLst/>
            <a:gdLst/>
            <a:ahLst/>
            <a:cxnLst/>
            <a:rect l="l" t="t" r="r" b="b"/>
            <a:pathLst>
              <a:path w="1525904" h="1435100">
                <a:moveTo>
                  <a:pt x="0" y="1435100"/>
                </a:moveTo>
                <a:lnTo>
                  <a:pt x="39600" y="1403034"/>
                </a:lnTo>
                <a:lnTo>
                  <a:pt x="79114" y="1370817"/>
                </a:lnTo>
                <a:lnTo>
                  <a:pt x="118538" y="1338447"/>
                </a:lnTo>
                <a:lnTo>
                  <a:pt x="157869" y="1305927"/>
                </a:lnTo>
                <a:lnTo>
                  <a:pt x="197106" y="1273255"/>
                </a:lnTo>
                <a:lnTo>
                  <a:pt x="236246" y="1240433"/>
                </a:lnTo>
                <a:lnTo>
                  <a:pt x="275286" y="1207460"/>
                </a:lnTo>
                <a:lnTo>
                  <a:pt x="314223" y="1174338"/>
                </a:lnTo>
                <a:lnTo>
                  <a:pt x="353056" y="1141067"/>
                </a:lnTo>
                <a:lnTo>
                  <a:pt x="391782" y="1107646"/>
                </a:lnTo>
                <a:lnTo>
                  <a:pt x="430398" y="1074077"/>
                </a:lnTo>
                <a:lnTo>
                  <a:pt x="468902" y="1040360"/>
                </a:lnTo>
                <a:lnTo>
                  <a:pt x="507292" y="1006495"/>
                </a:lnTo>
                <a:lnTo>
                  <a:pt x="545564" y="972483"/>
                </a:lnTo>
                <a:lnTo>
                  <a:pt x="583717" y="938324"/>
                </a:lnTo>
                <a:lnTo>
                  <a:pt x="621748" y="904019"/>
                </a:lnTo>
                <a:lnTo>
                  <a:pt x="659654" y="869567"/>
                </a:lnTo>
                <a:lnTo>
                  <a:pt x="697433" y="834970"/>
                </a:lnTo>
                <a:lnTo>
                  <a:pt x="735083" y="800228"/>
                </a:lnTo>
                <a:lnTo>
                  <a:pt x="772601" y="765341"/>
                </a:lnTo>
                <a:lnTo>
                  <a:pt x="809984" y="730310"/>
                </a:lnTo>
                <a:lnTo>
                  <a:pt x="847230" y="695134"/>
                </a:lnTo>
                <a:lnTo>
                  <a:pt x="884337" y="659815"/>
                </a:lnTo>
                <a:lnTo>
                  <a:pt x="921302" y="624353"/>
                </a:lnTo>
                <a:lnTo>
                  <a:pt x="958122" y="588749"/>
                </a:lnTo>
                <a:lnTo>
                  <a:pt x="994796" y="553002"/>
                </a:lnTo>
                <a:lnTo>
                  <a:pt x="1031320" y="517113"/>
                </a:lnTo>
                <a:lnTo>
                  <a:pt x="1067693" y="481082"/>
                </a:lnTo>
                <a:lnTo>
                  <a:pt x="1103911" y="444911"/>
                </a:lnTo>
                <a:lnTo>
                  <a:pt x="1139972" y="408598"/>
                </a:lnTo>
                <a:lnTo>
                  <a:pt x="1175874" y="372146"/>
                </a:lnTo>
                <a:lnTo>
                  <a:pt x="1211615" y="335554"/>
                </a:lnTo>
                <a:lnTo>
                  <a:pt x="1247191" y="298822"/>
                </a:lnTo>
                <a:lnTo>
                  <a:pt x="1282600" y="261951"/>
                </a:lnTo>
                <a:lnTo>
                  <a:pt x="1317840" y="224942"/>
                </a:lnTo>
                <a:lnTo>
                  <a:pt x="1352908" y="187795"/>
                </a:lnTo>
                <a:lnTo>
                  <a:pt x="1387802" y="150510"/>
                </a:lnTo>
                <a:lnTo>
                  <a:pt x="1422520" y="113087"/>
                </a:lnTo>
                <a:lnTo>
                  <a:pt x="1457058" y="75528"/>
                </a:lnTo>
                <a:lnTo>
                  <a:pt x="1491415" y="37832"/>
                </a:lnTo>
                <a:lnTo>
                  <a:pt x="15255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02937" y="5518150"/>
            <a:ext cx="1363980" cy="1325880"/>
          </a:xfrm>
          <a:custGeom>
            <a:avLst/>
            <a:gdLst/>
            <a:ahLst/>
            <a:cxnLst/>
            <a:rect l="l" t="t" r="r" b="b"/>
            <a:pathLst>
              <a:path w="1363979" h="1325879">
                <a:moveTo>
                  <a:pt x="0" y="1325563"/>
                </a:moveTo>
                <a:lnTo>
                  <a:pt x="38868" y="1292360"/>
                </a:lnTo>
                <a:lnTo>
                  <a:pt x="77651" y="1259012"/>
                </a:lnTo>
                <a:lnTo>
                  <a:pt x="116346" y="1225518"/>
                </a:lnTo>
                <a:lnTo>
                  <a:pt x="154951" y="1191879"/>
                </a:lnTo>
                <a:lnTo>
                  <a:pt x="193464" y="1158093"/>
                </a:lnTo>
                <a:lnTo>
                  <a:pt x="231882" y="1124162"/>
                </a:lnTo>
                <a:lnTo>
                  <a:pt x="270203" y="1090085"/>
                </a:lnTo>
                <a:lnTo>
                  <a:pt x="308425" y="1055863"/>
                </a:lnTo>
                <a:lnTo>
                  <a:pt x="346546" y="1021494"/>
                </a:lnTo>
                <a:lnTo>
                  <a:pt x="384564" y="986980"/>
                </a:lnTo>
                <a:lnTo>
                  <a:pt x="422475" y="952320"/>
                </a:lnTo>
                <a:lnTo>
                  <a:pt x="460279" y="917514"/>
                </a:lnTo>
                <a:lnTo>
                  <a:pt x="497972" y="882563"/>
                </a:lnTo>
                <a:lnTo>
                  <a:pt x="535553" y="847466"/>
                </a:lnTo>
                <a:lnTo>
                  <a:pt x="573019" y="812223"/>
                </a:lnTo>
                <a:lnTo>
                  <a:pt x="610367" y="776834"/>
                </a:lnTo>
                <a:lnTo>
                  <a:pt x="647597" y="741299"/>
                </a:lnTo>
                <a:lnTo>
                  <a:pt x="684705" y="705619"/>
                </a:lnTo>
                <a:lnTo>
                  <a:pt x="721689" y="669793"/>
                </a:lnTo>
                <a:lnTo>
                  <a:pt x="758547" y="633821"/>
                </a:lnTo>
                <a:lnTo>
                  <a:pt x="795277" y="597704"/>
                </a:lnTo>
                <a:lnTo>
                  <a:pt x="831876" y="561441"/>
                </a:lnTo>
                <a:lnTo>
                  <a:pt x="868342" y="525031"/>
                </a:lnTo>
                <a:lnTo>
                  <a:pt x="904673" y="488477"/>
                </a:lnTo>
                <a:lnTo>
                  <a:pt x="940867" y="451776"/>
                </a:lnTo>
                <a:lnTo>
                  <a:pt x="976921" y="414930"/>
                </a:lnTo>
                <a:lnTo>
                  <a:pt x="1012834" y="377938"/>
                </a:lnTo>
                <a:lnTo>
                  <a:pt x="1048602" y="340800"/>
                </a:lnTo>
                <a:lnTo>
                  <a:pt x="1084224" y="303516"/>
                </a:lnTo>
                <a:lnTo>
                  <a:pt x="1119698" y="266087"/>
                </a:lnTo>
                <a:lnTo>
                  <a:pt x="1155020" y="228511"/>
                </a:lnTo>
                <a:lnTo>
                  <a:pt x="1190190" y="190791"/>
                </a:lnTo>
                <a:lnTo>
                  <a:pt x="1225204" y="152924"/>
                </a:lnTo>
                <a:lnTo>
                  <a:pt x="1260061" y="114911"/>
                </a:lnTo>
                <a:lnTo>
                  <a:pt x="1294758" y="76753"/>
                </a:lnTo>
                <a:lnTo>
                  <a:pt x="1329292" y="38449"/>
                </a:lnTo>
                <a:lnTo>
                  <a:pt x="13636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79150" y="5694362"/>
            <a:ext cx="1187450" cy="1149350"/>
          </a:xfrm>
          <a:custGeom>
            <a:avLst/>
            <a:gdLst/>
            <a:ahLst/>
            <a:cxnLst/>
            <a:rect l="l" t="t" r="r" b="b"/>
            <a:pathLst>
              <a:path w="1187450" h="1149350">
                <a:moveTo>
                  <a:pt x="0" y="1149350"/>
                </a:moveTo>
                <a:lnTo>
                  <a:pt x="37945" y="1116470"/>
                </a:lnTo>
                <a:lnTo>
                  <a:pt x="75785" y="1083461"/>
                </a:lnTo>
                <a:lnTo>
                  <a:pt x="113517" y="1050323"/>
                </a:lnTo>
                <a:lnTo>
                  <a:pt x="151139" y="1017056"/>
                </a:lnTo>
                <a:lnTo>
                  <a:pt x="188650" y="983661"/>
                </a:lnTo>
                <a:lnTo>
                  <a:pt x="226049" y="950140"/>
                </a:lnTo>
                <a:lnTo>
                  <a:pt x="263333" y="916492"/>
                </a:lnTo>
                <a:lnTo>
                  <a:pt x="300502" y="882719"/>
                </a:lnTo>
                <a:lnTo>
                  <a:pt x="337553" y="848822"/>
                </a:lnTo>
                <a:lnTo>
                  <a:pt x="374485" y="814801"/>
                </a:lnTo>
                <a:lnTo>
                  <a:pt x="411297" y="780657"/>
                </a:lnTo>
                <a:lnTo>
                  <a:pt x="447987" y="746391"/>
                </a:lnTo>
                <a:lnTo>
                  <a:pt x="484553" y="712003"/>
                </a:lnTo>
                <a:lnTo>
                  <a:pt x="520993" y="677496"/>
                </a:lnTo>
                <a:lnTo>
                  <a:pt x="557307" y="642868"/>
                </a:lnTo>
                <a:lnTo>
                  <a:pt x="593492" y="608121"/>
                </a:lnTo>
                <a:lnTo>
                  <a:pt x="629548" y="573257"/>
                </a:lnTo>
                <a:lnTo>
                  <a:pt x="665471" y="538274"/>
                </a:lnTo>
                <a:lnTo>
                  <a:pt x="701261" y="503176"/>
                </a:lnTo>
                <a:lnTo>
                  <a:pt x="736917" y="467961"/>
                </a:lnTo>
                <a:lnTo>
                  <a:pt x="772436" y="432632"/>
                </a:lnTo>
                <a:lnTo>
                  <a:pt x="807817" y="397188"/>
                </a:lnTo>
                <a:lnTo>
                  <a:pt x="843059" y="361631"/>
                </a:lnTo>
                <a:lnTo>
                  <a:pt x="878159" y="325962"/>
                </a:lnTo>
                <a:lnTo>
                  <a:pt x="913117" y="290180"/>
                </a:lnTo>
                <a:lnTo>
                  <a:pt x="947930" y="254288"/>
                </a:lnTo>
                <a:lnTo>
                  <a:pt x="982598" y="218285"/>
                </a:lnTo>
                <a:lnTo>
                  <a:pt x="1017118" y="182173"/>
                </a:lnTo>
                <a:lnTo>
                  <a:pt x="1051489" y="145953"/>
                </a:lnTo>
                <a:lnTo>
                  <a:pt x="1085709" y="109624"/>
                </a:lnTo>
                <a:lnTo>
                  <a:pt x="1119777" y="73189"/>
                </a:lnTo>
                <a:lnTo>
                  <a:pt x="1153691" y="36647"/>
                </a:lnTo>
                <a:lnTo>
                  <a:pt x="1187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287125" y="6049962"/>
            <a:ext cx="879475" cy="793750"/>
          </a:xfrm>
          <a:custGeom>
            <a:avLst/>
            <a:gdLst/>
            <a:ahLst/>
            <a:cxnLst/>
            <a:rect l="l" t="t" r="r" b="b"/>
            <a:pathLst>
              <a:path w="879475" h="793750">
                <a:moveTo>
                  <a:pt x="0" y="793750"/>
                </a:moveTo>
                <a:lnTo>
                  <a:pt x="39037" y="760811"/>
                </a:lnTo>
                <a:lnTo>
                  <a:pt x="78018" y="727714"/>
                </a:lnTo>
                <a:lnTo>
                  <a:pt x="116941" y="694459"/>
                </a:lnTo>
                <a:lnTo>
                  <a:pt x="155802" y="661050"/>
                </a:lnTo>
                <a:lnTo>
                  <a:pt x="194601" y="627488"/>
                </a:lnTo>
                <a:lnTo>
                  <a:pt x="233333" y="593777"/>
                </a:lnTo>
                <a:lnTo>
                  <a:pt x="271998" y="559918"/>
                </a:lnTo>
                <a:lnTo>
                  <a:pt x="310593" y="525913"/>
                </a:lnTo>
                <a:lnTo>
                  <a:pt x="349114" y="491765"/>
                </a:lnTo>
                <a:lnTo>
                  <a:pt x="387561" y="457477"/>
                </a:lnTo>
                <a:lnTo>
                  <a:pt x="425930" y="423051"/>
                </a:lnTo>
                <a:lnTo>
                  <a:pt x="464220" y="388488"/>
                </a:lnTo>
                <a:lnTo>
                  <a:pt x="502427" y="353792"/>
                </a:lnTo>
                <a:lnTo>
                  <a:pt x="540551" y="318965"/>
                </a:lnTo>
                <a:lnTo>
                  <a:pt x="578587" y="284009"/>
                </a:lnTo>
                <a:lnTo>
                  <a:pt x="616534" y="248926"/>
                </a:lnTo>
                <a:lnTo>
                  <a:pt x="654390" y="213719"/>
                </a:lnTo>
                <a:lnTo>
                  <a:pt x="692152" y="178390"/>
                </a:lnTo>
                <a:lnTo>
                  <a:pt x="729818" y="142942"/>
                </a:lnTo>
                <a:lnTo>
                  <a:pt x="767386" y="107376"/>
                </a:lnTo>
                <a:lnTo>
                  <a:pt x="804853" y="71696"/>
                </a:lnTo>
                <a:lnTo>
                  <a:pt x="842216" y="35903"/>
                </a:lnTo>
                <a:lnTo>
                  <a:pt x="8794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0163" y="793848"/>
            <a:ext cx="2734945" cy="744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9308" y="2775699"/>
            <a:ext cx="6523990" cy="1991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410" y="0"/>
            <a:ext cx="12198351" cy="6872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0537" y="830580"/>
            <a:ext cx="4744720" cy="343344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329055" marR="1341755" algn="ctr">
              <a:lnSpc>
                <a:spcPct val="79500"/>
              </a:lnSpc>
              <a:spcBef>
                <a:spcPts val="2215"/>
              </a:spcBef>
            </a:pPr>
            <a:r>
              <a:rPr sz="8600" spc="-155" dirty="0">
                <a:solidFill>
                  <a:srgbClr val="FFFEFF"/>
                </a:solidFill>
                <a:latin typeface="Calibri Light"/>
                <a:cs typeface="Calibri Light"/>
              </a:rPr>
              <a:t>Limit  </a:t>
            </a:r>
            <a:r>
              <a:rPr sz="8600" spc="-105" dirty="0">
                <a:solidFill>
                  <a:srgbClr val="FFFEFF"/>
                </a:solidFill>
                <a:latin typeface="Calibri Light"/>
                <a:cs typeface="Calibri Light"/>
              </a:rPr>
              <a:t>dan</a:t>
            </a:r>
            <a:endParaRPr sz="8600">
              <a:latin typeface="Calibri Light"/>
              <a:cs typeface="Calibri Light"/>
            </a:endParaRPr>
          </a:p>
          <a:p>
            <a:pPr algn="ctr">
              <a:lnSpc>
                <a:spcPts val="8305"/>
              </a:lnSpc>
            </a:pPr>
            <a:r>
              <a:rPr sz="8600" spc="-175" dirty="0">
                <a:solidFill>
                  <a:srgbClr val="FFFEFF"/>
                </a:solidFill>
                <a:latin typeface="Calibri Light"/>
                <a:cs typeface="Calibri Light"/>
              </a:rPr>
              <a:t>Kontinuitas</a:t>
            </a:r>
            <a:endParaRPr sz="8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0" y="4232811"/>
            <a:ext cx="4793615" cy="164211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000" b="1" spc="160" dirty="0">
                <a:solidFill>
                  <a:srgbClr val="FFFEFF"/>
                </a:solidFill>
                <a:latin typeface="Cambria"/>
                <a:cs typeface="Cambria"/>
              </a:rPr>
              <a:t>MATEMATIKA</a:t>
            </a:r>
            <a:endParaRPr lang="en-US" sz="2000" b="1" spc="160" dirty="0">
              <a:solidFill>
                <a:srgbClr val="FFFEFF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lang="en-ID" sz="2000" b="1" spc="160" dirty="0">
                <a:solidFill>
                  <a:srgbClr val="FFFEFF"/>
                </a:solidFill>
                <a:latin typeface="Cambria"/>
                <a:cs typeface="Cambria"/>
              </a:rPr>
              <a:t>(MAT-108)</a:t>
            </a:r>
            <a:endParaRPr sz="2000" dirty="0">
              <a:latin typeface="Cambria"/>
              <a:cs typeface="Cambria"/>
            </a:endParaRPr>
          </a:p>
          <a:p>
            <a:pPr marL="12700" marR="5080" algn="ctr">
              <a:lnSpc>
                <a:spcPct val="100000"/>
              </a:lnSpc>
              <a:spcBef>
                <a:spcPts val="1010"/>
              </a:spcBef>
            </a:pPr>
            <a:r>
              <a:rPr sz="2000" spc="20" dirty="0">
                <a:solidFill>
                  <a:srgbClr val="FFFEFF"/>
                </a:solidFill>
                <a:latin typeface="Cambria"/>
                <a:cs typeface="Cambria"/>
              </a:rPr>
              <a:t>Fakultas</a:t>
            </a:r>
            <a:r>
              <a:rPr sz="2000" spc="-25" dirty="0">
                <a:solidFill>
                  <a:srgbClr val="FFFE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EFF"/>
                </a:solidFill>
                <a:latin typeface="Cambria"/>
                <a:cs typeface="Cambria"/>
              </a:rPr>
              <a:t>Teknologi</a:t>
            </a:r>
            <a:r>
              <a:rPr sz="2000" spc="60" dirty="0">
                <a:solidFill>
                  <a:srgbClr val="FFFE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EFF"/>
                </a:solidFill>
                <a:latin typeface="Cambria"/>
                <a:cs typeface="Cambria"/>
              </a:rPr>
              <a:t>Maju</a:t>
            </a:r>
            <a:r>
              <a:rPr sz="2000" spc="55" dirty="0">
                <a:solidFill>
                  <a:srgbClr val="FFFE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EFF"/>
                </a:solidFill>
                <a:latin typeface="Cambria"/>
                <a:cs typeface="Cambria"/>
              </a:rPr>
              <a:t>dan</a:t>
            </a:r>
            <a:r>
              <a:rPr sz="2000" spc="60" dirty="0">
                <a:solidFill>
                  <a:srgbClr val="FFFE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EFF"/>
                </a:solidFill>
                <a:latin typeface="Cambria"/>
                <a:cs typeface="Cambria"/>
              </a:rPr>
              <a:t>Multidisplin </a:t>
            </a:r>
            <a:r>
              <a:rPr sz="2000" spc="-425" dirty="0">
                <a:solidFill>
                  <a:srgbClr val="FFFE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EFF"/>
                </a:solidFill>
                <a:latin typeface="Cambria"/>
                <a:cs typeface="Cambria"/>
              </a:rPr>
              <a:t>Universitas</a:t>
            </a:r>
            <a:r>
              <a:rPr sz="2000" spc="50" dirty="0">
                <a:solidFill>
                  <a:srgbClr val="FFFE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EFF"/>
                </a:solidFill>
                <a:latin typeface="Cambria"/>
                <a:cs typeface="Cambria"/>
              </a:rPr>
              <a:t>Airlangga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0C44A-B4FD-EF2E-7CFC-F0B1D7C7516F}"/>
              </a:ext>
            </a:extLst>
          </p:cNvPr>
          <p:cNvSpPr txBox="1"/>
          <p:nvPr/>
        </p:nvSpPr>
        <p:spPr>
          <a:xfrm>
            <a:off x="9382790" y="6463880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Semester </a:t>
            </a:r>
            <a:r>
              <a:rPr lang="en-US" b="1" i="1" dirty="0" err="1">
                <a:solidFill>
                  <a:srgbClr val="00B0F0"/>
                </a:solidFill>
              </a:rPr>
              <a:t>Genap</a:t>
            </a:r>
            <a:r>
              <a:rPr lang="en-US" b="1" i="1" dirty="0">
                <a:solidFill>
                  <a:srgbClr val="00B0F0"/>
                </a:solidFill>
              </a:rPr>
              <a:t> 2022/2023</a:t>
            </a:r>
            <a:endParaRPr lang="en-ID" b="1" i="1" dirty="0">
              <a:solidFill>
                <a:srgbClr val="00B0F0"/>
              </a:solidFill>
            </a:endParaRPr>
          </a:p>
        </p:txBody>
      </p:sp>
      <p:grpSp>
        <p:nvGrpSpPr>
          <p:cNvPr id="6" name="object 15">
            <a:extLst>
              <a:ext uri="{FF2B5EF4-FFF2-40B4-BE49-F238E27FC236}">
                <a16:creationId xmlns:a16="http://schemas.microsoft.com/office/drawing/2014/main" id="{A545E66E-C988-62A4-FCAB-A64ACCDC7E47}"/>
              </a:ext>
            </a:extLst>
          </p:cNvPr>
          <p:cNvGrpSpPr/>
          <p:nvPr/>
        </p:nvGrpSpPr>
        <p:grpSpPr>
          <a:xfrm>
            <a:off x="10389790" y="311676"/>
            <a:ext cx="1584960" cy="1661160"/>
            <a:chOff x="10607040" y="0"/>
            <a:chExt cx="1584960" cy="1661160"/>
          </a:xfrm>
        </p:grpSpPr>
        <p:pic>
          <p:nvPicPr>
            <p:cNvPr id="7" name="object 16">
              <a:extLst>
                <a:ext uri="{FF2B5EF4-FFF2-40B4-BE49-F238E27FC236}">
                  <a16:creationId xmlns:a16="http://schemas.microsoft.com/office/drawing/2014/main" id="{24B3B5A6-DFE4-8547-9E08-9563811824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40" y="0"/>
              <a:ext cx="1584959" cy="1661033"/>
            </a:xfrm>
            <a:prstGeom prst="rect">
              <a:avLst/>
            </a:prstGeom>
          </p:spPr>
        </p:pic>
        <p:pic>
          <p:nvPicPr>
            <p:cNvPr id="8" name="object 17">
              <a:extLst>
                <a:ext uri="{FF2B5EF4-FFF2-40B4-BE49-F238E27FC236}">
                  <a16:creationId xmlns:a16="http://schemas.microsoft.com/office/drawing/2014/main" id="{4986D9C4-C444-10DD-93F8-6C1B2AA330F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2112" y="32003"/>
              <a:ext cx="1225296" cy="1254252"/>
            </a:xfrm>
            <a:prstGeom prst="rect">
              <a:avLst/>
            </a:prstGeom>
          </p:spPr>
        </p:pic>
      </p:grpSp>
      <p:sp>
        <p:nvSpPr>
          <p:cNvPr id="9" name="object 18">
            <a:extLst>
              <a:ext uri="{FF2B5EF4-FFF2-40B4-BE49-F238E27FC236}">
                <a16:creationId xmlns:a16="http://schemas.microsoft.com/office/drawing/2014/main" id="{0E8711AB-6554-E2F6-749C-2D1C45E046CE}"/>
              </a:ext>
            </a:extLst>
          </p:cNvPr>
          <p:cNvSpPr txBox="1"/>
          <p:nvPr/>
        </p:nvSpPr>
        <p:spPr>
          <a:xfrm>
            <a:off x="450407" y="366688"/>
            <a:ext cx="273231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P</a:t>
            </a:r>
            <a:r>
              <a:rPr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r</a:t>
            </a:r>
            <a:r>
              <a:rPr b="1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od</a:t>
            </a:r>
            <a:r>
              <a:rPr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i</a:t>
            </a:r>
            <a:r>
              <a:rPr b="1" spc="-2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 </a:t>
            </a:r>
            <a:r>
              <a:rPr b="1" spc="-1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S</a:t>
            </a:r>
            <a:r>
              <a:rPr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1</a:t>
            </a:r>
            <a:r>
              <a:rPr b="1" spc="-10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 </a:t>
            </a:r>
            <a:r>
              <a:rPr lang="en-US" b="1" spc="-10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Sains Data</a:t>
            </a:r>
            <a:r>
              <a:rPr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  Universitas</a:t>
            </a:r>
            <a:r>
              <a:rPr b="1" spc="-3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 </a:t>
            </a:r>
            <a:r>
              <a:rPr b="1" spc="-5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  <a:cs typeface="Corbel"/>
              </a:rPr>
              <a:t>Airlangga</a:t>
            </a:r>
            <a:endParaRPr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82485" y="4897606"/>
            <a:ext cx="316230" cy="272415"/>
          </a:xfrm>
          <a:custGeom>
            <a:avLst/>
            <a:gdLst/>
            <a:ahLst/>
            <a:cxnLst/>
            <a:rect l="l" t="t" r="r" b="b"/>
            <a:pathLst>
              <a:path w="316230" h="272414">
                <a:moveTo>
                  <a:pt x="315987" y="0"/>
                </a:moveTo>
                <a:lnTo>
                  <a:pt x="0" y="0"/>
                </a:lnTo>
                <a:lnTo>
                  <a:pt x="157993" y="272403"/>
                </a:lnTo>
                <a:lnTo>
                  <a:pt x="315987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8787" y="501650"/>
            <a:ext cx="9004300" cy="982980"/>
            <a:chOff x="1728787" y="501650"/>
            <a:chExt cx="9004300" cy="982980"/>
          </a:xfrm>
        </p:grpSpPr>
        <p:sp>
          <p:nvSpPr>
            <p:cNvPr id="5" name="object 5"/>
            <p:cNvSpPr/>
            <p:nvPr/>
          </p:nvSpPr>
          <p:spPr>
            <a:xfrm>
              <a:off x="1736725" y="509587"/>
              <a:ext cx="8988425" cy="967105"/>
            </a:xfrm>
            <a:custGeom>
              <a:avLst/>
              <a:gdLst/>
              <a:ahLst/>
              <a:cxnLst/>
              <a:rect l="l" t="t" r="r" b="b"/>
              <a:pathLst>
                <a:path w="8988425" h="967105">
                  <a:moveTo>
                    <a:pt x="8988425" y="0"/>
                  </a:moveTo>
                  <a:lnTo>
                    <a:pt x="0" y="0"/>
                  </a:lnTo>
                  <a:lnTo>
                    <a:pt x="0" y="966787"/>
                  </a:lnTo>
                  <a:lnTo>
                    <a:pt x="8988425" y="966787"/>
                  </a:lnTo>
                  <a:lnTo>
                    <a:pt x="8988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725" y="509587"/>
              <a:ext cx="8988425" cy="967105"/>
            </a:xfrm>
            <a:custGeom>
              <a:avLst/>
              <a:gdLst/>
              <a:ahLst/>
              <a:cxnLst/>
              <a:rect l="l" t="t" r="r" b="b"/>
              <a:pathLst>
                <a:path w="8988425" h="967105">
                  <a:moveTo>
                    <a:pt x="0" y="0"/>
                  </a:moveTo>
                  <a:lnTo>
                    <a:pt x="8988425" y="0"/>
                  </a:lnTo>
                  <a:lnTo>
                    <a:pt x="8988425" y="966787"/>
                  </a:lnTo>
                  <a:lnTo>
                    <a:pt x="0" y="96678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5464" y="694435"/>
            <a:ext cx="7515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00B0F0"/>
                </a:solidFill>
                <a:latin typeface="Cambria"/>
                <a:cs typeface="Cambria"/>
              </a:rPr>
              <a:t>Cara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00B0F0"/>
                </a:solidFill>
                <a:latin typeface="Cambria"/>
                <a:cs typeface="Cambria"/>
              </a:rPr>
              <a:t>Menentukan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90" dirty="0">
                <a:solidFill>
                  <a:srgbClr val="00B0F0"/>
                </a:solidFill>
                <a:latin typeface="Cambria"/>
                <a:cs typeface="Cambria"/>
              </a:rPr>
              <a:t>Nilai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00B0F0"/>
                </a:solidFill>
                <a:latin typeface="Cambria"/>
                <a:cs typeface="Cambria"/>
              </a:rPr>
              <a:t>Fungsi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43" y="1699588"/>
            <a:ext cx="3674745" cy="502920"/>
          </a:xfrm>
          <a:prstGeom prst="rect">
            <a:avLst/>
          </a:prstGeom>
          <a:solidFill>
            <a:srgbClr val="10B6F4"/>
          </a:solidFill>
        </p:spPr>
        <p:txBody>
          <a:bodyPr vert="horz" wrap="square" lIns="0" tIns="5778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455"/>
              </a:spcBef>
            </a:pPr>
            <a:r>
              <a:rPr sz="2000" spc="75" dirty="0">
                <a:latin typeface="Cambria"/>
                <a:cs typeface="Cambria"/>
              </a:rPr>
              <a:t>4.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Me</a:t>
            </a:r>
            <a:r>
              <a:rPr sz="2000" spc="-80" dirty="0">
                <a:latin typeface="Cambria"/>
                <a:cs typeface="Cambria"/>
              </a:rPr>
              <a:t>t</a:t>
            </a:r>
            <a:r>
              <a:rPr sz="2000" spc="85" dirty="0">
                <a:latin typeface="Cambria"/>
                <a:cs typeface="Cambria"/>
              </a:rPr>
              <a:t>o</a:t>
            </a:r>
            <a:r>
              <a:rPr sz="2000" spc="155" dirty="0">
                <a:latin typeface="Cambria"/>
                <a:cs typeface="Cambria"/>
              </a:rPr>
              <a:t>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0" dirty="0">
                <a:latin typeface="Cambria"/>
                <a:cs typeface="Cambria"/>
              </a:rPr>
              <a:t>pe</a:t>
            </a:r>
            <a:r>
              <a:rPr sz="2000" spc="-35" dirty="0">
                <a:latin typeface="Cambria"/>
                <a:cs typeface="Cambria"/>
              </a:rPr>
              <a:t>r</a:t>
            </a:r>
            <a:r>
              <a:rPr sz="2000" spc="95" dirty="0">
                <a:latin typeface="Cambria"/>
                <a:cs typeface="Cambria"/>
              </a:rPr>
              <a:t>k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40" dirty="0">
                <a:latin typeface="Cambria"/>
                <a:cs typeface="Cambria"/>
              </a:rPr>
              <a:t>l</a:t>
            </a:r>
            <a:r>
              <a:rPr sz="2000" spc="25" dirty="0">
                <a:latin typeface="Cambria"/>
                <a:cs typeface="Cambria"/>
              </a:rPr>
              <a:t>i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30" dirty="0">
                <a:latin typeface="Cambria"/>
                <a:cs typeface="Cambria"/>
              </a:rPr>
              <a:t>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s</a:t>
            </a:r>
            <a:r>
              <a:rPr sz="2000" spc="120" dirty="0">
                <a:latin typeface="Cambria"/>
                <a:cs typeface="Cambria"/>
              </a:rPr>
              <a:t>e</a:t>
            </a:r>
            <a:r>
              <a:rPr sz="2000" spc="95" dirty="0">
                <a:latin typeface="Cambria"/>
                <a:cs typeface="Cambria"/>
              </a:rPr>
              <a:t>k</a:t>
            </a:r>
            <a:r>
              <a:rPr sz="2000" spc="45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w</a:t>
            </a:r>
            <a:r>
              <a:rPr sz="2000" spc="85" dirty="0">
                <a:latin typeface="Cambria"/>
                <a:cs typeface="Cambria"/>
              </a:rPr>
              <a:t>a</a:t>
            </a:r>
            <a:r>
              <a:rPr sz="2000" spc="30" dirty="0">
                <a:latin typeface="Cambria"/>
                <a:cs typeface="Cambria"/>
              </a:rPr>
              <a:t>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335" y="2275660"/>
            <a:ext cx="3668395" cy="2624455"/>
          </a:xfrm>
          <a:prstGeom prst="rect">
            <a:avLst/>
          </a:prstGeom>
          <a:solidFill>
            <a:srgbClr val="10B6F4"/>
          </a:solidFill>
        </p:spPr>
        <p:txBody>
          <a:bodyPr vert="horz" wrap="square" lIns="0" tIns="191770" rIns="0" bIns="0" rtlCol="0">
            <a:spAutoFit/>
          </a:bodyPr>
          <a:lstStyle/>
          <a:p>
            <a:pPr marL="197485" marR="902335">
              <a:lnSpc>
                <a:spcPct val="100000"/>
              </a:lnSpc>
              <a:spcBef>
                <a:spcPts val="1510"/>
              </a:spcBef>
            </a:pPr>
            <a:r>
              <a:rPr sz="2000" spc="100" dirty="0">
                <a:latin typeface="Cambria"/>
                <a:cs typeface="Cambria"/>
              </a:rPr>
              <a:t>Metode</a:t>
            </a:r>
            <a:r>
              <a:rPr sz="2000" spc="25" dirty="0">
                <a:latin typeface="Cambria"/>
                <a:cs typeface="Cambria"/>
              </a:rPr>
              <a:t> ini </a:t>
            </a:r>
            <a:r>
              <a:rPr sz="2000" spc="85" dirty="0">
                <a:latin typeface="Cambria"/>
                <a:cs typeface="Cambria"/>
              </a:rPr>
              <a:t>digunakan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untuk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fungsi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pecah 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rasional.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8045" y="1715515"/>
            <a:ext cx="128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Cambria"/>
                <a:cs typeface="Cambria"/>
              </a:rPr>
              <a:t>Contoh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6565" y="2267203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lim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2549" y="2431990"/>
            <a:ext cx="1257300" cy="12700"/>
          </a:xfrm>
          <a:custGeom>
            <a:avLst/>
            <a:gdLst/>
            <a:ahLst/>
            <a:cxnLst/>
            <a:rect l="l" t="t" r="r" b="b"/>
            <a:pathLst>
              <a:path w="1257300" h="12700">
                <a:moveTo>
                  <a:pt x="1257299" y="0"/>
                </a:moveTo>
                <a:lnTo>
                  <a:pt x="0" y="0"/>
                </a:lnTo>
                <a:lnTo>
                  <a:pt x="0" y="12700"/>
                </a:lnTo>
                <a:lnTo>
                  <a:pt x="1257299" y="12700"/>
                </a:lnTo>
                <a:lnTo>
                  <a:pt x="1257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7387" y="2093467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9418" y="2404364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r>
              <a:rPr sz="1300" spc="20" dirty="0">
                <a:latin typeface="Cambria Math"/>
                <a:cs typeface="Cambria Math"/>
              </a:rPr>
              <a:t> </a:t>
            </a:r>
            <a:r>
              <a:rPr sz="2700" baseline="-12345" dirty="0">
                <a:latin typeface="Cambria Math"/>
                <a:cs typeface="Cambria Math"/>
              </a:rPr>
              <a:t>𝑥</a:t>
            </a:r>
            <a:r>
              <a:rPr sz="2700" spc="89" baseline="-12345" dirty="0">
                <a:latin typeface="Cambria Math"/>
                <a:cs typeface="Cambria Math"/>
              </a:rPr>
              <a:t> </a:t>
            </a:r>
            <a:r>
              <a:rPr sz="2700" baseline="-12345" dirty="0">
                <a:latin typeface="Cambria Math"/>
                <a:cs typeface="Cambria Math"/>
              </a:rPr>
              <a:t>−</a:t>
            </a:r>
            <a:endParaRPr sz="2700" baseline="-1234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1141" y="2494205"/>
            <a:ext cx="810895" cy="220345"/>
          </a:xfrm>
          <a:custGeom>
            <a:avLst/>
            <a:gdLst/>
            <a:ahLst/>
            <a:cxnLst/>
            <a:rect l="l" t="t" r="r" b="b"/>
            <a:pathLst>
              <a:path w="810895" h="220344">
                <a:moveTo>
                  <a:pt x="159618" y="0"/>
                </a:moveTo>
                <a:lnTo>
                  <a:pt x="131155" y="0"/>
                </a:lnTo>
                <a:lnTo>
                  <a:pt x="76014" y="190536"/>
                </a:lnTo>
                <a:lnTo>
                  <a:pt x="36612" y="103919"/>
                </a:lnTo>
                <a:lnTo>
                  <a:pt x="0" y="120662"/>
                </a:lnTo>
                <a:lnTo>
                  <a:pt x="3460" y="129034"/>
                </a:lnTo>
                <a:lnTo>
                  <a:pt x="22325" y="120662"/>
                </a:lnTo>
                <a:lnTo>
                  <a:pt x="68535" y="220004"/>
                </a:lnTo>
                <a:lnTo>
                  <a:pt x="79363" y="220004"/>
                </a:lnTo>
                <a:lnTo>
                  <a:pt x="139415" y="14845"/>
                </a:lnTo>
                <a:lnTo>
                  <a:pt x="159618" y="14845"/>
                </a:lnTo>
                <a:lnTo>
                  <a:pt x="159618" y="13985"/>
                </a:lnTo>
                <a:lnTo>
                  <a:pt x="810607" y="13985"/>
                </a:lnTo>
                <a:lnTo>
                  <a:pt x="810607" y="1285"/>
                </a:lnTo>
                <a:lnTo>
                  <a:pt x="159618" y="1285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54648" y="2453132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5157" y="226720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55649" y="2431990"/>
            <a:ext cx="1257300" cy="12700"/>
          </a:xfrm>
          <a:custGeom>
            <a:avLst/>
            <a:gdLst/>
            <a:ahLst/>
            <a:cxnLst/>
            <a:rect l="l" t="t" r="r" b="b"/>
            <a:pathLst>
              <a:path w="1257300" h="12700">
                <a:moveTo>
                  <a:pt x="1257299" y="0"/>
                </a:moveTo>
                <a:lnTo>
                  <a:pt x="0" y="0"/>
                </a:lnTo>
                <a:lnTo>
                  <a:pt x="0" y="12700"/>
                </a:lnTo>
                <a:lnTo>
                  <a:pt x="1257299" y="12700"/>
                </a:lnTo>
                <a:lnTo>
                  <a:pt x="1257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34707" y="2404364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r>
              <a:rPr sz="1300" spc="20" dirty="0">
                <a:latin typeface="Cambria Math"/>
                <a:cs typeface="Cambria Math"/>
              </a:rPr>
              <a:t> </a:t>
            </a:r>
            <a:r>
              <a:rPr sz="2700" baseline="-12345" dirty="0">
                <a:latin typeface="Cambria Math"/>
                <a:cs typeface="Cambria Math"/>
              </a:rPr>
              <a:t>𝑥</a:t>
            </a:r>
            <a:r>
              <a:rPr sz="2700" spc="89" baseline="-12345" dirty="0">
                <a:latin typeface="Cambria Math"/>
                <a:cs typeface="Cambria Math"/>
              </a:rPr>
              <a:t> </a:t>
            </a:r>
            <a:r>
              <a:rPr sz="2700" baseline="-12345" dirty="0">
                <a:latin typeface="Cambria Math"/>
                <a:cs typeface="Cambria Math"/>
              </a:rPr>
              <a:t>−</a:t>
            </a:r>
            <a:endParaRPr sz="2700" baseline="-1234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7276" y="2093467"/>
            <a:ext cx="148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0280" algn="l"/>
              </a:tabLst>
            </a:pP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	</a:t>
            </a:r>
            <a:r>
              <a:rPr sz="2700" baseline="-41666" dirty="0">
                <a:latin typeface="Cambria Math"/>
                <a:cs typeface="Cambria Math"/>
              </a:rPr>
              <a:t>.</a:t>
            </a:r>
            <a:r>
              <a:rPr sz="2700" spc="97" baseline="-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56430" y="2494205"/>
            <a:ext cx="805815" cy="220345"/>
          </a:xfrm>
          <a:custGeom>
            <a:avLst/>
            <a:gdLst/>
            <a:ahLst/>
            <a:cxnLst/>
            <a:rect l="l" t="t" r="r" b="b"/>
            <a:pathLst>
              <a:path w="805815" h="220344">
                <a:moveTo>
                  <a:pt x="159618" y="0"/>
                </a:moveTo>
                <a:lnTo>
                  <a:pt x="131155" y="0"/>
                </a:lnTo>
                <a:lnTo>
                  <a:pt x="76014" y="190536"/>
                </a:lnTo>
                <a:lnTo>
                  <a:pt x="36612" y="103919"/>
                </a:lnTo>
                <a:lnTo>
                  <a:pt x="0" y="120662"/>
                </a:lnTo>
                <a:lnTo>
                  <a:pt x="3460" y="129034"/>
                </a:lnTo>
                <a:lnTo>
                  <a:pt x="22325" y="120662"/>
                </a:lnTo>
                <a:lnTo>
                  <a:pt x="68535" y="220004"/>
                </a:lnTo>
                <a:lnTo>
                  <a:pt x="79363" y="220004"/>
                </a:lnTo>
                <a:lnTo>
                  <a:pt x="139415" y="14845"/>
                </a:lnTo>
                <a:lnTo>
                  <a:pt x="159618" y="14845"/>
                </a:lnTo>
                <a:lnTo>
                  <a:pt x="159618" y="13985"/>
                </a:lnTo>
                <a:lnTo>
                  <a:pt x="805718" y="13985"/>
                </a:lnTo>
                <a:lnTo>
                  <a:pt x="805718" y="1285"/>
                </a:lnTo>
                <a:lnTo>
                  <a:pt x="159618" y="1285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27249" y="2431990"/>
            <a:ext cx="1257300" cy="12700"/>
          </a:xfrm>
          <a:custGeom>
            <a:avLst/>
            <a:gdLst/>
            <a:ahLst/>
            <a:cxnLst/>
            <a:rect l="l" t="t" r="r" b="b"/>
            <a:pathLst>
              <a:path w="1257300" h="12700">
                <a:moveTo>
                  <a:pt x="1257299" y="0"/>
                </a:moveTo>
                <a:lnTo>
                  <a:pt x="0" y="0"/>
                </a:lnTo>
                <a:lnTo>
                  <a:pt x="0" y="12700"/>
                </a:lnTo>
                <a:lnTo>
                  <a:pt x="1257299" y="12700"/>
                </a:lnTo>
                <a:lnTo>
                  <a:pt x="1257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64987" y="2134096"/>
            <a:ext cx="807085" cy="220345"/>
          </a:xfrm>
          <a:custGeom>
            <a:avLst/>
            <a:gdLst/>
            <a:ahLst/>
            <a:cxnLst/>
            <a:rect l="l" t="t" r="r" b="b"/>
            <a:pathLst>
              <a:path w="807084" h="220344">
                <a:moveTo>
                  <a:pt x="159618" y="0"/>
                </a:moveTo>
                <a:lnTo>
                  <a:pt x="131155" y="0"/>
                </a:lnTo>
                <a:lnTo>
                  <a:pt x="76014" y="190536"/>
                </a:lnTo>
                <a:lnTo>
                  <a:pt x="36611" y="103919"/>
                </a:lnTo>
                <a:lnTo>
                  <a:pt x="0" y="120662"/>
                </a:lnTo>
                <a:lnTo>
                  <a:pt x="3460" y="129034"/>
                </a:lnTo>
                <a:lnTo>
                  <a:pt x="22324" y="120662"/>
                </a:lnTo>
                <a:lnTo>
                  <a:pt x="68535" y="220004"/>
                </a:lnTo>
                <a:lnTo>
                  <a:pt x="79363" y="220004"/>
                </a:lnTo>
                <a:lnTo>
                  <a:pt x="139415" y="14845"/>
                </a:lnTo>
                <a:lnTo>
                  <a:pt x="146461" y="14845"/>
                </a:lnTo>
                <a:lnTo>
                  <a:pt x="146461" y="18493"/>
                </a:lnTo>
                <a:lnTo>
                  <a:pt x="806861" y="18493"/>
                </a:lnTo>
                <a:lnTo>
                  <a:pt x="806861" y="5793"/>
                </a:lnTo>
                <a:lnTo>
                  <a:pt x="159618" y="5793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98495" y="2093467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39587" y="2494205"/>
            <a:ext cx="807085" cy="220345"/>
          </a:xfrm>
          <a:custGeom>
            <a:avLst/>
            <a:gdLst/>
            <a:ahLst/>
            <a:cxnLst/>
            <a:rect l="l" t="t" r="r" b="b"/>
            <a:pathLst>
              <a:path w="807084" h="220344">
                <a:moveTo>
                  <a:pt x="159618" y="0"/>
                </a:moveTo>
                <a:lnTo>
                  <a:pt x="131155" y="0"/>
                </a:lnTo>
                <a:lnTo>
                  <a:pt x="76014" y="190536"/>
                </a:lnTo>
                <a:lnTo>
                  <a:pt x="36611" y="103919"/>
                </a:lnTo>
                <a:lnTo>
                  <a:pt x="0" y="120662"/>
                </a:lnTo>
                <a:lnTo>
                  <a:pt x="3460" y="129034"/>
                </a:lnTo>
                <a:lnTo>
                  <a:pt x="22324" y="120662"/>
                </a:lnTo>
                <a:lnTo>
                  <a:pt x="68535" y="220004"/>
                </a:lnTo>
                <a:lnTo>
                  <a:pt x="79363" y="220004"/>
                </a:lnTo>
                <a:lnTo>
                  <a:pt x="139415" y="14845"/>
                </a:lnTo>
                <a:lnTo>
                  <a:pt x="159618" y="14845"/>
                </a:lnTo>
                <a:lnTo>
                  <a:pt x="159618" y="13985"/>
                </a:lnTo>
                <a:lnTo>
                  <a:pt x="806861" y="13985"/>
                </a:lnTo>
                <a:lnTo>
                  <a:pt x="806861" y="1285"/>
                </a:lnTo>
                <a:lnTo>
                  <a:pt x="159618" y="1285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73095" y="2453132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4911" y="2953003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74260" y="3119490"/>
            <a:ext cx="1689100" cy="12700"/>
          </a:xfrm>
          <a:custGeom>
            <a:avLst/>
            <a:gdLst/>
            <a:ahLst/>
            <a:cxnLst/>
            <a:rect l="l" t="t" r="r" b="b"/>
            <a:pathLst>
              <a:path w="1689100" h="12700">
                <a:moveTo>
                  <a:pt x="1689100" y="0"/>
                </a:moveTo>
                <a:lnTo>
                  <a:pt x="0" y="0"/>
                </a:lnTo>
                <a:lnTo>
                  <a:pt x="0" y="12700"/>
                </a:lnTo>
                <a:lnTo>
                  <a:pt x="1689100" y="12700"/>
                </a:lnTo>
                <a:lnTo>
                  <a:pt x="168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54461" y="3093211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r>
              <a:rPr sz="1300" spc="20" dirty="0">
                <a:latin typeface="Cambria Math"/>
                <a:cs typeface="Cambria Math"/>
              </a:rPr>
              <a:t> </a:t>
            </a:r>
            <a:r>
              <a:rPr sz="2700" spc="150" baseline="-24691" dirty="0">
                <a:latin typeface="Cambria Math"/>
                <a:cs typeface="Cambria Math"/>
              </a:rPr>
              <a:t>𝑥</a:t>
            </a:r>
            <a:r>
              <a:rPr sz="1950" spc="135" baseline="-10683" dirty="0">
                <a:latin typeface="Cambria Math"/>
                <a:cs typeface="Cambria Math"/>
              </a:rPr>
              <a:t>$</a:t>
            </a:r>
            <a:r>
              <a:rPr sz="1950" baseline="-10683" dirty="0">
                <a:latin typeface="Cambria Math"/>
                <a:cs typeface="Cambria Math"/>
              </a:rPr>
              <a:t> </a:t>
            </a:r>
            <a:r>
              <a:rPr sz="1950" spc="-135" baseline="-10683" dirty="0">
                <a:latin typeface="Cambria Math"/>
                <a:cs typeface="Cambria Math"/>
              </a:rPr>
              <a:t> </a:t>
            </a:r>
            <a:r>
              <a:rPr sz="2700" baseline="-24691" dirty="0">
                <a:latin typeface="Cambria Math"/>
                <a:cs typeface="Cambria Math"/>
              </a:rPr>
              <a:t>−</a:t>
            </a:r>
            <a:endParaRPr sz="2700" baseline="-24691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04251" y="3233622"/>
            <a:ext cx="971550" cy="276225"/>
          </a:xfrm>
          <a:custGeom>
            <a:avLst/>
            <a:gdLst/>
            <a:ahLst/>
            <a:cxnLst/>
            <a:rect l="l" t="t" r="r" b="b"/>
            <a:pathLst>
              <a:path w="971550" h="276225">
                <a:moveTo>
                  <a:pt x="75349" y="9156"/>
                </a:moveTo>
                <a:lnTo>
                  <a:pt x="72555" y="0"/>
                </a:lnTo>
                <a:lnTo>
                  <a:pt x="56134" y="6400"/>
                </a:lnTo>
                <a:lnTo>
                  <a:pt x="41719" y="16433"/>
                </a:lnTo>
                <a:lnTo>
                  <a:pt x="18859" y="47434"/>
                </a:lnTo>
                <a:lnTo>
                  <a:pt x="4711" y="89242"/>
                </a:lnTo>
                <a:lnTo>
                  <a:pt x="0" y="138188"/>
                </a:lnTo>
                <a:lnTo>
                  <a:pt x="1181" y="163372"/>
                </a:lnTo>
                <a:lnTo>
                  <a:pt x="10604" y="208686"/>
                </a:lnTo>
                <a:lnTo>
                  <a:pt x="29298" y="246037"/>
                </a:lnTo>
                <a:lnTo>
                  <a:pt x="72555" y="276148"/>
                </a:lnTo>
                <a:lnTo>
                  <a:pt x="75349" y="266992"/>
                </a:lnTo>
                <a:lnTo>
                  <a:pt x="62661" y="260426"/>
                </a:lnTo>
                <a:lnTo>
                  <a:pt x="51612" y="250850"/>
                </a:lnTo>
                <a:lnTo>
                  <a:pt x="28359" y="204673"/>
                </a:lnTo>
                <a:lnTo>
                  <a:pt x="21399" y="162394"/>
                </a:lnTo>
                <a:lnTo>
                  <a:pt x="20535" y="138074"/>
                </a:lnTo>
                <a:lnTo>
                  <a:pt x="21399" y="113931"/>
                </a:lnTo>
                <a:lnTo>
                  <a:pt x="28359" y="71564"/>
                </a:lnTo>
                <a:lnTo>
                  <a:pt x="51612" y="25311"/>
                </a:lnTo>
                <a:lnTo>
                  <a:pt x="62661" y="15735"/>
                </a:lnTo>
                <a:lnTo>
                  <a:pt x="75349" y="9156"/>
                </a:lnTo>
                <a:close/>
              </a:path>
              <a:path w="971550" h="276225">
                <a:moveTo>
                  <a:pt x="892403" y="177"/>
                </a:moveTo>
                <a:lnTo>
                  <a:pt x="232003" y="177"/>
                </a:lnTo>
                <a:lnTo>
                  <a:pt x="232003" y="2247"/>
                </a:lnTo>
                <a:lnTo>
                  <a:pt x="217652" y="2247"/>
                </a:lnTo>
                <a:lnTo>
                  <a:pt x="162509" y="192786"/>
                </a:lnTo>
                <a:lnTo>
                  <a:pt x="123101" y="106172"/>
                </a:lnTo>
                <a:lnTo>
                  <a:pt x="86499" y="122910"/>
                </a:lnTo>
                <a:lnTo>
                  <a:pt x="89954" y="131292"/>
                </a:lnTo>
                <a:lnTo>
                  <a:pt x="108813" y="122910"/>
                </a:lnTo>
                <a:lnTo>
                  <a:pt x="155028" y="222262"/>
                </a:lnTo>
                <a:lnTo>
                  <a:pt x="165862" y="222262"/>
                </a:lnTo>
                <a:lnTo>
                  <a:pt x="225907" y="17094"/>
                </a:lnTo>
                <a:lnTo>
                  <a:pt x="246113" y="17094"/>
                </a:lnTo>
                <a:lnTo>
                  <a:pt x="246113" y="12877"/>
                </a:lnTo>
                <a:lnTo>
                  <a:pt x="892403" y="12877"/>
                </a:lnTo>
                <a:lnTo>
                  <a:pt x="892403" y="177"/>
                </a:lnTo>
                <a:close/>
              </a:path>
              <a:path w="971550" h="276225">
                <a:moveTo>
                  <a:pt x="971511" y="138074"/>
                </a:moveTo>
                <a:lnTo>
                  <a:pt x="966787" y="89242"/>
                </a:lnTo>
                <a:lnTo>
                  <a:pt x="952652" y="47434"/>
                </a:lnTo>
                <a:lnTo>
                  <a:pt x="929792" y="16433"/>
                </a:lnTo>
                <a:lnTo>
                  <a:pt x="898956" y="0"/>
                </a:lnTo>
                <a:lnTo>
                  <a:pt x="896162" y="9156"/>
                </a:lnTo>
                <a:lnTo>
                  <a:pt x="908850" y="15735"/>
                </a:lnTo>
                <a:lnTo>
                  <a:pt x="919899" y="25311"/>
                </a:lnTo>
                <a:lnTo>
                  <a:pt x="943152" y="71564"/>
                </a:lnTo>
                <a:lnTo>
                  <a:pt x="950099" y="113931"/>
                </a:lnTo>
                <a:lnTo>
                  <a:pt x="950976" y="138188"/>
                </a:lnTo>
                <a:lnTo>
                  <a:pt x="950099" y="162394"/>
                </a:lnTo>
                <a:lnTo>
                  <a:pt x="943152" y="204673"/>
                </a:lnTo>
                <a:lnTo>
                  <a:pt x="919899" y="250850"/>
                </a:lnTo>
                <a:lnTo>
                  <a:pt x="896162" y="266992"/>
                </a:lnTo>
                <a:lnTo>
                  <a:pt x="898956" y="276148"/>
                </a:lnTo>
                <a:lnTo>
                  <a:pt x="942213" y="246037"/>
                </a:lnTo>
                <a:lnTo>
                  <a:pt x="960894" y="208686"/>
                </a:lnTo>
                <a:lnTo>
                  <a:pt x="970330" y="163372"/>
                </a:lnTo>
                <a:lnTo>
                  <a:pt x="971511" y="138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89938" y="2398268"/>
            <a:ext cx="1207135" cy="10985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43280" algn="l"/>
              </a:tabLst>
            </a:pP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	𝑥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  <a:p>
            <a:pPr marL="5651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  <a:p>
            <a:pPr marR="97790" algn="r">
              <a:lnSpc>
                <a:spcPts val="1180"/>
              </a:lnSpc>
              <a:spcBef>
                <a:spcPts val="310"/>
              </a:spcBef>
            </a:pPr>
            <a:r>
              <a:rPr sz="1300" spc="9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  <a:p>
            <a:pPr marL="247015">
              <a:lnSpc>
                <a:spcPts val="1780"/>
              </a:lnSpc>
            </a:pP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82766" y="3930904"/>
            <a:ext cx="363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77608" y="3894588"/>
            <a:ext cx="2286000" cy="12700"/>
          </a:xfrm>
          <a:custGeom>
            <a:avLst/>
            <a:gdLst/>
            <a:ahLst/>
            <a:cxnLst/>
            <a:rect l="l" t="t" r="r" b="b"/>
            <a:pathLst>
              <a:path w="2286000" h="12700">
                <a:moveTo>
                  <a:pt x="2286000" y="0"/>
                </a:moveTo>
                <a:lnTo>
                  <a:pt x="0" y="0"/>
                </a:lnTo>
                <a:lnTo>
                  <a:pt x="0" y="12700"/>
                </a:lnTo>
                <a:lnTo>
                  <a:pt x="2286000" y="12700"/>
                </a:lnTo>
                <a:lnTo>
                  <a:pt x="228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865497" y="3596695"/>
            <a:ext cx="809625" cy="220345"/>
          </a:xfrm>
          <a:custGeom>
            <a:avLst/>
            <a:gdLst/>
            <a:ahLst/>
            <a:cxnLst/>
            <a:rect l="l" t="t" r="r" b="b"/>
            <a:pathLst>
              <a:path w="809625" h="220345">
                <a:moveTo>
                  <a:pt x="159618" y="0"/>
                </a:moveTo>
                <a:lnTo>
                  <a:pt x="131155" y="0"/>
                </a:lnTo>
                <a:lnTo>
                  <a:pt x="76014" y="190536"/>
                </a:lnTo>
                <a:lnTo>
                  <a:pt x="36611" y="103919"/>
                </a:lnTo>
                <a:lnTo>
                  <a:pt x="0" y="120662"/>
                </a:lnTo>
                <a:lnTo>
                  <a:pt x="3460" y="129033"/>
                </a:lnTo>
                <a:lnTo>
                  <a:pt x="22324" y="120662"/>
                </a:lnTo>
                <a:lnTo>
                  <a:pt x="68535" y="220004"/>
                </a:lnTo>
                <a:lnTo>
                  <a:pt x="79362" y="220004"/>
                </a:lnTo>
                <a:lnTo>
                  <a:pt x="139414" y="14845"/>
                </a:lnTo>
                <a:lnTo>
                  <a:pt x="148810" y="14845"/>
                </a:lnTo>
                <a:lnTo>
                  <a:pt x="148810" y="18493"/>
                </a:lnTo>
                <a:lnTo>
                  <a:pt x="809210" y="18493"/>
                </a:lnTo>
                <a:lnTo>
                  <a:pt x="809210" y="5793"/>
                </a:lnTo>
                <a:lnTo>
                  <a:pt x="159618" y="5793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09716" y="3556507"/>
            <a:ext cx="299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201545" algn="l"/>
              </a:tabLst>
            </a:pP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300" baseline="-41666" dirty="0">
                <a:latin typeface="Cambria Math"/>
                <a:cs typeface="Cambria Math"/>
              </a:rPr>
              <a:t> </a:t>
            </a:r>
            <a:r>
              <a:rPr sz="2700" spc="-7" baseline="-41666" dirty="0">
                <a:latin typeface="Cambria Math"/>
                <a:cs typeface="Cambria Math"/>
              </a:rPr>
              <a:t>lim </a:t>
            </a:r>
            <a:r>
              <a:rPr sz="1800" dirty="0">
                <a:latin typeface="Cambria Math"/>
                <a:cs typeface="Cambria Math"/>
              </a:rPr>
              <a:t>−(𝑥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4)(𝑥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	6𝑥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60259" y="3882644"/>
            <a:ext cx="146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(𝑥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4)(𝑥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86194" y="4604511"/>
            <a:ext cx="363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77608" y="4566545"/>
            <a:ext cx="1473200" cy="12700"/>
          </a:xfrm>
          <a:custGeom>
            <a:avLst/>
            <a:gdLst/>
            <a:ahLst/>
            <a:cxnLst/>
            <a:rect l="l" t="t" r="r" b="b"/>
            <a:pathLst>
              <a:path w="1473200" h="12700">
                <a:moveTo>
                  <a:pt x="1473200" y="0"/>
                </a:moveTo>
                <a:lnTo>
                  <a:pt x="0" y="0"/>
                </a:lnTo>
                <a:lnTo>
                  <a:pt x="0" y="12699"/>
                </a:lnTo>
                <a:lnTo>
                  <a:pt x="1473200" y="12699"/>
                </a:lnTo>
                <a:lnTo>
                  <a:pt x="147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25844" y="4400804"/>
            <a:ext cx="1210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lim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−𝑥</a:t>
            </a:r>
            <a:r>
              <a:rPr sz="2700" spc="52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+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053968" y="4268651"/>
            <a:ext cx="808355" cy="220345"/>
          </a:xfrm>
          <a:custGeom>
            <a:avLst/>
            <a:gdLst/>
            <a:ahLst/>
            <a:cxnLst/>
            <a:rect l="l" t="t" r="r" b="b"/>
            <a:pathLst>
              <a:path w="808354" h="220345">
                <a:moveTo>
                  <a:pt x="159618" y="0"/>
                </a:moveTo>
                <a:lnTo>
                  <a:pt x="131155" y="0"/>
                </a:lnTo>
                <a:lnTo>
                  <a:pt x="76014" y="190536"/>
                </a:lnTo>
                <a:lnTo>
                  <a:pt x="36611" y="103919"/>
                </a:lnTo>
                <a:lnTo>
                  <a:pt x="0" y="120662"/>
                </a:lnTo>
                <a:lnTo>
                  <a:pt x="3460" y="129034"/>
                </a:lnTo>
                <a:lnTo>
                  <a:pt x="22324" y="120662"/>
                </a:lnTo>
                <a:lnTo>
                  <a:pt x="68535" y="220004"/>
                </a:lnTo>
                <a:lnTo>
                  <a:pt x="79362" y="220004"/>
                </a:lnTo>
                <a:lnTo>
                  <a:pt x="139415" y="14845"/>
                </a:lnTo>
                <a:lnTo>
                  <a:pt x="147540" y="14845"/>
                </a:lnTo>
                <a:lnTo>
                  <a:pt x="147540" y="18493"/>
                </a:lnTo>
                <a:lnTo>
                  <a:pt x="807940" y="18493"/>
                </a:lnTo>
                <a:lnTo>
                  <a:pt x="807940" y="5793"/>
                </a:lnTo>
                <a:lnTo>
                  <a:pt x="159618" y="5793"/>
                </a:lnTo>
                <a:lnTo>
                  <a:pt x="159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87475" y="4227067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8)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16064" y="4553204"/>
            <a:ext cx="74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(𝑥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28958" y="4985981"/>
            <a:ext cx="548640" cy="163195"/>
          </a:xfrm>
          <a:custGeom>
            <a:avLst/>
            <a:gdLst/>
            <a:ahLst/>
            <a:cxnLst/>
            <a:rect l="l" t="t" r="r" b="b"/>
            <a:pathLst>
              <a:path w="548640" h="163195">
                <a:moveTo>
                  <a:pt x="548040" y="0"/>
                </a:moveTo>
                <a:lnTo>
                  <a:pt x="103540" y="0"/>
                </a:lnTo>
                <a:lnTo>
                  <a:pt x="103540" y="4169"/>
                </a:lnTo>
                <a:lnTo>
                  <a:pt x="94722" y="4169"/>
                </a:lnTo>
                <a:lnTo>
                  <a:pt x="54898" y="141780"/>
                </a:lnTo>
                <a:lnTo>
                  <a:pt x="26441" y="79222"/>
                </a:lnTo>
                <a:lnTo>
                  <a:pt x="0" y="91314"/>
                </a:lnTo>
                <a:lnTo>
                  <a:pt x="2498" y="97360"/>
                </a:lnTo>
                <a:lnTo>
                  <a:pt x="16122" y="91314"/>
                </a:lnTo>
                <a:lnTo>
                  <a:pt x="49496" y="163062"/>
                </a:lnTo>
                <a:lnTo>
                  <a:pt x="57317" y="163062"/>
                </a:lnTo>
                <a:lnTo>
                  <a:pt x="100688" y="14892"/>
                </a:lnTo>
                <a:lnTo>
                  <a:pt x="115279" y="14892"/>
                </a:lnTo>
                <a:lnTo>
                  <a:pt x="115279" y="12700"/>
                </a:lnTo>
                <a:lnTo>
                  <a:pt x="548040" y="12700"/>
                </a:lnTo>
                <a:lnTo>
                  <a:pt x="548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08599" y="4841591"/>
            <a:ext cx="1718945" cy="5842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0"/>
              </a:spcBef>
            </a:pPr>
            <a:r>
              <a:rPr sz="2700" baseline="-32407" dirty="0">
                <a:latin typeface="Cambria Math"/>
                <a:cs typeface="Cambria Math"/>
              </a:rPr>
              <a:t>=</a:t>
            </a:r>
            <a:r>
              <a:rPr sz="2700" spc="60" baseline="-32407" dirty="0">
                <a:latin typeface="Cambria Math"/>
                <a:cs typeface="Cambria Math"/>
              </a:rPr>
              <a:t> </a:t>
            </a:r>
            <a:r>
              <a:rPr sz="1300" u="sng" spc="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&amp;%' </a:t>
            </a:r>
            <a:r>
              <a:rPr sz="1300" u="sng" spc="16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(.%&amp;*)</a:t>
            </a:r>
            <a:r>
              <a:rPr sz="1300" spc="204" dirty="0">
                <a:latin typeface="Cambria Math"/>
                <a:cs typeface="Cambria Math"/>
              </a:rPr>
              <a:t> </a:t>
            </a:r>
            <a:r>
              <a:rPr sz="2700" baseline="-32407" dirty="0">
                <a:latin typeface="Cambria Math"/>
                <a:cs typeface="Cambria Math"/>
              </a:rPr>
              <a:t>=</a:t>
            </a:r>
            <a:r>
              <a:rPr sz="2700" spc="135" baseline="-32407" dirty="0">
                <a:latin typeface="Cambria Math"/>
                <a:cs typeface="Cambria Math"/>
              </a:rPr>
              <a:t> </a:t>
            </a:r>
            <a:r>
              <a:rPr sz="2700" baseline="-32407" dirty="0">
                <a:latin typeface="Cambria Math"/>
                <a:cs typeface="Cambria Math"/>
              </a:rPr>
              <a:t>0</a:t>
            </a:r>
            <a:endParaRPr sz="2700" baseline="-32407">
              <a:latin typeface="Cambria Math"/>
              <a:cs typeface="Cambria Math"/>
            </a:endParaRPr>
          </a:p>
          <a:p>
            <a:pPr marR="227329" algn="ctr">
              <a:lnSpc>
                <a:spcPct val="100000"/>
              </a:lnSpc>
              <a:spcBef>
                <a:spcPts val="285"/>
              </a:spcBef>
            </a:pPr>
            <a:r>
              <a:rPr sz="1300" spc="-85" dirty="0">
                <a:latin typeface="Cambria Math"/>
                <a:cs typeface="Cambria Math"/>
              </a:rPr>
              <a:t>%&amp;$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534510"/>
            <a:ext cx="4270375" cy="3783965"/>
            <a:chOff x="806335" y="1534510"/>
            <a:chExt cx="4270375" cy="378396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791845" cy="2624455"/>
            </a:xfrm>
            <a:custGeom>
              <a:avLst/>
              <a:gdLst/>
              <a:ahLst/>
              <a:cxnLst/>
              <a:rect l="l" t="t" r="r" b="b"/>
              <a:pathLst>
                <a:path w="791844" h="2624454">
                  <a:moveTo>
                    <a:pt x="0" y="2624326"/>
                  </a:moveTo>
                  <a:lnTo>
                    <a:pt x="791235" y="2624326"/>
                  </a:lnTo>
                  <a:lnTo>
                    <a:pt x="791235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7571" y="1534510"/>
              <a:ext cx="3479165" cy="3783965"/>
            </a:xfrm>
            <a:custGeom>
              <a:avLst/>
              <a:gdLst/>
              <a:ahLst/>
              <a:cxnLst/>
              <a:rect l="l" t="t" r="r" b="b"/>
              <a:pathLst>
                <a:path w="3479165" h="3783965">
                  <a:moveTo>
                    <a:pt x="3478924" y="0"/>
                  </a:moveTo>
                  <a:lnTo>
                    <a:pt x="0" y="0"/>
                  </a:lnTo>
                  <a:lnTo>
                    <a:pt x="0" y="3783723"/>
                  </a:lnTo>
                  <a:lnTo>
                    <a:pt x="3478924" y="3783723"/>
                  </a:lnTo>
                  <a:lnTo>
                    <a:pt x="3478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22567" y="2065628"/>
              <a:ext cx="48260" cy="27940"/>
            </a:xfrm>
            <a:custGeom>
              <a:avLst/>
              <a:gdLst/>
              <a:ahLst/>
              <a:cxnLst/>
              <a:rect l="l" t="t" r="r" b="b"/>
              <a:pathLst>
                <a:path w="48260" h="27939">
                  <a:moveTo>
                    <a:pt x="0" y="27325"/>
                  </a:moveTo>
                  <a:lnTo>
                    <a:pt x="47775" y="0"/>
                  </a:lnTo>
                </a:path>
              </a:pathLst>
            </a:custGeom>
            <a:ln w="15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0342" y="2073424"/>
              <a:ext cx="69215" cy="127000"/>
            </a:xfrm>
            <a:custGeom>
              <a:avLst/>
              <a:gdLst/>
              <a:ahLst/>
              <a:cxnLst/>
              <a:rect l="l" t="t" r="r" b="b"/>
              <a:pathLst>
                <a:path w="69214" h="127000">
                  <a:moveTo>
                    <a:pt x="0" y="0"/>
                  </a:moveTo>
                  <a:lnTo>
                    <a:pt x="69172" y="126705"/>
                  </a:lnTo>
                </a:path>
              </a:pathLst>
            </a:custGeom>
            <a:ln w="31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6583" y="1822017"/>
              <a:ext cx="1856105" cy="1043940"/>
            </a:xfrm>
            <a:custGeom>
              <a:avLst/>
              <a:gdLst/>
              <a:ahLst/>
              <a:cxnLst/>
              <a:rect l="l" t="t" r="r" b="b"/>
              <a:pathLst>
                <a:path w="1856104" h="1043939">
                  <a:moveTo>
                    <a:pt x="890727" y="378112"/>
                  </a:moveTo>
                  <a:lnTo>
                    <a:pt x="982352" y="0"/>
                  </a:lnTo>
                </a:path>
                <a:path w="1856104" h="1043939">
                  <a:moveTo>
                    <a:pt x="982352" y="0"/>
                  </a:moveTo>
                  <a:lnTo>
                    <a:pt x="1855553" y="0"/>
                  </a:lnTo>
                </a:path>
                <a:path w="1856104" h="1043939">
                  <a:moveTo>
                    <a:pt x="0" y="1043700"/>
                  </a:moveTo>
                  <a:lnTo>
                    <a:pt x="47734" y="1016429"/>
                  </a:lnTo>
                </a:path>
              </a:pathLst>
            </a:custGeom>
            <a:ln w="15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04317" y="2846241"/>
              <a:ext cx="69215" cy="127000"/>
            </a:xfrm>
            <a:custGeom>
              <a:avLst/>
              <a:gdLst/>
              <a:ahLst/>
              <a:cxnLst/>
              <a:rect l="l" t="t" r="r" b="b"/>
              <a:pathLst>
                <a:path w="69214" h="127000">
                  <a:moveTo>
                    <a:pt x="0" y="0"/>
                  </a:moveTo>
                  <a:lnTo>
                    <a:pt x="69185" y="126691"/>
                  </a:lnTo>
                </a:path>
              </a:pathLst>
            </a:custGeom>
            <a:ln w="31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7578" y="2594821"/>
              <a:ext cx="984885" cy="1384935"/>
            </a:xfrm>
            <a:custGeom>
              <a:avLst/>
              <a:gdLst/>
              <a:ahLst/>
              <a:cxnLst/>
              <a:rect l="l" t="t" r="r" b="b"/>
              <a:pathLst>
                <a:path w="984885" h="1384935">
                  <a:moveTo>
                    <a:pt x="163720" y="378112"/>
                  </a:moveTo>
                  <a:lnTo>
                    <a:pt x="255332" y="0"/>
                  </a:lnTo>
                </a:path>
                <a:path w="984885" h="1384935">
                  <a:moveTo>
                    <a:pt x="255332" y="0"/>
                  </a:moveTo>
                  <a:lnTo>
                    <a:pt x="485343" y="0"/>
                  </a:lnTo>
                </a:path>
                <a:path w="984885" h="1384935">
                  <a:moveTo>
                    <a:pt x="0" y="498957"/>
                  </a:moveTo>
                  <a:lnTo>
                    <a:pt x="984328" y="498957"/>
                  </a:lnTo>
                </a:path>
                <a:path w="984885" h="1384935">
                  <a:moveTo>
                    <a:pt x="565234" y="1384797"/>
                  </a:moveTo>
                  <a:lnTo>
                    <a:pt x="613009" y="1357512"/>
                  </a:lnTo>
                </a:path>
              </a:pathLst>
            </a:custGeom>
            <a:ln w="15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0587" y="3960129"/>
              <a:ext cx="69215" cy="146685"/>
            </a:xfrm>
            <a:custGeom>
              <a:avLst/>
              <a:gdLst/>
              <a:ahLst/>
              <a:cxnLst/>
              <a:rect l="l" t="t" r="r" b="b"/>
              <a:pathLst>
                <a:path w="69214" h="146685">
                  <a:moveTo>
                    <a:pt x="0" y="0"/>
                  </a:moveTo>
                  <a:lnTo>
                    <a:pt x="69185" y="146180"/>
                  </a:lnTo>
                </a:path>
              </a:pathLst>
            </a:custGeom>
            <a:ln w="311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9258" y="3680422"/>
              <a:ext cx="1746885" cy="1561465"/>
            </a:xfrm>
            <a:custGeom>
              <a:avLst/>
              <a:gdLst/>
              <a:ahLst/>
              <a:cxnLst/>
              <a:rect l="l" t="t" r="r" b="b"/>
              <a:pathLst>
                <a:path w="1746885" h="1561464">
                  <a:moveTo>
                    <a:pt x="678311" y="425887"/>
                  </a:moveTo>
                  <a:lnTo>
                    <a:pt x="769922" y="0"/>
                  </a:lnTo>
                </a:path>
                <a:path w="1746885" h="1561464">
                  <a:moveTo>
                    <a:pt x="769922" y="0"/>
                  </a:moveTo>
                  <a:lnTo>
                    <a:pt x="1715259" y="0"/>
                  </a:lnTo>
                </a:path>
                <a:path w="1746885" h="1561464">
                  <a:moveTo>
                    <a:pt x="0" y="546732"/>
                  </a:moveTo>
                  <a:lnTo>
                    <a:pt x="1746442" y="546732"/>
                  </a:lnTo>
                </a:path>
                <a:path w="1746885" h="1561464">
                  <a:moveTo>
                    <a:pt x="55570" y="1561212"/>
                  </a:moveTo>
                  <a:lnTo>
                    <a:pt x="1169500" y="1561212"/>
                  </a:lnTo>
                </a:path>
              </a:pathLst>
            </a:custGeom>
            <a:ln w="15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8399" y="378459"/>
            <a:ext cx="1488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00B0F0"/>
                </a:solidFill>
                <a:latin typeface="Cambria"/>
                <a:cs typeface="Cambria"/>
              </a:rPr>
              <a:t>Latihan</a:t>
            </a:r>
            <a:r>
              <a:rPr sz="28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B0F0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85636" y="2348583"/>
            <a:ext cx="1060450" cy="409575"/>
            <a:chOff x="8285636" y="2348583"/>
            <a:chExt cx="1060450" cy="409575"/>
          </a:xfrm>
        </p:grpSpPr>
        <p:sp>
          <p:nvSpPr>
            <p:cNvPr id="15" name="object 15"/>
            <p:cNvSpPr/>
            <p:nvPr/>
          </p:nvSpPr>
          <p:spPr>
            <a:xfrm>
              <a:off x="8292740" y="2603447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5" h="25400">
                  <a:moveTo>
                    <a:pt x="0" y="24864"/>
                  </a:moveTo>
                  <a:lnTo>
                    <a:pt x="43505" y="0"/>
                  </a:lnTo>
                </a:path>
              </a:pathLst>
            </a:custGeom>
            <a:ln w="14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36245" y="2610551"/>
              <a:ext cx="63500" cy="133350"/>
            </a:xfrm>
            <a:custGeom>
              <a:avLst/>
              <a:gdLst/>
              <a:ahLst/>
              <a:cxnLst/>
              <a:rect l="l" t="t" r="r" b="b"/>
              <a:pathLst>
                <a:path w="63500" h="133350">
                  <a:moveTo>
                    <a:pt x="0" y="0"/>
                  </a:moveTo>
                  <a:lnTo>
                    <a:pt x="63063" y="133216"/>
                  </a:lnTo>
                </a:path>
              </a:pathLst>
            </a:custGeom>
            <a:ln w="28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06400" y="2355687"/>
              <a:ext cx="939800" cy="388620"/>
            </a:xfrm>
            <a:custGeom>
              <a:avLst/>
              <a:gdLst/>
              <a:ahLst/>
              <a:cxnLst/>
              <a:rect l="l" t="t" r="r" b="b"/>
              <a:pathLst>
                <a:path w="939800" h="388619">
                  <a:moveTo>
                    <a:pt x="0" y="388081"/>
                  </a:moveTo>
                  <a:lnTo>
                    <a:pt x="83484" y="0"/>
                  </a:lnTo>
                </a:path>
                <a:path w="939800" h="388619">
                  <a:moveTo>
                    <a:pt x="83484" y="0"/>
                  </a:moveTo>
                  <a:lnTo>
                    <a:pt x="939528" y="0"/>
                  </a:lnTo>
                </a:path>
              </a:pathLst>
            </a:custGeom>
            <a:ln w="14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8246546" y="3362774"/>
            <a:ext cx="1529715" cy="0"/>
          </a:xfrm>
          <a:custGeom>
            <a:avLst/>
            <a:gdLst/>
            <a:ahLst/>
            <a:cxnLst/>
            <a:rect l="l" t="t" r="r" b="b"/>
            <a:pathLst>
              <a:path w="1529715">
                <a:moveTo>
                  <a:pt x="0" y="0"/>
                </a:moveTo>
                <a:lnTo>
                  <a:pt x="1529149" y="0"/>
                </a:lnTo>
              </a:path>
            </a:pathLst>
          </a:custGeom>
          <a:ln w="1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8476566" y="4384058"/>
            <a:ext cx="589915" cy="366395"/>
            <a:chOff x="8476566" y="4384058"/>
            <a:chExt cx="589915" cy="366395"/>
          </a:xfrm>
        </p:grpSpPr>
        <p:sp>
          <p:nvSpPr>
            <p:cNvPr id="20" name="object 20"/>
            <p:cNvSpPr/>
            <p:nvPr/>
          </p:nvSpPr>
          <p:spPr>
            <a:xfrm>
              <a:off x="8483669" y="4613181"/>
              <a:ext cx="43815" cy="25400"/>
            </a:xfrm>
            <a:custGeom>
              <a:avLst/>
              <a:gdLst/>
              <a:ahLst/>
              <a:cxnLst/>
              <a:rect l="l" t="t" r="r" b="b"/>
              <a:pathLst>
                <a:path w="43815" h="25400">
                  <a:moveTo>
                    <a:pt x="0" y="24852"/>
                  </a:moveTo>
                  <a:lnTo>
                    <a:pt x="43505" y="0"/>
                  </a:lnTo>
                </a:path>
              </a:pathLst>
            </a:custGeom>
            <a:ln w="142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27175" y="4620285"/>
              <a:ext cx="63500" cy="115570"/>
            </a:xfrm>
            <a:custGeom>
              <a:avLst/>
              <a:gdLst/>
              <a:ahLst/>
              <a:cxnLst/>
              <a:rect l="l" t="t" r="r" b="b"/>
              <a:pathLst>
                <a:path w="63500" h="115570">
                  <a:moveTo>
                    <a:pt x="0" y="0"/>
                  </a:moveTo>
                  <a:lnTo>
                    <a:pt x="63063" y="115456"/>
                  </a:lnTo>
                </a:path>
              </a:pathLst>
            </a:custGeom>
            <a:ln w="284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97329" y="4391161"/>
              <a:ext cx="469265" cy="344805"/>
            </a:xfrm>
            <a:custGeom>
              <a:avLst/>
              <a:gdLst/>
              <a:ahLst/>
              <a:cxnLst/>
              <a:rect l="l" t="t" r="r" b="b"/>
              <a:pathLst>
                <a:path w="469265" h="344804">
                  <a:moveTo>
                    <a:pt x="0" y="344580"/>
                  </a:moveTo>
                  <a:lnTo>
                    <a:pt x="83459" y="0"/>
                  </a:lnTo>
                </a:path>
                <a:path w="469265" h="344804">
                  <a:moveTo>
                    <a:pt x="83459" y="0"/>
                  </a:moveTo>
                  <a:lnTo>
                    <a:pt x="468870" y="0"/>
                  </a:lnTo>
                </a:path>
              </a:pathLst>
            </a:custGeom>
            <a:ln w="14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251873" y="4330763"/>
            <a:ext cx="1470660" cy="0"/>
          </a:xfrm>
          <a:custGeom>
            <a:avLst/>
            <a:gdLst/>
            <a:ahLst/>
            <a:cxnLst/>
            <a:rect l="l" t="t" r="r" b="b"/>
            <a:pathLst>
              <a:path w="1470659">
                <a:moveTo>
                  <a:pt x="0" y="0"/>
                </a:moveTo>
                <a:lnTo>
                  <a:pt x="1470562" y="0"/>
                </a:lnTo>
              </a:path>
            </a:pathLst>
          </a:custGeom>
          <a:ln w="1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95758" y="5311209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427" y="0"/>
                </a:lnTo>
              </a:path>
            </a:pathLst>
          </a:custGeom>
          <a:ln w="142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12104" y="5042720"/>
            <a:ext cx="153479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76910" algn="l"/>
                <a:tab pos="1344930" algn="l"/>
              </a:tabLst>
            </a:pPr>
            <a:r>
              <a:rPr sz="2650" spc="10" dirty="0">
                <a:latin typeface="Times New Roman"/>
                <a:cs typeface="Times New Roman"/>
              </a:rPr>
              <a:t>10.	</a:t>
            </a:r>
            <a:r>
              <a:rPr sz="2650" spc="15" dirty="0">
                <a:latin typeface="Times New Roman"/>
                <a:cs typeface="Times New Roman"/>
              </a:rPr>
              <a:t>lim	</a:t>
            </a:r>
            <a:r>
              <a:rPr sz="3975" i="1" spc="22" baseline="35639" dirty="0">
                <a:latin typeface="Times New Roman"/>
                <a:cs typeface="Times New Roman"/>
              </a:rPr>
              <a:t>x</a:t>
            </a:r>
            <a:endParaRPr sz="3975" baseline="3563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86099" y="5241675"/>
            <a:ext cx="1001394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50" i="1" spc="50" dirty="0">
                <a:latin typeface="Times New Roman"/>
                <a:cs typeface="Times New Roman"/>
              </a:rPr>
              <a:t>x</a:t>
            </a:r>
            <a:r>
              <a:rPr sz="1550" spc="50" dirty="0">
                <a:latin typeface="Symbol"/>
                <a:cs typeface="Symbol"/>
              </a:rPr>
              <a:t></a:t>
            </a:r>
            <a:r>
              <a:rPr sz="1550" spc="50" dirty="0">
                <a:latin typeface="Times New Roman"/>
                <a:cs typeface="Times New Roman"/>
              </a:rPr>
              <a:t>0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3975" spc="7" baseline="-11530" dirty="0">
                <a:latin typeface="Times New Roman"/>
                <a:cs typeface="Times New Roman"/>
              </a:rPr>
              <a:t>|</a:t>
            </a:r>
            <a:r>
              <a:rPr sz="3975" spc="37" baseline="-11530" dirty="0">
                <a:latin typeface="Times New Roman"/>
                <a:cs typeface="Times New Roman"/>
              </a:rPr>
              <a:t> </a:t>
            </a:r>
            <a:r>
              <a:rPr sz="3975" i="1" spc="22" baseline="-11530" dirty="0">
                <a:latin typeface="Times New Roman"/>
                <a:cs typeface="Times New Roman"/>
              </a:rPr>
              <a:t>x</a:t>
            </a:r>
            <a:r>
              <a:rPr sz="3975" i="1" spc="-179" baseline="-11530" dirty="0">
                <a:latin typeface="Times New Roman"/>
                <a:cs typeface="Times New Roman"/>
              </a:rPr>
              <a:t> </a:t>
            </a:r>
            <a:r>
              <a:rPr sz="3975" spc="7" baseline="-11530" dirty="0">
                <a:latin typeface="Times New Roman"/>
                <a:cs typeface="Times New Roman"/>
              </a:rPr>
              <a:t>|</a:t>
            </a:r>
            <a:endParaRPr sz="3975" baseline="-1153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9423" y="4362452"/>
            <a:ext cx="86423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80" dirty="0">
                <a:latin typeface="Times New Roman"/>
                <a:cs typeface="Times New Roman"/>
              </a:rPr>
              <a:t>2</a:t>
            </a:r>
            <a:r>
              <a:rPr sz="2650" i="1" spc="15" dirty="0">
                <a:latin typeface="Times New Roman"/>
                <a:cs typeface="Times New Roman"/>
              </a:rPr>
              <a:t>x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37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4137" y="4062298"/>
            <a:ext cx="94932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1330" algn="l"/>
              </a:tabLst>
            </a:pPr>
            <a:r>
              <a:rPr sz="2650" spc="10" dirty="0">
                <a:latin typeface="Times New Roman"/>
                <a:cs typeface="Times New Roman"/>
              </a:rPr>
              <a:t>9.	</a:t>
            </a:r>
            <a:r>
              <a:rPr sz="2650" spc="15" dirty="0">
                <a:latin typeface="Times New Roman"/>
                <a:cs typeface="Times New Roman"/>
              </a:rPr>
              <a:t>lim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8810" y="3094285"/>
            <a:ext cx="94932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1330" algn="l"/>
              </a:tabLst>
            </a:pPr>
            <a:r>
              <a:rPr sz="2650" spc="10" dirty="0">
                <a:latin typeface="Times New Roman"/>
                <a:cs typeface="Times New Roman"/>
              </a:rPr>
              <a:t>8.	</a:t>
            </a:r>
            <a:r>
              <a:rPr sz="2650" spc="15" dirty="0">
                <a:latin typeface="Times New Roman"/>
                <a:cs typeface="Times New Roman"/>
              </a:rPr>
              <a:t>lim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69463" y="2026824"/>
            <a:ext cx="94932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1330" algn="l"/>
              </a:tabLst>
            </a:pPr>
            <a:r>
              <a:rPr sz="2650" spc="10" dirty="0">
                <a:latin typeface="Times New Roman"/>
                <a:cs typeface="Times New Roman"/>
              </a:rPr>
              <a:t>7.	</a:t>
            </a:r>
            <a:r>
              <a:rPr sz="2650" spc="15" dirty="0">
                <a:latin typeface="Times New Roman"/>
                <a:cs typeface="Times New Roman"/>
              </a:rPr>
              <a:t>lim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65876" y="4403338"/>
            <a:ext cx="42862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i="1" spc="85" dirty="0">
                <a:latin typeface="Times New Roman"/>
                <a:cs typeface="Times New Roman"/>
              </a:rPr>
              <a:t>x</a:t>
            </a:r>
            <a:r>
              <a:rPr sz="1550" spc="80" dirty="0">
                <a:latin typeface="Symbol"/>
                <a:cs typeface="Symbol"/>
              </a:rPr>
              <a:t></a:t>
            </a:r>
            <a:r>
              <a:rPr sz="1550" spc="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56738" y="3356290"/>
            <a:ext cx="12509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2864" y="3694642"/>
            <a:ext cx="36004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75" i="1" spc="22" baseline="-25157" dirty="0">
                <a:latin typeface="Times New Roman"/>
                <a:cs typeface="Times New Roman"/>
              </a:rPr>
              <a:t>x</a:t>
            </a:r>
            <a:r>
              <a:rPr sz="3975" i="1" spc="-615" baseline="-25157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89075" y="2118131"/>
            <a:ext cx="451484" cy="104330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20"/>
              </a:spcBef>
            </a:pPr>
            <a:r>
              <a:rPr sz="3975" i="1" spc="22" baseline="-25157" dirty="0">
                <a:latin typeface="Times New Roman"/>
                <a:cs typeface="Times New Roman"/>
              </a:rPr>
              <a:t>x</a:t>
            </a:r>
            <a:r>
              <a:rPr sz="3975" i="1" spc="-615" baseline="-25157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825"/>
              </a:spcBef>
            </a:pPr>
            <a:r>
              <a:rPr sz="3975" i="1" spc="22" baseline="-25157" dirty="0">
                <a:latin typeface="Times New Roman"/>
                <a:cs typeface="Times New Roman"/>
              </a:rPr>
              <a:t>x</a:t>
            </a:r>
            <a:r>
              <a:rPr sz="3975" i="1" spc="-615" baseline="-25157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41363" y="3293216"/>
            <a:ext cx="73406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50" i="1" spc="40" dirty="0">
                <a:latin typeface="Times New Roman"/>
                <a:cs typeface="Times New Roman"/>
              </a:rPr>
              <a:t>x</a:t>
            </a:r>
            <a:r>
              <a:rPr sz="1550" spc="40" dirty="0">
                <a:latin typeface="Symbol"/>
                <a:cs typeface="Symbol"/>
              </a:rPr>
              <a:t></a:t>
            </a:r>
            <a:r>
              <a:rPr sz="1550" spc="40" dirty="0">
                <a:latin typeface="Times New Roman"/>
                <a:cs typeface="Times New Roman"/>
              </a:rPr>
              <a:t>3</a:t>
            </a:r>
            <a:r>
              <a:rPr sz="1550" spc="405" dirty="0">
                <a:latin typeface="Times New Roman"/>
                <a:cs typeface="Times New Roman"/>
              </a:rPr>
              <a:t> </a:t>
            </a:r>
            <a:r>
              <a:rPr sz="3975" i="1" spc="22" baseline="-12578" dirty="0">
                <a:latin typeface="Times New Roman"/>
                <a:cs typeface="Times New Roman"/>
              </a:rPr>
              <a:t>x</a:t>
            </a:r>
            <a:endParaRPr sz="3975" baseline="-1257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68977" y="3295707"/>
            <a:ext cx="1107440" cy="9867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50" spc="1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spc="140" dirty="0">
                <a:latin typeface="Times New Roman"/>
                <a:cs typeface="Times New Roman"/>
              </a:rPr>
              <a:t>5</a:t>
            </a:r>
            <a:r>
              <a:rPr sz="2650" i="1" spc="15" dirty="0">
                <a:latin typeface="Times New Roman"/>
                <a:cs typeface="Times New Roman"/>
              </a:rPr>
              <a:t>x</a:t>
            </a:r>
            <a:r>
              <a:rPr sz="2650" i="1" spc="-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6</a:t>
            </a:r>
            <a:endParaRPr sz="26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05"/>
              </a:spcBef>
            </a:pP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3</a:t>
            </a:r>
            <a:r>
              <a:rPr sz="2650" i="1" spc="15" dirty="0">
                <a:latin typeface="Times New Roman"/>
                <a:cs typeface="Times New Roman"/>
              </a:rPr>
              <a:t>x</a:t>
            </a:r>
            <a:r>
              <a:rPr sz="2650" i="1" spc="-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37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10540" y="2270883"/>
            <a:ext cx="954405" cy="104330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650" spc="15" dirty="0">
                <a:latin typeface="Symbol"/>
                <a:cs typeface="Symbol"/>
              </a:rPr>
              <a:t>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3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Symbol"/>
                <a:cs typeface="Symbol"/>
              </a:rPr>
              <a:t></a:t>
            </a:r>
            <a:r>
              <a:rPr sz="2650" spc="-12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825"/>
              </a:spcBef>
            </a:pPr>
            <a:r>
              <a:rPr sz="2650" spc="15" dirty="0">
                <a:latin typeface="Symbol"/>
                <a:cs typeface="Symbol"/>
              </a:rPr>
              <a:t></a:t>
            </a:r>
            <a:r>
              <a:rPr sz="2650" spc="-21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9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44500" y="1811921"/>
            <a:ext cx="163322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5940" algn="l"/>
                <a:tab pos="1619885" algn="l"/>
              </a:tabLst>
            </a:pPr>
            <a:r>
              <a:rPr sz="26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65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650" i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u="heavy" spc="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50" u="heavy" spc="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89848" y="2367864"/>
            <a:ext cx="40640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i="1" spc="85" dirty="0">
                <a:latin typeface="Times New Roman"/>
                <a:cs typeface="Times New Roman"/>
              </a:rPr>
              <a:t>x</a:t>
            </a:r>
            <a:r>
              <a:rPr sz="1550" spc="-90" dirty="0">
                <a:latin typeface="Symbol"/>
                <a:cs typeface="Symbol"/>
              </a:rPr>
              <a:t></a:t>
            </a:r>
            <a:r>
              <a:rPr sz="1550" spc="5" dirty="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89957" y="1308383"/>
            <a:ext cx="125095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spc="5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91241" y="1074795"/>
            <a:ext cx="216852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24380" algn="l"/>
              </a:tabLst>
            </a:pPr>
            <a:r>
              <a:rPr sz="2650" spc="10" dirty="0">
                <a:latin typeface="Symbol"/>
                <a:cs typeface="Symbol"/>
              </a:rPr>
              <a:t></a:t>
            </a:r>
            <a:r>
              <a:rPr sz="2650" spc="10" dirty="0">
                <a:latin typeface="Times New Roman"/>
                <a:cs typeface="Times New Roman"/>
              </a:rPr>
              <a:t>	</a:t>
            </a:r>
            <a:r>
              <a:rPr sz="2650" spc="10" dirty="0">
                <a:latin typeface="Symbol"/>
                <a:cs typeface="Symbol"/>
              </a:rPr>
              <a:t>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64448" y="1245308"/>
            <a:ext cx="84391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50" i="1" spc="85" dirty="0">
                <a:latin typeface="Times New Roman"/>
                <a:cs typeface="Times New Roman"/>
              </a:rPr>
              <a:t>x</a:t>
            </a:r>
            <a:r>
              <a:rPr sz="1550" spc="-90" dirty="0">
                <a:latin typeface="Symbol"/>
                <a:cs typeface="Symbol"/>
              </a:rPr>
              <a:t></a:t>
            </a:r>
            <a:r>
              <a:rPr sz="1550" spc="5" dirty="0">
                <a:latin typeface="Times New Roman"/>
                <a:cs typeface="Times New Roman"/>
              </a:rPr>
              <a:t>1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3975" spc="15" baseline="-17819" dirty="0">
                <a:latin typeface="Symbol"/>
                <a:cs typeface="Symbol"/>
              </a:rPr>
              <a:t></a:t>
            </a:r>
            <a:r>
              <a:rPr sz="3975" spc="-7" baseline="-17819" dirty="0">
                <a:latin typeface="Times New Roman"/>
                <a:cs typeface="Times New Roman"/>
              </a:rPr>
              <a:t> </a:t>
            </a:r>
            <a:r>
              <a:rPr sz="3975" i="1" spc="22" baseline="-12578" dirty="0">
                <a:latin typeface="Times New Roman"/>
                <a:cs typeface="Times New Roman"/>
              </a:rPr>
              <a:t>x</a:t>
            </a:r>
            <a:endParaRPr sz="3975" baseline="-1257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69463" y="831474"/>
            <a:ext cx="3090545" cy="649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34085">
              <a:lnSpc>
                <a:spcPts val="2435"/>
              </a:lnSpc>
              <a:spcBef>
                <a:spcPts val="135"/>
              </a:spcBef>
              <a:tabLst>
                <a:tab pos="1435100" algn="l"/>
                <a:tab pos="1919605" algn="l"/>
                <a:tab pos="2266315" algn="l"/>
                <a:tab pos="2499360" algn="l"/>
                <a:tab pos="2903855" algn="l"/>
              </a:tabLst>
            </a:pPr>
            <a:r>
              <a:rPr sz="3975" spc="15" baseline="-4192" dirty="0">
                <a:latin typeface="Symbol"/>
                <a:cs typeface="Symbol"/>
              </a:rPr>
              <a:t></a:t>
            </a:r>
            <a:r>
              <a:rPr sz="3975" spc="-465" baseline="-4192" dirty="0">
                <a:latin typeface="Times New Roman"/>
                <a:cs typeface="Times New Roman"/>
              </a:rPr>
              <a:t> </a:t>
            </a:r>
            <a:r>
              <a:rPr sz="26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50" spc="-330" dirty="0">
                <a:latin typeface="Times New Roman"/>
                <a:cs typeface="Times New Roman"/>
              </a:rPr>
              <a:t> </a:t>
            </a:r>
            <a:r>
              <a:rPr sz="3975" spc="15" baseline="-4192" dirty="0">
                <a:latin typeface="Symbol"/>
                <a:cs typeface="Symbol"/>
              </a:rPr>
              <a:t></a:t>
            </a:r>
            <a:endParaRPr sz="3975" baseline="-4192">
              <a:latin typeface="Symbol"/>
              <a:cs typeface="Symbol"/>
            </a:endParaRPr>
          </a:p>
          <a:p>
            <a:pPr marL="12700">
              <a:lnSpc>
                <a:spcPts val="2435"/>
              </a:lnSpc>
              <a:tabLst>
                <a:tab pos="481330" algn="l"/>
                <a:tab pos="1999614" algn="l"/>
              </a:tabLst>
            </a:pPr>
            <a:r>
              <a:rPr sz="2650" spc="10" dirty="0">
                <a:latin typeface="Times New Roman"/>
                <a:cs typeface="Times New Roman"/>
              </a:rPr>
              <a:t>6.	</a:t>
            </a:r>
            <a:r>
              <a:rPr sz="2650" spc="15" dirty="0">
                <a:latin typeface="Times New Roman"/>
                <a:cs typeface="Times New Roman"/>
              </a:rPr>
              <a:t>lim	</a:t>
            </a:r>
            <a:r>
              <a:rPr sz="2650" spc="15" dirty="0">
                <a:latin typeface="Symbol"/>
                <a:cs typeface="Symbol"/>
              </a:rPr>
              <a:t>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6795" y="1319028"/>
            <a:ext cx="162115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44855" algn="l"/>
              </a:tabLst>
            </a:pPr>
            <a:r>
              <a:rPr sz="2650" spc="15" dirty="0">
                <a:latin typeface="Symbol"/>
                <a:cs typeface="Symbol"/>
              </a:rPr>
              <a:t></a:t>
            </a:r>
            <a:r>
              <a:rPr sz="2650" spc="-42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1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3975" spc="22" baseline="1048" dirty="0">
                <a:latin typeface="Times New Roman"/>
                <a:cs typeface="Times New Roman"/>
              </a:rPr>
              <a:t>1</a:t>
            </a:r>
            <a:r>
              <a:rPr sz="3975" spc="-555" baseline="1048" dirty="0">
                <a:latin typeface="Times New Roman"/>
                <a:cs typeface="Times New Roman"/>
              </a:rPr>
              <a:t> </a:t>
            </a:r>
            <a:r>
              <a:rPr sz="3975" spc="22" baseline="1048" dirty="0">
                <a:latin typeface="Symbol"/>
                <a:cs typeface="Symbol"/>
              </a:rPr>
              <a:t></a:t>
            </a:r>
            <a:r>
              <a:rPr sz="3975" baseline="1048" dirty="0">
                <a:latin typeface="Times New Roman"/>
                <a:cs typeface="Times New Roman"/>
              </a:rPr>
              <a:t> </a:t>
            </a:r>
            <a:r>
              <a:rPr sz="3975" i="1" spc="22" baseline="1048" dirty="0">
                <a:latin typeface="Times New Roman"/>
                <a:cs typeface="Times New Roman"/>
              </a:rPr>
              <a:t>x</a:t>
            </a:r>
            <a:r>
              <a:rPr sz="3975" i="1" spc="-247" baseline="1048" dirty="0">
                <a:latin typeface="Times New Roman"/>
                <a:cs typeface="Times New Roman"/>
              </a:rPr>
              <a:t> </a:t>
            </a:r>
            <a:r>
              <a:rPr sz="3975" spc="15" baseline="-5241" dirty="0">
                <a:latin typeface="Symbol"/>
                <a:cs typeface="Symbol"/>
              </a:rPr>
              <a:t></a:t>
            </a:r>
            <a:endParaRPr sz="3975" baseline="-5241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92880" y="4221289"/>
            <a:ext cx="13462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5045" y="4712437"/>
            <a:ext cx="21272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34792" y="4948253"/>
            <a:ext cx="107251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0070" algn="l"/>
              </a:tabLst>
            </a:pPr>
            <a:r>
              <a:rPr sz="2950" spc="-5" dirty="0">
                <a:latin typeface="Times New Roman"/>
                <a:cs typeface="Times New Roman"/>
              </a:rPr>
              <a:t>5.	lim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46484" y="3933773"/>
            <a:ext cx="1039494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050" algn="l"/>
              </a:tabLst>
            </a:pPr>
            <a:r>
              <a:rPr sz="2950" spc="-5" dirty="0">
                <a:latin typeface="Times New Roman"/>
                <a:cs typeface="Times New Roman"/>
              </a:rPr>
              <a:t>4.	lim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34792" y="2800397"/>
            <a:ext cx="1039494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050" algn="l"/>
              </a:tabLst>
            </a:pPr>
            <a:r>
              <a:rPr sz="2950" spc="-5" dirty="0">
                <a:latin typeface="Times New Roman"/>
                <a:cs typeface="Times New Roman"/>
              </a:rPr>
              <a:t>3.	lim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02007" y="3530339"/>
            <a:ext cx="3873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425" i="1" spc="-7" baseline="-24482" dirty="0">
                <a:latin typeface="Times New Roman"/>
                <a:cs typeface="Times New Roman"/>
              </a:rPr>
              <a:t>x</a:t>
            </a:r>
            <a:r>
              <a:rPr sz="4425" i="1" spc="-690" baseline="-24482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35625" y="4232969"/>
            <a:ext cx="74739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5" dirty="0">
                <a:latin typeface="Times New Roman"/>
                <a:cs typeface="Times New Roman"/>
              </a:rPr>
              <a:t>4</a:t>
            </a:r>
            <a:r>
              <a:rPr sz="2950" spc="-18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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i="1" spc="-5" dirty="0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30200" y="3697957"/>
            <a:ext cx="171958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3965" algn="l"/>
              </a:tabLst>
            </a:pPr>
            <a:r>
              <a:rPr sz="2950" spc="-5" dirty="0">
                <a:latin typeface="Times New Roman"/>
                <a:cs typeface="Times New Roman"/>
              </a:rPr>
              <a:t>3</a:t>
            </a:r>
            <a:r>
              <a:rPr sz="2950" spc="-28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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-19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5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90063" y="3092771"/>
            <a:ext cx="69786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5" dirty="0">
                <a:latin typeface="Times New Roman"/>
                <a:cs typeface="Times New Roman"/>
              </a:rPr>
              <a:t>x</a:t>
            </a:r>
            <a:r>
              <a:rPr sz="2950" i="1" spc="-114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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01137" y="2564581"/>
            <a:ext cx="72961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5" dirty="0">
                <a:latin typeface="Times New Roman"/>
                <a:cs typeface="Times New Roman"/>
              </a:rPr>
              <a:t>x</a:t>
            </a:r>
            <a:r>
              <a:rPr sz="2950" i="1" spc="13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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08384" y="1499416"/>
            <a:ext cx="393128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565150" algn="l"/>
                <a:tab pos="2141855" algn="l"/>
              </a:tabLst>
            </a:pPr>
            <a:r>
              <a:rPr sz="2950" spc="-5" dirty="0">
                <a:latin typeface="Times New Roman"/>
                <a:cs typeface="Times New Roman"/>
              </a:rPr>
              <a:t>2.	li</a:t>
            </a:r>
            <a:r>
              <a:rPr sz="2950" spc="35" dirty="0">
                <a:latin typeface="Times New Roman"/>
                <a:cs typeface="Times New Roman"/>
              </a:rPr>
              <a:t>m</a:t>
            </a:r>
            <a:r>
              <a:rPr sz="5250" spc="-894" dirty="0">
                <a:latin typeface="Symbol"/>
                <a:cs typeface="Symbol"/>
              </a:rPr>
              <a:t></a:t>
            </a:r>
            <a:r>
              <a:rPr sz="2950" i="1" spc="-5" dirty="0">
                <a:latin typeface="Times New Roman"/>
                <a:cs typeface="Times New Roman"/>
              </a:rPr>
              <a:t>x</a:t>
            </a:r>
            <a:r>
              <a:rPr sz="2950" i="1" spc="-459" dirty="0">
                <a:latin typeface="Times New Roman"/>
                <a:cs typeface="Times New Roman"/>
              </a:rPr>
              <a:t> </a:t>
            </a:r>
            <a:r>
              <a:rPr sz="2550" spc="7" baseline="42483" dirty="0">
                <a:latin typeface="Times New Roman"/>
                <a:cs typeface="Times New Roman"/>
              </a:rPr>
              <a:t>4</a:t>
            </a:r>
            <a:r>
              <a:rPr sz="2550" baseline="42483" dirty="0">
                <a:latin typeface="Times New Roman"/>
                <a:cs typeface="Times New Roman"/>
              </a:rPr>
              <a:t> </a:t>
            </a:r>
            <a:r>
              <a:rPr sz="2550" spc="179" baseline="42483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spc="85" dirty="0">
                <a:latin typeface="Times New Roman"/>
                <a:cs typeface="Times New Roman"/>
              </a:rPr>
              <a:t>3</a:t>
            </a:r>
            <a:r>
              <a:rPr sz="2950" i="1" spc="-5" dirty="0">
                <a:latin typeface="Times New Roman"/>
                <a:cs typeface="Times New Roman"/>
              </a:rPr>
              <a:t>x</a:t>
            </a:r>
            <a:r>
              <a:rPr sz="2950" i="1" spc="-114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-425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Times New Roman"/>
                <a:cs typeface="Times New Roman"/>
              </a:rPr>
              <a:t>1</a:t>
            </a:r>
            <a:r>
              <a:rPr sz="2950" spc="-17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</a:t>
            </a:r>
            <a:r>
              <a:rPr sz="2950" spc="-145" dirty="0">
                <a:latin typeface="Times New Roman"/>
                <a:cs typeface="Times New Roman"/>
              </a:rPr>
              <a:t> </a:t>
            </a:r>
            <a:r>
              <a:rPr sz="2950" spc="175" dirty="0">
                <a:latin typeface="Times New Roman"/>
                <a:cs typeface="Times New Roman"/>
              </a:rPr>
              <a:t>4</a:t>
            </a:r>
            <a:r>
              <a:rPr sz="2950" i="1" spc="160" dirty="0">
                <a:latin typeface="Times New Roman"/>
                <a:cs typeface="Times New Roman"/>
              </a:rPr>
              <a:t>x</a:t>
            </a:r>
            <a:r>
              <a:rPr sz="5250" spc="-785" dirty="0">
                <a:latin typeface="Symbol"/>
                <a:cs typeface="Symbol"/>
              </a:rPr>
              <a:t></a:t>
            </a:r>
            <a:endParaRPr sz="5250">
              <a:latin typeface="Symbol"/>
              <a:cs typeface="Symbo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52450" algn="l"/>
              </a:tabLst>
            </a:pPr>
            <a:r>
              <a:rPr spc="-5" dirty="0"/>
              <a:t>1.	li</a:t>
            </a:r>
            <a:r>
              <a:rPr spc="30" dirty="0"/>
              <a:t>m</a:t>
            </a:r>
            <a:r>
              <a:rPr sz="4700" spc="-640" dirty="0">
                <a:latin typeface="Symbol"/>
                <a:cs typeface="Symbol"/>
              </a:rPr>
              <a:t></a:t>
            </a:r>
            <a:r>
              <a:rPr i="1" spc="-5" dirty="0">
                <a:latin typeface="Times New Roman"/>
                <a:cs typeface="Times New Roman"/>
              </a:rPr>
              <a:t>x</a:t>
            </a:r>
            <a:r>
              <a:rPr i="1" spc="-459" dirty="0">
                <a:latin typeface="Times New Roman"/>
                <a:cs typeface="Times New Roman"/>
              </a:rPr>
              <a:t> </a:t>
            </a:r>
            <a:r>
              <a:rPr sz="2550" spc="7" baseline="42483" dirty="0"/>
              <a:t>2</a:t>
            </a:r>
            <a:r>
              <a:rPr sz="2550" baseline="42483" dirty="0"/>
              <a:t> </a:t>
            </a:r>
            <a:r>
              <a:rPr sz="2550" spc="179" baseline="42483" dirty="0"/>
              <a:t> 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35" dirty="0"/>
              <a:t> </a:t>
            </a:r>
            <a:r>
              <a:rPr sz="2950" i="1" spc="-5" dirty="0">
                <a:latin typeface="Times New Roman"/>
                <a:cs typeface="Times New Roman"/>
              </a:rPr>
              <a:t>x</a:t>
            </a:r>
            <a:r>
              <a:rPr sz="2950" i="1" spc="-114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-425" dirty="0"/>
              <a:t> </a:t>
            </a:r>
            <a:r>
              <a:rPr sz="2950" spc="-145" dirty="0"/>
              <a:t>1</a:t>
            </a:r>
            <a:r>
              <a:rPr sz="4700" spc="-600" dirty="0">
                <a:latin typeface="Symbol"/>
                <a:cs typeface="Symbol"/>
              </a:rPr>
              <a:t></a:t>
            </a:r>
            <a:endParaRPr sz="47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2489" y="5154850"/>
            <a:ext cx="1727200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50" i="1" spc="135" baseline="27777" dirty="0">
                <a:latin typeface="Times New Roman"/>
                <a:cs typeface="Times New Roman"/>
              </a:rPr>
              <a:t>x</a:t>
            </a:r>
            <a:r>
              <a:rPr sz="2550" spc="135" baseline="27777" dirty="0">
                <a:latin typeface="Symbol"/>
                <a:cs typeface="Symbol"/>
              </a:rPr>
              <a:t></a:t>
            </a:r>
            <a:r>
              <a:rPr sz="2550" baseline="27777" dirty="0">
                <a:latin typeface="Symbol"/>
                <a:cs typeface="Symbol"/>
              </a:rPr>
              <a:t></a:t>
            </a:r>
            <a:r>
              <a:rPr sz="2550" spc="7" baseline="27777" dirty="0">
                <a:latin typeface="Times New Roman"/>
                <a:cs typeface="Times New Roman"/>
              </a:rPr>
              <a:t>1</a:t>
            </a:r>
            <a:r>
              <a:rPr sz="2550" spc="82" baseline="27777" dirty="0">
                <a:latin typeface="Times New Roman"/>
                <a:cs typeface="Times New Roman"/>
              </a:rPr>
              <a:t> </a:t>
            </a:r>
            <a:r>
              <a:rPr sz="3900" spc="-705" dirty="0">
                <a:latin typeface="Symbol"/>
                <a:cs typeface="Symbol"/>
              </a:rPr>
              <a:t></a:t>
            </a:r>
            <a:r>
              <a:rPr sz="2950" spc="-5" dirty="0">
                <a:latin typeface="Times New Roman"/>
                <a:cs typeface="Times New Roman"/>
              </a:rPr>
              <a:t>1</a:t>
            </a:r>
            <a:r>
              <a:rPr sz="2950" spc="-420" dirty="0">
                <a:latin typeface="Times New Roman"/>
                <a:cs typeface="Times New Roman"/>
              </a:rPr>
              <a:t> </a:t>
            </a:r>
            <a:r>
              <a:rPr sz="2950" spc="-5" dirty="0">
                <a:latin typeface="Symbol"/>
                <a:cs typeface="Symbol"/>
              </a:rPr>
              <a:t>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i="1" spc="160" dirty="0">
                <a:latin typeface="Times New Roman"/>
                <a:cs typeface="Times New Roman"/>
              </a:rPr>
              <a:t>x</a:t>
            </a:r>
            <a:r>
              <a:rPr sz="3900" spc="-330" dirty="0">
                <a:latin typeface="Symbol"/>
                <a:cs typeface="Symbol"/>
              </a:rPr>
              <a:t></a:t>
            </a:r>
            <a:r>
              <a:rPr sz="2550" spc="7" baseline="50653" dirty="0">
                <a:latin typeface="Times New Roman"/>
                <a:cs typeface="Times New Roman"/>
              </a:rPr>
              <a:t>2</a:t>
            </a:r>
            <a:endParaRPr sz="2550" baseline="50653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97149" y="4308001"/>
            <a:ext cx="46799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90" dirty="0">
                <a:latin typeface="Times New Roman"/>
                <a:cs typeface="Times New Roman"/>
              </a:rPr>
              <a:t>x</a:t>
            </a:r>
            <a:r>
              <a:rPr sz="1700" spc="90" dirty="0">
                <a:latin typeface="Symbol"/>
                <a:cs typeface="Symbol"/>
              </a:rPr>
              <a:t></a:t>
            </a:r>
            <a:r>
              <a:rPr sz="1700" spc="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05919" y="3174652"/>
            <a:ext cx="44386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90" dirty="0">
                <a:latin typeface="Times New Roman"/>
                <a:cs typeface="Times New Roman"/>
              </a:rPr>
              <a:t>x</a:t>
            </a:r>
            <a:r>
              <a:rPr sz="1700" spc="-105" dirty="0">
                <a:latin typeface="Symbol"/>
                <a:cs typeface="Symbol"/>
              </a:rPr>
              <a:t></a:t>
            </a: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17613" y="2165991"/>
            <a:ext cx="44386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90" dirty="0">
                <a:latin typeface="Times New Roman"/>
                <a:cs typeface="Times New Roman"/>
              </a:rPr>
              <a:t>x</a:t>
            </a:r>
            <a:r>
              <a:rPr sz="1700" spc="-105" dirty="0">
                <a:latin typeface="Symbol"/>
                <a:cs typeface="Symbol"/>
              </a:rPr>
              <a:t></a:t>
            </a:r>
            <a:r>
              <a:rPr sz="1700" spc="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58144" y="1393228"/>
            <a:ext cx="464184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90" dirty="0"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Symbol"/>
                <a:cs typeface="Symbol"/>
              </a:rPr>
              <a:t></a:t>
            </a:r>
            <a:r>
              <a:rPr sz="1700" spc="5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533" y="471932"/>
            <a:ext cx="457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00B0F0"/>
                </a:solidFill>
                <a:latin typeface="Cambria"/>
                <a:cs typeface="Cambria"/>
              </a:rPr>
              <a:t>Kekontinuan</a:t>
            </a:r>
            <a:r>
              <a:rPr sz="3600" b="1" spc="7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b="1" spc="200" dirty="0">
                <a:solidFill>
                  <a:srgbClr val="00B0F0"/>
                </a:solidFill>
                <a:latin typeface="Cambria"/>
                <a:cs typeface="Cambria"/>
              </a:rPr>
              <a:t>Fungsi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0603" y="1182115"/>
            <a:ext cx="448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latin typeface="Cambria"/>
                <a:cs typeface="Cambria"/>
              </a:rPr>
              <a:t>Perhatikan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gambar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dibawah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ini: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7210" y="1598795"/>
            <a:ext cx="9414510" cy="4627245"/>
            <a:chOff x="2167210" y="1598795"/>
            <a:chExt cx="9414510" cy="4627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7210" y="1915749"/>
              <a:ext cx="3698013" cy="36274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74674" y="1606732"/>
              <a:ext cx="5199380" cy="4611370"/>
            </a:xfrm>
            <a:custGeom>
              <a:avLst/>
              <a:gdLst/>
              <a:ahLst/>
              <a:cxnLst/>
              <a:rect l="l" t="t" r="r" b="b"/>
              <a:pathLst>
                <a:path w="5199380" h="4611370">
                  <a:moveTo>
                    <a:pt x="5199016" y="0"/>
                  </a:moveTo>
                  <a:lnTo>
                    <a:pt x="0" y="0"/>
                  </a:lnTo>
                  <a:lnTo>
                    <a:pt x="0" y="4611188"/>
                  </a:lnTo>
                  <a:lnTo>
                    <a:pt x="5199016" y="4611188"/>
                  </a:lnTo>
                  <a:lnTo>
                    <a:pt x="5199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4674" y="1606732"/>
              <a:ext cx="5199380" cy="4611370"/>
            </a:xfrm>
            <a:custGeom>
              <a:avLst/>
              <a:gdLst/>
              <a:ahLst/>
              <a:cxnLst/>
              <a:rect l="l" t="t" r="r" b="b"/>
              <a:pathLst>
                <a:path w="5199380" h="4611370">
                  <a:moveTo>
                    <a:pt x="0" y="0"/>
                  </a:moveTo>
                  <a:lnTo>
                    <a:pt x="5199017" y="0"/>
                  </a:lnTo>
                  <a:lnTo>
                    <a:pt x="5199017" y="4611188"/>
                  </a:lnTo>
                  <a:lnTo>
                    <a:pt x="0" y="4611188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53415" y="1754123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3415" y="2363723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4049" y="1944399"/>
            <a:ext cx="90487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imes New Roman"/>
                <a:cs typeface="Times New Roman"/>
              </a:rPr>
              <a:t>f</a:t>
            </a:r>
            <a:r>
              <a:rPr sz="2200" i="1" spc="-3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(</a:t>
            </a:r>
            <a:r>
              <a:rPr sz="2200" spc="-10" dirty="0">
                <a:latin typeface="Times New Roman"/>
                <a:cs typeface="Times New Roman"/>
              </a:rPr>
              <a:t>0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0569" y="2425936"/>
            <a:ext cx="12687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Times New Roman"/>
                <a:cs typeface="Times New Roman"/>
              </a:rPr>
              <a:t>lim</a:t>
            </a:r>
            <a:r>
              <a:rPr sz="1950" spc="120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f</a:t>
            </a:r>
            <a:r>
              <a:rPr sz="1950" i="1" spc="-3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i="1" spc="70" dirty="0">
                <a:latin typeface="Times New Roman"/>
                <a:cs typeface="Times New Roman"/>
              </a:rPr>
              <a:t>x</a:t>
            </a:r>
            <a:r>
              <a:rPr sz="1950" spc="70" dirty="0">
                <a:latin typeface="Times New Roman"/>
                <a:cs typeface="Times New Roman"/>
              </a:rPr>
              <a:t>)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3415" y="2609051"/>
            <a:ext cx="4337050" cy="6946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650"/>
              </a:spcBef>
            </a:pPr>
            <a:r>
              <a:rPr sz="1150" i="1" spc="30" dirty="0">
                <a:latin typeface="Times New Roman"/>
                <a:cs typeface="Times New Roman"/>
              </a:rPr>
              <a:t>x</a:t>
            </a:r>
            <a:r>
              <a:rPr sz="1150" spc="30" dirty="0">
                <a:latin typeface="Symbol"/>
                <a:cs typeface="Symbol"/>
              </a:rPr>
              <a:t></a:t>
            </a:r>
            <a:r>
              <a:rPr sz="1150" spc="3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000" spc="-5" dirty="0">
                <a:latin typeface="Times New Roman"/>
                <a:cs typeface="Times New Roman"/>
              </a:rPr>
              <a:t>fungsi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tidak kontinu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5" dirty="0">
                <a:latin typeface="Times New Roman"/>
                <a:cs typeface="Times New Roman"/>
              </a:rPr>
              <a:t> karena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102" y="3842398"/>
            <a:ext cx="299720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i="1" spc="65" dirty="0">
                <a:latin typeface="Times New Roman"/>
                <a:cs typeface="Times New Roman"/>
              </a:rPr>
              <a:t>x</a:t>
            </a:r>
            <a:r>
              <a:rPr sz="1050" spc="45" dirty="0">
                <a:latin typeface="Symbol"/>
                <a:cs typeface="Symbol"/>
              </a:rPr>
              <a:t></a:t>
            </a:r>
            <a:r>
              <a:rPr sz="1050" spc="1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0715" y="3608394"/>
            <a:ext cx="4798695" cy="2315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90"/>
              </a:spcBef>
            </a:pPr>
            <a:r>
              <a:rPr sz="1850" spc="-5" dirty="0">
                <a:latin typeface="Times New Roman"/>
                <a:cs typeface="Times New Roman"/>
              </a:rPr>
              <a:t>lim</a:t>
            </a:r>
            <a:r>
              <a:rPr sz="1850" spc="110" dirty="0">
                <a:latin typeface="Times New Roman"/>
                <a:cs typeface="Times New Roman"/>
              </a:rPr>
              <a:t> </a:t>
            </a:r>
            <a:r>
              <a:rPr sz="1850" i="1" spc="-5" dirty="0">
                <a:latin typeface="Times New Roman"/>
                <a:cs typeface="Times New Roman"/>
              </a:rPr>
              <a:t>f</a:t>
            </a:r>
            <a:r>
              <a:rPr sz="1850" i="1" spc="-45" dirty="0">
                <a:latin typeface="Times New Roman"/>
                <a:cs typeface="Times New Roman"/>
              </a:rPr>
              <a:t> </a:t>
            </a:r>
            <a:r>
              <a:rPr sz="1850" spc="55" dirty="0">
                <a:latin typeface="Times New Roman"/>
                <a:cs typeface="Times New Roman"/>
              </a:rPr>
              <a:t>(</a:t>
            </a:r>
            <a:r>
              <a:rPr sz="1850" i="1" spc="55" dirty="0">
                <a:latin typeface="Times New Roman"/>
                <a:cs typeface="Times New Roman"/>
              </a:rPr>
              <a:t>x</a:t>
            </a:r>
            <a:r>
              <a:rPr sz="1850" spc="55" dirty="0">
                <a:latin typeface="Times New Roman"/>
                <a:cs typeface="Times New Roman"/>
              </a:rPr>
              <a:t>)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Symbol"/>
                <a:cs typeface="Symbol"/>
              </a:rPr>
              <a:t></a:t>
            </a:r>
            <a:r>
              <a:rPr sz="1850" spc="370" dirty="0">
                <a:latin typeface="Times New Roman"/>
                <a:cs typeface="Times New Roman"/>
              </a:rPr>
              <a:t> </a:t>
            </a:r>
            <a:r>
              <a:rPr sz="1850" i="1" spc="-5" dirty="0">
                <a:latin typeface="Times New Roman"/>
                <a:cs typeface="Times New Roman"/>
              </a:rPr>
              <a:t>f</a:t>
            </a:r>
            <a:r>
              <a:rPr sz="1850" i="1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(0)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431800" indent="-406400">
              <a:lnSpc>
                <a:spcPct val="100000"/>
              </a:lnSpc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000" spc="-5" dirty="0">
                <a:latin typeface="Times New Roman"/>
                <a:cs typeface="Times New Roman"/>
              </a:rPr>
              <a:t>fungsi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tidak kontinu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 </a:t>
            </a:r>
            <a:r>
              <a:rPr sz="2000" spc="-5" dirty="0">
                <a:latin typeface="Times New Roman"/>
                <a:cs typeface="Times New Roman"/>
              </a:rPr>
              <a:t>karena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439420">
              <a:lnSpc>
                <a:spcPts val="2260"/>
              </a:lnSpc>
              <a:tabLst>
                <a:tab pos="1514475" algn="l"/>
              </a:tabLst>
            </a:pPr>
            <a:r>
              <a:rPr sz="2050" spc="5" dirty="0">
                <a:latin typeface="Times New Roman"/>
                <a:cs typeface="Times New Roman"/>
              </a:rPr>
              <a:t>lim</a:t>
            </a:r>
            <a:r>
              <a:rPr sz="2050" spc="150" dirty="0">
                <a:latin typeface="Times New Roman"/>
                <a:cs typeface="Times New Roman"/>
              </a:rPr>
              <a:t> </a:t>
            </a:r>
            <a:r>
              <a:rPr sz="2050" i="1" spc="5" dirty="0">
                <a:latin typeface="Times New Roman"/>
                <a:cs typeface="Times New Roman"/>
              </a:rPr>
              <a:t>f</a:t>
            </a:r>
            <a:r>
              <a:rPr sz="2050" i="1" spc="-25" dirty="0">
                <a:latin typeface="Times New Roman"/>
                <a:cs typeface="Times New Roman"/>
              </a:rPr>
              <a:t> </a:t>
            </a:r>
            <a:r>
              <a:rPr sz="2050" spc="155" dirty="0">
                <a:latin typeface="Times New Roman"/>
                <a:cs typeface="Times New Roman"/>
              </a:rPr>
              <a:t>(</a:t>
            </a:r>
            <a:r>
              <a:rPr sz="2050" i="1" spc="55" dirty="0">
                <a:latin typeface="Times New Roman"/>
                <a:cs typeface="Times New Roman"/>
              </a:rPr>
              <a:t>x</a:t>
            </a:r>
            <a:r>
              <a:rPr sz="2050" spc="5" dirty="0">
                <a:latin typeface="Times New Roman"/>
                <a:cs typeface="Times New Roman"/>
              </a:rPr>
              <a:t>)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5" dirty="0">
                <a:latin typeface="Times New Roman"/>
                <a:cs typeface="Times New Roman"/>
              </a:rPr>
              <a:t>t</a:t>
            </a:r>
            <a:r>
              <a:rPr sz="2050" spc="-5" dirty="0">
                <a:latin typeface="Times New Roman"/>
                <a:cs typeface="Times New Roman"/>
              </a:rPr>
              <a:t>i</a:t>
            </a:r>
            <a:r>
              <a:rPr sz="2050" spc="5" dirty="0">
                <a:latin typeface="Times New Roman"/>
                <a:cs typeface="Times New Roman"/>
              </a:rPr>
              <a:t>dak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ada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ya</a:t>
            </a:r>
            <a:r>
              <a:rPr sz="2050" spc="-5" dirty="0">
                <a:latin typeface="Times New Roman"/>
                <a:cs typeface="Times New Roman"/>
              </a:rPr>
              <a:t>n</a:t>
            </a:r>
            <a:r>
              <a:rPr sz="2050" spc="5" dirty="0">
                <a:latin typeface="Times New Roman"/>
                <a:cs typeface="Times New Roman"/>
              </a:rPr>
              <a:t>g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diseb</a:t>
            </a:r>
            <a:r>
              <a:rPr sz="2050" spc="-5" dirty="0">
                <a:latin typeface="Times New Roman"/>
                <a:cs typeface="Times New Roman"/>
              </a:rPr>
              <a:t>a</a:t>
            </a:r>
            <a:r>
              <a:rPr sz="2050" spc="5" dirty="0">
                <a:latin typeface="Times New Roman"/>
                <a:cs typeface="Times New Roman"/>
              </a:rPr>
              <a:t>bk</a:t>
            </a:r>
            <a:r>
              <a:rPr sz="2050" spc="-5" dirty="0">
                <a:latin typeface="Times New Roman"/>
                <a:cs typeface="Times New Roman"/>
              </a:rPr>
              <a:t>a</a:t>
            </a:r>
            <a:r>
              <a:rPr sz="2050" spc="5" dirty="0">
                <a:latin typeface="Times New Roman"/>
                <a:cs typeface="Times New Roman"/>
              </a:rPr>
              <a:t>n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oleh</a:t>
            </a:r>
            <a:endParaRPr sz="2050">
              <a:latin typeface="Times New Roman"/>
              <a:cs typeface="Times New Roman"/>
            </a:endParaRPr>
          </a:p>
          <a:p>
            <a:pPr marL="478790">
              <a:lnSpc>
                <a:spcPts val="1240"/>
              </a:lnSpc>
            </a:pPr>
            <a:r>
              <a:rPr sz="1200" i="1" spc="-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Symbol"/>
                <a:cs typeface="Symbol"/>
              </a:rPr>
              <a:t>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514984">
              <a:lnSpc>
                <a:spcPts val="2380"/>
              </a:lnSpc>
            </a:pPr>
            <a:r>
              <a:rPr sz="2100" spc="-10" dirty="0">
                <a:latin typeface="Times New Roman"/>
                <a:cs typeface="Times New Roman"/>
              </a:rPr>
              <a:t>lim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f</a:t>
            </a:r>
            <a:r>
              <a:rPr sz="2100" i="1" spc="-4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2100" spc="60" dirty="0">
                <a:latin typeface="Times New Roman"/>
                <a:cs typeface="Times New Roman"/>
              </a:rPr>
              <a:t>)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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lim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f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x</a:t>
            </a:r>
            <a:r>
              <a:rPr sz="2100" spc="6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510540">
              <a:lnSpc>
                <a:spcPts val="1300"/>
              </a:lnSpc>
              <a:tabLst>
                <a:tab pos="1726564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Symbol"/>
                <a:cs typeface="Symbol"/>
              </a:rPr>
              <a:t>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75" spc="-7" baseline="35947" dirty="0">
                <a:latin typeface="Symbol"/>
                <a:cs typeface="Symbol"/>
              </a:rPr>
              <a:t></a:t>
            </a:r>
            <a:r>
              <a:rPr sz="1275" spc="-7" baseline="35947" dirty="0">
                <a:latin typeface="Times New Roman"/>
                <a:cs typeface="Times New Roman"/>
              </a:rPr>
              <a:t>	</a:t>
            </a:r>
            <a:r>
              <a:rPr sz="1200" i="1" spc="-5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Symbol"/>
                <a:cs typeface="Symbol"/>
              </a:rPr>
              <a:t>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75" spc="-7" baseline="35947" dirty="0">
                <a:latin typeface="Symbol"/>
                <a:cs typeface="Symbol"/>
              </a:rPr>
              <a:t></a:t>
            </a:r>
            <a:endParaRPr sz="1275" baseline="35947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6335" y="2275660"/>
            <a:ext cx="1022985" cy="2624455"/>
          </a:xfrm>
          <a:custGeom>
            <a:avLst/>
            <a:gdLst/>
            <a:ahLst/>
            <a:cxnLst/>
            <a:rect l="l" t="t" r="r" b="b"/>
            <a:pathLst>
              <a:path w="1022985" h="2624454">
                <a:moveTo>
                  <a:pt x="0" y="2624326"/>
                </a:moveTo>
                <a:lnTo>
                  <a:pt x="1022464" y="2624326"/>
                </a:lnTo>
                <a:lnTo>
                  <a:pt x="1022464" y="0"/>
                </a:lnTo>
                <a:lnTo>
                  <a:pt x="0" y="0"/>
                </a:lnTo>
                <a:lnTo>
                  <a:pt x="0" y="2624326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6413862"/>
            <a:ext cx="9719310" cy="52705"/>
          </a:xfrm>
          <a:custGeom>
            <a:avLst/>
            <a:gdLst/>
            <a:ahLst/>
            <a:cxnLst/>
            <a:rect l="l" t="t" r="r" b="b"/>
            <a:pathLst>
              <a:path w="9719310" h="52704">
                <a:moveTo>
                  <a:pt x="0" y="52251"/>
                </a:moveTo>
                <a:lnTo>
                  <a:pt x="9718765" y="52251"/>
                </a:lnTo>
                <a:lnTo>
                  <a:pt x="9718765" y="0"/>
                </a:lnTo>
                <a:lnTo>
                  <a:pt x="0" y="0"/>
                </a:lnTo>
                <a:lnTo>
                  <a:pt x="0" y="52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820862" y="1233034"/>
            <a:ext cx="9735185" cy="5241290"/>
            <a:chOff x="1820862" y="1233034"/>
            <a:chExt cx="9735185" cy="5241290"/>
          </a:xfrm>
        </p:grpSpPr>
        <p:sp>
          <p:nvSpPr>
            <p:cNvPr id="6" name="object 6"/>
            <p:cNvSpPr/>
            <p:nvPr/>
          </p:nvSpPr>
          <p:spPr>
            <a:xfrm>
              <a:off x="1828800" y="1240971"/>
              <a:ext cx="9719310" cy="2613025"/>
            </a:xfrm>
            <a:custGeom>
              <a:avLst/>
              <a:gdLst/>
              <a:ahLst/>
              <a:cxnLst/>
              <a:rect l="l" t="t" r="r" b="b"/>
              <a:pathLst>
                <a:path w="9719310" h="2613025">
                  <a:moveTo>
                    <a:pt x="0" y="2612571"/>
                  </a:moveTo>
                  <a:lnTo>
                    <a:pt x="9718765" y="2612571"/>
                  </a:lnTo>
                  <a:lnTo>
                    <a:pt x="9718765" y="0"/>
                  </a:lnTo>
                  <a:lnTo>
                    <a:pt x="0" y="0"/>
                  </a:lnTo>
                  <a:lnTo>
                    <a:pt x="0" y="2612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1240971"/>
              <a:ext cx="9719310" cy="5225415"/>
            </a:xfrm>
            <a:custGeom>
              <a:avLst/>
              <a:gdLst/>
              <a:ahLst/>
              <a:cxnLst/>
              <a:rect l="l" t="t" r="r" b="b"/>
              <a:pathLst>
                <a:path w="9719310" h="5225415">
                  <a:moveTo>
                    <a:pt x="0" y="0"/>
                  </a:moveTo>
                  <a:lnTo>
                    <a:pt x="9718766" y="0"/>
                  </a:lnTo>
                  <a:lnTo>
                    <a:pt x="9718766" y="5225143"/>
                  </a:lnTo>
                  <a:lnTo>
                    <a:pt x="0" y="522514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7539" y="718819"/>
            <a:ext cx="38754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Fungsi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kontinu </a:t>
            </a:r>
            <a:r>
              <a:rPr sz="2400" b="1" dirty="0">
                <a:latin typeface="Times New Roman"/>
                <a:cs typeface="Times New Roman"/>
              </a:rPr>
              <a:t>di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x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5" dirty="0">
                <a:latin typeface="Times New Roman"/>
                <a:cs typeface="Times New Roman"/>
              </a:rPr>
              <a:t> jika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2568" y="1560533"/>
            <a:ext cx="2355850" cy="10337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26745" indent="-614680">
              <a:lnSpc>
                <a:spcPct val="100000"/>
              </a:lnSpc>
              <a:spcBef>
                <a:spcPts val="890"/>
              </a:spcBef>
              <a:buFont typeface="Times New Roman"/>
              <a:buAutoNum type="arabicPeriod"/>
              <a:tabLst>
                <a:tab pos="626745" algn="l"/>
                <a:tab pos="627380" algn="l"/>
                <a:tab pos="1440180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f</a:t>
            </a:r>
            <a:r>
              <a:rPr sz="2650" i="1" spc="-35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(</a:t>
            </a:r>
            <a:r>
              <a:rPr sz="2650" i="1" spc="45" dirty="0">
                <a:latin typeface="Times New Roman"/>
                <a:cs typeface="Times New Roman"/>
              </a:rPr>
              <a:t>a</a:t>
            </a:r>
            <a:r>
              <a:rPr sz="2650" spc="45" dirty="0">
                <a:latin typeface="Times New Roman"/>
                <a:cs typeface="Times New Roman"/>
              </a:rPr>
              <a:t>)	</a:t>
            </a:r>
            <a:r>
              <a:rPr sz="2650" spc="-5" dirty="0">
                <a:latin typeface="Times New Roman"/>
                <a:cs typeface="Times New Roman"/>
              </a:rPr>
              <a:t>ada</a:t>
            </a:r>
            <a:endParaRPr sz="2650">
              <a:latin typeface="Times New Roman"/>
              <a:cs typeface="Times New Roman"/>
            </a:endParaRPr>
          </a:p>
          <a:p>
            <a:pPr marL="511175" indent="-462915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511175" algn="l"/>
                <a:tab pos="511809" algn="l"/>
                <a:tab pos="1875789" algn="l"/>
              </a:tabLst>
            </a:pPr>
            <a:r>
              <a:rPr sz="2650" spc="-5" dirty="0">
                <a:latin typeface="Times New Roman"/>
                <a:cs typeface="Times New Roman"/>
              </a:rPr>
              <a:t>lim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f</a:t>
            </a:r>
            <a:r>
              <a:rPr sz="2650" i="1" spc="-35" dirty="0">
                <a:latin typeface="Times New Roman"/>
                <a:cs typeface="Times New Roman"/>
              </a:rPr>
              <a:t> </a:t>
            </a:r>
            <a:r>
              <a:rPr sz="2650" spc="185" dirty="0">
                <a:latin typeface="Times New Roman"/>
                <a:cs typeface="Times New Roman"/>
              </a:rPr>
              <a:t>(</a:t>
            </a:r>
            <a:r>
              <a:rPr sz="2650" i="1" spc="60" dirty="0">
                <a:latin typeface="Times New Roman"/>
                <a:cs typeface="Times New Roman"/>
              </a:rPr>
              <a:t>x</a:t>
            </a:r>
            <a:r>
              <a:rPr sz="2650" spc="-5" dirty="0">
                <a:latin typeface="Times New Roman"/>
                <a:cs typeface="Times New Roman"/>
              </a:rPr>
              <a:t>)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5" dirty="0">
                <a:latin typeface="Times New Roman"/>
                <a:cs typeface="Times New Roman"/>
              </a:rPr>
              <a:t>ada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8808" y="2789396"/>
            <a:ext cx="26314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4345" algn="l"/>
                <a:tab pos="2033270" algn="l"/>
              </a:tabLst>
            </a:pPr>
            <a:r>
              <a:rPr sz="2650" spc="-5" dirty="0">
                <a:latin typeface="Times New Roman"/>
                <a:cs typeface="Times New Roman"/>
              </a:rPr>
              <a:t>3.	lim</a:t>
            </a:r>
            <a:r>
              <a:rPr sz="2650" spc="190" dirty="0">
                <a:latin typeface="Times New Roman"/>
                <a:cs typeface="Times New Roman"/>
              </a:rPr>
              <a:t> </a:t>
            </a:r>
            <a:r>
              <a:rPr sz="2650" i="1" spc="-5" dirty="0">
                <a:latin typeface="Times New Roman"/>
                <a:cs typeface="Times New Roman"/>
              </a:rPr>
              <a:t>f</a:t>
            </a:r>
            <a:r>
              <a:rPr sz="2650" i="1" spc="-30" dirty="0">
                <a:latin typeface="Times New Roman"/>
                <a:cs typeface="Times New Roman"/>
              </a:rPr>
              <a:t> </a:t>
            </a:r>
            <a:r>
              <a:rPr sz="2650" spc="80" dirty="0">
                <a:latin typeface="Times New Roman"/>
                <a:cs typeface="Times New Roman"/>
              </a:rPr>
              <a:t>(</a:t>
            </a:r>
            <a:r>
              <a:rPr sz="2650" i="1" spc="80" dirty="0">
                <a:latin typeface="Times New Roman"/>
                <a:cs typeface="Times New Roman"/>
              </a:rPr>
              <a:t>x</a:t>
            </a:r>
            <a:r>
              <a:rPr sz="2650" spc="80" dirty="0">
                <a:latin typeface="Times New Roman"/>
                <a:cs typeface="Times New Roman"/>
              </a:rPr>
              <a:t>)</a:t>
            </a:r>
            <a:r>
              <a:rPr sz="2650" spc="3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</a:t>
            </a:r>
            <a:r>
              <a:rPr sz="2650" spc="-5" dirty="0">
                <a:latin typeface="Times New Roman"/>
                <a:cs typeface="Times New Roman"/>
              </a:rPr>
              <a:t>	</a:t>
            </a:r>
            <a:r>
              <a:rPr sz="2650" i="1" spc="-5" dirty="0">
                <a:latin typeface="Times New Roman"/>
                <a:cs typeface="Times New Roman"/>
              </a:rPr>
              <a:t>f</a:t>
            </a:r>
            <a:r>
              <a:rPr sz="2650" i="1" spc="-110" dirty="0">
                <a:latin typeface="Times New Roman"/>
                <a:cs typeface="Times New Roman"/>
              </a:rPr>
              <a:t> </a:t>
            </a:r>
            <a:r>
              <a:rPr sz="2650" spc="45" dirty="0">
                <a:latin typeface="Times New Roman"/>
                <a:cs typeface="Times New Roman"/>
              </a:rPr>
              <a:t>(</a:t>
            </a:r>
            <a:r>
              <a:rPr sz="2650" i="1" spc="45" dirty="0">
                <a:latin typeface="Times New Roman"/>
                <a:cs typeface="Times New Roman"/>
              </a:rPr>
              <a:t>a</a:t>
            </a:r>
            <a:r>
              <a:rPr sz="2650" spc="4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0542" y="3125445"/>
            <a:ext cx="422909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70" dirty="0">
                <a:latin typeface="Times New Roman"/>
                <a:cs typeface="Times New Roman"/>
              </a:rPr>
              <a:t>x</a:t>
            </a:r>
            <a:r>
              <a:rPr sz="1550" spc="55" dirty="0">
                <a:latin typeface="Symbol"/>
                <a:cs typeface="Symbol"/>
              </a:rPr>
              <a:t></a:t>
            </a: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1039" y="2501474"/>
            <a:ext cx="422909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i="1" spc="70" dirty="0">
                <a:latin typeface="Times New Roman"/>
                <a:cs typeface="Times New Roman"/>
              </a:rPr>
              <a:t>x</a:t>
            </a:r>
            <a:r>
              <a:rPr sz="1550" spc="55" dirty="0">
                <a:latin typeface="Symbol"/>
                <a:cs typeface="Symbol"/>
              </a:rPr>
              <a:t></a:t>
            </a:r>
            <a:r>
              <a:rPr sz="1550" i="1" spc="-5" dirty="0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20862" y="3845605"/>
            <a:ext cx="9735185" cy="2576195"/>
            <a:chOff x="1820862" y="3845605"/>
            <a:chExt cx="9735185" cy="2576195"/>
          </a:xfrm>
        </p:grpSpPr>
        <p:sp>
          <p:nvSpPr>
            <p:cNvPr id="14" name="object 14"/>
            <p:cNvSpPr/>
            <p:nvPr/>
          </p:nvSpPr>
          <p:spPr>
            <a:xfrm>
              <a:off x="1828800" y="3853543"/>
              <a:ext cx="9719310" cy="2560320"/>
            </a:xfrm>
            <a:custGeom>
              <a:avLst/>
              <a:gdLst/>
              <a:ahLst/>
              <a:cxnLst/>
              <a:rect l="l" t="t" r="r" b="b"/>
              <a:pathLst>
                <a:path w="9719310" h="2560320">
                  <a:moveTo>
                    <a:pt x="9718765" y="0"/>
                  </a:moveTo>
                  <a:lnTo>
                    <a:pt x="0" y="0"/>
                  </a:lnTo>
                  <a:lnTo>
                    <a:pt x="0" y="2560319"/>
                  </a:lnTo>
                  <a:lnTo>
                    <a:pt x="9718765" y="2560319"/>
                  </a:lnTo>
                  <a:lnTo>
                    <a:pt x="9718765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800" y="3853543"/>
              <a:ext cx="9719310" cy="2560320"/>
            </a:xfrm>
            <a:custGeom>
              <a:avLst/>
              <a:gdLst/>
              <a:ahLst/>
              <a:cxnLst/>
              <a:rect l="l" t="t" r="r" b="b"/>
              <a:pathLst>
                <a:path w="9719310" h="2560320">
                  <a:moveTo>
                    <a:pt x="0" y="0"/>
                  </a:moveTo>
                  <a:lnTo>
                    <a:pt x="9718766" y="0"/>
                  </a:lnTo>
                  <a:lnTo>
                    <a:pt x="9718766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20239" y="4010659"/>
            <a:ext cx="8034655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latin typeface="Cambria"/>
                <a:cs typeface="Cambria"/>
              </a:rPr>
              <a:t>Catatan: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mbria"/>
              <a:cs typeface="Cambria"/>
            </a:endParaRPr>
          </a:p>
          <a:p>
            <a:pPr marL="1456055">
              <a:lnSpc>
                <a:spcPct val="100000"/>
              </a:lnSpc>
            </a:pPr>
            <a:r>
              <a:rPr sz="2050" dirty="0">
                <a:latin typeface="Times New Roman"/>
                <a:cs typeface="Times New Roman"/>
              </a:rPr>
              <a:t>Jika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lim</a:t>
            </a:r>
            <a:r>
              <a:rPr sz="2050" spc="15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2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Times New Roman"/>
                <a:cs typeface="Times New Roman"/>
              </a:rPr>
              <a:t>(</a:t>
            </a:r>
            <a:r>
              <a:rPr sz="2050" i="1" spc="70" dirty="0">
                <a:latin typeface="Times New Roman"/>
                <a:cs typeface="Times New Roman"/>
              </a:rPr>
              <a:t>x</a:t>
            </a:r>
            <a:r>
              <a:rPr sz="2050" spc="70" dirty="0">
                <a:latin typeface="Times New Roman"/>
                <a:cs typeface="Times New Roman"/>
              </a:rPr>
              <a:t>)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ada,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ketidak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kontinuan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29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3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dapat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dihapuskan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2313" y="4890944"/>
            <a:ext cx="4437380" cy="5880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290"/>
              </a:spcBef>
            </a:pPr>
            <a:r>
              <a:rPr sz="1200" i="1" spc="35" dirty="0">
                <a:latin typeface="Times New Roman"/>
                <a:cs typeface="Times New Roman"/>
              </a:rPr>
              <a:t>x</a:t>
            </a:r>
            <a:r>
              <a:rPr sz="1200" spc="35" dirty="0">
                <a:latin typeface="Symbol"/>
                <a:cs typeface="Symbol"/>
              </a:rPr>
              <a:t></a:t>
            </a:r>
            <a:r>
              <a:rPr sz="1200" i="1" spc="3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2050" dirty="0">
                <a:latin typeface="Times New Roman"/>
                <a:cs typeface="Times New Roman"/>
              </a:rPr>
              <a:t>dengan</a:t>
            </a:r>
            <a:r>
              <a:rPr sz="2050" spc="-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cara</a:t>
            </a:r>
            <a:r>
              <a:rPr sz="2050" spc="-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definisikan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kembali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nilai</a:t>
            </a:r>
            <a:r>
              <a:rPr sz="2050" spc="26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-25" dirty="0">
                <a:latin typeface="Times New Roman"/>
                <a:cs typeface="Times New Roman"/>
              </a:rPr>
              <a:t> </a:t>
            </a:r>
            <a:r>
              <a:rPr sz="2050" spc="40" dirty="0">
                <a:latin typeface="Times New Roman"/>
                <a:cs typeface="Times New Roman"/>
              </a:rPr>
              <a:t>(</a:t>
            </a:r>
            <a:r>
              <a:rPr sz="2050" i="1" spc="40" dirty="0">
                <a:latin typeface="Times New Roman"/>
                <a:cs typeface="Times New Roman"/>
              </a:rPr>
              <a:t>a</a:t>
            </a:r>
            <a:r>
              <a:rPr sz="2050" spc="4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193845"/>
            <a:ext cx="10762615" cy="5332730"/>
            <a:chOff x="806335" y="1193845"/>
            <a:chExt cx="10762615" cy="5332730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1049020" cy="2624455"/>
            </a:xfrm>
            <a:custGeom>
              <a:avLst/>
              <a:gdLst/>
              <a:ahLst/>
              <a:cxnLst/>
              <a:rect l="l" t="t" r="r" b="b"/>
              <a:pathLst>
                <a:path w="1049020" h="2624454">
                  <a:moveTo>
                    <a:pt x="0" y="2624326"/>
                  </a:moveTo>
                  <a:lnTo>
                    <a:pt x="1048589" y="2624326"/>
                  </a:lnTo>
                  <a:lnTo>
                    <a:pt x="1048589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4925" y="1201783"/>
              <a:ext cx="9705975" cy="5316855"/>
            </a:xfrm>
            <a:custGeom>
              <a:avLst/>
              <a:gdLst/>
              <a:ahLst/>
              <a:cxnLst/>
              <a:rect l="l" t="t" r="r" b="b"/>
              <a:pathLst>
                <a:path w="9705975" h="5316855">
                  <a:moveTo>
                    <a:pt x="9705701" y="0"/>
                  </a:moveTo>
                  <a:lnTo>
                    <a:pt x="0" y="0"/>
                  </a:lnTo>
                  <a:lnTo>
                    <a:pt x="0" y="5316582"/>
                  </a:lnTo>
                  <a:lnTo>
                    <a:pt x="9705701" y="5316582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4925" y="1201783"/>
              <a:ext cx="9705975" cy="5316855"/>
            </a:xfrm>
            <a:custGeom>
              <a:avLst/>
              <a:gdLst/>
              <a:ahLst/>
              <a:cxnLst/>
              <a:rect l="l" t="t" r="r" b="b"/>
              <a:pathLst>
                <a:path w="9705975" h="5316855">
                  <a:moveTo>
                    <a:pt x="0" y="0"/>
                  </a:moveTo>
                  <a:lnTo>
                    <a:pt x="9705703" y="0"/>
                  </a:lnTo>
                  <a:lnTo>
                    <a:pt x="9705703" y="5316583"/>
                  </a:lnTo>
                  <a:lnTo>
                    <a:pt x="0" y="531658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821" y="1406028"/>
              <a:ext cx="7883230" cy="21862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5199" y="3736930"/>
              <a:ext cx="8467725" cy="24669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15787" y="551000"/>
            <a:ext cx="599884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00" spc="55" dirty="0">
                <a:latin typeface="Cambria"/>
                <a:cs typeface="Cambria"/>
              </a:rPr>
              <a:t>K</a:t>
            </a:r>
            <a:r>
              <a:rPr sz="2800" spc="90" dirty="0">
                <a:latin typeface="Cambria"/>
                <a:cs typeface="Cambria"/>
              </a:rPr>
              <a:t>e</a:t>
            </a:r>
            <a:r>
              <a:rPr sz="2800" spc="45" dirty="0">
                <a:latin typeface="Cambria"/>
                <a:cs typeface="Cambria"/>
              </a:rPr>
              <a:t>k</a:t>
            </a:r>
            <a:r>
              <a:rPr sz="2800" spc="105" dirty="0">
                <a:latin typeface="Cambria"/>
                <a:cs typeface="Cambria"/>
              </a:rPr>
              <a:t>o</a:t>
            </a:r>
            <a:r>
              <a:rPr sz="2800" spc="30" dirty="0">
                <a:latin typeface="Cambria"/>
                <a:cs typeface="Cambria"/>
              </a:rPr>
              <a:t>n</a:t>
            </a:r>
            <a:r>
              <a:rPr sz="2800" spc="-200" dirty="0">
                <a:latin typeface="Cambria"/>
                <a:cs typeface="Cambria"/>
              </a:rPr>
              <a:t>t</a:t>
            </a:r>
            <a:r>
              <a:rPr sz="5250" spc="-2527" baseline="-6349" dirty="0">
                <a:solidFill>
                  <a:srgbClr val="FFFEFF"/>
                </a:solidFill>
                <a:latin typeface="Calibri Light"/>
                <a:cs typeface="Calibri Light"/>
              </a:rPr>
              <a:t>P</a:t>
            </a:r>
            <a:r>
              <a:rPr sz="2800" spc="30" dirty="0">
                <a:latin typeface="Cambria"/>
                <a:cs typeface="Cambria"/>
              </a:rPr>
              <a:t>i</a:t>
            </a:r>
            <a:r>
              <a:rPr sz="2800" spc="-880" dirty="0">
                <a:latin typeface="Cambria"/>
                <a:cs typeface="Cambria"/>
              </a:rPr>
              <a:t>n</a:t>
            </a:r>
            <a:r>
              <a:rPr sz="5250" spc="-1275" baseline="-6349" dirty="0">
                <a:solidFill>
                  <a:srgbClr val="FFFEFF"/>
                </a:solidFill>
                <a:latin typeface="Calibri Light"/>
                <a:cs typeface="Calibri Light"/>
              </a:rPr>
              <a:t>e</a:t>
            </a:r>
            <a:r>
              <a:rPr sz="2800" spc="25" dirty="0">
                <a:latin typeface="Cambria"/>
                <a:cs typeface="Cambria"/>
              </a:rPr>
              <a:t>u</a:t>
            </a:r>
            <a:r>
              <a:rPr sz="2800" spc="114" dirty="0">
                <a:latin typeface="Cambria"/>
                <a:cs typeface="Cambria"/>
              </a:rPr>
              <a:t>a</a:t>
            </a:r>
            <a:r>
              <a:rPr sz="2800" spc="40" dirty="0">
                <a:latin typeface="Cambria"/>
                <a:cs typeface="Cambria"/>
              </a:rPr>
              <a:t>n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y</a:t>
            </a:r>
            <a:r>
              <a:rPr sz="2800" spc="114" dirty="0">
                <a:latin typeface="Cambria"/>
                <a:cs typeface="Cambria"/>
              </a:rPr>
              <a:t>a</a:t>
            </a:r>
            <a:r>
              <a:rPr sz="2800" spc="30" dirty="0">
                <a:latin typeface="Cambria"/>
                <a:cs typeface="Cambria"/>
              </a:rPr>
              <a:t>n</a:t>
            </a:r>
            <a:r>
              <a:rPr sz="2800" spc="365" dirty="0">
                <a:latin typeface="Cambria"/>
                <a:cs typeface="Cambria"/>
              </a:rPr>
              <a:t>g</a:t>
            </a:r>
            <a:r>
              <a:rPr sz="2800" spc="80" dirty="0">
                <a:latin typeface="Cambria"/>
                <a:cs typeface="Cambria"/>
              </a:rPr>
              <a:t> </a:t>
            </a:r>
            <a:r>
              <a:rPr sz="2800" spc="155" dirty="0">
                <a:latin typeface="Cambria"/>
                <a:cs typeface="Cambria"/>
              </a:rPr>
              <a:t>dapa</a:t>
            </a:r>
            <a:r>
              <a:rPr sz="2800" spc="-105" dirty="0">
                <a:latin typeface="Cambria"/>
                <a:cs typeface="Cambria"/>
              </a:rPr>
              <a:t>t</a:t>
            </a:r>
            <a:r>
              <a:rPr sz="2800" spc="90" dirty="0">
                <a:latin typeface="Cambria"/>
                <a:cs typeface="Cambria"/>
              </a:rPr>
              <a:t> </a:t>
            </a:r>
            <a:r>
              <a:rPr sz="2800" spc="155" dirty="0">
                <a:latin typeface="Cambria"/>
                <a:cs typeface="Cambria"/>
              </a:rPr>
              <a:t>d</a:t>
            </a:r>
            <a:r>
              <a:rPr sz="2800" spc="70" dirty="0">
                <a:latin typeface="Cambria"/>
                <a:cs typeface="Cambria"/>
              </a:rPr>
              <a:t>i</a:t>
            </a:r>
            <a:r>
              <a:rPr sz="2800" spc="50" dirty="0">
                <a:latin typeface="Cambria"/>
                <a:cs typeface="Cambria"/>
              </a:rPr>
              <a:t>h</a:t>
            </a:r>
            <a:r>
              <a:rPr sz="2800" spc="114" dirty="0">
                <a:latin typeface="Cambria"/>
                <a:cs typeface="Cambria"/>
              </a:rPr>
              <a:t>a</a:t>
            </a:r>
            <a:r>
              <a:rPr sz="2800" spc="110" dirty="0">
                <a:latin typeface="Cambria"/>
                <a:cs typeface="Cambria"/>
              </a:rPr>
              <a:t>p</a:t>
            </a:r>
            <a:r>
              <a:rPr sz="2800" spc="105" dirty="0">
                <a:latin typeface="Cambria"/>
                <a:cs typeface="Cambria"/>
              </a:rPr>
              <a:t>u</a:t>
            </a:r>
            <a:r>
              <a:rPr sz="2800" spc="80" dirty="0">
                <a:latin typeface="Cambria"/>
                <a:cs typeface="Cambria"/>
              </a:rPr>
              <a:t>s</a:t>
            </a:r>
            <a:r>
              <a:rPr sz="2800" spc="125" dirty="0">
                <a:latin typeface="Cambria"/>
                <a:cs typeface="Cambria"/>
              </a:rPr>
              <a:t>k</a:t>
            </a:r>
            <a:r>
              <a:rPr sz="2800" spc="114" dirty="0">
                <a:latin typeface="Cambria"/>
                <a:cs typeface="Cambria"/>
              </a:rPr>
              <a:t>a</a:t>
            </a:r>
            <a:r>
              <a:rPr sz="2800" spc="40" dirty="0">
                <a:latin typeface="Cambria"/>
                <a:cs typeface="Cambria"/>
              </a:rPr>
              <a:t>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43" y="1699588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6" y="0"/>
                </a:moveTo>
                <a:lnTo>
                  <a:pt x="0" y="0"/>
                </a:lnTo>
                <a:lnTo>
                  <a:pt x="0" y="502920"/>
                </a:lnTo>
                <a:lnTo>
                  <a:pt x="3674476" y="502920"/>
                </a:lnTo>
                <a:lnTo>
                  <a:pt x="3674476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746584"/>
            <a:ext cx="8216900" cy="4818380"/>
            <a:chOff x="806335" y="746584"/>
            <a:chExt cx="8216900" cy="4818380"/>
          </a:xfrm>
        </p:grpSpPr>
        <p:sp>
          <p:nvSpPr>
            <p:cNvPr id="5" name="object 5"/>
            <p:cNvSpPr/>
            <p:nvPr/>
          </p:nvSpPr>
          <p:spPr>
            <a:xfrm>
              <a:off x="806335" y="2275662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4008" y="3409795"/>
              <a:ext cx="6879361" cy="21450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29246" y="3405032"/>
              <a:ext cx="6889115" cy="2154555"/>
            </a:xfrm>
            <a:custGeom>
              <a:avLst/>
              <a:gdLst/>
              <a:ahLst/>
              <a:cxnLst/>
              <a:rect l="l" t="t" r="r" b="b"/>
              <a:pathLst>
                <a:path w="6889115" h="2154554">
                  <a:moveTo>
                    <a:pt x="0" y="0"/>
                  </a:moveTo>
                  <a:lnTo>
                    <a:pt x="6888887" y="0"/>
                  </a:lnTo>
                  <a:lnTo>
                    <a:pt x="6888887" y="2154554"/>
                  </a:lnTo>
                  <a:lnTo>
                    <a:pt x="0" y="215455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184" y="756111"/>
              <a:ext cx="6897187" cy="26278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11422" y="751347"/>
              <a:ext cx="6906895" cy="2637790"/>
            </a:xfrm>
            <a:custGeom>
              <a:avLst/>
              <a:gdLst/>
              <a:ahLst/>
              <a:cxnLst/>
              <a:rect l="l" t="t" r="r" b="b"/>
              <a:pathLst>
                <a:path w="6906895" h="2637790">
                  <a:moveTo>
                    <a:pt x="0" y="0"/>
                  </a:moveTo>
                  <a:lnTo>
                    <a:pt x="6906713" y="0"/>
                  </a:lnTo>
                  <a:lnTo>
                    <a:pt x="6906713" y="2637393"/>
                  </a:lnTo>
                  <a:lnTo>
                    <a:pt x="0" y="263739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90056" y="5577840"/>
            <a:ext cx="9719310" cy="1058545"/>
          </a:xfrm>
          <a:prstGeom prst="rect">
            <a:avLst/>
          </a:prstGeom>
          <a:solidFill>
            <a:srgbClr val="92D050"/>
          </a:solidFill>
          <a:ln w="15875">
            <a:solidFill>
              <a:srgbClr val="087FAB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90805" marR="1236345">
              <a:lnSpc>
                <a:spcPct val="102200"/>
              </a:lnSpc>
              <a:spcBef>
                <a:spcPts val="1845"/>
              </a:spcBef>
            </a:pPr>
            <a:r>
              <a:rPr sz="1800" spc="35" dirty="0">
                <a:latin typeface="Cambria"/>
                <a:cs typeface="Cambria"/>
              </a:rPr>
              <a:t>Kasus </a:t>
            </a:r>
            <a:r>
              <a:rPr sz="1800" spc="95" dirty="0">
                <a:latin typeface="Cambria"/>
                <a:cs typeface="Cambria"/>
              </a:rPr>
              <a:t>pada gambar </a:t>
            </a:r>
            <a:r>
              <a:rPr sz="1800" spc="-5" dirty="0">
                <a:latin typeface="Cambria"/>
                <a:cs typeface="Cambria"/>
              </a:rPr>
              <a:t>(i) </a:t>
            </a:r>
            <a:r>
              <a:rPr sz="1800" spc="70" dirty="0">
                <a:latin typeface="Cambria"/>
                <a:cs typeface="Cambria"/>
              </a:rPr>
              <a:t>dan </a:t>
            </a:r>
            <a:r>
              <a:rPr sz="1800" spc="5" dirty="0">
                <a:latin typeface="Cambria"/>
                <a:cs typeface="Cambria"/>
              </a:rPr>
              <a:t>(iii) </a:t>
            </a:r>
            <a:r>
              <a:rPr sz="1800" spc="70" dirty="0">
                <a:latin typeface="Cambria"/>
                <a:cs typeface="Cambria"/>
              </a:rPr>
              <a:t>merupakan </a:t>
            </a:r>
            <a:r>
              <a:rPr sz="1800" spc="45" dirty="0">
                <a:latin typeface="Cambria"/>
                <a:cs typeface="Cambria"/>
              </a:rPr>
              <a:t>contoh </a:t>
            </a:r>
            <a:r>
              <a:rPr sz="1800" spc="40" dirty="0">
                <a:latin typeface="Cambria"/>
                <a:cs typeface="Cambria"/>
              </a:rPr>
              <a:t>ketidakkontinuan </a:t>
            </a:r>
            <a:r>
              <a:rPr sz="1800" spc="100" dirty="0">
                <a:latin typeface="Cambria"/>
                <a:cs typeface="Cambria"/>
              </a:rPr>
              <a:t>yang </a:t>
            </a:r>
            <a:r>
              <a:rPr sz="1800" spc="60" dirty="0">
                <a:latin typeface="Cambria"/>
                <a:cs typeface="Cambria"/>
              </a:rPr>
              <a:t>dapat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dihapuskan.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402850"/>
            <a:ext cx="10762615" cy="5123815"/>
            <a:chOff x="806335" y="1402850"/>
            <a:chExt cx="10762615" cy="512381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1049020" cy="2624455"/>
            </a:xfrm>
            <a:custGeom>
              <a:avLst/>
              <a:gdLst/>
              <a:ahLst/>
              <a:cxnLst/>
              <a:rect l="l" t="t" r="r" b="b"/>
              <a:pathLst>
                <a:path w="1049020" h="2624454">
                  <a:moveTo>
                    <a:pt x="0" y="2624326"/>
                  </a:moveTo>
                  <a:lnTo>
                    <a:pt x="1048589" y="2624326"/>
                  </a:lnTo>
                  <a:lnTo>
                    <a:pt x="1048589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9705701" y="0"/>
                  </a:moveTo>
                  <a:lnTo>
                    <a:pt x="0" y="0"/>
                  </a:lnTo>
                  <a:lnTo>
                    <a:pt x="0" y="5107577"/>
                  </a:lnTo>
                  <a:lnTo>
                    <a:pt x="9705701" y="5107577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0" y="0"/>
                  </a:moveTo>
                  <a:lnTo>
                    <a:pt x="9705703" y="0"/>
                  </a:lnTo>
                  <a:lnTo>
                    <a:pt x="9705703" y="5107577"/>
                  </a:lnTo>
                  <a:lnTo>
                    <a:pt x="0" y="510757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33665" y="1755140"/>
            <a:ext cx="136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Apakah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fungsi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0956" y="1755140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kontinu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8586" y="3196543"/>
            <a:ext cx="276860" cy="212090"/>
          </a:xfrm>
          <a:custGeom>
            <a:avLst/>
            <a:gdLst/>
            <a:ahLst/>
            <a:cxnLst/>
            <a:rect l="l" t="t" r="r" b="b"/>
            <a:pathLst>
              <a:path w="276860" h="212089">
                <a:moveTo>
                  <a:pt x="209033" y="0"/>
                </a:moveTo>
                <a:lnTo>
                  <a:pt x="206019" y="8594"/>
                </a:lnTo>
                <a:lnTo>
                  <a:pt x="218276" y="13913"/>
                </a:lnTo>
                <a:lnTo>
                  <a:pt x="228817" y="21277"/>
                </a:lnTo>
                <a:lnTo>
                  <a:pt x="250220" y="55408"/>
                </a:lnTo>
                <a:lnTo>
                  <a:pt x="257252" y="104811"/>
                </a:lnTo>
                <a:lnTo>
                  <a:pt x="256467" y="123487"/>
                </a:lnTo>
                <a:lnTo>
                  <a:pt x="244695" y="169217"/>
                </a:lnTo>
                <a:lnTo>
                  <a:pt x="218418" y="197806"/>
                </a:lnTo>
                <a:lnTo>
                  <a:pt x="206353" y="203150"/>
                </a:lnTo>
                <a:lnTo>
                  <a:pt x="209033" y="211744"/>
                </a:lnTo>
                <a:lnTo>
                  <a:pt x="249488" y="187707"/>
                </a:lnTo>
                <a:lnTo>
                  <a:pt x="272209" y="143334"/>
                </a:lnTo>
                <a:lnTo>
                  <a:pt x="276562" y="105928"/>
                </a:lnTo>
                <a:lnTo>
                  <a:pt x="275471" y="86516"/>
                </a:lnTo>
                <a:lnTo>
                  <a:pt x="259095" y="37113"/>
                </a:lnTo>
                <a:lnTo>
                  <a:pt x="224384" y="5542"/>
                </a:lnTo>
                <a:lnTo>
                  <a:pt x="209033" y="0"/>
                </a:lnTo>
                <a:close/>
              </a:path>
              <a:path w="276860" h="212089">
                <a:moveTo>
                  <a:pt x="67530" y="0"/>
                </a:moveTo>
                <a:lnTo>
                  <a:pt x="27148" y="24099"/>
                </a:lnTo>
                <a:lnTo>
                  <a:pt x="4367" y="68576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1"/>
                </a:lnTo>
                <a:lnTo>
                  <a:pt x="52134" y="206208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6"/>
                </a:lnTo>
                <a:lnTo>
                  <a:pt x="31868" y="42136"/>
                </a:lnTo>
                <a:lnTo>
                  <a:pt x="58332" y="13913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3665" y="2846323"/>
            <a:ext cx="129984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Jawab: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  <a:tabLst>
                <a:tab pos="412115" algn="l"/>
                <a:tab pos="924560" algn="l"/>
              </a:tabLst>
            </a:pPr>
            <a:r>
              <a:rPr sz="1900" spc="-30" dirty="0">
                <a:latin typeface="Cambria Math"/>
                <a:cs typeface="Cambria Math"/>
              </a:rPr>
              <a:t>i.	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	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ii.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4936" y="6206442"/>
            <a:ext cx="278765" cy="212090"/>
          </a:xfrm>
          <a:custGeom>
            <a:avLst/>
            <a:gdLst/>
            <a:ahLst/>
            <a:cxnLst/>
            <a:rect l="l" t="t" r="r" b="b"/>
            <a:pathLst>
              <a:path w="278764" h="212089">
                <a:moveTo>
                  <a:pt x="211190" y="0"/>
                </a:moveTo>
                <a:lnTo>
                  <a:pt x="208177" y="8594"/>
                </a:lnTo>
                <a:lnTo>
                  <a:pt x="220434" y="13914"/>
                </a:lnTo>
                <a:lnTo>
                  <a:pt x="230976" y="21277"/>
                </a:lnTo>
                <a:lnTo>
                  <a:pt x="252379" y="55409"/>
                </a:lnTo>
                <a:lnTo>
                  <a:pt x="259411" y="104812"/>
                </a:lnTo>
                <a:lnTo>
                  <a:pt x="258626" y="123487"/>
                </a:lnTo>
                <a:lnTo>
                  <a:pt x="246854" y="169217"/>
                </a:lnTo>
                <a:lnTo>
                  <a:pt x="220577" y="197806"/>
                </a:lnTo>
                <a:lnTo>
                  <a:pt x="208512" y="203150"/>
                </a:lnTo>
                <a:lnTo>
                  <a:pt x="211190" y="211745"/>
                </a:lnTo>
                <a:lnTo>
                  <a:pt x="251646" y="187708"/>
                </a:lnTo>
                <a:lnTo>
                  <a:pt x="274368" y="143335"/>
                </a:lnTo>
                <a:lnTo>
                  <a:pt x="278721" y="105928"/>
                </a:lnTo>
                <a:lnTo>
                  <a:pt x="277630" y="86516"/>
                </a:lnTo>
                <a:lnTo>
                  <a:pt x="261252" y="37113"/>
                </a:lnTo>
                <a:lnTo>
                  <a:pt x="226542" y="5542"/>
                </a:lnTo>
                <a:lnTo>
                  <a:pt x="211190" y="0"/>
                </a:lnTo>
                <a:close/>
              </a:path>
              <a:path w="278764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4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4" y="155690"/>
                </a:lnTo>
                <a:lnTo>
                  <a:pt x="19310" y="104812"/>
                </a:lnTo>
                <a:lnTo>
                  <a:pt x="20095" y="86747"/>
                </a:lnTo>
                <a:lnTo>
                  <a:pt x="31868" y="42136"/>
                </a:lnTo>
                <a:lnTo>
                  <a:pt x="58332" y="13914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33665" y="6135116"/>
            <a:ext cx="2050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Dengan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demikian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1842" y="613511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kontinu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70624" y="1211714"/>
            <a:ext cx="4679315" cy="4034790"/>
            <a:chOff x="2270624" y="1211714"/>
            <a:chExt cx="4679315" cy="403479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4225" y="1211714"/>
              <a:ext cx="2771775" cy="1476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0624" y="3686583"/>
              <a:ext cx="4678814" cy="155960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908265" y="5259275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-12345" dirty="0">
                <a:latin typeface="Times New Roman"/>
                <a:cs typeface="Times New Roman"/>
              </a:rPr>
              <a:t>iii.</a:t>
            </a:r>
            <a:r>
              <a:rPr sz="2700" spc="540" baseline="-1234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lim</a:t>
            </a:r>
            <a:r>
              <a:rPr sz="1650" spc="100" dirty="0">
                <a:latin typeface="Times New Roman"/>
                <a:cs typeface="Times New Roman"/>
              </a:rPr>
              <a:t> </a:t>
            </a:r>
            <a:r>
              <a:rPr sz="1650" i="1" spc="-5" dirty="0">
                <a:latin typeface="Times New Roman"/>
                <a:cs typeface="Times New Roman"/>
              </a:rPr>
              <a:t>f</a:t>
            </a:r>
            <a:r>
              <a:rPr sz="1650" i="1" spc="-35" dirty="0">
                <a:latin typeface="Times New Roman"/>
                <a:cs typeface="Times New Roman"/>
              </a:rPr>
              <a:t> </a:t>
            </a:r>
            <a:r>
              <a:rPr sz="1650" spc="45" dirty="0">
                <a:latin typeface="Times New Roman"/>
                <a:cs typeface="Times New Roman"/>
              </a:rPr>
              <a:t>(</a:t>
            </a:r>
            <a:r>
              <a:rPr sz="1650" i="1" spc="45" dirty="0">
                <a:latin typeface="Times New Roman"/>
                <a:cs typeface="Times New Roman"/>
              </a:rPr>
              <a:t>x</a:t>
            </a:r>
            <a:r>
              <a:rPr sz="1650" spc="45" dirty="0">
                <a:latin typeface="Times New Roman"/>
                <a:cs typeface="Times New Roman"/>
              </a:rPr>
              <a:t>)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Symbol"/>
                <a:cs typeface="Symbol"/>
              </a:rPr>
              <a:t></a:t>
            </a:r>
            <a:r>
              <a:rPr sz="1650" spc="310" dirty="0">
                <a:latin typeface="Times New Roman"/>
                <a:cs typeface="Times New Roman"/>
              </a:rPr>
              <a:t> </a:t>
            </a:r>
            <a:r>
              <a:rPr sz="1650" i="1" spc="-5" dirty="0">
                <a:latin typeface="Times New Roman"/>
                <a:cs typeface="Times New Roman"/>
              </a:rPr>
              <a:t>f</a:t>
            </a:r>
            <a:r>
              <a:rPr sz="1650" i="1" spc="-3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(2)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6161" y="5487874"/>
            <a:ext cx="271780" cy="17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i="1" spc="45" dirty="0">
                <a:latin typeface="Times New Roman"/>
                <a:cs typeface="Times New Roman"/>
              </a:rPr>
              <a:t>x</a:t>
            </a:r>
            <a:r>
              <a:rPr sz="950" spc="45" dirty="0">
                <a:latin typeface="Symbol"/>
                <a:cs typeface="Symbol"/>
              </a:rPr>
              <a:t></a:t>
            </a:r>
            <a:r>
              <a:rPr sz="950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940144" y="552195"/>
            <a:ext cx="149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latin typeface="Cambria"/>
                <a:cs typeface="Cambria"/>
              </a:rPr>
              <a:t>Contoh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6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234721"/>
            <a:ext cx="10655935" cy="5123815"/>
            <a:chOff x="806335" y="1234721"/>
            <a:chExt cx="10655935" cy="512381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942340" cy="2624455"/>
            </a:xfrm>
            <a:custGeom>
              <a:avLst/>
              <a:gdLst/>
              <a:ahLst/>
              <a:cxnLst/>
              <a:rect l="l" t="t" r="r" b="b"/>
              <a:pathLst>
                <a:path w="942339" h="2624454">
                  <a:moveTo>
                    <a:pt x="0" y="2624326"/>
                  </a:moveTo>
                  <a:lnTo>
                    <a:pt x="942263" y="2624326"/>
                  </a:lnTo>
                  <a:lnTo>
                    <a:pt x="942263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8599" y="1242659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9705701" y="0"/>
                  </a:moveTo>
                  <a:lnTo>
                    <a:pt x="0" y="0"/>
                  </a:lnTo>
                  <a:lnTo>
                    <a:pt x="0" y="5107577"/>
                  </a:lnTo>
                  <a:lnTo>
                    <a:pt x="9705701" y="5107577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8599" y="1242659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0" y="0"/>
                  </a:moveTo>
                  <a:lnTo>
                    <a:pt x="9705703" y="0"/>
                  </a:lnTo>
                  <a:lnTo>
                    <a:pt x="9705703" y="5107577"/>
                  </a:lnTo>
                  <a:lnTo>
                    <a:pt x="0" y="510757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7339" y="1438147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Tentukan </a:t>
            </a:r>
            <a:r>
              <a:rPr sz="1800" dirty="0">
                <a:latin typeface="Times New Roman"/>
                <a:cs typeface="Times New Roman"/>
              </a:rPr>
              <a:t>apakah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fungsi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9951" y="1438147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kontinu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7339" y="1998979"/>
            <a:ext cx="23685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Jawab: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  <a:tabLst>
                <a:tab pos="469265" algn="l"/>
              </a:tabLst>
            </a:pPr>
            <a:r>
              <a:rPr sz="1800" spc="-5" dirty="0">
                <a:latin typeface="Times New Roman"/>
                <a:cs typeface="Times New Roman"/>
              </a:rPr>
              <a:t>(i)	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tidak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terdefinisi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7339" y="280974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5" dirty="0">
                <a:latin typeface="Times New Roman"/>
                <a:cs typeface="Times New Roman"/>
              </a:rPr>
              <a:t>ii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7339" y="4181347"/>
            <a:ext cx="884682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dirty="0">
                <a:latin typeface="Times New Roman"/>
                <a:cs typeface="Times New Roman"/>
              </a:rPr>
              <a:t>Dengan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demikian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ketidak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kontinuan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dapat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dihapuskan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dengan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mendefinisikan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kembali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menjadi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9740" y="3229079"/>
            <a:ext cx="4701402" cy="8004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72543" y="2730459"/>
            <a:ext cx="1471295" cy="47688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40"/>
              </a:spcBef>
              <a:tabLst>
                <a:tab pos="1089660" algn="l"/>
              </a:tabLst>
            </a:pPr>
            <a:r>
              <a:rPr sz="2050" spc="15" dirty="0">
                <a:latin typeface="Times New Roman"/>
                <a:cs typeface="Times New Roman"/>
              </a:rPr>
              <a:t>lim</a:t>
            </a:r>
            <a:r>
              <a:rPr sz="2050" spc="155" dirty="0">
                <a:latin typeface="Times New Roman"/>
                <a:cs typeface="Times New Roman"/>
              </a:rPr>
              <a:t> </a:t>
            </a:r>
            <a:r>
              <a:rPr sz="2050" i="1" spc="10" dirty="0">
                <a:latin typeface="Times New Roman"/>
                <a:cs typeface="Times New Roman"/>
              </a:rPr>
              <a:t>f</a:t>
            </a:r>
            <a:r>
              <a:rPr sz="2050" i="1" spc="-20" dirty="0">
                <a:latin typeface="Times New Roman"/>
                <a:cs typeface="Times New Roman"/>
              </a:rPr>
              <a:t> </a:t>
            </a:r>
            <a:r>
              <a:rPr sz="2050" spc="160" dirty="0">
                <a:latin typeface="Times New Roman"/>
                <a:cs typeface="Times New Roman"/>
              </a:rPr>
              <a:t>(</a:t>
            </a:r>
            <a:r>
              <a:rPr sz="2050" i="1" spc="65" dirty="0">
                <a:latin typeface="Times New Roman"/>
                <a:cs typeface="Times New Roman"/>
              </a:rPr>
              <a:t>x</a:t>
            </a:r>
            <a:r>
              <a:rPr sz="2050" spc="10" dirty="0">
                <a:latin typeface="Times New Roman"/>
                <a:cs typeface="Times New Roman"/>
              </a:rPr>
              <a:t>)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Times New Roman"/>
                <a:cs typeface="Times New Roman"/>
              </a:rPr>
              <a:t>ada</a:t>
            </a:r>
            <a:endParaRPr sz="2050">
              <a:latin typeface="Times New Roman"/>
              <a:cs typeface="Times New Roman"/>
            </a:endParaRPr>
          </a:p>
          <a:p>
            <a:pPr marL="35560">
              <a:lnSpc>
                <a:spcPts val="1245"/>
              </a:lnSpc>
            </a:pPr>
            <a:r>
              <a:rPr sz="1200" i="1" spc="45" dirty="0">
                <a:latin typeface="Times New Roman"/>
                <a:cs typeface="Times New Roman"/>
              </a:rPr>
              <a:t>x</a:t>
            </a:r>
            <a:r>
              <a:rPr sz="1200" spc="45" dirty="0">
                <a:latin typeface="Symbol"/>
                <a:cs typeface="Symbol"/>
              </a:rPr>
              <a:t></a:t>
            </a:r>
            <a:r>
              <a:rPr sz="1200" i="1" spc="4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29911" y="1650679"/>
            <a:ext cx="447040" cy="0"/>
          </a:xfrm>
          <a:custGeom>
            <a:avLst/>
            <a:gdLst/>
            <a:ahLst/>
            <a:cxnLst/>
            <a:rect l="l" t="t" r="r" b="b"/>
            <a:pathLst>
              <a:path w="447039">
                <a:moveTo>
                  <a:pt x="0" y="0"/>
                </a:moveTo>
                <a:lnTo>
                  <a:pt x="446457" y="0"/>
                </a:lnTo>
              </a:path>
            </a:pathLst>
          </a:custGeom>
          <a:ln w="7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81172" y="1643424"/>
            <a:ext cx="35814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i="1" spc="10" dirty="0">
                <a:latin typeface="Times New Roman"/>
                <a:cs typeface="Times New Roman"/>
              </a:rPr>
              <a:t>x</a:t>
            </a:r>
            <a:r>
              <a:rPr sz="1350" i="1" spc="-50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Symbol"/>
                <a:cs typeface="Symbol"/>
              </a:rPr>
              <a:t>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1783" y="1391933"/>
            <a:ext cx="1006475" cy="3498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ts val="445"/>
              </a:lnSpc>
              <a:spcBef>
                <a:spcPts val="585"/>
              </a:spcBef>
            </a:pPr>
            <a:r>
              <a:rPr sz="1350" i="1" spc="5" dirty="0">
                <a:latin typeface="Times New Roman"/>
                <a:cs typeface="Times New Roman"/>
              </a:rPr>
              <a:t>f</a:t>
            </a:r>
            <a:r>
              <a:rPr sz="1350" i="1" spc="-3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(</a:t>
            </a:r>
            <a:r>
              <a:rPr sz="1350" i="1" spc="50" dirty="0">
                <a:latin typeface="Times New Roman"/>
                <a:cs typeface="Times New Roman"/>
              </a:rPr>
              <a:t>x</a:t>
            </a:r>
            <a:r>
              <a:rPr sz="1350" spc="50" dirty="0">
                <a:latin typeface="Times New Roman"/>
                <a:cs typeface="Times New Roman"/>
              </a:rPr>
              <a:t>)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10" dirty="0">
                <a:latin typeface="Symbol"/>
                <a:cs typeface="Symbol"/>
              </a:rPr>
              <a:t></a:t>
            </a:r>
            <a:r>
              <a:rPr sz="1350" spc="185" dirty="0">
                <a:latin typeface="Times New Roman"/>
                <a:cs typeface="Times New Roman"/>
              </a:rPr>
              <a:t> </a:t>
            </a:r>
            <a:r>
              <a:rPr sz="2025" i="1" spc="15" baseline="34979" dirty="0">
                <a:latin typeface="Times New Roman"/>
                <a:cs typeface="Times New Roman"/>
              </a:rPr>
              <a:t>x </a:t>
            </a:r>
            <a:r>
              <a:rPr sz="2025" i="1" spc="405" baseline="34979" dirty="0">
                <a:latin typeface="Times New Roman"/>
                <a:cs typeface="Times New Roman"/>
              </a:rPr>
              <a:t> </a:t>
            </a:r>
            <a:r>
              <a:rPr sz="2025" spc="15" baseline="34979" dirty="0">
                <a:latin typeface="Symbol"/>
                <a:cs typeface="Symbol"/>
              </a:rPr>
              <a:t></a:t>
            </a:r>
            <a:r>
              <a:rPr sz="2025" spc="-112" baseline="34979" dirty="0">
                <a:latin typeface="Times New Roman"/>
                <a:cs typeface="Times New Roman"/>
              </a:rPr>
              <a:t> </a:t>
            </a:r>
            <a:r>
              <a:rPr sz="2025" spc="15" baseline="34979" dirty="0">
                <a:latin typeface="Times New Roman"/>
                <a:cs typeface="Times New Roman"/>
              </a:rPr>
              <a:t>4</a:t>
            </a:r>
            <a:endParaRPr sz="2025" baseline="34979">
              <a:latin typeface="Times New Roman"/>
              <a:cs typeface="Times New Roman"/>
            </a:endParaRPr>
          </a:p>
          <a:p>
            <a:pPr marL="641985">
              <a:lnSpc>
                <a:spcPts val="30"/>
              </a:lnSpc>
            </a:pPr>
            <a:r>
              <a:rPr sz="80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0192" y="4492321"/>
            <a:ext cx="2826338" cy="1611276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40144" y="552195"/>
            <a:ext cx="149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latin typeface="Cambria"/>
                <a:cs typeface="Cambria"/>
              </a:rPr>
              <a:t>Contoh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7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932869"/>
            <a:ext cx="10768965" cy="4355465"/>
            <a:chOff x="806335" y="932869"/>
            <a:chExt cx="10768965" cy="435546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1055370" cy="2624455"/>
            </a:xfrm>
            <a:custGeom>
              <a:avLst/>
              <a:gdLst/>
              <a:ahLst/>
              <a:cxnLst/>
              <a:rect l="l" t="t" r="r" b="b"/>
              <a:pathLst>
                <a:path w="1055370" h="2624454">
                  <a:moveTo>
                    <a:pt x="0" y="2624326"/>
                  </a:moveTo>
                  <a:lnTo>
                    <a:pt x="1055068" y="2624326"/>
                  </a:lnTo>
                  <a:lnTo>
                    <a:pt x="1055068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1404" y="940807"/>
              <a:ext cx="9705975" cy="4339590"/>
            </a:xfrm>
            <a:custGeom>
              <a:avLst/>
              <a:gdLst/>
              <a:ahLst/>
              <a:cxnLst/>
              <a:rect l="l" t="t" r="r" b="b"/>
              <a:pathLst>
                <a:path w="9705975" h="4339590">
                  <a:moveTo>
                    <a:pt x="9705703" y="0"/>
                  </a:moveTo>
                  <a:lnTo>
                    <a:pt x="0" y="0"/>
                  </a:lnTo>
                  <a:lnTo>
                    <a:pt x="0" y="4338994"/>
                  </a:lnTo>
                  <a:lnTo>
                    <a:pt x="9705703" y="4338994"/>
                  </a:lnTo>
                  <a:lnTo>
                    <a:pt x="9705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1404" y="940807"/>
              <a:ext cx="9705975" cy="4339590"/>
            </a:xfrm>
            <a:custGeom>
              <a:avLst/>
              <a:gdLst/>
              <a:ahLst/>
              <a:cxnLst/>
              <a:rect l="l" t="t" r="r" b="b"/>
              <a:pathLst>
                <a:path w="9705975" h="4339590">
                  <a:moveTo>
                    <a:pt x="0" y="0"/>
                  </a:moveTo>
                  <a:lnTo>
                    <a:pt x="9705703" y="0"/>
                  </a:lnTo>
                  <a:lnTo>
                    <a:pt x="9705703" y="4338995"/>
                  </a:lnTo>
                  <a:lnTo>
                    <a:pt x="0" y="4338995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40144" y="1163828"/>
            <a:ext cx="220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Tentukan </a:t>
            </a:r>
            <a:r>
              <a:rPr sz="1800" dirty="0">
                <a:latin typeface="Times New Roman"/>
                <a:cs typeface="Times New Roman"/>
              </a:rPr>
              <a:t>apakah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fungsi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9956" y="1163828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kontinu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2112" y="1376517"/>
            <a:ext cx="110489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Symbol"/>
                <a:cs typeface="Symbol"/>
              </a:rPr>
              <a:t>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4012" y="1028870"/>
            <a:ext cx="1166495" cy="5372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495"/>
              </a:spcBef>
              <a:tabLst>
                <a:tab pos="725170" algn="l"/>
              </a:tabLst>
            </a:pPr>
            <a:r>
              <a:rPr sz="2025" spc="-7" baseline="4115" dirty="0">
                <a:latin typeface="Symbol"/>
                <a:cs typeface="Symbol"/>
              </a:rPr>
              <a:t></a:t>
            </a:r>
            <a:r>
              <a:rPr sz="2025" spc="-322" baseline="4115" dirty="0">
                <a:latin typeface="Times New Roman"/>
                <a:cs typeface="Times New Roman"/>
              </a:rPr>
              <a:t> </a:t>
            </a:r>
            <a:r>
              <a:rPr sz="1350" i="1" spc="55" dirty="0">
                <a:latin typeface="Times New Roman"/>
                <a:cs typeface="Times New Roman"/>
              </a:rPr>
              <a:t>x</a:t>
            </a:r>
            <a:r>
              <a:rPr sz="1125" spc="82" baseline="44444" dirty="0">
                <a:latin typeface="Times New Roman"/>
                <a:cs typeface="Times New Roman"/>
              </a:rPr>
              <a:t>3</a:t>
            </a:r>
            <a:r>
              <a:rPr sz="1125" spc="359" baseline="44444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215" dirty="0">
                <a:latin typeface="Times New Roman"/>
                <a:cs typeface="Times New Roman"/>
              </a:rPr>
              <a:t> </a:t>
            </a:r>
            <a:r>
              <a:rPr sz="1350" spc="-70" dirty="0">
                <a:latin typeface="Times New Roman"/>
                <a:cs typeface="Times New Roman"/>
              </a:rPr>
              <a:t>1,	</a:t>
            </a:r>
            <a:r>
              <a:rPr sz="1350" i="1" spc="-5" dirty="0">
                <a:latin typeface="Times New Roman"/>
                <a:cs typeface="Times New Roman"/>
              </a:rPr>
              <a:t>x</a:t>
            </a:r>
            <a:r>
              <a:rPr sz="1350" i="1" spc="-3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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390"/>
              </a:spcBef>
            </a:pPr>
            <a:r>
              <a:rPr sz="1350" i="1" spc="-5" dirty="0">
                <a:latin typeface="Times New Roman"/>
                <a:cs typeface="Times New Roman"/>
              </a:rPr>
              <a:t>x</a:t>
            </a:r>
            <a:r>
              <a:rPr sz="1350" i="1" spc="-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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335" y="1194087"/>
            <a:ext cx="1073150" cy="372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365"/>
              </a:lnSpc>
              <a:spcBef>
                <a:spcPts val="90"/>
              </a:spcBef>
            </a:pPr>
            <a:r>
              <a:rPr sz="1350" i="1" spc="-5" dirty="0">
                <a:latin typeface="Times New Roman"/>
                <a:cs typeface="Times New Roman"/>
              </a:rPr>
              <a:t>f</a:t>
            </a:r>
            <a:r>
              <a:rPr sz="1350" i="1" spc="-40" dirty="0">
                <a:latin typeface="Times New Roman"/>
                <a:cs typeface="Times New Roman"/>
              </a:rPr>
              <a:t> </a:t>
            </a:r>
            <a:r>
              <a:rPr sz="1350" spc="40" dirty="0">
                <a:latin typeface="Times New Roman"/>
                <a:cs typeface="Times New Roman"/>
              </a:rPr>
              <a:t>(</a:t>
            </a:r>
            <a:r>
              <a:rPr sz="1350" i="1" spc="40" dirty="0">
                <a:latin typeface="Times New Roman"/>
                <a:cs typeface="Times New Roman"/>
              </a:rPr>
              <a:t>x</a:t>
            </a:r>
            <a:r>
              <a:rPr sz="1350" spc="40" dirty="0">
                <a:latin typeface="Times New Roman"/>
                <a:cs typeface="Times New Roman"/>
              </a:rPr>
              <a:t>)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2025" spc="-7" baseline="-10288" dirty="0">
                <a:latin typeface="Symbol"/>
                <a:cs typeface="Symbol"/>
              </a:rPr>
              <a:t></a:t>
            </a:r>
            <a:endParaRPr sz="2025" baseline="-10288">
              <a:latin typeface="Symbol"/>
              <a:cs typeface="Symbol"/>
            </a:endParaRPr>
          </a:p>
          <a:p>
            <a:pPr marL="601980">
              <a:lnSpc>
                <a:spcPts val="1365"/>
              </a:lnSpc>
            </a:pPr>
            <a:r>
              <a:rPr sz="1350" spc="75" dirty="0">
                <a:latin typeface="Times New Roman"/>
                <a:cs typeface="Times New Roman"/>
              </a:rPr>
              <a:t>2</a:t>
            </a:r>
            <a:r>
              <a:rPr sz="1350" i="1" spc="-5" dirty="0">
                <a:latin typeface="Times New Roman"/>
                <a:cs typeface="Times New Roman"/>
              </a:rPr>
              <a:t>x</a:t>
            </a:r>
            <a:r>
              <a:rPr sz="1350" i="1" spc="-5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</a:t>
            </a:r>
            <a:r>
              <a:rPr sz="1350" spc="-195" dirty="0">
                <a:latin typeface="Times New Roman"/>
                <a:cs typeface="Times New Roman"/>
              </a:rPr>
              <a:t> </a:t>
            </a:r>
            <a:r>
              <a:rPr sz="1350" spc="-135" dirty="0">
                <a:latin typeface="Times New Roman"/>
                <a:cs typeface="Times New Roman"/>
              </a:rPr>
              <a:t>1</a:t>
            </a:r>
            <a:r>
              <a:rPr sz="1350" spc="-5" dirty="0">
                <a:latin typeface="Times New Roman"/>
                <a:cs typeface="Times New Roman"/>
              </a:rPr>
              <a:t>,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0144" y="1724659"/>
            <a:ext cx="117983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Jawab:</a:t>
            </a:r>
            <a:endParaRPr sz="1800">
              <a:latin typeface="Times New Roman"/>
              <a:cs typeface="Times New Roman"/>
            </a:endParaRPr>
          </a:p>
          <a:p>
            <a:pPr marL="31750">
              <a:lnSpc>
                <a:spcPts val="2210"/>
              </a:lnSpc>
            </a:pPr>
            <a:r>
              <a:rPr sz="1850" spc="-5" dirty="0">
                <a:latin typeface="Times New Roman"/>
                <a:cs typeface="Times New Roman"/>
              </a:rPr>
              <a:t>Ole</a:t>
            </a:r>
            <a:r>
              <a:rPr sz="1850" dirty="0">
                <a:latin typeface="Times New Roman"/>
                <a:cs typeface="Times New Roman"/>
              </a:rPr>
              <a:t>h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karena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9090" y="2644605"/>
            <a:ext cx="4152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</a:t>
            </a:r>
            <a:r>
              <a:rPr sz="1050" spc="55" dirty="0">
                <a:latin typeface="Times New Roman"/>
                <a:cs typeface="Times New Roman"/>
              </a:rPr>
              <a:t>2</a:t>
            </a:r>
            <a:r>
              <a:rPr sz="1125" spc="82" baseline="37037" dirty="0">
                <a:latin typeface="Symbol"/>
                <a:cs typeface="Symbol"/>
              </a:rPr>
              <a:t></a:t>
            </a:r>
            <a:endParaRPr sz="1125" baseline="3703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5508" y="2644605"/>
            <a:ext cx="4152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</a:t>
            </a:r>
            <a:r>
              <a:rPr sz="1050" spc="55" dirty="0">
                <a:latin typeface="Times New Roman"/>
                <a:cs typeface="Times New Roman"/>
              </a:rPr>
              <a:t>2</a:t>
            </a:r>
            <a:r>
              <a:rPr sz="1125" spc="82" baseline="37037" dirty="0">
                <a:latin typeface="Symbol"/>
                <a:cs typeface="Symbol"/>
              </a:rPr>
              <a:t></a:t>
            </a:r>
            <a:endParaRPr sz="1125" baseline="37037">
              <a:latin typeface="Symbol"/>
              <a:cs typeface="Symbo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660"/>
              </a:spcBef>
            </a:pPr>
            <a:r>
              <a:rPr dirty="0"/>
              <a:t>maka</a:t>
            </a:r>
          </a:p>
          <a:p>
            <a:pPr marL="130810">
              <a:lnSpc>
                <a:spcPts val="2105"/>
              </a:lnSpc>
              <a:spcBef>
                <a:spcPts val="560"/>
              </a:spcBef>
            </a:pPr>
            <a:r>
              <a:rPr dirty="0"/>
              <a:t>lim</a:t>
            </a:r>
            <a:r>
              <a:rPr spc="335" dirty="0"/>
              <a:t> </a:t>
            </a:r>
            <a:r>
              <a:rPr i="1" dirty="0">
                <a:latin typeface="Times New Roman"/>
                <a:cs typeface="Times New Roman"/>
              </a:rPr>
              <a:t>f</a:t>
            </a:r>
            <a:r>
              <a:rPr i="1" spc="-35" dirty="0">
                <a:latin typeface="Times New Roman"/>
                <a:cs typeface="Times New Roman"/>
              </a:rPr>
              <a:t> </a:t>
            </a:r>
            <a:r>
              <a:rPr spc="60" dirty="0"/>
              <a:t>(</a:t>
            </a:r>
            <a:r>
              <a:rPr i="1" spc="60" dirty="0">
                <a:latin typeface="Times New Roman"/>
                <a:cs typeface="Times New Roman"/>
              </a:rPr>
              <a:t>x</a:t>
            </a:r>
            <a:r>
              <a:rPr spc="60" dirty="0"/>
              <a:t>)</a:t>
            </a:r>
            <a:r>
              <a:rPr spc="15" dirty="0"/>
              <a:t> </a:t>
            </a:r>
            <a:r>
              <a:rPr dirty="0">
                <a:latin typeface="Symbol"/>
                <a:cs typeface="Symbol"/>
              </a:rPr>
              <a:t></a:t>
            </a:r>
            <a:r>
              <a:rPr spc="240" dirty="0"/>
              <a:t> </a:t>
            </a:r>
            <a:r>
              <a:rPr dirty="0"/>
              <a:t>lim</a:t>
            </a:r>
            <a:r>
              <a:rPr spc="345" dirty="0"/>
              <a:t> </a:t>
            </a:r>
            <a:r>
              <a:rPr i="1" dirty="0">
                <a:latin typeface="Times New Roman"/>
                <a:cs typeface="Times New Roman"/>
              </a:rPr>
              <a:t>f</a:t>
            </a:r>
            <a:r>
              <a:rPr i="1" spc="-30" dirty="0">
                <a:latin typeface="Times New Roman"/>
                <a:cs typeface="Times New Roman"/>
              </a:rPr>
              <a:t> </a:t>
            </a:r>
            <a:r>
              <a:rPr spc="60" dirty="0"/>
              <a:t>(</a:t>
            </a:r>
            <a:r>
              <a:rPr i="1" spc="60" dirty="0">
                <a:latin typeface="Times New Roman"/>
                <a:cs typeface="Times New Roman"/>
              </a:rPr>
              <a:t>x</a:t>
            </a:r>
            <a:r>
              <a:rPr spc="60" dirty="0"/>
              <a:t>)</a:t>
            </a:r>
          </a:p>
          <a:p>
            <a:pPr marL="114300">
              <a:lnSpc>
                <a:spcPts val="1145"/>
              </a:lnSpc>
              <a:tabLst>
                <a:tab pos="1218565" algn="l"/>
              </a:tabLst>
            </a:pP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</a:t>
            </a:r>
            <a:r>
              <a:rPr sz="1050" spc="55" dirty="0"/>
              <a:t>2</a:t>
            </a:r>
            <a:r>
              <a:rPr sz="1125" spc="82" baseline="37037" dirty="0">
                <a:latin typeface="Symbol"/>
                <a:cs typeface="Symbol"/>
              </a:rPr>
              <a:t></a:t>
            </a:r>
            <a:r>
              <a:rPr sz="1125" spc="82" baseline="37037" dirty="0"/>
              <a:t>	</a:t>
            </a: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</a:t>
            </a:r>
            <a:r>
              <a:rPr sz="1050" spc="55" dirty="0"/>
              <a:t>2</a:t>
            </a:r>
            <a:r>
              <a:rPr sz="1125" spc="82" baseline="37037" dirty="0">
                <a:latin typeface="Symbol"/>
                <a:cs typeface="Symbol"/>
              </a:rPr>
              <a:t></a:t>
            </a:r>
            <a:endParaRPr sz="1125" baseline="37037">
              <a:latin typeface="Symbol"/>
              <a:cs typeface="Symbol"/>
            </a:endParaRPr>
          </a:p>
          <a:p>
            <a:pPr marL="102235">
              <a:lnSpc>
                <a:spcPct val="100000"/>
              </a:lnSpc>
              <a:spcBef>
                <a:spcPts val="300"/>
              </a:spcBef>
            </a:pPr>
            <a:r>
              <a:rPr dirty="0"/>
              <a:t>dengan</a:t>
            </a:r>
            <a:r>
              <a:rPr spc="-80" dirty="0"/>
              <a:t> </a:t>
            </a:r>
            <a:r>
              <a:rPr dirty="0"/>
              <a:t>kata</a:t>
            </a:r>
            <a:r>
              <a:rPr spc="-70" dirty="0"/>
              <a:t> </a:t>
            </a:r>
            <a:r>
              <a:rPr dirty="0"/>
              <a:t>lain</a:t>
            </a:r>
          </a:p>
          <a:p>
            <a:pPr marL="102235">
              <a:lnSpc>
                <a:spcPts val="2050"/>
              </a:lnSpc>
              <a:spcBef>
                <a:spcPts val="560"/>
              </a:spcBef>
              <a:tabLst>
                <a:tab pos="1066165" algn="l"/>
              </a:tabLst>
            </a:pPr>
            <a:r>
              <a:rPr dirty="0"/>
              <a:t>lim</a:t>
            </a:r>
            <a:r>
              <a:rPr spc="130" dirty="0"/>
              <a:t> </a:t>
            </a:r>
            <a:r>
              <a:rPr i="1" dirty="0">
                <a:latin typeface="Times New Roman"/>
                <a:cs typeface="Times New Roman"/>
              </a:rPr>
              <a:t>f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spc="60" dirty="0"/>
              <a:t>(</a:t>
            </a:r>
            <a:r>
              <a:rPr i="1" spc="60" dirty="0">
                <a:latin typeface="Times New Roman"/>
                <a:cs typeface="Times New Roman"/>
              </a:rPr>
              <a:t>x</a:t>
            </a:r>
            <a:r>
              <a:rPr spc="60" dirty="0"/>
              <a:t>)	</a:t>
            </a:r>
            <a:r>
              <a:rPr dirty="0"/>
              <a:t>tidak</a:t>
            </a:r>
            <a:r>
              <a:rPr spc="-90" dirty="0"/>
              <a:t> </a:t>
            </a:r>
            <a:r>
              <a:rPr dirty="0"/>
              <a:t>ada</a:t>
            </a:r>
          </a:p>
          <a:p>
            <a:pPr marL="125095">
              <a:lnSpc>
                <a:spcPts val="1090"/>
              </a:lnSpc>
            </a:pPr>
            <a:r>
              <a:rPr sz="1050" i="1" spc="50" dirty="0">
                <a:latin typeface="Times New Roman"/>
                <a:cs typeface="Times New Roman"/>
              </a:rPr>
              <a:t>x</a:t>
            </a:r>
            <a:r>
              <a:rPr sz="1050" spc="50" dirty="0">
                <a:latin typeface="Symbol"/>
                <a:cs typeface="Symbol"/>
              </a:rPr>
              <a:t></a:t>
            </a:r>
            <a:r>
              <a:rPr sz="1050" spc="50" dirty="0"/>
              <a:t>2</a:t>
            </a:r>
            <a:endParaRPr sz="1050">
              <a:latin typeface="Symbol"/>
              <a:cs typeface="Symbol"/>
            </a:endParaRPr>
          </a:p>
          <a:p>
            <a:pPr marL="83185">
              <a:lnSpc>
                <a:spcPct val="100000"/>
              </a:lnSpc>
              <a:spcBef>
                <a:spcPts val="515"/>
              </a:spcBef>
            </a:pPr>
            <a:r>
              <a:rPr sz="1800" dirty="0"/>
              <a:t>Dengan </a:t>
            </a:r>
            <a:r>
              <a:rPr sz="1800" spc="-5" dirty="0"/>
              <a:t>demikian</a:t>
            </a:r>
            <a:r>
              <a:rPr sz="1800" spc="5" dirty="0"/>
              <a:t> </a:t>
            </a:r>
            <a:r>
              <a:rPr sz="1800" spc="-5" dirty="0"/>
              <a:t>ketidak</a:t>
            </a:r>
            <a:r>
              <a:rPr sz="1800" spc="5" dirty="0"/>
              <a:t> </a:t>
            </a:r>
            <a:r>
              <a:rPr sz="1800" spc="-5" dirty="0"/>
              <a:t>kontinuan</a:t>
            </a:r>
            <a:r>
              <a:rPr sz="1800" spc="5" dirty="0"/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/>
              <a:t>di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/>
              <a:t>= 2 </a:t>
            </a:r>
            <a:r>
              <a:rPr sz="1800" spc="-5" dirty="0"/>
              <a:t>tidak</a:t>
            </a:r>
            <a:r>
              <a:rPr sz="1800" spc="5" dirty="0"/>
              <a:t> </a:t>
            </a:r>
            <a:r>
              <a:rPr sz="1800" dirty="0"/>
              <a:t>dapat </a:t>
            </a:r>
            <a:r>
              <a:rPr sz="1800" spc="-5" dirty="0"/>
              <a:t>dihapuskan.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7608" y="2395715"/>
            <a:ext cx="271018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6115" algn="l"/>
              </a:tabLst>
            </a:pPr>
            <a:r>
              <a:rPr sz="1850" dirty="0">
                <a:latin typeface="Times New Roman"/>
                <a:cs typeface="Times New Roman"/>
              </a:rPr>
              <a:t>dan	lim 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i="1" spc="-25" dirty="0">
                <a:latin typeface="Times New Roman"/>
                <a:cs typeface="Times New Roman"/>
              </a:rPr>
              <a:t> </a:t>
            </a:r>
            <a:r>
              <a:rPr sz="1850" spc="135" dirty="0">
                <a:latin typeface="Times New Roman"/>
                <a:cs typeface="Times New Roman"/>
              </a:rPr>
              <a:t>(</a:t>
            </a:r>
            <a:r>
              <a:rPr sz="1850" i="1" spc="45" dirty="0">
                <a:latin typeface="Times New Roman"/>
                <a:cs typeface="Times New Roman"/>
              </a:rPr>
              <a:t>x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r>
              <a:rPr sz="1850" dirty="0">
                <a:latin typeface="Times New Roman"/>
                <a:cs typeface="Times New Roman"/>
              </a:rPr>
              <a:t>.2</a:t>
            </a:r>
            <a:r>
              <a:rPr sz="1850" spc="-1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2055" y="2320312"/>
            <a:ext cx="217741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Times New Roman"/>
                <a:cs typeface="Times New Roman"/>
              </a:rPr>
              <a:t>lim 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i="1" spc="-25" dirty="0">
                <a:latin typeface="Times New Roman"/>
                <a:cs typeface="Times New Roman"/>
              </a:rPr>
              <a:t> </a:t>
            </a:r>
            <a:r>
              <a:rPr sz="1850" spc="135" dirty="0">
                <a:latin typeface="Times New Roman"/>
                <a:cs typeface="Times New Roman"/>
              </a:rPr>
              <a:t>(</a:t>
            </a:r>
            <a:r>
              <a:rPr sz="1850" i="1" spc="45" dirty="0">
                <a:latin typeface="Times New Roman"/>
                <a:cs typeface="Times New Roman"/>
              </a:rPr>
              <a:t>x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2450" spc="-240" dirty="0">
                <a:latin typeface="Symbol"/>
                <a:cs typeface="Symbol"/>
              </a:rPr>
              <a:t></a:t>
            </a:r>
            <a:r>
              <a:rPr sz="1850" spc="55" dirty="0">
                <a:latin typeface="Times New Roman"/>
                <a:cs typeface="Times New Roman"/>
              </a:rPr>
              <a:t>2</a:t>
            </a:r>
            <a:r>
              <a:rPr sz="2450" spc="-240" dirty="0">
                <a:latin typeface="Symbol"/>
                <a:cs typeface="Symbol"/>
              </a:rPr>
              <a:t></a:t>
            </a:r>
            <a:r>
              <a:rPr sz="1575" spc="22" baseline="50264" dirty="0">
                <a:latin typeface="Times New Roman"/>
                <a:cs typeface="Times New Roman"/>
              </a:rPr>
              <a:t>3</a:t>
            </a:r>
            <a:r>
              <a:rPr sz="1575" baseline="50264" dirty="0">
                <a:latin typeface="Times New Roman"/>
                <a:cs typeface="Times New Roman"/>
              </a:rPr>
              <a:t> </a:t>
            </a:r>
            <a:r>
              <a:rPr sz="1575" spc="75" baseline="50264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2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7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40144" y="381507"/>
            <a:ext cx="149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latin typeface="Cambria"/>
                <a:cs typeface="Cambria"/>
              </a:rPr>
              <a:t>Contoh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8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09344" y="5921618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152400" y="0"/>
                </a:moveTo>
                <a:lnTo>
                  <a:pt x="0" y="0"/>
                </a:lnTo>
                <a:lnTo>
                  <a:pt x="0" y="25399"/>
                </a:lnTo>
                <a:lnTo>
                  <a:pt x="152400" y="25399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500200" y="5933947"/>
            <a:ext cx="17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0" dirty="0">
                <a:latin typeface="Cambria Math"/>
                <a:cs typeface="Cambria Math"/>
              </a:rPr>
              <a:t>9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80832" y="5705347"/>
            <a:ext cx="231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20" baseline="43209" dirty="0">
                <a:latin typeface="Cambria Math"/>
                <a:cs typeface="Cambria Math"/>
              </a:rPr>
              <a:t>8</a:t>
            </a:r>
            <a:r>
              <a:rPr sz="2700" spc="375" baseline="43209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(dengan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𝑔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≠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0)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0144" y="5101844"/>
            <a:ext cx="7433945" cy="147637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30" dirty="0">
                <a:latin typeface="Cambria"/>
                <a:cs typeface="Cambria"/>
              </a:rPr>
              <a:t>Sifat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ka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Cambria Math"/>
                <a:cs typeface="Cambria Math"/>
              </a:rPr>
              <a:t>𝑔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kon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nu di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𝑎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ma</a:t>
            </a:r>
            <a:r>
              <a:rPr sz="2400" dirty="0">
                <a:latin typeface="Times New Roman"/>
                <a:cs typeface="Times New Roman"/>
              </a:rPr>
              <a:t>ka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fungsi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𝑓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𝑔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𝑓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𝑔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𝑓</a:t>
            </a:r>
            <a:r>
              <a:rPr sz="2400" spc="35" dirty="0">
                <a:latin typeface="Cambria Math"/>
                <a:cs typeface="Cambria Math"/>
              </a:rPr>
              <a:t>𝑔</a:t>
            </a:r>
            <a:r>
              <a:rPr sz="240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spc="-5" dirty="0">
                <a:latin typeface="Times New Roman"/>
                <a:cs typeface="Times New Roman"/>
              </a:rPr>
              <a:t>dan </a:t>
            </a:r>
            <a:r>
              <a:rPr sz="2400" dirty="0">
                <a:latin typeface="Cambria Math"/>
                <a:cs typeface="Cambria Math"/>
              </a:rPr>
              <a:t>𝑓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∘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𝑔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juga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kontinu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𝑎</a:t>
            </a:r>
            <a:r>
              <a:rPr sz="2400" spc="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267096"/>
            <a:ext cx="10762615" cy="5259705"/>
            <a:chOff x="806335" y="1267096"/>
            <a:chExt cx="10762615" cy="525970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1049020" cy="2624455"/>
            </a:xfrm>
            <a:custGeom>
              <a:avLst/>
              <a:gdLst/>
              <a:ahLst/>
              <a:cxnLst/>
              <a:rect l="l" t="t" r="r" b="b"/>
              <a:pathLst>
                <a:path w="1049020" h="2624454">
                  <a:moveTo>
                    <a:pt x="0" y="2624326"/>
                  </a:moveTo>
                  <a:lnTo>
                    <a:pt x="1048589" y="2624326"/>
                  </a:lnTo>
                  <a:lnTo>
                    <a:pt x="1048589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9705701" y="0"/>
                  </a:moveTo>
                  <a:lnTo>
                    <a:pt x="0" y="0"/>
                  </a:lnTo>
                  <a:lnTo>
                    <a:pt x="0" y="5107577"/>
                  </a:lnTo>
                  <a:lnTo>
                    <a:pt x="9705701" y="5107577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0" y="0"/>
                  </a:moveTo>
                  <a:lnTo>
                    <a:pt x="9705703" y="0"/>
                  </a:lnTo>
                  <a:lnTo>
                    <a:pt x="9705703" y="5107577"/>
                  </a:lnTo>
                  <a:lnTo>
                    <a:pt x="0" y="510757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404" y="1267096"/>
              <a:ext cx="5027545" cy="46738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0144" y="552195"/>
            <a:ext cx="1488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00B0F0"/>
                </a:solidFill>
                <a:latin typeface="Cambria"/>
                <a:cs typeface="Cambria"/>
              </a:rPr>
              <a:t>Latihan</a:t>
            </a:r>
            <a:r>
              <a:rPr sz="28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B0F0"/>
                </a:solidFill>
                <a:latin typeface="Cambria"/>
                <a:cs typeface="Cambria"/>
              </a:rPr>
              <a:t>3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43" y="1699588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6" y="0"/>
                </a:moveTo>
                <a:lnTo>
                  <a:pt x="0" y="0"/>
                </a:lnTo>
                <a:lnTo>
                  <a:pt x="0" y="502920"/>
                </a:lnTo>
                <a:lnTo>
                  <a:pt x="3674476" y="502920"/>
                </a:lnTo>
                <a:lnTo>
                  <a:pt x="3674476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1603787"/>
            <a:ext cx="10984865" cy="4896485"/>
            <a:chOff x="806335" y="1603787"/>
            <a:chExt cx="10984865" cy="4896485"/>
          </a:xfrm>
        </p:grpSpPr>
        <p:sp>
          <p:nvSpPr>
            <p:cNvPr id="5" name="object 5"/>
            <p:cNvSpPr/>
            <p:nvPr/>
          </p:nvSpPr>
          <p:spPr>
            <a:xfrm>
              <a:off x="806335" y="2275662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1430" y="1603787"/>
              <a:ext cx="5452182" cy="35801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57999" y="1658983"/>
              <a:ext cx="4925060" cy="4833620"/>
            </a:xfrm>
            <a:custGeom>
              <a:avLst/>
              <a:gdLst/>
              <a:ahLst/>
              <a:cxnLst/>
              <a:rect l="l" t="t" r="r" b="b"/>
              <a:pathLst>
                <a:path w="4925059" h="4833620">
                  <a:moveTo>
                    <a:pt x="4924696" y="0"/>
                  </a:moveTo>
                  <a:lnTo>
                    <a:pt x="0" y="0"/>
                  </a:lnTo>
                  <a:lnTo>
                    <a:pt x="0" y="4833256"/>
                  </a:lnTo>
                  <a:lnTo>
                    <a:pt x="4924696" y="4833256"/>
                  </a:lnTo>
                  <a:lnTo>
                    <a:pt x="4924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7999" y="1658983"/>
              <a:ext cx="4925060" cy="4833620"/>
            </a:xfrm>
            <a:custGeom>
              <a:avLst/>
              <a:gdLst/>
              <a:ahLst/>
              <a:cxnLst/>
              <a:rect l="l" t="t" r="r" b="b"/>
              <a:pathLst>
                <a:path w="4925059" h="4833620">
                  <a:moveTo>
                    <a:pt x="0" y="0"/>
                  </a:moveTo>
                  <a:lnTo>
                    <a:pt x="4924697" y="0"/>
                  </a:lnTo>
                  <a:lnTo>
                    <a:pt x="4924697" y="4833257"/>
                  </a:lnTo>
                  <a:lnTo>
                    <a:pt x="0" y="483325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9264" y="542035"/>
            <a:ext cx="539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r>
              <a:rPr sz="3600" spc="9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75" dirty="0">
                <a:solidFill>
                  <a:srgbClr val="00B0F0"/>
                </a:solidFill>
                <a:latin typeface="Cambria"/>
                <a:cs typeface="Cambria"/>
              </a:rPr>
              <a:t>Kanan</a:t>
            </a:r>
            <a:r>
              <a:rPr sz="3600" spc="9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00B0F0"/>
                </a:solidFill>
                <a:latin typeface="Cambria"/>
                <a:cs typeface="Cambria"/>
              </a:rPr>
              <a:t>dan</a:t>
            </a:r>
            <a:r>
              <a:rPr sz="3600" spc="9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r>
              <a:rPr sz="3600" spc="9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40" dirty="0">
                <a:solidFill>
                  <a:srgbClr val="00B0F0"/>
                </a:solidFill>
                <a:latin typeface="Cambria"/>
                <a:cs typeface="Cambria"/>
              </a:rPr>
              <a:t>Kiri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6740" y="5565140"/>
            <a:ext cx="459105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Times New Roman"/>
                <a:cs typeface="Times New Roman"/>
              </a:rPr>
              <a:t>Jadi jika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nilai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spc="-5" dirty="0">
                <a:latin typeface="Times New Roman"/>
                <a:cs typeface="Times New Roman"/>
              </a:rPr>
              <a:t>mendekati </a:t>
            </a:r>
            <a:r>
              <a:rPr sz="1800" dirty="0">
                <a:latin typeface="Times New Roman"/>
                <a:cs typeface="Times New Roman"/>
              </a:rPr>
              <a:t>1, </a:t>
            </a:r>
            <a:r>
              <a:rPr sz="1800" spc="-5" dirty="0">
                <a:latin typeface="Times New Roman"/>
                <a:cs typeface="Times New Roman"/>
              </a:rPr>
              <a:t>maka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nilai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 akan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mendekati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6740" y="3916171"/>
            <a:ext cx="4314825" cy="11315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  <a:buFont typeface="Arial MT"/>
              <a:buChar char="•"/>
              <a:tabLst>
                <a:tab pos="149225" algn="l"/>
              </a:tabLst>
            </a:pPr>
            <a:r>
              <a:rPr sz="1800" spc="-5" dirty="0">
                <a:latin typeface="Times New Roman"/>
                <a:cs typeface="Times New Roman"/>
              </a:rPr>
              <a:t>Bila nilai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spc="-5" dirty="0">
                <a:latin typeface="Times New Roman"/>
                <a:cs typeface="Times New Roman"/>
              </a:rPr>
              <a:t>mendekati </a:t>
            </a:r>
            <a:r>
              <a:rPr sz="1800" dirty="0">
                <a:latin typeface="Times New Roman"/>
                <a:cs typeface="Times New Roman"/>
              </a:rPr>
              <a:t>1 dari kanan, </a:t>
            </a:r>
            <a:r>
              <a:rPr sz="1800" spc="-5" dirty="0">
                <a:latin typeface="Times New Roman"/>
                <a:cs typeface="Times New Roman"/>
              </a:rPr>
              <a:t>nilai </a:t>
            </a:r>
            <a:r>
              <a:rPr sz="1800" i="1" dirty="0">
                <a:latin typeface="Times New Roman"/>
                <a:cs typeface="Times New Roman"/>
              </a:rPr>
              <a:t>f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akan</a:t>
            </a:r>
            <a:r>
              <a:rPr sz="1800" spc="-5" dirty="0">
                <a:latin typeface="Times New Roman"/>
                <a:cs typeface="Times New Roman"/>
              </a:rPr>
              <a:t> mendekati </a:t>
            </a:r>
            <a:r>
              <a:rPr sz="1800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94310" algn="ctr">
              <a:lnSpc>
                <a:spcPct val="100000"/>
              </a:lnSpc>
              <a:spcBef>
                <a:spcPts val="5"/>
              </a:spcBef>
            </a:pPr>
            <a:r>
              <a:rPr sz="1850" spc="5" dirty="0">
                <a:latin typeface="Times New Roman"/>
                <a:cs typeface="Times New Roman"/>
              </a:rPr>
              <a:t>lim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i="1" spc="-4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(</a:t>
            </a:r>
            <a:r>
              <a:rPr sz="1850" i="1" spc="60" dirty="0">
                <a:latin typeface="Times New Roman"/>
                <a:cs typeface="Times New Roman"/>
              </a:rPr>
              <a:t>x</a:t>
            </a:r>
            <a:r>
              <a:rPr sz="1850" spc="60" dirty="0">
                <a:latin typeface="Times New Roman"/>
                <a:cs typeface="Times New Roman"/>
              </a:rPr>
              <a:t>)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5383" y="4984534"/>
            <a:ext cx="37973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50" i="1" spc="-15" dirty="0">
                <a:latin typeface="Times New Roman"/>
                <a:cs typeface="Times New Roman"/>
              </a:rPr>
              <a:t>x</a:t>
            </a:r>
            <a:r>
              <a:rPr sz="1050" spc="-15" dirty="0">
                <a:latin typeface="Symbol"/>
                <a:cs typeface="Symbol"/>
              </a:rPr>
              <a:t></a:t>
            </a:r>
            <a:r>
              <a:rPr sz="1050" spc="-15" dirty="0">
                <a:latin typeface="Times New Roman"/>
                <a:cs typeface="Times New Roman"/>
              </a:rPr>
              <a:t>1</a:t>
            </a:r>
            <a:r>
              <a:rPr sz="1125" spc="-22" baseline="37037" dirty="0">
                <a:latin typeface="Symbol"/>
                <a:cs typeface="Symbol"/>
              </a:rPr>
              <a:t></a:t>
            </a:r>
            <a:endParaRPr sz="1125" baseline="37037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6740" y="1718564"/>
            <a:ext cx="4575175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Perhatikan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gambar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disamping: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  <a:spcBef>
                <a:spcPts val="5"/>
              </a:spcBef>
              <a:buFont typeface="Arial MT"/>
              <a:buChar char="•"/>
              <a:tabLst>
                <a:tab pos="149225" algn="l"/>
              </a:tabLst>
            </a:pPr>
            <a:r>
              <a:rPr sz="1800" spc="-5" dirty="0">
                <a:latin typeface="Times New Roman"/>
                <a:cs typeface="Times New Roman"/>
              </a:rPr>
              <a:t>Bila nilai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spc="-5" dirty="0">
                <a:latin typeface="Times New Roman"/>
                <a:cs typeface="Times New Roman"/>
              </a:rPr>
              <a:t>mendekati </a:t>
            </a:r>
            <a:r>
              <a:rPr sz="1800" dirty="0">
                <a:latin typeface="Times New Roman"/>
                <a:cs typeface="Times New Roman"/>
              </a:rPr>
              <a:t>1 dari </a:t>
            </a:r>
            <a:r>
              <a:rPr sz="1800" spc="-5" dirty="0">
                <a:latin typeface="Times New Roman"/>
                <a:cs typeface="Times New Roman"/>
              </a:rPr>
              <a:t>kiri, nilai </a:t>
            </a:r>
            <a:r>
              <a:rPr sz="1800" i="1" dirty="0">
                <a:latin typeface="Times New Roman"/>
                <a:cs typeface="Times New Roman"/>
              </a:rPr>
              <a:t>f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 akan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mendekati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  <a:p>
            <a:pPr marR="202565" algn="ctr">
              <a:lnSpc>
                <a:spcPct val="100000"/>
              </a:lnSpc>
              <a:spcBef>
                <a:spcPts val="1435"/>
              </a:spcBef>
            </a:pPr>
            <a:r>
              <a:rPr sz="1850" spc="5" dirty="0">
                <a:latin typeface="Times New Roman"/>
                <a:cs typeface="Times New Roman"/>
              </a:rPr>
              <a:t>lim</a:t>
            </a:r>
            <a:r>
              <a:rPr sz="1850" spc="14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f</a:t>
            </a:r>
            <a:r>
              <a:rPr sz="1850" i="1" spc="-4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(</a:t>
            </a:r>
            <a:r>
              <a:rPr sz="1850" i="1" spc="60" dirty="0">
                <a:latin typeface="Times New Roman"/>
                <a:cs typeface="Times New Roman"/>
              </a:rPr>
              <a:t>x</a:t>
            </a:r>
            <a:r>
              <a:rPr sz="1850" spc="60" dirty="0">
                <a:latin typeface="Times New Roman"/>
                <a:cs typeface="Times New Roman"/>
              </a:rPr>
              <a:t>)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4607" y="3253604"/>
            <a:ext cx="37973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50" i="1" spc="-15" dirty="0">
                <a:latin typeface="Times New Roman"/>
                <a:cs typeface="Times New Roman"/>
              </a:rPr>
              <a:t>x</a:t>
            </a:r>
            <a:r>
              <a:rPr sz="1050" spc="-15" dirty="0">
                <a:latin typeface="Symbol"/>
                <a:cs typeface="Symbol"/>
              </a:rPr>
              <a:t></a:t>
            </a:r>
            <a:r>
              <a:rPr sz="1050" spc="-15" dirty="0">
                <a:latin typeface="Times New Roman"/>
                <a:cs typeface="Times New Roman"/>
              </a:rPr>
              <a:t>1</a:t>
            </a:r>
            <a:r>
              <a:rPr sz="1125" spc="-22" baseline="37037" dirty="0">
                <a:latin typeface="Symbol"/>
                <a:cs typeface="Symbol"/>
              </a:rPr>
              <a:t></a:t>
            </a:r>
            <a:endParaRPr sz="1125" baseline="37037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867274"/>
            <a:ext cx="10624185" cy="5123815"/>
            <a:chOff x="806335" y="867274"/>
            <a:chExt cx="10624185" cy="512381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910590" cy="2624455"/>
            </a:xfrm>
            <a:custGeom>
              <a:avLst/>
              <a:gdLst/>
              <a:ahLst/>
              <a:cxnLst/>
              <a:rect l="l" t="t" r="r" b="b"/>
              <a:pathLst>
                <a:path w="910589" h="2624454">
                  <a:moveTo>
                    <a:pt x="0" y="2624326"/>
                  </a:moveTo>
                  <a:lnTo>
                    <a:pt x="910366" y="2624326"/>
                  </a:lnTo>
                  <a:lnTo>
                    <a:pt x="910366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6702" y="875211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9705701" y="0"/>
                  </a:moveTo>
                  <a:lnTo>
                    <a:pt x="0" y="0"/>
                  </a:lnTo>
                  <a:lnTo>
                    <a:pt x="0" y="5107576"/>
                  </a:lnTo>
                  <a:lnTo>
                    <a:pt x="9705701" y="5107576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6702" y="875211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0" y="0"/>
                  </a:moveTo>
                  <a:lnTo>
                    <a:pt x="9705703" y="0"/>
                  </a:lnTo>
                  <a:lnTo>
                    <a:pt x="9705703" y="5107577"/>
                  </a:lnTo>
                  <a:lnTo>
                    <a:pt x="0" y="510757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5492" y="1072388"/>
            <a:ext cx="741045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Apakah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fungsi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berikut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kontinu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titik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yang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diberika?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Jika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tidak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kontinyu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apakah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ketidakkontinyuannya</a:t>
            </a:r>
            <a:r>
              <a:rPr sz="1800" dirty="0">
                <a:latin typeface="Times New Roman"/>
                <a:cs typeface="Times New Roman"/>
              </a:rPr>
              <a:t> dapat</a:t>
            </a:r>
            <a:r>
              <a:rPr sz="1800" spc="-5" dirty="0">
                <a:latin typeface="Times New Roman"/>
                <a:cs typeface="Times New Roman"/>
              </a:rPr>
              <a:t> dihapuskan?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046" y="1800430"/>
            <a:ext cx="5190298" cy="38845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272222"/>
            <a:ext cx="11010900" cy="5306695"/>
            <a:chOff x="806335" y="1272222"/>
            <a:chExt cx="11010900" cy="530669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944244" cy="2624455"/>
            </a:xfrm>
            <a:custGeom>
              <a:avLst/>
              <a:gdLst/>
              <a:ahLst/>
              <a:cxnLst/>
              <a:rect l="l" t="t" r="r" b="b"/>
              <a:pathLst>
                <a:path w="944244" h="2624454">
                  <a:moveTo>
                    <a:pt x="0" y="2624326"/>
                  </a:moveTo>
                  <a:lnTo>
                    <a:pt x="944088" y="2624326"/>
                  </a:lnTo>
                  <a:lnTo>
                    <a:pt x="944088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0424" y="1280160"/>
              <a:ext cx="10058400" cy="5290820"/>
            </a:xfrm>
            <a:custGeom>
              <a:avLst/>
              <a:gdLst/>
              <a:ahLst/>
              <a:cxnLst/>
              <a:rect l="l" t="t" r="r" b="b"/>
              <a:pathLst>
                <a:path w="10058400" h="5290820">
                  <a:moveTo>
                    <a:pt x="10058398" y="0"/>
                  </a:moveTo>
                  <a:lnTo>
                    <a:pt x="0" y="0"/>
                  </a:lnTo>
                  <a:lnTo>
                    <a:pt x="0" y="5290456"/>
                  </a:lnTo>
                  <a:lnTo>
                    <a:pt x="10058398" y="5290456"/>
                  </a:lnTo>
                  <a:lnTo>
                    <a:pt x="10058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0424" y="1280160"/>
              <a:ext cx="10058400" cy="5290820"/>
            </a:xfrm>
            <a:custGeom>
              <a:avLst/>
              <a:gdLst/>
              <a:ahLst/>
              <a:cxnLst/>
              <a:rect l="l" t="t" r="r" b="b"/>
              <a:pathLst>
                <a:path w="10058400" h="5290820">
                  <a:moveTo>
                    <a:pt x="0" y="0"/>
                  </a:moveTo>
                  <a:lnTo>
                    <a:pt x="10058400" y="0"/>
                  </a:lnTo>
                  <a:lnTo>
                    <a:pt x="10058400" y="5290457"/>
                  </a:lnTo>
                  <a:lnTo>
                    <a:pt x="0" y="529045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4125" y="1715838"/>
              <a:ext cx="3430929" cy="25486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039" y="4600603"/>
              <a:ext cx="5853383" cy="180716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94558" y="1841861"/>
            <a:ext cx="5238750" cy="2155825"/>
          </a:xfrm>
          <a:prstGeom prst="rect">
            <a:avLst/>
          </a:prstGeom>
          <a:solidFill>
            <a:srgbClr val="ECDCF6"/>
          </a:solidFill>
          <a:ln w="15875">
            <a:solidFill>
              <a:srgbClr val="087F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b="1" spc="55" dirty="0">
                <a:latin typeface="Cambria"/>
                <a:cs typeface="Cambria"/>
              </a:rPr>
              <a:t>Teorema:</a:t>
            </a:r>
            <a:endParaRPr sz="1800">
              <a:latin typeface="Cambria"/>
              <a:cs typeface="Cambria"/>
            </a:endParaRPr>
          </a:p>
          <a:p>
            <a:pPr marL="90805" marR="483870">
              <a:lnSpc>
                <a:spcPct val="100400"/>
              </a:lnSpc>
              <a:spcBef>
                <a:spcPts val="15"/>
              </a:spcBef>
            </a:pPr>
            <a:r>
              <a:rPr sz="1800" spc="45" dirty="0">
                <a:latin typeface="Cambria"/>
                <a:cs typeface="Cambria"/>
              </a:rPr>
              <a:t>Jika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fungsi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f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kontinu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pada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interval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tutup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[a,b]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dan </a:t>
            </a:r>
            <a:r>
              <a:rPr sz="1800" spc="65" dirty="0">
                <a:latin typeface="Cambria"/>
                <a:cs typeface="Cambria"/>
              </a:rPr>
              <a:t>N </a:t>
            </a:r>
            <a:r>
              <a:rPr sz="1800" spc="75" dirty="0">
                <a:latin typeface="Cambria"/>
                <a:cs typeface="Cambria"/>
              </a:rPr>
              <a:t>bilangan </a:t>
            </a:r>
            <a:r>
              <a:rPr sz="1800" spc="20" dirty="0">
                <a:latin typeface="Cambria"/>
                <a:cs typeface="Cambria"/>
              </a:rPr>
              <a:t>antara </a:t>
            </a:r>
            <a:r>
              <a:rPr sz="1800" dirty="0">
                <a:latin typeface="Cambria"/>
                <a:cs typeface="Cambria"/>
              </a:rPr>
              <a:t>f(a) </a:t>
            </a:r>
            <a:r>
              <a:rPr sz="1800" spc="70" dirty="0">
                <a:latin typeface="Cambria"/>
                <a:cs typeface="Cambria"/>
              </a:rPr>
              <a:t>dan </a:t>
            </a:r>
            <a:r>
              <a:rPr sz="1800" spc="55" dirty="0">
                <a:latin typeface="Cambria"/>
                <a:cs typeface="Cambria"/>
              </a:rPr>
              <a:t>f(b), </a:t>
            </a:r>
            <a:r>
              <a:rPr sz="1800" spc="75" dirty="0">
                <a:latin typeface="Cambria"/>
                <a:cs typeface="Cambria"/>
              </a:rPr>
              <a:t>maka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terdapat </a:t>
            </a:r>
            <a:r>
              <a:rPr sz="1800" spc="20" dirty="0">
                <a:latin typeface="Cambria Math"/>
                <a:cs typeface="Cambria Math"/>
              </a:rPr>
              <a:t>𝑐</a:t>
            </a:r>
            <a:r>
              <a:rPr sz="1950" spc="30" baseline="-14957" dirty="0">
                <a:latin typeface="Cambria Math"/>
                <a:cs typeface="Cambria Math"/>
              </a:rPr>
              <a:t>$</a:t>
            </a:r>
            <a:r>
              <a:rPr sz="1950" spc="37" baseline="-14957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"/>
                <a:cs typeface="Cambria"/>
              </a:rPr>
              <a:t>antara </a:t>
            </a:r>
            <a:r>
              <a:rPr sz="1800" spc="70" dirty="0">
                <a:latin typeface="Cambria"/>
                <a:cs typeface="Cambria"/>
              </a:rPr>
              <a:t>(a,b) </a:t>
            </a:r>
            <a:r>
              <a:rPr sz="1800" spc="75" dirty="0">
                <a:latin typeface="Cambria"/>
                <a:cs typeface="Cambria"/>
              </a:rPr>
              <a:t>sedemikian </a:t>
            </a:r>
            <a:r>
              <a:rPr sz="1800" spc="95" dirty="0">
                <a:latin typeface="Cambria"/>
                <a:cs typeface="Cambria"/>
              </a:rPr>
              <a:t>hingga 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f(</a:t>
            </a:r>
            <a:r>
              <a:rPr sz="1800" spc="50" dirty="0">
                <a:latin typeface="Cambria Math"/>
                <a:cs typeface="Cambria Math"/>
              </a:rPr>
              <a:t>𝑐</a:t>
            </a:r>
            <a:r>
              <a:rPr sz="1950" spc="75" baseline="-17094" dirty="0">
                <a:latin typeface="Cambria Math"/>
                <a:cs typeface="Cambria Math"/>
              </a:rPr>
              <a:t>$</a:t>
            </a:r>
            <a:r>
              <a:rPr sz="1800" spc="50" dirty="0">
                <a:latin typeface="Cambria"/>
                <a:cs typeface="Cambria"/>
              </a:rPr>
              <a:t>)=N.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02962" y="722883"/>
            <a:ext cx="3454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latin typeface="Cambria"/>
                <a:cs typeface="Cambria"/>
              </a:rPr>
              <a:t>Teorema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Nilai</a:t>
            </a:r>
            <a:r>
              <a:rPr sz="2800" spc="4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Antara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402850"/>
            <a:ext cx="10762615" cy="5123815"/>
            <a:chOff x="806335" y="1402850"/>
            <a:chExt cx="10762615" cy="512381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1049020" cy="2624455"/>
            </a:xfrm>
            <a:custGeom>
              <a:avLst/>
              <a:gdLst/>
              <a:ahLst/>
              <a:cxnLst/>
              <a:rect l="l" t="t" r="r" b="b"/>
              <a:pathLst>
                <a:path w="1049020" h="2624454">
                  <a:moveTo>
                    <a:pt x="0" y="2624326"/>
                  </a:moveTo>
                  <a:lnTo>
                    <a:pt x="1048589" y="2624326"/>
                  </a:lnTo>
                  <a:lnTo>
                    <a:pt x="1048589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9705701" y="0"/>
                  </a:moveTo>
                  <a:lnTo>
                    <a:pt x="0" y="0"/>
                  </a:lnTo>
                  <a:lnTo>
                    <a:pt x="0" y="5107577"/>
                  </a:lnTo>
                  <a:lnTo>
                    <a:pt x="9705701" y="5107577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0" y="0"/>
                  </a:moveTo>
                  <a:lnTo>
                    <a:pt x="9705703" y="0"/>
                  </a:lnTo>
                  <a:lnTo>
                    <a:pt x="9705703" y="5107577"/>
                  </a:lnTo>
                  <a:lnTo>
                    <a:pt x="0" y="510757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585" y="1606323"/>
              <a:ext cx="9440104" cy="3057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2571" y="4625476"/>
              <a:ext cx="4856380" cy="5082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3665" y="738123"/>
            <a:ext cx="1497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25" dirty="0">
                <a:latin typeface="Cambria"/>
                <a:cs typeface="Cambria"/>
              </a:rPr>
              <a:t>Contoh</a:t>
            </a:r>
            <a:r>
              <a:rPr sz="2800" spc="5" dirty="0">
                <a:latin typeface="Cambria"/>
                <a:cs typeface="Cambria"/>
              </a:rPr>
              <a:t> </a:t>
            </a:r>
            <a:r>
              <a:rPr sz="2800" spc="-35" dirty="0">
                <a:latin typeface="Cambria"/>
                <a:cs typeface="Cambria"/>
              </a:rPr>
              <a:t>9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1402850"/>
            <a:ext cx="10762615" cy="5123815"/>
            <a:chOff x="806335" y="1402850"/>
            <a:chExt cx="10762615" cy="5123815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1049020" cy="2624455"/>
            </a:xfrm>
            <a:custGeom>
              <a:avLst/>
              <a:gdLst/>
              <a:ahLst/>
              <a:cxnLst/>
              <a:rect l="l" t="t" r="r" b="b"/>
              <a:pathLst>
                <a:path w="1049020" h="2624454">
                  <a:moveTo>
                    <a:pt x="0" y="2624326"/>
                  </a:moveTo>
                  <a:lnTo>
                    <a:pt x="1048589" y="2624326"/>
                  </a:lnTo>
                  <a:lnTo>
                    <a:pt x="1048589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9705701" y="0"/>
                  </a:moveTo>
                  <a:lnTo>
                    <a:pt x="0" y="0"/>
                  </a:lnTo>
                  <a:lnTo>
                    <a:pt x="0" y="5107577"/>
                  </a:lnTo>
                  <a:lnTo>
                    <a:pt x="9705701" y="5107577"/>
                  </a:lnTo>
                  <a:lnTo>
                    <a:pt x="9705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4925" y="1410788"/>
              <a:ext cx="9705975" cy="5107940"/>
            </a:xfrm>
            <a:custGeom>
              <a:avLst/>
              <a:gdLst/>
              <a:ahLst/>
              <a:cxnLst/>
              <a:rect l="l" t="t" r="r" b="b"/>
              <a:pathLst>
                <a:path w="9705975" h="5107940">
                  <a:moveTo>
                    <a:pt x="0" y="0"/>
                  </a:moveTo>
                  <a:lnTo>
                    <a:pt x="9705703" y="0"/>
                  </a:lnTo>
                  <a:lnTo>
                    <a:pt x="9705703" y="5107577"/>
                  </a:lnTo>
                  <a:lnTo>
                    <a:pt x="0" y="510757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0242" y="1814512"/>
              <a:ext cx="9215436" cy="274767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40144" y="553212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B0F0"/>
                </a:solidFill>
                <a:latin typeface="Trebuchet MS"/>
                <a:cs typeface="Trebuchet MS"/>
              </a:rPr>
              <a:t>Latihan</a:t>
            </a:r>
            <a:r>
              <a:rPr sz="3200" spc="-225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00B0F0"/>
                </a:solidFill>
                <a:latin typeface="Trebuchet MS"/>
                <a:cs typeface="Trebuchet MS"/>
              </a:rPr>
              <a:t>4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38" y="1699589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8" y="0"/>
                </a:moveTo>
                <a:lnTo>
                  <a:pt x="0" y="0"/>
                </a:lnTo>
                <a:lnTo>
                  <a:pt x="0" y="233718"/>
                </a:lnTo>
                <a:lnTo>
                  <a:pt x="0" y="502920"/>
                </a:lnTo>
                <a:lnTo>
                  <a:pt x="3674478" y="502920"/>
                </a:lnTo>
                <a:lnTo>
                  <a:pt x="3674478" y="233718"/>
                </a:lnTo>
                <a:lnTo>
                  <a:pt x="3674478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1476874"/>
            <a:ext cx="4545965" cy="3693160"/>
            <a:chOff x="806335" y="1476874"/>
            <a:chExt cx="4545965" cy="3693160"/>
          </a:xfrm>
        </p:grpSpPr>
        <p:sp>
          <p:nvSpPr>
            <p:cNvPr id="5" name="object 5"/>
            <p:cNvSpPr/>
            <p:nvPr/>
          </p:nvSpPr>
          <p:spPr>
            <a:xfrm>
              <a:off x="806335" y="2275661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6068" y="1933304"/>
              <a:ext cx="3605756" cy="32202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46068" y="1484811"/>
              <a:ext cx="3152775" cy="448945"/>
            </a:xfrm>
            <a:custGeom>
              <a:avLst/>
              <a:gdLst/>
              <a:ahLst/>
              <a:cxnLst/>
              <a:rect l="l" t="t" r="r" b="b"/>
              <a:pathLst>
                <a:path w="3152775" h="448944">
                  <a:moveTo>
                    <a:pt x="3152501" y="0"/>
                  </a:moveTo>
                  <a:lnTo>
                    <a:pt x="0" y="0"/>
                  </a:lnTo>
                  <a:lnTo>
                    <a:pt x="0" y="448492"/>
                  </a:lnTo>
                  <a:lnTo>
                    <a:pt x="3152501" y="448492"/>
                  </a:lnTo>
                  <a:lnTo>
                    <a:pt x="3152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6068" y="1484811"/>
              <a:ext cx="3152775" cy="448945"/>
            </a:xfrm>
            <a:custGeom>
              <a:avLst/>
              <a:gdLst/>
              <a:ahLst/>
              <a:cxnLst/>
              <a:rect l="l" t="t" r="r" b="b"/>
              <a:pathLst>
                <a:path w="3152775" h="448944">
                  <a:moveTo>
                    <a:pt x="0" y="0"/>
                  </a:moveTo>
                  <a:lnTo>
                    <a:pt x="3152503" y="0"/>
                  </a:lnTo>
                  <a:lnTo>
                    <a:pt x="3152503" y="448492"/>
                  </a:lnTo>
                  <a:lnTo>
                    <a:pt x="0" y="44849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4808" y="1589532"/>
            <a:ext cx="2226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Cambria"/>
                <a:cs typeface="Cambria"/>
              </a:rPr>
              <a:t>Perhatikan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70" dirty="0">
                <a:latin typeface="Cambria"/>
                <a:cs typeface="Cambria"/>
              </a:rPr>
              <a:t>gambar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berikut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5979" y="1852885"/>
            <a:ext cx="5107891" cy="221943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487907" y="4408306"/>
            <a:ext cx="6130290" cy="1078230"/>
            <a:chOff x="4487907" y="4408306"/>
            <a:chExt cx="6130290" cy="10782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7907" y="4408306"/>
              <a:ext cx="5440249" cy="4510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5948" y="4830809"/>
              <a:ext cx="6021732" cy="65559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509814" y="5679758"/>
            <a:ext cx="4905375" cy="891540"/>
            <a:chOff x="4509814" y="5679758"/>
            <a:chExt cx="4905375" cy="89154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339" y="5689283"/>
              <a:ext cx="4885917" cy="8719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14577" y="5684521"/>
              <a:ext cx="4895850" cy="882015"/>
            </a:xfrm>
            <a:custGeom>
              <a:avLst/>
              <a:gdLst/>
              <a:ahLst/>
              <a:cxnLst/>
              <a:rect l="l" t="t" r="r" b="b"/>
              <a:pathLst>
                <a:path w="4895850" h="882015">
                  <a:moveTo>
                    <a:pt x="0" y="0"/>
                  </a:moveTo>
                  <a:lnTo>
                    <a:pt x="4895442" y="0"/>
                  </a:lnTo>
                  <a:lnTo>
                    <a:pt x="4895442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41768" y="480012"/>
            <a:ext cx="6273165" cy="577850"/>
            <a:chOff x="1341768" y="480012"/>
            <a:chExt cx="6273165" cy="577850"/>
          </a:xfrm>
        </p:grpSpPr>
        <p:sp>
          <p:nvSpPr>
            <p:cNvPr id="18" name="object 18"/>
            <p:cNvSpPr/>
            <p:nvPr/>
          </p:nvSpPr>
          <p:spPr>
            <a:xfrm>
              <a:off x="1349706" y="487950"/>
              <a:ext cx="6257290" cy="561975"/>
            </a:xfrm>
            <a:custGeom>
              <a:avLst/>
              <a:gdLst/>
              <a:ahLst/>
              <a:cxnLst/>
              <a:rect l="l" t="t" r="r" b="b"/>
              <a:pathLst>
                <a:path w="6257290" h="561975">
                  <a:moveTo>
                    <a:pt x="6257108" y="0"/>
                  </a:moveTo>
                  <a:lnTo>
                    <a:pt x="0" y="0"/>
                  </a:lnTo>
                  <a:lnTo>
                    <a:pt x="0" y="561703"/>
                  </a:lnTo>
                  <a:lnTo>
                    <a:pt x="6257108" y="561703"/>
                  </a:lnTo>
                  <a:lnTo>
                    <a:pt x="6257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9706" y="487950"/>
              <a:ext cx="6257290" cy="561975"/>
            </a:xfrm>
            <a:custGeom>
              <a:avLst/>
              <a:gdLst/>
              <a:ahLst/>
              <a:cxnLst/>
              <a:rect l="l" t="t" r="r" b="b"/>
              <a:pathLst>
                <a:path w="6257290" h="561975">
                  <a:moveTo>
                    <a:pt x="0" y="0"/>
                  </a:moveTo>
                  <a:lnTo>
                    <a:pt x="6257109" y="0"/>
                  </a:lnTo>
                  <a:lnTo>
                    <a:pt x="6257109" y="561703"/>
                  </a:lnTo>
                  <a:lnTo>
                    <a:pt x="0" y="56170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428446" y="530859"/>
            <a:ext cx="4250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70C0"/>
                </a:solidFill>
                <a:latin typeface="Cambria"/>
                <a:cs typeface="Cambria"/>
              </a:rPr>
              <a:t>Limit</a:t>
            </a:r>
            <a:r>
              <a:rPr sz="2800" spc="6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70C0"/>
                </a:solidFill>
                <a:latin typeface="Cambria"/>
                <a:cs typeface="Cambria"/>
              </a:rPr>
              <a:t>Fungsi</a:t>
            </a:r>
            <a:r>
              <a:rPr sz="2800" spc="-5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0070C0"/>
                </a:solidFill>
                <a:latin typeface="Cambria"/>
                <a:cs typeface="Cambria"/>
              </a:rPr>
              <a:t>Trigonometri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6335" y="2275660"/>
            <a:ext cx="766445" cy="2624455"/>
          </a:xfrm>
          <a:custGeom>
            <a:avLst/>
            <a:gdLst/>
            <a:ahLst/>
            <a:cxnLst/>
            <a:rect l="l" t="t" r="r" b="b"/>
            <a:pathLst>
              <a:path w="766444" h="2624454">
                <a:moveTo>
                  <a:pt x="0" y="2624326"/>
                </a:moveTo>
                <a:lnTo>
                  <a:pt x="766009" y="2624326"/>
                </a:lnTo>
                <a:lnTo>
                  <a:pt x="766009" y="0"/>
                </a:lnTo>
                <a:lnTo>
                  <a:pt x="0" y="0"/>
                </a:lnTo>
                <a:lnTo>
                  <a:pt x="0" y="2624326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37979" y="411124"/>
            <a:ext cx="1570355" cy="577850"/>
            <a:chOff x="1637979" y="411124"/>
            <a:chExt cx="1570355" cy="577850"/>
          </a:xfrm>
        </p:grpSpPr>
        <p:sp>
          <p:nvSpPr>
            <p:cNvPr id="5" name="object 5"/>
            <p:cNvSpPr/>
            <p:nvPr/>
          </p:nvSpPr>
          <p:spPr>
            <a:xfrm>
              <a:off x="1645917" y="419061"/>
              <a:ext cx="1554480" cy="561975"/>
            </a:xfrm>
            <a:custGeom>
              <a:avLst/>
              <a:gdLst/>
              <a:ahLst/>
              <a:cxnLst/>
              <a:rect l="l" t="t" r="r" b="b"/>
              <a:pathLst>
                <a:path w="1554480" h="561975">
                  <a:moveTo>
                    <a:pt x="1554481" y="0"/>
                  </a:moveTo>
                  <a:lnTo>
                    <a:pt x="0" y="0"/>
                  </a:lnTo>
                  <a:lnTo>
                    <a:pt x="0" y="561703"/>
                  </a:lnTo>
                  <a:lnTo>
                    <a:pt x="1554481" y="561703"/>
                  </a:lnTo>
                  <a:lnTo>
                    <a:pt x="1554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917" y="419061"/>
              <a:ext cx="1554480" cy="561975"/>
            </a:xfrm>
            <a:custGeom>
              <a:avLst/>
              <a:gdLst/>
              <a:ahLst/>
              <a:cxnLst/>
              <a:rect l="l" t="t" r="r" b="b"/>
              <a:pathLst>
                <a:path w="1554480" h="561975">
                  <a:moveTo>
                    <a:pt x="0" y="0"/>
                  </a:moveTo>
                  <a:lnTo>
                    <a:pt x="1554481" y="0"/>
                  </a:lnTo>
                  <a:lnTo>
                    <a:pt x="1554481" y="561703"/>
                  </a:lnTo>
                  <a:lnTo>
                    <a:pt x="0" y="56170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45917" y="419061"/>
            <a:ext cx="1554480" cy="5619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5"/>
              </a:spcBef>
            </a:pPr>
            <a:r>
              <a:rPr sz="2800" spc="125" dirty="0">
                <a:solidFill>
                  <a:srgbClr val="0070C0"/>
                </a:solidFill>
                <a:latin typeface="Cambria"/>
                <a:cs typeface="Cambria"/>
              </a:rPr>
              <a:t>Contoh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4407" y="976130"/>
            <a:ext cx="10218420" cy="4697095"/>
            <a:chOff x="1564407" y="976130"/>
            <a:chExt cx="10218420" cy="4697095"/>
          </a:xfrm>
        </p:grpSpPr>
        <p:sp>
          <p:nvSpPr>
            <p:cNvPr id="9" name="object 9"/>
            <p:cNvSpPr/>
            <p:nvPr/>
          </p:nvSpPr>
          <p:spPr>
            <a:xfrm>
              <a:off x="1572345" y="984068"/>
              <a:ext cx="10202545" cy="4681220"/>
            </a:xfrm>
            <a:custGeom>
              <a:avLst/>
              <a:gdLst/>
              <a:ahLst/>
              <a:cxnLst/>
              <a:rect l="l" t="t" r="r" b="b"/>
              <a:pathLst>
                <a:path w="10202545" h="4681220">
                  <a:moveTo>
                    <a:pt x="10202091" y="0"/>
                  </a:moveTo>
                  <a:lnTo>
                    <a:pt x="0" y="0"/>
                  </a:lnTo>
                  <a:lnTo>
                    <a:pt x="0" y="4681006"/>
                  </a:lnTo>
                  <a:lnTo>
                    <a:pt x="10202091" y="4681006"/>
                  </a:lnTo>
                  <a:lnTo>
                    <a:pt x="10202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2345" y="984068"/>
              <a:ext cx="10202545" cy="4681220"/>
            </a:xfrm>
            <a:custGeom>
              <a:avLst/>
              <a:gdLst/>
              <a:ahLst/>
              <a:cxnLst/>
              <a:rect l="l" t="t" r="r" b="b"/>
              <a:pathLst>
                <a:path w="10202545" h="4681220">
                  <a:moveTo>
                    <a:pt x="0" y="0"/>
                  </a:moveTo>
                  <a:lnTo>
                    <a:pt x="10202092" y="0"/>
                  </a:lnTo>
                  <a:lnTo>
                    <a:pt x="10202092" y="4681007"/>
                  </a:lnTo>
                  <a:lnTo>
                    <a:pt x="0" y="468100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79685" y="1961896"/>
            <a:ext cx="363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985" y="1151635"/>
            <a:ext cx="2644775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Tentukan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nilai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limit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berikut: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585"/>
              </a:spcBef>
            </a:pPr>
            <a:r>
              <a:rPr sz="2700" baseline="-32407" dirty="0">
                <a:latin typeface="Times New Roman"/>
                <a:cs typeface="Times New Roman"/>
              </a:rPr>
              <a:t>1.</a:t>
            </a:r>
            <a:r>
              <a:rPr sz="2700" spc="89" baseline="-32407" dirty="0">
                <a:latin typeface="Times New Roman"/>
                <a:cs typeface="Times New Roman"/>
              </a:rPr>
              <a:t> </a:t>
            </a:r>
            <a:r>
              <a:rPr sz="2700" spc="-7" baseline="-32407" dirty="0">
                <a:latin typeface="Cambria Math"/>
                <a:cs typeface="Cambria Math"/>
              </a:rPr>
              <a:t>lim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300" u="sng" spc="10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si/</a:t>
            </a:r>
            <a:r>
              <a:rPr sz="1300" u="sng" spc="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300" u="sng" spc="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$𝑥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44517" y="1937511"/>
            <a:ext cx="12318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40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2535" y="2395220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Jawab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21285" y="2865180"/>
            <a:ext cx="101600" cy="12700"/>
          </a:xfrm>
          <a:custGeom>
            <a:avLst/>
            <a:gdLst/>
            <a:ahLst/>
            <a:cxnLst/>
            <a:rect l="l" t="t" r="r" b="b"/>
            <a:pathLst>
              <a:path w="101600" h="12700">
                <a:moveTo>
                  <a:pt x="101600" y="0"/>
                </a:moveTo>
                <a:lnTo>
                  <a:pt x="0" y="0"/>
                </a:lnTo>
                <a:lnTo>
                  <a:pt x="0" y="12700"/>
                </a:lnTo>
                <a:lnTo>
                  <a:pt x="101600" y="1270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14300" y="2879344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9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7135" y="2700020"/>
            <a:ext cx="6182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Misalkan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2𝑥</a:t>
            </a:r>
            <a:r>
              <a:rPr sz="1800" spc="15" dirty="0">
                <a:latin typeface="Times New Roman"/>
                <a:cs typeface="Times New Roman"/>
              </a:rPr>
              <a:t>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maka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950" spc="82" baseline="44871" dirty="0">
                <a:latin typeface="Cambria Math"/>
                <a:cs typeface="Cambria Math"/>
              </a:rPr>
              <a:t>𝑝</a:t>
            </a:r>
            <a:r>
              <a:rPr sz="1800" spc="5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Jika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1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maka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𝑝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0.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Sehingga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48069" y="3385311"/>
            <a:ext cx="363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38785" y="3347780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700"/>
                </a:lnTo>
                <a:lnTo>
                  <a:pt x="584200" y="12700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52589" y="333705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07210" y="3385311"/>
            <a:ext cx="3676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5" dirty="0">
                <a:latin typeface="Cambria Math"/>
                <a:cs typeface="Cambria Math"/>
              </a:rPr>
              <a:t>𝑝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85" y="3347780"/>
            <a:ext cx="457200" cy="12700"/>
          </a:xfrm>
          <a:custGeom>
            <a:avLst/>
            <a:gdLst/>
            <a:ahLst/>
            <a:cxnLst/>
            <a:rect l="l" t="t" r="r" b="b"/>
            <a:pathLst>
              <a:path w="457200" h="12700">
                <a:moveTo>
                  <a:pt x="457200" y="0"/>
                </a:moveTo>
                <a:lnTo>
                  <a:pt x="0" y="0"/>
                </a:lnTo>
                <a:lnTo>
                  <a:pt x="0" y="12700"/>
                </a:lnTo>
                <a:lnTo>
                  <a:pt x="457200" y="127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52167" y="3263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𝑝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53563" y="351383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9024" y="3385311"/>
            <a:ext cx="3676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5" dirty="0">
                <a:latin typeface="Cambria Math"/>
                <a:cs typeface="Cambria Math"/>
              </a:rPr>
              <a:t>𝑝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04185" y="3347780"/>
            <a:ext cx="457200" cy="12700"/>
          </a:xfrm>
          <a:custGeom>
            <a:avLst/>
            <a:gdLst/>
            <a:ahLst/>
            <a:cxnLst/>
            <a:rect l="l" t="t" r="r" b="b"/>
            <a:pathLst>
              <a:path w="457200" h="12700">
                <a:moveTo>
                  <a:pt x="457200" y="0"/>
                </a:moveTo>
                <a:lnTo>
                  <a:pt x="0" y="0"/>
                </a:lnTo>
                <a:lnTo>
                  <a:pt x="0" y="12700"/>
                </a:lnTo>
                <a:lnTo>
                  <a:pt x="457200" y="127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53981" y="333705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𝑝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34416" y="3181603"/>
            <a:ext cx="448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li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s</a:t>
            </a:r>
            <a:r>
              <a:rPr sz="2700" spc="-7" baseline="41666" dirty="0">
                <a:latin typeface="Cambria Math"/>
                <a:cs typeface="Cambria Math"/>
              </a:rPr>
              <a:t>i</a:t>
            </a:r>
            <a:r>
              <a:rPr sz="2700" baseline="41666" dirty="0">
                <a:latin typeface="Cambria Math"/>
                <a:cs typeface="Cambria Math"/>
              </a:rPr>
              <a:t>n</a:t>
            </a:r>
            <a:r>
              <a:rPr sz="2700" spc="-157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2𝑥</a:t>
            </a:r>
            <a:r>
              <a:rPr sz="2700" spc="240" baseline="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s</a:t>
            </a:r>
            <a:r>
              <a:rPr sz="2700" spc="-7" baseline="41666" dirty="0">
                <a:latin typeface="Cambria Math"/>
                <a:cs typeface="Cambria Math"/>
              </a:rPr>
              <a:t>i</a:t>
            </a:r>
            <a:r>
              <a:rPr sz="2700" baseline="41666" dirty="0">
                <a:latin typeface="Cambria Math"/>
                <a:cs typeface="Cambria Math"/>
              </a:rPr>
              <a:t>n</a:t>
            </a:r>
            <a:r>
              <a:rPr sz="2700" spc="-157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𝑝</a:t>
            </a:r>
            <a:r>
              <a:rPr sz="2700" spc="179" baseline="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</a:t>
            </a:r>
            <a:r>
              <a:rPr sz="1800" dirty="0">
                <a:latin typeface="Cambria Math"/>
                <a:cs typeface="Cambria Math"/>
              </a:rPr>
              <a:t>m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s</a:t>
            </a:r>
            <a:r>
              <a:rPr sz="2700" spc="-7" baseline="41666" dirty="0">
                <a:latin typeface="Cambria Math"/>
                <a:cs typeface="Cambria Math"/>
              </a:rPr>
              <a:t>i</a:t>
            </a:r>
            <a:r>
              <a:rPr sz="2700" baseline="41666" dirty="0">
                <a:latin typeface="Cambria Math"/>
                <a:cs typeface="Cambria Math"/>
              </a:rPr>
              <a:t>n</a:t>
            </a:r>
            <a:r>
              <a:rPr sz="2700" spc="-157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𝑝</a:t>
            </a:r>
            <a:r>
              <a:rPr sz="2700" spc="179" baseline="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.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3385" y="3957380"/>
            <a:ext cx="698500" cy="12700"/>
          </a:xfrm>
          <a:custGeom>
            <a:avLst/>
            <a:gdLst/>
            <a:ahLst/>
            <a:cxnLst/>
            <a:rect l="l" t="t" r="r" b="b"/>
            <a:pathLst>
              <a:path w="698500" h="12700">
                <a:moveTo>
                  <a:pt x="698500" y="0"/>
                </a:moveTo>
                <a:lnTo>
                  <a:pt x="0" y="0"/>
                </a:lnTo>
                <a:lnTo>
                  <a:pt x="0" y="12700"/>
                </a:lnTo>
                <a:lnTo>
                  <a:pt x="698500" y="12700"/>
                </a:lnTo>
                <a:lnTo>
                  <a:pt x="698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25685" y="3657092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latin typeface="Times New Roman"/>
                <a:cs typeface="Times New Roman"/>
              </a:rPr>
              <a:t>2.</a:t>
            </a:r>
            <a:r>
              <a:rPr sz="2700" spc="89" baseline="-32407" dirty="0">
                <a:latin typeface="Times New Roman"/>
                <a:cs typeface="Times New Roman"/>
              </a:rPr>
              <a:t> </a:t>
            </a:r>
            <a:r>
              <a:rPr sz="2700" spc="-7" baseline="-32407" dirty="0">
                <a:latin typeface="Cambria Math"/>
                <a:cs typeface="Cambria Math"/>
              </a:rPr>
              <a:t>lim</a:t>
            </a:r>
            <a:r>
              <a:rPr sz="2700" spc="-37" baseline="-32407" dirty="0">
                <a:latin typeface="Cambria Math"/>
                <a:cs typeface="Cambria Math"/>
              </a:rPr>
              <a:t> </a:t>
            </a:r>
            <a:r>
              <a:rPr sz="1300" spc="95" dirty="0">
                <a:latin typeface="Cambria Math"/>
                <a:cs typeface="Cambria Math"/>
              </a:rPr>
              <a:t>𝑥&amp;si/</a:t>
            </a:r>
            <a:r>
              <a:rPr sz="1300" dirty="0">
                <a:latin typeface="Cambria Math"/>
                <a:cs typeface="Cambria Math"/>
              </a:rPr>
              <a:t> </a:t>
            </a:r>
            <a:r>
              <a:rPr sz="1300" spc="95" dirty="0">
                <a:latin typeface="Cambria Math"/>
                <a:cs typeface="Cambria Math"/>
              </a:rPr>
              <a:t>$𝑥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41585" y="3970528"/>
            <a:ext cx="1126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950" spc="75" baseline="-8547" dirty="0">
                <a:latin typeface="Cambria Math"/>
                <a:cs typeface="Cambria Math"/>
              </a:rPr>
              <a:t>𝑥→0</a:t>
            </a:r>
            <a:r>
              <a:rPr sz="1950" spc="547" baseline="-8547" dirty="0">
                <a:latin typeface="Cambria Math"/>
                <a:cs typeface="Cambria Math"/>
              </a:rPr>
              <a:t> </a:t>
            </a:r>
            <a:r>
              <a:rPr sz="1300" spc="210" dirty="0">
                <a:latin typeface="Cambria Math"/>
                <a:cs typeface="Cambria Math"/>
              </a:rPr>
              <a:t>𝑥'si/</a:t>
            </a:r>
            <a:r>
              <a:rPr sz="1300" spc="5" dirty="0">
                <a:latin typeface="Cambria Math"/>
                <a:cs typeface="Cambria Math"/>
              </a:rPr>
              <a:t> </a:t>
            </a:r>
            <a:r>
              <a:rPr sz="1300" spc="75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Jawab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36886" y="4924044"/>
            <a:ext cx="374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li</a:t>
            </a:r>
            <a:r>
              <a:rPr sz="2000" dirty="0">
                <a:latin typeface="Cambria Math"/>
                <a:cs typeface="Cambria Math"/>
              </a:rPr>
              <a:t>m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60685" y="5113079"/>
            <a:ext cx="774700" cy="12700"/>
          </a:xfrm>
          <a:custGeom>
            <a:avLst/>
            <a:gdLst/>
            <a:ahLst/>
            <a:cxnLst/>
            <a:rect l="l" t="t" r="r" b="b"/>
            <a:pathLst>
              <a:path w="774700" h="12700">
                <a:moveTo>
                  <a:pt x="774700" y="0"/>
                </a:moveTo>
                <a:lnTo>
                  <a:pt x="0" y="0"/>
                </a:lnTo>
                <a:lnTo>
                  <a:pt x="0" y="12700"/>
                </a:lnTo>
                <a:lnTo>
                  <a:pt x="774700" y="12700"/>
                </a:lnTo>
                <a:lnTo>
                  <a:pt x="774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42905" y="4838192"/>
            <a:ext cx="802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80" dirty="0">
                <a:latin typeface="Cambria Math"/>
                <a:cs typeface="Cambria Math"/>
              </a:rPr>
              <a:t>𝑥</a:t>
            </a:r>
            <a:r>
              <a:rPr sz="1500" spc="-275" dirty="0">
                <a:latin typeface="Cambria Math"/>
                <a:cs typeface="Cambria Math"/>
              </a:rPr>
              <a:t>%</a:t>
            </a:r>
            <a:r>
              <a:rPr sz="1500" spc="-190" dirty="0">
                <a:latin typeface="Cambria Math"/>
                <a:cs typeface="Cambria Math"/>
              </a:rPr>
              <a:t>&amp;</a:t>
            </a:r>
            <a:r>
              <a:rPr sz="1500" spc="-85" dirty="0">
                <a:latin typeface="Cambria Math"/>
                <a:cs typeface="Cambria Math"/>
              </a:rPr>
              <a:t>i</a:t>
            </a:r>
            <a:r>
              <a:rPr sz="1500" spc="320" dirty="0">
                <a:latin typeface="Cambria Math"/>
                <a:cs typeface="Cambria Math"/>
              </a:rPr>
              <a:t>(</a:t>
            </a:r>
            <a:r>
              <a:rPr sz="1500" spc="-30" dirty="0">
                <a:latin typeface="Cambria Math"/>
                <a:cs typeface="Cambria Math"/>
              </a:rPr>
              <a:t> </a:t>
            </a:r>
            <a:r>
              <a:rPr sz="1500" spc="225" dirty="0">
                <a:latin typeface="Cambria Math"/>
                <a:cs typeface="Cambria Math"/>
              </a:rPr>
              <a:t>)</a:t>
            </a:r>
            <a:r>
              <a:rPr sz="1500" spc="155" dirty="0">
                <a:latin typeface="Cambria Math"/>
                <a:cs typeface="Cambria Math"/>
              </a:rPr>
              <a:t>𝑥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97135" y="5112511"/>
            <a:ext cx="12217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82" baseline="-7407" dirty="0">
                <a:latin typeface="Cambria Math"/>
                <a:cs typeface="Cambria Math"/>
              </a:rPr>
              <a:t>𝑥→$</a:t>
            </a:r>
            <a:r>
              <a:rPr sz="2250" spc="532" baseline="-7407" dirty="0">
                <a:latin typeface="Cambria Math"/>
                <a:cs typeface="Cambria Math"/>
              </a:rPr>
              <a:t> </a:t>
            </a:r>
            <a:r>
              <a:rPr sz="1500" spc="114" dirty="0">
                <a:latin typeface="Cambria Math"/>
                <a:cs typeface="Cambria Math"/>
              </a:rPr>
              <a:t>𝑥*&amp;i(</a:t>
            </a:r>
            <a:r>
              <a:rPr sz="1500" spc="-45" dirty="0">
                <a:latin typeface="Cambria Math"/>
                <a:cs typeface="Cambria Math"/>
              </a:rPr>
              <a:t> </a:t>
            </a:r>
            <a:r>
              <a:rPr sz="1500" spc="85" dirty="0">
                <a:latin typeface="Cambria Math"/>
                <a:cs typeface="Cambria Math"/>
              </a:rPr>
              <a:t>𝑥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88495" y="4723892"/>
            <a:ext cx="706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12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𝑥"s$n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&amp;𝑥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48185" y="5303579"/>
            <a:ext cx="584200" cy="12700"/>
          </a:xfrm>
          <a:custGeom>
            <a:avLst/>
            <a:gdLst/>
            <a:ahLst/>
            <a:cxnLst/>
            <a:rect l="l" t="t" r="r" b="b"/>
            <a:pathLst>
              <a:path w="584200" h="12700">
                <a:moveTo>
                  <a:pt x="584200" y="0"/>
                </a:moveTo>
                <a:lnTo>
                  <a:pt x="0" y="0"/>
                </a:lnTo>
                <a:lnTo>
                  <a:pt x="0" y="12700"/>
                </a:lnTo>
                <a:lnTo>
                  <a:pt x="584200" y="12700"/>
                </a:lnTo>
                <a:lnTo>
                  <a:pt x="584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330025" y="5045455"/>
            <a:ext cx="11442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82" baseline="-27777" dirty="0">
                <a:latin typeface="Cambria Math"/>
                <a:cs typeface="Cambria Math"/>
              </a:rPr>
              <a:t>𝑥→$</a:t>
            </a:r>
            <a:r>
              <a:rPr sz="2250" spc="592" baseline="-27777" dirty="0">
                <a:latin typeface="Cambria Math"/>
                <a:cs typeface="Cambria Math"/>
              </a:rPr>
              <a:t> </a:t>
            </a:r>
            <a:r>
              <a:rPr sz="1200" spc="165" dirty="0">
                <a:latin typeface="Cambria Math"/>
                <a:cs typeface="Cambria Math"/>
              </a:rPr>
              <a:t>𝑥's$n</a:t>
            </a:r>
            <a:r>
              <a:rPr sz="1200" spc="40" dirty="0">
                <a:latin typeface="Cambria Math"/>
                <a:cs typeface="Cambria Math"/>
              </a:rPr>
              <a:t> </a:t>
            </a:r>
            <a:r>
              <a:rPr sz="1200" spc="120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0277" y="5287771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6569" y="4685792"/>
            <a:ext cx="8299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412" baseline="-31481" dirty="0">
                <a:latin typeface="Cambria Math"/>
                <a:cs typeface="Cambria Math"/>
              </a:rPr>
              <a:t>+</a:t>
            </a:r>
            <a:r>
              <a:rPr sz="2250" spc="-367" baseline="-31481" dirty="0">
                <a:latin typeface="Cambria Math"/>
                <a:cs typeface="Cambria Math"/>
              </a:rPr>
              <a:t>%</a:t>
            </a:r>
            <a:r>
              <a:rPr sz="2250" spc="-52" baseline="-31481" dirty="0">
                <a:latin typeface="Cambria Math"/>
                <a:cs typeface="Cambria Math"/>
              </a:rPr>
              <a:t> 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s$</a:t>
            </a:r>
            <a:r>
              <a:rPr sz="1200" u="sng" spc="14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n</a:t>
            </a:r>
            <a:r>
              <a:rPr sz="1200" u="sng" spc="6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&amp;𝑥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9185" y="5303579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381000" y="0"/>
                </a:moveTo>
                <a:lnTo>
                  <a:pt x="0" y="0"/>
                </a:lnTo>
                <a:lnTo>
                  <a:pt x="0" y="12700"/>
                </a:lnTo>
                <a:lnTo>
                  <a:pt x="381000" y="12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726199" y="5045455"/>
            <a:ext cx="1184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82" baseline="-27777" dirty="0">
                <a:latin typeface="Cambria Math"/>
                <a:cs typeface="Cambria Math"/>
              </a:rPr>
              <a:t>𝑥→$ </a:t>
            </a:r>
            <a:r>
              <a:rPr sz="2250" spc="112" baseline="-27777" dirty="0">
                <a:latin typeface="Cambria Math"/>
                <a:cs typeface="Cambria Math"/>
              </a:rPr>
              <a:t> </a:t>
            </a:r>
            <a:r>
              <a:rPr sz="2250" spc="67" baseline="-31481" dirty="0">
                <a:latin typeface="Cambria Math"/>
                <a:cs typeface="Cambria Math"/>
              </a:rPr>
              <a:t>+*</a:t>
            </a:r>
            <a:r>
              <a:rPr sz="1200" spc="45" dirty="0">
                <a:latin typeface="Cambria Math"/>
                <a:cs typeface="Cambria Math"/>
              </a:rPr>
              <a:t>s$n </a:t>
            </a:r>
            <a:r>
              <a:rPr sz="1200" spc="120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21740" y="5287771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43594" y="4774183"/>
            <a:ext cx="1447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330" dirty="0">
                <a:latin typeface="Cambria Math"/>
                <a:cs typeface="Cambria Math"/>
              </a:rPr>
              <a:t>li-</a:t>
            </a:r>
            <a:r>
              <a:rPr sz="1500" spc="20" dirty="0">
                <a:latin typeface="Cambria Math"/>
                <a:cs typeface="Cambria Math"/>
              </a:rPr>
              <a:t> </a:t>
            </a:r>
            <a:r>
              <a:rPr sz="1500" spc="85" dirty="0">
                <a:latin typeface="Cambria Math"/>
                <a:cs typeface="Cambria Math"/>
              </a:rPr>
              <a:t>+%li-</a:t>
            </a:r>
            <a:r>
              <a:rPr sz="1800" u="sng" spc="127" baseline="393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s$n</a:t>
            </a:r>
            <a:r>
              <a:rPr sz="1800" u="sng" spc="52" baseline="393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baseline="39351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&amp;𝑥</a:t>
            </a:r>
            <a:endParaRPr sz="1800" baseline="39351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02331" y="5306059"/>
            <a:ext cx="939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140" algn="l"/>
              </a:tabLst>
            </a:pPr>
            <a:r>
              <a:rPr sz="1200" spc="225" dirty="0">
                <a:latin typeface="Cambria Math"/>
                <a:cs typeface="Cambria Math"/>
              </a:rPr>
              <a:t>𝑥</a:t>
            </a:r>
            <a:r>
              <a:rPr sz="1200" spc="-10" dirty="0">
                <a:latin typeface="Cambria Math"/>
                <a:cs typeface="Cambria Math"/>
              </a:rPr>
              <a:t>→</a:t>
            </a:r>
            <a:r>
              <a:rPr sz="1200" spc="215" dirty="0">
                <a:latin typeface="Cambria Math"/>
                <a:cs typeface="Cambria Math"/>
              </a:rPr>
              <a:t>)</a:t>
            </a:r>
            <a:r>
              <a:rPr sz="1200" dirty="0">
                <a:latin typeface="Cambria Math"/>
                <a:cs typeface="Cambria Math"/>
              </a:rPr>
              <a:t>	</a:t>
            </a:r>
            <a:r>
              <a:rPr sz="1200" spc="225" dirty="0">
                <a:latin typeface="Cambria Math"/>
                <a:cs typeface="Cambria Math"/>
              </a:rPr>
              <a:t>𝑥</a:t>
            </a:r>
            <a:r>
              <a:rPr sz="1200" spc="-10" dirty="0">
                <a:latin typeface="Cambria Math"/>
                <a:cs typeface="Cambria Math"/>
              </a:rPr>
              <a:t>→</a:t>
            </a:r>
            <a:r>
              <a:rPr sz="1200" spc="215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26385" y="5303579"/>
            <a:ext cx="381000" cy="12700"/>
          </a:xfrm>
          <a:custGeom>
            <a:avLst/>
            <a:gdLst/>
            <a:ahLst/>
            <a:cxnLst/>
            <a:rect l="l" t="t" r="r" b="b"/>
            <a:pathLst>
              <a:path w="381000" h="12700">
                <a:moveTo>
                  <a:pt x="381000" y="0"/>
                </a:moveTo>
                <a:lnTo>
                  <a:pt x="0" y="0"/>
                </a:lnTo>
                <a:lnTo>
                  <a:pt x="0" y="12700"/>
                </a:lnTo>
                <a:lnTo>
                  <a:pt x="381000" y="12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288807" y="5155183"/>
            <a:ext cx="1356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330" dirty="0">
                <a:latin typeface="Cambria Math"/>
                <a:cs typeface="Cambria Math"/>
              </a:rPr>
              <a:t>li-</a:t>
            </a:r>
            <a:r>
              <a:rPr sz="1500" spc="25" dirty="0">
                <a:latin typeface="Cambria Math"/>
                <a:cs typeface="Cambria Math"/>
              </a:rPr>
              <a:t> </a:t>
            </a:r>
            <a:r>
              <a:rPr sz="1500" spc="170" dirty="0">
                <a:latin typeface="Cambria Math"/>
                <a:cs typeface="Cambria Math"/>
              </a:rPr>
              <a:t>+*li-</a:t>
            </a:r>
            <a:r>
              <a:rPr sz="1800" spc="254" baseline="39351" dirty="0">
                <a:latin typeface="Cambria Math"/>
                <a:cs typeface="Cambria Math"/>
              </a:rPr>
              <a:t>s$n</a:t>
            </a:r>
            <a:r>
              <a:rPr sz="1800" spc="60" baseline="39351" dirty="0">
                <a:latin typeface="Cambria Math"/>
                <a:cs typeface="Cambria Math"/>
              </a:rPr>
              <a:t> </a:t>
            </a:r>
            <a:r>
              <a:rPr sz="1800" spc="179" baseline="39351" dirty="0">
                <a:latin typeface="Cambria Math"/>
                <a:cs typeface="Cambria Math"/>
              </a:rPr>
              <a:t>𝑥</a:t>
            </a:r>
            <a:endParaRPr sz="1800" baseline="39351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57258" y="5287771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25" dirty="0">
                <a:latin typeface="Cambria Math"/>
                <a:cs typeface="Cambria Math"/>
              </a:rPr>
              <a:t>𝑥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68976" y="4823460"/>
            <a:ext cx="4883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23619" algn="l"/>
                <a:tab pos="1426845" algn="l"/>
                <a:tab pos="2585720" algn="l"/>
                <a:tab pos="2861945" algn="l"/>
                <a:tab pos="3799840" algn="l"/>
                <a:tab pos="4300855" algn="l"/>
                <a:tab pos="4589145" algn="l"/>
              </a:tabLst>
            </a:pPr>
            <a:r>
              <a:rPr sz="3000" baseline="-22222" dirty="0">
                <a:latin typeface="Cambria Math"/>
                <a:cs typeface="Cambria Math"/>
              </a:rPr>
              <a:t>=</a:t>
            </a:r>
            <a:r>
              <a:rPr sz="3000" spc="345" baseline="-22222" dirty="0">
                <a:latin typeface="Cambria Math"/>
                <a:cs typeface="Cambria Math"/>
              </a:rPr>
              <a:t> </a:t>
            </a:r>
            <a:r>
              <a:rPr sz="3000" spc="-15" baseline="-22222" dirty="0">
                <a:latin typeface="Cambria Math"/>
                <a:cs typeface="Cambria Math"/>
              </a:rPr>
              <a:t>lim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sng" spc="1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𝑥	</a:t>
            </a:r>
            <a:r>
              <a:rPr sz="3000" baseline="-22222" dirty="0">
                <a:latin typeface="Times New Roman"/>
                <a:cs typeface="Times New Roman"/>
              </a:rPr>
              <a:t>=</a:t>
            </a:r>
            <a:r>
              <a:rPr sz="3000" spc="172" baseline="-22222" dirty="0">
                <a:latin typeface="Times New Roman"/>
                <a:cs typeface="Times New Roman"/>
              </a:rPr>
              <a:t> </a:t>
            </a:r>
            <a:r>
              <a:rPr sz="3000" spc="-15" baseline="-22222" dirty="0">
                <a:latin typeface="Cambria Math"/>
                <a:cs typeface="Cambria Math"/>
              </a:rPr>
              <a:t>lim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sng" spc="1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𝑥	</a:t>
            </a:r>
            <a:r>
              <a:rPr sz="3000" baseline="-22222" dirty="0">
                <a:latin typeface="Cambria Math"/>
                <a:cs typeface="Cambria Math"/>
              </a:rPr>
              <a:t>=</a:t>
            </a:r>
            <a:r>
              <a:rPr sz="3000" spc="187" baseline="-22222" dirty="0">
                <a:latin typeface="Cambria Math"/>
                <a:cs typeface="Cambria Math"/>
              </a:rPr>
              <a:t> </a:t>
            </a:r>
            <a:r>
              <a:rPr sz="1200" u="sng" spc="10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𝑥→)	𝑥→)	</a:t>
            </a:r>
            <a:r>
              <a:rPr sz="1800" u="sng" spc="179" baseline="6944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𝑥	</a:t>
            </a:r>
            <a:r>
              <a:rPr sz="3000" baseline="-22222" dirty="0">
                <a:latin typeface="Cambria Math"/>
                <a:cs typeface="Cambria Math"/>
              </a:rPr>
              <a:t>=</a:t>
            </a:r>
            <a:endParaRPr sz="3000" baseline="-22222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988385" y="5113079"/>
            <a:ext cx="495300" cy="12700"/>
          </a:xfrm>
          <a:custGeom>
            <a:avLst/>
            <a:gdLst/>
            <a:ahLst/>
            <a:cxnLst/>
            <a:rect l="l" t="t" r="r" b="b"/>
            <a:pathLst>
              <a:path w="495300" h="12700">
                <a:moveTo>
                  <a:pt x="495300" y="0"/>
                </a:moveTo>
                <a:lnTo>
                  <a:pt x="0" y="0"/>
                </a:lnTo>
                <a:lnTo>
                  <a:pt x="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972001" y="4838192"/>
            <a:ext cx="525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latin typeface="Cambria Math"/>
                <a:cs typeface="Cambria Math"/>
              </a:rPr>
              <a:t>+%</a:t>
            </a:r>
            <a:r>
              <a:rPr sz="1500" spc="225" dirty="0">
                <a:latin typeface="Cambria Math"/>
                <a:cs typeface="Cambria Math"/>
              </a:rPr>
              <a:t>)</a:t>
            </a:r>
            <a:r>
              <a:rPr sz="1500" spc="-10" dirty="0">
                <a:latin typeface="Cambria Math"/>
                <a:cs typeface="Cambria Math"/>
              </a:rPr>
              <a:t>.</a:t>
            </a:r>
            <a:r>
              <a:rPr sz="1500" spc="-254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45025" y="5112511"/>
            <a:ext cx="379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latin typeface="Cambria Math"/>
                <a:cs typeface="Cambria Math"/>
              </a:rPr>
              <a:t>+</a:t>
            </a:r>
            <a:r>
              <a:rPr sz="1500" spc="420" dirty="0">
                <a:latin typeface="Cambria Math"/>
                <a:cs typeface="Cambria Math"/>
              </a:rPr>
              <a:t>*</a:t>
            </a:r>
            <a:r>
              <a:rPr sz="1500" spc="-254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042485" y="5113079"/>
            <a:ext cx="114300" cy="12700"/>
          </a:xfrm>
          <a:custGeom>
            <a:avLst/>
            <a:gdLst/>
            <a:ahLst/>
            <a:cxnLst/>
            <a:rect l="l" t="t" r="r" b="b"/>
            <a:pathLst>
              <a:path w="114300" h="12700">
                <a:moveTo>
                  <a:pt x="114300" y="0"/>
                </a:moveTo>
                <a:lnTo>
                  <a:pt x="0" y="0"/>
                </a:lnTo>
                <a:lnTo>
                  <a:pt x="0" y="12700"/>
                </a:lnTo>
                <a:lnTo>
                  <a:pt x="114300" y="127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033340" y="4838192"/>
            <a:ext cx="1358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4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33340" y="5112511"/>
            <a:ext cx="1358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45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39438" y="4924044"/>
            <a:ext cx="690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404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6335" y="2275660"/>
            <a:ext cx="826769" cy="2624455"/>
          </a:xfrm>
          <a:custGeom>
            <a:avLst/>
            <a:gdLst/>
            <a:ahLst/>
            <a:cxnLst/>
            <a:rect l="l" t="t" r="r" b="b"/>
            <a:pathLst>
              <a:path w="826769" h="2624454">
                <a:moveTo>
                  <a:pt x="0" y="2624326"/>
                </a:moveTo>
                <a:lnTo>
                  <a:pt x="826520" y="2624326"/>
                </a:lnTo>
                <a:lnTo>
                  <a:pt x="826520" y="0"/>
                </a:lnTo>
                <a:lnTo>
                  <a:pt x="0" y="0"/>
                </a:lnTo>
                <a:lnTo>
                  <a:pt x="0" y="2624326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37979" y="684394"/>
            <a:ext cx="1570355" cy="577850"/>
            <a:chOff x="1637979" y="684394"/>
            <a:chExt cx="1570355" cy="577850"/>
          </a:xfrm>
        </p:grpSpPr>
        <p:sp>
          <p:nvSpPr>
            <p:cNvPr id="5" name="object 5"/>
            <p:cNvSpPr/>
            <p:nvPr/>
          </p:nvSpPr>
          <p:spPr>
            <a:xfrm>
              <a:off x="1645917" y="692331"/>
              <a:ext cx="1554480" cy="561975"/>
            </a:xfrm>
            <a:custGeom>
              <a:avLst/>
              <a:gdLst/>
              <a:ahLst/>
              <a:cxnLst/>
              <a:rect l="l" t="t" r="r" b="b"/>
              <a:pathLst>
                <a:path w="1554480" h="561975">
                  <a:moveTo>
                    <a:pt x="1554481" y="0"/>
                  </a:moveTo>
                  <a:lnTo>
                    <a:pt x="0" y="0"/>
                  </a:lnTo>
                  <a:lnTo>
                    <a:pt x="0" y="561701"/>
                  </a:lnTo>
                  <a:lnTo>
                    <a:pt x="1554481" y="561701"/>
                  </a:lnTo>
                  <a:lnTo>
                    <a:pt x="1554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917" y="692331"/>
              <a:ext cx="1554480" cy="561975"/>
            </a:xfrm>
            <a:custGeom>
              <a:avLst/>
              <a:gdLst/>
              <a:ahLst/>
              <a:cxnLst/>
              <a:rect l="l" t="t" r="r" b="b"/>
              <a:pathLst>
                <a:path w="1554480" h="561975">
                  <a:moveTo>
                    <a:pt x="0" y="0"/>
                  </a:moveTo>
                  <a:lnTo>
                    <a:pt x="1554481" y="0"/>
                  </a:lnTo>
                  <a:lnTo>
                    <a:pt x="1554481" y="561703"/>
                  </a:lnTo>
                  <a:lnTo>
                    <a:pt x="0" y="56170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45917" y="692331"/>
            <a:ext cx="1554480" cy="561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sz="2800" spc="125" dirty="0">
                <a:solidFill>
                  <a:srgbClr val="0070C0"/>
                </a:solidFill>
                <a:latin typeface="Cambria"/>
                <a:cs typeface="Cambria"/>
              </a:rPr>
              <a:t>Contoh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4919" y="1428976"/>
            <a:ext cx="10218420" cy="5058410"/>
            <a:chOff x="1624919" y="1428976"/>
            <a:chExt cx="10218420" cy="5058410"/>
          </a:xfrm>
        </p:grpSpPr>
        <p:sp>
          <p:nvSpPr>
            <p:cNvPr id="9" name="object 9"/>
            <p:cNvSpPr/>
            <p:nvPr/>
          </p:nvSpPr>
          <p:spPr>
            <a:xfrm>
              <a:off x="1632856" y="1436913"/>
              <a:ext cx="10202545" cy="5042535"/>
            </a:xfrm>
            <a:custGeom>
              <a:avLst/>
              <a:gdLst/>
              <a:ahLst/>
              <a:cxnLst/>
              <a:rect l="l" t="t" r="r" b="b"/>
              <a:pathLst>
                <a:path w="10202545" h="5042535">
                  <a:moveTo>
                    <a:pt x="10202091" y="0"/>
                  </a:moveTo>
                  <a:lnTo>
                    <a:pt x="0" y="0"/>
                  </a:lnTo>
                  <a:lnTo>
                    <a:pt x="0" y="5042263"/>
                  </a:lnTo>
                  <a:lnTo>
                    <a:pt x="10202091" y="5042263"/>
                  </a:lnTo>
                  <a:lnTo>
                    <a:pt x="10202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32856" y="1436913"/>
              <a:ext cx="10202545" cy="5042535"/>
            </a:xfrm>
            <a:custGeom>
              <a:avLst/>
              <a:gdLst/>
              <a:ahLst/>
              <a:cxnLst/>
              <a:rect l="l" t="t" r="r" b="b"/>
              <a:pathLst>
                <a:path w="10202545" h="5042535">
                  <a:moveTo>
                    <a:pt x="0" y="0"/>
                  </a:moveTo>
                  <a:lnTo>
                    <a:pt x="10202092" y="0"/>
                  </a:lnTo>
                  <a:lnTo>
                    <a:pt x="10202092" y="5042263"/>
                  </a:lnTo>
                  <a:lnTo>
                    <a:pt x="0" y="504226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1596" y="1462532"/>
            <a:ext cx="292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"/>
                <a:cs typeface="Cambria"/>
              </a:rPr>
              <a:t>Tentukan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nilai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limit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berikut: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1596" y="2568955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"/>
                <a:cs typeface="Cambria"/>
              </a:rPr>
              <a:t>Jawab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1596" y="5312155"/>
            <a:ext cx="77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mbria"/>
                <a:cs typeface="Cambria"/>
              </a:rPr>
              <a:t>Jawab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43062" y="1833289"/>
            <a:ext cx="7549515" cy="4704080"/>
            <a:chOff x="1643062" y="1833289"/>
            <a:chExt cx="7549515" cy="470408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1167" y="1833289"/>
              <a:ext cx="1800224" cy="6572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3143" y="2785789"/>
              <a:ext cx="6029324" cy="14954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3062" y="4454161"/>
              <a:ext cx="1590675" cy="6667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6455" y="5441632"/>
              <a:ext cx="6505575" cy="1095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43" y="1699588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6" y="0"/>
                </a:moveTo>
                <a:lnTo>
                  <a:pt x="0" y="0"/>
                </a:lnTo>
                <a:lnTo>
                  <a:pt x="0" y="502920"/>
                </a:lnTo>
                <a:lnTo>
                  <a:pt x="3674476" y="502920"/>
                </a:lnTo>
                <a:lnTo>
                  <a:pt x="3674476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1233614"/>
            <a:ext cx="7733030" cy="5127625"/>
            <a:chOff x="806335" y="1233614"/>
            <a:chExt cx="7733030" cy="5127625"/>
          </a:xfrm>
        </p:grpSpPr>
        <p:sp>
          <p:nvSpPr>
            <p:cNvPr id="5" name="object 5"/>
            <p:cNvSpPr/>
            <p:nvPr/>
          </p:nvSpPr>
          <p:spPr>
            <a:xfrm>
              <a:off x="806335" y="2275661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4683" y="1233614"/>
              <a:ext cx="6904671" cy="51270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3423" y="516636"/>
            <a:ext cx="1698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B0F0"/>
                </a:solidFill>
                <a:latin typeface="Trebuchet MS"/>
                <a:cs typeface="Trebuchet MS"/>
              </a:rPr>
              <a:t>Latihan</a:t>
            </a:r>
            <a:r>
              <a:rPr sz="3200" spc="-225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00B0F0"/>
                </a:solidFill>
                <a:latin typeface="Trebuchet MS"/>
                <a:cs typeface="Trebuchet MS"/>
              </a:rPr>
              <a:t>5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43" y="1699588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6" y="0"/>
                </a:moveTo>
                <a:lnTo>
                  <a:pt x="0" y="0"/>
                </a:lnTo>
                <a:lnTo>
                  <a:pt x="0" y="502920"/>
                </a:lnTo>
                <a:lnTo>
                  <a:pt x="3674476" y="502920"/>
                </a:lnTo>
                <a:lnTo>
                  <a:pt x="3674476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1685208"/>
            <a:ext cx="10114280" cy="3488054"/>
            <a:chOff x="806335" y="1685208"/>
            <a:chExt cx="10114280" cy="3488054"/>
          </a:xfrm>
        </p:grpSpPr>
        <p:sp>
          <p:nvSpPr>
            <p:cNvPr id="5" name="object 5"/>
            <p:cNvSpPr/>
            <p:nvPr/>
          </p:nvSpPr>
          <p:spPr>
            <a:xfrm>
              <a:off x="806335" y="2275662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7714" y="1685208"/>
              <a:ext cx="9202533" cy="348758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5342" y="618235"/>
            <a:ext cx="163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Definisi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43" y="1699588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6" y="0"/>
                </a:moveTo>
                <a:lnTo>
                  <a:pt x="0" y="0"/>
                </a:lnTo>
                <a:lnTo>
                  <a:pt x="0" y="502920"/>
                </a:lnTo>
                <a:lnTo>
                  <a:pt x="3674476" y="502920"/>
                </a:lnTo>
                <a:lnTo>
                  <a:pt x="3674476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1630587"/>
            <a:ext cx="5941695" cy="4260850"/>
            <a:chOff x="806335" y="1630587"/>
            <a:chExt cx="5941695" cy="4260850"/>
          </a:xfrm>
        </p:grpSpPr>
        <p:sp>
          <p:nvSpPr>
            <p:cNvPr id="5" name="object 5"/>
            <p:cNvSpPr/>
            <p:nvPr/>
          </p:nvSpPr>
          <p:spPr>
            <a:xfrm>
              <a:off x="806335" y="2275661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283" y="1630587"/>
              <a:ext cx="5096282" cy="15016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787" y="3123321"/>
              <a:ext cx="3072387" cy="27676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16100" y="1002284"/>
            <a:ext cx="8071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0B6F4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sz="2400" spc="60" dirty="0">
                <a:latin typeface="Cambria"/>
                <a:cs typeface="Cambria"/>
              </a:rPr>
              <a:t>Hitunglah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limit</a:t>
            </a:r>
            <a:r>
              <a:rPr sz="2400" spc="75" dirty="0">
                <a:latin typeface="Cambria"/>
                <a:cs typeface="Cambria"/>
              </a:rPr>
              <a:t> berikut </a:t>
            </a:r>
            <a:r>
              <a:rPr sz="2400" spc="55" dirty="0">
                <a:latin typeface="Cambria"/>
                <a:cs typeface="Cambria"/>
              </a:rPr>
              <a:t>(jika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ada)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dan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berikan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alasannya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897" y="5805932"/>
            <a:ext cx="156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404040"/>
                </a:solidFill>
                <a:latin typeface="Cambria"/>
                <a:cs typeface="Cambria"/>
              </a:rPr>
              <a:t>Gambar</a:t>
            </a:r>
            <a:r>
              <a:rPr sz="1800" spc="-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Cambria"/>
                <a:cs typeface="Cambria"/>
              </a:rPr>
              <a:t>grafik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89600" y="2881861"/>
            <a:ext cx="6181725" cy="3307715"/>
            <a:chOff x="5489600" y="2881861"/>
            <a:chExt cx="6181725" cy="3307715"/>
          </a:xfrm>
        </p:grpSpPr>
        <p:sp>
          <p:nvSpPr>
            <p:cNvPr id="11" name="object 11"/>
            <p:cNvSpPr/>
            <p:nvPr/>
          </p:nvSpPr>
          <p:spPr>
            <a:xfrm>
              <a:off x="5497538" y="2889798"/>
              <a:ext cx="6165850" cy="3291840"/>
            </a:xfrm>
            <a:custGeom>
              <a:avLst/>
              <a:gdLst/>
              <a:ahLst/>
              <a:cxnLst/>
              <a:rect l="l" t="t" r="r" b="b"/>
              <a:pathLst>
                <a:path w="6165850" h="3291840">
                  <a:moveTo>
                    <a:pt x="6165668" y="0"/>
                  </a:moveTo>
                  <a:lnTo>
                    <a:pt x="0" y="0"/>
                  </a:lnTo>
                  <a:lnTo>
                    <a:pt x="0" y="3291840"/>
                  </a:lnTo>
                  <a:lnTo>
                    <a:pt x="6165668" y="3291840"/>
                  </a:lnTo>
                  <a:lnTo>
                    <a:pt x="6165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97538" y="2889798"/>
              <a:ext cx="6165850" cy="3291840"/>
            </a:xfrm>
            <a:custGeom>
              <a:avLst/>
              <a:gdLst/>
              <a:ahLst/>
              <a:cxnLst/>
              <a:rect l="l" t="t" r="r" b="b"/>
              <a:pathLst>
                <a:path w="6165850" h="3291840">
                  <a:moveTo>
                    <a:pt x="0" y="0"/>
                  </a:moveTo>
                  <a:lnTo>
                    <a:pt x="6165669" y="0"/>
                  </a:lnTo>
                  <a:lnTo>
                    <a:pt x="6165669" y="3291840"/>
                  </a:lnTo>
                  <a:lnTo>
                    <a:pt x="0" y="329184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76277" y="3276091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Limit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kiri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6277" y="3833876"/>
            <a:ext cx="118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Limit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Kanan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6277" y="4379467"/>
            <a:ext cx="1136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Oleh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karena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6277" y="5473700"/>
            <a:ext cx="495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Kebenaran</a:t>
            </a:r>
            <a:r>
              <a:rPr sz="1800" spc="-5" dirty="0">
                <a:latin typeface="Times New Roman"/>
                <a:cs typeface="Times New Roman"/>
              </a:rPr>
              <a:t> juga</a:t>
            </a:r>
            <a:r>
              <a:rPr sz="1800" dirty="0">
                <a:latin typeface="Times New Roman"/>
                <a:cs typeface="Times New Roman"/>
              </a:rPr>
              <a:t> dapat</a:t>
            </a:r>
            <a:r>
              <a:rPr sz="1800" spc="-5" dirty="0">
                <a:latin typeface="Times New Roman"/>
                <a:cs typeface="Times New Roman"/>
              </a:rPr>
              <a:t> dilihat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pada </a:t>
            </a:r>
            <a:r>
              <a:rPr sz="1800" spc="-5" dirty="0">
                <a:latin typeface="Times New Roman"/>
                <a:cs typeface="Times New Roman"/>
              </a:rPr>
              <a:t>gambar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disamping.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25401" y="3283829"/>
            <a:ext cx="2874010" cy="419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8740">
              <a:lnSpc>
                <a:spcPts val="1989"/>
              </a:lnSpc>
              <a:spcBef>
                <a:spcPts val="110"/>
              </a:spcBef>
            </a:pPr>
            <a:r>
              <a:rPr sz="1750" spc="5" dirty="0">
                <a:latin typeface="Times New Roman"/>
                <a:cs typeface="Times New Roman"/>
              </a:rPr>
              <a:t>lim </a:t>
            </a:r>
            <a:r>
              <a:rPr sz="1750" spc="-10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i="1" spc="-20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Times New Roman"/>
                <a:cs typeface="Times New Roman"/>
              </a:rPr>
              <a:t>(</a:t>
            </a:r>
            <a:r>
              <a:rPr sz="1750" i="1" spc="45" dirty="0">
                <a:latin typeface="Times New Roman"/>
                <a:cs typeface="Times New Roman"/>
              </a:rPr>
              <a:t>x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204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lim</a:t>
            </a:r>
            <a:r>
              <a:rPr sz="1750" spc="90" dirty="0">
                <a:latin typeface="Times New Roman"/>
                <a:cs typeface="Times New Roman"/>
              </a:rPr>
              <a:t> 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-275" dirty="0">
                <a:latin typeface="Times New Roman"/>
                <a:cs typeface="Times New Roman"/>
              </a:rPr>
              <a:t> </a:t>
            </a:r>
            <a:r>
              <a:rPr sz="1500" spc="15" baseline="44444" dirty="0">
                <a:latin typeface="Times New Roman"/>
                <a:cs typeface="Times New Roman"/>
              </a:rPr>
              <a:t>2</a:t>
            </a:r>
            <a:r>
              <a:rPr sz="1500" baseline="44444" dirty="0">
                <a:latin typeface="Times New Roman"/>
                <a:cs typeface="Times New Roman"/>
              </a:rPr>
              <a:t> </a:t>
            </a:r>
            <a:r>
              <a:rPr sz="1500" spc="120" baseline="44444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85" dirty="0">
                <a:latin typeface="Times New Roman"/>
                <a:cs typeface="Times New Roman"/>
              </a:rPr>
              <a:t> </a:t>
            </a:r>
            <a:r>
              <a:rPr sz="1750" spc="110" dirty="0">
                <a:latin typeface="Times New Roman"/>
                <a:cs typeface="Times New Roman"/>
              </a:rPr>
              <a:t>2</a:t>
            </a:r>
            <a:r>
              <a:rPr sz="1750" i="1" spc="5" dirty="0">
                <a:latin typeface="Times New Roman"/>
                <a:cs typeface="Times New Roman"/>
              </a:rPr>
              <a:t>x</a:t>
            </a:r>
            <a:r>
              <a:rPr sz="1750" i="1" spc="-6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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4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ts val="1090"/>
              </a:lnSpc>
              <a:tabLst>
                <a:tab pos="1108710" algn="l"/>
              </a:tabLst>
            </a:pP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Symbol"/>
                <a:cs typeface="Symbol"/>
              </a:rPr>
              <a:t></a:t>
            </a:r>
            <a:r>
              <a:rPr sz="1000" spc="50" dirty="0">
                <a:latin typeface="Times New Roman"/>
                <a:cs typeface="Times New Roman"/>
              </a:rPr>
              <a:t>2</a:t>
            </a:r>
            <a:r>
              <a:rPr sz="1050" spc="75" baseline="35714" dirty="0">
                <a:latin typeface="Symbol"/>
                <a:cs typeface="Symbol"/>
              </a:rPr>
              <a:t></a:t>
            </a:r>
            <a:r>
              <a:rPr sz="1050" spc="75" baseline="35714" dirty="0">
                <a:latin typeface="Times New Roman"/>
                <a:cs typeface="Times New Roman"/>
              </a:rPr>
              <a:t>	</a:t>
            </a: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Symbol"/>
                <a:cs typeface="Symbol"/>
              </a:rPr>
              <a:t></a:t>
            </a:r>
            <a:r>
              <a:rPr sz="1000" spc="50" dirty="0">
                <a:latin typeface="Times New Roman"/>
                <a:cs typeface="Times New Roman"/>
              </a:rPr>
              <a:t>2</a:t>
            </a:r>
            <a:r>
              <a:rPr sz="1050" spc="75" baseline="35714" dirty="0">
                <a:latin typeface="Symbol"/>
                <a:cs typeface="Symbol"/>
              </a:rPr>
              <a:t></a:t>
            </a:r>
            <a:endParaRPr sz="1050" baseline="3571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9076" y="3816617"/>
            <a:ext cx="2409825" cy="420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9375">
              <a:lnSpc>
                <a:spcPts val="1989"/>
              </a:lnSpc>
              <a:spcBef>
                <a:spcPts val="114"/>
              </a:spcBef>
            </a:pPr>
            <a:r>
              <a:rPr sz="1750" spc="5" dirty="0">
                <a:latin typeface="Times New Roman"/>
                <a:cs typeface="Times New Roman"/>
              </a:rPr>
              <a:t>lim</a:t>
            </a:r>
            <a:r>
              <a:rPr sz="1750" spc="33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i="1" spc="-3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Times New Roman"/>
                <a:cs typeface="Times New Roman"/>
              </a:rPr>
              <a:t>(</a:t>
            </a:r>
            <a:r>
              <a:rPr sz="1750" i="1" spc="55" dirty="0">
                <a:latin typeface="Times New Roman"/>
                <a:cs typeface="Times New Roman"/>
              </a:rPr>
              <a:t>x</a:t>
            </a:r>
            <a:r>
              <a:rPr sz="1750" spc="55" dirty="0">
                <a:latin typeface="Times New Roman"/>
                <a:cs typeface="Times New Roman"/>
              </a:rPr>
              <a:t>)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20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lim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3</a:t>
            </a:r>
            <a:r>
              <a:rPr sz="1750" i="1" spc="30" dirty="0">
                <a:latin typeface="Times New Roman"/>
                <a:cs typeface="Times New Roman"/>
              </a:rPr>
              <a:t>x</a:t>
            </a:r>
            <a:r>
              <a:rPr sz="1750" i="1" spc="-7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4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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ts val="1090"/>
              </a:lnSpc>
              <a:tabLst>
                <a:tab pos="1110615" algn="l"/>
              </a:tabLst>
            </a:pP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Symbol"/>
                <a:cs typeface="Symbol"/>
              </a:rPr>
              <a:t></a:t>
            </a:r>
            <a:r>
              <a:rPr sz="1000" spc="50" dirty="0">
                <a:latin typeface="Times New Roman"/>
                <a:cs typeface="Times New Roman"/>
              </a:rPr>
              <a:t>2</a:t>
            </a:r>
            <a:r>
              <a:rPr sz="1050" spc="75" baseline="35714" dirty="0">
                <a:latin typeface="Symbol"/>
                <a:cs typeface="Symbol"/>
              </a:rPr>
              <a:t></a:t>
            </a:r>
            <a:r>
              <a:rPr sz="1050" spc="75" baseline="35714" dirty="0">
                <a:latin typeface="Times New Roman"/>
                <a:cs typeface="Times New Roman"/>
              </a:rPr>
              <a:t>	</a:t>
            </a: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Symbol"/>
                <a:cs typeface="Symbol"/>
              </a:rPr>
              <a:t></a:t>
            </a:r>
            <a:r>
              <a:rPr sz="1000" spc="50" dirty="0">
                <a:latin typeface="Times New Roman"/>
                <a:cs typeface="Times New Roman"/>
              </a:rPr>
              <a:t>2</a:t>
            </a:r>
            <a:r>
              <a:rPr sz="1050" spc="75" baseline="35714" dirty="0">
                <a:latin typeface="Symbol"/>
                <a:cs typeface="Symbol"/>
              </a:rPr>
              <a:t></a:t>
            </a:r>
            <a:endParaRPr sz="1050" baseline="35714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2704" y="4924728"/>
            <a:ext cx="174688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5" dirty="0">
                <a:latin typeface="Times New Roman"/>
                <a:cs typeface="Times New Roman"/>
              </a:rPr>
              <a:t>lim</a:t>
            </a:r>
            <a:r>
              <a:rPr sz="1750" spc="11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i="1" spc="-25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Times New Roman"/>
                <a:cs typeface="Times New Roman"/>
              </a:rPr>
              <a:t>(</a:t>
            </a:r>
            <a:r>
              <a:rPr sz="1750" i="1" spc="55" dirty="0">
                <a:latin typeface="Times New Roman"/>
                <a:cs typeface="Times New Roman"/>
              </a:rPr>
              <a:t>x</a:t>
            </a:r>
            <a:r>
              <a:rPr sz="1750" spc="55" dirty="0">
                <a:latin typeface="Times New Roman"/>
                <a:cs typeface="Times New Roman"/>
              </a:rPr>
              <a:t>)</a:t>
            </a:r>
            <a:r>
              <a:rPr sz="1750" spc="3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tidak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ada.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37244" y="5149317"/>
            <a:ext cx="30035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85" dirty="0">
                <a:latin typeface="Times New Roman"/>
                <a:cs typeface="Times New Roman"/>
              </a:rPr>
              <a:t>x</a:t>
            </a:r>
            <a:r>
              <a:rPr sz="1000" spc="65" dirty="0">
                <a:latin typeface="Symbol"/>
                <a:cs typeface="Symbol"/>
              </a:rPr>
              <a:t></a:t>
            </a:r>
            <a:r>
              <a:rPr sz="1000" spc="1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61177" y="4924728"/>
            <a:ext cx="2698750" cy="4203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8740">
              <a:lnSpc>
                <a:spcPts val="1989"/>
              </a:lnSpc>
              <a:spcBef>
                <a:spcPts val="114"/>
              </a:spcBef>
              <a:tabLst>
                <a:tab pos="2175510" algn="l"/>
              </a:tabLst>
            </a:pPr>
            <a:r>
              <a:rPr sz="1750" spc="5" dirty="0">
                <a:latin typeface="Times New Roman"/>
                <a:cs typeface="Times New Roman"/>
              </a:rPr>
              <a:t>lim</a:t>
            </a:r>
            <a:r>
              <a:rPr sz="1750" spc="34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i="1" spc="-15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Times New Roman"/>
                <a:cs typeface="Times New Roman"/>
              </a:rPr>
              <a:t>(</a:t>
            </a:r>
            <a:r>
              <a:rPr sz="1750" i="1" spc="55" dirty="0">
                <a:latin typeface="Times New Roman"/>
                <a:cs typeface="Times New Roman"/>
              </a:rPr>
              <a:t>x</a:t>
            </a:r>
            <a:r>
              <a:rPr sz="1750" spc="55" dirty="0">
                <a:latin typeface="Times New Roman"/>
                <a:cs typeface="Times New Roman"/>
              </a:rPr>
              <a:t>)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Symbol"/>
                <a:cs typeface="Symbol"/>
              </a:rPr>
              <a:t></a:t>
            </a:r>
            <a:r>
              <a:rPr sz="1750" spc="240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lim</a:t>
            </a:r>
            <a:r>
              <a:rPr sz="1750" spc="350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f</a:t>
            </a:r>
            <a:r>
              <a:rPr sz="1750" i="1" spc="-15" dirty="0">
                <a:latin typeface="Times New Roman"/>
                <a:cs typeface="Times New Roman"/>
              </a:rPr>
              <a:t> </a:t>
            </a:r>
            <a:r>
              <a:rPr sz="1750" spc="40" dirty="0">
                <a:latin typeface="Times New Roman"/>
                <a:cs typeface="Times New Roman"/>
              </a:rPr>
              <a:t>(</a:t>
            </a:r>
            <a:r>
              <a:rPr sz="1750" i="1" spc="40" dirty="0">
                <a:latin typeface="Times New Roman"/>
                <a:cs typeface="Times New Roman"/>
              </a:rPr>
              <a:t>x</a:t>
            </a:r>
            <a:r>
              <a:rPr sz="1750" spc="40" dirty="0">
                <a:latin typeface="Times New Roman"/>
                <a:cs typeface="Times New Roman"/>
              </a:rPr>
              <a:t>),	</a:t>
            </a:r>
            <a:r>
              <a:rPr sz="1750" spc="5" dirty="0">
                <a:latin typeface="Times New Roman"/>
                <a:cs typeface="Times New Roman"/>
              </a:rPr>
              <a:t>maka</a:t>
            </a: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ts val="1090"/>
              </a:lnSpc>
              <a:tabLst>
                <a:tab pos="1111885" algn="l"/>
              </a:tabLst>
            </a:pP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Symbol"/>
                <a:cs typeface="Symbol"/>
              </a:rPr>
              <a:t></a:t>
            </a:r>
            <a:r>
              <a:rPr sz="1000" spc="50" dirty="0">
                <a:latin typeface="Times New Roman"/>
                <a:cs typeface="Times New Roman"/>
              </a:rPr>
              <a:t>2</a:t>
            </a:r>
            <a:r>
              <a:rPr sz="1050" spc="75" baseline="35714" dirty="0">
                <a:latin typeface="Symbol"/>
                <a:cs typeface="Symbol"/>
              </a:rPr>
              <a:t></a:t>
            </a:r>
            <a:r>
              <a:rPr sz="1050" spc="75" baseline="35714" dirty="0">
                <a:latin typeface="Times New Roman"/>
                <a:cs typeface="Times New Roman"/>
              </a:rPr>
              <a:t>	</a:t>
            </a: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00" spc="50" dirty="0">
                <a:latin typeface="Symbol"/>
                <a:cs typeface="Symbol"/>
              </a:rPr>
              <a:t></a:t>
            </a:r>
            <a:r>
              <a:rPr sz="1000" spc="50" dirty="0">
                <a:latin typeface="Times New Roman"/>
                <a:cs typeface="Times New Roman"/>
              </a:rPr>
              <a:t>2</a:t>
            </a:r>
            <a:r>
              <a:rPr sz="1050" spc="75" baseline="35714" dirty="0">
                <a:latin typeface="Symbol"/>
                <a:cs typeface="Symbol"/>
              </a:rPr>
              <a:t></a:t>
            </a:r>
            <a:endParaRPr sz="1050" baseline="35714">
              <a:latin typeface="Symbol"/>
              <a:cs typeface="Symbo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91467" y="194563"/>
            <a:ext cx="1921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>
                <a:solidFill>
                  <a:srgbClr val="00B0F0"/>
                </a:solidFill>
                <a:latin typeface="Cambria"/>
                <a:cs typeface="Cambria"/>
              </a:rPr>
              <a:t>Contoh</a:t>
            </a:r>
            <a:r>
              <a:rPr sz="3600" spc="2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-45" dirty="0">
                <a:solidFill>
                  <a:srgbClr val="00B0F0"/>
                </a:solidFill>
                <a:latin typeface="Cambria"/>
                <a:cs typeface="Cambria"/>
              </a:rPr>
              <a:t>1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6335" y="937646"/>
            <a:ext cx="10984865" cy="5332730"/>
            <a:chOff x="806335" y="937646"/>
            <a:chExt cx="10984865" cy="5332730"/>
          </a:xfrm>
        </p:grpSpPr>
        <p:sp>
          <p:nvSpPr>
            <p:cNvPr id="4" name="object 4"/>
            <p:cNvSpPr/>
            <p:nvPr/>
          </p:nvSpPr>
          <p:spPr>
            <a:xfrm>
              <a:off x="806335" y="2275660"/>
              <a:ext cx="931544" cy="2624455"/>
            </a:xfrm>
            <a:custGeom>
              <a:avLst/>
              <a:gdLst/>
              <a:ahLst/>
              <a:cxnLst/>
              <a:rect l="l" t="t" r="r" b="b"/>
              <a:pathLst>
                <a:path w="931544" h="2624454">
                  <a:moveTo>
                    <a:pt x="0" y="2624326"/>
                  </a:moveTo>
                  <a:lnTo>
                    <a:pt x="931024" y="2624326"/>
                  </a:lnTo>
                  <a:lnTo>
                    <a:pt x="931024" y="0"/>
                  </a:lnTo>
                  <a:lnTo>
                    <a:pt x="0" y="0"/>
                  </a:lnTo>
                  <a:lnTo>
                    <a:pt x="0" y="2624326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7360" y="945583"/>
              <a:ext cx="10045700" cy="5316855"/>
            </a:xfrm>
            <a:custGeom>
              <a:avLst/>
              <a:gdLst/>
              <a:ahLst/>
              <a:cxnLst/>
              <a:rect l="l" t="t" r="r" b="b"/>
              <a:pathLst>
                <a:path w="10045700" h="5316855">
                  <a:moveTo>
                    <a:pt x="10045336" y="0"/>
                  </a:moveTo>
                  <a:lnTo>
                    <a:pt x="0" y="0"/>
                  </a:lnTo>
                  <a:lnTo>
                    <a:pt x="0" y="5316582"/>
                  </a:lnTo>
                  <a:lnTo>
                    <a:pt x="10045336" y="5316582"/>
                  </a:lnTo>
                  <a:lnTo>
                    <a:pt x="10045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360" y="945583"/>
              <a:ext cx="10045700" cy="5316855"/>
            </a:xfrm>
            <a:custGeom>
              <a:avLst/>
              <a:gdLst/>
              <a:ahLst/>
              <a:cxnLst/>
              <a:rect l="l" t="t" r="r" b="b"/>
              <a:pathLst>
                <a:path w="10045700" h="5316855">
                  <a:moveTo>
                    <a:pt x="0" y="0"/>
                  </a:moveTo>
                  <a:lnTo>
                    <a:pt x="10045337" y="0"/>
                  </a:lnTo>
                  <a:lnTo>
                    <a:pt x="10045337" y="5316583"/>
                  </a:lnTo>
                  <a:lnTo>
                    <a:pt x="0" y="5316583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6100" y="1108964"/>
            <a:ext cx="7417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"/>
                <a:cs typeface="Cambria"/>
              </a:rPr>
              <a:t>Tentukan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limit</a:t>
            </a:r>
            <a:r>
              <a:rPr sz="1800" spc="55" dirty="0">
                <a:latin typeface="Cambria"/>
                <a:cs typeface="Cambria"/>
              </a:rPr>
              <a:t> fungsi</a:t>
            </a:r>
            <a:r>
              <a:rPr sz="1800" spc="60" dirty="0">
                <a:latin typeface="Cambria"/>
                <a:cs typeface="Cambria"/>
              </a:rPr>
              <a:t> berikut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ada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atau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tidak,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jika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ada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tentukan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nilainya.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3140" y="1892394"/>
            <a:ext cx="207010" cy="317500"/>
          </a:xfrm>
          <a:custGeom>
            <a:avLst/>
            <a:gdLst/>
            <a:ahLst/>
            <a:cxnLst/>
            <a:rect l="l" t="t" r="r" b="b"/>
            <a:pathLst>
              <a:path w="207010" h="317500">
                <a:moveTo>
                  <a:pt x="23906" y="41876"/>
                </a:moveTo>
                <a:lnTo>
                  <a:pt x="23906" y="317072"/>
                </a:lnTo>
              </a:path>
              <a:path w="207010" h="317500">
                <a:moveTo>
                  <a:pt x="178079" y="41876"/>
                </a:moveTo>
                <a:lnTo>
                  <a:pt x="178079" y="317072"/>
                </a:lnTo>
              </a:path>
              <a:path w="207010" h="317500">
                <a:moveTo>
                  <a:pt x="0" y="0"/>
                </a:moveTo>
                <a:lnTo>
                  <a:pt x="206783" y="0"/>
                </a:lnTo>
              </a:path>
            </a:pathLst>
          </a:custGeom>
          <a:ln w="9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4567" y="5787387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4567" y="5934554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4567" y="5567221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2838" y="4510749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2838" y="4114112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0010" y="3028327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0010" y="2660995"/>
            <a:ext cx="1390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1557" y="4074629"/>
            <a:ext cx="37020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jika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8729" y="2621520"/>
            <a:ext cx="37020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jika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67433" y="586515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77004" y="5757459"/>
            <a:ext cx="307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75" dirty="0">
                <a:latin typeface="Times New Roman"/>
                <a:cs typeface="Times New Roman"/>
              </a:rPr>
              <a:t>x</a:t>
            </a:r>
            <a:r>
              <a:rPr sz="1050" spc="45" dirty="0">
                <a:latin typeface="Symbol"/>
                <a:cs typeface="Symbol"/>
              </a:rPr>
              <a:t></a:t>
            </a: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4990" y="5757459"/>
            <a:ext cx="292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75" dirty="0">
                <a:latin typeface="Times New Roman"/>
                <a:cs typeface="Times New Roman"/>
              </a:rPr>
              <a:t>x</a:t>
            </a:r>
            <a:r>
              <a:rPr sz="1050" spc="-75" dirty="0">
                <a:latin typeface="Symbol"/>
                <a:cs typeface="Symbol"/>
              </a:rPr>
              <a:t></a:t>
            </a: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5275" y="4304350"/>
            <a:ext cx="307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75" dirty="0">
                <a:latin typeface="Times New Roman"/>
                <a:cs typeface="Times New Roman"/>
              </a:rPr>
              <a:t>x</a:t>
            </a:r>
            <a:r>
              <a:rPr sz="1050" spc="45" dirty="0">
                <a:latin typeface="Symbol"/>
                <a:cs typeface="Symbol"/>
              </a:rPr>
              <a:t></a:t>
            </a: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6622" y="2851233"/>
            <a:ext cx="3035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75" dirty="0">
                <a:latin typeface="Times New Roman"/>
                <a:cs typeface="Times New Roman"/>
              </a:rPr>
              <a:t>x</a:t>
            </a:r>
            <a:r>
              <a:rPr sz="1050" spc="10" dirty="0">
                <a:latin typeface="Symbol"/>
                <a:cs typeface="Symbol"/>
              </a:rPr>
              <a:t></a:t>
            </a: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06634" y="5872320"/>
            <a:ext cx="64008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5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4567" y="5114237"/>
            <a:ext cx="1772285" cy="105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8055" marR="5080" indent="-935990" algn="r">
              <a:lnSpc>
                <a:spcPct val="125600"/>
              </a:lnSpc>
              <a:spcBef>
                <a:spcPts val="95"/>
              </a:spcBef>
              <a:tabLst>
                <a:tab pos="1278255" algn="l"/>
              </a:tabLst>
            </a:pPr>
            <a:r>
              <a:rPr sz="2700" baseline="-4629" dirty="0">
                <a:latin typeface="Symbol"/>
                <a:cs typeface="Symbol"/>
              </a:rPr>
              <a:t></a:t>
            </a:r>
            <a:r>
              <a:rPr sz="2700" spc="60" baseline="-46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,		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1  1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R="29209" algn="r">
              <a:lnSpc>
                <a:spcPct val="100000"/>
              </a:lnSpc>
              <a:spcBef>
                <a:spcPts val="555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47886" y="5527746"/>
            <a:ext cx="185166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96900" algn="l"/>
              </a:tabLst>
            </a:pPr>
            <a:r>
              <a:rPr sz="1800" dirty="0">
                <a:latin typeface="Times New Roman"/>
                <a:cs typeface="Times New Roman"/>
              </a:rPr>
              <a:t>jika	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320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2700" spc="142" baseline="32407" dirty="0">
                <a:latin typeface="Symbol"/>
                <a:cs typeface="Symbol"/>
              </a:rPr>
              <a:t>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7213" y="5527746"/>
            <a:ext cx="135382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7365" algn="l"/>
              </a:tabLst>
            </a:pPr>
            <a:r>
              <a:rPr sz="1800" dirty="0">
                <a:latin typeface="Times New Roman"/>
                <a:cs typeface="Times New Roman"/>
              </a:rPr>
              <a:t>dan	lim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(</a:t>
            </a: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spc="45" dirty="0">
                <a:latin typeface="Times New Roman"/>
                <a:cs typeface="Times New Roman"/>
              </a:rPr>
              <a:t>),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1934" y="5527746"/>
            <a:ext cx="11169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1800" dirty="0">
                <a:latin typeface="Times New Roman"/>
                <a:cs typeface="Times New Roman"/>
              </a:rPr>
              <a:t>4.	lim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(</a:t>
            </a:r>
            <a:r>
              <a:rPr sz="1800" i="1" spc="60" dirty="0">
                <a:latin typeface="Times New Roman"/>
                <a:cs typeface="Times New Roman"/>
              </a:rPr>
              <a:t>x</a:t>
            </a:r>
            <a:r>
              <a:rPr sz="1800" spc="6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4738" y="4419211"/>
            <a:ext cx="159385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92835" algn="l"/>
              </a:tabLst>
            </a:pPr>
            <a:r>
              <a:rPr sz="2700" baseline="20061" dirty="0">
                <a:latin typeface="Symbol"/>
                <a:cs typeface="Symbol"/>
              </a:rPr>
              <a:t></a:t>
            </a:r>
            <a:r>
              <a:rPr sz="2700" spc="-209" baseline="2006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3</a:t>
            </a:r>
            <a:r>
              <a:rPr sz="1800" i="1" spc="25" dirty="0">
                <a:latin typeface="Times New Roman"/>
                <a:cs typeface="Times New Roman"/>
              </a:rPr>
              <a:t>x</a:t>
            </a:r>
            <a:r>
              <a:rPr sz="1800" spc="25" dirty="0">
                <a:latin typeface="Times New Roman"/>
                <a:cs typeface="Times New Roman"/>
              </a:rPr>
              <a:t>,	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44738" y="3730046"/>
            <a:ext cx="163576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130935" algn="l"/>
              </a:tabLst>
            </a:pPr>
            <a:r>
              <a:rPr sz="2700" spc="75" baseline="3086" dirty="0">
                <a:latin typeface="Symbol"/>
                <a:cs typeface="Symbol"/>
              </a:rPr>
              <a:t></a:t>
            </a:r>
            <a:r>
              <a:rPr sz="1800" i="1" spc="50" dirty="0">
                <a:latin typeface="Times New Roman"/>
                <a:cs typeface="Times New Roman"/>
              </a:rPr>
              <a:t>x</a:t>
            </a:r>
            <a:r>
              <a:rPr sz="1800" i="1" spc="-280" dirty="0">
                <a:latin typeface="Times New Roman"/>
                <a:cs typeface="Times New Roman"/>
              </a:rPr>
              <a:t> 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r>
              <a:rPr sz="1575" spc="502" baseline="42328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2</a:t>
            </a:r>
            <a:r>
              <a:rPr sz="1800" i="1" spc="40" dirty="0">
                <a:latin typeface="Times New Roman"/>
                <a:cs typeface="Times New Roman"/>
              </a:rPr>
              <a:t>x</a:t>
            </a:r>
            <a:r>
              <a:rPr sz="1800" spc="40" dirty="0">
                <a:latin typeface="Times New Roman"/>
                <a:cs typeface="Times New Roman"/>
              </a:rPr>
              <a:t>,	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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15546" y="4074629"/>
            <a:ext cx="83185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320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2700" baseline="33950" dirty="0">
                <a:latin typeface="Symbol"/>
                <a:cs typeface="Symbol"/>
              </a:rPr>
              <a:t></a:t>
            </a:r>
            <a:endParaRPr sz="2700" baseline="33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4763" y="4074629"/>
            <a:ext cx="117475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1800" dirty="0">
                <a:latin typeface="Times New Roman"/>
                <a:cs typeface="Times New Roman"/>
              </a:rPr>
              <a:t>3.	lim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(</a:t>
            </a: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spc="45" dirty="0">
                <a:latin typeface="Times New Roman"/>
                <a:cs typeface="Times New Roman"/>
              </a:rPr>
              <a:t>),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51910" y="2966102"/>
            <a:ext cx="148209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988060" algn="l"/>
              </a:tabLst>
            </a:pPr>
            <a:r>
              <a:rPr sz="2700" baseline="20061" dirty="0">
                <a:latin typeface="Symbol"/>
                <a:cs typeface="Symbol"/>
              </a:rPr>
              <a:t></a:t>
            </a:r>
            <a:r>
              <a:rPr sz="2700" spc="-217" baseline="2006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x</a:t>
            </a:r>
            <a:r>
              <a:rPr sz="1800" spc="5" dirty="0">
                <a:latin typeface="Times New Roman"/>
                <a:cs typeface="Times New Roman"/>
              </a:rPr>
              <a:t>,	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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90010" y="2276937"/>
            <a:ext cx="145986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7425" algn="l"/>
              </a:tabLst>
            </a:pPr>
            <a:r>
              <a:rPr sz="2700" spc="60" baseline="-4629" dirty="0">
                <a:latin typeface="Symbol"/>
                <a:cs typeface="Symbol"/>
              </a:rPr>
              <a:t></a:t>
            </a:r>
            <a:r>
              <a:rPr sz="1800" spc="40" dirty="0">
                <a:latin typeface="Times New Roman"/>
                <a:cs typeface="Times New Roman"/>
              </a:rPr>
              <a:t>2</a:t>
            </a:r>
            <a:r>
              <a:rPr sz="1800" i="1" spc="40" dirty="0">
                <a:latin typeface="Times New Roman"/>
                <a:cs typeface="Times New Roman"/>
              </a:rPr>
              <a:t>x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28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1,	</a:t>
            </a:r>
            <a:r>
              <a:rPr sz="1800" i="1" dirty="0">
                <a:latin typeface="Times New Roman"/>
                <a:cs typeface="Times New Roman"/>
              </a:rPr>
              <a:t>x </a:t>
            </a:r>
            <a:r>
              <a:rPr sz="1800" dirty="0">
                <a:latin typeface="Symbol"/>
                <a:cs typeface="Symbol"/>
              </a:rPr>
              <a:t>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22710" y="2621520"/>
            <a:ext cx="83185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320" dirty="0">
                <a:latin typeface="Times New Roman"/>
                <a:cs typeface="Times New Roman"/>
              </a:rPr>
              <a:t> </a:t>
            </a: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2700" baseline="32407" dirty="0">
                <a:latin typeface="Symbol"/>
                <a:cs typeface="Symbol"/>
              </a:rPr>
              <a:t></a:t>
            </a:r>
            <a:endParaRPr sz="2700" baseline="32407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61934" y="2621520"/>
            <a:ext cx="117475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sz="1800" dirty="0">
                <a:latin typeface="Times New Roman"/>
                <a:cs typeface="Times New Roman"/>
              </a:rPr>
              <a:t>2.	lim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f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(</a:t>
            </a:r>
            <a:r>
              <a:rPr sz="1800" i="1" spc="45" dirty="0">
                <a:latin typeface="Times New Roman"/>
                <a:cs typeface="Times New Roman"/>
              </a:rPr>
              <a:t>x</a:t>
            </a:r>
            <a:r>
              <a:rPr sz="1800" spc="45" dirty="0">
                <a:latin typeface="Times New Roman"/>
                <a:cs typeface="Times New Roman"/>
              </a:rPr>
              <a:t>),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9003" y="1886873"/>
            <a:ext cx="12763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11436" y="1707411"/>
            <a:ext cx="950594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10845" algn="l"/>
              </a:tabLst>
            </a:pPr>
            <a:r>
              <a:rPr sz="1800" dirty="0">
                <a:latin typeface="Times New Roman"/>
                <a:cs typeface="Times New Roman"/>
              </a:rPr>
              <a:t>1.	lim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2700" i="1" baseline="35493" dirty="0">
                <a:latin typeface="Times New Roman"/>
                <a:cs typeface="Times New Roman"/>
              </a:rPr>
              <a:t>x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3080" y="1937124"/>
            <a:ext cx="2946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i="1" spc="50" dirty="0">
                <a:latin typeface="Times New Roman"/>
                <a:cs typeface="Times New Roman"/>
              </a:rPr>
              <a:t>x</a:t>
            </a:r>
            <a:r>
              <a:rPr sz="1050" spc="25" dirty="0">
                <a:latin typeface="Symbol"/>
                <a:cs typeface="Symbol"/>
              </a:rPr>
              <a:t></a:t>
            </a:r>
            <a:r>
              <a:rPr sz="105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528399" y="378459"/>
            <a:ext cx="1488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00B0F0"/>
                </a:solidFill>
                <a:latin typeface="Cambria"/>
                <a:cs typeface="Cambria"/>
              </a:rPr>
              <a:t>Latihan</a:t>
            </a:r>
            <a:r>
              <a:rPr sz="28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B0F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43" y="1699588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476" y="0"/>
                </a:moveTo>
                <a:lnTo>
                  <a:pt x="0" y="0"/>
                </a:lnTo>
                <a:lnTo>
                  <a:pt x="0" y="502920"/>
                </a:lnTo>
                <a:lnTo>
                  <a:pt x="3674476" y="502920"/>
                </a:lnTo>
                <a:lnTo>
                  <a:pt x="3674476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6335" y="1041840"/>
            <a:ext cx="7792084" cy="5106035"/>
            <a:chOff x="806335" y="1041840"/>
            <a:chExt cx="7792084" cy="5106035"/>
          </a:xfrm>
        </p:grpSpPr>
        <p:sp>
          <p:nvSpPr>
            <p:cNvPr id="5" name="object 5"/>
            <p:cNvSpPr/>
            <p:nvPr/>
          </p:nvSpPr>
          <p:spPr>
            <a:xfrm>
              <a:off x="806335" y="2275661"/>
              <a:ext cx="3668395" cy="2894965"/>
            </a:xfrm>
            <a:custGeom>
              <a:avLst/>
              <a:gdLst/>
              <a:ahLst/>
              <a:cxnLst/>
              <a:rect l="l" t="t" r="r" b="b"/>
              <a:pathLst>
                <a:path w="3668395" h="2894965">
                  <a:moveTo>
                    <a:pt x="3668280" y="0"/>
                  </a:moveTo>
                  <a:lnTo>
                    <a:pt x="0" y="0"/>
                  </a:lnTo>
                  <a:lnTo>
                    <a:pt x="0" y="2624328"/>
                  </a:lnTo>
                  <a:lnTo>
                    <a:pt x="1677517" y="2624328"/>
                  </a:lnTo>
                  <a:lnTo>
                    <a:pt x="1834134" y="2894355"/>
                  </a:lnTo>
                  <a:lnTo>
                    <a:pt x="1990750" y="2624328"/>
                  </a:lnTo>
                  <a:lnTo>
                    <a:pt x="3668280" y="2624328"/>
                  </a:lnTo>
                  <a:lnTo>
                    <a:pt x="3668280" y="0"/>
                  </a:lnTo>
                  <a:close/>
                </a:path>
              </a:pathLst>
            </a:custGeom>
            <a:solidFill>
              <a:srgbClr val="10B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1281" y="1041840"/>
              <a:ext cx="6876592" cy="51057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218" y="356107"/>
            <a:ext cx="208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00B0F0"/>
                </a:solidFill>
                <a:latin typeface="Cambria"/>
                <a:cs typeface="Cambria"/>
              </a:rPr>
              <a:t>Sifat</a:t>
            </a:r>
            <a:r>
              <a:rPr sz="3600" spc="4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482485" y="4897606"/>
            <a:ext cx="316230" cy="272415"/>
          </a:xfrm>
          <a:custGeom>
            <a:avLst/>
            <a:gdLst/>
            <a:ahLst/>
            <a:cxnLst/>
            <a:rect l="l" t="t" r="r" b="b"/>
            <a:pathLst>
              <a:path w="316230" h="272414">
                <a:moveTo>
                  <a:pt x="315987" y="0"/>
                </a:moveTo>
                <a:lnTo>
                  <a:pt x="0" y="0"/>
                </a:lnTo>
                <a:lnTo>
                  <a:pt x="157993" y="272403"/>
                </a:lnTo>
                <a:lnTo>
                  <a:pt x="315987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9422" y="501514"/>
            <a:ext cx="9003665" cy="982980"/>
            <a:chOff x="1729422" y="501514"/>
            <a:chExt cx="9003665" cy="982980"/>
          </a:xfrm>
        </p:grpSpPr>
        <p:sp>
          <p:nvSpPr>
            <p:cNvPr id="5" name="object 5"/>
            <p:cNvSpPr/>
            <p:nvPr/>
          </p:nvSpPr>
          <p:spPr>
            <a:xfrm>
              <a:off x="1737360" y="509451"/>
              <a:ext cx="8987790" cy="967105"/>
            </a:xfrm>
            <a:custGeom>
              <a:avLst/>
              <a:gdLst/>
              <a:ahLst/>
              <a:cxnLst/>
              <a:rect l="l" t="t" r="r" b="b"/>
              <a:pathLst>
                <a:path w="8987790" h="967105">
                  <a:moveTo>
                    <a:pt x="8987245" y="0"/>
                  </a:moveTo>
                  <a:lnTo>
                    <a:pt x="0" y="0"/>
                  </a:lnTo>
                  <a:lnTo>
                    <a:pt x="0" y="966651"/>
                  </a:lnTo>
                  <a:lnTo>
                    <a:pt x="8987245" y="966651"/>
                  </a:lnTo>
                  <a:lnTo>
                    <a:pt x="8987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7360" y="509451"/>
              <a:ext cx="8987790" cy="967105"/>
            </a:xfrm>
            <a:custGeom>
              <a:avLst/>
              <a:gdLst/>
              <a:ahLst/>
              <a:cxnLst/>
              <a:rect l="l" t="t" r="r" b="b"/>
              <a:pathLst>
                <a:path w="8987790" h="967105">
                  <a:moveTo>
                    <a:pt x="0" y="0"/>
                  </a:moveTo>
                  <a:lnTo>
                    <a:pt x="8987245" y="0"/>
                  </a:lnTo>
                  <a:lnTo>
                    <a:pt x="8987245" y="966652"/>
                  </a:lnTo>
                  <a:lnTo>
                    <a:pt x="0" y="96665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6100" y="694435"/>
            <a:ext cx="7515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00B0F0"/>
                </a:solidFill>
                <a:latin typeface="Cambria"/>
                <a:cs typeface="Cambria"/>
              </a:rPr>
              <a:t>Cara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00B0F0"/>
                </a:solidFill>
                <a:latin typeface="Cambria"/>
                <a:cs typeface="Cambria"/>
              </a:rPr>
              <a:t>Menentukan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90" dirty="0">
                <a:solidFill>
                  <a:srgbClr val="00B0F0"/>
                </a:solidFill>
                <a:latin typeface="Cambria"/>
                <a:cs typeface="Cambria"/>
              </a:rPr>
              <a:t>Nilai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00B0F0"/>
                </a:solidFill>
                <a:latin typeface="Cambria"/>
                <a:cs typeface="Cambria"/>
              </a:rPr>
              <a:t>Fungsi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43" y="1699588"/>
            <a:ext cx="3674745" cy="502920"/>
          </a:xfrm>
          <a:prstGeom prst="rect">
            <a:avLst/>
          </a:prstGeom>
          <a:solidFill>
            <a:srgbClr val="10B6F4"/>
          </a:solidFill>
        </p:spPr>
        <p:txBody>
          <a:bodyPr vert="horz" wrap="square" lIns="0" tIns="5588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440"/>
              </a:spcBef>
            </a:pPr>
            <a:r>
              <a:rPr sz="2400" spc="125" dirty="0">
                <a:latin typeface="Cambria"/>
                <a:cs typeface="Cambria"/>
              </a:rPr>
              <a:t>1</a:t>
            </a:r>
            <a:r>
              <a:rPr sz="2400" spc="45" dirty="0">
                <a:latin typeface="Cambria"/>
                <a:cs typeface="Cambria"/>
              </a:rPr>
              <a:t>.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215" dirty="0">
                <a:latin typeface="Cambria"/>
                <a:cs typeface="Cambria"/>
              </a:rPr>
              <a:t>M</a:t>
            </a:r>
            <a:r>
              <a:rPr sz="2400" spc="125" dirty="0">
                <a:latin typeface="Cambria"/>
                <a:cs typeface="Cambria"/>
              </a:rPr>
              <a:t>e</a:t>
            </a:r>
            <a:r>
              <a:rPr sz="2400" spc="-90" dirty="0">
                <a:latin typeface="Cambria"/>
                <a:cs typeface="Cambria"/>
              </a:rPr>
              <a:t>t</a:t>
            </a:r>
            <a:r>
              <a:rPr sz="2400" spc="95" dirty="0">
                <a:latin typeface="Cambria"/>
                <a:cs typeface="Cambria"/>
              </a:rPr>
              <a:t>o</a:t>
            </a:r>
            <a:r>
              <a:rPr sz="2400" spc="185" dirty="0">
                <a:latin typeface="Cambria"/>
                <a:cs typeface="Cambria"/>
              </a:rPr>
              <a:t>de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Su</a:t>
            </a:r>
            <a:r>
              <a:rPr sz="2400" spc="65" dirty="0">
                <a:latin typeface="Cambria"/>
                <a:cs typeface="Cambria"/>
              </a:rPr>
              <a:t>bst</a:t>
            </a:r>
            <a:r>
              <a:rPr sz="2400" spc="35" dirty="0">
                <a:latin typeface="Cambria"/>
                <a:cs typeface="Cambria"/>
              </a:rPr>
              <a:t>i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-45" dirty="0">
                <a:latin typeface="Cambria"/>
                <a:cs typeface="Cambria"/>
              </a:rPr>
              <a:t>u</a:t>
            </a:r>
            <a:r>
              <a:rPr sz="2400" spc="50" dirty="0">
                <a:latin typeface="Cambria"/>
                <a:cs typeface="Cambria"/>
              </a:rPr>
              <a:t>si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335" y="2275660"/>
            <a:ext cx="3668395" cy="2624455"/>
          </a:xfrm>
          <a:prstGeom prst="rect">
            <a:avLst/>
          </a:prstGeom>
          <a:solidFill>
            <a:srgbClr val="10B6F4"/>
          </a:solidFill>
        </p:spPr>
        <p:txBody>
          <a:bodyPr vert="horz" wrap="square" lIns="0" tIns="188595" rIns="0" bIns="0" rtlCol="0">
            <a:spAutoFit/>
          </a:bodyPr>
          <a:lstStyle/>
          <a:p>
            <a:pPr marL="197485" marR="249554" algn="just">
              <a:lnSpc>
                <a:spcPct val="100400"/>
              </a:lnSpc>
              <a:spcBef>
                <a:spcPts val="1485"/>
              </a:spcBef>
            </a:pPr>
            <a:r>
              <a:rPr sz="1800" spc="90" dirty="0">
                <a:latin typeface="Cambria"/>
                <a:cs typeface="Cambria"/>
              </a:rPr>
              <a:t>Metode </a:t>
            </a:r>
            <a:r>
              <a:rPr sz="1800" spc="25" dirty="0">
                <a:latin typeface="Cambria"/>
                <a:cs typeface="Cambria"/>
              </a:rPr>
              <a:t>ini </a:t>
            </a:r>
            <a:r>
              <a:rPr sz="1800" spc="55" dirty="0">
                <a:latin typeface="Cambria"/>
                <a:cs typeface="Cambria"/>
              </a:rPr>
              <a:t>dilakukan </a:t>
            </a:r>
            <a:r>
              <a:rPr sz="1800" spc="100" dirty="0">
                <a:latin typeface="Cambria"/>
                <a:cs typeface="Cambria"/>
              </a:rPr>
              <a:t>dengan 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mengganti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variabel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yang 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mendekati </a:t>
            </a:r>
            <a:r>
              <a:rPr sz="1800" spc="95" dirty="0">
                <a:latin typeface="Cambria"/>
                <a:cs typeface="Cambria"/>
              </a:rPr>
              <a:t>pada </a:t>
            </a:r>
            <a:r>
              <a:rPr sz="1800" spc="35" dirty="0">
                <a:latin typeface="Cambria"/>
                <a:cs typeface="Cambria"/>
              </a:rPr>
              <a:t>nilai </a:t>
            </a:r>
            <a:r>
              <a:rPr sz="1800" spc="20" dirty="0">
                <a:latin typeface="Cambria"/>
                <a:cs typeface="Cambria"/>
              </a:rPr>
              <a:t>tertentu 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terhadap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fungsi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aljabarnya.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324" y="3739388"/>
            <a:ext cx="128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Cambria"/>
                <a:cs typeface="Cambria"/>
              </a:rPr>
              <a:t>Contoh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456" y="4370323"/>
            <a:ext cx="64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Cambria Math"/>
                <a:cs typeface="Cambria Math"/>
              </a:rPr>
              <a:t>𝑥</a:t>
            </a:r>
            <a:r>
              <a:rPr sz="1800" spc="-50" dirty="0">
                <a:latin typeface="Cambria Math"/>
                <a:cs typeface="Cambria Math"/>
              </a:rPr>
              <a:t>→</a:t>
            </a:r>
            <a:r>
              <a:rPr sz="1800" spc="160" dirty="0">
                <a:latin typeface="Cambria Math"/>
                <a:cs typeface="Cambria Math"/>
              </a:rPr>
              <a:t>#</a:t>
            </a:r>
            <a:r>
              <a:rPr sz="1800" spc="130" dirty="0">
                <a:latin typeface="Cambria Math"/>
                <a:cs typeface="Cambria Math"/>
              </a:rPr>
              <a:t>$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07367" y="4197791"/>
            <a:ext cx="594995" cy="282575"/>
          </a:xfrm>
          <a:custGeom>
            <a:avLst/>
            <a:gdLst/>
            <a:ahLst/>
            <a:cxnLst/>
            <a:rect l="l" t="t" r="r" b="b"/>
            <a:pathLst>
              <a:path w="594995" h="282575">
                <a:moveTo>
                  <a:pt x="504663" y="0"/>
                </a:moveTo>
                <a:lnTo>
                  <a:pt x="500645" y="11459"/>
                </a:lnTo>
                <a:lnTo>
                  <a:pt x="516988" y="18552"/>
                </a:lnTo>
                <a:lnTo>
                  <a:pt x="531043" y="28370"/>
                </a:lnTo>
                <a:lnTo>
                  <a:pt x="559581" y="73878"/>
                </a:lnTo>
                <a:lnTo>
                  <a:pt x="567915" y="115662"/>
                </a:lnTo>
                <a:lnTo>
                  <a:pt x="568957" y="139749"/>
                </a:lnTo>
                <a:lnTo>
                  <a:pt x="567911" y="164650"/>
                </a:lnTo>
                <a:lnTo>
                  <a:pt x="559540" y="207587"/>
                </a:lnTo>
                <a:lnTo>
                  <a:pt x="531062" y="253826"/>
                </a:lnTo>
                <a:lnTo>
                  <a:pt x="501092" y="270866"/>
                </a:lnTo>
                <a:lnTo>
                  <a:pt x="504663" y="282327"/>
                </a:lnTo>
                <a:lnTo>
                  <a:pt x="543173" y="264263"/>
                </a:lnTo>
                <a:lnTo>
                  <a:pt x="571488" y="232990"/>
                </a:lnTo>
                <a:lnTo>
                  <a:pt x="588901" y="191113"/>
                </a:lnTo>
                <a:lnTo>
                  <a:pt x="594705" y="141237"/>
                </a:lnTo>
                <a:lnTo>
                  <a:pt x="593249" y="115355"/>
                </a:lnTo>
                <a:lnTo>
                  <a:pt x="581603" y="69479"/>
                </a:lnTo>
                <a:lnTo>
                  <a:pt x="558507" y="32133"/>
                </a:lnTo>
                <a:lnTo>
                  <a:pt x="525132" y="7390"/>
                </a:lnTo>
                <a:lnTo>
                  <a:pt x="504663" y="0"/>
                </a:lnTo>
                <a:close/>
              </a:path>
              <a:path w="594995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27659" y="4197791"/>
            <a:ext cx="594995" cy="282575"/>
          </a:xfrm>
          <a:custGeom>
            <a:avLst/>
            <a:gdLst/>
            <a:ahLst/>
            <a:cxnLst/>
            <a:rect l="l" t="t" r="r" b="b"/>
            <a:pathLst>
              <a:path w="594995" h="282575">
                <a:moveTo>
                  <a:pt x="504663" y="0"/>
                </a:moveTo>
                <a:lnTo>
                  <a:pt x="500645" y="11459"/>
                </a:lnTo>
                <a:lnTo>
                  <a:pt x="516988" y="18552"/>
                </a:lnTo>
                <a:lnTo>
                  <a:pt x="531043" y="28370"/>
                </a:lnTo>
                <a:lnTo>
                  <a:pt x="559581" y="73878"/>
                </a:lnTo>
                <a:lnTo>
                  <a:pt x="567915" y="115662"/>
                </a:lnTo>
                <a:lnTo>
                  <a:pt x="568957" y="139749"/>
                </a:lnTo>
                <a:lnTo>
                  <a:pt x="567911" y="164650"/>
                </a:lnTo>
                <a:lnTo>
                  <a:pt x="559540" y="207587"/>
                </a:lnTo>
                <a:lnTo>
                  <a:pt x="531062" y="253826"/>
                </a:lnTo>
                <a:lnTo>
                  <a:pt x="501092" y="270866"/>
                </a:lnTo>
                <a:lnTo>
                  <a:pt x="504663" y="282327"/>
                </a:lnTo>
                <a:lnTo>
                  <a:pt x="543173" y="264263"/>
                </a:lnTo>
                <a:lnTo>
                  <a:pt x="571487" y="232990"/>
                </a:lnTo>
                <a:lnTo>
                  <a:pt x="588900" y="191113"/>
                </a:lnTo>
                <a:lnTo>
                  <a:pt x="594705" y="141237"/>
                </a:lnTo>
                <a:lnTo>
                  <a:pt x="593249" y="115355"/>
                </a:lnTo>
                <a:lnTo>
                  <a:pt x="581603" y="69479"/>
                </a:lnTo>
                <a:lnTo>
                  <a:pt x="558507" y="32133"/>
                </a:lnTo>
                <a:lnTo>
                  <a:pt x="525132" y="7390"/>
                </a:lnTo>
                <a:lnTo>
                  <a:pt x="504663" y="0"/>
                </a:lnTo>
                <a:close/>
              </a:path>
              <a:path w="59499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20703" y="4108195"/>
            <a:ext cx="649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5790" algn="l"/>
                <a:tab pos="5095875" algn="l"/>
              </a:tabLst>
            </a:pPr>
            <a:r>
              <a:rPr sz="2400" spc="-5" dirty="0">
                <a:latin typeface="Cambria Math"/>
                <a:cs typeface="Cambria Math"/>
              </a:rPr>
              <a:t>lim	</a:t>
            </a:r>
            <a:r>
              <a:rPr sz="2400" spc="80" dirty="0">
                <a:latin typeface="Cambria Math"/>
                <a:cs typeface="Cambria Math"/>
              </a:rPr>
              <a:t>2𝑥</a:t>
            </a:r>
            <a:r>
              <a:rPr sz="2700" spc="120" baseline="27777" dirty="0">
                <a:latin typeface="Cambria Math"/>
                <a:cs typeface="Cambria Math"/>
              </a:rPr>
              <a:t>$</a:t>
            </a:r>
            <a:r>
              <a:rPr sz="2700" spc="307" baseline="2777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5" dirty="0">
                <a:latin typeface="Cambria Math"/>
                <a:cs typeface="Cambria Math"/>
              </a:rPr>
              <a:t> 5𝑥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14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47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−3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700" spc="195" baseline="27777" dirty="0">
                <a:latin typeface="Cambria Math"/>
                <a:cs typeface="Cambria Math"/>
              </a:rPr>
              <a:t>$</a:t>
            </a:r>
            <a:r>
              <a:rPr sz="2700" spc="307" baseline="2777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− 5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−3	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14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25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6335" y="2275662"/>
            <a:ext cx="3668395" cy="2894965"/>
          </a:xfrm>
          <a:custGeom>
            <a:avLst/>
            <a:gdLst/>
            <a:ahLst/>
            <a:cxnLst/>
            <a:rect l="l" t="t" r="r" b="b"/>
            <a:pathLst>
              <a:path w="3668395" h="2894965">
                <a:moveTo>
                  <a:pt x="3668280" y="0"/>
                </a:moveTo>
                <a:lnTo>
                  <a:pt x="0" y="0"/>
                </a:lnTo>
                <a:lnTo>
                  <a:pt x="0" y="2624328"/>
                </a:lnTo>
                <a:lnTo>
                  <a:pt x="1677517" y="2624328"/>
                </a:lnTo>
                <a:lnTo>
                  <a:pt x="1834134" y="2894355"/>
                </a:lnTo>
                <a:lnTo>
                  <a:pt x="1990750" y="2624328"/>
                </a:lnTo>
                <a:lnTo>
                  <a:pt x="3668280" y="2624328"/>
                </a:lnTo>
                <a:lnTo>
                  <a:pt x="3668280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8787" y="501650"/>
            <a:ext cx="9004300" cy="982980"/>
            <a:chOff x="1728787" y="501650"/>
            <a:chExt cx="9004300" cy="982980"/>
          </a:xfrm>
        </p:grpSpPr>
        <p:sp>
          <p:nvSpPr>
            <p:cNvPr id="5" name="object 5"/>
            <p:cNvSpPr/>
            <p:nvPr/>
          </p:nvSpPr>
          <p:spPr>
            <a:xfrm>
              <a:off x="1736725" y="509587"/>
              <a:ext cx="8988425" cy="967105"/>
            </a:xfrm>
            <a:custGeom>
              <a:avLst/>
              <a:gdLst/>
              <a:ahLst/>
              <a:cxnLst/>
              <a:rect l="l" t="t" r="r" b="b"/>
              <a:pathLst>
                <a:path w="8988425" h="967105">
                  <a:moveTo>
                    <a:pt x="8988425" y="0"/>
                  </a:moveTo>
                  <a:lnTo>
                    <a:pt x="0" y="0"/>
                  </a:lnTo>
                  <a:lnTo>
                    <a:pt x="0" y="966787"/>
                  </a:lnTo>
                  <a:lnTo>
                    <a:pt x="8988425" y="966787"/>
                  </a:lnTo>
                  <a:lnTo>
                    <a:pt x="8988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725" y="509587"/>
              <a:ext cx="8988425" cy="967105"/>
            </a:xfrm>
            <a:custGeom>
              <a:avLst/>
              <a:gdLst/>
              <a:ahLst/>
              <a:cxnLst/>
              <a:rect l="l" t="t" r="r" b="b"/>
              <a:pathLst>
                <a:path w="8988425" h="967105">
                  <a:moveTo>
                    <a:pt x="0" y="0"/>
                  </a:moveTo>
                  <a:lnTo>
                    <a:pt x="8988425" y="0"/>
                  </a:lnTo>
                  <a:lnTo>
                    <a:pt x="8988425" y="966787"/>
                  </a:lnTo>
                  <a:lnTo>
                    <a:pt x="0" y="96678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5464" y="694435"/>
            <a:ext cx="7515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00B0F0"/>
                </a:solidFill>
                <a:latin typeface="Cambria"/>
                <a:cs typeface="Cambria"/>
              </a:rPr>
              <a:t>Cara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00B0F0"/>
                </a:solidFill>
                <a:latin typeface="Cambria"/>
                <a:cs typeface="Cambria"/>
              </a:rPr>
              <a:t>Menentukan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90" dirty="0">
                <a:solidFill>
                  <a:srgbClr val="00B0F0"/>
                </a:solidFill>
                <a:latin typeface="Cambria"/>
                <a:cs typeface="Cambria"/>
              </a:rPr>
              <a:t>Nilai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00B0F0"/>
                </a:solidFill>
                <a:latin typeface="Cambria"/>
                <a:cs typeface="Cambria"/>
              </a:rPr>
              <a:t>Fungsi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43" y="1699588"/>
            <a:ext cx="3674745" cy="502920"/>
          </a:xfrm>
          <a:prstGeom prst="rect">
            <a:avLst/>
          </a:prstGeom>
          <a:solidFill>
            <a:srgbClr val="10B6F4"/>
          </a:solidFill>
        </p:spPr>
        <p:txBody>
          <a:bodyPr vert="horz" wrap="square" lIns="0" tIns="5588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440"/>
              </a:spcBef>
            </a:pPr>
            <a:r>
              <a:rPr sz="2400" spc="125" dirty="0">
                <a:latin typeface="Cambria"/>
                <a:cs typeface="Cambria"/>
              </a:rPr>
              <a:t>2</a:t>
            </a:r>
            <a:r>
              <a:rPr sz="2400" spc="45" dirty="0">
                <a:latin typeface="Cambria"/>
                <a:cs typeface="Cambria"/>
              </a:rPr>
              <a:t>.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215" dirty="0">
                <a:latin typeface="Cambria"/>
                <a:cs typeface="Cambria"/>
              </a:rPr>
              <a:t>M</a:t>
            </a:r>
            <a:r>
              <a:rPr sz="2400" spc="125" dirty="0">
                <a:latin typeface="Cambria"/>
                <a:cs typeface="Cambria"/>
              </a:rPr>
              <a:t>e</a:t>
            </a:r>
            <a:r>
              <a:rPr sz="2400" spc="-90" dirty="0">
                <a:latin typeface="Cambria"/>
                <a:cs typeface="Cambria"/>
              </a:rPr>
              <a:t>t</a:t>
            </a:r>
            <a:r>
              <a:rPr sz="2400" spc="95" dirty="0">
                <a:latin typeface="Cambria"/>
                <a:cs typeface="Cambria"/>
              </a:rPr>
              <a:t>o</a:t>
            </a:r>
            <a:r>
              <a:rPr sz="2400" spc="185" dirty="0">
                <a:latin typeface="Cambria"/>
                <a:cs typeface="Cambria"/>
              </a:rPr>
              <a:t>de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</a:t>
            </a:r>
            <a:r>
              <a:rPr sz="2400" spc="95" dirty="0">
                <a:latin typeface="Cambria"/>
                <a:cs typeface="Cambria"/>
              </a:rPr>
              <a:t>e</a:t>
            </a:r>
            <a:r>
              <a:rPr sz="2400" spc="70" dirty="0">
                <a:latin typeface="Cambria"/>
                <a:cs typeface="Cambria"/>
              </a:rPr>
              <a:t>m</a:t>
            </a:r>
            <a:r>
              <a:rPr sz="2400" spc="30" dirty="0">
                <a:latin typeface="Cambria"/>
                <a:cs typeface="Cambria"/>
              </a:rPr>
              <a:t>f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k</a:t>
            </a:r>
            <a:r>
              <a:rPr sz="2400" spc="-90" dirty="0">
                <a:latin typeface="Cambria"/>
                <a:cs typeface="Cambria"/>
              </a:rPr>
              <a:t>t</a:t>
            </a:r>
            <a:r>
              <a:rPr sz="2400" spc="95" dirty="0">
                <a:latin typeface="Cambria"/>
                <a:cs typeface="Cambria"/>
              </a:rPr>
              <a:t>o</a:t>
            </a:r>
            <a:r>
              <a:rPr sz="2400" spc="-55" dirty="0">
                <a:latin typeface="Cambria"/>
                <a:cs typeface="Cambria"/>
              </a:rPr>
              <a:t>r</a:t>
            </a:r>
            <a:r>
              <a:rPr sz="2400" spc="100" dirty="0">
                <a:latin typeface="Cambria"/>
                <a:cs typeface="Cambria"/>
              </a:rPr>
              <a:t>a</a:t>
            </a:r>
            <a:r>
              <a:rPr sz="2400" spc="35" dirty="0">
                <a:latin typeface="Cambria"/>
                <a:cs typeface="Cambria"/>
              </a:rPr>
              <a:t>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253" y="2455164"/>
            <a:ext cx="32245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Cambria"/>
                <a:cs typeface="Cambria"/>
              </a:rPr>
              <a:t>Metode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ini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digunakan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Ketika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metode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substitusi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menghasilkan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limit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yang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tidak</a:t>
            </a:r>
            <a:r>
              <a:rPr sz="2000" spc="55" dirty="0">
                <a:latin typeface="Cambria"/>
                <a:cs typeface="Cambria"/>
              </a:rPr>
              <a:t> terdefinisi.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3340" y="1974596"/>
            <a:ext cx="128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Cambria"/>
                <a:cs typeface="Cambria"/>
              </a:rPr>
              <a:t>Contoh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3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4600" y="2518285"/>
            <a:ext cx="4919980" cy="1298575"/>
            <a:chOff x="5054600" y="2518285"/>
            <a:chExt cx="4919980" cy="12985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4600" y="2518285"/>
              <a:ext cx="4919717" cy="7732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4600" y="3257002"/>
              <a:ext cx="4667468" cy="559673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4600" y="3876730"/>
            <a:ext cx="3774089" cy="18765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73662" cy="6856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6335" y="2275662"/>
            <a:ext cx="3668395" cy="2894965"/>
          </a:xfrm>
          <a:custGeom>
            <a:avLst/>
            <a:gdLst/>
            <a:ahLst/>
            <a:cxnLst/>
            <a:rect l="l" t="t" r="r" b="b"/>
            <a:pathLst>
              <a:path w="3668395" h="2894965">
                <a:moveTo>
                  <a:pt x="3668280" y="0"/>
                </a:moveTo>
                <a:lnTo>
                  <a:pt x="0" y="0"/>
                </a:lnTo>
                <a:lnTo>
                  <a:pt x="0" y="2624328"/>
                </a:lnTo>
                <a:lnTo>
                  <a:pt x="1677517" y="2624328"/>
                </a:lnTo>
                <a:lnTo>
                  <a:pt x="1834134" y="2894355"/>
                </a:lnTo>
                <a:lnTo>
                  <a:pt x="1990750" y="2624328"/>
                </a:lnTo>
                <a:lnTo>
                  <a:pt x="3668280" y="2624328"/>
                </a:lnTo>
                <a:lnTo>
                  <a:pt x="3668280" y="0"/>
                </a:lnTo>
                <a:close/>
              </a:path>
            </a:pathLst>
          </a:custGeom>
          <a:solidFill>
            <a:srgbClr val="10B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8787" y="501650"/>
            <a:ext cx="9004300" cy="982980"/>
            <a:chOff x="1728787" y="501650"/>
            <a:chExt cx="9004300" cy="982980"/>
          </a:xfrm>
        </p:grpSpPr>
        <p:sp>
          <p:nvSpPr>
            <p:cNvPr id="5" name="object 5"/>
            <p:cNvSpPr/>
            <p:nvPr/>
          </p:nvSpPr>
          <p:spPr>
            <a:xfrm>
              <a:off x="1736725" y="509587"/>
              <a:ext cx="8988425" cy="967105"/>
            </a:xfrm>
            <a:custGeom>
              <a:avLst/>
              <a:gdLst/>
              <a:ahLst/>
              <a:cxnLst/>
              <a:rect l="l" t="t" r="r" b="b"/>
              <a:pathLst>
                <a:path w="8988425" h="967105">
                  <a:moveTo>
                    <a:pt x="8988425" y="0"/>
                  </a:moveTo>
                  <a:lnTo>
                    <a:pt x="0" y="0"/>
                  </a:lnTo>
                  <a:lnTo>
                    <a:pt x="0" y="966787"/>
                  </a:lnTo>
                  <a:lnTo>
                    <a:pt x="8988425" y="966787"/>
                  </a:lnTo>
                  <a:lnTo>
                    <a:pt x="8988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725" y="509587"/>
              <a:ext cx="8988425" cy="967105"/>
            </a:xfrm>
            <a:custGeom>
              <a:avLst/>
              <a:gdLst/>
              <a:ahLst/>
              <a:cxnLst/>
              <a:rect l="l" t="t" r="r" b="b"/>
              <a:pathLst>
                <a:path w="8988425" h="967105">
                  <a:moveTo>
                    <a:pt x="0" y="0"/>
                  </a:moveTo>
                  <a:lnTo>
                    <a:pt x="8988425" y="0"/>
                  </a:lnTo>
                  <a:lnTo>
                    <a:pt x="8988425" y="966787"/>
                  </a:lnTo>
                  <a:lnTo>
                    <a:pt x="0" y="966787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15464" y="694435"/>
            <a:ext cx="7515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00B0F0"/>
                </a:solidFill>
                <a:latin typeface="Cambria"/>
                <a:cs typeface="Cambria"/>
              </a:rPr>
              <a:t>Cara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14" dirty="0">
                <a:solidFill>
                  <a:srgbClr val="00B0F0"/>
                </a:solidFill>
                <a:latin typeface="Cambria"/>
                <a:cs typeface="Cambria"/>
              </a:rPr>
              <a:t>Menentukan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90" dirty="0">
                <a:solidFill>
                  <a:srgbClr val="00B0F0"/>
                </a:solidFill>
                <a:latin typeface="Cambria"/>
                <a:cs typeface="Cambria"/>
              </a:rPr>
              <a:t>Nilai</a:t>
            </a:r>
            <a:r>
              <a:rPr sz="3600" spc="10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dirty="0">
                <a:solidFill>
                  <a:srgbClr val="00B0F0"/>
                </a:solidFill>
                <a:latin typeface="Cambria"/>
                <a:cs typeface="Cambria"/>
              </a:rPr>
              <a:t>Limit</a:t>
            </a:r>
            <a:r>
              <a:rPr sz="3600" spc="105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3600" spc="125" dirty="0">
                <a:solidFill>
                  <a:srgbClr val="00B0F0"/>
                </a:solidFill>
                <a:latin typeface="Cambria"/>
                <a:cs typeface="Cambria"/>
              </a:rPr>
              <a:t>Fungsi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143" y="1699588"/>
            <a:ext cx="3674745" cy="502920"/>
          </a:xfrm>
          <a:prstGeom prst="rect">
            <a:avLst/>
          </a:prstGeom>
          <a:solidFill>
            <a:srgbClr val="10B6F4"/>
          </a:solidFill>
        </p:spPr>
        <p:txBody>
          <a:bodyPr vert="horz" wrap="square" lIns="0" tIns="5715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450"/>
              </a:spcBef>
            </a:pPr>
            <a:r>
              <a:rPr sz="1500" spc="75" dirty="0">
                <a:latin typeface="Cambria"/>
                <a:cs typeface="Cambria"/>
              </a:rPr>
              <a:t>3</a:t>
            </a:r>
            <a:r>
              <a:rPr sz="1500" spc="30" dirty="0">
                <a:latin typeface="Cambria"/>
                <a:cs typeface="Cambria"/>
              </a:rPr>
              <a:t>.</a:t>
            </a:r>
            <a:r>
              <a:rPr sz="1500" spc="-8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Me</a:t>
            </a:r>
            <a:r>
              <a:rPr sz="1500" spc="-60" dirty="0">
                <a:latin typeface="Cambria"/>
                <a:cs typeface="Cambria"/>
              </a:rPr>
              <a:t>t</a:t>
            </a:r>
            <a:r>
              <a:rPr sz="1500" spc="60" dirty="0">
                <a:latin typeface="Cambria"/>
                <a:cs typeface="Cambria"/>
              </a:rPr>
              <a:t>o</a:t>
            </a:r>
            <a:r>
              <a:rPr sz="1500" spc="114" dirty="0">
                <a:latin typeface="Cambria"/>
                <a:cs typeface="Cambria"/>
              </a:rPr>
              <a:t>de</a:t>
            </a:r>
            <a:r>
              <a:rPr sz="1500" spc="45" dirty="0">
                <a:latin typeface="Cambria"/>
                <a:cs typeface="Cambria"/>
              </a:rPr>
              <a:t> m</a:t>
            </a:r>
            <a:r>
              <a:rPr sz="1500" spc="125" dirty="0">
                <a:latin typeface="Cambria"/>
                <a:cs typeface="Cambria"/>
              </a:rPr>
              <a:t>e</a:t>
            </a:r>
            <a:r>
              <a:rPr sz="1500" spc="45" dirty="0">
                <a:latin typeface="Cambria"/>
                <a:cs typeface="Cambria"/>
              </a:rPr>
              <a:t>m</a:t>
            </a:r>
            <a:r>
              <a:rPr sz="1500" spc="150" dirty="0">
                <a:latin typeface="Cambria"/>
                <a:cs typeface="Cambria"/>
              </a:rPr>
              <a:t>b</a:t>
            </a:r>
            <a:r>
              <a:rPr sz="1500" spc="60" dirty="0">
                <a:latin typeface="Cambria"/>
                <a:cs typeface="Cambria"/>
              </a:rPr>
              <a:t>a</a:t>
            </a:r>
            <a:r>
              <a:rPr sz="1500" spc="105" dirty="0">
                <a:latin typeface="Cambria"/>
                <a:cs typeface="Cambria"/>
              </a:rPr>
              <a:t>gi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80" dirty="0">
                <a:latin typeface="Cambria"/>
                <a:cs typeface="Cambria"/>
              </a:rPr>
              <a:t>pa</a:t>
            </a:r>
            <a:r>
              <a:rPr sz="1500" spc="20" dirty="0">
                <a:latin typeface="Cambria"/>
                <a:cs typeface="Cambria"/>
              </a:rPr>
              <a:t>n</a:t>
            </a:r>
            <a:r>
              <a:rPr sz="1500" spc="130" dirty="0">
                <a:latin typeface="Cambria"/>
                <a:cs typeface="Cambria"/>
              </a:rPr>
              <a:t>gk</a:t>
            </a:r>
            <a:r>
              <a:rPr sz="1500" spc="60" dirty="0">
                <a:latin typeface="Cambria"/>
                <a:cs typeface="Cambria"/>
              </a:rPr>
              <a:t>a</a:t>
            </a:r>
            <a:r>
              <a:rPr sz="1500" spc="-55" dirty="0">
                <a:latin typeface="Cambria"/>
                <a:cs typeface="Cambria"/>
              </a:rPr>
              <a:t>t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60" dirty="0">
                <a:latin typeface="Cambria"/>
                <a:cs typeface="Cambria"/>
              </a:rPr>
              <a:t>t</a:t>
            </a:r>
            <a:r>
              <a:rPr sz="1500" spc="125" dirty="0">
                <a:latin typeface="Cambria"/>
                <a:cs typeface="Cambria"/>
              </a:rPr>
              <a:t>e</a:t>
            </a:r>
            <a:r>
              <a:rPr sz="1500" spc="25" dirty="0">
                <a:latin typeface="Cambria"/>
                <a:cs typeface="Cambria"/>
              </a:rPr>
              <a:t>r</a:t>
            </a:r>
            <a:r>
              <a:rPr sz="1500" spc="-60" dirty="0">
                <a:latin typeface="Cambria"/>
                <a:cs typeface="Cambria"/>
              </a:rPr>
              <a:t>t</a:t>
            </a:r>
            <a:r>
              <a:rPr sz="1500" spc="15" dirty="0">
                <a:latin typeface="Cambria"/>
                <a:cs typeface="Cambria"/>
              </a:rPr>
              <a:t>i</a:t>
            </a:r>
            <a:r>
              <a:rPr sz="1500" spc="20" dirty="0">
                <a:latin typeface="Cambria"/>
                <a:cs typeface="Cambria"/>
              </a:rPr>
              <a:t>n</a:t>
            </a:r>
            <a:r>
              <a:rPr sz="1500" spc="180" dirty="0">
                <a:latin typeface="Cambria"/>
                <a:cs typeface="Cambria"/>
              </a:rPr>
              <a:t>g</a:t>
            </a:r>
            <a:r>
              <a:rPr sz="1500" spc="105" dirty="0">
                <a:latin typeface="Cambria"/>
                <a:cs typeface="Cambria"/>
              </a:rPr>
              <a:t>gi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253" y="2455164"/>
            <a:ext cx="30156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Cambria"/>
                <a:cs typeface="Cambria"/>
              </a:rPr>
              <a:t>Metode </a:t>
            </a:r>
            <a:r>
              <a:rPr sz="2000" spc="25" dirty="0">
                <a:latin typeface="Cambria"/>
                <a:cs typeface="Cambria"/>
              </a:rPr>
              <a:t>ini </a:t>
            </a:r>
            <a:r>
              <a:rPr sz="2000" spc="65" dirty="0">
                <a:latin typeface="Cambria"/>
                <a:cs typeface="Cambria"/>
              </a:rPr>
              <a:t>dilakukan </a:t>
            </a:r>
            <a:r>
              <a:rPr sz="2000" spc="35" dirty="0">
                <a:latin typeface="Cambria"/>
                <a:cs typeface="Cambria"/>
              </a:rPr>
              <a:t>saat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diperoleh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hasil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dalam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3252" y="3292157"/>
            <a:ext cx="177800" cy="12700"/>
          </a:xfrm>
          <a:custGeom>
            <a:avLst/>
            <a:gdLst/>
            <a:ahLst/>
            <a:cxnLst/>
            <a:rect l="l" t="t" r="r" b="b"/>
            <a:pathLst>
              <a:path w="177800" h="12700">
                <a:moveTo>
                  <a:pt x="177800" y="0"/>
                </a:moveTo>
                <a:lnTo>
                  <a:pt x="0" y="0"/>
                </a:lnTo>
                <a:lnTo>
                  <a:pt x="0" y="12700"/>
                </a:lnTo>
                <a:lnTo>
                  <a:pt x="177800" y="12700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88489" y="3292855"/>
            <a:ext cx="189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955" dirty="0">
                <a:latin typeface="Cambria Math"/>
                <a:cs typeface="Cambria Math"/>
              </a:rPr>
              <a:t>!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8853" y="3101340"/>
            <a:ext cx="119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latin typeface="Cambria"/>
                <a:cs typeface="Cambria"/>
              </a:rPr>
              <a:t>bentuk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250" spc="817" baseline="44444" dirty="0">
                <a:latin typeface="Cambria Math"/>
                <a:cs typeface="Cambria Math"/>
              </a:rPr>
              <a:t>!</a:t>
            </a:r>
            <a:r>
              <a:rPr sz="2000" spc="54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8045" y="1715515"/>
            <a:ext cx="1289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Cambria"/>
                <a:cs typeface="Cambria"/>
              </a:rPr>
              <a:t>Contoh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4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1041" y="2443988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lim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0718" y="2647696"/>
            <a:ext cx="421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95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7949" y="2609790"/>
            <a:ext cx="1295400" cy="12700"/>
          </a:xfrm>
          <a:custGeom>
            <a:avLst/>
            <a:gdLst/>
            <a:ahLst/>
            <a:cxnLst/>
            <a:rect l="l" t="t" r="r" b="b"/>
            <a:pathLst>
              <a:path w="1295400" h="12700">
                <a:moveTo>
                  <a:pt x="1295399" y="0"/>
                </a:moveTo>
                <a:lnTo>
                  <a:pt x="0" y="0"/>
                </a:lnTo>
                <a:lnTo>
                  <a:pt x="0" y="12700"/>
                </a:lnTo>
                <a:lnTo>
                  <a:pt x="1295399" y="12700"/>
                </a:lnTo>
                <a:lnTo>
                  <a:pt x="12953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99976" y="2270252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4𝑥</a:t>
            </a:r>
            <a:r>
              <a:rPr sz="1950" spc="89" baseline="27777" dirty="0">
                <a:latin typeface="Cambria Math"/>
                <a:cs typeface="Cambria Math"/>
              </a:rPr>
              <a:t>$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7148" y="2592832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9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5401" y="2596388"/>
            <a:ext cx="915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1800" dirty="0">
                <a:latin typeface="Cambria Math"/>
                <a:cs typeface="Cambria Math"/>
              </a:rPr>
              <a:t>2𝑥	+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7𝑥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86181" y="2443988"/>
            <a:ext cx="616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3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1131" y="2647696"/>
            <a:ext cx="421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95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44549" y="2609790"/>
            <a:ext cx="1346200" cy="12700"/>
          </a:xfrm>
          <a:custGeom>
            <a:avLst/>
            <a:gdLst/>
            <a:ahLst/>
            <a:cxnLst/>
            <a:rect l="l" t="t" r="r" b="b"/>
            <a:pathLst>
              <a:path w="1346200" h="12700">
                <a:moveTo>
                  <a:pt x="1346200" y="0"/>
                </a:moveTo>
                <a:lnTo>
                  <a:pt x="0" y="0"/>
                </a:lnTo>
                <a:lnTo>
                  <a:pt x="0" y="12700"/>
                </a:lnTo>
                <a:lnTo>
                  <a:pt x="1346200" y="12700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82649" y="2381190"/>
            <a:ext cx="1295400" cy="12700"/>
          </a:xfrm>
          <a:custGeom>
            <a:avLst/>
            <a:gdLst/>
            <a:ahLst/>
            <a:cxnLst/>
            <a:rect l="l" t="t" r="r" b="b"/>
            <a:pathLst>
              <a:path w="1295400" h="12700">
                <a:moveTo>
                  <a:pt x="1295400" y="0"/>
                </a:moveTo>
                <a:lnTo>
                  <a:pt x="0" y="0"/>
                </a:lnTo>
                <a:lnTo>
                  <a:pt x="0" y="12700"/>
                </a:lnTo>
                <a:lnTo>
                  <a:pt x="1295400" y="12700"/>
                </a:lnTo>
                <a:lnTo>
                  <a:pt x="129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41818" y="2075179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mbria Math"/>
                <a:cs typeface="Cambria Math"/>
              </a:rPr>
              <a:t>4𝑥</a:t>
            </a:r>
            <a:r>
              <a:rPr sz="1950" spc="89" baseline="27777" dirty="0">
                <a:latin typeface="Cambria Math"/>
                <a:cs typeface="Cambria Math"/>
              </a:rPr>
              <a:t>$</a:t>
            </a:r>
            <a:r>
              <a:rPr sz="1950" spc="262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6𝑥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8990" y="2583688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9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41843" y="2230628"/>
            <a:ext cx="966469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700" spc="142" baseline="-16975" dirty="0">
                <a:latin typeface="Cambria Math"/>
                <a:cs typeface="Cambria Math"/>
              </a:rPr>
              <a:t>𝑥</a:t>
            </a:r>
            <a:r>
              <a:rPr sz="1300" spc="95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  <a:tabLst>
                <a:tab pos="4184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2𝑥	+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7𝑥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69948" y="2785364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42" baseline="-16975" dirty="0">
                <a:latin typeface="Cambria Math"/>
                <a:cs typeface="Cambria Math"/>
              </a:rPr>
              <a:t>𝑥</a:t>
            </a:r>
            <a:r>
              <a:rPr sz="1300" spc="95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1835" y="3717544"/>
            <a:ext cx="421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80" dirty="0">
                <a:latin typeface="Cambria Math"/>
                <a:cs typeface="Cambria Math"/>
              </a:rPr>
              <a:t>𝑥</a:t>
            </a:r>
            <a:r>
              <a:rPr sz="1300" spc="10" dirty="0">
                <a:latin typeface="Cambria Math"/>
                <a:cs typeface="Cambria Math"/>
              </a:rPr>
              <a:t>→</a:t>
            </a:r>
            <a:r>
              <a:rPr sz="1300" spc="395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63160" y="3679237"/>
            <a:ext cx="1041400" cy="12700"/>
          </a:xfrm>
          <a:custGeom>
            <a:avLst/>
            <a:gdLst/>
            <a:ahLst/>
            <a:cxnLst/>
            <a:rect l="l" t="t" r="r" b="b"/>
            <a:pathLst>
              <a:path w="1041400" h="12700">
                <a:moveTo>
                  <a:pt x="1041400" y="0"/>
                </a:moveTo>
                <a:lnTo>
                  <a:pt x="0" y="0"/>
                </a:lnTo>
                <a:lnTo>
                  <a:pt x="0" y="12699"/>
                </a:lnTo>
                <a:lnTo>
                  <a:pt x="1041400" y="12699"/>
                </a:lnTo>
                <a:lnTo>
                  <a:pt x="1041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57622" y="3145028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83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6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1800" u="sng" spc="9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61485" y="3279140"/>
            <a:ext cx="177863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>
              <a:lnSpc>
                <a:spcPts val="2005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2700" baseline="-27777" dirty="0">
                <a:latin typeface="Cambria Math"/>
                <a:cs typeface="Cambria Math"/>
              </a:rPr>
              <a:t>𝑥</a:t>
            </a:r>
            <a:r>
              <a:rPr sz="2700" spc="52" baseline="-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2700" spc="142" baseline="-32407" dirty="0">
                <a:latin typeface="Cambria Math"/>
                <a:cs typeface="Cambria Math"/>
              </a:rPr>
              <a:t>𝑥</a:t>
            </a:r>
            <a:r>
              <a:rPr sz="1950" spc="142" baseline="-21367" dirty="0">
                <a:latin typeface="Cambria Math"/>
                <a:cs typeface="Cambria Math"/>
              </a:rPr>
              <a:t>$</a:t>
            </a:r>
            <a:endParaRPr sz="1950" baseline="-21367">
              <a:latin typeface="Cambria Math"/>
              <a:cs typeface="Cambria Math"/>
            </a:endParaRPr>
          </a:p>
          <a:p>
            <a:pPr marL="38100">
              <a:lnSpc>
                <a:spcPts val="2005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36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lim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88141" y="3772916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2700" u="sng" baseline="3240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7</a:t>
            </a:r>
            <a:endParaRPr sz="2700" baseline="32407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13591" y="388569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18475" y="4706688"/>
            <a:ext cx="927100" cy="12700"/>
          </a:xfrm>
          <a:custGeom>
            <a:avLst/>
            <a:gdLst/>
            <a:ahLst/>
            <a:cxnLst/>
            <a:rect l="l" t="t" r="r" b="b"/>
            <a:pathLst>
              <a:path w="927100" h="12700">
                <a:moveTo>
                  <a:pt x="927100" y="0"/>
                </a:moveTo>
                <a:lnTo>
                  <a:pt x="0" y="0"/>
                </a:lnTo>
                <a:lnTo>
                  <a:pt x="0" y="12699"/>
                </a:lnTo>
                <a:lnTo>
                  <a:pt x="927100" y="12699"/>
                </a:lnTo>
                <a:lnTo>
                  <a:pt x="927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38250" y="4315460"/>
            <a:ext cx="168910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135" baseline="-41666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135" baseline="-41666" dirty="0">
                <a:latin typeface="Cambria Math"/>
                <a:cs typeface="Cambria Math"/>
              </a:rPr>
              <a:t> </a:t>
            </a:r>
            <a:r>
              <a:rPr sz="2700" baseline="-41666" dirty="0">
                <a:latin typeface="Cambria Math"/>
                <a:cs typeface="Cambria Math"/>
              </a:rPr>
              <a:t>2</a:t>
            </a:r>
            <a:endParaRPr sz="2700" baseline="-41666">
              <a:latin typeface="Cambria Math"/>
              <a:cs typeface="Cambria Math"/>
            </a:endParaRPr>
          </a:p>
          <a:p>
            <a:pPr marL="485775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1583</Words>
  <Application>Microsoft Office PowerPoint</Application>
  <PresentationFormat>Widescreen</PresentationFormat>
  <Paragraphs>309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 MT</vt:lpstr>
      <vt:lpstr>Calibri</vt:lpstr>
      <vt:lpstr>Calibri Light</vt:lpstr>
      <vt:lpstr>Cambria</vt:lpstr>
      <vt:lpstr>Cambria Math</vt:lpstr>
      <vt:lpstr>Corbel</vt:lpstr>
      <vt:lpstr>Symbol</vt:lpstr>
      <vt:lpstr>Times New Roman</vt:lpstr>
      <vt:lpstr>Trebuchet MS</vt:lpstr>
      <vt:lpstr>Wingdings</vt:lpstr>
      <vt:lpstr>Office Theme</vt:lpstr>
      <vt:lpstr>Limit  dan Kontinuitas</vt:lpstr>
      <vt:lpstr>Limit Kanan dan Limit Kiri</vt:lpstr>
      <vt:lpstr>Definisi</vt:lpstr>
      <vt:lpstr>Contoh 1</vt:lpstr>
      <vt:lpstr>Latihan 1</vt:lpstr>
      <vt:lpstr>Sifat Limit</vt:lpstr>
      <vt:lpstr>Cara Menentukan Nilai Limit Fungsi</vt:lpstr>
      <vt:lpstr>Cara Menentukan Nilai Limit Fungsi</vt:lpstr>
      <vt:lpstr>Cara Menentukan Nilai Limit Fungsi</vt:lpstr>
      <vt:lpstr>Cara Menentukan Nilai Limit Fungsi</vt:lpstr>
      <vt:lpstr>1. limx 2   x  1</vt:lpstr>
      <vt:lpstr>Kekontinuan Fungsi</vt:lpstr>
      <vt:lpstr>Fungsi f kontinu di x = a, jika</vt:lpstr>
      <vt:lpstr>KekontPineuan yang dapat dihapuskan</vt:lpstr>
      <vt:lpstr>PowerPoint Presentation</vt:lpstr>
      <vt:lpstr>Contoh 6</vt:lpstr>
      <vt:lpstr>Contoh 7</vt:lpstr>
      <vt:lpstr>Contoh 8</vt:lpstr>
      <vt:lpstr>Latihan 3</vt:lpstr>
      <vt:lpstr>PowerPoint Presentation</vt:lpstr>
      <vt:lpstr>Teorema Nilai Antara</vt:lpstr>
      <vt:lpstr>Contoh 9</vt:lpstr>
      <vt:lpstr>Latihan 4</vt:lpstr>
      <vt:lpstr>Limit Fungsi Trigonometri</vt:lpstr>
      <vt:lpstr>Contoh</vt:lpstr>
      <vt:lpstr>Contoh</vt:lpstr>
      <vt:lpstr>Latihan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  dan Kontinuitas</dc:title>
  <dc:creator>LENOVO</dc:creator>
  <cp:lastModifiedBy>Edi Winarko</cp:lastModifiedBy>
  <cp:revision>2</cp:revision>
  <dcterms:created xsi:type="dcterms:W3CDTF">2023-03-09T05:54:42Z</dcterms:created>
  <dcterms:modified xsi:type="dcterms:W3CDTF">2023-03-09T06:01:57Z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LastSaved">
    <vt:filetime>2023-03-09T00:00:00Z</vt:filetime>
  </property>
</Properties>
</file>