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2" r:id="rId2"/>
    <p:sldId id="260" r:id="rId3"/>
    <p:sldId id="263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71" r:id="rId24"/>
    <p:sldId id="291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003399"/>
    <a:srgbClr val="FFFF21"/>
    <a:srgbClr val="ECFD0F"/>
    <a:srgbClr val="FFF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4788-75E7-4492-AE39-1EAF03B41F8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C15E9-0557-4AC9-AD76-1C63CED41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FED-3197-44DB-98E1-77D946815ACE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9FF-B910-4FD3-A822-0300E43D3E88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7B-7E61-485C-9BB9-9A94E8556E4A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AE8-EF43-405F-B91D-47CCD2D4F3BF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2EF4-5050-4AAC-B76C-1F5D126AEB6E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470-C7AE-4795-A638-C769F2B2F19A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26B3-B21F-46BB-806C-CB1F18C1DA72}" type="datetime1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0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114E-1D38-4031-9EC6-FB1EDC17116A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D87-E8F3-4893-8FBC-A39004169A81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11EF-B18C-4E85-900B-8303FAFCE308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9BE3-F50D-403A-A28D-62B501BB3730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FC91-4468-4CEA-9E2E-D88233807FA7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Prodi S1 Teknologi Sains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8D17-26CB-4286-A896-E3A94093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6098513"/>
            <a:ext cx="12192001" cy="8627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6510"/>
            <a:ext cx="9144000" cy="1478941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Eksplorasi</a:t>
            </a:r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4800" dirty="0" err="1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dan</a:t>
            </a:r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4800" dirty="0" err="1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Visualisasi</a:t>
            </a:r>
            <a:r>
              <a:rPr lang="en-US" sz="4800" dirty="0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 Data</a:t>
            </a:r>
            <a:endParaRPr lang="en-US" sz="48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7526"/>
            <a:ext cx="9144000" cy="163027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Pertemuan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 12: 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Analysis of </a:t>
            </a:r>
            <a:r>
              <a:rPr lang="en-US" sz="5400" dirty="0" smtClean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Data with 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  <a:latin typeface="Bahnschrift SemiBold SemiConden" panose="020B0502040204020203" pitchFamily="34" charset="0"/>
              </a:rPr>
              <a:t>Missing Values</a:t>
            </a:r>
            <a:endParaRPr lang="en-US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775306"/>
            <a:ext cx="661462" cy="3307388"/>
            <a:chOff x="114295" y="1956623"/>
            <a:chExt cx="661462" cy="3307388"/>
          </a:xfrm>
        </p:grpSpPr>
        <p:grpSp>
          <p:nvGrpSpPr>
            <p:cNvPr id="16" name="Google Shape;168;p36"/>
            <p:cNvGrpSpPr/>
            <p:nvPr/>
          </p:nvGrpSpPr>
          <p:grpSpPr>
            <a:xfrm rot="-5400000">
              <a:off x="-230748" y="3441049"/>
              <a:ext cx="1028703" cy="338618"/>
              <a:chOff x="2235050" y="548425"/>
              <a:chExt cx="307875" cy="101325"/>
            </a:xfrm>
            <a:solidFill>
              <a:srgbClr val="FFC000"/>
            </a:solidFill>
          </p:grpSpPr>
          <p:sp>
            <p:nvSpPr>
              <p:cNvPr id="17" name="Google Shape;169;p36"/>
              <p:cNvSpPr/>
              <p:nvPr/>
            </p:nvSpPr>
            <p:spPr>
              <a:xfrm>
                <a:off x="223505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0;p36"/>
              <p:cNvSpPr/>
              <p:nvPr/>
            </p:nvSpPr>
            <p:spPr>
              <a:xfrm>
                <a:off x="228375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1;p36"/>
              <p:cNvSpPr/>
              <p:nvPr/>
            </p:nvSpPr>
            <p:spPr>
              <a:xfrm>
                <a:off x="23324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;p36"/>
              <p:cNvSpPr/>
              <p:nvPr/>
            </p:nvSpPr>
            <p:spPr>
              <a:xfrm>
                <a:off x="23812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3;p36"/>
              <p:cNvSpPr/>
              <p:nvPr/>
            </p:nvSpPr>
            <p:spPr>
              <a:xfrm>
                <a:off x="24298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4;p36"/>
              <p:cNvSpPr/>
              <p:nvPr/>
            </p:nvSpPr>
            <p:spPr>
              <a:xfrm>
                <a:off x="24786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;p36"/>
              <p:cNvSpPr/>
              <p:nvPr/>
            </p:nvSpPr>
            <p:spPr>
              <a:xfrm>
                <a:off x="252730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6;p36"/>
              <p:cNvSpPr/>
              <p:nvPr/>
            </p:nvSpPr>
            <p:spPr>
              <a:xfrm>
                <a:off x="223505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7;p36"/>
              <p:cNvSpPr/>
              <p:nvPr/>
            </p:nvSpPr>
            <p:spPr>
              <a:xfrm>
                <a:off x="228375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8;p36"/>
              <p:cNvSpPr/>
              <p:nvPr/>
            </p:nvSpPr>
            <p:spPr>
              <a:xfrm>
                <a:off x="23324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9;p36"/>
              <p:cNvSpPr/>
              <p:nvPr/>
            </p:nvSpPr>
            <p:spPr>
              <a:xfrm>
                <a:off x="23812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0;p36"/>
              <p:cNvSpPr/>
              <p:nvPr/>
            </p:nvSpPr>
            <p:spPr>
              <a:xfrm>
                <a:off x="24298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1;p36"/>
              <p:cNvSpPr/>
              <p:nvPr/>
            </p:nvSpPr>
            <p:spPr>
              <a:xfrm>
                <a:off x="24786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2;p36"/>
              <p:cNvSpPr/>
              <p:nvPr/>
            </p:nvSpPr>
            <p:spPr>
              <a:xfrm>
                <a:off x="252730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3;p36"/>
              <p:cNvSpPr/>
              <p:nvPr/>
            </p:nvSpPr>
            <p:spPr>
              <a:xfrm>
                <a:off x="223505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4;p36"/>
              <p:cNvSpPr/>
              <p:nvPr/>
            </p:nvSpPr>
            <p:spPr>
              <a:xfrm>
                <a:off x="228375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1" y="1"/>
                      <a:pt x="1" y="139"/>
                      <a:pt x="1" y="312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5;p36"/>
              <p:cNvSpPr/>
              <p:nvPr/>
            </p:nvSpPr>
            <p:spPr>
              <a:xfrm>
                <a:off x="23324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6;p36"/>
              <p:cNvSpPr/>
              <p:nvPr/>
            </p:nvSpPr>
            <p:spPr>
              <a:xfrm>
                <a:off x="23812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1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7;p36"/>
              <p:cNvSpPr/>
              <p:nvPr/>
            </p:nvSpPr>
            <p:spPr>
              <a:xfrm>
                <a:off x="24298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8;p36"/>
              <p:cNvSpPr/>
              <p:nvPr/>
            </p:nvSpPr>
            <p:spPr>
              <a:xfrm>
                <a:off x="24786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9;p36"/>
              <p:cNvSpPr/>
              <p:nvPr/>
            </p:nvSpPr>
            <p:spPr>
              <a:xfrm>
                <a:off x="252730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168;p36"/>
            <p:cNvGrpSpPr/>
            <p:nvPr/>
          </p:nvGrpSpPr>
          <p:grpSpPr>
            <a:xfrm rot="-5400000">
              <a:off x="92096" y="4580351"/>
              <a:ext cx="1028703" cy="338618"/>
              <a:chOff x="2235050" y="548425"/>
              <a:chExt cx="307875" cy="101325"/>
            </a:xfrm>
            <a:solidFill>
              <a:srgbClr val="FFC000"/>
            </a:solidFill>
          </p:grpSpPr>
          <p:sp>
            <p:nvSpPr>
              <p:cNvPr id="84" name="Google Shape;169;p36"/>
              <p:cNvSpPr/>
              <p:nvPr/>
            </p:nvSpPr>
            <p:spPr>
              <a:xfrm>
                <a:off x="223505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0;p36"/>
              <p:cNvSpPr/>
              <p:nvPr/>
            </p:nvSpPr>
            <p:spPr>
              <a:xfrm>
                <a:off x="228375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1;p36"/>
              <p:cNvSpPr/>
              <p:nvPr/>
            </p:nvSpPr>
            <p:spPr>
              <a:xfrm>
                <a:off x="23324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2;p36"/>
              <p:cNvSpPr/>
              <p:nvPr/>
            </p:nvSpPr>
            <p:spPr>
              <a:xfrm>
                <a:off x="23812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3;p36"/>
              <p:cNvSpPr/>
              <p:nvPr/>
            </p:nvSpPr>
            <p:spPr>
              <a:xfrm>
                <a:off x="24298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;p36"/>
              <p:cNvSpPr/>
              <p:nvPr/>
            </p:nvSpPr>
            <p:spPr>
              <a:xfrm>
                <a:off x="24786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5;p36"/>
              <p:cNvSpPr/>
              <p:nvPr/>
            </p:nvSpPr>
            <p:spPr>
              <a:xfrm>
                <a:off x="252730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6;p36"/>
              <p:cNvSpPr/>
              <p:nvPr/>
            </p:nvSpPr>
            <p:spPr>
              <a:xfrm>
                <a:off x="223505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7;p36"/>
              <p:cNvSpPr/>
              <p:nvPr/>
            </p:nvSpPr>
            <p:spPr>
              <a:xfrm>
                <a:off x="228375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8;p36"/>
              <p:cNvSpPr/>
              <p:nvPr/>
            </p:nvSpPr>
            <p:spPr>
              <a:xfrm>
                <a:off x="23324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9;p36"/>
              <p:cNvSpPr/>
              <p:nvPr/>
            </p:nvSpPr>
            <p:spPr>
              <a:xfrm>
                <a:off x="23812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80;p36"/>
              <p:cNvSpPr/>
              <p:nvPr/>
            </p:nvSpPr>
            <p:spPr>
              <a:xfrm>
                <a:off x="24298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81;p36"/>
              <p:cNvSpPr/>
              <p:nvPr/>
            </p:nvSpPr>
            <p:spPr>
              <a:xfrm>
                <a:off x="24786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82;p36"/>
              <p:cNvSpPr/>
              <p:nvPr/>
            </p:nvSpPr>
            <p:spPr>
              <a:xfrm>
                <a:off x="252730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83;p36"/>
              <p:cNvSpPr/>
              <p:nvPr/>
            </p:nvSpPr>
            <p:spPr>
              <a:xfrm>
                <a:off x="223505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84;p36"/>
              <p:cNvSpPr/>
              <p:nvPr/>
            </p:nvSpPr>
            <p:spPr>
              <a:xfrm>
                <a:off x="228375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1" y="1"/>
                      <a:pt x="1" y="139"/>
                      <a:pt x="1" y="312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85;p36"/>
              <p:cNvSpPr/>
              <p:nvPr/>
            </p:nvSpPr>
            <p:spPr>
              <a:xfrm>
                <a:off x="23324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86;p36"/>
              <p:cNvSpPr/>
              <p:nvPr/>
            </p:nvSpPr>
            <p:spPr>
              <a:xfrm>
                <a:off x="23812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1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87;p36"/>
              <p:cNvSpPr/>
              <p:nvPr/>
            </p:nvSpPr>
            <p:spPr>
              <a:xfrm>
                <a:off x="24298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88;p36"/>
              <p:cNvSpPr/>
              <p:nvPr/>
            </p:nvSpPr>
            <p:spPr>
              <a:xfrm>
                <a:off x="24786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89;p36"/>
              <p:cNvSpPr/>
              <p:nvPr/>
            </p:nvSpPr>
            <p:spPr>
              <a:xfrm>
                <a:off x="252730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68;p36"/>
            <p:cNvGrpSpPr/>
            <p:nvPr/>
          </p:nvGrpSpPr>
          <p:grpSpPr>
            <a:xfrm rot="-5400000">
              <a:off x="92096" y="2301666"/>
              <a:ext cx="1028703" cy="338618"/>
              <a:chOff x="2235050" y="548425"/>
              <a:chExt cx="307875" cy="101325"/>
            </a:xfrm>
            <a:solidFill>
              <a:srgbClr val="FFC000"/>
            </a:solidFill>
          </p:grpSpPr>
          <p:sp>
            <p:nvSpPr>
              <p:cNvPr id="106" name="Google Shape;169;p36"/>
              <p:cNvSpPr/>
              <p:nvPr/>
            </p:nvSpPr>
            <p:spPr>
              <a:xfrm>
                <a:off x="223505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70;p36"/>
              <p:cNvSpPr/>
              <p:nvPr/>
            </p:nvSpPr>
            <p:spPr>
              <a:xfrm>
                <a:off x="228375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71;p36"/>
              <p:cNvSpPr/>
              <p:nvPr/>
            </p:nvSpPr>
            <p:spPr>
              <a:xfrm>
                <a:off x="23324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72;p36"/>
              <p:cNvSpPr/>
              <p:nvPr/>
            </p:nvSpPr>
            <p:spPr>
              <a:xfrm>
                <a:off x="23812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73;p36"/>
              <p:cNvSpPr/>
              <p:nvPr/>
            </p:nvSpPr>
            <p:spPr>
              <a:xfrm>
                <a:off x="24298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74;p36"/>
              <p:cNvSpPr/>
              <p:nvPr/>
            </p:nvSpPr>
            <p:spPr>
              <a:xfrm>
                <a:off x="24786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75;p36"/>
              <p:cNvSpPr/>
              <p:nvPr/>
            </p:nvSpPr>
            <p:spPr>
              <a:xfrm>
                <a:off x="252730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76;p36"/>
              <p:cNvSpPr/>
              <p:nvPr/>
            </p:nvSpPr>
            <p:spPr>
              <a:xfrm>
                <a:off x="223505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77;p36"/>
              <p:cNvSpPr/>
              <p:nvPr/>
            </p:nvSpPr>
            <p:spPr>
              <a:xfrm>
                <a:off x="228375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78;p36"/>
              <p:cNvSpPr/>
              <p:nvPr/>
            </p:nvSpPr>
            <p:spPr>
              <a:xfrm>
                <a:off x="23324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79;p36"/>
              <p:cNvSpPr/>
              <p:nvPr/>
            </p:nvSpPr>
            <p:spPr>
              <a:xfrm>
                <a:off x="23812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80;p36"/>
              <p:cNvSpPr/>
              <p:nvPr/>
            </p:nvSpPr>
            <p:spPr>
              <a:xfrm>
                <a:off x="24298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81;p36"/>
              <p:cNvSpPr/>
              <p:nvPr/>
            </p:nvSpPr>
            <p:spPr>
              <a:xfrm>
                <a:off x="24786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82;p36"/>
              <p:cNvSpPr/>
              <p:nvPr/>
            </p:nvSpPr>
            <p:spPr>
              <a:xfrm>
                <a:off x="252730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83;p36"/>
              <p:cNvSpPr/>
              <p:nvPr/>
            </p:nvSpPr>
            <p:spPr>
              <a:xfrm>
                <a:off x="223505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84;p36"/>
              <p:cNvSpPr/>
              <p:nvPr/>
            </p:nvSpPr>
            <p:spPr>
              <a:xfrm>
                <a:off x="228375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1" y="1"/>
                      <a:pt x="1" y="139"/>
                      <a:pt x="1" y="312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85;p36"/>
              <p:cNvSpPr/>
              <p:nvPr/>
            </p:nvSpPr>
            <p:spPr>
              <a:xfrm>
                <a:off x="23324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86;p36"/>
              <p:cNvSpPr/>
              <p:nvPr/>
            </p:nvSpPr>
            <p:spPr>
              <a:xfrm>
                <a:off x="23812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1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87;p36"/>
              <p:cNvSpPr/>
              <p:nvPr/>
            </p:nvSpPr>
            <p:spPr>
              <a:xfrm>
                <a:off x="24298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88;p36"/>
              <p:cNvSpPr/>
              <p:nvPr/>
            </p:nvSpPr>
            <p:spPr>
              <a:xfrm>
                <a:off x="24786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89;p36"/>
              <p:cNvSpPr/>
              <p:nvPr/>
            </p:nvSpPr>
            <p:spPr>
              <a:xfrm>
                <a:off x="252730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 flipH="1">
            <a:off x="11530538" y="1775306"/>
            <a:ext cx="661462" cy="3307388"/>
            <a:chOff x="114295" y="1956623"/>
            <a:chExt cx="661462" cy="3307388"/>
          </a:xfrm>
        </p:grpSpPr>
        <p:grpSp>
          <p:nvGrpSpPr>
            <p:cNvPr id="128" name="Google Shape;168;p36"/>
            <p:cNvGrpSpPr/>
            <p:nvPr/>
          </p:nvGrpSpPr>
          <p:grpSpPr>
            <a:xfrm rot="-5400000">
              <a:off x="-230748" y="3441049"/>
              <a:ext cx="1028703" cy="338618"/>
              <a:chOff x="2235050" y="548425"/>
              <a:chExt cx="307875" cy="101325"/>
            </a:xfrm>
            <a:solidFill>
              <a:srgbClr val="FFC000"/>
            </a:solidFill>
          </p:grpSpPr>
          <p:sp>
            <p:nvSpPr>
              <p:cNvPr id="173" name="Google Shape;169;p36"/>
              <p:cNvSpPr/>
              <p:nvPr/>
            </p:nvSpPr>
            <p:spPr>
              <a:xfrm>
                <a:off x="223505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0;p36"/>
              <p:cNvSpPr/>
              <p:nvPr/>
            </p:nvSpPr>
            <p:spPr>
              <a:xfrm>
                <a:off x="228375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1;p36"/>
              <p:cNvSpPr/>
              <p:nvPr/>
            </p:nvSpPr>
            <p:spPr>
              <a:xfrm>
                <a:off x="23324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2;p36"/>
              <p:cNvSpPr/>
              <p:nvPr/>
            </p:nvSpPr>
            <p:spPr>
              <a:xfrm>
                <a:off x="23812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3;p36"/>
              <p:cNvSpPr/>
              <p:nvPr/>
            </p:nvSpPr>
            <p:spPr>
              <a:xfrm>
                <a:off x="24298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4;p36"/>
              <p:cNvSpPr/>
              <p:nvPr/>
            </p:nvSpPr>
            <p:spPr>
              <a:xfrm>
                <a:off x="24786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5;p36"/>
              <p:cNvSpPr/>
              <p:nvPr/>
            </p:nvSpPr>
            <p:spPr>
              <a:xfrm>
                <a:off x="252730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6;p36"/>
              <p:cNvSpPr/>
              <p:nvPr/>
            </p:nvSpPr>
            <p:spPr>
              <a:xfrm>
                <a:off x="223505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7;p36"/>
              <p:cNvSpPr/>
              <p:nvPr/>
            </p:nvSpPr>
            <p:spPr>
              <a:xfrm>
                <a:off x="228375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8;p36"/>
              <p:cNvSpPr/>
              <p:nvPr/>
            </p:nvSpPr>
            <p:spPr>
              <a:xfrm>
                <a:off x="23324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9;p36"/>
              <p:cNvSpPr/>
              <p:nvPr/>
            </p:nvSpPr>
            <p:spPr>
              <a:xfrm>
                <a:off x="23812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0;p36"/>
              <p:cNvSpPr/>
              <p:nvPr/>
            </p:nvSpPr>
            <p:spPr>
              <a:xfrm>
                <a:off x="24298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1;p36"/>
              <p:cNvSpPr/>
              <p:nvPr/>
            </p:nvSpPr>
            <p:spPr>
              <a:xfrm>
                <a:off x="24786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2;p36"/>
              <p:cNvSpPr/>
              <p:nvPr/>
            </p:nvSpPr>
            <p:spPr>
              <a:xfrm>
                <a:off x="252730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3;p36"/>
              <p:cNvSpPr/>
              <p:nvPr/>
            </p:nvSpPr>
            <p:spPr>
              <a:xfrm>
                <a:off x="223505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4;p36"/>
              <p:cNvSpPr/>
              <p:nvPr/>
            </p:nvSpPr>
            <p:spPr>
              <a:xfrm>
                <a:off x="228375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1" y="1"/>
                      <a:pt x="1" y="139"/>
                      <a:pt x="1" y="312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5;p36"/>
              <p:cNvSpPr/>
              <p:nvPr/>
            </p:nvSpPr>
            <p:spPr>
              <a:xfrm>
                <a:off x="23324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86;p36"/>
              <p:cNvSpPr/>
              <p:nvPr/>
            </p:nvSpPr>
            <p:spPr>
              <a:xfrm>
                <a:off x="23812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1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87;p36"/>
              <p:cNvSpPr/>
              <p:nvPr/>
            </p:nvSpPr>
            <p:spPr>
              <a:xfrm>
                <a:off x="24298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88;p36"/>
              <p:cNvSpPr/>
              <p:nvPr/>
            </p:nvSpPr>
            <p:spPr>
              <a:xfrm>
                <a:off x="24786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89;p36"/>
              <p:cNvSpPr/>
              <p:nvPr/>
            </p:nvSpPr>
            <p:spPr>
              <a:xfrm>
                <a:off x="252730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68;p36"/>
            <p:cNvGrpSpPr/>
            <p:nvPr/>
          </p:nvGrpSpPr>
          <p:grpSpPr>
            <a:xfrm rot="-5400000">
              <a:off x="92096" y="4580351"/>
              <a:ext cx="1028703" cy="338618"/>
              <a:chOff x="2235050" y="548425"/>
              <a:chExt cx="307875" cy="101325"/>
            </a:xfrm>
            <a:solidFill>
              <a:srgbClr val="FFC000"/>
            </a:solidFill>
          </p:grpSpPr>
          <p:sp>
            <p:nvSpPr>
              <p:cNvPr id="152" name="Google Shape;169;p36"/>
              <p:cNvSpPr/>
              <p:nvPr/>
            </p:nvSpPr>
            <p:spPr>
              <a:xfrm>
                <a:off x="223505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70;p36"/>
              <p:cNvSpPr/>
              <p:nvPr/>
            </p:nvSpPr>
            <p:spPr>
              <a:xfrm>
                <a:off x="228375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71;p36"/>
              <p:cNvSpPr/>
              <p:nvPr/>
            </p:nvSpPr>
            <p:spPr>
              <a:xfrm>
                <a:off x="23324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72;p36"/>
              <p:cNvSpPr/>
              <p:nvPr/>
            </p:nvSpPr>
            <p:spPr>
              <a:xfrm>
                <a:off x="23812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73;p36"/>
              <p:cNvSpPr/>
              <p:nvPr/>
            </p:nvSpPr>
            <p:spPr>
              <a:xfrm>
                <a:off x="24298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74;p36"/>
              <p:cNvSpPr/>
              <p:nvPr/>
            </p:nvSpPr>
            <p:spPr>
              <a:xfrm>
                <a:off x="24786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75;p36"/>
              <p:cNvSpPr/>
              <p:nvPr/>
            </p:nvSpPr>
            <p:spPr>
              <a:xfrm>
                <a:off x="252730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76;p36"/>
              <p:cNvSpPr/>
              <p:nvPr/>
            </p:nvSpPr>
            <p:spPr>
              <a:xfrm>
                <a:off x="223505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77;p36"/>
              <p:cNvSpPr/>
              <p:nvPr/>
            </p:nvSpPr>
            <p:spPr>
              <a:xfrm>
                <a:off x="228375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8;p36"/>
              <p:cNvSpPr/>
              <p:nvPr/>
            </p:nvSpPr>
            <p:spPr>
              <a:xfrm>
                <a:off x="23324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9;p36"/>
              <p:cNvSpPr/>
              <p:nvPr/>
            </p:nvSpPr>
            <p:spPr>
              <a:xfrm>
                <a:off x="23812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80;p36"/>
              <p:cNvSpPr/>
              <p:nvPr/>
            </p:nvSpPr>
            <p:spPr>
              <a:xfrm>
                <a:off x="24298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1;p36"/>
              <p:cNvSpPr/>
              <p:nvPr/>
            </p:nvSpPr>
            <p:spPr>
              <a:xfrm>
                <a:off x="24786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2;p36"/>
              <p:cNvSpPr/>
              <p:nvPr/>
            </p:nvSpPr>
            <p:spPr>
              <a:xfrm>
                <a:off x="252730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3;p36"/>
              <p:cNvSpPr/>
              <p:nvPr/>
            </p:nvSpPr>
            <p:spPr>
              <a:xfrm>
                <a:off x="223505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84;p36"/>
              <p:cNvSpPr/>
              <p:nvPr/>
            </p:nvSpPr>
            <p:spPr>
              <a:xfrm>
                <a:off x="228375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1" y="1"/>
                      <a:pt x="1" y="139"/>
                      <a:pt x="1" y="312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85;p36"/>
              <p:cNvSpPr/>
              <p:nvPr/>
            </p:nvSpPr>
            <p:spPr>
              <a:xfrm>
                <a:off x="23324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86;p36"/>
              <p:cNvSpPr/>
              <p:nvPr/>
            </p:nvSpPr>
            <p:spPr>
              <a:xfrm>
                <a:off x="23812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1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87;p36"/>
              <p:cNvSpPr/>
              <p:nvPr/>
            </p:nvSpPr>
            <p:spPr>
              <a:xfrm>
                <a:off x="24298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88;p36"/>
              <p:cNvSpPr/>
              <p:nvPr/>
            </p:nvSpPr>
            <p:spPr>
              <a:xfrm>
                <a:off x="24786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89;p36"/>
              <p:cNvSpPr/>
              <p:nvPr/>
            </p:nvSpPr>
            <p:spPr>
              <a:xfrm>
                <a:off x="252730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68;p36"/>
            <p:cNvGrpSpPr/>
            <p:nvPr/>
          </p:nvGrpSpPr>
          <p:grpSpPr>
            <a:xfrm rot="-5400000">
              <a:off x="92096" y="2301666"/>
              <a:ext cx="1028703" cy="338618"/>
              <a:chOff x="2235050" y="548425"/>
              <a:chExt cx="307875" cy="101325"/>
            </a:xfrm>
            <a:solidFill>
              <a:srgbClr val="FFC000"/>
            </a:solidFill>
          </p:grpSpPr>
          <p:sp>
            <p:nvSpPr>
              <p:cNvPr id="131" name="Google Shape;169;p36"/>
              <p:cNvSpPr/>
              <p:nvPr/>
            </p:nvSpPr>
            <p:spPr>
              <a:xfrm>
                <a:off x="223505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0;p36"/>
              <p:cNvSpPr/>
              <p:nvPr/>
            </p:nvSpPr>
            <p:spPr>
              <a:xfrm>
                <a:off x="228375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1;p36"/>
              <p:cNvSpPr/>
              <p:nvPr/>
            </p:nvSpPr>
            <p:spPr>
              <a:xfrm>
                <a:off x="23324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2;p36"/>
              <p:cNvSpPr/>
              <p:nvPr/>
            </p:nvSpPr>
            <p:spPr>
              <a:xfrm>
                <a:off x="23812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3;p36"/>
              <p:cNvSpPr/>
              <p:nvPr/>
            </p:nvSpPr>
            <p:spPr>
              <a:xfrm>
                <a:off x="2429875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4;p36"/>
              <p:cNvSpPr/>
              <p:nvPr/>
            </p:nvSpPr>
            <p:spPr>
              <a:xfrm>
                <a:off x="2478600" y="63415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5;p36"/>
              <p:cNvSpPr/>
              <p:nvPr/>
            </p:nvSpPr>
            <p:spPr>
              <a:xfrm>
                <a:off x="2527300" y="63415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;p36"/>
              <p:cNvSpPr/>
              <p:nvPr/>
            </p:nvSpPr>
            <p:spPr>
              <a:xfrm>
                <a:off x="223505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7;p36"/>
              <p:cNvSpPr/>
              <p:nvPr/>
            </p:nvSpPr>
            <p:spPr>
              <a:xfrm>
                <a:off x="228375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1" y="0"/>
                      <a:pt x="1" y="140"/>
                      <a:pt x="1" y="311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8;p36"/>
              <p:cNvSpPr/>
              <p:nvPr/>
            </p:nvSpPr>
            <p:spPr>
              <a:xfrm>
                <a:off x="23324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9;p36"/>
              <p:cNvSpPr/>
              <p:nvPr/>
            </p:nvSpPr>
            <p:spPr>
              <a:xfrm>
                <a:off x="23812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1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0;p36"/>
              <p:cNvSpPr/>
              <p:nvPr/>
            </p:nvSpPr>
            <p:spPr>
              <a:xfrm>
                <a:off x="2429875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3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1"/>
                    </a:cubicBezTo>
                    <a:cubicBezTo>
                      <a:pt x="624" y="140"/>
                      <a:pt x="485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1;p36"/>
              <p:cNvSpPr/>
              <p:nvPr/>
            </p:nvSpPr>
            <p:spPr>
              <a:xfrm>
                <a:off x="2478600" y="591300"/>
                <a:ext cx="156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4" extrusionOk="0">
                    <a:moveTo>
                      <a:pt x="312" y="0"/>
                    </a:moveTo>
                    <a:cubicBezTo>
                      <a:pt x="140" y="0"/>
                      <a:pt x="0" y="140"/>
                      <a:pt x="0" y="311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2;p36"/>
              <p:cNvSpPr/>
              <p:nvPr/>
            </p:nvSpPr>
            <p:spPr>
              <a:xfrm>
                <a:off x="2527300" y="591300"/>
                <a:ext cx="156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4" extrusionOk="0">
                    <a:moveTo>
                      <a:pt x="313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1"/>
                    </a:cubicBezTo>
                    <a:cubicBezTo>
                      <a:pt x="624" y="140"/>
                      <a:pt x="484" y="0"/>
                      <a:pt x="3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3;p36"/>
              <p:cNvSpPr/>
              <p:nvPr/>
            </p:nvSpPr>
            <p:spPr>
              <a:xfrm>
                <a:off x="223505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4;p36"/>
              <p:cNvSpPr/>
              <p:nvPr/>
            </p:nvSpPr>
            <p:spPr>
              <a:xfrm>
                <a:off x="228375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1" y="1"/>
                      <a:pt x="1" y="139"/>
                      <a:pt x="1" y="312"/>
                    </a:cubicBezTo>
                    <a:cubicBezTo>
                      <a:pt x="1" y="484"/>
                      <a:pt x="141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5;p36"/>
              <p:cNvSpPr/>
              <p:nvPr/>
            </p:nvSpPr>
            <p:spPr>
              <a:xfrm>
                <a:off x="23324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6;p36"/>
              <p:cNvSpPr/>
              <p:nvPr/>
            </p:nvSpPr>
            <p:spPr>
              <a:xfrm>
                <a:off x="23812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1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1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7;p36"/>
              <p:cNvSpPr/>
              <p:nvPr/>
            </p:nvSpPr>
            <p:spPr>
              <a:xfrm>
                <a:off x="2429875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3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3" y="624"/>
                    </a:cubicBezTo>
                    <a:cubicBezTo>
                      <a:pt x="485" y="624"/>
                      <a:pt x="624" y="484"/>
                      <a:pt x="624" y="312"/>
                    </a:cubicBezTo>
                    <a:cubicBezTo>
                      <a:pt x="624" y="139"/>
                      <a:pt x="485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8;p36"/>
              <p:cNvSpPr/>
              <p:nvPr/>
            </p:nvSpPr>
            <p:spPr>
              <a:xfrm>
                <a:off x="2478600" y="548425"/>
                <a:ext cx="1560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25" extrusionOk="0">
                    <a:moveTo>
                      <a:pt x="312" y="1"/>
                    </a:moveTo>
                    <a:cubicBezTo>
                      <a:pt x="140" y="1"/>
                      <a:pt x="0" y="139"/>
                      <a:pt x="0" y="312"/>
                    </a:cubicBezTo>
                    <a:cubicBezTo>
                      <a:pt x="0" y="484"/>
                      <a:pt x="140" y="624"/>
                      <a:pt x="312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9;p36"/>
              <p:cNvSpPr/>
              <p:nvPr/>
            </p:nvSpPr>
            <p:spPr>
              <a:xfrm>
                <a:off x="2527300" y="548425"/>
                <a:ext cx="1562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25" extrusionOk="0">
                    <a:moveTo>
                      <a:pt x="313" y="1"/>
                    </a:moveTo>
                    <a:cubicBezTo>
                      <a:pt x="140" y="1"/>
                      <a:pt x="1" y="139"/>
                      <a:pt x="1" y="312"/>
                    </a:cubicBezTo>
                    <a:cubicBezTo>
                      <a:pt x="1" y="484"/>
                      <a:pt x="140" y="624"/>
                      <a:pt x="313" y="624"/>
                    </a:cubicBezTo>
                    <a:cubicBezTo>
                      <a:pt x="484" y="624"/>
                      <a:pt x="624" y="484"/>
                      <a:pt x="624" y="312"/>
                    </a:cubicBezTo>
                    <a:cubicBezTo>
                      <a:pt x="624" y="139"/>
                      <a:pt x="484" y="1"/>
                      <a:pt x="3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-505372" y="-676044"/>
            <a:ext cx="13202744" cy="1498412"/>
            <a:chOff x="-505372" y="-676044"/>
            <a:chExt cx="13202744" cy="1498412"/>
          </a:xfrm>
        </p:grpSpPr>
        <p:grpSp>
          <p:nvGrpSpPr>
            <p:cNvPr id="40" name="Group 39"/>
            <p:cNvGrpSpPr/>
            <p:nvPr/>
          </p:nvGrpSpPr>
          <p:grpSpPr>
            <a:xfrm>
              <a:off x="-30480" y="-592"/>
              <a:ext cx="12252960" cy="822960"/>
              <a:chOff x="-30480" y="-592"/>
              <a:chExt cx="12252960" cy="82296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30480" y="1"/>
                <a:ext cx="12252960" cy="8214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847078" y="-592"/>
                <a:ext cx="10510148" cy="822960"/>
                <a:chOff x="847078" y="-592"/>
                <a:chExt cx="10510148" cy="822960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078" y="-592"/>
                  <a:ext cx="822960" cy="822960"/>
                </a:xfrm>
                <a:prstGeom prst="rect">
                  <a:avLst/>
                </a:prstGeom>
              </p:spPr>
            </p:pic>
            <p:pic>
              <p:nvPicPr>
                <p:cNvPr id="202" name="object 7">
                  <a:extLst>
                    <a:ext uri="{FF2B5EF4-FFF2-40B4-BE49-F238E27FC236}">
                      <a16:creationId xmlns:a16="http://schemas.microsoft.com/office/drawing/2014/main" id="{73203083-5208-C641-AA10-39FF77CAB292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800725" y="149824"/>
                  <a:ext cx="2274435" cy="540224"/>
                </a:xfrm>
                <a:prstGeom prst="rect">
                  <a:avLst/>
                </a:prstGeom>
              </p:spPr>
            </p:pic>
            <p:pic>
              <p:nvPicPr>
                <p:cNvPr id="203" name="Picture 202">
                  <a:extLst>
                    <a:ext uri="{FF2B5EF4-FFF2-40B4-BE49-F238E27FC236}">
                      <a16:creationId xmlns:a16="http://schemas.microsoft.com/office/drawing/2014/main" id="{5A4E806B-5D7E-0C40-8EA9-FCEA2888A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2634" y="135536"/>
                  <a:ext cx="1684592" cy="554142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0285" y="157408"/>
                  <a:ext cx="1828800" cy="485254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Oval 19"/>
            <p:cNvSpPr/>
            <p:nvPr/>
          </p:nvSpPr>
          <p:spPr>
            <a:xfrm>
              <a:off x="-505372" y="-676044"/>
              <a:ext cx="1062960" cy="10092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11634412" y="-670977"/>
              <a:ext cx="1062960" cy="10092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71188" y="6079674"/>
            <a:ext cx="4249624" cy="698358"/>
            <a:chOff x="3746089" y="6021700"/>
            <a:chExt cx="4540928" cy="830072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316" y="6093251"/>
              <a:ext cx="2033701" cy="6587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089" y="6021700"/>
              <a:ext cx="1711679" cy="83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9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Pattern of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Item-level </a:t>
            </a:r>
            <a:r>
              <a:rPr lang="en-US" dirty="0" err="1"/>
              <a:t>missingness</a:t>
            </a:r>
            <a:endParaRPr lang="en-US" dirty="0"/>
          </a:p>
          <a:p>
            <a:pPr lvl="0">
              <a:buSzPct val="100000"/>
            </a:pPr>
            <a:r>
              <a:rPr lang="en-US" dirty="0"/>
              <a:t>Subject-level </a:t>
            </a:r>
            <a:r>
              <a:rPr lang="en-US" dirty="0" err="1"/>
              <a:t>missingness</a:t>
            </a:r>
            <a:endParaRPr lang="en-US" dirty="0"/>
          </a:p>
          <a:p>
            <a:pPr lvl="0">
              <a:buSzPct val="100000"/>
            </a:pPr>
            <a:r>
              <a:rPr lang="en-US" dirty="0"/>
              <a:t>Missing in outcome or predictor variable?</a:t>
            </a:r>
          </a:p>
          <a:p>
            <a:pPr lvl="0">
              <a:buSzPct val="100000"/>
            </a:pPr>
            <a:r>
              <a:rPr lang="en-US" dirty="0"/>
              <a:t>Missing in continuous or categorical variable?</a:t>
            </a:r>
          </a:p>
          <a:p>
            <a:pPr lvl="0">
              <a:buSzPct val="100000"/>
            </a:pPr>
            <a:r>
              <a:rPr lang="en-US" dirty="0"/>
              <a:t>Designed trials or designed surveys?</a:t>
            </a:r>
          </a:p>
          <a:p>
            <a:pPr lvl="0">
              <a:buSzPct val="100000"/>
            </a:pPr>
            <a:r>
              <a:rPr lang="en-US" dirty="0"/>
              <a:t>Unstructured surveys?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of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dirty="0"/>
              <a:t>Missing completely at random (MCAR)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dirty="0"/>
              <a:t>Missing at random (MAR)</a:t>
            </a:r>
          </a:p>
          <a:p>
            <a:pPr marL="514350" lvl="0" indent="-514350">
              <a:buSzPct val="100000"/>
              <a:buFont typeface="+mj-lt"/>
              <a:buAutoNum type="arabicPeriod"/>
            </a:pPr>
            <a:r>
              <a:rPr lang="en-US" dirty="0"/>
              <a:t>Missing not at random (MNAR)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Missing Completely at Random (MCAR)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Reasons: Lab error, road accident, bad weather, residential move, family emergency, inadvertently skipping questions</a:t>
            </a:r>
          </a:p>
          <a:p>
            <a:pPr>
              <a:buSzPct val="100000"/>
            </a:pPr>
            <a:r>
              <a:rPr lang="en-US" dirty="0"/>
              <a:t>Example: income and age, </a:t>
            </a:r>
            <a:r>
              <a:rPr lang="en-US" dirty="0" err="1"/>
              <a:t>prob</a:t>
            </a:r>
            <a:r>
              <a:rPr lang="en-US" dirty="0"/>
              <a:t> of missing data on income does not depend on income and age, i.e. participants of all ages likely to report income</a:t>
            </a:r>
          </a:p>
          <a:p>
            <a:pPr>
              <a:buSzPct val="100000"/>
            </a:pPr>
            <a:r>
              <a:rPr lang="en-US" dirty="0"/>
              <a:t>Little’s MCAR test </a:t>
            </a:r>
          </a:p>
          <a:p>
            <a:pPr>
              <a:buSzPct val="100000"/>
            </a:pPr>
            <a:r>
              <a:rPr lang="en-US" dirty="0"/>
              <a:t>Non-significant test =&gt; MCAR</a:t>
            </a:r>
          </a:p>
          <a:p>
            <a:pPr>
              <a:buSzPct val="100000"/>
            </a:pPr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Missing at Random (MAR)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Also called </a:t>
            </a:r>
            <a:r>
              <a:rPr lang="en-US" i="1" dirty="0"/>
              <a:t>ignorable</a:t>
            </a:r>
            <a:r>
              <a:rPr lang="en-US" dirty="0"/>
              <a:t> </a:t>
            </a:r>
            <a:r>
              <a:rPr lang="en-US" dirty="0" err="1"/>
              <a:t>missingness</a:t>
            </a:r>
            <a:endParaRPr lang="en-US" dirty="0"/>
          </a:p>
          <a:p>
            <a:pPr lvl="0">
              <a:buSzPct val="100000"/>
            </a:pPr>
            <a:r>
              <a:rPr lang="en-US" dirty="0"/>
              <a:t>Probability of </a:t>
            </a:r>
            <a:r>
              <a:rPr lang="en-US" dirty="0" err="1"/>
              <a:t>missingness</a:t>
            </a:r>
            <a:r>
              <a:rPr lang="en-US" dirty="0"/>
              <a:t> on Y does not depend on Y itself after controlling for other variables</a:t>
            </a:r>
          </a:p>
          <a:p>
            <a:pPr lvl="0">
              <a:buSzPct val="100000"/>
            </a:pPr>
            <a:r>
              <a:rPr lang="en-US" dirty="0"/>
              <a:t>Example: </a:t>
            </a:r>
            <a:r>
              <a:rPr lang="en-US" dirty="0" err="1"/>
              <a:t>prob</a:t>
            </a:r>
            <a:r>
              <a:rPr lang="en-US" dirty="0"/>
              <a:t> of </a:t>
            </a:r>
            <a:r>
              <a:rPr lang="en-US" dirty="0" err="1"/>
              <a:t>missingness</a:t>
            </a:r>
            <a:r>
              <a:rPr lang="en-US" dirty="0"/>
              <a:t> on income depends on age (older more likely to report than younger), but participants within each group equally likely to report income, i.e. </a:t>
            </a:r>
            <a:r>
              <a:rPr lang="en-US" dirty="0" err="1"/>
              <a:t>prob</a:t>
            </a:r>
            <a:r>
              <a:rPr lang="en-US" dirty="0"/>
              <a:t> of </a:t>
            </a:r>
            <a:r>
              <a:rPr lang="en-US" dirty="0" err="1"/>
              <a:t>missingness</a:t>
            </a:r>
            <a:r>
              <a:rPr lang="en-US" dirty="0"/>
              <a:t> on income unrelated within an age </a:t>
            </a:r>
            <a:r>
              <a:rPr lang="en-US" dirty="0" smtClean="0"/>
              <a:t>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Missing Not at Random (MNAR)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Also called </a:t>
            </a:r>
            <a:r>
              <a:rPr lang="en-US" i="1" dirty="0" err="1"/>
              <a:t>nonignorable</a:t>
            </a:r>
            <a:r>
              <a:rPr lang="en-US" dirty="0"/>
              <a:t> </a:t>
            </a:r>
            <a:r>
              <a:rPr lang="en-US" dirty="0" err="1"/>
              <a:t>missingness</a:t>
            </a:r>
            <a:endParaRPr lang="en-US" dirty="0"/>
          </a:p>
          <a:p>
            <a:pPr lvl="0">
              <a:buSzPct val="100000"/>
            </a:pPr>
            <a:r>
              <a:rPr lang="en-US" dirty="0" err="1"/>
              <a:t>Missingness</a:t>
            </a:r>
            <a:r>
              <a:rPr lang="en-US" dirty="0"/>
              <a:t> is not MCAR or MAR</a:t>
            </a:r>
          </a:p>
          <a:p>
            <a:pPr lvl="0">
              <a:buSzPct val="100000"/>
            </a:pPr>
            <a:r>
              <a:rPr lang="en-US" dirty="0"/>
              <a:t>Probability of </a:t>
            </a:r>
            <a:r>
              <a:rPr lang="en-US" dirty="0" err="1"/>
              <a:t>missingness</a:t>
            </a:r>
            <a:r>
              <a:rPr lang="en-US" dirty="0"/>
              <a:t> on Y depends on values of Y itself, e.g. people with higher income do not report income (even after controlling for other factors)</a:t>
            </a:r>
          </a:p>
          <a:p>
            <a:pPr lvl="0">
              <a:buSzPct val="100000"/>
            </a:pPr>
            <a:r>
              <a:rPr lang="en-US" dirty="0"/>
              <a:t>No statistical tests for MAR and MNAR, but can run some sensitivity analyses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Missing Data Patterns: Example (</a:t>
            </a:r>
            <a:r>
              <a:rPr lang="en-US" sz="4000" b="1" dirty="0" err="1"/>
              <a:t>Polit</a:t>
            </a:r>
            <a:r>
              <a:rPr lang="en-US" sz="4000" b="1" dirty="0"/>
              <a:t>, 2010)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DEED61-704F-4162-BAD7-6212B232A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18096"/>
              </p:ext>
            </p:extLst>
          </p:nvPr>
        </p:nvGraphicFramePr>
        <p:xfrm>
          <a:off x="1401695" y="1502926"/>
          <a:ext cx="9388609" cy="483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879">
                  <a:extLst>
                    <a:ext uri="{9D8B030D-6E8A-4147-A177-3AD203B41FA5}">
                      <a16:colId xmlns:a16="http://schemas.microsoft.com/office/drawing/2014/main" val="322417780"/>
                    </a:ext>
                  </a:extLst>
                </a:gridCol>
                <a:gridCol w="1342225">
                  <a:extLst>
                    <a:ext uri="{9D8B030D-6E8A-4147-A177-3AD203B41FA5}">
                      <a16:colId xmlns:a16="http://schemas.microsoft.com/office/drawing/2014/main" val="2118516057"/>
                    </a:ext>
                  </a:extLst>
                </a:gridCol>
                <a:gridCol w="3359230">
                  <a:extLst>
                    <a:ext uri="{9D8B030D-6E8A-4147-A177-3AD203B41FA5}">
                      <a16:colId xmlns:a16="http://schemas.microsoft.com/office/drawing/2014/main" val="3571687137"/>
                    </a:ext>
                  </a:extLst>
                </a:gridCol>
                <a:gridCol w="1906987">
                  <a:extLst>
                    <a:ext uri="{9D8B030D-6E8A-4147-A177-3AD203B41FA5}">
                      <a16:colId xmlns:a16="http://schemas.microsoft.com/office/drawing/2014/main" val="2291222557"/>
                    </a:ext>
                  </a:extLst>
                </a:gridCol>
                <a:gridCol w="1511288">
                  <a:extLst>
                    <a:ext uri="{9D8B030D-6E8A-4147-A177-3AD203B41FA5}">
                      <a16:colId xmlns:a16="http://schemas.microsoft.com/office/drawing/2014/main" val="3037313193"/>
                    </a:ext>
                  </a:extLst>
                </a:gridCol>
              </a:tblGrid>
              <a:tr h="71393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# Follow-Up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Missing data reason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Cotinine M, ng/mL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(All Subjects)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Cotinine M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(90 Subjects)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69358"/>
                  </a:ext>
                </a:extLst>
              </a:tr>
              <a:tr h="7139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 missing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50 men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50 women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21991"/>
                  </a:ext>
                </a:extLst>
              </a:tr>
              <a:tr h="9445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MCAR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 men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 women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Lab error, road accident, bad weather, residential move, family emergency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81101"/>
                  </a:ext>
                </a:extLst>
              </a:tr>
              <a:tr h="94452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 men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50 women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Male dropouts lost interest, men smoked &gt;women, dropout unrelated to cotinine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175.0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419511"/>
                  </a:ext>
                </a:extLst>
              </a:tr>
              <a:tr h="12243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MNAR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 men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50 women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Male dropouts resumed heavy smoking, embarrassed to continue, dropout related to cotinine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165.0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1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100000"/>
            </a:pPr>
            <a:r>
              <a:rPr lang="en-US" dirty="0"/>
              <a:t>Ignoring missing data:</a:t>
            </a:r>
          </a:p>
          <a:p>
            <a:pPr marL="741362" lvl="1" indent="-457200">
              <a:buSzPct val="100000"/>
              <a:buFont typeface="+mj-lt"/>
              <a:buAutoNum type="arabicPeriod"/>
            </a:pPr>
            <a:r>
              <a:rPr lang="en-US" dirty="0"/>
              <a:t>Pairwise deletion, e.g. bivariate correlation, also called </a:t>
            </a:r>
            <a:r>
              <a:rPr lang="en-US" i="1" dirty="0"/>
              <a:t>available-case analysis</a:t>
            </a:r>
          </a:p>
          <a:p>
            <a:pPr marL="741362" lvl="1" indent="-457200">
              <a:buSzPct val="100000"/>
              <a:buFont typeface="+mj-lt"/>
              <a:buAutoNum type="arabicPeriod"/>
            </a:pPr>
            <a:r>
              <a:rPr lang="en-US" dirty="0" err="1"/>
              <a:t>Listwise</a:t>
            </a:r>
            <a:r>
              <a:rPr lang="en-US" dirty="0"/>
              <a:t> or </a:t>
            </a:r>
            <a:r>
              <a:rPr lang="en-US" dirty="0" err="1"/>
              <a:t>casewise</a:t>
            </a:r>
            <a:r>
              <a:rPr lang="en-US" dirty="0"/>
              <a:t> deletion, e.g. multiple regression, also called </a:t>
            </a:r>
            <a:r>
              <a:rPr lang="en-US" i="1" dirty="0"/>
              <a:t>complete-case analysis</a:t>
            </a:r>
          </a:p>
          <a:p>
            <a:pPr lvl="0">
              <a:buSzPct val="100000"/>
            </a:pPr>
            <a:r>
              <a:rPr lang="en-US" dirty="0"/>
              <a:t>Ignoring missing data, but using all available data: GEE, mixed models, survival analysis</a:t>
            </a:r>
          </a:p>
          <a:p>
            <a:pPr lvl="0">
              <a:buSzPct val="100000"/>
            </a:pPr>
            <a:r>
              <a:rPr lang="en-US" dirty="0"/>
              <a:t>Imputation: </a:t>
            </a:r>
            <a:endParaRPr lang="en-US" dirty="0" smtClean="0"/>
          </a:p>
          <a:p>
            <a:pPr marL="779463" lvl="0" indent="-514350">
              <a:buSzPct val="100000"/>
              <a:buFont typeface="+mj-lt"/>
              <a:buAutoNum type="arabicPeriod"/>
            </a:pPr>
            <a:r>
              <a:rPr lang="en-US" sz="2400" dirty="0" smtClean="0"/>
              <a:t>single-imputation</a:t>
            </a:r>
            <a:r>
              <a:rPr lang="en-US" sz="2400" dirty="0"/>
              <a:t>, </a:t>
            </a:r>
            <a:endParaRPr lang="en-US" sz="2400" dirty="0" smtClean="0"/>
          </a:p>
          <a:p>
            <a:pPr marL="722313" lvl="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multiple </a:t>
            </a:r>
            <a:r>
              <a:rPr lang="en-US" sz="2400" dirty="0"/>
              <a:t>imputation</a:t>
            </a:r>
          </a:p>
          <a:p>
            <a:pPr lvl="0">
              <a:buSzPct val="100000"/>
            </a:pPr>
            <a:r>
              <a:rPr lang="en-US" dirty="0"/>
              <a:t>Sensitivity analysis, e.g. worst outcome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Imputation using a central tendency measure: Continuous-&gt; Mean, Ordinal-&gt; median, Nominal-&gt; mode</a:t>
            </a:r>
          </a:p>
          <a:p>
            <a:pPr lvl="0">
              <a:buSzPct val="100000"/>
            </a:pPr>
            <a:r>
              <a:rPr lang="en-US" dirty="0"/>
              <a:t>Subgroup imputation</a:t>
            </a:r>
          </a:p>
          <a:p>
            <a:pPr lvl="0">
              <a:buSzPct val="100000"/>
            </a:pPr>
            <a:r>
              <a:rPr lang="en-US" dirty="0"/>
              <a:t>LOCF</a:t>
            </a:r>
          </a:p>
          <a:p>
            <a:pPr lvl="0">
              <a:buSzPct val="100000"/>
            </a:pPr>
            <a:r>
              <a:rPr lang="en-US" dirty="0"/>
              <a:t>Regression</a:t>
            </a:r>
          </a:p>
          <a:p>
            <a:pPr lvl="0">
              <a:buSzPct val="100000"/>
            </a:pPr>
            <a:r>
              <a:rPr lang="en-US" dirty="0"/>
              <a:t>Maximum likelihood</a:t>
            </a:r>
          </a:p>
          <a:p>
            <a:pPr lvl="0">
              <a:buSzPct val="100000"/>
            </a:pPr>
            <a:r>
              <a:rPr lang="en-US" dirty="0"/>
              <a:t>Expectation maximization (EM) algorithm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Multiple Imputation,</a:t>
            </a:r>
            <a:r>
              <a:rPr lang="en-US" sz="4800" b="1" dirty="0"/>
              <a:t> </a:t>
            </a:r>
            <a:r>
              <a:rPr lang="en-US" sz="3600" b="1" dirty="0" err="1"/>
              <a:t>Newgard</a:t>
            </a:r>
            <a:r>
              <a:rPr lang="en-US" sz="3600" b="1" dirty="0"/>
              <a:t> and </a:t>
            </a:r>
            <a:r>
              <a:rPr lang="en-US" sz="3600" b="1" dirty="0" err="1"/>
              <a:t>Haukoos</a:t>
            </a:r>
            <a:r>
              <a:rPr lang="en-US" sz="3600" b="1" dirty="0"/>
              <a:t> (2007)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59579F-8600-4ADC-BB1B-DEF764ABF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377" y="1600838"/>
            <a:ext cx="7955246" cy="48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 Example of Sensitivity Analysis, </a:t>
            </a:r>
            <a:r>
              <a:rPr lang="en-US" sz="4000" b="1" dirty="0" err="1"/>
              <a:t>Polit</a:t>
            </a:r>
            <a:r>
              <a:rPr lang="en-US" sz="4000" b="1" dirty="0"/>
              <a:t> (2010)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AB4785-AC82-4D9A-B95C-FF63029C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35980"/>
              </p:ext>
            </p:extLst>
          </p:nvPr>
        </p:nvGraphicFramePr>
        <p:xfrm>
          <a:off x="1464463" y="1563219"/>
          <a:ext cx="9263073" cy="4677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56">
                  <a:extLst>
                    <a:ext uri="{9D8B030D-6E8A-4147-A177-3AD203B41FA5}">
                      <a16:colId xmlns:a16="http://schemas.microsoft.com/office/drawing/2014/main" val="4013397867"/>
                    </a:ext>
                  </a:extLst>
                </a:gridCol>
                <a:gridCol w="1290403">
                  <a:extLst>
                    <a:ext uri="{9D8B030D-6E8A-4147-A177-3AD203B41FA5}">
                      <a16:colId xmlns:a16="http://schemas.microsoft.com/office/drawing/2014/main" val="928561508"/>
                    </a:ext>
                  </a:extLst>
                </a:gridCol>
                <a:gridCol w="1563309">
                  <a:extLst>
                    <a:ext uri="{9D8B030D-6E8A-4147-A177-3AD203B41FA5}">
                      <a16:colId xmlns:a16="http://schemas.microsoft.com/office/drawing/2014/main" val="1167903693"/>
                    </a:ext>
                  </a:extLst>
                </a:gridCol>
                <a:gridCol w="2027091">
                  <a:extLst>
                    <a:ext uri="{9D8B030D-6E8A-4147-A177-3AD203B41FA5}">
                      <a16:colId xmlns:a16="http://schemas.microsoft.com/office/drawing/2014/main" val="3533694932"/>
                    </a:ext>
                  </a:extLst>
                </a:gridCol>
                <a:gridCol w="1545529">
                  <a:extLst>
                    <a:ext uri="{9D8B030D-6E8A-4147-A177-3AD203B41FA5}">
                      <a16:colId xmlns:a16="http://schemas.microsoft.com/office/drawing/2014/main" val="194737211"/>
                    </a:ext>
                  </a:extLst>
                </a:gridCol>
                <a:gridCol w="1492985">
                  <a:extLst>
                    <a:ext uri="{9D8B030D-6E8A-4147-A177-3AD203B41FA5}">
                      <a16:colId xmlns:a16="http://schemas.microsoft.com/office/drawing/2014/main" val="3846223539"/>
                    </a:ext>
                  </a:extLst>
                </a:gridCol>
              </a:tblGrid>
              <a:tr h="80412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Listwise Deletion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Mean Imputation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Sub-group Mean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Regression Imputation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490743"/>
                  </a:ext>
                </a:extLst>
              </a:tr>
              <a:tr h="6292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1904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1904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1904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1904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154907"/>
                  </a:ext>
                </a:extLst>
              </a:tr>
              <a:tr h="7275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Mean, Imp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(N=151)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45.52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(m=46.36, f=44.7)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46.43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46.38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752870"/>
                  </a:ext>
                </a:extLst>
              </a:tr>
              <a:tr h="6292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SD, Imp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70904"/>
                  </a:ext>
                </a:extLst>
              </a:tr>
              <a:tr h="6292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Mean, Full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82134"/>
                  </a:ext>
                </a:extLst>
              </a:tr>
              <a:tr h="6292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SD, Full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13.49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7089"/>
                  </a:ext>
                </a:extLst>
              </a:tr>
              <a:tr h="6292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Extent of </a:t>
            </a:r>
            <a:r>
              <a:rPr lang="en-US" dirty="0" err="1"/>
              <a:t>missingness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Pattern of </a:t>
            </a:r>
            <a:r>
              <a:rPr lang="en-US" dirty="0" err="1"/>
              <a:t>missingness</a:t>
            </a:r>
            <a:endParaRPr lang="en-US" dirty="0"/>
          </a:p>
          <a:p>
            <a:pPr marL="514350" lvl="0" indent="-514350">
              <a:buFont typeface="+mj-lt"/>
              <a:buAutoNum type="arabicPeriod" startAt="4"/>
            </a:pPr>
            <a:r>
              <a:rPr lang="en-US" dirty="0"/>
              <a:t>Strategies in dealing with missing data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en-US" dirty="0"/>
              <a:t>Examples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en-US" dirty="0"/>
              <a:t>Prevention of missing data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Considerations to Decrease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Some attrition unavoidable</a:t>
            </a:r>
          </a:p>
          <a:p>
            <a:pPr>
              <a:buSzPct val="100000"/>
            </a:pPr>
            <a:r>
              <a:rPr lang="en-US" dirty="0"/>
              <a:t>Take attrition or drop-out into account in estimating sample size</a:t>
            </a:r>
          </a:p>
          <a:p>
            <a:pPr lvl="0">
              <a:buSzPct val="100000"/>
            </a:pPr>
            <a:r>
              <a:rPr lang="en-US" dirty="0"/>
              <a:t>Analyze all randomized subjects in RCTs</a:t>
            </a:r>
          </a:p>
          <a:p>
            <a:pPr lvl="0">
              <a:buSzPct val="100000"/>
            </a:pPr>
            <a:r>
              <a:rPr lang="en-US" dirty="0"/>
              <a:t>Try to increase response rate in surveys</a:t>
            </a:r>
          </a:p>
          <a:p>
            <a:pPr lvl="0">
              <a:buSzPct val="100000"/>
            </a:pPr>
            <a:r>
              <a:rPr lang="en-US" dirty="0"/>
              <a:t>Ask questions that decrease refusal rate, e.g. exact income vs. income categories</a:t>
            </a:r>
          </a:p>
          <a:p>
            <a:pPr lvl="0">
              <a:buSzPct val="100000"/>
            </a:pPr>
            <a:r>
              <a:rPr lang="en-US" dirty="0"/>
              <a:t>Logistical support for clinic visits if ethical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Considerations to Decrease Missing Data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Study design</a:t>
            </a:r>
          </a:p>
          <a:p>
            <a:pPr lvl="0">
              <a:buSzPct val="100000"/>
            </a:pPr>
            <a:r>
              <a:rPr lang="en-US" dirty="0"/>
              <a:t>Reduce drop outs</a:t>
            </a:r>
          </a:p>
          <a:p>
            <a:pPr lvl="0">
              <a:buSzPct val="100000"/>
            </a:pPr>
            <a:r>
              <a:rPr lang="en-US" dirty="0"/>
              <a:t>One may discontinue assigned treatment, but try to keep them in the study follow-ups</a:t>
            </a:r>
          </a:p>
          <a:p>
            <a:pPr lvl="0">
              <a:buSzPct val="100000"/>
            </a:pPr>
            <a:r>
              <a:rPr lang="en-US" dirty="0"/>
              <a:t>They can switch treatment, or completely discontinue</a:t>
            </a:r>
          </a:p>
          <a:p>
            <a:pPr lvl="0">
              <a:buSzPct val="100000"/>
            </a:pPr>
            <a:r>
              <a:rPr lang="en-US" dirty="0"/>
              <a:t>Communication</a:t>
            </a:r>
          </a:p>
          <a:p>
            <a:pPr lvl="0">
              <a:buSzPct val="100000"/>
            </a:pPr>
            <a:r>
              <a:rPr lang="en-US" dirty="0"/>
              <a:t>Training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Missing data are common</a:t>
            </a:r>
          </a:p>
          <a:p>
            <a:pPr lvl="0">
              <a:buSzPct val="100000"/>
            </a:pPr>
            <a:r>
              <a:rPr lang="en-US" dirty="0"/>
              <a:t>Data analysis plan should specify how missing data would be handled</a:t>
            </a:r>
          </a:p>
          <a:p>
            <a:pPr lvl="0">
              <a:buSzPct val="100000"/>
            </a:pPr>
            <a:r>
              <a:rPr lang="en-US" dirty="0"/>
              <a:t>Better study designs</a:t>
            </a:r>
          </a:p>
          <a:p>
            <a:pPr lvl="0">
              <a:buSzPct val="100000"/>
            </a:pPr>
            <a:r>
              <a:rPr lang="en-US" dirty="0"/>
              <a:t>Account for expected attrition in sample size estimation</a:t>
            </a:r>
          </a:p>
          <a:p>
            <a:pPr lvl="0">
              <a:buSzPct val="100000"/>
            </a:pPr>
            <a:r>
              <a:rPr lang="en-US" dirty="0"/>
              <a:t>Better data analyses: imputation is common</a:t>
            </a:r>
          </a:p>
          <a:p>
            <a:pPr lvl="0">
              <a:buSzPct val="100000"/>
            </a:pPr>
            <a:r>
              <a:rPr lang="en-US" dirty="0"/>
              <a:t>GEE, mixed models, survival analyses do not need imputation 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35000" indent="-457200" algn="just"/>
            <a:r>
              <a:rPr lang="en-US" dirty="0"/>
              <a:t>Allison, P. D. (2002). </a:t>
            </a:r>
            <a:r>
              <a:rPr lang="en-US" i="1" dirty="0"/>
              <a:t>Missing data</a:t>
            </a:r>
            <a:r>
              <a:rPr lang="en-US" dirty="0"/>
              <a:t>. Sage publications.</a:t>
            </a:r>
          </a:p>
          <a:p>
            <a:pPr marL="635000" indent="-457200" algn="just"/>
            <a:r>
              <a:rPr lang="en-US" dirty="0" err="1" smtClean="0"/>
              <a:t>Budhathoki</a:t>
            </a:r>
            <a:r>
              <a:rPr lang="en-US" dirty="0"/>
              <a:t>, </a:t>
            </a:r>
            <a:r>
              <a:rPr lang="en-US" dirty="0" smtClean="0"/>
              <a:t>Chakra. </a:t>
            </a:r>
            <a:r>
              <a:rPr lang="en-US" dirty="0"/>
              <a:t>(2022). </a:t>
            </a:r>
            <a:r>
              <a:rPr lang="en-US" i="1" dirty="0"/>
              <a:t>Analysis of </a:t>
            </a:r>
            <a:r>
              <a:rPr lang="en-US" i="1" dirty="0" smtClean="0"/>
              <a:t>Data with </a:t>
            </a:r>
            <a:r>
              <a:rPr lang="en-US" i="1" dirty="0"/>
              <a:t>Missing </a:t>
            </a:r>
            <a:r>
              <a:rPr lang="en-US" i="1" dirty="0" smtClean="0"/>
              <a:t>Values</a:t>
            </a:r>
            <a:r>
              <a:rPr lang="en-US" dirty="0" smtClean="0"/>
              <a:t>. John Hopkins School of Nursing.</a:t>
            </a:r>
            <a:endParaRPr lang="en-US" dirty="0">
              <a:solidFill>
                <a:prstClr val="black"/>
              </a:solidFill>
            </a:endParaRPr>
          </a:p>
          <a:p>
            <a:pPr marL="635000" indent="-457200" algn="just"/>
            <a:r>
              <a:rPr lang="en-US" dirty="0" err="1">
                <a:solidFill>
                  <a:prstClr val="black"/>
                </a:solidFill>
              </a:rPr>
              <a:t>Newgard</a:t>
            </a:r>
            <a:r>
              <a:rPr lang="en-US" dirty="0">
                <a:solidFill>
                  <a:prstClr val="black"/>
                </a:solidFill>
              </a:rPr>
              <a:t>, C. D., &amp; </a:t>
            </a:r>
            <a:r>
              <a:rPr lang="en-US" dirty="0" err="1">
                <a:solidFill>
                  <a:prstClr val="black"/>
                </a:solidFill>
              </a:rPr>
              <a:t>Haukoos</a:t>
            </a:r>
            <a:r>
              <a:rPr lang="en-US" dirty="0">
                <a:solidFill>
                  <a:prstClr val="black"/>
                </a:solidFill>
              </a:rPr>
              <a:t>, J. S. (2007). Advanced Statistics: Missing Data in Clinical Research-Part 2: Multiple Imputation. </a:t>
            </a:r>
            <a:r>
              <a:rPr lang="en-US" i="1" dirty="0">
                <a:solidFill>
                  <a:prstClr val="black"/>
                </a:solidFill>
              </a:rPr>
              <a:t>Academic Emergency Medicine</a:t>
            </a:r>
            <a:r>
              <a:rPr lang="en-US" dirty="0">
                <a:solidFill>
                  <a:prstClr val="black"/>
                </a:solidFill>
              </a:rPr>
              <a:t>, 14: 669-678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marL="635000" indent="-457200" algn="just"/>
            <a:r>
              <a:rPr lang="en-US" dirty="0" err="1">
                <a:solidFill>
                  <a:prstClr val="black"/>
                </a:solidFill>
              </a:rPr>
              <a:t>Polit</a:t>
            </a:r>
            <a:r>
              <a:rPr lang="en-US" dirty="0">
                <a:solidFill>
                  <a:prstClr val="black"/>
                </a:solidFill>
              </a:rPr>
              <a:t>, D. (2010). </a:t>
            </a:r>
            <a:r>
              <a:rPr lang="en-US" i="1" dirty="0">
                <a:solidFill>
                  <a:prstClr val="black"/>
                </a:solidFill>
              </a:rPr>
              <a:t>Statistics and data analysis for nursing research</a:t>
            </a:r>
            <a:r>
              <a:rPr lang="en-US" dirty="0">
                <a:solidFill>
                  <a:prstClr val="black"/>
                </a:solidFill>
              </a:rPr>
              <a:t>. Pearson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635000" indent="-457200" algn="just"/>
            <a:r>
              <a:rPr lang="en-US" dirty="0">
                <a:solidFill>
                  <a:prstClr val="black"/>
                </a:solidFill>
              </a:rPr>
              <a:t>Pathak, M. A., (2014), Beginning Data Science with R, Springer </a:t>
            </a:r>
            <a:r>
              <a:rPr lang="en-US" dirty="0" smtClean="0">
                <a:solidFill>
                  <a:prstClr val="black"/>
                </a:solidFill>
              </a:rPr>
              <a:t>International Publishing</a:t>
            </a:r>
            <a:r>
              <a:rPr lang="en-US" dirty="0">
                <a:solidFill>
                  <a:prstClr val="black"/>
                </a:solidFill>
              </a:rPr>
              <a:t>, Switzerland.</a:t>
            </a:r>
          </a:p>
          <a:p>
            <a:pPr marL="635000" indent="-457200" algn="just"/>
            <a:r>
              <a:rPr lang="en-US" dirty="0">
                <a:solidFill>
                  <a:prstClr val="black"/>
                </a:solidFill>
              </a:rPr>
              <a:t>Han J., </a:t>
            </a:r>
            <a:r>
              <a:rPr lang="en-US" dirty="0" err="1">
                <a:solidFill>
                  <a:prstClr val="black"/>
                </a:solidFill>
              </a:rPr>
              <a:t>Micheline</a:t>
            </a:r>
            <a:r>
              <a:rPr lang="en-US" dirty="0">
                <a:solidFill>
                  <a:prstClr val="black"/>
                </a:solidFill>
              </a:rPr>
              <a:t> K., &amp; Jian P., (2012), Data Mining Concepts and Techniques </a:t>
            </a:r>
            <a:r>
              <a:rPr lang="en-US" dirty="0" smtClean="0">
                <a:solidFill>
                  <a:prstClr val="black"/>
                </a:solidFill>
              </a:rPr>
              <a:t>Third Edition</a:t>
            </a:r>
            <a:r>
              <a:rPr lang="en-US" dirty="0">
                <a:solidFill>
                  <a:prstClr val="black"/>
                </a:solidFill>
              </a:rPr>
              <a:t>, Elsevier, United States of America.</a:t>
            </a:r>
          </a:p>
          <a:p>
            <a:pPr marL="635000" indent="-457200" algn="just"/>
            <a:r>
              <a:rPr lang="en-US" dirty="0">
                <a:solidFill>
                  <a:prstClr val="black"/>
                </a:solidFill>
              </a:rPr>
              <a:t>https://datascienceplus.com/imputing-missing-data-with-r-mice-package/</a:t>
            </a:r>
          </a:p>
          <a:p>
            <a:pPr marL="635000" indent="-457200" algn="just"/>
            <a:r>
              <a:rPr lang="en-US" dirty="0">
                <a:solidFill>
                  <a:prstClr val="black"/>
                </a:solidFill>
              </a:rPr>
              <a:t>https://www.statology.org/how-to-normalize-data-in-r/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Tugas</a:t>
            </a:r>
            <a:r>
              <a:rPr lang="en-US" b="1" dirty="0" smtClean="0"/>
              <a:t> </a:t>
            </a:r>
            <a:r>
              <a:rPr lang="en-US" b="1" dirty="0" err="1" smtClean="0"/>
              <a:t>Kelompok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Mengunduh</a:t>
            </a:r>
            <a:r>
              <a:rPr lang="en-US" dirty="0" smtClean="0"/>
              <a:t> </a:t>
            </a:r>
            <a:r>
              <a:rPr lang="en-US" dirty="0"/>
              <a:t>dataset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/>
              <a:t>(missing value),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 smtClean="0"/>
              <a:t>menjelaskan</a:t>
            </a:r>
            <a:r>
              <a:rPr lang="en-US" dirty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 smtClean="0"/>
              <a:t>diperoleh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data preprocessing,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imputasi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imputasi</a:t>
            </a:r>
            <a:r>
              <a:rPr lang="en-US" dirty="0"/>
              <a:t> </a:t>
            </a:r>
            <a:r>
              <a:rPr lang="en-US" dirty="0" smtClean="0"/>
              <a:t>data,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menginterpretasikan</a:t>
            </a:r>
            <a:r>
              <a:rPr lang="en-US" dirty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Cara </a:t>
            </a:r>
            <a:r>
              <a:rPr lang="en-US" b="1" dirty="0" err="1" smtClean="0"/>
              <a:t>Pengumpulan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File </a:t>
            </a:r>
            <a:r>
              <a:rPr lang="en-US" dirty="0"/>
              <a:t>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 Markdown (.pdf </a:t>
            </a:r>
            <a:r>
              <a:rPr lang="en-US" dirty="0" err="1"/>
              <a:t>atau</a:t>
            </a:r>
            <a:r>
              <a:rPr lang="en-US" dirty="0"/>
              <a:t> .</a:t>
            </a:r>
            <a:r>
              <a:rPr lang="en-US" dirty="0" smtClean="0"/>
              <a:t>html yang </a:t>
            </a:r>
            <a:r>
              <a:rPr lang="en-US" dirty="0" err="1"/>
              <a:t>memuat</a:t>
            </a:r>
            <a:r>
              <a:rPr lang="en-US" dirty="0"/>
              <a:t> chunk syntax) </a:t>
            </a:r>
            <a:r>
              <a:rPr lang="en-US" dirty="0" err="1"/>
              <a:t>dan</a:t>
            </a:r>
            <a:r>
              <a:rPr lang="en-US" dirty="0"/>
              <a:t> dataset (.</a:t>
            </a:r>
            <a:r>
              <a:rPr lang="en-US" dirty="0" smtClean="0"/>
              <a:t>csv)</a:t>
            </a:r>
          </a:p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pukul</a:t>
            </a:r>
            <a:r>
              <a:rPr lang="en-US" dirty="0"/>
              <a:t> 23.59 WIB</a:t>
            </a:r>
            <a:br>
              <a:rPr lang="en-US" dirty="0"/>
            </a:b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file :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smtClean="0"/>
              <a:t>M12_Kelompok </a:t>
            </a:r>
            <a:r>
              <a:rPr lang="en-US" dirty="0"/>
              <a:t>XX 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26533"/>
            <a:ext cx="9144000" cy="100493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Terima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Kasih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-505372" y="-676044"/>
            <a:ext cx="13202744" cy="1498412"/>
            <a:chOff x="-505372" y="-676044"/>
            <a:chExt cx="13202744" cy="1498412"/>
          </a:xfrm>
        </p:grpSpPr>
        <p:grpSp>
          <p:nvGrpSpPr>
            <p:cNvPr id="217" name="Group 216"/>
            <p:cNvGrpSpPr/>
            <p:nvPr/>
          </p:nvGrpSpPr>
          <p:grpSpPr>
            <a:xfrm>
              <a:off x="-30480" y="-592"/>
              <a:ext cx="12252960" cy="822960"/>
              <a:chOff x="-30480" y="-592"/>
              <a:chExt cx="12252960" cy="822960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-30480" y="1"/>
                <a:ext cx="12252960" cy="8214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847078" y="-592"/>
                <a:ext cx="10510148" cy="822960"/>
                <a:chOff x="847078" y="-592"/>
                <a:chExt cx="10510148" cy="822960"/>
              </a:xfrm>
            </p:grpSpPr>
            <p:pic>
              <p:nvPicPr>
                <p:cNvPr id="222" name="Picture 2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078" y="-592"/>
                  <a:ext cx="822960" cy="822960"/>
                </a:xfrm>
                <a:prstGeom prst="rect">
                  <a:avLst/>
                </a:prstGeom>
              </p:spPr>
            </p:pic>
            <p:pic>
              <p:nvPicPr>
                <p:cNvPr id="223" name="object 7">
                  <a:extLst>
                    <a:ext uri="{FF2B5EF4-FFF2-40B4-BE49-F238E27FC236}">
                      <a16:creationId xmlns:a16="http://schemas.microsoft.com/office/drawing/2014/main" id="{73203083-5208-C641-AA10-39FF77CAB292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800725" y="149824"/>
                  <a:ext cx="2274435" cy="540224"/>
                </a:xfrm>
                <a:prstGeom prst="rect">
                  <a:avLst/>
                </a:prstGeom>
              </p:spPr>
            </p:pic>
            <p:pic>
              <p:nvPicPr>
                <p:cNvPr id="224" name="Picture 223">
                  <a:extLst>
                    <a:ext uri="{FF2B5EF4-FFF2-40B4-BE49-F238E27FC236}">
                      <a16:creationId xmlns:a16="http://schemas.microsoft.com/office/drawing/2014/main" id="{5A4E806B-5D7E-0C40-8EA9-FCEA2888A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2634" y="135536"/>
                  <a:ext cx="1684592" cy="554142"/>
                </a:xfrm>
                <a:prstGeom prst="rect">
                  <a:avLst/>
                </a:prstGeom>
              </p:spPr>
            </p:pic>
            <p:pic>
              <p:nvPicPr>
                <p:cNvPr id="225" name="Picture 2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0285" y="157408"/>
                  <a:ext cx="1828800" cy="485254"/>
                </a:xfrm>
                <a:prstGeom prst="rect">
                  <a:avLst/>
                </a:prstGeom>
              </p:spPr>
            </p:pic>
          </p:grpSp>
        </p:grpSp>
        <p:sp>
          <p:nvSpPr>
            <p:cNvPr id="218" name="Oval 217"/>
            <p:cNvSpPr/>
            <p:nvPr/>
          </p:nvSpPr>
          <p:spPr>
            <a:xfrm>
              <a:off x="-505372" y="-676044"/>
              <a:ext cx="1062960" cy="10092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11634412" y="-670977"/>
              <a:ext cx="1062960" cy="10092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0" y="6098513"/>
            <a:ext cx="12192001" cy="8627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971188" y="6079674"/>
            <a:ext cx="4249624" cy="698358"/>
            <a:chOff x="3746089" y="6021700"/>
            <a:chExt cx="4540928" cy="83007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316" y="6093251"/>
              <a:ext cx="2033701" cy="6587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089" y="6021700"/>
              <a:ext cx="1711679" cy="83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9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Missing data very common in research studies</a:t>
            </a:r>
          </a:p>
          <a:p>
            <a:pPr lvl="0">
              <a:buSzPct val="100000"/>
            </a:pPr>
            <a:r>
              <a:rPr lang="en-US" dirty="0"/>
              <a:t>Best solution? Avoid them!!</a:t>
            </a:r>
          </a:p>
          <a:p>
            <a:pPr lvl="0">
              <a:buSzPct val="100000"/>
            </a:pPr>
            <a:r>
              <a:rPr lang="en-US" dirty="0"/>
              <a:t>Not taught in many statistical courses</a:t>
            </a:r>
          </a:p>
          <a:p>
            <a:pPr lvl="0">
              <a:buSzPct val="100000"/>
            </a:pPr>
            <a:r>
              <a:rPr lang="en-US" dirty="0"/>
              <a:t>Handling missing data</a:t>
            </a:r>
          </a:p>
          <a:p>
            <a:pPr>
              <a:buSzPct val="100000"/>
            </a:pPr>
            <a:r>
              <a:rPr lang="en-US" dirty="0"/>
              <a:t>Reporting of missing data</a:t>
            </a:r>
          </a:p>
          <a:p>
            <a:pPr lvl="0">
              <a:buSzPct val="100000"/>
            </a:pPr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Preventing missing data </a:t>
            </a:r>
          </a:p>
          <a:p>
            <a:pPr lvl="0">
              <a:buSzPct val="100000"/>
            </a:pPr>
            <a:r>
              <a:rPr lang="en-US" dirty="0"/>
              <a:t>Study designs: </a:t>
            </a:r>
            <a:endParaRPr lang="en-US" dirty="0" smtClean="0"/>
          </a:p>
          <a:p>
            <a:pPr marL="176213" lvl="0" indent="0">
              <a:buSzPct val="100000"/>
              <a:buNone/>
            </a:pPr>
            <a:r>
              <a:rPr lang="en-US" dirty="0" smtClean="0"/>
              <a:t>(</a:t>
            </a:r>
            <a:r>
              <a:rPr lang="en-US" dirty="0"/>
              <a:t>1) longitudinal vs. cross-sectional, </a:t>
            </a:r>
            <a:endParaRPr lang="en-US" dirty="0" smtClean="0"/>
          </a:p>
          <a:p>
            <a:pPr marL="176213" lvl="0" indent="0">
              <a:buSzPct val="100000"/>
              <a:buNone/>
            </a:pPr>
            <a:r>
              <a:rPr lang="en-US" dirty="0" smtClean="0"/>
              <a:t>(</a:t>
            </a:r>
            <a:r>
              <a:rPr lang="en-US" dirty="0"/>
              <a:t>2) randomized vs. observational studies</a:t>
            </a:r>
          </a:p>
          <a:p>
            <a:pPr lvl="0">
              <a:buSzPct val="100000"/>
            </a:pPr>
            <a:r>
              <a:rPr lang="en-US" dirty="0" err="1"/>
              <a:t>Missingness</a:t>
            </a:r>
            <a:r>
              <a:rPr lang="en-US" dirty="0"/>
              <a:t> is generally an outcome in some pilot or feasibility studies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Missing Data: Cross-sectional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graphicFrame>
        <p:nvGraphicFramePr>
          <p:cNvPr id="1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995800"/>
              </p:ext>
            </p:extLst>
          </p:nvPr>
        </p:nvGraphicFramePr>
        <p:xfrm>
          <a:off x="1046082" y="1852585"/>
          <a:ext cx="10099836" cy="445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04">
                  <a:extLst>
                    <a:ext uri="{9D8B030D-6E8A-4147-A177-3AD203B41FA5}">
                      <a16:colId xmlns:a16="http://schemas.microsoft.com/office/drawing/2014/main" val="1460387888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1645492518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2600929439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218969068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704417015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3822655232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3898249281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2056363856"/>
                    </a:ext>
                  </a:extLst>
                </a:gridCol>
                <a:gridCol w="1122204">
                  <a:extLst>
                    <a:ext uri="{9D8B030D-6E8A-4147-A177-3AD203B41FA5}">
                      <a16:colId xmlns:a16="http://schemas.microsoft.com/office/drawing/2014/main" val="1794664374"/>
                    </a:ext>
                  </a:extLst>
                </a:gridCol>
              </a:tblGrid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Var_1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Var_2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Var_3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Var_k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54221"/>
                  </a:ext>
                </a:extLst>
              </a:tr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579792"/>
                  </a:ext>
                </a:extLst>
              </a:tr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45253"/>
                  </a:ext>
                </a:extLst>
              </a:tr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60485"/>
                  </a:ext>
                </a:extLst>
              </a:tr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71731"/>
                  </a:ext>
                </a:extLst>
              </a:tr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346895"/>
                  </a:ext>
                </a:extLst>
              </a:tr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42875"/>
                  </a:ext>
                </a:extLst>
              </a:tr>
              <a:tr h="55679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67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7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Missing Data: Cross-sectional, Scales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graphicFrame>
        <p:nvGraphicFramePr>
          <p:cNvPr id="1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37526"/>
              </p:ext>
            </p:extLst>
          </p:nvPr>
        </p:nvGraphicFramePr>
        <p:xfrm>
          <a:off x="1083149" y="1596816"/>
          <a:ext cx="9988506" cy="468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34">
                  <a:extLst>
                    <a:ext uri="{9D8B030D-6E8A-4147-A177-3AD203B41FA5}">
                      <a16:colId xmlns:a16="http://schemas.microsoft.com/office/drawing/2014/main" val="1460387888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1645492518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2600929439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218969068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704417015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3822655232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3898249281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2056363856"/>
                    </a:ext>
                  </a:extLst>
                </a:gridCol>
                <a:gridCol w="1109834">
                  <a:extLst>
                    <a:ext uri="{9D8B030D-6E8A-4147-A177-3AD203B41FA5}">
                      <a16:colId xmlns:a16="http://schemas.microsoft.com/office/drawing/2014/main" val="1794664374"/>
                    </a:ext>
                  </a:extLst>
                </a:gridCol>
              </a:tblGrid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SS1_1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SS1_2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SS1_3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SS2_1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SS2_2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SSx_nk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54221"/>
                  </a:ext>
                </a:extLst>
              </a:tr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579792"/>
                  </a:ext>
                </a:extLst>
              </a:tr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45253"/>
                  </a:ext>
                </a:extLst>
              </a:tr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60485"/>
                  </a:ext>
                </a:extLst>
              </a:tr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71731"/>
                  </a:ext>
                </a:extLst>
              </a:tr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346895"/>
                  </a:ext>
                </a:extLst>
              </a:tr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42875"/>
                  </a:ext>
                </a:extLst>
              </a:tr>
              <a:tr h="5850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67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Missing Data: Longitudinal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  <p:graphicFrame>
        <p:nvGraphicFramePr>
          <p:cNvPr id="11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062698"/>
              </p:ext>
            </p:extLst>
          </p:nvPr>
        </p:nvGraphicFramePr>
        <p:xfrm>
          <a:off x="1062991" y="1646238"/>
          <a:ext cx="10290809" cy="435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1">
                  <a:extLst>
                    <a:ext uri="{9D8B030D-6E8A-4147-A177-3AD203B41FA5}">
                      <a16:colId xmlns:a16="http://schemas.microsoft.com/office/drawing/2014/main" val="1460387888"/>
                    </a:ext>
                  </a:extLst>
                </a:gridCol>
                <a:gridCol w="1257248">
                  <a:extLst>
                    <a:ext uri="{9D8B030D-6E8A-4147-A177-3AD203B41FA5}">
                      <a16:colId xmlns:a16="http://schemas.microsoft.com/office/drawing/2014/main" val="1645492518"/>
                    </a:ext>
                  </a:extLst>
                </a:gridCol>
                <a:gridCol w="1245608">
                  <a:extLst>
                    <a:ext uri="{9D8B030D-6E8A-4147-A177-3AD203B41FA5}">
                      <a16:colId xmlns:a16="http://schemas.microsoft.com/office/drawing/2014/main" val="2600929439"/>
                    </a:ext>
                  </a:extLst>
                </a:gridCol>
                <a:gridCol w="1245608">
                  <a:extLst>
                    <a:ext uri="{9D8B030D-6E8A-4147-A177-3AD203B41FA5}">
                      <a16:colId xmlns:a16="http://schemas.microsoft.com/office/drawing/2014/main" val="218969068"/>
                    </a:ext>
                  </a:extLst>
                </a:gridCol>
                <a:gridCol w="1210684">
                  <a:extLst>
                    <a:ext uri="{9D8B030D-6E8A-4147-A177-3AD203B41FA5}">
                      <a16:colId xmlns:a16="http://schemas.microsoft.com/office/drawing/2014/main" val="704417015"/>
                    </a:ext>
                  </a:extLst>
                </a:gridCol>
                <a:gridCol w="1257248">
                  <a:extLst>
                    <a:ext uri="{9D8B030D-6E8A-4147-A177-3AD203B41FA5}">
                      <a16:colId xmlns:a16="http://schemas.microsoft.com/office/drawing/2014/main" val="3822655232"/>
                    </a:ext>
                  </a:extLst>
                </a:gridCol>
                <a:gridCol w="1222325">
                  <a:extLst>
                    <a:ext uri="{9D8B030D-6E8A-4147-A177-3AD203B41FA5}">
                      <a16:colId xmlns:a16="http://schemas.microsoft.com/office/drawing/2014/main" val="3898249281"/>
                    </a:ext>
                  </a:extLst>
                </a:gridCol>
                <a:gridCol w="1069158">
                  <a:extLst>
                    <a:ext uri="{9D8B030D-6E8A-4147-A177-3AD203B41FA5}">
                      <a16:colId xmlns:a16="http://schemas.microsoft.com/office/drawing/2014/main" val="2056363856"/>
                    </a:ext>
                  </a:extLst>
                </a:gridCol>
                <a:gridCol w="1084459">
                  <a:extLst>
                    <a:ext uri="{9D8B030D-6E8A-4147-A177-3AD203B41FA5}">
                      <a16:colId xmlns:a16="http://schemas.microsoft.com/office/drawing/2014/main" val="1794664374"/>
                    </a:ext>
                  </a:extLst>
                </a:gridCol>
              </a:tblGrid>
              <a:tr h="8616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T1_Var_1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T2_Var_1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T3_Var_1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T1_Var_2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T2_Var_2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T3_Var_2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54221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579792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45253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60485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71731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346895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42875"/>
                  </a:ext>
                </a:extLst>
              </a:tr>
              <a:tr h="4992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67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Coding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Often coded as values that are not possible, e.g. 999, -999</a:t>
            </a:r>
          </a:p>
          <a:p>
            <a:pPr lvl="0">
              <a:buSzPct val="100000"/>
            </a:pPr>
            <a:r>
              <a:rPr lang="en-US" dirty="0"/>
              <a:t>If coded that way, make sure to specify them as missing in data analysis</a:t>
            </a:r>
          </a:p>
          <a:p>
            <a:pPr lvl="0">
              <a:buSzPct val="100000"/>
            </a:pPr>
            <a:r>
              <a:rPr lang="en-US" dirty="0"/>
              <a:t>Sometimes such coding scheme developed to list different reasons of missing data</a:t>
            </a:r>
          </a:p>
          <a:p>
            <a:pPr lvl="0">
              <a:buSzPct val="100000"/>
            </a:pPr>
            <a:r>
              <a:rPr lang="en-US" dirty="0"/>
              <a:t>If they are not important, safer to leave blank or enter “.”</a:t>
            </a:r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Extent of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&lt;1%, &lt;5%, 10% or higher?</a:t>
            </a:r>
          </a:p>
          <a:p>
            <a:pPr lvl="0">
              <a:buSzPct val="100000"/>
            </a:pPr>
            <a:r>
              <a:rPr lang="en-US" dirty="0"/>
              <a:t>By item/variable or by subject?</a:t>
            </a:r>
          </a:p>
          <a:p>
            <a:pPr lvl="0">
              <a:buSzPct val="100000"/>
            </a:pPr>
            <a:r>
              <a:rPr lang="en-US" dirty="0"/>
              <a:t>Most values missing in one or a few variables?</a:t>
            </a:r>
          </a:p>
          <a:p>
            <a:pPr lvl="0">
              <a:buSzPct val="100000"/>
            </a:pPr>
            <a:r>
              <a:rPr lang="en-US" dirty="0"/>
              <a:t>Missing values in one or a few primary variables?</a:t>
            </a:r>
          </a:p>
          <a:p>
            <a:pPr lvl="0">
              <a:buSzPct val="100000"/>
            </a:pPr>
            <a:r>
              <a:rPr lang="en-US" dirty="0"/>
              <a:t>Missing values in one or a few secondary variables?</a:t>
            </a:r>
          </a:p>
          <a:p>
            <a:pPr lvl="0">
              <a:buSzPct val="100000"/>
            </a:pPr>
            <a:r>
              <a:rPr lang="en-US" dirty="0"/>
              <a:t>Few values missing in several variables?</a:t>
            </a:r>
          </a:p>
          <a:p>
            <a:pPr lvl="0">
              <a:buSzPct val="100000"/>
            </a:pPr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42182" y="-431408"/>
            <a:ext cx="6110312" cy="1964787"/>
            <a:chOff x="5942182" y="-431408"/>
            <a:chExt cx="6110312" cy="19647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E37378-DA58-4A96-846B-CC977E7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707" y="-431408"/>
              <a:ext cx="1964787" cy="19647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0E60AA-1D54-FCCB-C4F3-5162511B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986" y="62036"/>
              <a:ext cx="2373821" cy="704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68432E-61EF-96B3-25FA-D2AECE2D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182" y="153798"/>
              <a:ext cx="1608859" cy="521126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Prodi S1 Teknologi Sains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1388</Words>
  <Application>Microsoft Office PowerPoint</Application>
  <PresentationFormat>Widescreen</PresentationFormat>
  <Paragraphs>362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Bahnschrift SemiBold SemiConden</vt:lpstr>
      <vt:lpstr>Calibri</vt:lpstr>
      <vt:lpstr>Calibri Light</vt:lpstr>
      <vt:lpstr>Office Theme</vt:lpstr>
      <vt:lpstr>Eksplorasi dan Visualisasi Data</vt:lpstr>
      <vt:lpstr>Outline</vt:lpstr>
      <vt:lpstr>Background</vt:lpstr>
      <vt:lpstr>Background</vt:lpstr>
      <vt:lpstr>Missing Data: Cross-sectional</vt:lpstr>
      <vt:lpstr>Missing Data: Cross-sectional, Scales</vt:lpstr>
      <vt:lpstr>Missing Data: Longitudinal</vt:lpstr>
      <vt:lpstr>Coding Missing Data</vt:lpstr>
      <vt:lpstr>Extent of Missing Data</vt:lpstr>
      <vt:lpstr>Pattern of Missing Data</vt:lpstr>
      <vt:lpstr>Type of Missing Data</vt:lpstr>
      <vt:lpstr>Missing Completely at Random (MCAR)</vt:lpstr>
      <vt:lpstr>Missing at Random (MAR)</vt:lpstr>
      <vt:lpstr>Missing Not at Random (MNAR)</vt:lpstr>
      <vt:lpstr>Missing Data Patterns: Example (Polit, 2010) </vt:lpstr>
      <vt:lpstr>Handling Missing Data</vt:lpstr>
      <vt:lpstr>Single Imputation</vt:lpstr>
      <vt:lpstr>Multiple Imputation, Newgard and Haukoos (2007) </vt:lpstr>
      <vt:lpstr>An Example of Sensitivity Analysis, Polit (2010)</vt:lpstr>
      <vt:lpstr>Considerations to Decrease Missing Data</vt:lpstr>
      <vt:lpstr>Considerations to Decrease Missing Data Cont.</vt:lpstr>
      <vt:lpstr>Summary</vt:lpstr>
      <vt:lpstr>References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Ratih Ardiati Ningrum</dc:creator>
  <cp:lastModifiedBy>Ratih A. Ningrum</cp:lastModifiedBy>
  <cp:revision>65</cp:revision>
  <dcterms:created xsi:type="dcterms:W3CDTF">2021-08-04T14:19:26Z</dcterms:created>
  <dcterms:modified xsi:type="dcterms:W3CDTF">2023-02-16T02:11:50Z</dcterms:modified>
</cp:coreProperties>
</file>