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97" r:id="rId5"/>
    <p:sldId id="300" r:id="rId6"/>
    <p:sldId id="328" r:id="rId7"/>
    <p:sldId id="322" r:id="rId8"/>
    <p:sldId id="323" r:id="rId9"/>
    <p:sldId id="344" r:id="rId10"/>
    <p:sldId id="343" r:id="rId11"/>
    <p:sldId id="341" r:id="rId12"/>
    <p:sldId id="342" r:id="rId13"/>
    <p:sldId id="345" r:id="rId14"/>
    <p:sldId id="325" r:id="rId15"/>
    <p:sldId id="330" r:id="rId16"/>
    <p:sldId id="331" r:id="rId17"/>
    <p:sldId id="327" r:id="rId18"/>
    <p:sldId id="335" r:id="rId19"/>
    <p:sldId id="338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ah Fahmiyah" initials="IF" lastIdx="1" clrIdx="0">
    <p:extLst>
      <p:ext uri="{19B8F6BF-5375-455C-9EA6-DF929625EA0E}">
        <p15:presenceInfo xmlns:p15="http://schemas.microsoft.com/office/powerpoint/2012/main" userId="77194d40e9a729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0D862-6BB4-4177-8594-C0062CE21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A8D9E-E178-4CD2-9248-70401B8D3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D2015-1329-45F8-BEE3-E19956F9CBFC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BD9FC-6E64-4836-A76D-46AC38933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6E80-6240-4833-8CCB-18A06AFA1C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CEA3-F46A-4104-BCD6-AD005C8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2735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56FA-9F54-4A2E-8D11-C0442B217010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8B71-9878-4E78-91C7-82311135B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537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286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120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𝑀^′ (𝑡)=(𝑑𝑀(𝑡))/𝑑𝑡=𝑑/𝑑𝑡 ∫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∞)^∞▒〖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𝑒^𝑡𝑥 𝑓(𝑥)𝑑𝑥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∫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i="0">
                    <a:latin typeface="Cambria Math" panose="02040503050406030204" pitchFamily="18" charset="0"/>
                  </a:rPr>
                  <a:t>−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∞)^∞▒〖〖</a:t>
                </a:r>
                <a:r>
                  <a:rPr lang="en-US" sz="1200" i="0">
                    <a:latin typeface="Cambria Math" panose="02040503050406030204" pitchFamily="18" charset="0"/>
                  </a:rPr>
                  <a:t>𝑑/𝑑𝑡 𝑒〗^𝑡𝑥 𝑓(𝑥)𝑑𝑥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∫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_(</a:t>
                </a:r>
                <a:r>
                  <a:rPr lang="en-US" sz="1200" i="0">
                    <a:latin typeface="Cambria Math" panose="02040503050406030204" pitchFamily="18" charset="0"/>
                  </a:rPr>
                  <a:t>−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∞)^∞▒〖〖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𝑥</a:t>
                </a:r>
                <a:r>
                  <a:rPr lang="en-US" sz="1200" i="0">
                    <a:latin typeface="Cambria Math" panose="02040503050406030204" pitchFamily="18" charset="0"/>
                  </a:rPr>
                  <a:t>𝑒〗^𝑡𝑥 𝑓(𝑥)𝑑𝑥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</a:t>
                </a:r>
                <a:endParaRPr lang="en-ID" sz="1200" dirty="0"/>
              </a:p>
              <a:p>
                <a:endParaRPr lang="en-ID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98C5-3E7C-487A-9E95-840617960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445B-8CD3-4B2D-96D2-2DB655599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527D-C8A2-4A3E-8233-EFEA2374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7FF0-13AB-4608-80AA-0096DB0BAA5C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3FDA-322C-46B8-861A-1C9F6491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3D9A-6F3E-4D8E-80EB-0C714F8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6358-5CDE-4C46-874A-D63F9DA6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649CD-8CE1-4E72-A83F-44BD439A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0074-B828-453F-9F06-C56C2AC8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2A7C-A7E5-4F61-BA32-7E38F1298371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197D-C86A-4E9F-A2B0-23DDB25C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2762-FA67-4143-B4BA-27627CF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2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787E4-40D1-40F0-A859-551AB8D8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FEE8E-BCCA-4BE1-BDCC-649C2BDD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2338-1C91-4800-879A-F036F303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4C65-D02F-464C-B2B1-C699AF99D3FC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F749-7C53-4A9D-8D1F-D6D04D05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6BC5-6AED-40A2-9C62-3F5D905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54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25A7-399A-466F-929F-A5F9B384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D00A-EBBF-4978-91FD-224162AC9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D0A0-8E88-4705-9294-5B0D968B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2015-B178-4594-ADED-AE6060A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8F9B-D713-4440-99BB-BA9BB6A9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11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BB9A-65BD-4654-B516-3DBB9B55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AAC1-4034-4BBC-8D00-7C96C8C1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7AAD-CDE1-4C31-8FAC-81F5E8EE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53DE-EDFD-4595-B155-16EB482E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32D7-3ED4-403F-81DE-DC8D9EDD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3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CD12-CC6F-4A82-8E62-B5FC3BE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14ED-C285-40ED-8BD2-6093B6DE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FABB-3F48-4D5A-BB57-F59ECDB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1B92-4831-48C6-B5C2-647ECE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6A8F-40D2-4581-83A6-DE207E3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28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9A93-742E-455A-A33C-92D838DE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B05C-2389-4E4B-82C7-602FFCB2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A2AB1-0F0A-48B9-98AB-FCA4D641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051C-3003-4121-AAD1-8E518E5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C3881-ED5A-4FC2-8584-8106099F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75E-01EF-4C00-AF77-FCFCAC2B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96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0B7-F2F4-471D-9CE8-442CD2E6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92EC-9CD0-45E7-8617-0F743446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4FC06-3FA3-45CF-9B16-2BC2A48D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316D2-84B2-41AF-A8B4-3C807C01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6FE3A-5085-4798-918B-93C1FE040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DF1F8-259E-4E90-9D1F-04D6377E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F350C-B079-4145-92D3-EFED8EA7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53B94-E65C-4505-B219-458CAFE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63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1C05-5108-44B0-964C-7DB2E7F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E397E-509F-4E9C-971B-2BD208F3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D359B-6225-4A5C-B440-94C9229B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68467-CDF4-4BAF-B584-17B9E09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56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D55AC-2E6D-4304-8E83-8A780A46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3159E-76D3-47A7-BBAE-B449845D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D3C1E-466A-4AFF-90C8-3E3162B5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84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3773-0C9D-4632-910D-1128DBB9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1D6E-D383-40A9-99C5-7687CCA6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6288A-C0D4-42A4-8DE3-223DBF74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126E-DBF4-4CE5-AC9C-A15036CB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CB776-15BB-4059-A265-994906E8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290B-8654-4ABF-B11A-9295AD0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6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A4ED-C6BE-43B2-8A56-B4082C1A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0BB8-F048-4E13-BF74-79ADE893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5D82-7C63-4CFF-A8DF-81EF4D97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79B4-06C7-478F-A42C-BAE3E71A5D7C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CEEB-844D-45A5-9649-75532A3D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9C3F-AC85-44C1-9CC7-FD1125D9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1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8D93-FF33-4672-B688-8C77E401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906D7-A0E6-45DA-9D88-187DAB233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B6161-65CC-4F02-89CB-C1637374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28EF-155A-4695-B481-D54C383B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A5E5-755C-48A2-90EE-C003EBC4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6E92-8A20-4B7C-BEBA-27B76A3D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739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A0C7-850B-40FD-8B77-8BEC31F0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AE929-9381-4514-A905-00580F93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11A7-BFD9-4D32-9DAD-CB0ECB9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3AEE-11E9-4F45-991E-44E0E3E6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A3D-7C80-4AF6-95E7-0FD51832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2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3CA7B-ED68-454B-B64F-B27D758D0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C515D-D341-45CB-964E-0391272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6376-ACB7-4266-A517-344F9A30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F3A1-A260-4A08-A3DA-61608D3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1A7D-61B6-47F6-A27C-F5F436C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9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3CF3-1656-4321-B460-85EEF526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9F95-EE06-435C-839D-514CADE5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D9D1-FA92-4020-9E11-8BE19A6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AA19-7AA3-4655-A496-119FB32D7C85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89A0-E6B6-472D-8E24-B6D9CA11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0964-629D-4E98-88CB-C38BFDC5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5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0FE-60AA-4311-AAD0-CAF820F7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1848-BF4D-445A-B0F2-0C4872007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4B2E-5BA8-4891-8C44-9A1559E1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AE15-36D2-475E-8163-96ABAA79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22A7-B403-4C58-B617-7770683B42A6}" type="datetime1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2C47-FDA1-4EA2-A1A7-C3E7425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F263-52B2-4E3C-84B4-55204EC4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5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2775-AEEE-4A58-87FE-E40E1F2B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EA33-39CB-41F9-91A5-EB048361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EB9C7-44F9-4916-846B-AD0053D1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A19AF-2068-46A8-9B60-33098EE3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41E62-7131-4DC3-9E70-96AAD7D3A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B03BE-4052-4D44-B29B-747B766C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2E38-BAA4-485E-970C-55B2591402CA}" type="datetime1">
              <a:rPr lang="en-ID" smtClean="0"/>
              <a:t>19/10/2021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F3596-AAEA-4E36-A2FA-E4EC9BAF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3813-BBA0-487B-A6E5-130234F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5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6469-D4BB-4EFE-A3ED-06FCE1D3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1DA3B-7367-49C7-A630-8E54DD08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7F23-5D22-4311-A575-9F48A84DC278}" type="datetime1">
              <a:rPr lang="en-ID" smtClean="0"/>
              <a:t>19/10/2021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324F2-C973-4FB1-8F42-9A8904F8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8B53-7701-41FD-826D-22328FD6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3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706EB-E236-471C-92A5-D67154A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AB7C-BF7F-4344-8DC8-BC96A984F9DF}" type="datetime1">
              <a:rPr lang="en-ID" smtClean="0"/>
              <a:t>19/10/2021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27288-7DA2-425C-82CB-9030E1D4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130-333F-410F-942A-F4283084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2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C28-8F2C-4432-BF56-E2CE0DDB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4E43-3FB0-41E8-A0D5-DAE75533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6B43-6AEE-46E1-9634-0505B577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7390-7F84-4314-89F3-301E2B2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9569-C46F-4B85-8EF1-0427E32F2F6E}" type="datetime1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D266-D58E-4620-81F8-B40BF0E0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515F-2209-4E2F-A92C-4BCF0E6C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9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CCFB-B511-4F8D-B004-8BABB14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B8D74-395E-4137-A531-27860591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E7E9-699E-4737-B57D-FEF2BA00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755C5-22C8-4093-8805-402CB43F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0050-A342-4B17-8B5C-9D0FCE9B7272}" type="datetime1">
              <a:rPr lang="en-ID" smtClean="0"/>
              <a:t>19/10/2021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55A4C-264C-41D6-B09B-A53C729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C770-1AD7-4647-94C0-6B65E269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00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6858-6C49-4313-9783-61E56A11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46821-2D42-4532-AD15-EBE87EA0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725D-CD27-4AB9-A966-3512D54F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2366-1C5D-4163-930D-2324E99D7705}" type="datetime1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52D2-D6AC-4689-9395-A972849F1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6F7-C342-4F6D-B3D7-71757873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09F8-9DDA-41B2-8AC5-05BBE6F05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71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B391-A855-41F1-8921-F3877C29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84DE-5F45-4E9A-A425-9CFBC247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625B-2000-4409-8842-BFCC5FAA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F3C3-6309-42C3-9750-9F6E6A72FE69}" type="datetimeFigureOut">
              <a:rPr lang="en-ID" smtClean="0"/>
              <a:t>19/10/2021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15C7-1E6D-42D2-9392-54F38BC6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F7DB-B97D-4B50-8926-94E9B436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B8C-0A5E-4662-8E70-D849F0120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54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5B51-63E1-40B2-ACA2-CBAFC8D6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53" y="1122363"/>
            <a:ext cx="10684563" cy="13326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PROBABILITAS (MAS106)</a:t>
            </a:r>
            <a:endParaRPr lang="en-ID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8F552-7098-4650-B7C8-25796FF8A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53" y="26101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C000"/>
                </a:solidFill>
                <a:latin typeface="Britannic Bold" panose="020B0903060703020204" pitchFamily="34" charset="0"/>
              </a:rPr>
              <a:t>Ekspektasi</a:t>
            </a:r>
            <a:r>
              <a:rPr lang="en-US" sz="4000" dirty="0">
                <a:solidFill>
                  <a:srgbClr val="FFC000"/>
                </a:solidFill>
                <a:latin typeface="Britannic Bold" panose="020B0903060703020204" pitchFamily="34" charset="0"/>
              </a:rPr>
              <a:t>, </a:t>
            </a:r>
            <a:r>
              <a:rPr lang="en-US" sz="4000" dirty="0" err="1">
                <a:solidFill>
                  <a:srgbClr val="FFC000"/>
                </a:solidFill>
                <a:latin typeface="Britannic Bold" panose="020B0903060703020204" pitchFamily="34" charset="0"/>
              </a:rPr>
              <a:t>Variansi</a:t>
            </a:r>
            <a:r>
              <a:rPr lang="en-US" sz="4000" dirty="0">
                <a:solidFill>
                  <a:srgbClr val="FFC000"/>
                </a:solidFill>
                <a:latin typeface="Britannic Bold" panose="020B0903060703020204" pitchFamily="34" charset="0"/>
              </a:rPr>
              <a:t>, dan MGF</a:t>
            </a:r>
          </a:p>
          <a:p>
            <a:pPr algn="l"/>
            <a:r>
              <a:rPr lang="en-US" sz="4000" dirty="0" err="1">
                <a:solidFill>
                  <a:srgbClr val="FFC000"/>
                </a:solidFill>
                <a:latin typeface="Britannic Bold" panose="020B0903060703020204" pitchFamily="34" charset="0"/>
              </a:rPr>
              <a:t>Variabel</a:t>
            </a:r>
            <a:r>
              <a:rPr lang="en-US" sz="4000" dirty="0">
                <a:solidFill>
                  <a:srgbClr val="FFC000"/>
                </a:solidFill>
                <a:latin typeface="Britannic Bold" panose="020B0903060703020204" pitchFamily="34" charset="0"/>
              </a:rPr>
              <a:t> Random </a:t>
            </a:r>
            <a:r>
              <a:rPr lang="en-US" sz="4000" dirty="0" err="1">
                <a:solidFill>
                  <a:srgbClr val="FFC000"/>
                </a:solidFill>
                <a:latin typeface="Britannic Bold" panose="020B0903060703020204" pitchFamily="34" charset="0"/>
              </a:rPr>
              <a:t>Kontinu</a:t>
            </a:r>
            <a:endParaRPr lang="en-ID" sz="40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2E8790-6C56-4FC6-9332-091C1362B3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3D7643-383E-42D8-B060-481728DFC845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C86EC-3041-4569-A318-E4146813FD1E}"/>
              </a:ext>
            </a:extLst>
          </p:cNvPr>
          <p:cNvCxnSpPr/>
          <p:nvPr/>
        </p:nvCxnSpPr>
        <p:spPr>
          <a:xfrm>
            <a:off x="1676400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0F15C-5F36-4E52-BC01-2B7B5065CBAB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AEFECFB-0477-4497-A595-68D0A26CEBB5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83EFBA1-9324-418A-A2D0-2E9E1BF03E90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49727F9-B578-4B58-AE3C-6F5BA0A28312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00C6B-393A-4229-9E19-EB13A12E1793}"/>
              </a:ext>
            </a:extLst>
          </p:cNvPr>
          <p:cNvSpPr/>
          <p:nvPr/>
        </p:nvSpPr>
        <p:spPr>
          <a:xfrm>
            <a:off x="596078" y="5009822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4EFD5-4B24-4F5F-B083-64C6AEF2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7F0C26-82B2-4CBC-9D5C-91F2B90C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50AAAB-1C8C-4E0D-9FE1-82F1203DA295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9FBCDDC-3D28-4B8E-BFFC-B9483101CC27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C7E5DFB-EA94-42B4-9309-ABFC83B94061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349D7A-F922-4CAB-BBE9-599BFA039707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C6213A6-2FBE-4D2A-B31F-B4FC3E23F431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EFEEFDD5-0212-4FA3-848D-D6CA3A20A4E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C83B9-3011-4744-BFBF-1BCD6E15A294}"/>
              </a:ext>
            </a:extLst>
          </p:cNvPr>
          <p:cNvSpPr txBox="1"/>
          <p:nvPr/>
        </p:nvSpPr>
        <p:spPr>
          <a:xfrm>
            <a:off x="11269316" y="91157"/>
            <a:ext cx="88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en-ID" sz="3600" b="1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32C9542-B16F-459C-B1BC-597497176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64" y="2393895"/>
            <a:ext cx="4691952" cy="4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986CD-2A6D-4D71-B5C7-D09E234F5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Bahnschrift" panose="020B0502040204020203" pitchFamily="34" charset="0"/>
                  </a:rPr>
                  <a:t>Misalkan X </a:t>
                </a:r>
                <a:r>
                  <a:rPr lang="en-US" dirty="0" err="1">
                    <a:latin typeface="Bahnschrift" panose="020B0502040204020203" pitchFamily="34" charset="0"/>
                  </a:rPr>
                  <a:t>memiliki</a:t>
                </a:r>
                <a:r>
                  <a:rPr lang="en-US" dirty="0">
                    <a:latin typeface="Bahnschrift" panose="020B0502040204020203" pitchFamily="34" charset="0"/>
                  </a:rPr>
                  <a:t> </a:t>
                </a:r>
                <a:r>
                  <a:rPr lang="en-US" dirty="0" err="1">
                    <a:latin typeface="Bahnschrift" panose="020B0502040204020203" pitchFamily="34" charset="0"/>
                  </a:rPr>
                  <a:t>distribusi</a:t>
                </a:r>
                <a:r>
                  <a:rPr lang="en-US" dirty="0">
                    <a:latin typeface="Bahnschrift" panose="020B0502040204020203" pitchFamily="34" charset="0"/>
                  </a:rPr>
                  <a:t> uniform </a:t>
                </a:r>
                <a:r>
                  <a:rPr lang="en-US" dirty="0" err="1">
                    <a:latin typeface="Bahnschrift" panose="020B0502040204020203" pitchFamily="34" charset="0"/>
                  </a:rPr>
                  <a:t>dengan</a:t>
                </a:r>
                <a:r>
                  <a:rPr lang="en-US" dirty="0">
                    <a:latin typeface="Bahnschrift" panose="020B0502040204020203" pitchFamily="34" charset="0"/>
                  </a:rPr>
                  <a:t> interval [A, B] </a:t>
                </a:r>
                <a:r>
                  <a:rPr lang="en-US" dirty="0" err="1">
                    <a:latin typeface="Bahnschrift" panose="020B0502040204020203" pitchFamily="34" charset="0"/>
                  </a:rPr>
                  <a:t>sehingga</a:t>
                </a:r>
                <a:r>
                  <a:rPr lang="en-US" dirty="0">
                    <a:latin typeface="Bahnschrift" panose="020B0502040204020203" pitchFamily="34" charset="0"/>
                  </a:rPr>
                  <a:t> </a:t>
                </a:r>
                <a:r>
                  <a:rPr lang="en-US" dirty="0" err="1">
                    <a:latin typeface="Bahnschrift" panose="020B0502040204020203" pitchFamily="34" charset="0"/>
                  </a:rPr>
                  <a:t>fungsi</a:t>
                </a:r>
                <a:r>
                  <a:rPr lang="en-US" dirty="0">
                    <a:latin typeface="Bahnschrift" panose="020B0502040204020203" pitchFamily="34" charset="0"/>
                  </a:rPr>
                  <a:t> </a:t>
                </a:r>
                <a:r>
                  <a:rPr lang="en-US" dirty="0" err="1">
                    <a:latin typeface="Bahnschrift" panose="020B0502040204020203" pitchFamily="34" charset="0"/>
                  </a:rPr>
                  <a:t>probabilitasnya</a:t>
                </a:r>
                <a:r>
                  <a:rPr lang="en-US" dirty="0">
                    <a:latin typeface="Bahnschrift" panose="020B0502040204020203" pitchFamily="34" charset="0"/>
                  </a:rPr>
                  <a:t> </a:t>
                </a:r>
                <a:r>
                  <a:rPr lang="en-US" dirty="0" err="1">
                    <a:latin typeface="Bahnschrift" panose="020B0502040204020203" pitchFamily="34" charset="0"/>
                  </a:rPr>
                  <a:t>adalah</a:t>
                </a:r>
                <a:endParaRPr lang="en-US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𝑢𝑛𝑡𝑢𝑘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𝑙𝑎𝑖𝑛𝑛𝑦𝑎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Bahnschrift" panose="020B0502040204020203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ID" dirty="0" err="1">
                    <a:latin typeface="Bahnschrift" panose="020B0502040204020203" pitchFamily="34" charset="0"/>
                  </a:rPr>
                  <a:t>Dapatkan</a:t>
                </a:r>
                <a:r>
                  <a:rPr lang="en-ID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>
                    <a:latin typeface="Bahnschrift" panose="020B0502040204020203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>
                    <a:latin typeface="Bahnschrift" panose="020B0502040204020203" pitchFamily="34" charset="0"/>
                  </a:rPr>
                  <a:t> 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986CD-2A6D-4D71-B5C7-D09E234F5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4F1B92A-E60D-4BA6-A158-F970844A6FCC}"/>
              </a:ext>
            </a:extLst>
          </p:cNvPr>
          <p:cNvSpPr txBox="1">
            <a:spLocks/>
          </p:cNvSpPr>
          <p:nvPr/>
        </p:nvSpPr>
        <p:spPr>
          <a:xfrm>
            <a:off x="776909" y="945366"/>
            <a:ext cx="10515600" cy="94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2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F9D501-9C43-4E35-965B-64B0395F027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8E71C9-364B-4B25-97F0-C6D4F18794EC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BEECC-B601-4D8B-8D34-CA5FAAF8D0FA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0A9AFB-C717-4EF7-A205-D5C76F168B58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5BD2490-0556-419F-8EBF-02944860CDB3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98BD42-C9E0-4828-8DD3-B8AB88F02551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D1F1A45-81FC-4D93-923D-596B3EF2B8BF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C1D1C7-E422-4EB1-A908-8A195EBBAAD7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5EBE5C5-235A-4074-B752-DF5D87D9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2A1838B-2D60-4C7B-9EC6-B7C2F45F6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29FBE0-AB60-467B-904C-6C3B7AA5B8A5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2862A49-616F-4ABD-9204-735D6F0D4BA8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C4BA57E-5B0D-4380-8C5A-6CE67AA47864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2C451EA-825E-485D-940B-76506D8018E1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C469325-6C69-409D-B8C8-87DF74CF5BF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51E0C-9EB2-464E-80A7-5CDE7E8C8789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BDABAFC-8D04-4E63-BDE4-EAC67A17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F404C7C-5B3D-4DCC-AD48-A55E4521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DE6BCD8D-B62B-42E7-AEB9-2EA0E861D707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D0B09F8-9DDA-41B2-8AC5-05BBE6F055D8}" type="slidenum">
              <a:rPr lang="en-ID" smtClean="0">
                <a:solidFill>
                  <a:prstClr val="white"/>
                </a:solidFill>
                <a:latin typeface="Calibri" panose="020F0502020204030204"/>
              </a:rPr>
              <a:pPr>
                <a:defRPr/>
              </a:pPr>
              <a:t>10</a:t>
            </a:fld>
            <a:endParaRPr lang="en-ID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94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B80A91-A00B-4A05-A57C-86E45B47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" y="986208"/>
            <a:ext cx="10515600" cy="3765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Jawab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86AB7F-1F44-489A-8705-E712BAFEA8D2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2FADC0-FFCB-4FB8-BE26-288A3EC4A27E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DEE005-B1AA-47F7-B205-413B3DE18136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C1943B7-0751-422A-8E87-6EA8E04DCCB6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3F4362A-9F83-4314-A226-D66B527F1C61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E53F62F-4CBB-4CE4-A546-7AE4832F56A7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2B073E-EDC7-4ED1-99E0-9EC19F704755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2375745-0073-4329-B325-99188188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2AD8B38D-6695-4B38-A3C8-9F53A06E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ADF94F-2B2C-4FE4-8ACE-026B57BB2881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4527B5-9AF8-4BA1-A210-0175BE00DC67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6315E5A-702D-48CF-BB40-0BA971797B5A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65DF378-4724-4D20-A5D7-AF230C52F1F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2AF0315-8793-4EAA-A12E-383D882DC88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B792C62-9559-45D1-AEA6-D313CE34A341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8D1EFD5-BD62-4A20-AF4A-AACC216F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1396B2B9-4E0F-4233-A867-B067FCE1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68918DFB-45D9-4FEE-B0AD-160BAFD8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B09F8-9DDA-41B2-8AC5-05BBE6F055D8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4AE06B-4D47-4576-8A75-D148D0D04781}"/>
                  </a:ext>
                </a:extLst>
              </p:cNvPr>
              <p:cNvSpPr txBox="1"/>
              <p:nvPr/>
            </p:nvSpPr>
            <p:spPr>
              <a:xfrm>
                <a:off x="1758116" y="1605598"/>
                <a:ext cx="5784584" cy="408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=</m:t>
                      </m:r>
                      <m:nary>
                        <m:nary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0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000" b="0" i="1" u="none" strike="noStrike" kern="1200" cap="none" spc="0" normalizeH="0" baseline="30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0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              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4AE06B-4D47-4576-8A75-D148D0D04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16" y="1605598"/>
                <a:ext cx="5784584" cy="4080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98E267-1D1C-4191-8354-59732D3C858B}"/>
                  </a:ext>
                </a:extLst>
              </p:cNvPr>
              <p:cNvSpPr txBox="1"/>
              <p:nvPr/>
            </p:nvSpPr>
            <p:spPr>
              <a:xfrm>
                <a:off x="-457113" y="1621350"/>
                <a:ext cx="4022039" cy="400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=</m:t>
                      </m:r>
                      <m:nary>
                        <m:nary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0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000" b="0" i="1" u="none" strike="noStrike" kern="1200" cap="none" spc="0" normalizeH="0" baseline="30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0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98E267-1D1C-4191-8354-59732D3C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113" y="1621350"/>
                <a:ext cx="4022039" cy="4008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5AF60-59B9-485D-971A-6973919B1C45}"/>
                  </a:ext>
                </a:extLst>
              </p:cNvPr>
              <p:cNvSpPr txBox="1"/>
              <p:nvPr/>
            </p:nvSpPr>
            <p:spPr>
              <a:xfrm>
                <a:off x="7205714" y="1775128"/>
                <a:ext cx="5784584" cy="2559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kumimoji="0" lang="en-ID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ID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5AF60-59B9-485D-971A-6973919B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714" y="1775128"/>
                <a:ext cx="5784584" cy="2559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1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B6662-BC10-4450-A4C4-091386AA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12</a:t>
            </a:fld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6DFCF8-9B55-4CA9-9CC1-53BF3A75A1C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013764" cy="3552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Variabel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acak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X yang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berdistribusi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eksponensial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dengan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fungsi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probabilitas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untuk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D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lainnya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.</a:t>
                </a:r>
                <a:endParaRPr lang="en-ID" sz="2000" dirty="0">
                  <a:solidFill>
                    <a:prstClr val="black"/>
                  </a:solidFill>
                  <a:latin typeface="Bahnschrift" panose="020B0502040204020203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D" sz="20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Dapatkan</a:t>
                </a:r>
                <a:r>
                  <a:rPr kumimoji="0" lang="en-ID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D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0" lang="en-ID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ID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dan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kumimoji="0" lang="en-ID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ID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!</a:t>
                </a:r>
              </a:p>
              <a:p>
                <a:pPr marL="0" indent="0" algn="just">
                  <a:buNone/>
                  <a:defRPr/>
                </a:pP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Misalkan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X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variabel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random yang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berdistribusi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Gamma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D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dengan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fungsi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probabilitas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untuk</a:t>
                </a:r>
                <a14:m>
                  <m:oMath xmlns:m="http://schemas.openxmlformats.org/officeDocument/2006/math"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 </a:t>
                </a:r>
                <a:r>
                  <a:rPr kumimoji="0" lang="en-ID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lainnya</a:t>
                </a: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. </a:t>
                </a:r>
                <a:endParaRPr lang="en-ID" sz="2000" dirty="0">
                  <a:solidFill>
                    <a:prstClr val="black"/>
                  </a:solidFill>
                  <a:latin typeface="Bahnschrift" panose="020B0502040204020203" pitchFamily="34" charset="0"/>
                </a:endParaRPr>
              </a:p>
              <a:p>
                <a:pPr marL="0" lvl="0" indent="0" algn="just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Dapatkan </a:t>
                </a:r>
                <a14:m>
                  <m:oMath xmlns:m="http://schemas.openxmlformats.org/officeDocument/2006/math"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dan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!</a:t>
                </a:r>
              </a:p>
              <a:p>
                <a:pPr marL="0" indent="0" algn="just">
                  <a:buNone/>
                  <a:defRPr/>
                </a:pPr>
                <a:r>
                  <a:rPr kumimoji="0" lang="en-ID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Misalkan 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X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variabel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random yang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berdistribusi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Normal dengan mean </a:t>
                </a:r>
                <a14:m>
                  <m:oMath xmlns:m="http://schemas.openxmlformats.org/officeDocument/2006/math">
                    <m:r>
                      <a:rPr lang="en-ID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dan </a:t>
                </a:r>
                <a:r>
                  <a:rPr lang="en-ID" sz="20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variansi</a:t>
                </a:r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Dapatkan </a:t>
                </a:r>
                <a14:m>
                  <m:oMath xmlns:m="http://schemas.openxmlformats.org/officeDocument/2006/math"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dan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!</a:t>
                </a:r>
              </a:p>
              <a:p>
                <a:pPr marL="0" lvl="0" indent="0" algn="just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ID" sz="2000" dirty="0">
                  <a:solidFill>
                    <a:prstClr val="black"/>
                  </a:solidFill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6DFCF8-9B55-4CA9-9CC1-53BF3A75A1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013764" cy="3552319"/>
              </a:xfrm>
              <a:prstGeom prst="rect">
                <a:avLst/>
              </a:prstGeom>
              <a:blipFill>
                <a:blip r:embed="rId2"/>
                <a:stretch>
                  <a:fillRect l="-670" t="-858" r="-6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1302F00-5020-4567-BAE8-24F33044ECD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0B09F8-9DDA-41B2-8AC5-05BBE6F055D8}" type="slidenum">
              <a:rPr lang="en-ID" smtClean="0"/>
              <a:pPr/>
              <a:t>12</a:t>
            </a:fld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FCBD3F-5267-4EC4-AADD-D54E8A8D3A49}"/>
              </a:ext>
            </a:extLst>
          </p:cNvPr>
          <p:cNvSpPr txBox="1">
            <a:spLocks/>
          </p:cNvSpPr>
          <p:nvPr/>
        </p:nvSpPr>
        <p:spPr>
          <a:xfrm>
            <a:off x="776909" y="945366"/>
            <a:ext cx="10515600" cy="94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Latihan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9E570-BD99-4667-A334-468CF55FEF50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DF348-40EE-4E60-A3DC-3B8DFE6ED3AB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FDC9D-8A27-44AE-9583-E7EFDEDDFE56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3DA4FF-B230-4319-A4AA-E2A246B4179B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C38D5CB-98DC-421D-898A-66C0E6FBA879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AD75126-5AD7-40E7-811D-FB7792D1316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D2423D0-5E14-48C3-9016-969BBA2D8BB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AA718A-9FE9-46B0-946B-B8A9A0472CBE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285F7C6-B6B4-4B2B-9D17-8F84A2C9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9E24261-A05B-4F1A-8682-3AEA320D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6F1F5CA-E59C-4B69-A78B-19F9CF30EA41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0CCD44E-15D6-47B7-9DC3-9772FAE9A94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7EB0853-A3FE-419C-9CDC-BAFC3B4C6AB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A881829-D530-4E6D-BFA7-8687CCAF188A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35F98AB-CA01-4E11-BC34-9EC71D3DA8B5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133E46-15F7-4E65-B998-3A29080668C2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4E09164-BB7F-46D3-ABFF-1BA86F384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6C4875E1-7A1E-4CE9-8F4A-EFDF1B32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F2C4D454-1D08-4641-8061-396FD1680CC2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D0B09F8-9DDA-41B2-8AC5-05BBE6F055D8}" type="slidenum">
              <a:rPr lang="en-ID" smtClean="0">
                <a:solidFill>
                  <a:prstClr val="white"/>
                </a:solidFill>
                <a:latin typeface="Calibri" panose="020F0502020204030204"/>
              </a:rPr>
              <a:pPr>
                <a:defRPr/>
              </a:pPr>
              <a:t>12</a:t>
            </a:fld>
            <a:endParaRPr lang="en-ID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9DE36B-CE34-48A3-A573-35016CA7CE32}"/>
              </a:ext>
            </a:extLst>
          </p:cNvPr>
          <p:cNvSpPr/>
          <p:nvPr/>
        </p:nvSpPr>
        <p:spPr>
          <a:xfrm>
            <a:off x="211531" y="1853927"/>
            <a:ext cx="584472" cy="58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38C398-C262-468B-8C68-8281CCA2EFFE}"/>
              </a:ext>
            </a:extLst>
          </p:cNvPr>
          <p:cNvSpPr/>
          <p:nvPr/>
        </p:nvSpPr>
        <p:spPr>
          <a:xfrm>
            <a:off x="211531" y="2908164"/>
            <a:ext cx="584472" cy="58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ED3FC7-E30D-4951-83FA-997C01A90CAC}"/>
              </a:ext>
            </a:extLst>
          </p:cNvPr>
          <p:cNvSpPr/>
          <p:nvPr/>
        </p:nvSpPr>
        <p:spPr>
          <a:xfrm>
            <a:off x="237244" y="4419602"/>
            <a:ext cx="584472" cy="58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06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2A3-3D2D-4FD5-836E-3119084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18" y="909168"/>
            <a:ext cx="10515600" cy="993793"/>
          </a:xfrm>
        </p:spPr>
        <p:txBody>
          <a:bodyPr/>
          <a:lstStyle/>
          <a:p>
            <a:r>
              <a:rPr lang="en-US" b="1" dirty="0" err="1">
                <a:latin typeface="Bahnschrift" panose="020B0502040204020203" pitchFamily="34" charset="0"/>
              </a:rPr>
              <a:t>Fungsi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Pembangkit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Momen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/>
              <a:t>DEFINISI</a:t>
            </a:r>
            <a:endParaRPr lang="en-ID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t>13</a:t>
            </a:fld>
            <a:endParaRPr lang="en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A6CF89A-53BB-4A3E-BBF5-8E153BA94C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7" y="1963384"/>
                <a:ext cx="9936770" cy="1078066"/>
              </a:xfrm>
              <a:prstGeom prst="rect">
                <a:avLst/>
              </a:prstGeom>
              <a:ln w="19050" cap="flat" cmpd="sng" algn="ctr">
                <a:solidFill>
                  <a:srgbClr val="0070C0"/>
                </a:solidFill>
                <a:prstDash val="sysDash"/>
                <a:miter lim="800000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sz="2400" dirty="0">
                    <a:latin typeface="Bahnschrift" panose="020B0502040204020203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𝑡𝑋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,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didefinisikan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semua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i="1" dirty="0">
                    <a:latin typeface="Bahnschrift" panose="020B0502040204020203" pitchFamily="34" charset="0"/>
                  </a:rPr>
                  <a:t>t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dalam</a:t>
                </a:r>
                <a:r>
                  <a:rPr lang="en-ID" sz="2400" dirty="0">
                    <a:latin typeface="Bahnschrift" panose="020B0502040204020203" pitchFamily="34" charset="0"/>
                  </a:rPr>
                  <a:t> R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𝑡𝑋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berhingga</a:t>
                </a:r>
                <a:r>
                  <a:rPr lang="en-ID" sz="2400" i="1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>
                    <a:latin typeface="Bahnschrift" panose="020B0502040204020203" pitchFamily="34" charset="0"/>
                  </a:rPr>
                  <a:t>(</a:t>
                </a:r>
                <a:r>
                  <a:rPr lang="en-ID" sz="2400" i="1" dirty="0">
                    <a:latin typeface="Bahnschrift" panose="020B0502040204020203" pitchFamily="34" charset="0"/>
                  </a:rPr>
                  <a:t>finite</a:t>
                </a:r>
                <a:r>
                  <a:rPr lang="en-ID" sz="2400" dirty="0">
                    <a:latin typeface="Bahnschrift" panose="020B0502040204020203" pitchFamily="34" charset="0"/>
                  </a:rPr>
                  <a:t>),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disebut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dengan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i="1" dirty="0">
                    <a:latin typeface="Bahnschrift" panose="020B0502040204020203" pitchFamily="34" charset="0"/>
                  </a:rPr>
                  <a:t>moment generating function </a:t>
                </a:r>
                <a:r>
                  <a:rPr lang="en-ID" sz="2400" dirty="0">
                    <a:latin typeface="Bahnschrift" panose="020B0502040204020203" pitchFamily="34" charset="0"/>
                  </a:rPr>
                  <a:t>(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mgf</a:t>
                </a:r>
                <a:r>
                  <a:rPr lang="en-ID" sz="2400" dirty="0">
                    <a:latin typeface="Bahnschrift" panose="020B0502040204020203" pitchFamily="34" charset="0"/>
                  </a:rPr>
                  <a:t>)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400" dirty="0">
                    <a:latin typeface="Bahnschrift" panose="020B0502040204020203" pitchFamily="34" charset="0"/>
                  </a:rPr>
                  <a:t> X.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A6CF89A-53BB-4A3E-BBF5-8E153BA9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7" y="1963384"/>
                <a:ext cx="9936770" cy="1078066"/>
              </a:xfrm>
              <a:prstGeom prst="rect">
                <a:avLst/>
              </a:prstGeom>
              <a:blipFill>
                <a:blip r:embed="rId4"/>
                <a:stretch>
                  <a:fillRect l="-857" t="-7778" r="-796" b="-11667"/>
                </a:stretch>
              </a:blipFill>
              <a:ln w="19050" cap="flat" cmpd="sng" algn="ctr">
                <a:solidFill>
                  <a:srgbClr val="0070C0"/>
                </a:solidFill>
                <a:prstDash val="sysDash"/>
                <a:miter lim="800000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5F1030-7056-4CA7-989F-AC15366F5920}"/>
                  </a:ext>
                </a:extLst>
              </p:cNvPr>
              <p:cNvSpPr txBox="1"/>
              <p:nvPr/>
            </p:nvSpPr>
            <p:spPr>
              <a:xfrm>
                <a:off x="789287" y="3264162"/>
                <a:ext cx="9936769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D" sz="2000" dirty="0">
                    <a:latin typeface="Bahnschrift" panose="020B0502040204020203" pitchFamily="34" charset="0"/>
                  </a:rPr>
                  <a:t>Biarkan X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menjadi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variabel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acak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sedemikian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rupa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sehingga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beberapa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,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ekspektasi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ada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.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Fungsi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pembangkit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momen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000" dirty="0">
                    <a:latin typeface="Bahnschrift" panose="020B0502040204020203" pitchFamily="34" charset="0"/>
                  </a:rPr>
                  <a:t> X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didefinisikan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sebagai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fungsi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𝑡𝑋</m:t>
                        </m:r>
                      </m:sup>
                    </m:sSup>
                    <m:r>
                      <a:rPr lang="en-US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,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. Kami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menggunakan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singkatan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mgf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menunjukkan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fungsi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pembangkit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momen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variabel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acak</a:t>
                </a:r>
                <a:r>
                  <a:rPr lang="en-ID" sz="2000" dirty="0">
                    <a:latin typeface="Bahnschrif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5F1030-7056-4CA7-989F-AC15366F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7" y="3264162"/>
                <a:ext cx="9936769" cy="1323439"/>
              </a:xfrm>
              <a:prstGeom prst="rect">
                <a:avLst/>
              </a:prstGeom>
              <a:blipFill>
                <a:blip r:embed="rId5"/>
                <a:stretch>
                  <a:fillRect l="-551" t="-1818" r="-551" b="-6364"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BC849B-0C71-43F0-858D-B4F0AD410E28}"/>
                  </a:ext>
                </a:extLst>
              </p:cNvPr>
              <p:cNvSpPr txBox="1"/>
              <p:nvPr/>
            </p:nvSpPr>
            <p:spPr>
              <a:xfrm>
                <a:off x="789287" y="4727304"/>
                <a:ext cx="9936769" cy="1015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D" sz="2000" dirty="0" err="1">
                    <a:latin typeface="Bahnschrift" panose="020B0502040204020203" pitchFamily="34" charset="0"/>
                  </a:rPr>
                  <a:t>mgf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ada</a:t>
                </a:r>
                <a:r>
                  <a:rPr lang="en-ID" sz="2000" dirty="0">
                    <a:latin typeface="Bahnschrift" panose="020B0502040204020203" pitchFamily="34" charset="0"/>
                  </a:rPr>
                  <a:t> di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lingkungan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terbuka</a:t>
                </a:r>
                <a:r>
                  <a:rPr lang="en-ID" sz="2000" dirty="0">
                    <a:latin typeface="Bahnschrift" panose="020B0502040204020203" pitchFamily="34" charset="0"/>
                  </a:rPr>
                  <a:t> 0,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mencakup</a:t>
                </a:r>
                <a:r>
                  <a:rPr lang="en-ID" sz="2000" dirty="0">
                    <a:latin typeface="Bahnschrift" panose="020B0502040204020203" pitchFamily="34" charset="0"/>
                  </a:rPr>
                  <a:t> interval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bentuk</a:t>
                </a:r>
                <a:r>
                  <a:rPr lang="en-ID" sz="2000" dirty="0">
                    <a:latin typeface="Bahnschrift" panose="020B0502040204020203" pitchFamily="34" charset="0"/>
                  </a:rPr>
                  <a:t> (−h, h)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beberapa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.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Selanjutnya</a:t>
                </a:r>
                <a:r>
                  <a:rPr lang="en-ID" sz="2000" dirty="0">
                    <a:latin typeface="Bahnschrift" panose="020B0502040204020203" pitchFamily="34" charset="0"/>
                  </a:rPr>
                  <a:t>,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terbukti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bahwa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jika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kita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menetapkan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t = 0,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kita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memiliki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M(0) = 1</a:t>
                </a:r>
                <a:r>
                  <a:rPr lang="en-ID" sz="2000" dirty="0">
                    <a:latin typeface="Bahnschrift" panose="020B0502040204020203" pitchFamily="34" charset="0"/>
                  </a:rPr>
                  <a:t>. Agar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mgf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ada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,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harus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ada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dalam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interval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terbuka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sekitar</a:t>
                </a:r>
                <a:r>
                  <a:rPr lang="en-ID" sz="20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0</a:t>
                </a:r>
                <a:r>
                  <a:rPr lang="en-ID" sz="2000" dirty="0">
                    <a:latin typeface="Bahnschrif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BC849B-0C71-43F0-858D-B4F0AD410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7" y="4727304"/>
                <a:ext cx="9936769" cy="1015663"/>
              </a:xfrm>
              <a:prstGeom prst="rect">
                <a:avLst/>
              </a:prstGeom>
              <a:blipFill>
                <a:blip r:embed="rId6"/>
                <a:stretch>
                  <a:fillRect l="-551" t="-2367" r="-551" b="-8876"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EC984-23E1-46E7-9B7A-CB81D27BA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189" y="2734698"/>
                <a:ext cx="10037082" cy="226014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ID" sz="2400" dirty="0">
                    <a:latin typeface="Bahnschrift" panose="020B0502040204020203" pitchFamily="34" charset="0"/>
                  </a:rPr>
                  <a:t>Karena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distribusi</a:t>
                </a:r>
                <a:r>
                  <a:rPr lang="en-ID" sz="2400" dirty="0">
                    <a:latin typeface="Bahnschrift" panose="020B0502040204020203" pitchFamily="34" charset="0"/>
                  </a:rPr>
                  <a:t> yang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memiliki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mgf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sepenuhnya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ditentukan</a:t>
                </a:r>
                <a:r>
                  <a:rPr lang="en-ID" sz="2400" dirty="0">
                    <a:latin typeface="Bahnschrift" panose="020B0502040204020203" pitchFamily="34" charset="0"/>
                  </a:rPr>
                  <a:t> oleh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,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tidak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mengherankan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jika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kita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dapat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memperoleh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beberapa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sifat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distribusi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langsung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dari</a:t>
                </a:r>
                <a:r>
                  <a:rPr lang="en-ID" sz="2400" dirty="0">
                    <a:highlight>
                      <a:srgbClr val="FFFF00"/>
                    </a:highlight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.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Misalnya</a:t>
                </a:r>
                <a:r>
                  <a:rPr lang="en-ID" sz="2400" dirty="0">
                    <a:latin typeface="Bahnschrift" panose="020B0502040204020203" pitchFamily="34" charset="0"/>
                  </a:rPr>
                  <a:t>,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keberadaan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D" sz="24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400" dirty="0" err="1">
                    <a:latin typeface="Bahnschrift" panose="020B0502040204020203" pitchFamily="34" charset="0"/>
                  </a:rPr>
                  <a:t>menyiratkan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bahwa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turunan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semua</a:t>
                </a:r>
                <a:r>
                  <a:rPr lang="en-ID" sz="2400" dirty="0">
                    <a:latin typeface="Bahnschrift" panose="020B0502040204020203" pitchFamily="34" charset="0"/>
                  </a:rPr>
                  <a:t> ordo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ada</a:t>
                </a:r>
                <a:r>
                  <a:rPr lang="en-ID" sz="2400" dirty="0">
                    <a:latin typeface="Bahnschrift" panose="020B0502040204020203" pitchFamily="34" charset="0"/>
                  </a:rPr>
                  <a:t> pada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sz="24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. Juga,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teorema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dalam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analisis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memungkinkan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kita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untuk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menukar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orde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diferensiasi</a:t>
                </a:r>
                <a:r>
                  <a:rPr lang="en-ID" sz="2400" dirty="0">
                    <a:latin typeface="Bahnschrift" panose="020B0502040204020203" pitchFamily="34" charset="0"/>
                  </a:rPr>
                  <a:t> dan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integrasi</a:t>
                </a:r>
                <a:r>
                  <a:rPr lang="en-ID" sz="2400" dirty="0">
                    <a:latin typeface="Bahnschrift" panose="020B0502040204020203" pitchFamily="34" charset="0"/>
                  </a:rPr>
                  <a:t> (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atau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penjumlahan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dalam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kasus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diskrit</a:t>
                </a:r>
                <a:r>
                  <a:rPr lang="en-ID" sz="2400" dirty="0">
                    <a:latin typeface="Bahnschrift" panose="020B0502040204020203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EC984-23E1-46E7-9B7A-CB81D27BA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189" y="2734698"/>
                <a:ext cx="10037082" cy="2260144"/>
              </a:xfrm>
              <a:blipFill>
                <a:blip r:embed="rId2"/>
                <a:stretch>
                  <a:fillRect l="-972" t="-5676" r="-1762" b="-1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183A9-8535-499D-ABC3-737740B97128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DBD439-70DE-4507-9CFB-9F45630F054A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3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44C139-257F-4C1A-AFF2-249EF3E84EA0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4A64181-D004-4108-ADBD-CFDA67F7512F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D5D7964-B9B1-4805-AC03-60F2B876FE9E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8505E-8ED2-4104-930C-E921E1199113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9974E02-111D-405E-AC1C-8E5F0F3376AD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3558EA-549D-4BA9-9A8D-06D1041FCED7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FC82891-5A86-4F24-B257-E8A48FD7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501466-64EE-4AFD-AFBA-CFCFD8D3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8A8C3D-2F59-48F9-AE59-7DB2087BB0E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F146C5-E6D0-498B-B93B-E17187E01FD9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761EF36-62F6-4BA4-833B-3EAE4061E362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8ABC5C0-EAA0-43DE-ABE2-1683D489A405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9EB8A0C-A754-4FCC-9B7C-19AF860E2377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806C587-7C04-45E5-8ED0-C9AD6CC73D2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C3B72B4-FDBA-4430-83F2-6A5126A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AB6B18B8-AFCC-44CA-89AB-30A77076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7589F03-2268-484F-BE1F-0FF8F93E89C3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pPr/>
              <a:t>14</a:t>
            </a:fld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6B0D13-49AF-48DC-A200-BE9DF710A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9" y="1098550"/>
            <a:ext cx="10037082" cy="15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D6838-D5D9-4713-AC2B-54D30643F020}"/>
              </a:ext>
            </a:extLst>
          </p:cNvPr>
          <p:cNvSpPr/>
          <p:nvPr/>
        </p:nvSpPr>
        <p:spPr>
          <a:xfrm>
            <a:off x="1047010" y="4893711"/>
            <a:ext cx="2838186" cy="870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Sifat MGF</a:t>
            </a:r>
            <a:endParaRPr lang="en-ID" sz="2400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0A515C-80E4-4F57-B32E-AAD0B28FBC4B}"/>
                  </a:ext>
                </a:extLst>
              </p:cNvPr>
              <p:cNvSpPr txBox="1"/>
              <p:nvPr/>
            </p:nvSpPr>
            <p:spPr>
              <a:xfrm>
                <a:off x="2631172" y="4886445"/>
                <a:ext cx="6132284" cy="1206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0A515C-80E4-4F57-B32E-AAD0B28FB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72" y="4886445"/>
                <a:ext cx="6132284" cy="1206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8911BD9-2311-436D-A363-DDEB59FB21C5}"/>
              </a:ext>
            </a:extLst>
          </p:cNvPr>
          <p:cNvSpPr txBox="1"/>
          <p:nvPr/>
        </p:nvSpPr>
        <p:spPr>
          <a:xfrm>
            <a:off x="4105002" y="5682343"/>
            <a:ext cx="613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di mana c dan d </a:t>
            </a:r>
            <a:r>
              <a:rPr lang="en-US" sz="2400" dirty="0" err="1">
                <a:latin typeface="Bahnschrift" panose="020B0502040204020203" pitchFamily="34" charset="0"/>
              </a:rPr>
              <a:t>adalah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konstanta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6B05-31E1-4707-BF00-4337FD7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15</a:t>
            </a:fld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AF18BC-058C-4BF2-AB44-BE3B5E954F47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16DDD19-F520-4076-B920-08C0799FCD00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D" sz="3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0BBC3-A90A-4F13-8F38-BCFAD99EDDF4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AE0F9D-9212-4F67-9842-A1194CEFDF56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48B6844-F7D6-4EF0-A316-57BCD7584A7D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55E0D0F-889C-4C73-8421-D6805D418222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7DC8E74-438D-4BAF-B313-BF1C962C21C4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970F92-8B28-44DF-9562-8E0184124CC2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D057EC2-105B-40FF-A673-0C98E121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436115-56B3-4764-B095-81592B9A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B1A73A-3B07-4AD5-B007-E5761AD2A7B3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93E68F8-D0DF-4B99-BF81-4476459AE50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E180B2-E4A9-4677-8C6B-045CD4AEE577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E00958D-F3EF-4167-9708-8CCE6D7C12DB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018DD17-279B-4864-8365-2244436450BE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A587B27-4B1E-47A0-B1E2-8746BE47A0C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290B273-6C8D-4CAF-B46B-B8A448BA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C9AB452-1AD5-41C3-B0D7-4160F2E1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47A845BA-98AF-4BE3-B7B9-BFE1F0E31B89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pPr/>
              <a:t>15</a:t>
            </a:fld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9CDE6F-8E40-4BF0-8C38-00E436731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81"/>
          <a:stretch/>
        </p:blipFill>
        <p:spPr>
          <a:xfrm>
            <a:off x="412656" y="1379634"/>
            <a:ext cx="6180395" cy="1483882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544B7B4-D622-42BC-9A0D-5BCE9B19B514}"/>
              </a:ext>
            </a:extLst>
          </p:cNvPr>
          <p:cNvSpPr/>
          <p:nvPr/>
        </p:nvSpPr>
        <p:spPr>
          <a:xfrm>
            <a:off x="414892" y="3076058"/>
            <a:ext cx="3199084" cy="953630"/>
          </a:xfrm>
          <a:prstGeom prst="rightArrow">
            <a:avLst>
              <a:gd name="adj1" fmla="val 50000"/>
              <a:gd name="adj2" fmla="val 6252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Secara</a:t>
            </a:r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Umum</a:t>
            </a:r>
            <a:endParaRPr lang="en-ID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5EDCD-E6A1-4EC6-A2DD-66E998619942}"/>
                  </a:ext>
                </a:extLst>
              </p:cNvPr>
              <p:cNvSpPr txBox="1"/>
              <p:nvPr/>
            </p:nvSpPr>
            <p:spPr>
              <a:xfrm>
                <a:off x="3662882" y="3314378"/>
                <a:ext cx="3300684" cy="4769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5EDCD-E6A1-4EC6-A2DD-66E99861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2" y="3314378"/>
                <a:ext cx="3300684" cy="476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F6B57F-7F17-4BB2-BC66-D8F33B49429E}"/>
                  </a:ext>
                </a:extLst>
              </p:cNvPr>
              <p:cNvSpPr txBox="1"/>
              <p:nvPr/>
            </p:nvSpPr>
            <p:spPr>
              <a:xfrm>
                <a:off x="7287999" y="3091564"/>
                <a:ext cx="3625397" cy="8891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F6B57F-7F17-4BB2-BC66-D8F33B49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999" y="3091564"/>
                <a:ext cx="3625397" cy="889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C49B5E-AD9C-4C37-AF49-4E3C542AEF67}"/>
                  </a:ext>
                </a:extLst>
              </p:cNvPr>
              <p:cNvSpPr txBox="1"/>
              <p:nvPr/>
            </p:nvSpPr>
            <p:spPr>
              <a:xfrm>
                <a:off x="3662881" y="4532447"/>
                <a:ext cx="3282822" cy="8721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D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C49B5E-AD9C-4C37-AF49-4E3C542A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1" y="4532447"/>
                <a:ext cx="3282822" cy="8721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DA438924-9592-4C9A-B23C-89DB7C55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6137" y="3115241"/>
            <a:ext cx="344951" cy="344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23D8B1-EEC8-46B4-A620-A6BB274F7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3127" y="2905529"/>
            <a:ext cx="344951" cy="344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3AF389-B10B-4324-AF01-854A48833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0406" y="4257694"/>
            <a:ext cx="344951" cy="3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EAD9-5411-40CA-976E-C989A878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1148208"/>
            <a:ext cx="10515600" cy="1004576"/>
          </a:xfrm>
        </p:spPr>
        <p:txBody>
          <a:bodyPr/>
          <a:lstStyle/>
          <a:p>
            <a:r>
              <a:rPr lang="en-US" b="1" dirty="0" err="1"/>
              <a:t>Contoh</a:t>
            </a:r>
            <a:endParaRPr lang="en-ID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45CC2E-E47A-4CD4-8C95-0B8408DFA3A6}"/>
              </a:ext>
            </a:extLst>
          </p:cNvPr>
          <p:cNvGrpSpPr/>
          <p:nvPr/>
        </p:nvGrpSpPr>
        <p:grpSpPr>
          <a:xfrm>
            <a:off x="546652" y="0"/>
            <a:ext cx="11645348" cy="6858000"/>
            <a:chOff x="546652" y="0"/>
            <a:chExt cx="11645348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0538A-6E28-4A73-A7CC-7365DCB55E7D}"/>
                </a:ext>
              </a:extLst>
            </p:cNvPr>
            <p:cNvSpPr/>
            <p:nvPr/>
          </p:nvSpPr>
          <p:spPr>
            <a:xfrm>
              <a:off x="11231217" y="0"/>
              <a:ext cx="960783" cy="685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3601BE-24E8-4398-B49E-2903EBCA4209}"/>
                </a:ext>
              </a:extLst>
            </p:cNvPr>
            <p:cNvSpPr/>
            <p:nvPr/>
          </p:nvSpPr>
          <p:spPr>
            <a:xfrm>
              <a:off x="11231217" y="800099"/>
              <a:ext cx="960783" cy="94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DF812B4-BCFC-40B7-BA38-4325510BC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4818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3DB66F1A-8DD6-4A6F-8AD3-45DA7A5C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590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F2AAF3-3253-4348-BD47-1E45C000658C}"/>
                </a:ext>
              </a:extLst>
            </p:cNvPr>
            <p:cNvSpPr/>
            <p:nvPr/>
          </p:nvSpPr>
          <p:spPr>
            <a:xfrm>
              <a:off x="7007878" y="101385"/>
              <a:ext cx="4075043" cy="6361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Britannic Bold" panose="020B0903060703020204" pitchFamily="34" charset="0"/>
                  <a:cs typeface="Aharoni" panose="02010803020104030203" pitchFamily="2" charset="-79"/>
                </a:rPr>
                <a:t>TEKNOLOGI SAINS DATA</a:t>
              </a:r>
              <a:endPara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77E8EDE-D632-45A6-A9EE-11BF9128D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5082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1ADACE22-9D60-48D7-8E14-BD34C947B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854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DDE5438-F399-4047-8805-9ED4CAFE7901}"/>
                </a:ext>
              </a:extLst>
            </p:cNvPr>
            <p:cNvSpPr/>
            <p:nvPr/>
          </p:nvSpPr>
          <p:spPr>
            <a:xfrm rot="5400000">
              <a:off x="718150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063F6D3-0086-4BCA-9BCB-20822F1561AD}"/>
                </a:ext>
              </a:extLst>
            </p:cNvPr>
            <p:cNvSpPr/>
            <p:nvPr/>
          </p:nvSpPr>
          <p:spPr>
            <a:xfrm rot="5400000">
              <a:off x="1011355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BA916E-173B-49BC-810E-33F5767B4A45}"/>
                </a:ext>
              </a:extLst>
            </p:cNvPr>
            <p:cNvCxnSpPr/>
            <p:nvPr/>
          </p:nvCxnSpPr>
          <p:spPr>
            <a:xfrm>
              <a:off x="1676399" y="6112561"/>
              <a:ext cx="10507073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187FC0-D368-49A0-B5F1-93A652F0496C}"/>
                </a:ext>
              </a:extLst>
            </p:cNvPr>
            <p:cNvSpPr/>
            <p:nvPr/>
          </p:nvSpPr>
          <p:spPr>
            <a:xfrm>
              <a:off x="6934200" y="6262208"/>
              <a:ext cx="4075043" cy="494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Dosen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Pengajar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Probabilitas</a:t>
              </a:r>
              <a:endParaRPr lang="en-ID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AA9D1E9-450C-4222-9D93-FE2DEBEABC7B}"/>
                </a:ext>
              </a:extLst>
            </p:cNvPr>
            <p:cNvSpPr/>
            <p:nvPr/>
          </p:nvSpPr>
          <p:spPr>
            <a:xfrm rot="5400000">
              <a:off x="1304560" y="6038107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Slide Number Placeholder 2">
              <a:extLst>
                <a:ext uri="{FF2B5EF4-FFF2-40B4-BE49-F238E27FC236}">
                  <a16:creationId xmlns:a16="http://schemas.microsoft.com/office/drawing/2014/main" id="{257E41E9-DBDE-4ABA-A48F-6BF8E821C96C}"/>
                </a:ext>
              </a:extLst>
            </p:cNvPr>
            <p:cNvSpPr txBox="1">
              <a:spLocks/>
            </p:cNvSpPr>
            <p:nvPr/>
          </p:nvSpPr>
          <p:spPr>
            <a:xfrm>
              <a:off x="8610599" y="6356345"/>
              <a:ext cx="3572873" cy="40026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BD0B09F8-9DDA-41B2-8AC5-05BBE6F055D8}" type="slidenum">
                <a:rPr lang="en-ID" smtClean="0">
                  <a:solidFill>
                    <a:schemeClr val="bg1"/>
                  </a:solidFill>
                </a:rPr>
                <a:pPr/>
                <a:t>16</a:t>
              </a:fld>
              <a:endParaRPr lang="en-ID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930A42-B8D8-4B55-AA35-859F9A5A0926}"/>
              </a:ext>
            </a:extLst>
          </p:cNvPr>
          <p:cNvCxnSpPr>
            <a:cxnSpLocks/>
          </p:cNvCxnSpPr>
          <p:nvPr/>
        </p:nvCxnSpPr>
        <p:spPr>
          <a:xfrm>
            <a:off x="-28575" y="820593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AF05FA9-74DC-414F-B2AF-8E2686FD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17" y="2309812"/>
            <a:ext cx="10972800" cy="223837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6DE383-976B-4AD4-B24D-744913E3C1F4}"/>
              </a:ext>
            </a:extLst>
          </p:cNvPr>
          <p:cNvSpPr/>
          <p:nvPr/>
        </p:nvSpPr>
        <p:spPr>
          <a:xfrm>
            <a:off x="9114971" y="4963233"/>
            <a:ext cx="2005259" cy="6241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KONTINU</a:t>
            </a:r>
            <a:endParaRPr lang="en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A28B55-234D-44B9-9CEB-19879FDA377D}"/>
              </a:ext>
            </a:extLst>
          </p:cNvPr>
          <p:cNvGrpSpPr/>
          <p:nvPr/>
        </p:nvGrpSpPr>
        <p:grpSpPr>
          <a:xfrm>
            <a:off x="546652" y="0"/>
            <a:ext cx="11645348" cy="6858000"/>
            <a:chOff x="546652" y="0"/>
            <a:chExt cx="1164534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FC918C-2F66-4320-958D-112A3B414754}"/>
                </a:ext>
              </a:extLst>
            </p:cNvPr>
            <p:cNvSpPr/>
            <p:nvPr/>
          </p:nvSpPr>
          <p:spPr>
            <a:xfrm>
              <a:off x="11231217" y="0"/>
              <a:ext cx="960783" cy="685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405847-B98C-4E64-B6D2-2360DF0BFA97}"/>
                </a:ext>
              </a:extLst>
            </p:cNvPr>
            <p:cNvSpPr/>
            <p:nvPr/>
          </p:nvSpPr>
          <p:spPr>
            <a:xfrm>
              <a:off x="11231217" y="800099"/>
              <a:ext cx="960783" cy="94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2E77E52-B3A6-4CBD-BEDA-52158EC1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4818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9B8B5A5-37FB-40DD-BD3C-35C4A8B63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590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54DF86-5472-4F50-9981-6039196F7012}"/>
                </a:ext>
              </a:extLst>
            </p:cNvPr>
            <p:cNvSpPr/>
            <p:nvPr/>
          </p:nvSpPr>
          <p:spPr>
            <a:xfrm>
              <a:off x="7007878" y="101385"/>
              <a:ext cx="4075043" cy="6361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Britannic Bold" panose="020B0903060703020204" pitchFamily="34" charset="0"/>
                  <a:cs typeface="Aharoni" panose="02010803020104030203" pitchFamily="2" charset="-79"/>
                </a:rPr>
                <a:t>TEKNOLOGI SAINS DATA</a:t>
              </a:r>
              <a:endPara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0F4D57F-24F9-4CA0-AE79-AE29B25F1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5082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E020343D-B026-4E91-80E8-EF585FFF3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854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022CB58-1587-4EF8-A014-667F2B73AC66}"/>
                </a:ext>
              </a:extLst>
            </p:cNvPr>
            <p:cNvSpPr/>
            <p:nvPr/>
          </p:nvSpPr>
          <p:spPr>
            <a:xfrm rot="5400000">
              <a:off x="718150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24828BD-ED8A-44FF-9D27-DACD63B819FC}"/>
                </a:ext>
              </a:extLst>
            </p:cNvPr>
            <p:cNvSpPr/>
            <p:nvPr/>
          </p:nvSpPr>
          <p:spPr>
            <a:xfrm rot="5400000">
              <a:off x="1011355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786D02-4AD5-41B0-8935-E30E3C98E9E9}"/>
                </a:ext>
              </a:extLst>
            </p:cNvPr>
            <p:cNvCxnSpPr/>
            <p:nvPr/>
          </p:nvCxnSpPr>
          <p:spPr>
            <a:xfrm>
              <a:off x="1676399" y="6112561"/>
              <a:ext cx="10507073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EEC783-50CA-427E-B9F9-039E3A36CDBE}"/>
                </a:ext>
              </a:extLst>
            </p:cNvPr>
            <p:cNvSpPr/>
            <p:nvPr/>
          </p:nvSpPr>
          <p:spPr>
            <a:xfrm>
              <a:off x="6934200" y="6262208"/>
              <a:ext cx="4075043" cy="494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Dosen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Pengajar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Probabilitas</a:t>
              </a:r>
              <a:endParaRPr lang="en-ID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589CF09-A650-4074-A36F-135CB75F3EFD}"/>
                </a:ext>
              </a:extLst>
            </p:cNvPr>
            <p:cNvSpPr/>
            <p:nvPr/>
          </p:nvSpPr>
          <p:spPr>
            <a:xfrm rot="5400000">
              <a:off x="1304560" y="6038107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Slide Number Placeholder 2">
              <a:extLst>
                <a:ext uri="{FF2B5EF4-FFF2-40B4-BE49-F238E27FC236}">
                  <a16:creationId xmlns:a16="http://schemas.microsoft.com/office/drawing/2014/main" id="{C3817222-5187-40D7-A126-235A9ECC973F}"/>
                </a:ext>
              </a:extLst>
            </p:cNvPr>
            <p:cNvSpPr txBox="1">
              <a:spLocks/>
            </p:cNvSpPr>
            <p:nvPr/>
          </p:nvSpPr>
          <p:spPr>
            <a:xfrm>
              <a:off x="8610599" y="6356345"/>
              <a:ext cx="3572873" cy="40026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BD0B09F8-9DDA-41B2-8AC5-05BBE6F055D8}" type="slidenum">
                <a:rPr lang="en-ID" smtClean="0">
                  <a:solidFill>
                    <a:schemeClr val="bg1"/>
                  </a:solidFill>
                </a:rPr>
                <a:pPr/>
                <a:t>17</a:t>
              </a:fld>
              <a:endParaRPr lang="en-ID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3ACE2-C215-47DE-878B-4DF341A182A0}"/>
              </a:ext>
            </a:extLst>
          </p:cNvPr>
          <p:cNvCxnSpPr>
            <a:cxnSpLocks/>
          </p:cNvCxnSpPr>
          <p:nvPr/>
        </p:nvCxnSpPr>
        <p:spPr>
          <a:xfrm>
            <a:off x="-28575" y="820593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F22D8F-562C-470D-92E8-7E982595D1C0}"/>
              </a:ext>
            </a:extLst>
          </p:cNvPr>
          <p:cNvSpPr/>
          <p:nvPr/>
        </p:nvSpPr>
        <p:spPr>
          <a:xfrm>
            <a:off x="769403" y="1032324"/>
            <a:ext cx="625388" cy="625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Bahnschrift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ID" dirty="0"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8305B2-5ED1-4996-BFFC-75FB6184CAF7}"/>
              </a:ext>
            </a:extLst>
          </p:cNvPr>
          <p:cNvSpPr/>
          <p:nvPr/>
        </p:nvSpPr>
        <p:spPr>
          <a:xfrm>
            <a:off x="753805" y="3832861"/>
            <a:ext cx="625388" cy="625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  <a:cs typeface="Courier New" panose="02070309020205020404" pitchFamily="49" charset="0"/>
              </a:rPr>
              <a:t>(ii)</a:t>
            </a:r>
            <a:endParaRPr lang="en-ID" dirty="0"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C92EC5-C788-4AA6-B497-E742BFF9B138}"/>
              </a:ext>
            </a:extLst>
          </p:cNvPr>
          <p:cNvSpPr/>
          <p:nvPr/>
        </p:nvSpPr>
        <p:spPr>
          <a:xfrm>
            <a:off x="787532" y="5144840"/>
            <a:ext cx="625388" cy="625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  <a:cs typeface="Courier New" panose="02070309020205020404" pitchFamily="49" charset="0"/>
              </a:rPr>
              <a:t>(iii)</a:t>
            </a:r>
            <a:endParaRPr lang="en-ID" dirty="0"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44F7E-A433-4136-A07F-4F148BF56B00}"/>
              </a:ext>
            </a:extLst>
          </p:cNvPr>
          <p:cNvSpPr/>
          <p:nvPr/>
        </p:nvSpPr>
        <p:spPr>
          <a:xfrm>
            <a:off x="1439118" y="3834264"/>
            <a:ext cx="1134176" cy="44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664032-CE21-47A7-8084-1BC56D158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00"/>
          <a:stretch/>
        </p:blipFill>
        <p:spPr>
          <a:xfrm>
            <a:off x="1616765" y="959774"/>
            <a:ext cx="7928598" cy="26702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F3601A-140E-4EC9-9AC0-2D096DA78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695" b="19840"/>
          <a:stretch/>
        </p:blipFill>
        <p:spPr>
          <a:xfrm>
            <a:off x="1478096" y="3810216"/>
            <a:ext cx="9381660" cy="8703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AB7BDF-A753-4C71-AD2C-3EE65FC07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262" b="2634"/>
          <a:stretch/>
        </p:blipFill>
        <p:spPr>
          <a:xfrm>
            <a:off x="1468856" y="5127253"/>
            <a:ext cx="9381660" cy="90220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A550ECE-D8CF-432C-A02E-FEF37370173D}"/>
              </a:ext>
            </a:extLst>
          </p:cNvPr>
          <p:cNvSpPr/>
          <p:nvPr/>
        </p:nvSpPr>
        <p:spPr>
          <a:xfrm>
            <a:off x="1513266" y="3833329"/>
            <a:ext cx="113417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BC8BA9-5214-45FB-BAC9-B198887911F5}"/>
              </a:ext>
            </a:extLst>
          </p:cNvPr>
          <p:cNvSpPr/>
          <p:nvPr/>
        </p:nvSpPr>
        <p:spPr>
          <a:xfrm>
            <a:off x="1468856" y="5127253"/>
            <a:ext cx="113417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15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CA1-0295-4E75-A27B-019BB45E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04" y="657683"/>
            <a:ext cx="10515600" cy="1325563"/>
          </a:xfrm>
        </p:spPr>
        <p:txBody>
          <a:bodyPr/>
          <a:lstStyle/>
          <a:p>
            <a:r>
              <a:rPr lang="en-US" b="1" dirty="0"/>
              <a:t>Latihan</a:t>
            </a:r>
            <a:endParaRPr lang="en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B0260-38CF-42A3-B66D-0BE2178E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18</a:t>
            </a:fld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D37914-7319-431B-A290-48616FFC8B17}"/>
              </a:ext>
            </a:extLst>
          </p:cNvPr>
          <p:cNvGrpSpPr/>
          <p:nvPr/>
        </p:nvGrpSpPr>
        <p:grpSpPr>
          <a:xfrm>
            <a:off x="546652" y="0"/>
            <a:ext cx="11645348" cy="6858000"/>
            <a:chOff x="546652" y="0"/>
            <a:chExt cx="1164534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BCD36C-F32A-4281-9846-D655E421C6ED}"/>
                </a:ext>
              </a:extLst>
            </p:cNvPr>
            <p:cNvSpPr/>
            <p:nvPr/>
          </p:nvSpPr>
          <p:spPr>
            <a:xfrm>
              <a:off x="11231217" y="0"/>
              <a:ext cx="960783" cy="685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E1B9E0-F896-4031-BD77-99D294A27064}"/>
                </a:ext>
              </a:extLst>
            </p:cNvPr>
            <p:cNvSpPr/>
            <p:nvPr/>
          </p:nvSpPr>
          <p:spPr>
            <a:xfrm>
              <a:off x="11231217" y="800099"/>
              <a:ext cx="960783" cy="94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6042CE5-FF1B-4818-8462-3771482A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4818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5E9E8C3-C3A8-48E6-80CE-6CFD6CA86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590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524051-02BC-416F-8727-38E5E4C8C729}"/>
                </a:ext>
              </a:extLst>
            </p:cNvPr>
            <p:cNvSpPr/>
            <p:nvPr/>
          </p:nvSpPr>
          <p:spPr>
            <a:xfrm>
              <a:off x="7007878" y="101385"/>
              <a:ext cx="4075043" cy="6361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Britannic Bold" panose="020B0903060703020204" pitchFamily="34" charset="0"/>
                  <a:cs typeface="Aharoni" panose="02010803020104030203" pitchFamily="2" charset="-79"/>
                </a:rPr>
                <a:t>TEKNOLOGI SAINS DATA</a:t>
              </a:r>
              <a:endPara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ED4C467-12F0-4A8E-9064-9247A1ED4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41" y="25082"/>
              <a:ext cx="2829339" cy="7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699A82E8-F017-4EDB-86C0-9C83FE0A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2" y="45854"/>
              <a:ext cx="754509" cy="754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9B3830E-73DF-4075-95CD-52A865510D1B}"/>
                </a:ext>
              </a:extLst>
            </p:cNvPr>
            <p:cNvSpPr/>
            <p:nvPr/>
          </p:nvSpPr>
          <p:spPr>
            <a:xfrm rot="5400000">
              <a:off x="718150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789C520-9640-49E9-B76F-E2FB63FB6F14}"/>
                </a:ext>
              </a:extLst>
            </p:cNvPr>
            <p:cNvSpPr/>
            <p:nvPr/>
          </p:nvSpPr>
          <p:spPr>
            <a:xfrm rot="5400000">
              <a:off x="1011355" y="6038108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7D8453-9E7C-4468-98D2-4CC0D2F8688D}"/>
                </a:ext>
              </a:extLst>
            </p:cNvPr>
            <p:cNvCxnSpPr/>
            <p:nvPr/>
          </p:nvCxnSpPr>
          <p:spPr>
            <a:xfrm>
              <a:off x="1676399" y="6112561"/>
              <a:ext cx="10507073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5EAEA8-8AE0-42D9-865B-17AD9F3EEB40}"/>
                </a:ext>
              </a:extLst>
            </p:cNvPr>
            <p:cNvSpPr/>
            <p:nvPr/>
          </p:nvSpPr>
          <p:spPr>
            <a:xfrm>
              <a:off x="6934200" y="6262208"/>
              <a:ext cx="4075043" cy="494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Dosen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Pengajar</a:t>
              </a: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Probabilitas</a:t>
              </a:r>
              <a:endParaRPr lang="en-ID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4FE398A-DB7D-42EC-8A74-E75A45E72423}"/>
                </a:ext>
              </a:extLst>
            </p:cNvPr>
            <p:cNvSpPr/>
            <p:nvPr/>
          </p:nvSpPr>
          <p:spPr>
            <a:xfrm rot="5400000">
              <a:off x="1304560" y="6038107"/>
              <a:ext cx="180462" cy="109152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Slide Number Placeholder 2">
              <a:extLst>
                <a:ext uri="{FF2B5EF4-FFF2-40B4-BE49-F238E27FC236}">
                  <a16:creationId xmlns:a16="http://schemas.microsoft.com/office/drawing/2014/main" id="{E805FAB2-5428-49E4-A4AF-4AF8019F466C}"/>
                </a:ext>
              </a:extLst>
            </p:cNvPr>
            <p:cNvSpPr txBox="1">
              <a:spLocks/>
            </p:cNvSpPr>
            <p:nvPr/>
          </p:nvSpPr>
          <p:spPr>
            <a:xfrm>
              <a:off x="8610599" y="6356345"/>
              <a:ext cx="3572873" cy="40026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BD0B09F8-9DDA-41B2-8AC5-05BBE6F055D8}" type="slidenum">
                <a:rPr lang="en-ID" smtClean="0">
                  <a:solidFill>
                    <a:schemeClr val="bg1"/>
                  </a:solidFill>
                </a:rPr>
                <a:pPr/>
                <a:t>18</a:t>
              </a:fld>
              <a:endParaRPr lang="en-ID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D6A225-B679-4CD2-807E-50948DF2B014}"/>
              </a:ext>
            </a:extLst>
          </p:cNvPr>
          <p:cNvCxnSpPr>
            <a:cxnSpLocks/>
          </p:cNvCxnSpPr>
          <p:nvPr/>
        </p:nvCxnSpPr>
        <p:spPr>
          <a:xfrm>
            <a:off x="-28575" y="820593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547BC2F-FFBE-4895-B690-65785FEE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X </a:t>
            </a:r>
            <a:r>
              <a:rPr lang="en-US" dirty="0" err="1"/>
              <a:t>berdistribusi</a:t>
            </a:r>
            <a:r>
              <a:rPr lang="en-US" dirty="0"/>
              <a:t> U(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densitas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mgf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645AAB-3124-4EED-89A6-450F5F41E81D}"/>
                  </a:ext>
                </a:extLst>
              </p:cNvPr>
              <p:cNvSpPr txBox="1"/>
              <p:nvPr/>
            </p:nvSpPr>
            <p:spPr>
              <a:xfrm>
                <a:off x="3429209" y="2532961"/>
                <a:ext cx="3899243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𝑙𝑎𝑖𝑛𝑛𝑦𝑎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645AAB-3124-4EED-89A6-450F5F41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09" y="2532961"/>
                <a:ext cx="3899243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46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722A-0EEB-4FDD-8CB9-BD18C29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TUGAS MINGGU KE-6 DAN 7</a:t>
            </a:r>
            <a:endParaRPr lang="en-ID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18231-6323-4F9C-A22A-73FDB6F1D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Bahnschrift" panose="020B0502040204020203" pitchFamily="34" charset="0"/>
                  </a:rPr>
                  <a:t>1.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Dapatkan</a:t>
                </a:r>
                <a:r>
                  <a:rPr lang="en-US" sz="2000" dirty="0">
                    <a:latin typeface="Bahnschrift" panose="020B0502040204020203" pitchFamily="34" charset="0"/>
                  </a:rPr>
                  <a:t>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mgf</a:t>
                </a:r>
                <a:r>
                  <a:rPr lang="en-US" sz="2000" dirty="0">
                    <a:latin typeface="Bahnschrift" panose="020B0502040204020203" pitchFamily="34" charset="0"/>
                  </a:rPr>
                  <a:t>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dari</a:t>
                </a:r>
                <a:r>
                  <a:rPr lang="en-US" sz="2000" dirty="0">
                    <a:latin typeface="Bahnschrift" panose="020B0502040204020203" pitchFamily="34" charset="0"/>
                  </a:rPr>
                  <a:t>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variabel</a:t>
                </a:r>
                <a:r>
                  <a:rPr lang="en-US" sz="2000" dirty="0">
                    <a:latin typeface="Bahnschrift" panose="020B0502040204020203" pitchFamily="34" charset="0"/>
                  </a:rPr>
                  <a:t>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acak</a:t>
                </a:r>
                <a:r>
                  <a:rPr lang="en-US" sz="2000" dirty="0">
                    <a:latin typeface="Bahnschrift" panose="020B0502040204020203" pitchFamily="34" charset="0"/>
                  </a:rPr>
                  <a:t> X yang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memiliki</a:t>
                </a:r>
                <a:r>
                  <a:rPr lang="en-US" sz="2000" dirty="0">
                    <a:latin typeface="Bahnschrift" panose="020B0502040204020203" pitchFamily="34" charset="0"/>
                  </a:rPr>
                  <a:t>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distribusi</a:t>
                </a:r>
                <a:endParaRPr lang="en-US" sz="20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US" sz="2000" dirty="0" err="1">
                    <a:latin typeface="Bahnschrift" panose="020B0502040204020203" pitchFamily="34" charset="0"/>
                  </a:rPr>
                  <a:t>Geometri</a:t>
                </a:r>
                <a:endParaRPr lang="en-US" sz="20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US" sz="2000" dirty="0">
                    <a:latin typeface="Bahnschrift" panose="020B0502040204020203" pitchFamily="34" charset="0"/>
                  </a:rPr>
                  <a:t>Binomial </a:t>
                </a:r>
                <a:r>
                  <a:rPr lang="en-US" sz="2000" dirty="0" err="1">
                    <a:latin typeface="Bahnschrift" panose="020B0502040204020203" pitchFamily="34" charset="0"/>
                  </a:rPr>
                  <a:t>Negatif</a:t>
                </a:r>
                <a:endParaRPr lang="en-US" sz="20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ID" sz="2000" dirty="0">
                    <a:latin typeface="Bahnschrift" panose="020B0502040204020203" pitchFamily="34" charset="0"/>
                  </a:rPr>
                  <a:t>Poisson</a:t>
                </a:r>
              </a:p>
              <a:p>
                <a:pPr lvl="1"/>
                <a:r>
                  <a:rPr lang="en-ID" sz="2000" dirty="0" err="1">
                    <a:latin typeface="Bahnschrift" panose="020B0502040204020203" pitchFamily="34" charset="0"/>
                  </a:rPr>
                  <a:t>Eksponensial</a:t>
                </a:r>
                <a:r>
                  <a:rPr lang="en-ID" sz="2000" dirty="0">
                    <a:latin typeface="Bahnschrift" panose="020B0502040204020203" pitchFamily="34" charset="0"/>
                  </a:rPr>
                  <a:t> (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dengan</a:t>
                </a:r>
                <a:r>
                  <a:rPr lang="en-ID" sz="2000" dirty="0">
                    <a:latin typeface="Bahnschrift" panose="020B0502040204020203" pitchFamily="34" charset="0"/>
                  </a:rPr>
                  <a:t> mean </a:t>
                </a: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D" sz="2000" dirty="0">
                    <a:latin typeface="Bahnschrift" panose="020B0502040204020203" pitchFamily="34" charset="0"/>
                  </a:rPr>
                  <a:t>)</a:t>
                </a:r>
              </a:p>
              <a:p>
                <a:pPr lvl="1"/>
                <a:r>
                  <a:rPr lang="en-ID" sz="2000" dirty="0">
                    <a:latin typeface="Bahnschrift" panose="020B0502040204020203" pitchFamily="34" charset="0"/>
                  </a:rPr>
                  <a:t>Gamma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D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endParaRPr lang="en-ID" sz="20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ID" sz="2000" dirty="0">
                    <a:latin typeface="Bahnschrift" panose="020B0502040204020203" pitchFamily="34" charset="0"/>
                  </a:rPr>
                  <a:t>Chi-Square</a:t>
                </a:r>
              </a:p>
              <a:p>
                <a:pPr lvl="1"/>
                <a:r>
                  <a:rPr lang="en-ID" sz="2000" dirty="0">
                    <a:latin typeface="Bahnschrift" panose="020B0502040204020203" pitchFamily="34" charset="0"/>
                  </a:rPr>
                  <a:t>Normal</a:t>
                </a:r>
              </a:p>
              <a:p>
                <a:pPr marL="0" lvl="1" indent="0">
                  <a:buNone/>
                </a:pPr>
                <a:r>
                  <a:rPr lang="en-ID" sz="2000" dirty="0">
                    <a:latin typeface="Bahnschrift" panose="020B0502040204020203" pitchFamily="34" charset="0"/>
                  </a:rPr>
                  <a:t>2. Dari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mgf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tersebut</a:t>
                </a:r>
                <a:r>
                  <a:rPr lang="en-ID" sz="2000" dirty="0">
                    <a:latin typeface="Bahnschrift" panose="020B0502040204020203" pitchFamily="34" charset="0"/>
                  </a:rPr>
                  <a:t>, </a:t>
                </a:r>
                <a:r>
                  <a:rPr lang="en-ID" sz="2000" dirty="0" err="1">
                    <a:latin typeface="Bahnschrift" panose="020B0502040204020203" pitchFamily="34" charset="0"/>
                  </a:rPr>
                  <a:t>dapatkan</a:t>
                </a:r>
                <a:r>
                  <a:rPr lang="en-ID" sz="20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dan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18231-6323-4F9C-A22A-73FDB6F1D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84BD-3DDC-41AD-AE61-F20C8A17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82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B797B9-712A-4A01-BB88-9BEEBE20266D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76D3-D486-4157-A69E-021C3F03EA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F2E259-4982-4DAE-A36B-D02965D22BD9}"/>
              </a:ext>
            </a:extLst>
          </p:cNvPr>
          <p:cNvCxnSpPr/>
          <p:nvPr/>
        </p:nvCxnSpPr>
        <p:spPr>
          <a:xfrm>
            <a:off x="1676400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B8153-6087-47EC-ACD0-ACA38326FECB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81589E1-F29E-4093-BE26-AFFE4606B5C9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5A94000-ABEC-4318-A6AE-9504C5F76FCD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4973BA3-B8BF-43C2-9612-0B1BBC44227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E08858-EEB1-4FB2-BFFA-8AC72A749195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5216431-4F8A-4C72-9407-A40F4A1F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CF7BBBB5-75CD-433D-BC95-36C0F82E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69EEBD-28BD-4472-BD26-F3EC0C7B52B5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1184216-658D-49F3-A7EC-6C0115D84F24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7BE7EF3-4F6D-472A-BAAB-59EAEC52CD9A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91F2E5E-90DA-4AB1-8699-1AA198B8DC37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44E76C5-5DA4-4857-A8C4-0E8F3F2FBB9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DB2A2-03CF-4174-916F-0FB2ADB56E6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9E1B5A-F688-4375-8476-E02B4A8B4A3C}"/>
              </a:ext>
            </a:extLst>
          </p:cNvPr>
          <p:cNvSpPr txBox="1"/>
          <p:nvPr/>
        </p:nvSpPr>
        <p:spPr>
          <a:xfrm>
            <a:off x="2717091" y="3420685"/>
            <a:ext cx="61200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Variansi</a:t>
            </a:r>
            <a:r>
              <a:rPr lang="en-ID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Variabel</a:t>
            </a:r>
            <a:r>
              <a:rPr lang="en-ID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Random </a:t>
            </a:r>
            <a:r>
              <a:rPr lang="en-ID" sz="20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Kontinu</a:t>
            </a:r>
            <a:endParaRPr lang="en-ID" sz="1600" dirty="0"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93D43-8004-4F30-9CC7-F1CDEBF3C157}"/>
              </a:ext>
            </a:extLst>
          </p:cNvPr>
          <p:cNvSpPr txBox="1"/>
          <p:nvPr/>
        </p:nvSpPr>
        <p:spPr>
          <a:xfrm>
            <a:off x="417443" y="1285532"/>
            <a:ext cx="3409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ritannic Bold" panose="020B0903060703020204" pitchFamily="34" charset="0"/>
              </a:rPr>
              <a:t>OUTLINE</a:t>
            </a:r>
            <a:endParaRPr lang="en-ID" sz="36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EC98861-B380-4664-9007-A0047B83EC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51" y="2323510"/>
            <a:ext cx="944668" cy="94466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156B07-4E0D-4E85-AD99-993740E66122}"/>
              </a:ext>
            </a:extLst>
          </p:cNvPr>
          <p:cNvSpPr txBox="1"/>
          <p:nvPr/>
        </p:nvSpPr>
        <p:spPr>
          <a:xfrm>
            <a:off x="2717091" y="2595789"/>
            <a:ext cx="61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Ekspektasi</a:t>
            </a:r>
            <a:r>
              <a:rPr lang="en-ID" sz="20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</a:t>
            </a:r>
            <a:r>
              <a:rPr lang="en-ID" sz="20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Variabel</a:t>
            </a:r>
            <a:r>
              <a:rPr lang="en-ID" sz="20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 Random </a:t>
            </a:r>
            <a:r>
              <a:rPr lang="en-ID" sz="20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Kontinu</a:t>
            </a:r>
            <a:endParaRPr lang="en-ID" sz="1600" dirty="0">
              <a:latin typeface="Bahnschrift SemiBold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2D082D9-4B96-4B48-A937-E676B17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19" y="3150821"/>
            <a:ext cx="943200" cy="943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7DD363C-105E-4C0D-A884-167167AC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51" y="3995138"/>
            <a:ext cx="943200" cy="9432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F62FA9B-D407-49FD-9C8C-F48984E4C4D8}"/>
              </a:ext>
            </a:extLst>
          </p:cNvPr>
          <p:cNvSpPr/>
          <p:nvPr/>
        </p:nvSpPr>
        <p:spPr>
          <a:xfrm>
            <a:off x="2713257" y="4290354"/>
            <a:ext cx="61200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MGF </a:t>
            </a:r>
            <a:r>
              <a:rPr lang="en-ID" sz="2000" dirty="0" err="1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Variabel</a:t>
            </a:r>
            <a:r>
              <a:rPr lang="en-ID" sz="20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Random </a:t>
            </a:r>
            <a:r>
              <a:rPr lang="en-ID" sz="2000" dirty="0" err="1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Kontinu</a:t>
            </a:r>
            <a:endParaRPr lang="en-ID" sz="1600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EB55976-F68D-4194-9293-3312C04C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47EBC842-DE93-451A-93AD-2FC0B31B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4A054-6837-4D7A-BDF3-1E546B9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t>2</a:t>
            </a:fld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F35F-ADDB-4560-B4A2-5C035F26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KETENTUAN PENGUMPULAN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3AE5-D412-4A57-89BE-678E47A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File </a:t>
            </a:r>
            <a:r>
              <a:rPr lang="en-US" sz="2400" dirty="0" err="1">
                <a:latin typeface="Bahnschrift" panose="020B0502040204020203" pitchFamily="34" charset="0"/>
              </a:rPr>
              <a:t>jawaban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dikumpulkan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ada</a:t>
            </a:r>
            <a:r>
              <a:rPr lang="en-US" sz="2400" dirty="0">
                <a:latin typeface="Bahnschrift" panose="020B0502040204020203" pitchFamily="34" charset="0"/>
              </a:rPr>
              <a:t> 2, </a:t>
            </a:r>
            <a:r>
              <a:rPr lang="en-US" sz="2400" dirty="0" err="1">
                <a:latin typeface="Bahnschrift" panose="020B0502040204020203" pitchFamily="34" charset="0"/>
              </a:rPr>
              <a:t>yaitu</a:t>
            </a:r>
            <a:r>
              <a:rPr lang="en-US" sz="2400" dirty="0">
                <a:latin typeface="Bahnschrift" panose="020B0502040204020203" pitchFamily="34" charset="0"/>
              </a:rPr>
              <a:t> file 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doc/docx dan pdf (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jika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diketik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)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Jika </a:t>
            </a:r>
            <a:r>
              <a:rPr lang="en-US" sz="2400" dirty="0" err="1">
                <a:latin typeface="Bahnschrift" panose="020B0502040204020203" pitchFamily="34" charset="0"/>
              </a:rPr>
              <a:t>jawaban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ditulis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jawaban</a:t>
            </a:r>
            <a:r>
              <a:rPr lang="en-US" sz="2400" dirty="0">
                <a:latin typeface="Bahnschrift" panose="020B0502040204020203" pitchFamily="34" charset="0"/>
              </a:rPr>
              <a:t> di-scan dan </a:t>
            </a:r>
            <a:r>
              <a:rPr lang="en-US" sz="2400" dirty="0" err="1">
                <a:latin typeface="Bahnschrift" panose="020B0502040204020203" pitchFamily="34" charset="0"/>
              </a:rPr>
              <a:t>dikumpulkan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dalam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format pdf</a:t>
            </a:r>
          </a:p>
          <a:p>
            <a:r>
              <a:rPr lang="en-US" sz="2400" dirty="0" err="1">
                <a:latin typeface="Bahnschrift" panose="020B0502040204020203" pitchFamily="34" charset="0"/>
              </a:rPr>
              <a:t>Maksimal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dikumpulkan</a:t>
            </a:r>
            <a:r>
              <a:rPr lang="en-US" sz="2400" dirty="0">
                <a:latin typeface="Bahnschrift" panose="020B0502040204020203" pitchFamily="34" charset="0"/>
              </a:rPr>
              <a:t> pada 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26 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Oktober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2021 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pukul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07.00 WIB</a:t>
            </a:r>
          </a:p>
          <a:p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Halaman </a:t>
            </a:r>
            <a:r>
              <a:rPr lang="en-US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pertama</a:t>
            </a:r>
            <a:r>
              <a:rPr lang="en-US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berupa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tabel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berisi</a:t>
            </a:r>
            <a:r>
              <a:rPr lang="en-US" sz="2400" dirty="0">
                <a:latin typeface="Bahnschrift" panose="020B0502040204020203" pitchFamily="34" charset="0"/>
              </a:rPr>
              <a:t> resume </a:t>
            </a:r>
            <a:r>
              <a:rPr lang="en-US" sz="2400" dirty="0" err="1">
                <a:latin typeface="Bahnschrift" panose="020B0502040204020203" pitchFamily="34" charset="0"/>
              </a:rPr>
              <a:t>jawaban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sebagai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berikut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endParaRPr lang="en-ID" sz="2400" dirty="0">
              <a:latin typeface="Bahnschrift" panose="020B0502040204020203" pitchFamily="34" charset="0"/>
            </a:endParaRPr>
          </a:p>
          <a:p>
            <a:endParaRPr lang="en-ID" sz="2400" dirty="0">
              <a:latin typeface="Bahnschrift" panose="020B0502040204020203" pitchFamily="34" charset="0"/>
            </a:endParaRPr>
          </a:p>
          <a:p>
            <a:endParaRPr lang="en-ID" sz="2400" dirty="0">
              <a:latin typeface="Bahnschrift" panose="020B0502040204020203" pitchFamily="34" charset="0"/>
            </a:endParaRPr>
          </a:p>
          <a:p>
            <a:endParaRPr lang="en-ID" sz="2400" dirty="0">
              <a:latin typeface="Bahnschrift" panose="020B0502040204020203" pitchFamily="34" charset="0"/>
            </a:endParaRPr>
          </a:p>
          <a:p>
            <a:pPr marL="268288" indent="-268288">
              <a:buNone/>
            </a:pPr>
            <a:r>
              <a:rPr lang="en-ID" sz="2400" dirty="0">
                <a:latin typeface="Bahnschrift" panose="020B0502040204020203" pitchFamily="34" charset="0"/>
              </a:rPr>
              <a:t>	dan </a:t>
            </a:r>
            <a:r>
              <a:rPr lang="en-ID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halaman</a:t>
            </a:r>
            <a:r>
              <a:rPr lang="en-ID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Bahnschrift" panose="020B0502040204020203" pitchFamily="34" charset="0"/>
              </a:rPr>
              <a:t>berikutnya</a:t>
            </a:r>
            <a:r>
              <a:rPr lang="en-ID" sz="2400" dirty="0">
                <a:highlight>
                  <a:srgbClr val="FFFF00"/>
                </a:highlight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berisi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uraian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jawaban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secara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lengkap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6926-574F-41EA-9629-0A54AFE0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20</a:t>
            </a:fld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B87BDC-3774-4422-A555-395C412F2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40475"/>
                  </p:ext>
                </p:extLst>
              </p:nvPr>
            </p:nvGraphicFramePr>
            <p:xfrm>
              <a:off x="1774685" y="3637757"/>
              <a:ext cx="9287567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889">
                      <a:extLst>
                        <a:ext uri="{9D8B030D-6E8A-4147-A177-3AD203B41FA5}">
                          <a16:colId xmlns:a16="http://schemas.microsoft.com/office/drawing/2014/main" val="278376719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7930676"/>
                        </a:ext>
                      </a:extLst>
                    </a:gridCol>
                    <a:gridCol w="1222513">
                      <a:extLst>
                        <a:ext uri="{9D8B030D-6E8A-4147-A177-3AD203B41FA5}">
                          <a16:colId xmlns:a16="http://schemas.microsoft.com/office/drawing/2014/main" val="2976146581"/>
                        </a:ext>
                      </a:extLst>
                    </a:gridCol>
                    <a:gridCol w="1898374">
                      <a:extLst>
                        <a:ext uri="{9D8B030D-6E8A-4147-A177-3AD203B41FA5}">
                          <a16:colId xmlns:a16="http://schemas.microsoft.com/office/drawing/2014/main" val="3473917323"/>
                        </a:ext>
                      </a:extLst>
                    </a:gridCol>
                    <a:gridCol w="1152939">
                      <a:extLst>
                        <a:ext uri="{9D8B030D-6E8A-4147-A177-3AD203B41FA5}">
                          <a16:colId xmlns:a16="http://schemas.microsoft.com/office/drawing/2014/main" val="3244146230"/>
                        </a:ext>
                      </a:extLst>
                    </a:gridCol>
                    <a:gridCol w="1172817">
                      <a:extLst>
                        <a:ext uri="{9D8B030D-6E8A-4147-A177-3AD203B41FA5}">
                          <a16:colId xmlns:a16="http://schemas.microsoft.com/office/drawing/2014/main" val="3687999511"/>
                        </a:ext>
                      </a:extLst>
                    </a:gridCol>
                    <a:gridCol w="1202635">
                      <a:extLst>
                        <a:ext uri="{9D8B030D-6E8A-4147-A177-3AD203B41FA5}">
                          <a16:colId xmlns:a16="http://schemas.microsoft.com/office/drawing/2014/main" val="664022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No.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Nama </a:t>
                          </a:r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Distribusi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Diskrit</a:t>
                          </a:r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/ </a:t>
                          </a:r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Kontinu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b="0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MGF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31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45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00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108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B87BDC-3774-4422-A555-395C412F2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240475"/>
                  </p:ext>
                </p:extLst>
              </p:nvPr>
            </p:nvGraphicFramePr>
            <p:xfrm>
              <a:off x="1774685" y="3637757"/>
              <a:ext cx="9287567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889">
                      <a:extLst>
                        <a:ext uri="{9D8B030D-6E8A-4147-A177-3AD203B41FA5}">
                          <a16:colId xmlns:a16="http://schemas.microsoft.com/office/drawing/2014/main" val="278376719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7930676"/>
                        </a:ext>
                      </a:extLst>
                    </a:gridCol>
                    <a:gridCol w="1222513">
                      <a:extLst>
                        <a:ext uri="{9D8B030D-6E8A-4147-A177-3AD203B41FA5}">
                          <a16:colId xmlns:a16="http://schemas.microsoft.com/office/drawing/2014/main" val="2976146581"/>
                        </a:ext>
                      </a:extLst>
                    </a:gridCol>
                    <a:gridCol w="1898374">
                      <a:extLst>
                        <a:ext uri="{9D8B030D-6E8A-4147-A177-3AD203B41FA5}">
                          <a16:colId xmlns:a16="http://schemas.microsoft.com/office/drawing/2014/main" val="3473917323"/>
                        </a:ext>
                      </a:extLst>
                    </a:gridCol>
                    <a:gridCol w="1152939">
                      <a:extLst>
                        <a:ext uri="{9D8B030D-6E8A-4147-A177-3AD203B41FA5}">
                          <a16:colId xmlns:a16="http://schemas.microsoft.com/office/drawing/2014/main" val="3244146230"/>
                        </a:ext>
                      </a:extLst>
                    </a:gridCol>
                    <a:gridCol w="1172817">
                      <a:extLst>
                        <a:ext uri="{9D8B030D-6E8A-4147-A177-3AD203B41FA5}">
                          <a16:colId xmlns:a16="http://schemas.microsoft.com/office/drawing/2014/main" val="3687999511"/>
                        </a:ext>
                      </a:extLst>
                    </a:gridCol>
                    <a:gridCol w="1202635">
                      <a:extLst>
                        <a:ext uri="{9D8B030D-6E8A-4147-A177-3AD203B41FA5}">
                          <a16:colId xmlns:a16="http://schemas.microsoft.com/office/drawing/2014/main" val="6640227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No.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Nama </a:t>
                          </a:r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Distribusi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Diskrit</a:t>
                          </a:r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/ </a:t>
                          </a:r>
                          <a:r>
                            <a:rPr lang="en-US" dirty="0" err="1">
                              <a:latin typeface="Bahnschrift" panose="020B0502040204020203" pitchFamily="34" charset="0"/>
                            </a:rPr>
                            <a:t>Kontinu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80" t="-4717" r="-187460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529" t="-4717" r="-208466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8083" t="-4717" r="-104145" b="-17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ahnschrift" panose="020B0502040204020203" pitchFamily="34" charset="0"/>
                            </a:rPr>
                            <a:t>MGF</a:t>
                          </a:r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131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45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00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>
                            <a:latin typeface="Bahnschrif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1108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22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2A3-3D2D-4FD5-836E-3119084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0" y="877699"/>
            <a:ext cx="10515600" cy="9937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Nilai yang </a:t>
            </a:r>
            <a:r>
              <a:rPr lang="en-US" b="1" dirty="0" err="1">
                <a:latin typeface="Bahnschrift" panose="020B0502040204020203" pitchFamily="34" charset="0"/>
              </a:rPr>
              <a:t>diekspektasikan</a:t>
            </a:r>
            <a:r>
              <a:rPr lang="en-US" b="1" dirty="0">
                <a:latin typeface="Bahnschrift" panose="020B0502040204020203" pitchFamily="34" charset="0"/>
              </a:rPr>
              <a:t> (</a:t>
            </a:r>
            <a:r>
              <a:rPr lang="en-US" b="1" i="1" dirty="0">
                <a:latin typeface="Bahnschrift" panose="020B0502040204020203" pitchFamily="34" charset="0"/>
              </a:rPr>
              <a:t>Expected Value</a:t>
            </a:r>
            <a:r>
              <a:rPr lang="en-US" b="1" dirty="0">
                <a:latin typeface="Bahnschrift" panose="020B0502040204020203" pitchFamily="34" charset="0"/>
              </a:rPr>
              <a:t>)</a:t>
            </a:r>
            <a:endParaRPr lang="en-ID" b="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1C94E-5BE6-4100-B7F1-88ECAF9C2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7797" y="1814406"/>
                <a:ext cx="8773183" cy="2924400"/>
              </a:xfrm>
              <a:ln w="19050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sz="2400" dirty="0">
                    <a:latin typeface="Bahnschrift" panose="020B0502040204020203" pitchFamily="34" charset="0"/>
                  </a:rPr>
                  <a:t>Jika X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adalah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variabel</a:t>
                </a:r>
                <a:r>
                  <a:rPr lang="en-US" sz="2400" dirty="0">
                    <a:latin typeface="Bahnschrift" panose="020B0502040204020203" pitchFamily="34" charset="0"/>
                  </a:rPr>
                  <a:t> acak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kontinu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dengan</a:t>
                </a:r>
                <a:r>
                  <a:rPr lang="en-US" sz="2400" dirty="0">
                    <a:latin typeface="Bahnschrift" panose="020B0502040204020203" pitchFamily="34" charset="0"/>
                  </a:rPr>
                  <a:t> densitas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Bahnschrift" panose="020B0502040204020203" pitchFamily="34" charset="0"/>
                  </a:rPr>
                  <a:t>,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maka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nilai</a:t>
                </a:r>
                <a:r>
                  <a:rPr lang="en-ID" sz="2400" dirty="0">
                    <a:latin typeface="Bahnschrift" panose="020B0502040204020203" pitchFamily="34" charset="0"/>
                  </a:rPr>
                  <a:t> yang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diekspektasikan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dari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i="1" dirty="0">
                    <a:latin typeface="Bahnschrift" panose="020B0502040204020203" pitchFamily="34" charset="0"/>
                  </a:rPr>
                  <a:t>X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didefinisikan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sebagai</a:t>
                </a:r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ID" sz="2400" dirty="0" err="1">
                    <a:latin typeface="Bahnschrift" panose="020B0502040204020203" pitchFamily="34" charset="0"/>
                  </a:rPr>
                  <a:t>dengan</a:t>
                </a:r>
                <a:r>
                  <a:rPr lang="en-ID" sz="2400" dirty="0"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ketentuan</a:t>
                </a:r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 (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nilai</a:t>
                </a:r>
                <a:r>
                  <a:rPr lang="en-ID" sz="2400" dirty="0">
                    <a:latin typeface="Bahnschrift" panose="020B0502040204020203" pitchFamily="34" charset="0"/>
                  </a:rPr>
                  <a:t> integral </a:t>
                </a:r>
                <a:r>
                  <a:rPr lang="en-ID" sz="2400" dirty="0" err="1">
                    <a:latin typeface="Bahnschrift" panose="020B0502040204020203" pitchFamily="34" charset="0"/>
                  </a:rPr>
                  <a:t>ada</a:t>
                </a:r>
                <a:r>
                  <a:rPr lang="en-ID" sz="2400" dirty="0">
                    <a:latin typeface="Bahnschrift" panose="020B0502040204020203" pitchFamily="34" charset="0"/>
                  </a:rPr>
                  <a:t>)</a:t>
                </a:r>
              </a:p>
              <a:p>
                <a:pPr marL="0" indent="0" algn="just">
                  <a:buNone/>
                </a:pPr>
                <a:endParaRPr lang="en-ID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1C94E-5BE6-4100-B7F1-88ECAF9C2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7797" y="1814406"/>
                <a:ext cx="8773183" cy="2924400"/>
              </a:xfrm>
              <a:blipFill>
                <a:blip r:embed="rId2"/>
                <a:stretch>
                  <a:fillRect l="-1040" t="-2905" r="-902"/>
                </a:stretch>
              </a:blipFill>
              <a:ln w="19050">
                <a:prstDash val="sysDash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DEFINISI</a:t>
            </a: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B09F8-9DDA-41B2-8AC5-05BBE6F055D8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80603E-77E4-4D6B-9A0C-959A0C98B0A6}"/>
              </a:ext>
            </a:extLst>
          </p:cNvPr>
          <p:cNvSpPr/>
          <p:nvPr/>
        </p:nvSpPr>
        <p:spPr>
          <a:xfrm>
            <a:off x="221616" y="1814406"/>
            <a:ext cx="1605194" cy="6500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KONTINU</a:t>
            </a:r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F106E3-90B4-480E-BB39-9B0CBB85B24C}"/>
              </a:ext>
            </a:extLst>
          </p:cNvPr>
          <p:cNvSpPr/>
          <p:nvPr/>
        </p:nvSpPr>
        <p:spPr>
          <a:xfrm>
            <a:off x="9956660" y="2660500"/>
            <a:ext cx="595086" cy="59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B4BAAD-3271-47D7-A823-1EE52618A2CD}"/>
              </a:ext>
            </a:extLst>
          </p:cNvPr>
          <p:cNvSpPr/>
          <p:nvPr/>
        </p:nvSpPr>
        <p:spPr>
          <a:xfrm>
            <a:off x="9956660" y="3848585"/>
            <a:ext cx="595086" cy="59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9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2A3-3D2D-4FD5-836E-3119084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1098549"/>
            <a:ext cx="10515600" cy="941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Sifat-Sifat </a:t>
            </a:r>
            <a:r>
              <a:rPr lang="en-US" b="1" dirty="0" err="1">
                <a:latin typeface="Bahnschrift" panose="020B0502040204020203" pitchFamily="34" charset="0"/>
              </a:rPr>
              <a:t>Ekspektasi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t>4</a:t>
            </a:fld>
            <a:endParaRPr lang="en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1CA65D-7A6E-45D4-843D-913297F43883}"/>
                  </a:ext>
                </a:extLst>
              </p:cNvPr>
              <p:cNvSpPr txBox="1"/>
              <p:nvPr/>
            </p:nvSpPr>
            <p:spPr>
              <a:xfrm>
                <a:off x="583961" y="2326671"/>
                <a:ext cx="10536269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Dari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definisi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ekspektasi</a:t>
                </a:r>
                <a:r>
                  <a:rPr lang="en-US" sz="2400" dirty="0">
                    <a:latin typeface="Bahnschrift" panose="020B0502040204020203" pitchFamily="34" charset="0"/>
                  </a:rPr>
                  <a:t> dan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sifat-sifat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penjumlahan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atau</a:t>
                </a:r>
                <a:r>
                  <a:rPr lang="en-US" sz="2400" dirty="0">
                    <a:latin typeface="Bahnschrift" panose="020B0502040204020203" pitchFamily="34" charset="0"/>
                  </a:rPr>
                  <a:t> integral yang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sudah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dikenal</a:t>
                </a:r>
                <a:r>
                  <a:rPr lang="en-US" sz="2400" dirty="0">
                    <a:latin typeface="Bahnschrift" panose="020B0502040204020203" pitchFamily="34" charset="0"/>
                  </a:rPr>
                  <a:t>,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maka</a:t>
                </a:r>
                <a:r>
                  <a:rPr lang="en-US" sz="2400" dirty="0">
                    <a:latin typeface="Bahnschrift" panose="020B0502040204020203" pitchFamily="34" charset="0"/>
                  </a:rPr>
                  <a:t>:</a:t>
                </a: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dirty="0">
                  <a:latin typeface="Bahnschrift" panose="020B0502040204020203" pitchFamily="34" charset="0"/>
                </a:endParaRPr>
              </a:p>
              <a:p>
                <a:r>
                  <a:rPr lang="en-US" sz="2400" dirty="0">
                    <a:latin typeface="Bahnschrift" panose="020B0502040204020203" pitchFamily="34" charset="0"/>
                  </a:rPr>
                  <a:t>di mana c dan d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adalah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konstanta</a:t>
                </a:r>
                <a:r>
                  <a:rPr lang="en-US" sz="2400" dirty="0">
                    <a:latin typeface="Bahnschrift" panose="020B0502040204020203" pitchFamily="34" charset="0"/>
                  </a:rPr>
                  <a:t>.</a:t>
                </a: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ahnschrift" panose="020B0502040204020203" pitchFamily="34" charset="0"/>
                  </a:rPr>
                  <a:t>,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menyiratkan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ahnschrift" panose="020B0502040204020203" pitchFamily="34" charset="0"/>
                  </a:rPr>
                  <a:t>, dan,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khususnya</a:t>
                </a:r>
                <a:r>
                  <a:rPr lang="en-US" sz="2400" dirty="0">
                    <a:latin typeface="Bahnschrif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menyiratkan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ID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1CA65D-7A6E-45D4-843D-913297F4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1" y="2326671"/>
                <a:ext cx="10536269" cy="3046988"/>
              </a:xfrm>
              <a:prstGeom prst="rect">
                <a:avLst/>
              </a:prstGeom>
              <a:blipFill>
                <a:blip r:embed="rId4"/>
                <a:stretch>
                  <a:fillRect l="-926" t="-1600" b="-34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5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0BA2-538D-405D-93DE-C6336798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09F8-9DDA-41B2-8AC5-05BBE6F055D8}" type="slidenum">
              <a:rPr lang="en-ID" smtClean="0"/>
              <a:t>5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C9EED-8C9A-436A-8E0E-067CC5C36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517"/>
          <a:stretch/>
        </p:blipFill>
        <p:spPr>
          <a:xfrm>
            <a:off x="546652" y="1260938"/>
            <a:ext cx="8837363" cy="245161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4FACF-959C-46EC-8252-C92DD5DAAC4F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87C0EC-596E-43CB-9473-69C9A5565534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21D1C2-2607-43B7-BB1E-901473468D25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890AB7-6F2C-4EE5-8FDB-00326A8D4480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F06D27C-382E-4AEA-ACAA-7BE92D3C867C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A8E72B-AFE7-4825-A35F-7535596A748C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D0C6E05-D5C7-4EC6-AE1D-62BA05F0686C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69552D-6051-47AD-BB45-617C988F5A1C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100CDB1-B535-4D10-A33F-46FA3787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B3344A41-0ADC-4CD8-92A1-4061B9B2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53D4B-BEAB-4364-AAFC-9BA958EA52D0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576ABEE-7770-438C-A9B7-0F1A3D80FE5C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A8BD933-40ED-4D8A-9B95-0227C96A9622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48C067E-F920-43B5-95EB-6C7E966ED52A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59A5BF2-C6B0-4F4F-A4BE-4D5F4EE345B7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E807A44-ABDC-4471-9997-F7BA025A333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639DFA5-8B11-4407-A54F-16DCD2B3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0CD37FFF-708B-4906-BDD9-E01B0D722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E23D282-521D-4C45-BFA5-48BADC2CB72E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pPr/>
              <a:t>5</a:t>
            </a:fld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1D2CDB-9330-4EB7-A5F0-3E59967E9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17" t="-1" b="9001"/>
          <a:stretch/>
        </p:blipFill>
        <p:spPr>
          <a:xfrm>
            <a:off x="5361480" y="4085653"/>
            <a:ext cx="3246989" cy="866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8F4D3A-EDBD-4442-8195-96E5750BE5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872"/>
          <a:stretch/>
        </p:blipFill>
        <p:spPr>
          <a:xfrm>
            <a:off x="5152758" y="5225175"/>
            <a:ext cx="3265211" cy="8667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7E5DEB-0EDE-4DCD-AFB3-48A1DF39F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887" y="4613589"/>
            <a:ext cx="1381125" cy="5143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6FA12E-5A79-4D31-8E72-A185D17CD531}"/>
              </a:ext>
            </a:extLst>
          </p:cNvPr>
          <p:cNvCxnSpPr>
            <a:cxnSpLocks/>
          </p:cNvCxnSpPr>
          <p:nvPr/>
        </p:nvCxnSpPr>
        <p:spPr>
          <a:xfrm>
            <a:off x="606921" y="3688001"/>
            <a:ext cx="10476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173106-E373-4CAA-BC2D-60C03928C9BF}"/>
              </a:ext>
            </a:extLst>
          </p:cNvPr>
          <p:cNvSpPr txBox="1"/>
          <p:nvPr/>
        </p:nvSpPr>
        <p:spPr>
          <a:xfrm>
            <a:off x="606921" y="3872709"/>
            <a:ext cx="385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Jika </a:t>
            </a:r>
            <a:r>
              <a:rPr lang="en-US" dirty="0" err="1">
                <a:latin typeface="Bahnschrift" panose="020B0502040204020203" pitchFamily="34" charset="0"/>
              </a:rPr>
              <a:t>variabel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acak</a:t>
            </a:r>
            <a:r>
              <a:rPr lang="en-US" dirty="0">
                <a:latin typeface="Bahnschrift" panose="020B0502040204020203" pitchFamily="34" charset="0"/>
              </a:rPr>
              <a:t> Y </a:t>
            </a:r>
            <a:r>
              <a:rPr lang="en-US" dirty="0" err="1">
                <a:latin typeface="Bahnschrift" panose="020B0502040204020203" pitchFamily="34" charset="0"/>
              </a:rPr>
              <a:t>adalah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suatu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fungsi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X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03991A7-C1E5-4575-A1FB-154B37B9C452}"/>
              </a:ext>
            </a:extLst>
          </p:cNvPr>
          <p:cNvSpPr/>
          <p:nvPr/>
        </p:nvSpPr>
        <p:spPr>
          <a:xfrm rot="20272531">
            <a:off x="4246007" y="4560272"/>
            <a:ext cx="795130" cy="33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F34733C-2D42-4E13-B1C5-539509F95F0F}"/>
              </a:ext>
            </a:extLst>
          </p:cNvPr>
          <p:cNvSpPr/>
          <p:nvPr/>
        </p:nvSpPr>
        <p:spPr>
          <a:xfrm rot="1453840">
            <a:off x="4246164" y="5194307"/>
            <a:ext cx="795130" cy="33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9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2A3-3D2D-4FD5-836E-3119084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09" y="945366"/>
            <a:ext cx="10515600" cy="993793"/>
          </a:xfrm>
        </p:spPr>
        <p:txBody>
          <a:bodyPr/>
          <a:lstStyle/>
          <a:p>
            <a:r>
              <a:rPr lang="en-US" b="1" dirty="0" err="1">
                <a:latin typeface="Bahnschrift" panose="020B0502040204020203" pitchFamily="34" charset="0"/>
              </a:rPr>
              <a:t>Variansi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/>
              <a:t>DEFINISI</a:t>
            </a:r>
            <a:endParaRPr lang="en-ID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t>6</a:t>
            </a:fld>
            <a:endParaRPr lang="en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87D60D9-9966-4CFB-91EF-C59A4CBD3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957" y="1990009"/>
                <a:ext cx="9624718" cy="1771491"/>
              </a:xfrm>
              <a:prstGeom prst="rect">
                <a:avLst/>
              </a:prstGeom>
              <a:ln w="19050" cap="flat" cmpd="sng" algn="ctr">
                <a:solidFill>
                  <a:srgbClr val="0070C0"/>
                </a:solidFill>
                <a:prstDash val="sysDash"/>
                <a:miter lim="800000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Bahnschrift" panose="020B0502040204020203" pitchFamily="34" charset="0"/>
                  </a:rPr>
                  <a:t>Variansi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dari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variabel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acak</a:t>
                </a:r>
                <a:r>
                  <a:rPr lang="en-US" sz="2400" dirty="0">
                    <a:latin typeface="Bahnschrift" panose="020B0502040204020203" pitchFamily="34" charset="0"/>
                  </a:rPr>
                  <a:t> X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dinotasikan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dengan</a:t>
                </a:r>
                <a:r>
                  <a:rPr lang="en-US" sz="2400" dirty="0">
                    <a:latin typeface="Bahnschrift" panose="020B0502040204020203" pitchFamily="34" charset="0"/>
                  </a:rPr>
                  <a:t> Var(X) dan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didefinisikan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dengan</a:t>
                </a:r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just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US" sz="2400" dirty="0" err="1">
                    <a:latin typeface="Bahnschrift" panose="020B0502040204020203" pitchFamily="34" charset="0"/>
                  </a:rPr>
                  <a:t>Notasi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lainnya</a:t>
                </a:r>
                <a:r>
                  <a:rPr lang="en-US" sz="2400" dirty="0">
                    <a:latin typeface="Bahnschrift" panose="020B0502040204020203" pitchFamily="34" charset="0"/>
                  </a:rPr>
                  <a:t> yang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sering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digunakan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adalah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D" sz="2400" dirty="0">
                    <a:latin typeface="Bahnschrift" panose="020B0502040204020203" pitchFamily="34" charset="0"/>
                  </a:rPr>
                  <a:t> 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D" sz="2400" dirty="0">
                  <a:latin typeface="Bahnschrift" panose="020B0502040204020203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ID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87D60D9-9966-4CFB-91EF-C59A4CBD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7" y="1990009"/>
                <a:ext cx="9624718" cy="1771491"/>
              </a:xfrm>
              <a:prstGeom prst="rect">
                <a:avLst/>
              </a:prstGeom>
              <a:blipFill>
                <a:blip r:embed="rId4"/>
                <a:stretch>
                  <a:fillRect l="-949" t="-4422" r="-886"/>
                </a:stretch>
              </a:blipFill>
              <a:ln w="19050" cap="flat" cmpd="sng" algn="ctr">
                <a:solidFill>
                  <a:srgbClr val="0070C0"/>
                </a:solidFill>
                <a:prstDash val="sysDash"/>
                <a:miter lim="800000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B99BE1A-73FF-4B35-8C65-076F19A6D8C4}"/>
              </a:ext>
            </a:extLst>
          </p:cNvPr>
          <p:cNvSpPr/>
          <p:nvPr/>
        </p:nvSpPr>
        <p:spPr>
          <a:xfrm>
            <a:off x="9753262" y="2653064"/>
            <a:ext cx="595086" cy="5950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695EB9-88C5-4126-9477-2AA5C40CBC34}"/>
                  </a:ext>
                </a:extLst>
              </p:cNvPr>
              <p:cNvSpPr txBox="1"/>
              <p:nvPr/>
            </p:nvSpPr>
            <p:spPr>
              <a:xfrm>
                <a:off x="862956" y="4105559"/>
                <a:ext cx="9624717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Persamaan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(5)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dapat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dinyatakan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dengan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formulasi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sebagai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berikut</a:t>
                </a:r>
                <a:r>
                  <a:rPr lang="en-US" sz="2400" dirty="0"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695EB9-88C5-4126-9477-2AA5C40C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6" y="4105559"/>
                <a:ext cx="9624717" cy="984885"/>
              </a:xfrm>
              <a:prstGeom prst="rect">
                <a:avLst/>
              </a:prstGeom>
              <a:blipFill>
                <a:blip r:embed="rId5"/>
                <a:stretch>
                  <a:fillRect l="-1014" t="-4938" b="-74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BE1429F-1327-496A-82FB-331FF7C6C534}"/>
              </a:ext>
            </a:extLst>
          </p:cNvPr>
          <p:cNvSpPr/>
          <p:nvPr/>
        </p:nvSpPr>
        <p:spPr>
          <a:xfrm>
            <a:off x="9753262" y="4639490"/>
            <a:ext cx="595086" cy="5950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0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Dosen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Probabilitas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ritannic Bold" panose="020B0903060703020204" pitchFamily="34" charset="0"/>
                <a:cs typeface="Aharoni" panose="02010803020104030203" pitchFamily="2" charset="-79"/>
              </a:rPr>
              <a:t>TEKNOLOGI SAINS DATA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fld id="{BD0B09F8-9DDA-41B2-8AC5-05BBE6F055D8}" type="slidenum">
              <a:rPr lang="en-ID" smtClean="0">
                <a:solidFill>
                  <a:schemeClr val="bg1"/>
                </a:solidFill>
              </a:rPr>
              <a:t>7</a:t>
            </a:fld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6F2A722-38BF-436F-81D1-6D2C4FD8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1098549"/>
            <a:ext cx="10515600" cy="941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Sifat-Sifat </a:t>
            </a:r>
            <a:r>
              <a:rPr lang="en-US" b="1" dirty="0" err="1">
                <a:latin typeface="Bahnschrift" panose="020B0502040204020203" pitchFamily="34" charset="0"/>
              </a:rPr>
              <a:t>Variansi</a:t>
            </a:r>
            <a:endParaRPr lang="en-ID" b="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7766D6-A9C6-4BE7-BD3F-062CF10D4CED}"/>
                  </a:ext>
                </a:extLst>
              </p:cNvPr>
              <p:cNvSpPr txBox="1"/>
              <p:nvPr/>
            </p:nvSpPr>
            <p:spPr>
              <a:xfrm>
                <a:off x="583961" y="2326671"/>
                <a:ext cx="10536269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Dari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persamaan</a:t>
                </a:r>
                <a:r>
                  <a:rPr lang="en-US" sz="2400" dirty="0">
                    <a:latin typeface="Bahnschrift" panose="020B0502040204020203" pitchFamily="34" charset="0"/>
                  </a:rPr>
                  <a:t> (5),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itu</a:t>
                </a:r>
                <a:r>
                  <a:rPr lang="en-US" sz="2400" dirty="0">
                    <a:latin typeface="Bahnschrift" panose="020B0502040204020203" pitchFamily="34" charset="0"/>
                  </a:rPr>
                  <a:t> juga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segera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mengikuti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bahwa</a:t>
                </a:r>
                <a:endParaRPr lang="en-US" sz="2400" dirty="0">
                  <a:latin typeface="Bahnschrift" panose="020B0502040204020203" pitchFamily="34" charset="0"/>
                </a:endParaRP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dirty="0">
                  <a:latin typeface="Bahnschrift" panose="020B0502040204020203" pitchFamily="34" charset="0"/>
                </a:endParaRP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:r>
                  <a:rPr lang="en-US" sz="2400" dirty="0">
                    <a:latin typeface="Bahnschrift" panose="020B0502040204020203" pitchFamily="34" charset="0"/>
                  </a:rPr>
                  <a:t>di mana c dan d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adalah</a:t>
                </a:r>
                <a:r>
                  <a:rPr lang="en-US" sz="2400" dirty="0">
                    <a:latin typeface="Bahnschrift" panose="020B0502040204020203" pitchFamily="34" charset="0"/>
                  </a:rPr>
                  <a:t> </a:t>
                </a:r>
                <a:r>
                  <a:rPr lang="en-US" sz="2400" dirty="0" err="1">
                    <a:latin typeface="Bahnschrift" panose="020B0502040204020203" pitchFamily="34" charset="0"/>
                  </a:rPr>
                  <a:t>konstanta</a:t>
                </a:r>
                <a:r>
                  <a:rPr lang="en-US" sz="2400" dirty="0">
                    <a:latin typeface="Bahnschrift" panose="020B0502040204020203" pitchFamily="34" charset="0"/>
                  </a:rPr>
                  <a:t>.</a:t>
                </a: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sz="2400" dirty="0">
                  <a:latin typeface="Bahnschrift" panose="020B0502040204020203" pitchFamily="34" charset="0"/>
                </a:endParaRPr>
              </a:p>
              <a:p>
                <a:endParaRPr lang="en-US" sz="2400" dirty="0">
                  <a:latin typeface="Bahnschrift" panose="020B0502040204020203" pitchFamily="34" charset="0"/>
                </a:endParaRPr>
              </a:p>
              <a:p>
                <a:endParaRPr lang="en-ID" sz="2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7766D6-A9C6-4BE7-BD3F-062CF10D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1" y="2326671"/>
                <a:ext cx="10536269" cy="3785652"/>
              </a:xfrm>
              <a:prstGeom prst="rect">
                <a:avLst/>
              </a:prstGeom>
              <a:blipFill>
                <a:blip r:embed="rId4"/>
                <a:stretch>
                  <a:fillRect l="-926" t="-12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2A3-3D2D-4FD5-836E-3119084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09" y="945366"/>
            <a:ext cx="10515600" cy="941902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Bahnschrift" panose="020B0502040204020203" pitchFamily="34" charset="0"/>
              </a:rPr>
              <a:t>Contoh</a:t>
            </a:r>
            <a:r>
              <a:rPr lang="en-US" b="1" dirty="0">
                <a:latin typeface="Bahnschrift" panose="020B0502040204020203" pitchFamily="34" charset="0"/>
              </a:rPr>
              <a:t> 1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E2517-E364-492C-915B-A69D47BC4D1C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F2FF8E-37B3-4441-AE72-A6AF85C2EEE8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BDD71-E147-4E82-83FF-6DBD87F2E291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D6FD0E-6184-4720-AB85-FC3A40C49389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D601167-7A67-4FB9-8A63-4B5199F6390A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63844D-022D-4E86-9B6B-F5E57E71B9E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6F2CE-4F05-44C3-B845-4352D8885428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8C7055-2DB7-47A3-939D-E14255FA1514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831E16-DBF4-4A6D-9709-A8D17A6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3B46B7E-8C2D-495F-ABAB-84560EAC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4EBFF5-0BFA-4FE3-A7C8-92177DCB9F1C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D6D538-7F16-46EF-8AFB-59077915AED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E514D0A-DE76-4234-95C7-0655614C99CF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9204904-6C7B-4F28-B974-DC2F22F6796C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F344626-A650-4630-8E90-18AB63538AF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AA75AB6-39A6-442B-9D9C-67B3F6C73EB3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AB521B8-AB33-48C6-AFD9-C3E78927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07CCEDA4-6EF5-4F0E-B877-43B0020C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0B6E8CA-3A41-40CB-BB20-0423CF1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572873" cy="40026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B09F8-9DDA-41B2-8AC5-05BBE6F055D8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1CA65D-7A6E-45D4-843D-913297F43883}"/>
                  </a:ext>
                </a:extLst>
              </p:cNvPr>
              <p:cNvSpPr txBox="1"/>
              <p:nvPr/>
            </p:nvSpPr>
            <p:spPr>
              <a:xfrm>
                <a:off x="753805" y="1717806"/>
                <a:ext cx="100538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Variabel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acak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X 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memiliki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fungsi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probabilitas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0&lt;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</m:t>
                    </m:r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Hitung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ctrlPr>
                          <a:rPr kumimoji="0" lang="en-ID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D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</a:rPr>
                  <a:t>dan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D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1CA65D-7A6E-45D4-843D-913297F4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5" y="1717806"/>
                <a:ext cx="10053819" cy="830997"/>
              </a:xfrm>
              <a:prstGeom prst="rect">
                <a:avLst/>
              </a:prstGeom>
              <a:blipFill>
                <a:blip r:embed="rId4"/>
                <a:stretch>
                  <a:fillRect l="-970" t="-6618" b="-139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A2AD4-F989-4E70-AACD-D854543B0715}"/>
                  </a:ext>
                </a:extLst>
              </p:cNvPr>
              <p:cNvSpPr txBox="1"/>
              <p:nvPr/>
            </p:nvSpPr>
            <p:spPr>
              <a:xfrm>
                <a:off x="221213" y="2547836"/>
                <a:ext cx="4029984" cy="295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(2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=2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4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A2AD4-F989-4E70-AACD-D854543B0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3" y="2547836"/>
                <a:ext cx="4029984" cy="2950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9C9031-176C-4F47-9C78-8A416EE7665B}"/>
                  </a:ext>
                </a:extLst>
              </p:cNvPr>
              <p:cNvSpPr txBox="1"/>
              <p:nvPr/>
            </p:nvSpPr>
            <p:spPr>
              <a:xfrm>
                <a:off x="3574919" y="2547836"/>
                <a:ext cx="4176540" cy="3505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=2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3000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9C9031-176C-4F47-9C78-8A416EE7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9" y="2547836"/>
                <a:ext cx="4176540" cy="3505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36F363-0822-4254-8C7C-1D7DB2D52D5C}"/>
                  </a:ext>
                </a:extLst>
              </p:cNvPr>
              <p:cNvSpPr txBox="1"/>
              <p:nvPr/>
            </p:nvSpPr>
            <p:spPr>
              <a:xfrm>
                <a:off x="7290720" y="2698449"/>
                <a:ext cx="4176540" cy="217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kumimoji="0" lang="en-ID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ID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9−8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36F363-0822-4254-8C7C-1D7DB2D5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720" y="2698449"/>
                <a:ext cx="4176540" cy="2178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3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6DFCF8-9B55-4CA9-9CC1-53BF3A75A1C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93017" cy="4259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Dari </a:t>
                </a: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contoh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1, </a:t>
                </a: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hitung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(2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), 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(−2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−1), 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(3).</m:t>
                    </m:r>
                  </m:oMath>
                </a14:m>
                <a:endParaRPr kumimoji="0" lang="en-ID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  <a:p>
                <a:pPr marL="457200" indent="-457200">
                  <a:buFontTx/>
                  <a:buAutoNum type="alphaLcPeriod"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),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(−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1),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).</m:t>
                    </m:r>
                  </m:oMath>
                </a14:m>
                <a:endParaRPr kumimoji="0" lang="en-ID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  <a:p>
                <a:pPr marL="457200" indent="-457200">
                  <a:buFontTx/>
                  <a:buAutoNum type="alphaLcPeriod"/>
                  <a:defRPr/>
                </a:pP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Jika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variabel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acak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Y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didefinisikan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oleh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,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hitung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ID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E(Y) = E(2X-1) = 2E(X) - 1 = 2(2/3) - 1 = 4/3 - 1 = 1/3</a:t>
                </a:r>
              </a:p>
              <a:p>
                <a:pPr marL="0" indent="0">
                  <a:buNone/>
                  <a:defRPr/>
                </a:pP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Var(Y) = Var(2X-1) = (2)^2 . Var (X) = 4 (1/18) = 2/9</a:t>
                </a:r>
              </a:p>
              <a:p>
                <a:pPr marL="0" indent="0">
                  <a:buNone/>
                  <a:defRPr/>
                </a:pPr>
                <a:endParaRPr lang="en-ID" sz="2400" dirty="0">
                  <a:solidFill>
                    <a:prstClr val="black"/>
                  </a:solidFill>
                  <a:latin typeface="Bahnschrift" panose="020B0502040204020203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Asums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ikan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bahwa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X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memiliki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:r>
                  <a:rPr lang="en-ID" sz="2400" dirty="0" err="1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densitas</a:t>
                </a:r>
                <a:r>
                  <a:rPr lang="en-ID" sz="2400" dirty="0">
                    <a:solidFill>
                      <a:prstClr val="black"/>
                    </a:solidFill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untuk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r>
                      <a:rPr kumimoji="0" lang="en-ID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lainnya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. </a:t>
                </a:r>
                <a:r>
                  <a:rPr kumimoji="0" lang="en-ID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Dapatkan</a:t>
                </a:r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ID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 jika </a:t>
                </a:r>
                <a14:m>
                  <m:oMath xmlns:m="http://schemas.openxmlformats.org/officeDocument/2006/math">
                    <m:r>
                      <a:rPr lang="en-ID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D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=2,5.</m:t>
                    </m:r>
                  </m:oMath>
                </a14:m>
                <a:endParaRPr kumimoji="0" lang="en-ID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16DFCF8-9B55-4CA9-9CC1-53BF3A75A1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93017" cy="4259628"/>
              </a:xfrm>
              <a:prstGeom prst="rect">
                <a:avLst/>
              </a:prstGeom>
              <a:blipFill>
                <a:blip r:embed="rId2"/>
                <a:stretch>
                  <a:fillRect l="-939" t="-1144" b="-21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FCBD3F-5267-4EC4-AADD-D54E8A8D3A49}"/>
              </a:ext>
            </a:extLst>
          </p:cNvPr>
          <p:cNvSpPr txBox="1">
            <a:spLocks/>
          </p:cNvSpPr>
          <p:nvPr/>
        </p:nvSpPr>
        <p:spPr>
          <a:xfrm>
            <a:off x="776909" y="945366"/>
            <a:ext cx="10515600" cy="94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" panose="020B0502040204020203" pitchFamily="34" charset="0"/>
              </a:rPr>
              <a:t>Latihan</a:t>
            </a:r>
            <a:endParaRPr lang="en-ID" b="1" dirty="0">
              <a:latin typeface="Bahnschrif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9E570-BD99-4667-A334-468CF55FEF50}"/>
              </a:ext>
            </a:extLst>
          </p:cNvPr>
          <p:cNvCxnSpPr>
            <a:cxnSpLocks/>
          </p:cNvCxnSpPr>
          <p:nvPr/>
        </p:nvCxnSpPr>
        <p:spPr>
          <a:xfrm>
            <a:off x="0" y="854765"/>
            <a:ext cx="1123121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DF348-40EE-4E60-A3DC-3B8DFE6ED3AB}"/>
              </a:ext>
            </a:extLst>
          </p:cNvPr>
          <p:cNvSpPr/>
          <p:nvPr/>
        </p:nvSpPr>
        <p:spPr>
          <a:xfrm>
            <a:off x="11231217" y="0"/>
            <a:ext cx="9607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FDC9D-8A27-44AE-9583-E7EFDEDDFE56}"/>
              </a:ext>
            </a:extLst>
          </p:cNvPr>
          <p:cNvCxnSpPr/>
          <p:nvPr/>
        </p:nvCxnSpPr>
        <p:spPr>
          <a:xfrm>
            <a:off x="1676399" y="6112566"/>
            <a:ext cx="1050707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3DA4FF-B230-4319-A4AA-E2A246B4179B}"/>
              </a:ext>
            </a:extLst>
          </p:cNvPr>
          <p:cNvSpPr/>
          <p:nvPr/>
        </p:nvSpPr>
        <p:spPr>
          <a:xfrm>
            <a:off x="11231217" y="800099"/>
            <a:ext cx="960783" cy="94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C38D5CB-98DC-421D-898A-66C0E6FBA879}"/>
              </a:ext>
            </a:extLst>
          </p:cNvPr>
          <p:cNvSpPr/>
          <p:nvPr/>
        </p:nvSpPr>
        <p:spPr>
          <a:xfrm rot="5400000">
            <a:off x="1304560" y="6038113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AD75126-5AD7-40E7-811D-FB7792D13168}"/>
              </a:ext>
            </a:extLst>
          </p:cNvPr>
          <p:cNvSpPr/>
          <p:nvPr/>
        </p:nvSpPr>
        <p:spPr>
          <a:xfrm rot="5400000">
            <a:off x="71815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D2423D0-5E14-48C3-9016-969BBA2D8BBB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AA718A-9FE9-46B0-946B-B8A9A0472CBE}"/>
              </a:ext>
            </a:extLst>
          </p:cNvPr>
          <p:cNvSpPr/>
          <p:nvPr/>
        </p:nvSpPr>
        <p:spPr>
          <a:xfrm>
            <a:off x="6934200" y="6262213"/>
            <a:ext cx="4075043" cy="4944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Pengajar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Probabilitas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285F7C6-B6B4-4B2B-9D17-8F84A2C9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4818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9E24261-A05B-4F1A-8682-3AEA320D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590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6F1F5CA-E59C-4B69-A78B-19F9CF30EA41}"/>
              </a:ext>
            </a:extLst>
          </p:cNvPr>
          <p:cNvSpPr/>
          <p:nvPr/>
        </p:nvSpPr>
        <p:spPr>
          <a:xfrm>
            <a:off x="7007878" y="101385"/>
            <a:ext cx="4075043" cy="636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Britannic Bold" panose="020B0903060703020204" pitchFamily="34" charset="0"/>
                <a:ea typeface="+mn-ea"/>
                <a:cs typeface="Aharoni" panose="02010803020104030203" pitchFamily="2" charset="-79"/>
              </a:rPr>
              <a:t>TEKNOLOGI SAINS DATA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highlight>
                <a:srgbClr val="FFFF00"/>
              </a:highlight>
              <a:uLnTx/>
              <a:uFillTx/>
              <a:latin typeface="Britannic Bold" panose="020B0903060703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0CCD44E-15D6-47B7-9DC3-9772FAE9A94E}"/>
              </a:ext>
            </a:extLst>
          </p:cNvPr>
          <p:cNvSpPr/>
          <p:nvPr/>
        </p:nvSpPr>
        <p:spPr>
          <a:xfrm rot="5400000">
            <a:off x="1304560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7EB0853-A3FE-419C-9CDC-BAFC3B4C6AB0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A881829-D530-4E6D-BFA7-8687CCAF188A}"/>
              </a:ext>
            </a:extLst>
          </p:cNvPr>
          <p:cNvSpPr/>
          <p:nvPr/>
        </p:nvSpPr>
        <p:spPr>
          <a:xfrm rot="5400000">
            <a:off x="1011355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35F98AB-CA01-4E11-BC34-9EC71D3DA8B5}"/>
              </a:ext>
            </a:extLst>
          </p:cNvPr>
          <p:cNvSpPr/>
          <p:nvPr/>
        </p:nvSpPr>
        <p:spPr>
          <a:xfrm rot="5400000">
            <a:off x="718150" y="6038111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133E46-15F7-4E65-B998-3A29080668C2}"/>
              </a:ext>
            </a:extLst>
          </p:cNvPr>
          <p:cNvSpPr/>
          <p:nvPr/>
        </p:nvSpPr>
        <p:spPr>
          <a:xfrm rot="5400000">
            <a:off x="1011355" y="6038112"/>
            <a:ext cx="180462" cy="10915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4E09164-BB7F-46D3-ABFF-1BA86F384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1" y="25082"/>
            <a:ext cx="2829339" cy="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6C4875E1-7A1E-4CE9-8F4A-EFDF1B32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45854"/>
            <a:ext cx="754509" cy="7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F2C4D454-1D08-4641-8061-396FD1680CC2}"/>
              </a:ext>
            </a:extLst>
          </p:cNvPr>
          <p:cNvSpPr txBox="1">
            <a:spLocks/>
          </p:cNvSpPr>
          <p:nvPr/>
        </p:nvSpPr>
        <p:spPr>
          <a:xfrm>
            <a:off x="8610599" y="6356350"/>
            <a:ext cx="3572873" cy="40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D0B09F8-9DDA-41B2-8AC5-05BBE6F055D8}" type="slidenum">
              <a:rPr lang="en-ID" smtClean="0">
                <a:solidFill>
                  <a:prstClr val="white"/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en-ID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9DE36B-CE34-48A3-A573-35016CA7CE32}"/>
              </a:ext>
            </a:extLst>
          </p:cNvPr>
          <p:cNvSpPr/>
          <p:nvPr/>
        </p:nvSpPr>
        <p:spPr>
          <a:xfrm>
            <a:off x="211531" y="1853927"/>
            <a:ext cx="584472" cy="58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38C398-C262-468B-8C68-8281CCA2EFFE}"/>
              </a:ext>
            </a:extLst>
          </p:cNvPr>
          <p:cNvSpPr/>
          <p:nvPr/>
        </p:nvSpPr>
        <p:spPr>
          <a:xfrm>
            <a:off x="192437" y="4298683"/>
            <a:ext cx="584472" cy="58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95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1245</Words>
  <Application>Microsoft Office PowerPoint</Application>
  <PresentationFormat>Widescreen</PresentationFormat>
  <Paragraphs>213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Aharoni</vt:lpstr>
      <vt:lpstr>Arial</vt:lpstr>
      <vt:lpstr>Bahnschrift</vt:lpstr>
      <vt:lpstr>Bahnschrift SemiBold</vt:lpstr>
      <vt:lpstr>Britannic Bold</vt:lpstr>
      <vt:lpstr>Calibri</vt:lpstr>
      <vt:lpstr>Calibri Light</vt:lpstr>
      <vt:lpstr>Cambria Math</vt:lpstr>
      <vt:lpstr>Lucida Bright</vt:lpstr>
      <vt:lpstr>Office Theme</vt:lpstr>
      <vt:lpstr>1_Office Theme</vt:lpstr>
      <vt:lpstr>PROBABILITAS (MAS106)</vt:lpstr>
      <vt:lpstr>PowerPoint Presentation</vt:lpstr>
      <vt:lpstr>Nilai yang diekspektasikan (Expected Value)</vt:lpstr>
      <vt:lpstr>Sifat-Sifat Ekspektasi</vt:lpstr>
      <vt:lpstr>PowerPoint Presentation</vt:lpstr>
      <vt:lpstr>Variansi</vt:lpstr>
      <vt:lpstr>Sifat-Sifat Variansi</vt:lpstr>
      <vt:lpstr>Contoh 1</vt:lpstr>
      <vt:lpstr>PowerPoint Presentation</vt:lpstr>
      <vt:lpstr>PowerPoint Presentation</vt:lpstr>
      <vt:lpstr>Jawab</vt:lpstr>
      <vt:lpstr>PowerPoint Presentation</vt:lpstr>
      <vt:lpstr>Fungsi Pembangkit Momen</vt:lpstr>
      <vt:lpstr>PowerPoint Presentation</vt:lpstr>
      <vt:lpstr>PowerPoint Presentation</vt:lpstr>
      <vt:lpstr>Contoh</vt:lpstr>
      <vt:lpstr>PowerPoint Presentation</vt:lpstr>
      <vt:lpstr>Latihan</vt:lpstr>
      <vt:lpstr>TUGAS MINGGU KE-6 DAN 7</vt:lpstr>
      <vt:lpstr>KETENTUAN PENGUMPULAN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PROBABILITAS (MAS106)</dc:title>
  <dc:creator>Indah Fahmiyah</dc:creator>
  <cp:lastModifiedBy>Indah Fahmiyah</cp:lastModifiedBy>
  <cp:revision>92</cp:revision>
  <dcterms:created xsi:type="dcterms:W3CDTF">2021-09-05T17:45:42Z</dcterms:created>
  <dcterms:modified xsi:type="dcterms:W3CDTF">2021-10-19T01:11:28Z</dcterms:modified>
</cp:coreProperties>
</file>