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78" r:id="rId1"/>
  </p:sldMasterIdLst>
  <p:sldIdLst>
    <p:sldId id="257" r:id="rId2"/>
    <p:sldId id="284" r:id="rId3"/>
    <p:sldId id="258" r:id="rId4"/>
    <p:sldId id="270" r:id="rId5"/>
    <p:sldId id="271" r:id="rId6"/>
    <p:sldId id="298" r:id="rId7"/>
    <p:sldId id="297" r:id="rId8"/>
    <p:sldId id="281" r:id="rId9"/>
    <p:sldId id="299" r:id="rId10"/>
    <p:sldId id="282" r:id="rId11"/>
    <p:sldId id="265" r:id="rId12"/>
    <p:sldId id="266" r:id="rId13"/>
    <p:sldId id="285" r:id="rId14"/>
    <p:sldId id="300" r:id="rId15"/>
    <p:sldId id="301" r:id="rId16"/>
    <p:sldId id="303" r:id="rId17"/>
    <p:sldId id="302" r:id="rId18"/>
    <p:sldId id="304" r:id="rId19"/>
    <p:sldId id="305" r:id="rId20"/>
    <p:sldId id="306" r:id="rId21"/>
    <p:sldId id="307" r:id="rId22"/>
    <p:sldId id="308" r:id="rId23"/>
    <p:sldId id="309" r:id="rId24"/>
    <p:sldId id="314" r:id="rId25"/>
    <p:sldId id="310" r:id="rId26"/>
    <p:sldId id="280" r:id="rId27"/>
    <p:sldId id="312" r:id="rId28"/>
    <p:sldId id="31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32A"/>
    <a:srgbClr val="FBFBF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70" d="100"/>
          <a:sy n="70" d="100"/>
        </p:scale>
        <p:origin x="5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72291-6F0A-44BE-B623-EE71E0736766}"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A4668F46-EA2E-4113-9147-9AC1B25FF173}">
      <dgm:prSet/>
      <dgm:spPr/>
      <dgm:t>
        <a:bodyPr/>
        <a:lstStyle/>
        <a:p>
          <a:pPr rtl="0"/>
          <a:r>
            <a:rPr lang="en-IN" dirty="0" smtClean="0"/>
            <a:t>Data Deduplication</a:t>
          </a:r>
          <a:endParaRPr lang="en-IN" dirty="0"/>
        </a:p>
      </dgm:t>
    </dgm:pt>
    <dgm:pt modelId="{194DDCF3-01A1-4295-B582-893F9BCF2FAB}" type="parTrans" cxnId="{39B6CED2-046C-46FD-A98E-6CA3C10EBE10}">
      <dgm:prSet/>
      <dgm:spPr/>
      <dgm:t>
        <a:bodyPr/>
        <a:lstStyle/>
        <a:p>
          <a:endParaRPr lang="en-IN"/>
        </a:p>
      </dgm:t>
    </dgm:pt>
    <dgm:pt modelId="{F464C9ED-EBA5-4289-9AD2-56133747F3DD}" type="sibTrans" cxnId="{39B6CED2-046C-46FD-A98E-6CA3C10EBE10}">
      <dgm:prSet/>
      <dgm:spPr/>
      <dgm:t>
        <a:bodyPr/>
        <a:lstStyle/>
        <a:p>
          <a:endParaRPr lang="en-IN"/>
        </a:p>
      </dgm:t>
    </dgm:pt>
    <dgm:pt modelId="{88FC0560-548B-482A-BE18-D799A12E9DB2}">
      <dgm:prSet/>
      <dgm:spPr/>
      <dgm:t>
        <a:bodyPr/>
        <a:lstStyle/>
        <a:p>
          <a:pPr rtl="0"/>
          <a:r>
            <a:rPr lang="en-IN" smtClean="0"/>
            <a:t>Attribute based Encryption</a:t>
          </a:r>
          <a:endParaRPr lang="en-IN"/>
        </a:p>
      </dgm:t>
    </dgm:pt>
    <dgm:pt modelId="{62D8331D-14F2-4774-8444-CB996E167A2B}" type="parTrans" cxnId="{D91BD4F1-C58F-4480-8F75-7ED096A42F8B}">
      <dgm:prSet/>
      <dgm:spPr/>
      <dgm:t>
        <a:bodyPr/>
        <a:lstStyle/>
        <a:p>
          <a:endParaRPr lang="en-IN"/>
        </a:p>
      </dgm:t>
    </dgm:pt>
    <dgm:pt modelId="{917E341A-8F58-4968-A024-9E2EFBB39009}" type="sibTrans" cxnId="{D91BD4F1-C58F-4480-8F75-7ED096A42F8B}">
      <dgm:prSet/>
      <dgm:spPr/>
      <dgm:t>
        <a:bodyPr/>
        <a:lstStyle/>
        <a:p>
          <a:endParaRPr lang="en-IN"/>
        </a:p>
      </dgm:t>
    </dgm:pt>
    <dgm:pt modelId="{AA3DEA13-6102-45A2-B736-0B7128C1D7D2}" type="pres">
      <dgm:prSet presAssocID="{E5D72291-6F0A-44BE-B623-EE71E0736766}" presName="compositeShape" presStyleCnt="0">
        <dgm:presLayoutVars>
          <dgm:chMax val="7"/>
          <dgm:dir/>
          <dgm:resizeHandles val="exact"/>
        </dgm:presLayoutVars>
      </dgm:prSet>
      <dgm:spPr/>
      <dgm:t>
        <a:bodyPr/>
        <a:lstStyle/>
        <a:p>
          <a:endParaRPr lang="en-IN"/>
        </a:p>
      </dgm:t>
    </dgm:pt>
    <dgm:pt modelId="{AEDC1431-A294-47DD-9EDA-898769B15FCE}" type="pres">
      <dgm:prSet presAssocID="{A4668F46-EA2E-4113-9147-9AC1B25FF173}" presName="circ1" presStyleLbl="vennNode1" presStyleIdx="0" presStyleCnt="2"/>
      <dgm:spPr/>
      <dgm:t>
        <a:bodyPr/>
        <a:lstStyle/>
        <a:p>
          <a:endParaRPr lang="en-IN"/>
        </a:p>
      </dgm:t>
    </dgm:pt>
    <dgm:pt modelId="{FE05BF37-F6D1-4221-B29C-6EC2D2605135}" type="pres">
      <dgm:prSet presAssocID="{A4668F46-EA2E-4113-9147-9AC1B25FF173}" presName="circ1Tx" presStyleLbl="revTx" presStyleIdx="0" presStyleCnt="0">
        <dgm:presLayoutVars>
          <dgm:chMax val="0"/>
          <dgm:chPref val="0"/>
          <dgm:bulletEnabled val="1"/>
        </dgm:presLayoutVars>
      </dgm:prSet>
      <dgm:spPr/>
      <dgm:t>
        <a:bodyPr/>
        <a:lstStyle/>
        <a:p>
          <a:endParaRPr lang="en-IN"/>
        </a:p>
      </dgm:t>
    </dgm:pt>
    <dgm:pt modelId="{52317522-E79C-4D7F-9804-30FE891FE698}" type="pres">
      <dgm:prSet presAssocID="{88FC0560-548B-482A-BE18-D799A12E9DB2}" presName="circ2" presStyleLbl="vennNode1" presStyleIdx="1" presStyleCnt="2" custLinFactNeighborX="495" custLinFactNeighborY="-2722"/>
      <dgm:spPr/>
      <dgm:t>
        <a:bodyPr/>
        <a:lstStyle/>
        <a:p>
          <a:endParaRPr lang="en-IN"/>
        </a:p>
      </dgm:t>
    </dgm:pt>
    <dgm:pt modelId="{EE1DA6CC-491C-4F7C-94A3-15B6FD512CEF}" type="pres">
      <dgm:prSet presAssocID="{88FC0560-548B-482A-BE18-D799A12E9DB2}" presName="circ2Tx" presStyleLbl="revTx" presStyleIdx="0" presStyleCnt="0">
        <dgm:presLayoutVars>
          <dgm:chMax val="0"/>
          <dgm:chPref val="0"/>
          <dgm:bulletEnabled val="1"/>
        </dgm:presLayoutVars>
      </dgm:prSet>
      <dgm:spPr/>
      <dgm:t>
        <a:bodyPr/>
        <a:lstStyle/>
        <a:p>
          <a:endParaRPr lang="en-IN"/>
        </a:p>
      </dgm:t>
    </dgm:pt>
  </dgm:ptLst>
  <dgm:cxnLst>
    <dgm:cxn modelId="{87A9A450-F8F5-45A4-91E0-58A0C1DF0052}" type="presOf" srcId="{E5D72291-6F0A-44BE-B623-EE71E0736766}" destId="{AA3DEA13-6102-45A2-B736-0B7128C1D7D2}" srcOrd="0" destOrd="0" presId="urn:microsoft.com/office/officeart/2005/8/layout/venn1"/>
    <dgm:cxn modelId="{C1A57B22-7A32-4ED7-B280-B0647519B662}" type="presOf" srcId="{88FC0560-548B-482A-BE18-D799A12E9DB2}" destId="{52317522-E79C-4D7F-9804-30FE891FE698}" srcOrd="0" destOrd="0" presId="urn:microsoft.com/office/officeart/2005/8/layout/venn1"/>
    <dgm:cxn modelId="{39BB7149-186E-46F2-9A89-C88AAF56EBEC}" type="presOf" srcId="{A4668F46-EA2E-4113-9147-9AC1B25FF173}" destId="{FE05BF37-F6D1-4221-B29C-6EC2D2605135}" srcOrd="1" destOrd="0" presId="urn:microsoft.com/office/officeart/2005/8/layout/venn1"/>
    <dgm:cxn modelId="{2E098D81-38B6-4CAD-B69B-A20B9DB0ABA8}" type="presOf" srcId="{88FC0560-548B-482A-BE18-D799A12E9DB2}" destId="{EE1DA6CC-491C-4F7C-94A3-15B6FD512CEF}" srcOrd="1" destOrd="0" presId="urn:microsoft.com/office/officeart/2005/8/layout/venn1"/>
    <dgm:cxn modelId="{D91BD4F1-C58F-4480-8F75-7ED096A42F8B}" srcId="{E5D72291-6F0A-44BE-B623-EE71E0736766}" destId="{88FC0560-548B-482A-BE18-D799A12E9DB2}" srcOrd="1" destOrd="0" parTransId="{62D8331D-14F2-4774-8444-CB996E167A2B}" sibTransId="{917E341A-8F58-4968-A024-9E2EFBB39009}"/>
    <dgm:cxn modelId="{B23178F6-84EB-4D58-9F18-019984ADAD66}" type="presOf" srcId="{A4668F46-EA2E-4113-9147-9AC1B25FF173}" destId="{AEDC1431-A294-47DD-9EDA-898769B15FCE}" srcOrd="0" destOrd="0" presId="urn:microsoft.com/office/officeart/2005/8/layout/venn1"/>
    <dgm:cxn modelId="{39B6CED2-046C-46FD-A98E-6CA3C10EBE10}" srcId="{E5D72291-6F0A-44BE-B623-EE71E0736766}" destId="{A4668F46-EA2E-4113-9147-9AC1B25FF173}" srcOrd="0" destOrd="0" parTransId="{194DDCF3-01A1-4295-B582-893F9BCF2FAB}" sibTransId="{F464C9ED-EBA5-4289-9AD2-56133747F3DD}"/>
    <dgm:cxn modelId="{C6ABAE79-7277-4B6D-975D-C1875C788D92}" type="presParOf" srcId="{AA3DEA13-6102-45A2-B736-0B7128C1D7D2}" destId="{AEDC1431-A294-47DD-9EDA-898769B15FCE}" srcOrd="0" destOrd="0" presId="urn:microsoft.com/office/officeart/2005/8/layout/venn1"/>
    <dgm:cxn modelId="{206D1892-786B-4F69-A5EF-897F770CAC1D}" type="presParOf" srcId="{AA3DEA13-6102-45A2-B736-0B7128C1D7D2}" destId="{FE05BF37-F6D1-4221-B29C-6EC2D2605135}" srcOrd="1" destOrd="0" presId="urn:microsoft.com/office/officeart/2005/8/layout/venn1"/>
    <dgm:cxn modelId="{B311D5D7-B317-4388-B7F5-545E29C55358}" type="presParOf" srcId="{AA3DEA13-6102-45A2-B736-0B7128C1D7D2}" destId="{52317522-E79C-4D7F-9804-30FE891FE698}" srcOrd="2" destOrd="0" presId="urn:microsoft.com/office/officeart/2005/8/layout/venn1"/>
    <dgm:cxn modelId="{B5390096-F95F-4E37-BCAC-69B6EAE12EBE}" type="presParOf" srcId="{AA3DEA13-6102-45A2-B736-0B7128C1D7D2}" destId="{EE1DA6CC-491C-4F7C-94A3-15B6FD512CE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6886AC-7E72-461A-B057-0AA36D75C964}" type="doc">
      <dgm:prSet loTypeId="urn:microsoft.com/office/officeart/2005/8/layout/matrix3" loCatId="matrix" qsTypeId="urn:microsoft.com/office/officeart/2005/8/quickstyle/3d1" qsCatId="3D" csTypeId="urn:microsoft.com/office/officeart/2005/8/colors/accent6_4" csCatId="accent6"/>
      <dgm:spPr/>
      <dgm:t>
        <a:bodyPr/>
        <a:lstStyle/>
        <a:p>
          <a:endParaRPr lang="en-IN"/>
        </a:p>
      </dgm:t>
    </dgm:pt>
    <dgm:pt modelId="{C44914FB-68DA-4F9A-903F-09C6EBE64417}">
      <dgm:prSet/>
      <dgm:spPr/>
      <dgm:t>
        <a:bodyPr/>
        <a:lstStyle/>
        <a:p>
          <a:pPr rtl="0"/>
          <a:r>
            <a:rPr lang="en-IN" dirty="0" smtClean="0"/>
            <a:t>AES (Advanced Encryption Standard)</a:t>
          </a:r>
          <a:endParaRPr lang="en-IN" dirty="0"/>
        </a:p>
      </dgm:t>
    </dgm:pt>
    <dgm:pt modelId="{2087FFD1-ADE4-4AE1-80F0-9384229EE56F}" type="parTrans" cxnId="{7661581C-0BF1-4556-B5EA-B1A8FC41B161}">
      <dgm:prSet/>
      <dgm:spPr/>
      <dgm:t>
        <a:bodyPr/>
        <a:lstStyle/>
        <a:p>
          <a:endParaRPr lang="en-IN"/>
        </a:p>
      </dgm:t>
    </dgm:pt>
    <dgm:pt modelId="{C153A997-4C1A-4D1E-8200-1F5BAAF04B5C}" type="sibTrans" cxnId="{7661581C-0BF1-4556-B5EA-B1A8FC41B161}">
      <dgm:prSet/>
      <dgm:spPr/>
      <dgm:t>
        <a:bodyPr/>
        <a:lstStyle/>
        <a:p>
          <a:endParaRPr lang="en-IN"/>
        </a:p>
      </dgm:t>
    </dgm:pt>
    <dgm:pt modelId="{0AFC4D5D-D9DA-41EE-A525-282232AD30D6}">
      <dgm:prSet/>
      <dgm:spPr/>
      <dgm:t>
        <a:bodyPr/>
        <a:lstStyle/>
        <a:p>
          <a:pPr rtl="0"/>
          <a:r>
            <a:rPr lang="en-IN" dirty="0" smtClean="0"/>
            <a:t>DES (Data Encryption Standard)</a:t>
          </a:r>
          <a:endParaRPr lang="en-IN" dirty="0"/>
        </a:p>
      </dgm:t>
    </dgm:pt>
    <dgm:pt modelId="{FD208784-F9AD-45DE-A5FA-A916067B2767}" type="parTrans" cxnId="{C3E83FF1-EADE-48D6-9359-1DD56EE8750F}">
      <dgm:prSet/>
      <dgm:spPr/>
      <dgm:t>
        <a:bodyPr/>
        <a:lstStyle/>
        <a:p>
          <a:endParaRPr lang="en-IN"/>
        </a:p>
      </dgm:t>
    </dgm:pt>
    <dgm:pt modelId="{C925A5B4-FC8B-4FFB-AB70-A27FCCF1CF2C}" type="sibTrans" cxnId="{C3E83FF1-EADE-48D6-9359-1DD56EE8750F}">
      <dgm:prSet/>
      <dgm:spPr/>
      <dgm:t>
        <a:bodyPr/>
        <a:lstStyle/>
        <a:p>
          <a:endParaRPr lang="en-IN"/>
        </a:p>
      </dgm:t>
    </dgm:pt>
    <dgm:pt modelId="{14870C4A-0DE4-404E-A3FD-5F619E4D05F6}">
      <dgm:prSet/>
      <dgm:spPr/>
      <dgm:t>
        <a:bodyPr/>
        <a:lstStyle/>
        <a:p>
          <a:pPr rtl="0"/>
          <a:r>
            <a:rPr lang="en-IN" dirty="0" smtClean="0"/>
            <a:t>IDEA (International Data Encryption Algorithm)</a:t>
          </a:r>
          <a:endParaRPr lang="en-IN" dirty="0"/>
        </a:p>
      </dgm:t>
    </dgm:pt>
    <dgm:pt modelId="{AD61E471-508E-49F4-91CE-CD0A0523CF1E}" type="parTrans" cxnId="{1C1903F9-4F75-4D05-8BD5-29EA24932FAA}">
      <dgm:prSet/>
      <dgm:spPr/>
      <dgm:t>
        <a:bodyPr/>
        <a:lstStyle/>
        <a:p>
          <a:endParaRPr lang="en-IN"/>
        </a:p>
      </dgm:t>
    </dgm:pt>
    <dgm:pt modelId="{9F9DA957-9AD2-4D0D-B11B-C132A28627D1}" type="sibTrans" cxnId="{1C1903F9-4F75-4D05-8BD5-29EA24932FAA}">
      <dgm:prSet/>
      <dgm:spPr/>
      <dgm:t>
        <a:bodyPr/>
        <a:lstStyle/>
        <a:p>
          <a:endParaRPr lang="en-IN"/>
        </a:p>
      </dgm:t>
    </dgm:pt>
    <dgm:pt modelId="{3FED01FC-81F0-4B2A-B132-0CC55A3339E4}">
      <dgm:prSet/>
      <dgm:spPr/>
      <dgm:t>
        <a:bodyPr/>
        <a:lstStyle/>
        <a:p>
          <a:pPr rtl="0"/>
          <a:r>
            <a:rPr lang="en-IN" dirty="0" smtClean="0"/>
            <a:t>Blowfish (Drop-in replacement for DES or IDEA)</a:t>
          </a:r>
          <a:endParaRPr lang="en-IN" dirty="0"/>
        </a:p>
      </dgm:t>
    </dgm:pt>
    <dgm:pt modelId="{3C742159-9478-48B8-BBD6-A5317A1CEA16}" type="parTrans" cxnId="{81413500-69B1-46B8-8974-2263317F254B}">
      <dgm:prSet/>
      <dgm:spPr/>
      <dgm:t>
        <a:bodyPr/>
        <a:lstStyle/>
        <a:p>
          <a:endParaRPr lang="en-IN"/>
        </a:p>
      </dgm:t>
    </dgm:pt>
    <dgm:pt modelId="{857A82E0-1C9F-4E47-8147-9EE4C038B1F0}" type="sibTrans" cxnId="{81413500-69B1-46B8-8974-2263317F254B}">
      <dgm:prSet/>
      <dgm:spPr/>
      <dgm:t>
        <a:bodyPr/>
        <a:lstStyle/>
        <a:p>
          <a:endParaRPr lang="en-IN"/>
        </a:p>
      </dgm:t>
    </dgm:pt>
    <dgm:pt modelId="{674F919C-EC02-485F-BFE9-BF495F81D85E}" type="pres">
      <dgm:prSet presAssocID="{426886AC-7E72-461A-B057-0AA36D75C964}" presName="matrix" presStyleCnt="0">
        <dgm:presLayoutVars>
          <dgm:chMax val="1"/>
          <dgm:dir/>
          <dgm:resizeHandles val="exact"/>
        </dgm:presLayoutVars>
      </dgm:prSet>
      <dgm:spPr/>
      <dgm:t>
        <a:bodyPr/>
        <a:lstStyle/>
        <a:p>
          <a:endParaRPr lang="en-IN"/>
        </a:p>
      </dgm:t>
    </dgm:pt>
    <dgm:pt modelId="{3233B1A2-9711-4DEA-A131-8E94893FBCB8}" type="pres">
      <dgm:prSet presAssocID="{426886AC-7E72-461A-B057-0AA36D75C964}" presName="diamond" presStyleLbl="bgShp" presStyleIdx="0" presStyleCnt="1"/>
      <dgm:spPr/>
    </dgm:pt>
    <dgm:pt modelId="{8EAF7990-6644-4EE1-8402-34AAADD0E208}" type="pres">
      <dgm:prSet presAssocID="{426886AC-7E72-461A-B057-0AA36D75C964}" presName="quad1" presStyleLbl="node1" presStyleIdx="0" presStyleCnt="4">
        <dgm:presLayoutVars>
          <dgm:chMax val="0"/>
          <dgm:chPref val="0"/>
          <dgm:bulletEnabled val="1"/>
        </dgm:presLayoutVars>
      </dgm:prSet>
      <dgm:spPr/>
      <dgm:t>
        <a:bodyPr/>
        <a:lstStyle/>
        <a:p>
          <a:endParaRPr lang="en-IN"/>
        </a:p>
      </dgm:t>
    </dgm:pt>
    <dgm:pt modelId="{8B7BB88B-E57B-4528-9C63-5EBE7E1AAE59}" type="pres">
      <dgm:prSet presAssocID="{426886AC-7E72-461A-B057-0AA36D75C964}" presName="quad2" presStyleLbl="node1" presStyleIdx="1" presStyleCnt="4">
        <dgm:presLayoutVars>
          <dgm:chMax val="0"/>
          <dgm:chPref val="0"/>
          <dgm:bulletEnabled val="1"/>
        </dgm:presLayoutVars>
      </dgm:prSet>
      <dgm:spPr/>
      <dgm:t>
        <a:bodyPr/>
        <a:lstStyle/>
        <a:p>
          <a:endParaRPr lang="en-IN"/>
        </a:p>
      </dgm:t>
    </dgm:pt>
    <dgm:pt modelId="{36A5027A-5A5E-4C2F-98CA-1C3772A7EDED}" type="pres">
      <dgm:prSet presAssocID="{426886AC-7E72-461A-B057-0AA36D75C964}" presName="quad3" presStyleLbl="node1" presStyleIdx="2" presStyleCnt="4">
        <dgm:presLayoutVars>
          <dgm:chMax val="0"/>
          <dgm:chPref val="0"/>
          <dgm:bulletEnabled val="1"/>
        </dgm:presLayoutVars>
      </dgm:prSet>
      <dgm:spPr/>
      <dgm:t>
        <a:bodyPr/>
        <a:lstStyle/>
        <a:p>
          <a:endParaRPr lang="en-IN"/>
        </a:p>
      </dgm:t>
    </dgm:pt>
    <dgm:pt modelId="{2AC691A2-A71A-4817-BB95-3ED6EA33E01A}" type="pres">
      <dgm:prSet presAssocID="{426886AC-7E72-461A-B057-0AA36D75C964}" presName="quad4" presStyleLbl="node1" presStyleIdx="3" presStyleCnt="4">
        <dgm:presLayoutVars>
          <dgm:chMax val="0"/>
          <dgm:chPref val="0"/>
          <dgm:bulletEnabled val="1"/>
        </dgm:presLayoutVars>
      </dgm:prSet>
      <dgm:spPr/>
      <dgm:t>
        <a:bodyPr/>
        <a:lstStyle/>
        <a:p>
          <a:endParaRPr lang="en-IN"/>
        </a:p>
      </dgm:t>
    </dgm:pt>
  </dgm:ptLst>
  <dgm:cxnLst>
    <dgm:cxn modelId="{70BAE51B-59D3-45B7-BC52-FCBBC2FF2F3B}" type="presOf" srcId="{C44914FB-68DA-4F9A-903F-09C6EBE64417}" destId="{8EAF7990-6644-4EE1-8402-34AAADD0E208}" srcOrd="0" destOrd="0" presId="urn:microsoft.com/office/officeart/2005/8/layout/matrix3"/>
    <dgm:cxn modelId="{F9D6B953-9EC4-4F0D-A42C-5268630F4D31}" type="presOf" srcId="{14870C4A-0DE4-404E-A3FD-5F619E4D05F6}" destId="{36A5027A-5A5E-4C2F-98CA-1C3772A7EDED}" srcOrd="0" destOrd="0" presId="urn:microsoft.com/office/officeart/2005/8/layout/matrix3"/>
    <dgm:cxn modelId="{BDFDB6D0-C5B0-4049-AAC2-0AB2EE2CA3A2}" type="presOf" srcId="{426886AC-7E72-461A-B057-0AA36D75C964}" destId="{674F919C-EC02-485F-BFE9-BF495F81D85E}" srcOrd="0" destOrd="0" presId="urn:microsoft.com/office/officeart/2005/8/layout/matrix3"/>
    <dgm:cxn modelId="{23E35F8B-4F1C-4BF6-8320-F85982A4D43D}" type="presOf" srcId="{0AFC4D5D-D9DA-41EE-A525-282232AD30D6}" destId="{8B7BB88B-E57B-4528-9C63-5EBE7E1AAE59}" srcOrd="0" destOrd="0" presId="urn:microsoft.com/office/officeart/2005/8/layout/matrix3"/>
    <dgm:cxn modelId="{1F409CE1-9EEB-4686-BFC5-C3D42C060D21}" type="presOf" srcId="{3FED01FC-81F0-4B2A-B132-0CC55A3339E4}" destId="{2AC691A2-A71A-4817-BB95-3ED6EA33E01A}" srcOrd="0" destOrd="0" presId="urn:microsoft.com/office/officeart/2005/8/layout/matrix3"/>
    <dgm:cxn modelId="{7661581C-0BF1-4556-B5EA-B1A8FC41B161}" srcId="{426886AC-7E72-461A-B057-0AA36D75C964}" destId="{C44914FB-68DA-4F9A-903F-09C6EBE64417}" srcOrd="0" destOrd="0" parTransId="{2087FFD1-ADE4-4AE1-80F0-9384229EE56F}" sibTransId="{C153A997-4C1A-4D1E-8200-1F5BAAF04B5C}"/>
    <dgm:cxn modelId="{81413500-69B1-46B8-8974-2263317F254B}" srcId="{426886AC-7E72-461A-B057-0AA36D75C964}" destId="{3FED01FC-81F0-4B2A-B132-0CC55A3339E4}" srcOrd="3" destOrd="0" parTransId="{3C742159-9478-48B8-BBD6-A5317A1CEA16}" sibTransId="{857A82E0-1C9F-4E47-8147-9EE4C038B1F0}"/>
    <dgm:cxn modelId="{1C1903F9-4F75-4D05-8BD5-29EA24932FAA}" srcId="{426886AC-7E72-461A-B057-0AA36D75C964}" destId="{14870C4A-0DE4-404E-A3FD-5F619E4D05F6}" srcOrd="2" destOrd="0" parTransId="{AD61E471-508E-49F4-91CE-CD0A0523CF1E}" sibTransId="{9F9DA957-9AD2-4D0D-B11B-C132A28627D1}"/>
    <dgm:cxn modelId="{C3E83FF1-EADE-48D6-9359-1DD56EE8750F}" srcId="{426886AC-7E72-461A-B057-0AA36D75C964}" destId="{0AFC4D5D-D9DA-41EE-A525-282232AD30D6}" srcOrd="1" destOrd="0" parTransId="{FD208784-F9AD-45DE-A5FA-A916067B2767}" sibTransId="{C925A5B4-FC8B-4FFB-AB70-A27FCCF1CF2C}"/>
    <dgm:cxn modelId="{50BA9AF5-4CDF-413F-921F-C1B1702B3617}" type="presParOf" srcId="{674F919C-EC02-485F-BFE9-BF495F81D85E}" destId="{3233B1A2-9711-4DEA-A131-8E94893FBCB8}" srcOrd="0" destOrd="0" presId="urn:microsoft.com/office/officeart/2005/8/layout/matrix3"/>
    <dgm:cxn modelId="{A80274D8-D184-4B5D-BA50-1B0535411D18}" type="presParOf" srcId="{674F919C-EC02-485F-BFE9-BF495F81D85E}" destId="{8EAF7990-6644-4EE1-8402-34AAADD0E208}" srcOrd="1" destOrd="0" presId="urn:microsoft.com/office/officeart/2005/8/layout/matrix3"/>
    <dgm:cxn modelId="{0BA7F7B3-483F-4523-913E-4E40242E2019}" type="presParOf" srcId="{674F919C-EC02-485F-BFE9-BF495F81D85E}" destId="{8B7BB88B-E57B-4528-9C63-5EBE7E1AAE59}" srcOrd="2" destOrd="0" presId="urn:microsoft.com/office/officeart/2005/8/layout/matrix3"/>
    <dgm:cxn modelId="{E52FE159-E2CF-4D17-BCB5-89671BD50365}" type="presParOf" srcId="{674F919C-EC02-485F-BFE9-BF495F81D85E}" destId="{36A5027A-5A5E-4C2F-98CA-1C3772A7EDED}" srcOrd="3" destOrd="0" presId="urn:microsoft.com/office/officeart/2005/8/layout/matrix3"/>
    <dgm:cxn modelId="{3FDEF82D-4029-496F-B8A0-16AC255D0D00}" type="presParOf" srcId="{674F919C-EC02-485F-BFE9-BF495F81D85E}" destId="{2AC691A2-A71A-4817-BB95-3ED6EA33E01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C1431-A294-47DD-9EDA-898769B15FCE}">
      <dsp:nvSpPr>
        <dsp:cNvPr id="0" name=""/>
        <dsp:cNvSpPr/>
      </dsp:nvSpPr>
      <dsp:spPr>
        <a:xfrm>
          <a:off x="1885681" y="8179"/>
          <a:ext cx="2990781" cy="2990781"/>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rtl="0">
            <a:lnSpc>
              <a:spcPct val="90000"/>
            </a:lnSpc>
            <a:spcBef>
              <a:spcPct val="0"/>
            </a:spcBef>
            <a:spcAft>
              <a:spcPct val="35000"/>
            </a:spcAft>
          </a:pPr>
          <a:r>
            <a:rPr lang="en-IN" sz="2400" kern="1200" dirty="0" smtClean="0"/>
            <a:t>Data Deduplication</a:t>
          </a:r>
          <a:endParaRPr lang="en-IN" sz="2400" kern="1200" dirty="0"/>
        </a:p>
      </dsp:txBody>
      <dsp:txXfrm>
        <a:off x="2303313" y="360856"/>
        <a:ext cx="1724414" cy="2285426"/>
      </dsp:txXfrm>
    </dsp:sp>
    <dsp:sp modelId="{52317522-E79C-4D7F-9804-30FE891FE698}">
      <dsp:nvSpPr>
        <dsp:cNvPr id="0" name=""/>
        <dsp:cNvSpPr/>
      </dsp:nvSpPr>
      <dsp:spPr>
        <a:xfrm>
          <a:off x="4056004" y="0"/>
          <a:ext cx="2990781" cy="2990781"/>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rtl="0">
            <a:lnSpc>
              <a:spcPct val="90000"/>
            </a:lnSpc>
            <a:spcBef>
              <a:spcPct val="0"/>
            </a:spcBef>
            <a:spcAft>
              <a:spcPct val="35000"/>
            </a:spcAft>
          </a:pPr>
          <a:r>
            <a:rPr lang="en-IN" sz="2400" kern="1200" smtClean="0"/>
            <a:t>Attribute based Encryption</a:t>
          </a:r>
          <a:endParaRPr lang="en-IN" sz="2400" kern="1200"/>
        </a:p>
      </dsp:txBody>
      <dsp:txXfrm>
        <a:off x="4904739" y="352677"/>
        <a:ext cx="1724414" cy="22854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3B1A2-9711-4DEA-A131-8E94893FBCB8}">
      <dsp:nvSpPr>
        <dsp:cNvPr id="0" name=""/>
        <dsp:cNvSpPr/>
      </dsp:nvSpPr>
      <dsp:spPr>
        <a:xfrm>
          <a:off x="2675298" y="0"/>
          <a:ext cx="4544840" cy="4544840"/>
        </a:xfrm>
        <a:prstGeom prst="diamond">
          <a:avLst/>
        </a:prstGeom>
        <a:gradFill rotWithShape="0">
          <a:gsLst>
            <a:gs pos="0">
              <a:schemeClr val="accent6">
                <a:tint val="55000"/>
                <a:hueOff val="0"/>
                <a:satOff val="0"/>
                <a:lumOff val="0"/>
                <a:alphaOff val="0"/>
                <a:tint val="98000"/>
                <a:lumMod val="110000"/>
              </a:schemeClr>
            </a:gs>
            <a:gs pos="84000">
              <a:schemeClr val="accent6">
                <a:tint val="55000"/>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EAF7990-6644-4EE1-8402-34AAADD0E208}">
      <dsp:nvSpPr>
        <dsp:cNvPr id="0" name=""/>
        <dsp:cNvSpPr/>
      </dsp:nvSpPr>
      <dsp:spPr>
        <a:xfrm>
          <a:off x="3107057" y="431759"/>
          <a:ext cx="1772487" cy="1772487"/>
        </a:xfrm>
        <a:prstGeom prst="roundRect">
          <a:avLst/>
        </a:prstGeom>
        <a:gradFill rotWithShape="0">
          <a:gsLst>
            <a:gs pos="0">
              <a:schemeClr val="accent6">
                <a:shade val="50000"/>
                <a:hueOff val="0"/>
                <a:satOff val="0"/>
                <a:lumOff val="0"/>
                <a:alphaOff val="0"/>
                <a:tint val="98000"/>
                <a:lumMod val="110000"/>
              </a:schemeClr>
            </a:gs>
            <a:gs pos="84000">
              <a:schemeClr val="accent6">
                <a:shade val="5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smtClean="0"/>
            <a:t>AES (Advanced Encryption Standard)</a:t>
          </a:r>
          <a:endParaRPr lang="en-IN" sz="2000" kern="1200" dirty="0"/>
        </a:p>
      </dsp:txBody>
      <dsp:txXfrm>
        <a:off x="3193583" y="518285"/>
        <a:ext cx="1599435" cy="1599435"/>
      </dsp:txXfrm>
    </dsp:sp>
    <dsp:sp modelId="{8B7BB88B-E57B-4528-9C63-5EBE7E1AAE59}">
      <dsp:nvSpPr>
        <dsp:cNvPr id="0" name=""/>
        <dsp:cNvSpPr/>
      </dsp:nvSpPr>
      <dsp:spPr>
        <a:xfrm>
          <a:off x="5015890" y="431759"/>
          <a:ext cx="1772487" cy="1772487"/>
        </a:xfrm>
        <a:prstGeom prst="roundRect">
          <a:avLst/>
        </a:prstGeom>
        <a:gradFill rotWithShape="0">
          <a:gsLst>
            <a:gs pos="0">
              <a:schemeClr val="accent6">
                <a:shade val="50000"/>
                <a:hueOff val="180632"/>
                <a:satOff val="-11386"/>
                <a:lumOff val="22937"/>
                <a:alphaOff val="0"/>
                <a:tint val="98000"/>
                <a:lumMod val="110000"/>
              </a:schemeClr>
            </a:gs>
            <a:gs pos="84000">
              <a:schemeClr val="accent6">
                <a:shade val="50000"/>
                <a:hueOff val="180632"/>
                <a:satOff val="-11386"/>
                <a:lumOff val="22937"/>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smtClean="0"/>
            <a:t>DES (Data Encryption Standard)</a:t>
          </a:r>
          <a:endParaRPr lang="en-IN" sz="2000" kern="1200" dirty="0"/>
        </a:p>
      </dsp:txBody>
      <dsp:txXfrm>
        <a:off x="5102416" y="518285"/>
        <a:ext cx="1599435" cy="1599435"/>
      </dsp:txXfrm>
    </dsp:sp>
    <dsp:sp modelId="{36A5027A-5A5E-4C2F-98CA-1C3772A7EDED}">
      <dsp:nvSpPr>
        <dsp:cNvPr id="0" name=""/>
        <dsp:cNvSpPr/>
      </dsp:nvSpPr>
      <dsp:spPr>
        <a:xfrm>
          <a:off x="3107057" y="2340592"/>
          <a:ext cx="1772487" cy="1772487"/>
        </a:xfrm>
        <a:prstGeom prst="roundRect">
          <a:avLst/>
        </a:prstGeom>
        <a:gradFill rotWithShape="0">
          <a:gsLst>
            <a:gs pos="0">
              <a:schemeClr val="accent6">
                <a:shade val="50000"/>
                <a:hueOff val="361263"/>
                <a:satOff val="-22772"/>
                <a:lumOff val="45874"/>
                <a:alphaOff val="0"/>
                <a:tint val="98000"/>
                <a:lumMod val="110000"/>
              </a:schemeClr>
            </a:gs>
            <a:gs pos="84000">
              <a:schemeClr val="accent6">
                <a:shade val="50000"/>
                <a:hueOff val="361263"/>
                <a:satOff val="-22772"/>
                <a:lumOff val="45874"/>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smtClean="0"/>
            <a:t>IDEA (International Data Encryption Algorithm)</a:t>
          </a:r>
          <a:endParaRPr lang="en-IN" sz="2000" kern="1200" dirty="0"/>
        </a:p>
      </dsp:txBody>
      <dsp:txXfrm>
        <a:off x="3193583" y="2427118"/>
        <a:ext cx="1599435" cy="1599435"/>
      </dsp:txXfrm>
    </dsp:sp>
    <dsp:sp modelId="{2AC691A2-A71A-4817-BB95-3ED6EA33E01A}">
      <dsp:nvSpPr>
        <dsp:cNvPr id="0" name=""/>
        <dsp:cNvSpPr/>
      </dsp:nvSpPr>
      <dsp:spPr>
        <a:xfrm>
          <a:off x="5015890" y="2340592"/>
          <a:ext cx="1772487" cy="1772487"/>
        </a:xfrm>
        <a:prstGeom prst="roundRect">
          <a:avLst/>
        </a:prstGeom>
        <a:gradFill rotWithShape="0">
          <a:gsLst>
            <a:gs pos="0">
              <a:schemeClr val="accent6">
                <a:shade val="50000"/>
                <a:hueOff val="180632"/>
                <a:satOff val="-11386"/>
                <a:lumOff val="22937"/>
                <a:alphaOff val="0"/>
                <a:tint val="98000"/>
                <a:lumMod val="110000"/>
              </a:schemeClr>
            </a:gs>
            <a:gs pos="84000">
              <a:schemeClr val="accent6">
                <a:shade val="50000"/>
                <a:hueOff val="180632"/>
                <a:satOff val="-11386"/>
                <a:lumOff val="22937"/>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smtClean="0"/>
            <a:t>Blowfish (Drop-in replacement for DES or IDEA)</a:t>
          </a:r>
          <a:endParaRPr lang="en-IN" sz="2000" kern="1200" dirty="0"/>
        </a:p>
      </dsp:txBody>
      <dsp:txXfrm>
        <a:off x="5102416" y="2427118"/>
        <a:ext cx="1599435" cy="159943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43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5653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3572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8701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15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864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440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09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53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586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83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37282110"/>
      </p:ext>
    </p:extLst>
  </p:cSld>
  <p:clrMap bg1="lt1" tx1="dk1" bg2="lt2" tx2="dk2" accent1="accent1" accent2="accent2" accent3="accent3" accent4="accent4" accent5="accent5" accent6="accent6" hlink="hlink" folHlink="folHlink"/>
  <p:sldLayoutIdLst>
    <p:sldLayoutId id="2147484679" r:id="rId1"/>
    <p:sldLayoutId id="2147484680" r:id="rId2"/>
    <p:sldLayoutId id="2147484681" r:id="rId3"/>
    <p:sldLayoutId id="2147484682" r:id="rId4"/>
    <p:sldLayoutId id="2147484683" r:id="rId5"/>
    <p:sldLayoutId id="2147484684" r:id="rId6"/>
    <p:sldLayoutId id="2147484685" r:id="rId7"/>
    <p:sldLayoutId id="2147484686" r:id="rId8"/>
    <p:sldLayoutId id="2147484687" r:id="rId9"/>
    <p:sldLayoutId id="2147484688" r:id="rId10"/>
    <p:sldLayoutId id="2147484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Advanced_Encryption_Standa%20rd" TargetMode="External"/><Relationship Id="rId2" Type="http://schemas.openxmlformats.org/officeDocument/2006/relationships/hyperlink" Target="https://proprivacy.com/guides/aes-encryption" TargetMode="External"/><Relationship Id="rId1" Type="http://schemas.openxmlformats.org/officeDocument/2006/relationships/slideLayout" Target="../slideLayouts/slideLayout2.xml"/><Relationship Id="rId5" Type="http://schemas.openxmlformats.org/officeDocument/2006/relationships/hyperlink" Target="https://www.drivehq.com/bbs/getmsg.aspx/bbsID110/msg_id5988980/page28#5988980" TargetMode="External"/><Relationship Id="rId4" Type="http://schemas.openxmlformats.org/officeDocument/2006/relationships/hyperlink" Target="https://riptutorial.com/php/example/25499/symmetric-encryption-and-decryption-of-large-files-with-openssl"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hindawi.com/journals/jcnc/2019/9852472/" TargetMode="External"/><Relationship Id="rId3" Type="http://schemas.openxmlformats.org/officeDocument/2006/relationships/hyperlink" Target="https://crypto.stackexchange.com/questions/17893/what-is-attribute-based-encryption" TargetMode="External"/><Relationship Id="rId7" Type="http://schemas.openxmlformats.org/officeDocument/2006/relationships/hyperlink" Target="http://compmath-journal.org/dnload/Arvind-Kumar-Maurya-Avinash-Singh-Unnati-Dubey-Shivansh-Pandey-and-Upendra-Nath-Tripathi/CMJV10I01P0190.pdf" TargetMode="External"/><Relationship Id="rId2" Type="http://schemas.openxmlformats.org/officeDocument/2006/relationships/hyperlink" Target="https://www.phptpoint.com/how-to-download-file-in-php/" TargetMode="External"/><Relationship Id="rId1" Type="http://schemas.openxmlformats.org/officeDocument/2006/relationships/slideLayout" Target="../slideLayouts/slideLayout7.xml"/><Relationship Id="rId6" Type="http://schemas.openxmlformats.org/officeDocument/2006/relationships/hyperlink" Target="https://stackoverflow.com/questions/273396/aes-encryption-what-are-public-and-private-keys" TargetMode="External"/><Relationship Id="rId5" Type="http://schemas.openxmlformats.org/officeDocument/2006/relationships/hyperlink" Target="https://nektony.com/duplicate-finder-free/remove-duplicate-photos-in-icloud" TargetMode="External"/><Relationship Id="rId4" Type="http://schemas.openxmlformats.org/officeDocument/2006/relationships/hyperlink" Target="https://www.cs.utexas.edu/~bwaters/publications/papers/cp-abe.pdf" TargetMode="External"/><Relationship Id="rId9" Type="http://schemas.openxmlformats.org/officeDocument/2006/relationships/hyperlink" Target="https://www.google.com/url?sa=t&amp;rct=j&amp;q=&amp;esrc=s&amp;source=web&amp;cd=3&amp;ved=2ahUKEwjO3L3BzpDpAhUZzTgGHXfGCewQFjACegQIDRAD&amp;url=https://www.ijcsmc.com/docs/papers/May2017/V6I5201741.pdf&amp;usg=AOvVaw0YEP9yAcfJbg9jwM1DVAf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339C203-4E84-4636-959A-A80F74887816}"/>
              </a:ext>
            </a:extLst>
          </p:cNvPr>
          <p:cNvPicPr>
            <a:picLocks noChangeAspect="1"/>
          </p:cNvPicPr>
          <p:nvPr/>
        </p:nvPicPr>
        <p:blipFill>
          <a:blip r:embed="rId2"/>
          <a:stretch>
            <a:fillRect/>
          </a:stretch>
        </p:blipFill>
        <p:spPr>
          <a:xfrm>
            <a:off x="10454532" y="1004759"/>
            <a:ext cx="1278759" cy="1238071"/>
          </a:xfrm>
          <a:prstGeom prst="rect">
            <a:avLst/>
          </a:prstGeom>
        </p:spPr>
      </p:pic>
      <p:sp>
        <p:nvSpPr>
          <p:cNvPr id="6" name="TextBox 5">
            <a:extLst>
              <a:ext uri="{FF2B5EF4-FFF2-40B4-BE49-F238E27FC236}">
                <a16:creationId xmlns="" xmlns:a16="http://schemas.microsoft.com/office/drawing/2014/main" id="{0CA24A03-5C26-4A5B-8F02-1CEF614F52D9}"/>
              </a:ext>
            </a:extLst>
          </p:cNvPr>
          <p:cNvSpPr txBox="1"/>
          <p:nvPr/>
        </p:nvSpPr>
        <p:spPr>
          <a:xfrm>
            <a:off x="329341" y="2113652"/>
            <a:ext cx="10764570" cy="3739485"/>
          </a:xfrm>
          <a:prstGeom prst="rect">
            <a:avLst/>
          </a:prstGeom>
          <a:noFill/>
        </p:spPr>
        <p:txBody>
          <a:bodyPr wrap="square" rtlCol="0">
            <a:spAutoFit/>
          </a:bodyPr>
          <a:lstStyle/>
          <a:p>
            <a:pPr algn="ctr">
              <a:lnSpc>
                <a:spcPct val="150000"/>
              </a:lnSpc>
            </a:pPr>
            <a:r>
              <a:rPr lang="en-IN" sz="2400" dirty="0" smtClean="0">
                <a:latin typeface="Times New Roman" panose="02020603050405020304" pitchFamily="18" charset="0"/>
                <a:cs typeface="Times New Roman" panose="02020603050405020304" pitchFamily="18" charset="0"/>
              </a:rPr>
              <a:t>on</a:t>
            </a:r>
            <a:endParaRPr lang="en-IN" sz="2400" dirty="0" smtClean="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DATA DEDUPLICATION AND </a:t>
            </a:r>
            <a:r>
              <a:rPr lang="en-IN" sz="2400" b="1" dirty="0" smtClean="0">
                <a:latin typeface="Times New Roman" panose="02020603050405020304" pitchFamily="18" charset="0"/>
                <a:cs typeface="Times New Roman" panose="02020603050405020304" pitchFamily="18" charset="0"/>
              </a:rPr>
              <a:t>ATTRIBUTE BASED ENCRYPTION IN CLOUD”</a:t>
            </a:r>
            <a:endParaRPr lang="en-IN" sz="2400"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endParaRPr lang="en-IN" b="1" dirty="0" smtClean="0">
              <a:latin typeface="Times New Roman" panose="02020603050405020304" pitchFamily="18" charset="0"/>
              <a:cs typeface="Times New Roman" panose="02020603050405020304" pitchFamily="18" charset="0"/>
            </a:endParaRPr>
          </a:p>
          <a:p>
            <a:pPr algn="ctr"/>
            <a:r>
              <a:rPr lang="en-IN" b="1" dirty="0" smtClean="0">
                <a:latin typeface="Times New Roman" panose="02020603050405020304" pitchFamily="18" charset="0"/>
                <a:cs typeface="Times New Roman" panose="02020603050405020304" pitchFamily="18" charset="0"/>
              </a:rPr>
              <a:t>PRESENTED </a:t>
            </a:r>
            <a:r>
              <a:rPr lang="en-IN" b="1" dirty="0">
                <a:latin typeface="Times New Roman" panose="02020603050405020304" pitchFamily="18" charset="0"/>
                <a:cs typeface="Times New Roman" panose="02020603050405020304" pitchFamily="18" charset="0"/>
              </a:rPr>
              <a:t>BY :</a:t>
            </a:r>
            <a:endParaRPr lang="en-IN" b="1" dirty="0">
              <a:latin typeface="Times New Roman" panose="02020603050405020304" pitchFamily="18" charset="0"/>
              <a:cs typeface="Times New Roman" panose="02020603050405020304" pitchFamily="18" charset="0"/>
            </a:endParaRPr>
          </a:p>
          <a:p>
            <a:pPr algn="ctr">
              <a:lnSpc>
                <a:spcPct val="150000"/>
              </a:lnSpc>
            </a:pPr>
            <a:r>
              <a:rPr lang="en-IN" b="1" dirty="0" smtClean="0">
                <a:latin typeface="Times New Roman" panose="02020603050405020304" pitchFamily="18" charset="0"/>
                <a:cs typeface="Times New Roman" panose="02020603050405020304" pitchFamily="18" charset="0"/>
              </a:rPr>
              <a:t>AMBIKA </a:t>
            </a:r>
            <a:r>
              <a:rPr lang="en-IN" b="1" dirty="0">
                <a:latin typeface="Times New Roman" panose="02020603050405020304" pitchFamily="18" charset="0"/>
                <a:cs typeface="Times New Roman" panose="02020603050405020304" pitchFamily="18" charset="0"/>
              </a:rPr>
              <a:t>GUPTA</a:t>
            </a:r>
          </a:p>
          <a:p>
            <a:pPr algn="ctr"/>
            <a:r>
              <a:rPr lang="en-IN" b="1" dirty="0" smtClean="0">
                <a:latin typeface="Times New Roman" panose="02020603050405020304" pitchFamily="18" charset="0"/>
                <a:cs typeface="Times New Roman" panose="02020603050405020304" pitchFamily="18" charset="0"/>
              </a:rPr>
              <a:t>NISHI CHAUDHARY</a:t>
            </a:r>
          </a:p>
          <a:p>
            <a:pPr algn="ctr"/>
            <a:r>
              <a:rPr lang="en-IN" b="1" dirty="0" smtClean="0">
                <a:latin typeface="Times New Roman" panose="02020603050405020304" pitchFamily="18" charset="0"/>
                <a:cs typeface="Times New Roman" panose="02020603050405020304" pitchFamily="18" charset="0"/>
              </a:rPr>
              <a:t>GLA UNIVERSITY, MATHURA</a:t>
            </a: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03412" y="1036434"/>
            <a:ext cx="9216428" cy="1077218"/>
          </a:xfrm>
          <a:prstGeom prst="rect">
            <a:avLst/>
          </a:prstGeom>
          <a:noFill/>
        </p:spPr>
        <p:txBody>
          <a:bodyPr wrap="square" rtlCol="0">
            <a:spAutoFit/>
          </a:bodyPr>
          <a:lstStyle/>
          <a:p>
            <a:pPr algn="ctr"/>
            <a:r>
              <a:rPr lang="en-IN" sz="3200" dirty="0" smtClean="0">
                <a:latin typeface="Times New Roman" panose="02020603050405020304" pitchFamily="18" charset="0"/>
                <a:cs typeface="Times New Roman" panose="02020603050405020304" pitchFamily="18" charset="0"/>
              </a:rPr>
              <a:t>International Conference of Advancement in Interdisciplinary Research</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1481" y="635427"/>
            <a:ext cx="248786"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10454532" y="531187"/>
            <a:ext cx="184731" cy="369332"/>
          </a:xfrm>
          <a:prstGeom prst="rect">
            <a:avLst/>
          </a:prstGeom>
          <a:noFill/>
        </p:spPr>
        <p:txBody>
          <a:bodyPr wrap="none" rtlCol="0">
            <a:spAutoFit/>
          </a:bodyPr>
          <a:lstStyle/>
          <a:p>
            <a:endParaRPr lang="en-IN" dirty="0" smtClean="0"/>
          </a:p>
        </p:txBody>
      </p:sp>
    </p:spTree>
    <p:extLst>
      <p:ext uri="{BB962C8B-B14F-4D97-AF65-F5344CB8AC3E}">
        <p14:creationId xmlns:p14="http://schemas.microsoft.com/office/powerpoint/2010/main" val="4037471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F4CDFF-8092-42BF-93F4-EEDECE8DE727}"/>
              </a:ext>
            </a:extLst>
          </p:cNvPr>
          <p:cNvSpPr>
            <a:spLocks noGrp="1"/>
          </p:cNvSpPr>
          <p:nvPr>
            <p:ph type="title"/>
          </p:nvPr>
        </p:nvSpPr>
        <p:spPr/>
        <p:txBody>
          <a:bodyPr>
            <a:normAutofit/>
          </a:bodyPr>
          <a:lstStyle/>
          <a:p>
            <a:pPr algn="ctr"/>
            <a:r>
              <a:rPr lang="en-IN" sz="6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Attribute based Encryption</a:t>
            </a:r>
          </a:p>
        </p:txBody>
      </p:sp>
      <p:sp>
        <p:nvSpPr>
          <p:cNvPr id="3" name="Content Placeholder 2">
            <a:extLst>
              <a:ext uri="{FF2B5EF4-FFF2-40B4-BE49-F238E27FC236}">
                <a16:creationId xmlns="" xmlns:a16="http://schemas.microsoft.com/office/drawing/2014/main" id="{B1328C58-5DCB-4220-B332-BAD455B7F6F6}"/>
              </a:ext>
            </a:extLst>
          </p:cNvPr>
          <p:cNvSpPr>
            <a:spLocks noGrp="1"/>
          </p:cNvSpPr>
          <p:nvPr>
            <p:ph idx="1"/>
          </p:nvPr>
        </p:nvSpPr>
        <p:spPr>
          <a:xfrm>
            <a:off x="581192" y="2154959"/>
            <a:ext cx="5557058" cy="4047635"/>
          </a:xfrm>
        </p:spPr>
        <p:txBody>
          <a:bodyPr/>
          <a:lstStyle/>
          <a:p>
            <a:pPr>
              <a:lnSpc>
                <a:spcPct val="150000"/>
              </a:lnSpc>
            </a:pPr>
            <a:r>
              <a:rPr lang="en-IN" dirty="0">
                <a:latin typeface="Times New Roman" panose="02020603050405020304" pitchFamily="18" charset="0"/>
                <a:cs typeface="Times New Roman" panose="02020603050405020304" pitchFamily="18" charset="0"/>
              </a:rPr>
              <a:t>Public-key encryption in which the secret key of a user and the ciphertext are dependent upon attributes.</a:t>
            </a:r>
          </a:p>
          <a:p>
            <a:pPr>
              <a:lnSpc>
                <a:spcPct val="150000"/>
              </a:lnSpc>
            </a:pPr>
            <a:r>
              <a:rPr lang="en-IN" dirty="0">
                <a:latin typeface="Times New Roman" panose="02020603050405020304" pitchFamily="18" charset="0"/>
                <a:cs typeface="Times New Roman" panose="02020603050405020304" pitchFamily="18" charset="0"/>
              </a:rPr>
              <a:t>A crucial security aspect of attribute-based encryption is collusion-resistance.</a:t>
            </a:r>
          </a:p>
          <a:p>
            <a:pPr>
              <a:lnSpc>
                <a:spcPct val="150000"/>
              </a:lnSpc>
            </a:pPr>
            <a:r>
              <a:rPr lang="en-IN" dirty="0">
                <a:latin typeface="Times New Roman" panose="02020603050405020304" pitchFamily="18" charset="0"/>
                <a:cs typeface="Times New Roman" panose="02020603050405020304" pitchFamily="18" charset="0"/>
              </a:rPr>
              <a:t>It can be used for log encryption.</a:t>
            </a:r>
          </a:p>
          <a:p>
            <a:pPr>
              <a:lnSpc>
                <a:spcPct val="150000"/>
              </a:lnSpc>
            </a:pPr>
            <a:r>
              <a:rPr lang="en-IN" dirty="0">
                <a:latin typeface="Times New Roman" panose="02020603050405020304" pitchFamily="18" charset="0"/>
                <a:cs typeface="Times New Roman" panose="02020603050405020304" pitchFamily="18" charset="0"/>
              </a:rPr>
              <a:t>Key-policy attribute based encryption</a:t>
            </a:r>
          </a:p>
          <a:p>
            <a:pPr>
              <a:lnSpc>
                <a:spcPct val="150000"/>
              </a:lnSpc>
            </a:pPr>
            <a:r>
              <a:rPr lang="en-IN" dirty="0">
                <a:latin typeface="Times New Roman" panose="02020603050405020304" pitchFamily="18" charset="0"/>
                <a:cs typeface="Times New Roman" panose="02020603050405020304" pitchFamily="18" charset="0"/>
              </a:rPr>
              <a:t>Ciphertext-policy attribute based encryption</a:t>
            </a:r>
          </a:p>
        </p:txBody>
      </p:sp>
      <p:pic>
        <p:nvPicPr>
          <p:cNvPr id="4" name="Picture 3" descr="E:\users\Desktop\Project Related Stuff\abe.jpg"/>
          <p:cNvPicPr/>
          <p:nvPr/>
        </p:nvPicPr>
        <p:blipFill>
          <a:blip r:embed="rId2">
            <a:extLst>
              <a:ext uri="{28A0092B-C50C-407E-A947-70E740481C1C}">
                <a14:useLocalDpi xmlns:a14="http://schemas.microsoft.com/office/drawing/2010/main" val="0"/>
              </a:ext>
            </a:extLst>
          </a:blip>
          <a:srcRect/>
          <a:stretch>
            <a:fillRect/>
          </a:stretch>
        </p:blipFill>
        <p:spPr bwMode="auto">
          <a:xfrm>
            <a:off x="6301212" y="2498756"/>
            <a:ext cx="5309596" cy="3360043"/>
          </a:xfrm>
          <a:prstGeom prst="rect">
            <a:avLst/>
          </a:prstGeom>
          <a:noFill/>
          <a:ln>
            <a:noFill/>
          </a:ln>
        </p:spPr>
      </p:pic>
      <p:sp>
        <p:nvSpPr>
          <p:cNvPr id="5" name="TextBox 4"/>
          <p:cNvSpPr txBox="1"/>
          <p:nvPr/>
        </p:nvSpPr>
        <p:spPr>
          <a:xfrm>
            <a:off x="7321556" y="5858799"/>
            <a:ext cx="326890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Fig 1. Attribute based Encryption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1878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7778A4-D4A5-4E84-896E-18A40DE2576F}"/>
              </a:ext>
            </a:extLst>
          </p:cNvPr>
          <p:cNvSpPr>
            <a:spLocks noGrp="1"/>
          </p:cNvSpPr>
          <p:nvPr>
            <p:ph type="title"/>
          </p:nvPr>
        </p:nvSpPr>
        <p:spPr/>
        <p:txBody>
          <a:bodyPr>
            <a:normAutofit/>
          </a:bodyPr>
          <a:lstStyle/>
          <a:p>
            <a:pPr algn="ctr"/>
            <a:r>
              <a:rPr lang="en-IN" sz="6000" b="1" cap="none"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Project Structure</a:t>
            </a:r>
            <a:endParaRPr lang="en-IN" sz="6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 xmlns:a16="http://schemas.microsoft.com/office/drawing/2014/main" id="{3BC364F2-0449-4FE1-A539-19B9703D543B}"/>
              </a:ext>
            </a:extLst>
          </p:cNvPr>
          <p:cNvPicPr>
            <a:picLocks noGrp="1" noChangeAspect="1"/>
          </p:cNvPicPr>
          <p:nvPr>
            <p:ph idx="1"/>
          </p:nvPr>
        </p:nvPicPr>
        <p:blipFill>
          <a:blip r:embed="rId2"/>
          <a:stretch>
            <a:fillRect/>
          </a:stretch>
        </p:blipFill>
        <p:spPr>
          <a:xfrm>
            <a:off x="1356511" y="1865014"/>
            <a:ext cx="9478978" cy="4454332"/>
          </a:xfrm>
          <a:prstGeom prst="rect">
            <a:avLst/>
          </a:prstGeom>
        </p:spPr>
      </p:pic>
      <p:sp>
        <p:nvSpPr>
          <p:cNvPr id="5" name="TextBox 4"/>
          <p:cNvSpPr txBox="1"/>
          <p:nvPr/>
        </p:nvSpPr>
        <p:spPr>
          <a:xfrm>
            <a:off x="4576994" y="6319346"/>
            <a:ext cx="3038011"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Fig 2. Structure of the website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1250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71CF88-A83A-4A87-BB31-F9940B099A62}"/>
              </a:ext>
            </a:extLst>
          </p:cNvPr>
          <p:cNvSpPr>
            <a:spLocks noGrp="1"/>
          </p:cNvSpPr>
          <p:nvPr>
            <p:ph type="title"/>
          </p:nvPr>
        </p:nvSpPr>
        <p:spPr/>
        <p:txBody>
          <a:bodyPr>
            <a:normAutofit/>
          </a:bodyPr>
          <a:lstStyle/>
          <a:p>
            <a:pPr algn="ctr"/>
            <a:r>
              <a:rPr lang="en-IN" sz="6000" b="1" cap="none"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 Flow</a:t>
            </a:r>
            <a:endParaRPr lang="en-IN" sz="6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582846" y="2115294"/>
            <a:ext cx="9026305" cy="3947424"/>
          </a:xfrm>
          <a:prstGeom prst="rect">
            <a:avLst/>
          </a:prstGeom>
        </p:spPr>
      </p:pic>
      <p:sp>
        <p:nvSpPr>
          <p:cNvPr id="5" name="TextBox 4"/>
          <p:cNvSpPr txBox="1"/>
          <p:nvPr/>
        </p:nvSpPr>
        <p:spPr>
          <a:xfrm>
            <a:off x="4015909" y="6062718"/>
            <a:ext cx="416017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Fig 3. Access policies provided to the roles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635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7B2C3-1BEC-4906-BEEE-2EF46B265508}"/>
              </a:ext>
            </a:extLst>
          </p:cNvPr>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Encryption and decryption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8D837E6A-A043-420C-A2D9-008F0807A68A}"/>
              </a:ext>
            </a:extLst>
          </p:cNvPr>
          <p:cNvSpPr>
            <a:spLocks noGrp="1"/>
          </p:cNvSpPr>
          <p:nvPr>
            <p:ph type="subTitle" idx="1"/>
          </p:nvPr>
        </p:nvSpPr>
        <p:spPr/>
        <p:txBody>
          <a:bodyPr/>
          <a:lstStyle/>
          <a:p>
            <a:r>
              <a:rPr lang="en-IN" dirty="0" smtClean="0"/>
              <a:t>Aes encryption</a:t>
            </a:r>
            <a:endParaRPr lang="en-IN" dirty="0"/>
          </a:p>
        </p:txBody>
      </p:sp>
    </p:spTree>
    <p:extLst>
      <p:ext uri="{BB962C8B-B14F-4D97-AF65-F5344CB8AC3E}">
        <p14:creationId xmlns:p14="http://schemas.microsoft.com/office/powerpoint/2010/main" val="24262025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cap="none" spc="50" dirty="0" smtClean="0">
                <a:ln w="0"/>
                <a:solidFill>
                  <a:schemeClr val="bg2"/>
                </a:solidFill>
                <a:effectLst>
                  <a:innerShdw blurRad="63500" dist="50800" dir="13500000">
                    <a:srgbClr val="000000">
                      <a:alpha val="50000"/>
                    </a:srgbClr>
                  </a:innerShdw>
                </a:effectLst>
              </a:rPr>
              <a:t>Symmetric Key Encryption</a:t>
            </a:r>
            <a:endParaRPr lang="en-IN" sz="5400" b="1" cap="none" spc="50" dirty="0">
              <a:ln w="0"/>
              <a:solidFill>
                <a:schemeClr val="bg2"/>
              </a:solidFill>
              <a:effectLst>
                <a:innerShdw blurRad="63500" dist="50800" dir="13500000">
                  <a:srgbClr val="000000">
                    <a:alpha val="50000"/>
                  </a:srgbClr>
                </a:innerShdw>
              </a:effectLst>
            </a:endParaRPr>
          </a:p>
        </p:txBody>
      </p:sp>
      <p:sp>
        <p:nvSpPr>
          <p:cNvPr id="3" name="Content Placeholder 2"/>
          <p:cNvSpPr>
            <a:spLocks noGrp="1"/>
          </p:cNvSpPr>
          <p:nvPr>
            <p:ph idx="1"/>
          </p:nvPr>
        </p:nvSpPr>
        <p:spPr>
          <a:xfrm>
            <a:off x="581193" y="2180496"/>
            <a:ext cx="5439362" cy="4310839"/>
          </a:xfrm>
        </p:spPr>
        <p:txBody>
          <a:bodyPr>
            <a:normAutofit fontScale="92500" lnSpcReduction="20000"/>
          </a:bodyPr>
          <a:lstStyle/>
          <a:p>
            <a:pPr>
              <a:lnSpc>
                <a:spcPct val="160000"/>
              </a:lnSpc>
            </a:pPr>
            <a:r>
              <a:rPr lang="en-IN" dirty="0"/>
              <a:t>Symmetric </a:t>
            </a:r>
            <a:r>
              <a:rPr lang="en-IN" dirty="0" smtClean="0"/>
              <a:t>encryption</a:t>
            </a:r>
            <a:r>
              <a:rPr lang="en-IN" dirty="0"/>
              <a:t> is a type of encryption where only one key (a secret key) is used to both encrypt and decrypt electronic </a:t>
            </a:r>
            <a:r>
              <a:rPr lang="en-IN" dirty="0" smtClean="0"/>
              <a:t>information</a:t>
            </a:r>
          </a:p>
          <a:p>
            <a:pPr>
              <a:lnSpc>
                <a:spcPct val="160000"/>
              </a:lnSpc>
            </a:pPr>
            <a:r>
              <a:rPr lang="en-IN" dirty="0" smtClean="0"/>
              <a:t> </a:t>
            </a:r>
            <a:r>
              <a:rPr lang="en-IN" dirty="0"/>
              <a:t>The entities communicating via symmetric encryption must exchange the key so that it can be used in the decryption </a:t>
            </a:r>
            <a:r>
              <a:rPr lang="en-IN" dirty="0" smtClean="0"/>
              <a:t>process</a:t>
            </a:r>
          </a:p>
          <a:p>
            <a:pPr>
              <a:lnSpc>
                <a:spcPct val="160000"/>
              </a:lnSpc>
            </a:pPr>
            <a:r>
              <a:rPr lang="en-IN" dirty="0" smtClean="0"/>
              <a:t> </a:t>
            </a:r>
            <a:r>
              <a:rPr lang="en-IN" dirty="0"/>
              <a:t>This encryption method differs from asymmetric encryption where a pair of keys, one public and one private, is used to encrypt and decrypt </a:t>
            </a:r>
            <a:r>
              <a:rPr lang="en-IN" dirty="0" smtClean="0"/>
              <a:t>messages</a:t>
            </a:r>
          </a:p>
          <a:p>
            <a:pPr>
              <a:lnSpc>
                <a:spcPct val="160000"/>
              </a:lnSpc>
            </a:pPr>
            <a:r>
              <a:rPr lang="en-IN" dirty="0" smtClean="0"/>
              <a:t>Also known as </a:t>
            </a:r>
            <a:r>
              <a:rPr lang="en-IN" b="1" dirty="0" smtClean="0"/>
              <a:t>private key encryption</a:t>
            </a:r>
            <a:endParaRPr lang="en-IN" b="1" dirty="0"/>
          </a:p>
          <a:p>
            <a:endParaRPr lang="en-IN" dirty="0"/>
          </a:p>
        </p:txBody>
      </p:sp>
      <p:pic>
        <p:nvPicPr>
          <p:cNvPr id="4" name="Picture 3" descr="E:\users\Desktop\Project Related Stuff\AES.png"/>
          <p:cNvPicPr/>
          <p:nvPr/>
        </p:nvPicPr>
        <p:blipFill>
          <a:blip r:embed="rId2">
            <a:extLst>
              <a:ext uri="{28A0092B-C50C-407E-A947-70E740481C1C}">
                <a14:useLocalDpi xmlns:a14="http://schemas.microsoft.com/office/drawing/2010/main" val="0"/>
              </a:ext>
            </a:extLst>
          </a:blip>
          <a:srcRect/>
          <a:stretch>
            <a:fillRect/>
          </a:stretch>
        </p:blipFill>
        <p:spPr bwMode="auto">
          <a:xfrm>
            <a:off x="6020555" y="2109456"/>
            <a:ext cx="5730843" cy="3856777"/>
          </a:xfrm>
          <a:prstGeom prst="rect">
            <a:avLst/>
          </a:prstGeom>
          <a:noFill/>
          <a:ln>
            <a:noFill/>
          </a:ln>
        </p:spPr>
      </p:pic>
      <p:sp>
        <p:nvSpPr>
          <p:cNvPr id="5" name="TextBox 4"/>
          <p:cNvSpPr txBox="1"/>
          <p:nvPr/>
        </p:nvSpPr>
        <p:spPr>
          <a:xfrm>
            <a:off x="7286756" y="5859452"/>
            <a:ext cx="3198440" cy="369332"/>
          </a:xfrm>
          <a:prstGeom prst="rect">
            <a:avLst/>
          </a:prstGeom>
          <a:noFill/>
        </p:spPr>
        <p:txBody>
          <a:bodyPr wrap="none" rtlCol="0">
            <a:spAutoFit/>
          </a:bodyPr>
          <a:lstStyle/>
          <a:p>
            <a:r>
              <a:rPr lang="en-IN" dirty="0" smtClean="0"/>
              <a:t>Fig 4. Symmetric Key Encryption</a:t>
            </a:r>
            <a:endParaRPr lang="en-IN" dirty="0"/>
          </a:p>
        </p:txBody>
      </p:sp>
    </p:spTree>
    <p:extLst>
      <p:ext uri="{BB962C8B-B14F-4D97-AF65-F5344CB8AC3E}">
        <p14:creationId xmlns:p14="http://schemas.microsoft.com/office/powerpoint/2010/main" val="3984514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887" y="642796"/>
            <a:ext cx="11226297" cy="950614"/>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IN" sz="4000" b="1" cap="none" spc="50" dirty="0" smtClean="0">
                <a:ln w="0"/>
                <a:solidFill>
                  <a:schemeClr val="bg2"/>
                </a:solidFill>
                <a:effectLst>
                  <a:innerShdw blurRad="63500" dist="50800" dir="13500000">
                    <a:srgbClr val="000000">
                      <a:alpha val="50000"/>
                    </a:srgbClr>
                  </a:innerShdw>
                </a:effectLst>
              </a:rPr>
              <a:t>Examples of </a:t>
            </a:r>
            <a:r>
              <a:rPr lang="en-IN" sz="4000" b="1" cap="none" spc="50" dirty="0">
                <a:ln w="0"/>
                <a:solidFill>
                  <a:schemeClr val="bg2"/>
                </a:solidFill>
                <a:effectLst>
                  <a:innerShdw blurRad="63500" dist="50800" dir="13500000">
                    <a:srgbClr val="000000">
                      <a:alpha val="50000"/>
                    </a:srgbClr>
                  </a:innerShdw>
                </a:effectLst>
              </a:rPr>
              <a:t>P</a:t>
            </a:r>
            <a:r>
              <a:rPr lang="en-IN" sz="4000" b="1" cap="none" spc="50" dirty="0" smtClean="0">
                <a:ln w="0"/>
                <a:solidFill>
                  <a:schemeClr val="bg2"/>
                </a:solidFill>
                <a:effectLst>
                  <a:innerShdw blurRad="63500" dist="50800" dir="13500000">
                    <a:srgbClr val="000000">
                      <a:alpha val="50000"/>
                    </a:srgbClr>
                  </a:innerShdw>
                </a:effectLst>
              </a:rPr>
              <a:t>rivate </a:t>
            </a:r>
            <a:r>
              <a:rPr lang="en-IN" sz="4000" b="1" cap="none" spc="50" dirty="0">
                <a:ln w="0"/>
                <a:solidFill>
                  <a:schemeClr val="bg2"/>
                </a:solidFill>
                <a:effectLst>
                  <a:innerShdw blurRad="63500" dist="50800" dir="13500000">
                    <a:srgbClr val="000000">
                      <a:alpha val="50000"/>
                    </a:srgbClr>
                  </a:innerShdw>
                </a:effectLst>
              </a:rPr>
              <a:t>K</a:t>
            </a:r>
            <a:r>
              <a:rPr lang="en-IN" sz="4000" b="1" cap="none" spc="50" dirty="0" smtClean="0">
                <a:ln w="0"/>
                <a:solidFill>
                  <a:schemeClr val="bg2"/>
                </a:solidFill>
                <a:effectLst>
                  <a:innerShdw blurRad="63500" dist="50800" dir="13500000">
                    <a:srgbClr val="000000">
                      <a:alpha val="50000"/>
                    </a:srgbClr>
                  </a:innerShdw>
                </a:effectLst>
              </a:rPr>
              <a:t>ey </a:t>
            </a:r>
            <a:r>
              <a:rPr lang="en-IN" sz="4000" b="1" cap="none" spc="50" dirty="0">
                <a:ln w="0"/>
                <a:solidFill>
                  <a:schemeClr val="bg2"/>
                </a:solidFill>
                <a:effectLst>
                  <a:innerShdw blurRad="63500" dist="50800" dir="13500000">
                    <a:srgbClr val="000000">
                      <a:alpha val="50000"/>
                    </a:srgbClr>
                  </a:innerShdw>
                </a:effectLst>
              </a:rPr>
              <a:t>E</a:t>
            </a:r>
            <a:r>
              <a:rPr lang="en-IN" sz="4000" b="1" cap="none" spc="50" dirty="0" smtClean="0">
                <a:ln w="0"/>
                <a:solidFill>
                  <a:schemeClr val="bg2"/>
                </a:solidFill>
                <a:effectLst>
                  <a:innerShdw blurRad="63500" dist="50800" dir="13500000">
                    <a:srgbClr val="000000">
                      <a:alpha val="50000"/>
                    </a:srgbClr>
                  </a:innerShdw>
                </a:effectLst>
              </a:rPr>
              <a:t>ncryption </a:t>
            </a:r>
            <a:endParaRPr lang="en-IN" sz="4000" b="1" cap="none" spc="50" dirty="0">
              <a:ln w="0"/>
              <a:solidFill>
                <a:schemeClr val="bg2"/>
              </a:solidFill>
              <a:effectLst>
                <a:innerShdw blurRad="63500" dist="50800" dir="13500000">
                  <a:srgbClr val="000000">
                    <a:alpha val="50000"/>
                  </a:srgbClr>
                </a:innerShdw>
              </a:effectLst>
            </a:endParaRPr>
          </a:p>
        </p:txBody>
      </p:sp>
      <p:graphicFrame>
        <p:nvGraphicFramePr>
          <p:cNvPr id="8" name="Diagram 7"/>
          <p:cNvGraphicFramePr/>
          <p:nvPr>
            <p:extLst>
              <p:ext uri="{D42A27DB-BD31-4B8C-83A1-F6EECF244321}">
                <p14:modId xmlns:p14="http://schemas.microsoft.com/office/powerpoint/2010/main" val="3858966880"/>
              </p:ext>
            </p:extLst>
          </p:nvPr>
        </p:nvGraphicFramePr>
        <p:xfrm>
          <a:off x="986829" y="2227152"/>
          <a:ext cx="9895436" cy="454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965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cap="none" spc="50" dirty="0" smtClean="0">
                <a:ln w="0"/>
                <a:solidFill>
                  <a:schemeClr val="bg2"/>
                </a:solidFill>
                <a:effectLst>
                  <a:innerShdw blurRad="63500" dist="50800" dir="13500000">
                    <a:srgbClr val="000000">
                      <a:alpha val="50000"/>
                    </a:srgbClr>
                  </a:innerShdw>
                </a:effectLst>
              </a:rPr>
              <a:t>Why AES?</a:t>
            </a:r>
            <a:endParaRPr lang="en-IN" sz="5400" b="1" cap="none" spc="50" dirty="0">
              <a:ln w="0"/>
              <a:solidFill>
                <a:schemeClr val="bg2"/>
              </a:solidFill>
              <a:effectLst>
                <a:innerShdw blurRad="63500" dist="50800" dir="13500000">
                  <a:srgbClr val="000000">
                    <a:alpha val="50000"/>
                  </a:srgbClr>
                </a:innerShdw>
              </a:effectLst>
            </a:endParaRPr>
          </a:p>
        </p:txBody>
      </p:sp>
      <p:sp>
        <p:nvSpPr>
          <p:cNvPr id="3" name="Content Placeholder 2"/>
          <p:cNvSpPr>
            <a:spLocks noGrp="1"/>
          </p:cNvSpPr>
          <p:nvPr>
            <p:ph idx="1"/>
          </p:nvPr>
        </p:nvSpPr>
        <p:spPr>
          <a:xfrm>
            <a:off x="581192" y="2180496"/>
            <a:ext cx="11029615" cy="4301785"/>
          </a:xfrm>
        </p:spPr>
        <p:txBody>
          <a:bodyPr>
            <a:normAutofit fontScale="92500"/>
          </a:bodyPr>
          <a:lstStyle/>
          <a:p>
            <a:pPr>
              <a:lnSpc>
                <a:spcPct val="150000"/>
              </a:lnSpc>
            </a:pPr>
            <a:r>
              <a:rPr lang="en-IN" sz="1900" dirty="0"/>
              <a:t>AES is the short form of Advanced Encryption Standard.</a:t>
            </a:r>
          </a:p>
          <a:p>
            <a:pPr>
              <a:lnSpc>
                <a:spcPct val="150000"/>
              </a:lnSpc>
            </a:pPr>
            <a:r>
              <a:rPr lang="en-IN" sz="1900" dirty="0" smtClean="0"/>
              <a:t>It </a:t>
            </a:r>
            <a:r>
              <a:rPr lang="en-IN" sz="1900" dirty="0"/>
              <a:t>is FIPS approved cryptographic algorithm used to protect electronic data.</a:t>
            </a:r>
          </a:p>
          <a:p>
            <a:pPr>
              <a:lnSpc>
                <a:spcPct val="150000"/>
              </a:lnSpc>
            </a:pPr>
            <a:r>
              <a:rPr lang="en-IN" sz="1900" dirty="0" smtClean="0"/>
              <a:t>It </a:t>
            </a:r>
            <a:r>
              <a:rPr lang="en-IN" sz="1900" dirty="0"/>
              <a:t>is symmetric block cipher which can encrypt and decrypt information.</a:t>
            </a:r>
          </a:p>
          <a:p>
            <a:pPr>
              <a:lnSpc>
                <a:spcPct val="150000"/>
              </a:lnSpc>
            </a:pPr>
            <a:r>
              <a:rPr lang="en-IN" sz="1900" dirty="0" smtClean="0"/>
              <a:t>Encryption </a:t>
            </a:r>
            <a:r>
              <a:rPr lang="en-IN" sz="1900" dirty="0"/>
              <a:t>part converts data into cipher text form while decryption part converts cipher text into text form of data.</a:t>
            </a:r>
          </a:p>
          <a:p>
            <a:pPr>
              <a:lnSpc>
                <a:spcPct val="150000"/>
              </a:lnSpc>
            </a:pPr>
            <a:r>
              <a:rPr lang="en-IN" sz="1900" dirty="0" smtClean="0"/>
              <a:t>AES </a:t>
            </a:r>
            <a:r>
              <a:rPr lang="en-IN" sz="1900" dirty="0"/>
              <a:t>algorithm used different keys 128/192/256 bits in order to encrypt and decrypt data in blocks of 128 bits.</a:t>
            </a:r>
          </a:p>
          <a:p>
            <a:pPr>
              <a:lnSpc>
                <a:spcPct val="150000"/>
              </a:lnSpc>
            </a:pPr>
            <a:r>
              <a:rPr lang="en-IN" sz="1900" dirty="0" smtClean="0"/>
              <a:t>AES </a:t>
            </a:r>
            <a:r>
              <a:rPr lang="en-IN" sz="1900" dirty="0"/>
              <a:t>is implemented in both hardware and software to protect digital information in various forms data, voice, video etc. from attacks or eavesdropping.</a:t>
            </a:r>
          </a:p>
          <a:p>
            <a:endParaRPr lang="en-IN" dirty="0"/>
          </a:p>
        </p:txBody>
      </p:sp>
    </p:spTree>
    <p:extLst>
      <p:ext uri="{BB962C8B-B14F-4D97-AF65-F5344CB8AC3E}">
        <p14:creationId xmlns:p14="http://schemas.microsoft.com/office/powerpoint/2010/main" val="29661670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cap="none" spc="50" dirty="0" smtClean="0">
                <a:ln w="0"/>
                <a:solidFill>
                  <a:schemeClr val="bg2"/>
                </a:solidFill>
                <a:effectLst>
                  <a:innerShdw blurRad="63500" dist="50800" dir="13500000">
                    <a:srgbClr val="000000">
                      <a:alpha val="50000"/>
                    </a:srgbClr>
                  </a:innerShdw>
                </a:effectLst>
              </a:rPr>
              <a:t> Advanced Encryption Standard</a:t>
            </a:r>
            <a:endParaRPr lang="en-IN" sz="4800" b="1" cap="none" spc="50" dirty="0">
              <a:ln w="0"/>
              <a:solidFill>
                <a:schemeClr val="bg2"/>
              </a:solidFill>
              <a:effectLst>
                <a:innerShdw blurRad="63500" dist="50800" dir="13500000">
                  <a:srgbClr val="000000">
                    <a:alpha val="50000"/>
                  </a:srgbClr>
                </a:innerShdw>
              </a:effectLst>
            </a:endParaRPr>
          </a:p>
        </p:txBody>
      </p:sp>
      <p:sp>
        <p:nvSpPr>
          <p:cNvPr id="3" name="Content Placeholder 2"/>
          <p:cNvSpPr>
            <a:spLocks noGrp="1"/>
          </p:cNvSpPr>
          <p:nvPr>
            <p:ph sz="half" idx="1"/>
          </p:nvPr>
        </p:nvSpPr>
        <p:spPr>
          <a:xfrm>
            <a:off x="581193" y="2228003"/>
            <a:ext cx="5422390" cy="3917301"/>
          </a:xfrm>
        </p:spPr>
        <p:txBody>
          <a:bodyPr>
            <a:normAutofit/>
          </a:bodyPr>
          <a:lstStyle/>
          <a:p>
            <a:r>
              <a:rPr lang="en-IN" dirty="0" smtClean="0"/>
              <a:t>The picture depicts </a:t>
            </a:r>
            <a:r>
              <a:rPr lang="en-IN" dirty="0"/>
              <a:t>two modes of AES algorithm viz. CTR (counter) mode and OFB (Output Feed Back) mode.</a:t>
            </a:r>
          </a:p>
          <a:p>
            <a:r>
              <a:rPr lang="en-IN" dirty="0"/>
              <a:t>In CTR (counter) mode, the output of the Counter is the input for the Encryption core and an initialization vector is used to initialize the </a:t>
            </a:r>
            <a:r>
              <a:rPr lang="en-IN" dirty="0" smtClean="0"/>
              <a:t>counter.</a:t>
            </a:r>
            <a:endParaRPr lang="en-IN" dirty="0"/>
          </a:p>
          <a:p>
            <a:r>
              <a:rPr lang="en-IN" dirty="0"/>
              <a:t>In OFB mode, the output of the Encryption operation is fed back to the input of the Encryption </a:t>
            </a:r>
            <a:r>
              <a:rPr lang="en-IN" dirty="0" smtClean="0"/>
              <a:t>Core.</a:t>
            </a:r>
            <a:endParaRPr lang="en-IN" dirty="0"/>
          </a:p>
        </p:txBody>
      </p:sp>
      <p:pic>
        <p:nvPicPr>
          <p:cNvPr id="5" name="Content Placeholder 4" descr="AES modes"/>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3517" y="2228003"/>
            <a:ext cx="5427291" cy="3633047"/>
          </a:xfrm>
          <a:prstGeom prst="rect">
            <a:avLst/>
          </a:prstGeom>
          <a:noFill/>
          <a:ln>
            <a:noFill/>
          </a:ln>
        </p:spPr>
      </p:pic>
      <p:sp>
        <p:nvSpPr>
          <p:cNvPr id="6" name="TextBox 5"/>
          <p:cNvSpPr txBox="1"/>
          <p:nvPr/>
        </p:nvSpPr>
        <p:spPr>
          <a:xfrm>
            <a:off x="7114205" y="5775972"/>
            <a:ext cx="3565913" cy="369332"/>
          </a:xfrm>
          <a:prstGeom prst="rect">
            <a:avLst/>
          </a:prstGeom>
          <a:noFill/>
        </p:spPr>
        <p:txBody>
          <a:bodyPr wrap="none" rtlCol="0">
            <a:spAutoFit/>
          </a:bodyPr>
          <a:lstStyle/>
          <a:p>
            <a:r>
              <a:rPr lang="en-IN" dirty="0" smtClean="0"/>
              <a:t>Fig 5. Advanced Encryption Standard</a:t>
            </a:r>
            <a:endParaRPr lang="en-IN" dirty="0"/>
          </a:p>
        </p:txBody>
      </p:sp>
    </p:spTree>
    <p:extLst>
      <p:ext uri="{BB962C8B-B14F-4D97-AF65-F5344CB8AC3E}">
        <p14:creationId xmlns:p14="http://schemas.microsoft.com/office/powerpoint/2010/main" val="3911977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Glimpse of the project</a:t>
            </a:r>
            <a:endParaRPr lang="en-IN" dirty="0"/>
          </a:p>
        </p:txBody>
      </p:sp>
      <p:sp>
        <p:nvSpPr>
          <p:cNvPr id="3" name="Subtitle 2"/>
          <p:cNvSpPr>
            <a:spLocks noGrp="1"/>
          </p:cNvSpPr>
          <p:nvPr>
            <p:ph type="subTitle" idx="1"/>
          </p:nvPr>
        </p:nvSpPr>
        <p:spPr/>
        <p:txBody>
          <a:bodyPr/>
          <a:lstStyle/>
          <a:p>
            <a:r>
              <a:rPr lang="en-IN" dirty="0" smtClean="0"/>
              <a:t>Project  working</a:t>
            </a:r>
            <a:endParaRPr lang="en-IN" dirty="0"/>
          </a:p>
        </p:txBody>
      </p:sp>
    </p:spTree>
    <p:extLst>
      <p:ext uri="{BB962C8B-B14F-4D97-AF65-F5344CB8AC3E}">
        <p14:creationId xmlns:p14="http://schemas.microsoft.com/office/powerpoint/2010/main" val="5950332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0"/>
                <a:solidFill>
                  <a:schemeClr val="tx1"/>
                </a:solidFill>
                <a:effectLst>
                  <a:outerShdw blurRad="38100" dist="19050" dir="2700000" algn="tl" rotWithShape="0">
                    <a:schemeClr val="dk1">
                      <a:alpha val="40000"/>
                    </a:schemeClr>
                  </a:outerShdw>
                </a:effectLst>
              </a:rPr>
              <a:t>Main page of the website</a:t>
            </a:r>
            <a:endParaRPr lang="en-IN" cap="none" dirty="0">
              <a:ln w="0"/>
              <a:solidFill>
                <a:schemeClr val="tx1"/>
              </a:solidFill>
              <a:effectLst>
                <a:outerShdw blurRad="38100" dist="19050" dir="2700000" algn="tl" rotWithShape="0">
                  <a:schemeClr val="dk1">
                    <a:alpha val="40000"/>
                  </a:schemeClr>
                </a:outerShdw>
              </a:effectLst>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IN" sz="1400" dirty="0" smtClean="0">
                <a:solidFill>
                  <a:schemeClr val="tx1"/>
                </a:solidFill>
                <a:latin typeface="Times New Roman" panose="02020603050405020304" pitchFamily="18" charset="0"/>
                <a:cs typeface="Times New Roman" panose="02020603050405020304" pitchFamily="18" charset="0"/>
              </a:rPr>
              <a:t>The all three parties can login to their portals; Data Provider, User and Administrator. On </a:t>
            </a:r>
            <a:r>
              <a:rPr lang="en-IN" sz="1400" dirty="0" err="1" smtClean="0">
                <a:solidFill>
                  <a:schemeClr val="tx1"/>
                </a:solidFill>
                <a:latin typeface="Times New Roman" panose="02020603050405020304" pitchFamily="18" charset="0"/>
                <a:cs typeface="Times New Roman" panose="02020603050405020304" pitchFamily="18" charset="0"/>
              </a:rPr>
              <a:t>thr</a:t>
            </a:r>
            <a:r>
              <a:rPr lang="en-IN" sz="1400" dirty="0" smtClean="0">
                <a:solidFill>
                  <a:schemeClr val="tx1"/>
                </a:solidFill>
                <a:latin typeface="Times New Roman" panose="02020603050405020304" pitchFamily="18" charset="0"/>
                <a:cs typeface="Times New Roman" panose="02020603050405020304" pitchFamily="18" charset="0"/>
              </a:rPr>
              <a:t> right hand side the cloud related details are there which can be access only by the cloud administrator</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019A77B6-818C-459F-858C-10678FB0AF9F}"/>
              </a:ext>
            </a:extLst>
          </p:cNvPr>
          <p:cNvPicPr>
            <a:picLocks noChangeAspect="1"/>
          </p:cNvPicPr>
          <p:nvPr/>
        </p:nvPicPr>
        <p:blipFill>
          <a:blip r:embed="rId2"/>
          <a:stretch>
            <a:fillRect/>
          </a:stretch>
        </p:blipFill>
        <p:spPr>
          <a:xfrm>
            <a:off x="1222217" y="599726"/>
            <a:ext cx="10031239" cy="3999434"/>
          </a:xfrm>
          <a:prstGeom prst="rect">
            <a:avLst/>
          </a:prstGeom>
          <a:ln>
            <a:solidFill>
              <a:schemeClr val="accent3">
                <a:lumMod val="60000"/>
                <a:lumOff val="40000"/>
              </a:schemeClr>
            </a:solidFill>
          </a:ln>
        </p:spPr>
      </p:pic>
    </p:spTree>
    <p:extLst>
      <p:ext uri="{BB962C8B-B14F-4D97-AF65-F5344CB8AC3E}">
        <p14:creationId xmlns:p14="http://schemas.microsoft.com/office/powerpoint/2010/main" val="32347363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49430-FD27-4C12-B052-DE87A0053315}"/>
              </a:ext>
            </a:extLst>
          </p:cNvPr>
          <p:cNvSpPr>
            <a:spLocks noGrp="1"/>
          </p:cNvSpPr>
          <p:nvPr>
            <p:ph type="title"/>
          </p:nvPr>
        </p:nvSpPr>
        <p:spPr>
          <a:xfrm>
            <a:off x="597530" y="679011"/>
            <a:ext cx="10954692" cy="1050202"/>
          </a:xfrm>
        </p:spPr>
        <p:txBody>
          <a:bodyPr>
            <a:normAutofit/>
          </a:bodyPr>
          <a:lstStyle/>
          <a:p>
            <a:pPr algn="ctr"/>
            <a:r>
              <a:rPr lang="en-IN" sz="6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Abstract</a:t>
            </a:r>
            <a:endParaRPr lang="en-IN" sz="44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741C91B-8A6B-437B-A7DD-0459F4D03EAA}"/>
              </a:ext>
            </a:extLst>
          </p:cNvPr>
          <p:cNvSpPr>
            <a:spLocks noGrp="1"/>
          </p:cNvSpPr>
          <p:nvPr>
            <p:ph idx="1"/>
          </p:nvPr>
        </p:nvSpPr>
        <p:spPr>
          <a:xfrm>
            <a:off x="597530" y="2108934"/>
            <a:ext cx="11072387" cy="3599316"/>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The definition of nowadays is with the data all around, there is a lot of data regarding each fellow. There are many platforms to handle this data, but when it comes to similar data it is difficult to distinguish between multiple files whether two files are similar or not. When we upload the files or folders on the cloud then there may be some files that are repeated in the storage, to remove the duplicate files and maintain the security of files by encrypting the files we have proposed this paper in which we do the encryption and decryption based on attributes. Attributes are the specific credentials of the users with whom the uploaded files will be shared. The attributes are selected by the provider who will outsource his data on the cloud and want to share with the users matching with the same attributes. </a:t>
            </a:r>
            <a:r>
              <a:rPr lang="en-US" dirty="0"/>
              <a:t/>
            </a:r>
            <a:br>
              <a:rPr lang="en-US" dirty="0"/>
            </a:br>
            <a:endParaRPr lang="en-IN" dirty="0"/>
          </a:p>
        </p:txBody>
      </p:sp>
    </p:spTree>
    <p:extLst>
      <p:ext uri="{BB962C8B-B14F-4D97-AF65-F5344CB8AC3E}">
        <p14:creationId xmlns:p14="http://schemas.microsoft.com/office/powerpoint/2010/main" val="371662490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0"/>
                <a:solidFill>
                  <a:schemeClr val="tx1"/>
                </a:solidFill>
                <a:effectLst>
                  <a:outerShdw blurRad="38100" dist="19050" dir="2700000" algn="tl" rotWithShape="0">
                    <a:schemeClr val="dk1">
                      <a:alpha val="40000"/>
                    </a:schemeClr>
                  </a:outerShdw>
                </a:effectLst>
              </a:rPr>
              <a:t>Data provider portal</a:t>
            </a:r>
            <a:endParaRPr lang="en-IN" cap="none" dirty="0">
              <a:ln w="0"/>
              <a:solidFill>
                <a:schemeClr val="tx1"/>
              </a:solidFill>
              <a:effectLst>
                <a:outerShdw blurRad="38100" dist="19050" dir="2700000" algn="tl" rotWithShape="0">
                  <a:schemeClr val="dk1">
                    <a:alpha val="40000"/>
                  </a:schemeClr>
                </a:outerShdw>
              </a:effectLst>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IN" sz="1400" dirty="0" smtClean="0">
                <a:solidFill>
                  <a:schemeClr val="tx1"/>
                </a:solidFill>
                <a:latin typeface="Times New Roman" panose="02020603050405020304" pitchFamily="18" charset="0"/>
                <a:cs typeface="Times New Roman" panose="02020603050405020304" pitchFamily="18" charset="0"/>
              </a:rPr>
              <a:t>Data Provider uploading the files to the specified attributes related with the country. The data owner will choose the attributes to whom he wants to share the data with.</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390261" y="599725"/>
            <a:ext cx="9218645" cy="3918857"/>
          </a:xfrm>
          <a:prstGeom prst="rect">
            <a:avLst/>
          </a:prstGeom>
        </p:spPr>
      </p:pic>
    </p:spTree>
    <p:extLst>
      <p:ext uri="{BB962C8B-B14F-4D97-AF65-F5344CB8AC3E}">
        <p14:creationId xmlns:p14="http://schemas.microsoft.com/office/powerpoint/2010/main" val="4927175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0"/>
                <a:solidFill>
                  <a:schemeClr val="tx1"/>
                </a:solidFill>
                <a:effectLst>
                  <a:outerShdw blurRad="38100" dist="19050" dir="2700000" algn="tl" rotWithShape="0">
                    <a:schemeClr val="dk1">
                      <a:alpha val="40000"/>
                    </a:schemeClr>
                  </a:outerShdw>
                </a:effectLst>
              </a:rPr>
              <a:t>User portal displaying uploaded files</a:t>
            </a:r>
            <a:endParaRPr lang="en-IN" cap="none" dirty="0">
              <a:ln w="0"/>
              <a:solidFill>
                <a:schemeClr val="tx1"/>
              </a:solidFill>
              <a:effectLst>
                <a:outerShdw blurRad="38100" dist="19050" dir="2700000" algn="tl" rotWithShape="0">
                  <a:schemeClr val="dk1">
                    <a:alpha val="40000"/>
                  </a:schemeClr>
                </a:outerShdw>
              </a:effectLst>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Autofit/>
          </a:bodyPr>
          <a:lstStyle/>
          <a:p>
            <a:r>
              <a:rPr lang="en-IN" sz="1400" dirty="0" smtClean="0">
                <a:solidFill>
                  <a:schemeClr val="tx1"/>
                </a:solidFill>
                <a:latin typeface="Times New Roman" panose="02020603050405020304" pitchFamily="18" charset="0"/>
                <a:cs typeface="Times New Roman" panose="02020603050405020304" pitchFamily="18" charset="0"/>
              </a:rPr>
              <a:t>This is the user portal where he can view the entries of the files uploaded for him and also view that who have get those files like other attributes. He will be requesting for the file to be downloaded. The request is forwarded to the Administrator and then the admin forward the decrypt key and the user can decrypt the file and view it as </a:t>
            </a:r>
            <a:r>
              <a:rPr lang="en-IN" sz="1400" dirty="0" err="1" smtClean="0">
                <a:solidFill>
                  <a:schemeClr val="tx1"/>
                </a:solidFill>
                <a:latin typeface="Times New Roman" panose="02020603050405020304" pitchFamily="18" charset="0"/>
                <a:cs typeface="Times New Roman" panose="02020603050405020304" pitchFamily="18" charset="0"/>
              </a:rPr>
              <a:t>plsin</a:t>
            </a:r>
            <a:r>
              <a:rPr lang="en-IN" sz="1400" dirty="0" smtClean="0">
                <a:solidFill>
                  <a:schemeClr val="tx1"/>
                </a:solidFill>
                <a:latin typeface="Times New Roman" panose="02020603050405020304" pitchFamily="18" charset="0"/>
                <a:cs typeface="Times New Roman" panose="02020603050405020304" pitchFamily="18" charset="0"/>
              </a:rPr>
              <a:t> text.</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15616" y="599725"/>
            <a:ext cx="9097347" cy="3934953"/>
          </a:xfrm>
          <a:prstGeom prst="rect">
            <a:avLst/>
          </a:prstGeom>
        </p:spPr>
      </p:pic>
    </p:spTree>
    <p:extLst>
      <p:ext uri="{BB962C8B-B14F-4D97-AF65-F5344CB8AC3E}">
        <p14:creationId xmlns:p14="http://schemas.microsoft.com/office/powerpoint/2010/main" val="34604629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0"/>
                <a:solidFill>
                  <a:schemeClr val="tx1"/>
                </a:solidFill>
                <a:effectLst>
                  <a:outerShdw blurRad="38100" dist="19050" dir="2700000" algn="tl" rotWithShape="0">
                    <a:schemeClr val="dk1">
                      <a:alpha val="40000"/>
                    </a:schemeClr>
                  </a:outerShdw>
                </a:effectLst>
              </a:rPr>
              <a:t>Admin Portal Displaying Details</a:t>
            </a:r>
            <a:endParaRPr lang="en-IN" cap="none" dirty="0">
              <a:ln w="0"/>
              <a:solidFill>
                <a:schemeClr val="tx1"/>
              </a:solidFill>
              <a:effectLst>
                <a:outerShdw blurRad="38100" dist="19050" dir="2700000" algn="tl" rotWithShape="0">
                  <a:schemeClr val="dk1">
                    <a:alpha val="40000"/>
                  </a:schemeClr>
                </a:outerShdw>
              </a:effectLst>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IN" sz="1400" dirty="0" smtClean="0">
                <a:solidFill>
                  <a:schemeClr val="tx1"/>
                </a:solidFill>
                <a:latin typeface="Times New Roman" panose="02020603050405020304" pitchFamily="18" charset="0"/>
                <a:cs typeface="Times New Roman" panose="02020603050405020304" pitchFamily="18" charset="0"/>
              </a:rPr>
              <a:t>The details of the data providers and the users are being displayed to the administrator on his portal.</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47817" y="599726"/>
            <a:ext cx="5561098" cy="3403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6008915" y="602991"/>
            <a:ext cx="5729761" cy="3399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99615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0"/>
                <a:solidFill>
                  <a:schemeClr val="tx1"/>
                </a:solidFill>
                <a:effectLst>
                  <a:outerShdw blurRad="38100" dist="19050" dir="2700000" algn="tl" rotWithShape="0">
                    <a:schemeClr val="dk1">
                      <a:alpha val="40000"/>
                    </a:schemeClr>
                  </a:outerShdw>
                </a:effectLst>
              </a:rPr>
              <a:t>Cloud Storage</a:t>
            </a:r>
            <a:endParaRPr lang="en-IN" cap="none" dirty="0">
              <a:ln w="0"/>
              <a:solidFill>
                <a:schemeClr val="tx1"/>
              </a:solidFill>
              <a:effectLst>
                <a:outerShdw blurRad="38100" dist="19050" dir="2700000" algn="tl" rotWithShape="0">
                  <a:schemeClr val="dk1">
                    <a:alpha val="40000"/>
                  </a:schemeClr>
                </a:outerShdw>
              </a:effectLst>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IN" sz="1400" dirty="0" smtClean="0">
                <a:solidFill>
                  <a:schemeClr val="tx1"/>
                </a:solidFill>
                <a:latin typeface="Times New Roman" panose="02020603050405020304" pitchFamily="18" charset="0"/>
                <a:cs typeface="Times New Roman" panose="02020603050405020304" pitchFamily="18" charset="0"/>
              </a:rPr>
              <a:t>It is the cloud administrator who can view the entries of the files uploaded on the cloud server</a:t>
            </a:r>
            <a:r>
              <a:rPr lang="en-IN" sz="1400" dirty="0" smtClean="0">
                <a:solidFill>
                  <a:schemeClr val="tx1"/>
                </a:solidFill>
                <a:latin typeface="Times New Roman" panose="02020603050405020304" pitchFamily="18" charset="0"/>
                <a:cs typeface="Times New Roman" panose="02020603050405020304" pitchFamily="18" charset="0"/>
              </a:rPr>
              <a:t>.</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68964" y="599725"/>
            <a:ext cx="9227975" cy="3967420"/>
          </a:xfrm>
          <a:prstGeom prst="rect">
            <a:avLst/>
          </a:prstGeom>
        </p:spPr>
      </p:pic>
    </p:spTree>
    <p:extLst>
      <p:ext uri="{BB962C8B-B14F-4D97-AF65-F5344CB8AC3E}">
        <p14:creationId xmlns:p14="http://schemas.microsoft.com/office/powerpoint/2010/main" val="14866135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smtClean="0"/>
              <a:t>Literature Review</a:t>
            </a:r>
            <a:endParaRPr lang="en-IN" sz="4400" dirty="0"/>
          </a:p>
        </p:txBody>
      </p:sp>
      <p:sp>
        <p:nvSpPr>
          <p:cNvPr id="3" name="Content Placeholder 2"/>
          <p:cNvSpPr>
            <a:spLocks noGrp="1"/>
          </p:cNvSpPr>
          <p:nvPr>
            <p:ph idx="1"/>
          </p:nvPr>
        </p:nvSpPr>
        <p:spPr>
          <a:xfrm>
            <a:off x="581192" y="1901228"/>
            <a:ext cx="11029615" cy="4445251"/>
          </a:xfrm>
        </p:spPr>
        <p:txBody>
          <a:bodyPr>
            <a:normAutofit fontScale="62500" lnSpcReduction="20000"/>
          </a:bodyPr>
          <a:lstStyle/>
          <a:p>
            <a:r>
              <a:rPr lang="en-IN" b="1" dirty="0" err="1" smtClean="0"/>
              <a:t>Hui</a:t>
            </a:r>
            <a:r>
              <a:rPr lang="en-IN" b="1" dirty="0" smtClean="0"/>
              <a:t> </a:t>
            </a:r>
            <a:r>
              <a:rPr lang="en-IN" b="1" dirty="0"/>
              <a:t>CUI, Robert H. DENG</a:t>
            </a:r>
            <a:r>
              <a:rPr lang="en-IN" dirty="0"/>
              <a:t> et al. [3] proposes a secure system which can remove the deduplication in the hybrid environment. They discuss the outsourcing of the data by the provider and the removing the duplication of files in the cloud.</a:t>
            </a:r>
          </a:p>
          <a:p>
            <a:r>
              <a:rPr lang="en-IN" b="1" dirty="0"/>
              <a:t>Naga Malleswari TYJ and Vadivu G</a:t>
            </a:r>
            <a:r>
              <a:rPr lang="en-IN" dirty="0"/>
              <a:t> [4], they discuss the existing techniques of deduplication like fixed length of data, variable length of data, and block deduplication of data. Their implementation in the </a:t>
            </a:r>
            <a:r>
              <a:rPr lang="en-IN" i="1" dirty="0"/>
              <a:t>public cloud</a:t>
            </a:r>
            <a:r>
              <a:rPr lang="en-IN" dirty="0"/>
              <a:t> and comparison with the existing techniques of deduplication.</a:t>
            </a:r>
          </a:p>
          <a:p>
            <a:r>
              <a:rPr lang="en-IN" b="1" dirty="0"/>
              <a:t>R. SHOBANA, K. SHANTHA SHALINI</a:t>
            </a:r>
            <a:r>
              <a:rPr lang="en-IN" dirty="0"/>
              <a:t> et al. [5] describe in their paper about the removing duplicate and identical data which is heavily used in </a:t>
            </a:r>
            <a:r>
              <a:rPr lang="en-IN" i="1" dirty="0"/>
              <a:t>public cloud</a:t>
            </a:r>
            <a:r>
              <a:rPr lang="en-IN" dirty="0"/>
              <a:t> storage so as to minimize the storage and save network bandwidth. To maintain the confidentiality of data which is sensitive during removing of the duplication, one encryption method is used to encrypt the data. </a:t>
            </a:r>
          </a:p>
          <a:p>
            <a:r>
              <a:rPr lang="en-IN" dirty="0"/>
              <a:t>According to </a:t>
            </a:r>
            <a:r>
              <a:rPr lang="en-IN" b="1" dirty="0"/>
              <a:t>Peter </a:t>
            </a:r>
            <a:r>
              <a:rPr lang="en-IN" b="1" dirty="0" err="1"/>
              <a:t>Schoo</a:t>
            </a:r>
            <a:r>
              <a:rPr lang="en-IN" b="1" dirty="0"/>
              <a:t>, Volker </a:t>
            </a:r>
            <a:r>
              <a:rPr lang="en-IN" b="1" dirty="0" err="1"/>
              <a:t>Fusenig</a:t>
            </a:r>
            <a:r>
              <a:rPr lang="en-IN" dirty="0"/>
              <a:t> et al. [2] there are some challenges in the cloud security network which are discussed in their paper. The challenges are grouped in various categories like content protection in </a:t>
            </a:r>
            <a:r>
              <a:rPr lang="en-IN" i="1" dirty="0"/>
              <a:t>public cloud</a:t>
            </a:r>
            <a:r>
              <a:rPr lang="en-IN" dirty="0"/>
              <a:t>, distribution transparency control, security in virtual technology, and secure the private operations. There are many benefits of cloud networking in respect with the cloud operators and users.</a:t>
            </a:r>
          </a:p>
          <a:p>
            <a:r>
              <a:rPr lang="en-IN" b="1" dirty="0"/>
              <a:t>B. </a:t>
            </a:r>
            <a:r>
              <a:rPr lang="en-IN" b="1" dirty="0" err="1"/>
              <a:t>Tirapathi</a:t>
            </a:r>
            <a:r>
              <a:rPr lang="en-IN" b="1" dirty="0"/>
              <a:t> Reddy, </a:t>
            </a:r>
            <a:r>
              <a:rPr lang="en-IN" b="1" dirty="0" err="1"/>
              <a:t>U.Ramya</a:t>
            </a:r>
            <a:r>
              <a:rPr lang="en-IN" b="1" dirty="0"/>
              <a:t>, </a:t>
            </a:r>
            <a:r>
              <a:rPr lang="en-IN" b="1" dirty="0" err="1"/>
              <a:t>Dr.M.V.P</a:t>
            </a:r>
            <a:r>
              <a:rPr lang="en-IN" b="1" dirty="0"/>
              <a:t> Chandra </a:t>
            </a:r>
            <a:r>
              <a:rPr lang="en-IN" b="1" dirty="0" err="1"/>
              <a:t>Sekhar</a:t>
            </a:r>
            <a:r>
              <a:rPr lang="en-IN" dirty="0"/>
              <a:t> et al. [1] discuss about the deduplication in cloud as according to them in future cloud storage will be playing an essential role for all remote users, as it helps in reducing the overhead of data management and minimization of storage cost. They introduced the concept of </a:t>
            </a:r>
            <a:r>
              <a:rPr lang="en-IN" i="1" dirty="0"/>
              <a:t>tokens</a:t>
            </a:r>
            <a:r>
              <a:rPr lang="en-IN" dirty="0"/>
              <a:t> for the duplicate files which are generated by the</a:t>
            </a:r>
            <a:r>
              <a:rPr lang="en-IN" i="1" dirty="0"/>
              <a:t> cloud</a:t>
            </a:r>
            <a:r>
              <a:rPr lang="en-IN" dirty="0"/>
              <a:t> server having secret keys, and also they discussed about the duplication check in the hybrid environment.</a:t>
            </a:r>
          </a:p>
          <a:p>
            <a:r>
              <a:rPr lang="en-IN" b="1" dirty="0" err="1"/>
              <a:t>Arvind</a:t>
            </a:r>
            <a:r>
              <a:rPr lang="en-IN" b="1" dirty="0"/>
              <a:t> Kumar </a:t>
            </a:r>
            <a:r>
              <a:rPr lang="en-IN" b="1" dirty="0" err="1"/>
              <a:t>Maurya</a:t>
            </a:r>
            <a:r>
              <a:rPr lang="en-IN" b="1" dirty="0"/>
              <a:t>, </a:t>
            </a:r>
            <a:r>
              <a:rPr lang="en-IN" b="1" dirty="0" err="1"/>
              <a:t>Avinash</a:t>
            </a:r>
            <a:r>
              <a:rPr lang="en-IN" b="1" dirty="0"/>
              <a:t> Singh, </a:t>
            </a:r>
            <a:r>
              <a:rPr lang="en-IN" b="1" dirty="0" err="1"/>
              <a:t>Unnati</a:t>
            </a:r>
            <a:r>
              <a:rPr lang="en-IN" b="1" dirty="0"/>
              <a:t> Dubey2 </a:t>
            </a:r>
            <a:r>
              <a:rPr lang="en-IN" b="1" dirty="0" err="1"/>
              <a:t>Shivansh</a:t>
            </a:r>
            <a:r>
              <a:rPr lang="en-IN" b="1" dirty="0"/>
              <a:t> Pandey and </a:t>
            </a:r>
            <a:r>
              <a:rPr lang="en-IN" b="1" dirty="0" err="1"/>
              <a:t>Upendra</a:t>
            </a:r>
            <a:r>
              <a:rPr lang="en-IN" b="1" dirty="0"/>
              <a:t> </a:t>
            </a:r>
            <a:r>
              <a:rPr lang="en-IN" b="1" dirty="0" err="1"/>
              <a:t>Nath</a:t>
            </a:r>
            <a:r>
              <a:rPr lang="en-IN" b="1" dirty="0"/>
              <a:t> </a:t>
            </a:r>
            <a:r>
              <a:rPr lang="en-IN" b="1" dirty="0" err="1"/>
              <a:t>Tripathi</a:t>
            </a:r>
            <a:r>
              <a:rPr lang="en-IN" b="1" dirty="0"/>
              <a:t> </a:t>
            </a:r>
            <a:r>
              <a:rPr lang="en-IN" dirty="0"/>
              <a:t>et al.</a:t>
            </a:r>
            <a:r>
              <a:rPr lang="en-IN" b="1" dirty="0"/>
              <a:t> </a:t>
            </a:r>
            <a:r>
              <a:rPr lang="en-IN" dirty="0"/>
              <a:t>[16]</a:t>
            </a:r>
            <a:r>
              <a:rPr lang="en-IN" b="1" dirty="0"/>
              <a:t> </a:t>
            </a:r>
            <a:r>
              <a:rPr lang="en-IN" dirty="0"/>
              <a:t>proposed a method to encrypt a transparent data and files to prevent unauthorized access to data by restoring the files from anther server.  Increasing level of security by encrypting and decrypting data files, log files, backup files without dissolving transparent properties for its users. Applied distributed and encrypted techniques to protect from data loss.</a:t>
            </a:r>
          </a:p>
          <a:p>
            <a:r>
              <a:rPr lang="en-IN" dirty="0"/>
              <a:t>According to</a:t>
            </a:r>
            <a:r>
              <a:rPr lang="en-IN" b="1" dirty="0"/>
              <a:t> K. V. Pradeep, V. </a:t>
            </a:r>
            <a:r>
              <a:rPr lang="en-IN" b="1" dirty="0" err="1"/>
              <a:t>Vijayakumar</a:t>
            </a:r>
            <a:r>
              <a:rPr lang="en-IN" b="1" dirty="0"/>
              <a:t>, and V. </a:t>
            </a:r>
            <a:r>
              <a:rPr lang="en-IN" b="1" dirty="0" err="1"/>
              <a:t>Subramaniyaswamy</a:t>
            </a:r>
            <a:r>
              <a:rPr lang="en-IN" b="1" dirty="0"/>
              <a:t> </a:t>
            </a:r>
            <a:r>
              <a:rPr lang="en-IN" dirty="0"/>
              <a:t>et al. [17] the data accessed or shared through any device from cloud environment has security concerns like Identity Access Management, hijacking an account or services by internal or external intruder are challenges in cloud environment. Provider has full access to data and key, client cannot trust data provider completely. Author proposed framework to share file in secure public key infrastructure. File shared among users is protected using CKMS ensure authenticity from internal and external users. Key is distributed among users using key transfer protocol. </a:t>
            </a:r>
          </a:p>
          <a:p>
            <a:r>
              <a:rPr lang="en-IN" b="1" dirty="0" err="1"/>
              <a:t>Yeshwanth</a:t>
            </a:r>
            <a:r>
              <a:rPr lang="en-IN" b="1" dirty="0"/>
              <a:t> Rao </a:t>
            </a:r>
            <a:r>
              <a:rPr lang="en-IN" b="1" dirty="0" err="1"/>
              <a:t>Bhandayker</a:t>
            </a:r>
            <a:r>
              <a:rPr lang="en-IN" dirty="0"/>
              <a:t> et al.[18] describes the challenges and trends in the cloud computing as lots of new brand technologies like mobile technology and emerging to mobile cloud computing, cloud containers are emerging at a quick pace so one need to be highly cautious to recognise security threats and challenges in making use of new technologies. Cloud provider should educate client about the degree of security used.  </a:t>
            </a:r>
          </a:p>
          <a:p>
            <a:endParaRPr lang="en-IN" dirty="0"/>
          </a:p>
        </p:txBody>
      </p:sp>
    </p:spTree>
    <p:extLst>
      <p:ext uri="{BB962C8B-B14F-4D97-AF65-F5344CB8AC3E}">
        <p14:creationId xmlns:p14="http://schemas.microsoft.com/office/powerpoint/2010/main" val="470081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cap="none" spc="50" dirty="0" smtClean="0">
                <a:ln w="0"/>
                <a:solidFill>
                  <a:schemeClr val="bg2"/>
                </a:solidFill>
                <a:effectLst>
                  <a:innerShdw blurRad="63500" dist="50800" dir="13500000">
                    <a:srgbClr val="000000">
                      <a:alpha val="50000"/>
                    </a:srgbClr>
                  </a:innerShdw>
                </a:effectLst>
              </a:rPr>
              <a:t>Conclusion and Future Scope</a:t>
            </a:r>
            <a:endParaRPr lang="en-IN" sz="4400" b="1" cap="none" spc="50" dirty="0">
              <a:ln w="0"/>
              <a:solidFill>
                <a:schemeClr val="bg2"/>
              </a:solidFill>
              <a:effectLst>
                <a:innerShdw blurRad="63500" dist="50800" dir="13500000">
                  <a:srgbClr val="000000">
                    <a:alpha val="50000"/>
                  </a:srgbClr>
                </a:innerShdw>
              </a:effectLst>
            </a:endParaRPr>
          </a:p>
        </p:txBody>
      </p:sp>
      <p:sp>
        <p:nvSpPr>
          <p:cNvPr id="3" name="Content Placeholder 2"/>
          <p:cNvSpPr>
            <a:spLocks noGrp="1"/>
          </p:cNvSpPr>
          <p:nvPr>
            <p:ph idx="1"/>
          </p:nvPr>
        </p:nvSpPr>
        <p:spPr>
          <a:xfrm>
            <a:off x="581192" y="1940768"/>
            <a:ext cx="11029615" cy="4683968"/>
          </a:xfrm>
        </p:spPr>
        <p:txBody>
          <a:bodyPr>
            <a:normAutofit/>
          </a:bodyPr>
          <a:lstStyle/>
          <a:p>
            <a:r>
              <a:rPr lang="en-IN" dirty="0"/>
              <a:t>In this project we have simulated the deduplication in the cloud applying attribute based encryption. The consumption of network bandwidth and storage is being optimised by this implementation. We discuss the importance of deduplication in the cloud and its need. Also we discuss what attribute based encryption means and how do it works in the cloud computing. We learn about the symmetric and asymmetric encryption. We use AES algorithm for the encryption and decryption of the files shared between the sender and receiver. </a:t>
            </a:r>
          </a:p>
          <a:p>
            <a:r>
              <a:rPr lang="en-IN" dirty="0"/>
              <a:t>We try to implement it using the public cloud and doing all the operations on the private end. </a:t>
            </a:r>
          </a:p>
          <a:p>
            <a:r>
              <a:rPr lang="en-IN" dirty="0" smtClean="0"/>
              <a:t>The </a:t>
            </a:r>
            <a:r>
              <a:rPr lang="en-IN" dirty="0"/>
              <a:t>purpose of this project is to have a better understanding of the deduplication and ABE. How they can be used in the cloud to optimise the cloud resources. The website is now a static website. In future we will be using it as a dynamic website and it can be used by the users to share the files among them.</a:t>
            </a:r>
          </a:p>
          <a:p>
            <a:r>
              <a:rPr lang="en-IN" dirty="0"/>
              <a:t>Also we will be adding some security features in future for securing our website from following cyber-attacks like: SQL injections, Cross-site scripting, Credentials Brute Force Attacks, Website malware infections and attacks, etc. We are also looking for creating its application for the public use.</a:t>
            </a:r>
          </a:p>
          <a:p>
            <a:pPr marL="0" indent="0">
              <a:buNone/>
            </a:pPr>
            <a:endParaRPr lang="en-IN" dirty="0"/>
          </a:p>
        </p:txBody>
      </p:sp>
    </p:spTree>
    <p:extLst>
      <p:ext uri="{BB962C8B-B14F-4D97-AF65-F5344CB8AC3E}">
        <p14:creationId xmlns:p14="http://schemas.microsoft.com/office/powerpoint/2010/main" val="29747996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DCE2D8-4DB1-4998-A5D2-C8572233CA08}"/>
              </a:ext>
            </a:extLst>
          </p:cNvPr>
          <p:cNvSpPr>
            <a:spLocks noGrp="1"/>
          </p:cNvSpPr>
          <p:nvPr>
            <p:ph type="title"/>
          </p:nvPr>
        </p:nvSpPr>
        <p:spPr/>
        <p:txBody>
          <a:bodyPr>
            <a:normAutofit/>
          </a:bodyPr>
          <a:lstStyle/>
          <a:p>
            <a:pPr algn="ctr"/>
            <a:r>
              <a:rPr lang="en-IN" sz="54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References</a:t>
            </a:r>
            <a:endParaRPr lang="en-IN" sz="44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B13C22E-C143-4FB9-9FD0-FDF22651F295}"/>
              </a:ext>
            </a:extLst>
          </p:cNvPr>
          <p:cNvSpPr>
            <a:spLocks noGrp="1"/>
          </p:cNvSpPr>
          <p:nvPr>
            <p:ph idx="1"/>
          </p:nvPr>
        </p:nvSpPr>
        <p:spPr>
          <a:xfrm>
            <a:off x="464975" y="1715956"/>
            <a:ext cx="11262049" cy="4606852"/>
          </a:xfrm>
        </p:spPr>
        <p:txBody>
          <a:bodyPr>
            <a:noAutofit/>
          </a:bodyPr>
          <a:lstStyle/>
          <a:p>
            <a:pPr marL="0" indent="0">
              <a:buNone/>
            </a:pPr>
            <a:endParaRPr lang="en-IN" sz="1000" u="sng" dirty="0">
              <a:latin typeface="Times New Roman" panose="02020603050405020304" pitchFamily="18" charset="0"/>
              <a:cs typeface="Times New Roman" panose="02020603050405020304" pitchFamily="18" charset="0"/>
            </a:endParaRPr>
          </a:p>
          <a:p>
            <a:endParaRPr lang="en-IN" sz="900" dirty="0">
              <a:latin typeface="Times New Roman" panose="02020603050405020304" pitchFamily="18" charset="0"/>
              <a:cs typeface="Times New Roman" panose="02020603050405020304" pitchFamily="18" charset="0"/>
            </a:endParaRPr>
          </a:p>
          <a:p>
            <a:endParaRPr lang="en-IN" sz="800" dirty="0"/>
          </a:p>
          <a:p>
            <a:r>
              <a:rPr lang="en-IN" sz="1400" dirty="0"/>
              <a:t>[1].</a:t>
            </a:r>
            <a:r>
              <a:rPr lang="en-IN" sz="1400" b="1" dirty="0"/>
              <a:t> B. </a:t>
            </a:r>
            <a:r>
              <a:rPr lang="en-IN" sz="1400" b="1" dirty="0" err="1"/>
              <a:t>Tirapathi</a:t>
            </a:r>
            <a:r>
              <a:rPr lang="en-IN" sz="1400" b="1" dirty="0"/>
              <a:t> Reddy, </a:t>
            </a:r>
            <a:r>
              <a:rPr lang="en-IN" sz="1400" b="1" dirty="0" err="1"/>
              <a:t>U.Ramya</a:t>
            </a:r>
            <a:r>
              <a:rPr lang="en-IN" sz="1400" b="1" dirty="0"/>
              <a:t> and </a:t>
            </a:r>
            <a:r>
              <a:rPr lang="en-IN" sz="1400" b="1" dirty="0" err="1"/>
              <a:t>Dr.M.V.P</a:t>
            </a:r>
            <a:r>
              <a:rPr lang="en-IN" sz="1400" b="1" dirty="0"/>
              <a:t> Chandra </a:t>
            </a:r>
            <a:r>
              <a:rPr lang="en-IN" sz="1400" b="1" dirty="0" err="1"/>
              <a:t>Sekhar</a:t>
            </a:r>
            <a:r>
              <a:rPr lang="en-IN" sz="1400" b="1" dirty="0"/>
              <a:t> (2016). “</a:t>
            </a:r>
            <a:r>
              <a:rPr lang="en-IN" sz="1400" dirty="0"/>
              <a:t>A comparative study of data deduplication techniques in cloud storage</a:t>
            </a:r>
            <a:r>
              <a:rPr lang="en-IN" sz="1400" b="1" dirty="0"/>
              <a:t>” </a:t>
            </a:r>
            <a:r>
              <a:rPr lang="en-IN" sz="1400" i="1" dirty="0"/>
              <a:t>International Journal of Pharmacy &amp; Technology, </a:t>
            </a:r>
            <a:r>
              <a:rPr lang="en-IN" sz="1400" dirty="0"/>
              <a:t>ISSN: 0975-766X.</a:t>
            </a:r>
          </a:p>
          <a:p>
            <a:r>
              <a:rPr lang="en-IN" sz="1400" dirty="0"/>
              <a:t>[2]. </a:t>
            </a:r>
            <a:r>
              <a:rPr lang="en-IN" sz="1400" b="1" dirty="0"/>
              <a:t>Peter </a:t>
            </a:r>
            <a:r>
              <a:rPr lang="en-IN" sz="1400" b="1" dirty="0" err="1"/>
              <a:t>Schoo</a:t>
            </a:r>
            <a:r>
              <a:rPr lang="en-IN" sz="1400" b="1" dirty="0"/>
              <a:t>, Volker </a:t>
            </a:r>
            <a:r>
              <a:rPr lang="en-IN" sz="1400" b="1" dirty="0" err="1"/>
              <a:t>Fusenig</a:t>
            </a:r>
            <a:r>
              <a:rPr lang="en-IN" sz="1400" b="1" dirty="0"/>
              <a:t>, Victor Souza, </a:t>
            </a:r>
            <a:r>
              <a:rPr lang="en-IN" sz="1400" b="1" dirty="0" err="1"/>
              <a:t>Márcio</a:t>
            </a:r>
            <a:r>
              <a:rPr lang="en-IN" sz="1400" b="1" dirty="0"/>
              <a:t> </a:t>
            </a:r>
            <a:r>
              <a:rPr lang="en-IN" sz="1400" b="1" dirty="0" err="1"/>
              <a:t>Melo</a:t>
            </a:r>
            <a:r>
              <a:rPr lang="en-IN" sz="1400" b="1" dirty="0"/>
              <a:t>, Paul Murray, </a:t>
            </a:r>
            <a:r>
              <a:rPr lang="en-IN" sz="1400" b="1" dirty="0" err="1"/>
              <a:t>Hervé</a:t>
            </a:r>
            <a:r>
              <a:rPr lang="en-IN" sz="1400" b="1" dirty="0"/>
              <a:t> Debar, </a:t>
            </a:r>
            <a:r>
              <a:rPr lang="en-IN" sz="1400" b="1" dirty="0" err="1"/>
              <a:t>Houssem</a:t>
            </a:r>
            <a:r>
              <a:rPr lang="en-IN" sz="1400" b="1" dirty="0"/>
              <a:t> </a:t>
            </a:r>
            <a:r>
              <a:rPr lang="en-IN" sz="1400" b="1" dirty="0" err="1"/>
              <a:t>Medhioub</a:t>
            </a:r>
            <a:r>
              <a:rPr lang="en-IN" sz="1400" b="1" dirty="0"/>
              <a:t>, </a:t>
            </a:r>
            <a:r>
              <a:rPr lang="en-IN" sz="1400" b="1" dirty="0" err="1"/>
              <a:t>Djamal</a:t>
            </a:r>
            <a:r>
              <a:rPr lang="en-IN" sz="1400" b="1" dirty="0"/>
              <a:t> </a:t>
            </a:r>
            <a:r>
              <a:rPr lang="en-IN" sz="1400" b="1" dirty="0" err="1"/>
              <a:t>Zeghlache</a:t>
            </a:r>
            <a:r>
              <a:rPr lang="en-IN" sz="1400" b="1" dirty="0"/>
              <a:t> (2010).</a:t>
            </a:r>
            <a:r>
              <a:rPr lang="en-IN" sz="1400" dirty="0"/>
              <a:t> “Challenges for Cloud Networking Security” </a:t>
            </a:r>
            <a:r>
              <a:rPr lang="en-IN" sz="1400" i="1" dirty="0"/>
              <a:t>International ICST Conference on Mobile Networks and Management, </a:t>
            </a:r>
            <a:r>
              <a:rPr lang="en-IN" sz="1400" dirty="0"/>
              <a:t>HP Laboratories HPL: 2010-137.</a:t>
            </a:r>
          </a:p>
          <a:p>
            <a:r>
              <a:rPr lang="en-IN" sz="1400" dirty="0"/>
              <a:t>[3].</a:t>
            </a:r>
            <a:r>
              <a:rPr lang="en-IN" sz="1400" b="1" dirty="0"/>
              <a:t> </a:t>
            </a:r>
            <a:r>
              <a:rPr lang="en-IN" sz="1400" b="1" dirty="0" err="1"/>
              <a:t>Hui</a:t>
            </a:r>
            <a:r>
              <a:rPr lang="en-IN" sz="1400" b="1" dirty="0"/>
              <a:t> CUI, Robert H. DENG, </a:t>
            </a:r>
            <a:r>
              <a:rPr lang="en-IN" sz="1400" b="1" dirty="0" err="1"/>
              <a:t>Yingjiu</a:t>
            </a:r>
            <a:r>
              <a:rPr lang="en-IN" sz="1400" b="1" dirty="0"/>
              <a:t> LI, Guowei (2017</a:t>
            </a:r>
            <a:r>
              <a:rPr lang="en-IN" sz="1400" dirty="0"/>
              <a:t>). “Attribute-based storage supporting secure deduplication of encrypted data in cloud” </a:t>
            </a:r>
            <a:r>
              <a:rPr lang="en-IN" sz="1400" i="1" dirty="0"/>
              <a:t>Published in IEEE Transactions on Big Data, 2017 January, </a:t>
            </a:r>
            <a:r>
              <a:rPr lang="en-IN" sz="1400" dirty="0"/>
              <a:t>10.1109/TBDATA.2017.2656120.</a:t>
            </a:r>
          </a:p>
          <a:p>
            <a:r>
              <a:rPr lang="en-IN" sz="1400" dirty="0"/>
              <a:t>[4]. </a:t>
            </a:r>
            <a:r>
              <a:rPr lang="en-IN" sz="1400" b="1" dirty="0"/>
              <a:t>Naga Malleswari TYJ and Vadivu G (2019</a:t>
            </a:r>
            <a:r>
              <a:rPr lang="en-IN" sz="1400" dirty="0"/>
              <a:t>). “Adaptive deduplication of virtual machine images using AKKA stream to accelerate live migration process in cloud environment” </a:t>
            </a:r>
            <a:r>
              <a:rPr lang="en-IN" sz="1400" i="1" dirty="0"/>
              <a:t>Journal of Cloud Computing: Advances, Systems and Applications</a:t>
            </a:r>
            <a:r>
              <a:rPr lang="en-IN" sz="1400" dirty="0"/>
              <a:t>, 8:3.</a:t>
            </a:r>
          </a:p>
          <a:p>
            <a:r>
              <a:rPr lang="en-IN" sz="1400" dirty="0"/>
              <a:t>[5]. </a:t>
            </a:r>
            <a:r>
              <a:rPr lang="en-IN" sz="1400" b="1" dirty="0"/>
              <a:t>R. SHOBANA, K. SHANTHA SHALINI, S. LEELAVATHY and V. SRIDEVI (2016). </a:t>
            </a:r>
            <a:r>
              <a:rPr lang="en-IN" sz="1400" dirty="0"/>
              <a:t>“DE-DUPLICATION OF DATA IN CLOUD” </a:t>
            </a:r>
            <a:r>
              <a:rPr lang="en-IN" sz="1400" i="1" dirty="0"/>
              <a:t>Department of Computer Applications, </a:t>
            </a:r>
            <a:r>
              <a:rPr lang="en-IN" sz="1400" i="1" dirty="0" err="1"/>
              <a:t>Aarupadai</a:t>
            </a:r>
            <a:r>
              <a:rPr lang="en-IN" sz="1400" i="1" dirty="0"/>
              <a:t> Veedu Institute of Technology, </a:t>
            </a:r>
            <a:r>
              <a:rPr lang="en-IN" sz="1400" i="1" dirty="0" err="1"/>
              <a:t>Vinayaka</a:t>
            </a:r>
            <a:r>
              <a:rPr lang="en-IN" sz="1400" i="1" dirty="0"/>
              <a:t> Missions University, CHENNAI (T.N.) INDIA</a:t>
            </a:r>
            <a:r>
              <a:rPr lang="en-IN" sz="1400" dirty="0"/>
              <a:t>, 6, 2933-2938 ISSN 0972-768X.</a:t>
            </a:r>
          </a:p>
          <a:p>
            <a:r>
              <a:rPr lang="en-IN" sz="1400" dirty="0"/>
              <a:t>[6]. AES, URL:” </a:t>
            </a:r>
            <a:r>
              <a:rPr lang="en-IN" sz="1400" u="sng" dirty="0">
                <a:hlinkClick r:id="rId2"/>
              </a:rPr>
              <a:t>https://proprivacy.com/guides/</a:t>
            </a:r>
            <a:r>
              <a:rPr lang="en-IN" sz="1400" u="sng" dirty="0" err="1">
                <a:hlinkClick r:id="rId2"/>
              </a:rPr>
              <a:t>aes</a:t>
            </a:r>
            <a:r>
              <a:rPr lang="en-IN" sz="1400" u="sng" dirty="0">
                <a:hlinkClick r:id="rId2"/>
              </a:rPr>
              <a:t>-encryption</a:t>
            </a:r>
            <a:r>
              <a:rPr lang="en-IN" sz="1400" dirty="0"/>
              <a:t>”.</a:t>
            </a:r>
          </a:p>
          <a:p>
            <a:r>
              <a:rPr lang="en-IN" sz="1400" dirty="0"/>
              <a:t>[7]. Advanced Encryption Standard, URL:”</a:t>
            </a:r>
            <a:r>
              <a:rPr lang="en-IN" sz="1400" u="sng" dirty="0">
                <a:hlinkClick r:id="rId3"/>
              </a:rPr>
              <a:t>https://en.wikipedia.org/wiki/Advanced_Encryption_Standa </a:t>
            </a:r>
            <a:r>
              <a:rPr lang="en-IN" sz="1400" u="sng" dirty="0" err="1">
                <a:hlinkClick r:id="rId3"/>
              </a:rPr>
              <a:t>rd</a:t>
            </a:r>
            <a:r>
              <a:rPr lang="en-IN" sz="1400" dirty="0"/>
              <a:t>”.</a:t>
            </a:r>
          </a:p>
          <a:p>
            <a:r>
              <a:rPr lang="en-IN" sz="1400" dirty="0"/>
              <a:t>[8]. PHP Symmetric encryption and decryption of large files, URL: “</a:t>
            </a:r>
            <a:r>
              <a:rPr lang="en-IN" sz="1400" u="sng" dirty="0">
                <a:hlinkClick r:id="rId4"/>
              </a:rPr>
              <a:t>https://riptutorial.com/php/example/25499/symmetric-encryption-and-decryption-of-large-files-with-openssl</a:t>
            </a:r>
            <a:r>
              <a:rPr lang="en-IN" sz="1400" dirty="0"/>
              <a:t>”.</a:t>
            </a:r>
          </a:p>
          <a:p>
            <a:r>
              <a:rPr lang="en-IN" sz="1400" dirty="0" smtClean="0"/>
              <a:t>[</a:t>
            </a:r>
            <a:r>
              <a:rPr lang="en-IN" sz="1400" dirty="0"/>
              <a:t>9]. Uploading file on DriveHQ, URL: “</a:t>
            </a:r>
            <a:r>
              <a:rPr lang="en-IN" sz="1400" u="sng" dirty="0">
                <a:hlinkClick r:id="rId5"/>
              </a:rPr>
              <a:t>https://www.drivehq.com/</a:t>
            </a:r>
            <a:r>
              <a:rPr lang="en-IN" sz="1400" u="sng" dirty="0" err="1">
                <a:hlinkClick r:id="rId5"/>
              </a:rPr>
              <a:t>bbs</a:t>
            </a:r>
            <a:r>
              <a:rPr lang="en-IN" sz="1400" u="sng" dirty="0">
                <a:hlinkClick r:id="rId5"/>
              </a:rPr>
              <a:t>/getmsg.aspx/bbsID110/msg_id5988980/page28#5988980</a:t>
            </a:r>
            <a:r>
              <a:rPr lang="en-IN" sz="1400" dirty="0" smtClean="0"/>
              <a:t>”.</a:t>
            </a:r>
            <a:endParaRPr lang="en-IN" sz="900" u="sng" dirty="0"/>
          </a:p>
          <a:p>
            <a:endParaRPr lang="en-IN" sz="800" dirty="0"/>
          </a:p>
        </p:txBody>
      </p:sp>
    </p:spTree>
    <p:extLst>
      <p:ext uri="{BB962C8B-B14F-4D97-AF65-F5344CB8AC3E}">
        <p14:creationId xmlns:p14="http://schemas.microsoft.com/office/powerpoint/2010/main" val="1110324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2474" y="1232473"/>
            <a:ext cx="10730204" cy="4570482"/>
          </a:xfrm>
          <a:prstGeom prst="rect">
            <a:avLst/>
          </a:prstGeom>
        </p:spPr>
        <p:txBody>
          <a:bodyPr wrap="square">
            <a:spAutoFit/>
          </a:bodyPr>
          <a:lstStyle/>
          <a:p>
            <a:pPr>
              <a:lnSpc>
                <a:spcPct val="150000"/>
              </a:lnSpc>
            </a:pPr>
            <a:r>
              <a:rPr lang="en-IN" sz="1400" dirty="0"/>
              <a:t>[10]. Download file, URL: “</a:t>
            </a:r>
            <a:r>
              <a:rPr lang="en-IN" sz="1400" u="sng" dirty="0">
                <a:hlinkClick r:id="rId2"/>
              </a:rPr>
              <a:t>https://www.phptpoint.com/how-to-download-file-in-php/</a:t>
            </a:r>
            <a:r>
              <a:rPr lang="en-IN" sz="1400" dirty="0"/>
              <a:t>”.</a:t>
            </a:r>
          </a:p>
          <a:p>
            <a:pPr>
              <a:lnSpc>
                <a:spcPct val="150000"/>
              </a:lnSpc>
            </a:pPr>
            <a:r>
              <a:rPr lang="en-IN" sz="1400" dirty="0"/>
              <a:t>[11]. </a:t>
            </a:r>
            <a:r>
              <a:rPr lang="en-IN" sz="1400" b="1" dirty="0"/>
              <a:t>Cipher text-Policy ABE, URL: “</a:t>
            </a:r>
            <a:r>
              <a:rPr lang="en-IN" sz="1400" u="sng" dirty="0">
                <a:hlinkClick r:id="rId3"/>
              </a:rPr>
              <a:t>https://crypto.stackexchange.com/questions/17893/what-is-attribute-based-encryption</a:t>
            </a:r>
            <a:r>
              <a:rPr lang="en-IN" sz="1400" b="1" dirty="0"/>
              <a:t>”.</a:t>
            </a:r>
            <a:endParaRPr lang="en-IN" sz="1400" dirty="0"/>
          </a:p>
          <a:p>
            <a:pPr>
              <a:lnSpc>
                <a:spcPct val="150000"/>
              </a:lnSpc>
            </a:pPr>
            <a:r>
              <a:rPr lang="en-IN" sz="1400" dirty="0"/>
              <a:t>[12]. </a:t>
            </a:r>
            <a:r>
              <a:rPr lang="en-IN" sz="1400" dirty="0" err="1"/>
              <a:t>Changji</a:t>
            </a:r>
            <a:r>
              <a:rPr lang="en-IN" sz="1400" dirty="0"/>
              <a:t> Wang and </a:t>
            </a:r>
            <a:r>
              <a:rPr lang="en-IN" sz="1400" dirty="0" err="1"/>
              <a:t>Jianfa</a:t>
            </a:r>
            <a:r>
              <a:rPr lang="en-IN" sz="1400" dirty="0"/>
              <a:t> </a:t>
            </a:r>
            <a:r>
              <a:rPr lang="en-IN" sz="1400" dirty="0" err="1"/>
              <a:t>Luo</a:t>
            </a:r>
            <a:r>
              <a:rPr lang="en-IN" sz="1400" dirty="0"/>
              <a:t> (2013). “An Efficient Key-Policy Attribute-Based Encryption Scheme with Constant Cipher text Length” </a:t>
            </a:r>
            <a:r>
              <a:rPr lang="en-IN" sz="1400" i="1" dirty="0"/>
              <a:t>International Conference on Computational Intelligence and Security (CIS2012)</a:t>
            </a:r>
            <a:r>
              <a:rPr lang="en-IN" sz="1400" dirty="0"/>
              <a:t>, Article ID 810969.</a:t>
            </a:r>
          </a:p>
          <a:p>
            <a:pPr>
              <a:lnSpc>
                <a:spcPct val="150000"/>
              </a:lnSpc>
            </a:pPr>
            <a:r>
              <a:rPr lang="en-IN" sz="1400" dirty="0"/>
              <a:t>[13]. Cipher test-policy, URL: “</a:t>
            </a:r>
            <a:r>
              <a:rPr lang="en-IN" sz="1400" u="sng" dirty="0">
                <a:hlinkClick r:id="rId4"/>
              </a:rPr>
              <a:t>https://www.cs.utexas.edu/~</a:t>
            </a:r>
            <a:r>
              <a:rPr lang="en-IN" sz="1400" u="sng" dirty="0" err="1">
                <a:hlinkClick r:id="rId4"/>
              </a:rPr>
              <a:t>bwaters</a:t>
            </a:r>
            <a:r>
              <a:rPr lang="en-IN" sz="1400" u="sng" dirty="0">
                <a:hlinkClick r:id="rId4"/>
              </a:rPr>
              <a:t>/publications/papers/cp-abe.pdf</a:t>
            </a:r>
            <a:r>
              <a:rPr lang="en-IN" sz="1400" dirty="0"/>
              <a:t>”.</a:t>
            </a:r>
          </a:p>
          <a:p>
            <a:pPr>
              <a:lnSpc>
                <a:spcPct val="150000"/>
              </a:lnSpc>
            </a:pPr>
            <a:r>
              <a:rPr lang="en-IN" sz="1400" dirty="0"/>
              <a:t>[14]. Duplication in Cloud, URL: “</a:t>
            </a:r>
            <a:r>
              <a:rPr lang="en-IN" sz="1400" u="sng" dirty="0">
                <a:hlinkClick r:id="rId5"/>
              </a:rPr>
              <a:t>https://nektony.com/duplicate-finder-free/remove-duplicate-photos-in-</a:t>
            </a:r>
            <a:r>
              <a:rPr lang="en-IN" sz="1400" u="sng" dirty="0" err="1">
                <a:hlinkClick r:id="rId5"/>
              </a:rPr>
              <a:t>icloud</a:t>
            </a:r>
            <a:r>
              <a:rPr lang="en-IN" sz="1400" dirty="0"/>
              <a:t>”.</a:t>
            </a:r>
          </a:p>
          <a:p>
            <a:pPr>
              <a:lnSpc>
                <a:spcPct val="150000"/>
              </a:lnSpc>
            </a:pPr>
            <a:r>
              <a:rPr lang="en-IN" sz="1400" dirty="0"/>
              <a:t>[15]. AES encryption, public and private keys, URL: “</a:t>
            </a:r>
            <a:r>
              <a:rPr lang="en-IN" sz="1400" u="sng" dirty="0">
                <a:hlinkClick r:id="rId6"/>
              </a:rPr>
              <a:t>https://stackoverflow.com/questions/273396/</a:t>
            </a:r>
            <a:r>
              <a:rPr lang="en-IN" sz="1400" u="sng" dirty="0" err="1">
                <a:hlinkClick r:id="rId6"/>
              </a:rPr>
              <a:t>aes</a:t>
            </a:r>
            <a:r>
              <a:rPr lang="en-IN" sz="1400" u="sng" dirty="0">
                <a:hlinkClick r:id="rId6"/>
              </a:rPr>
              <a:t>-encryption-what-are-public-and-private-keys</a:t>
            </a:r>
            <a:r>
              <a:rPr lang="en-IN" sz="1400" dirty="0"/>
              <a:t>”.</a:t>
            </a:r>
          </a:p>
          <a:p>
            <a:pPr>
              <a:lnSpc>
                <a:spcPct val="150000"/>
              </a:lnSpc>
            </a:pPr>
            <a:r>
              <a:rPr lang="en-IN" sz="1400" dirty="0"/>
              <a:t>[16]. </a:t>
            </a:r>
            <a:r>
              <a:rPr lang="en-IN" sz="1400" u="sng" dirty="0">
                <a:hlinkClick r:id="rId7"/>
              </a:rPr>
              <a:t>http://compmath-journal.org/dnload/Arvind-Kumar-Maurya-Avinash-Singh-Unnati-Dubey-Shivansh-Pandey-and-Upendra-Nath-Tripathi/CMJV10I01P0190.pdf</a:t>
            </a:r>
            <a:endParaRPr lang="en-IN" sz="1400" dirty="0"/>
          </a:p>
          <a:p>
            <a:pPr>
              <a:lnSpc>
                <a:spcPct val="150000"/>
              </a:lnSpc>
            </a:pPr>
            <a:r>
              <a:rPr lang="en-IN" sz="1400" dirty="0"/>
              <a:t>[17]. </a:t>
            </a:r>
            <a:r>
              <a:rPr lang="en-IN" sz="1400" u="sng" dirty="0">
                <a:hlinkClick r:id="rId8"/>
              </a:rPr>
              <a:t>https://www.hindawi.com/journals/jcnc/2019/9852472/</a:t>
            </a:r>
            <a:r>
              <a:rPr lang="en-IN" sz="1400" u="sng" dirty="0"/>
              <a:t> </a:t>
            </a:r>
            <a:endParaRPr lang="en-IN" sz="1400" dirty="0"/>
          </a:p>
          <a:p>
            <a:pPr>
              <a:lnSpc>
                <a:spcPct val="150000"/>
              </a:lnSpc>
            </a:pPr>
            <a:r>
              <a:rPr lang="en-IN" sz="1400" u="sng" dirty="0"/>
              <a:t>[18]. </a:t>
            </a:r>
            <a:r>
              <a:rPr lang="en-IN" sz="1400" dirty="0"/>
              <a:t>N Subramanian, A </a:t>
            </a:r>
            <a:r>
              <a:rPr lang="en-IN" sz="1400" dirty="0" err="1"/>
              <a:t>Jeyaraj</a:t>
            </a:r>
            <a:r>
              <a:rPr lang="en-IN" sz="1400" dirty="0"/>
              <a:t> - Computers &amp; Electrical Engineering, 2018 – Elsevier</a:t>
            </a:r>
          </a:p>
          <a:p>
            <a:pPr>
              <a:lnSpc>
                <a:spcPct val="150000"/>
              </a:lnSpc>
            </a:pPr>
            <a:r>
              <a:rPr lang="en-IN" sz="1400" dirty="0"/>
              <a:t>[19].</a:t>
            </a:r>
            <a:r>
              <a:rPr lang="en-IN" sz="1400" u="sng" dirty="0">
                <a:hlinkClick r:id="rId9"/>
              </a:rPr>
              <a:t>https://www.google.com/url?sa=t&amp;rct=j&amp;q=&amp;esrc=s&amp;source=web&amp;cd=3&amp;ved=2ahUKEwjO3L3BzpDpAhUZzTgGHXfGCewQFjACegQIDRAD&amp;url=https%3A%2F%2Fwww.ijcsmc.com%2Fdocs%2Fpapers%2FMay2017%2FV6I5201741.pdf&amp;usg=AOvVaw0YEP9yAcfJbg9jwM1DVAf3</a:t>
            </a:r>
            <a:r>
              <a:rPr lang="en-IN" sz="1400" u="sng" dirty="0"/>
              <a:t>.</a:t>
            </a:r>
            <a:endParaRPr lang="en-IN" sz="1400" dirty="0"/>
          </a:p>
          <a:p>
            <a:endParaRPr lang="en-IN" dirty="0"/>
          </a:p>
        </p:txBody>
      </p:sp>
    </p:spTree>
    <p:extLst>
      <p:ext uri="{BB962C8B-B14F-4D97-AF65-F5344CB8AC3E}">
        <p14:creationId xmlns:p14="http://schemas.microsoft.com/office/powerpoint/2010/main" val="401976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cap="none" spc="50" dirty="0" smtClean="0">
                <a:ln w="0"/>
                <a:solidFill>
                  <a:schemeClr val="bg2"/>
                </a:solidFill>
                <a:effectLst>
                  <a:innerShdw blurRad="63500" dist="50800" dir="13500000">
                    <a:srgbClr val="000000">
                      <a:alpha val="50000"/>
                    </a:srgbClr>
                  </a:innerShdw>
                </a:effectLst>
              </a:rPr>
              <a:t>Any Question?</a:t>
            </a:r>
            <a:endParaRPr lang="en-IN" sz="4000" b="1" cap="none" spc="50" dirty="0">
              <a:ln w="0"/>
              <a:solidFill>
                <a:schemeClr val="bg2"/>
              </a:solidFill>
              <a:effectLst>
                <a:innerShdw blurRad="63500" dist="50800" dir="13500000">
                  <a:srgbClr val="000000">
                    <a:alpha val="50000"/>
                  </a:srgbClr>
                </a:innerShdw>
              </a:effectLst>
            </a:endParaRPr>
          </a:p>
        </p:txBody>
      </p:sp>
      <p:sp>
        <p:nvSpPr>
          <p:cNvPr id="3" name="Content Placeholder 2"/>
          <p:cNvSpPr>
            <a:spLocks noGrp="1"/>
          </p:cNvSpPr>
          <p:nvPr>
            <p:ph idx="1"/>
          </p:nvPr>
        </p:nvSpPr>
        <p:spPr/>
        <p:txBody>
          <a:bodyPr>
            <a:normAutofit/>
          </a:bodyPr>
          <a:lstStyle/>
          <a:p>
            <a:pPr marL="0" indent="0" algn="ctr">
              <a:buNone/>
            </a:pPr>
            <a:r>
              <a:rPr lang="en-IN" sz="11500" i="1" dirty="0" smtClean="0">
                <a:solidFill>
                  <a:schemeClr val="tx1"/>
                </a:solidFill>
                <a:latin typeface="Bodoni MT" panose="02070603080606020203" pitchFamily="18" charset="0"/>
              </a:rPr>
              <a:t>Thank You</a:t>
            </a:r>
            <a:endParaRPr lang="en-IN" sz="11500" i="1" dirty="0">
              <a:solidFill>
                <a:schemeClr val="tx1"/>
              </a:solidFill>
              <a:latin typeface="Bodoni MT" panose="02070603080606020203" pitchFamily="18" charset="0"/>
            </a:endParaRPr>
          </a:p>
        </p:txBody>
      </p:sp>
    </p:spTree>
    <p:extLst>
      <p:ext uri="{BB962C8B-B14F-4D97-AF65-F5344CB8AC3E}">
        <p14:creationId xmlns:p14="http://schemas.microsoft.com/office/powerpoint/2010/main" val="3110399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9C9C6C-2236-4D27-8C67-48B5F27EB5D1}"/>
              </a:ext>
            </a:extLst>
          </p:cNvPr>
          <p:cNvSpPr>
            <a:spLocks noGrp="1"/>
          </p:cNvSpPr>
          <p:nvPr>
            <p:ph type="title"/>
          </p:nvPr>
        </p:nvSpPr>
        <p:spPr/>
        <p:txBody>
          <a:bodyPr>
            <a:normAutofit/>
          </a:bodyPr>
          <a:lstStyle/>
          <a:p>
            <a:pPr algn="ctr"/>
            <a:r>
              <a:rPr lang="en-IN" sz="6000" b="1" cap="none"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Agenda</a:t>
            </a:r>
            <a:endParaRPr lang="en-IN" sz="6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47DE624-912D-495A-932B-D3805602709C}"/>
              </a:ext>
            </a:extLst>
          </p:cNvPr>
          <p:cNvSpPr>
            <a:spLocks noGrp="1"/>
          </p:cNvSpPr>
          <p:nvPr>
            <p:ph idx="1"/>
          </p:nvPr>
        </p:nvSpPr>
        <p:spPr>
          <a:xfrm>
            <a:off x="566021" y="2070172"/>
            <a:ext cx="11044787" cy="4692578"/>
          </a:xfrm>
        </p:spPr>
        <p:txBody>
          <a:bodyPr>
            <a:normAutofit fontScale="62500" lnSpcReduction="20000"/>
          </a:bodyPr>
          <a:lstStyle/>
          <a:p>
            <a:pPr>
              <a:lnSpc>
                <a:spcPct val="120000"/>
              </a:lnSpc>
              <a:buClr>
                <a:schemeClr val="accent2">
                  <a:lumMod val="50000"/>
                </a:schemeClr>
              </a:buClr>
            </a:pPr>
            <a:r>
              <a:rPr lang="en-IN" sz="2800" dirty="0">
                <a:solidFill>
                  <a:schemeClr val="tx1"/>
                </a:solidFill>
                <a:latin typeface="Times New Roman" panose="02020603050405020304" pitchFamily="18" charset="0"/>
                <a:cs typeface="Times New Roman" panose="02020603050405020304" pitchFamily="18" charset="0"/>
              </a:rPr>
              <a:t>Problem Statement</a:t>
            </a:r>
          </a:p>
          <a:p>
            <a:pPr>
              <a:lnSpc>
                <a:spcPct val="120000"/>
              </a:lnSpc>
              <a:buClr>
                <a:schemeClr val="accent2">
                  <a:lumMod val="50000"/>
                </a:schemeClr>
              </a:buClr>
            </a:pPr>
            <a:r>
              <a:rPr lang="en-IN" sz="2800" dirty="0" smtClean="0">
                <a:solidFill>
                  <a:schemeClr val="tx1"/>
                </a:solidFill>
                <a:latin typeface="Times New Roman" panose="02020603050405020304" pitchFamily="18" charset="0"/>
                <a:cs typeface="Times New Roman" panose="02020603050405020304" pitchFamily="18" charset="0"/>
              </a:rPr>
              <a:t>Solution</a:t>
            </a:r>
            <a:endParaRPr lang="en-IN" sz="2800" dirty="0">
              <a:solidFill>
                <a:schemeClr val="tx1"/>
              </a:solidFill>
              <a:latin typeface="Times New Roman" panose="02020603050405020304" pitchFamily="18" charset="0"/>
              <a:cs typeface="Times New Roman" panose="02020603050405020304" pitchFamily="18" charset="0"/>
            </a:endParaRPr>
          </a:p>
          <a:p>
            <a:pPr>
              <a:lnSpc>
                <a:spcPct val="120000"/>
              </a:lnSpc>
              <a:buClr>
                <a:schemeClr val="accent2">
                  <a:lumMod val="50000"/>
                </a:schemeClr>
              </a:buClr>
            </a:pPr>
            <a:r>
              <a:rPr lang="en-IN" sz="2800" dirty="0">
                <a:solidFill>
                  <a:schemeClr val="tx1"/>
                </a:solidFill>
                <a:latin typeface="Times New Roman" panose="02020603050405020304" pitchFamily="18" charset="0"/>
                <a:cs typeface="Times New Roman" panose="02020603050405020304" pitchFamily="18" charset="0"/>
              </a:rPr>
              <a:t>Objective</a:t>
            </a:r>
          </a:p>
          <a:p>
            <a:pPr>
              <a:lnSpc>
                <a:spcPct val="120000"/>
              </a:lnSpc>
              <a:buClr>
                <a:schemeClr val="accent2">
                  <a:lumMod val="50000"/>
                </a:schemeClr>
              </a:buClr>
            </a:pPr>
            <a:r>
              <a:rPr lang="en-IN" sz="2800" dirty="0">
                <a:solidFill>
                  <a:schemeClr val="tx1"/>
                </a:solidFill>
                <a:latin typeface="Times New Roman" panose="02020603050405020304" pitchFamily="18" charset="0"/>
                <a:cs typeface="Times New Roman" panose="02020603050405020304" pitchFamily="18" charset="0"/>
              </a:rPr>
              <a:t>Data Deduplication</a:t>
            </a:r>
          </a:p>
          <a:p>
            <a:pPr>
              <a:lnSpc>
                <a:spcPct val="120000"/>
              </a:lnSpc>
              <a:buClr>
                <a:schemeClr val="accent2">
                  <a:lumMod val="50000"/>
                </a:schemeClr>
              </a:buClr>
            </a:pPr>
            <a:r>
              <a:rPr lang="en-IN" sz="2800" dirty="0">
                <a:solidFill>
                  <a:schemeClr val="tx1"/>
                </a:solidFill>
                <a:latin typeface="Times New Roman" panose="02020603050405020304" pitchFamily="18" charset="0"/>
                <a:cs typeface="Times New Roman" panose="02020603050405020304" pitchFamily="18" charset="0"/>
              </a:rPr>
              <a:t>Attribute based Encryption</a:t>
            </a:r>
          </a:p>
          <a:p>
            <a:pPr>
              <a:lnSpc>
                <a:spcPct val="120000"/>
              </a:lnSpc>
              <a:buClr>
                <a:schemeClr val="accent2">
                  <a:lumMod val="50000"/>
                </a:schemeClr>
              </a:buClr>
            </a:pPr>
            <a:r>
              <a:rPr lang="en-IN" sz="2800" dirty="0" smtClean="0">
                <a:solidFill>
                  <a:schemeClr val="tx1"/>
                </a:solidFill>
                <a:latin typeface="Times New Roman" panose="02020603050405020304" pitchFamily="18" charset="0"/>
                <a:cs typeface="Times New Roman" panose="02020603050405020304" pitchFamily="18" charset="0"/>
              </a:rPr>
              <a:t>Project Structure</a:t>
            </a:r>
            <a:endParaRPr lang="en-IN" sz="2800" dirty="0">
              <a:solidFill>
                <a:schemeClr val="tx1"/>
              </a:solidFill>
              <a:latin typeface="Times New Roman" panose="02020603050405020304" pitchFamily="18" charset="0"/>
              <a:cs typeface="Times New Roman" panose="02020603050405020304" pitchFamily="18" charset="0"/>
            </a:endParaRPr>
          </a:p>
          <a:p>
            <a:pPr>
              <a:lnSpc>
                <a:spcPct val="120000"/>
              </a:lnSpc>
              <a:buClr>
                <a:schemeClr val="accent2">
                  <a:lumMod val="50000"/>
                </a:schemeClr>
              </a:buClr>
            </a:pPr>
            <a:r>
              <a:rPr lang="en-IN" sz="2800" dirty="0" smtClean="0">
                <a:solidFill>
                  <a:schemeClr val="tx1"/>
                </a:solidFill>
                <a:latin typeface="Times New Roman" panose="02020603050405020304" pitchFamily="18" charset="0"/>
                <a:cs typeface="Times New Roman" panose="02020603050405020304" pitchFamily="18" charset="0"/>
              </a:rPr>
              <a:t>Work Flow</a:t>
            </a:r>
            <a:endParaRPr lang="en-IN" sz="2800" dirty="0">
              <a:solidFill>
                <a:schemeClr val="tx1"/>
              </a:solidFill>
              <a:latin typeface="Times New Roman" panose="02020603050405020304" pitchFamily="18" charset="0"/>
              <a:cs typeface="Times New Roman" panose="02020603050405020304" pitchFamily="18" charset="0"/>
            </a:endParaRPr>
          </a:p>
          <a:p>
            <a:pPr>
              <a:lnSpc>
                <a:spcPct val="120000"/>
              </a:lnSpc>
              <a:buClr>
                <a:schemeClr val="accent2">
                  <a:lumMod val="50000"/>
                </a:schemeClr>
              </a:buClr>
            </a:pPr>
            <a:r>
              <a:rPr lang="en-IN" sz="2800" dirty="0" smtClean="0">
                <a:solidFill>
                  <a:schemeClr val="tx1"/>
                </a:solidFill>
                <a:latin typeface="Times New Roman" panose="02020603050405020304" pitchFamily="18" charset="0"/>
                <a:cs typeface="Times New Roman" panose="02020603050405020304" pitchFamily="18" charset="0"/>
              </a:rPr>
              <a:t>Encryption and Decryption</a:t>
            </a:r>
            <a:endParaRPr lang="en-IN" sz="2800" dirty="0">
              <a:solidFill>
                <a:schemeClr val="tx1"/>
              </a:solidFill>
              <a:latin typeface="Times New Roman" panose="02020603050405020304" pitchFamily="18" charset="0"/>
              <a:cs typeface="Times New Roman" panose="02020603050405020304" pitchFamily="18" charset="0"/>
            </a:endParaRPr>
          </a:p>
          <a:p>
            <a:pPr>
              <a:lnSpc>
                <a:spcPct val="120000"/>
              </a:lnSpc>
              <a:buClr>
                <a:schemeClr val="accent2">
                  <a:lumMod val="50000"/>
                </a:schemeClr>
              </a:buClr>
            </a:pPr>
            <a:r>
              <a:rPr lang="en-IN" sz="2800" dirty="0" smtClean="0">
                <a:solidFill>
                  <a:schemeClr val="tx1"/>
                </a:solidFill>
                <a:latin typeface="Times New Roman" panose="02020603050405020304" pitchFamily="18" charset="0"/>
                <a:cs typeface="Times New Roman" panose="02020603050405020304" pitchFamily="18" charset="0"/>
              </a:rPr>
              <a:t>Glimpse of Project</a:t>
            </a:r>
          </a:p>
          <a:p>
            <a:pPr>
              <a:lnSpc>
                <a:spcPct val="120000"/>
              </a:lnSpc>
              <a:buClr>
                <a:schemeClr val="accent2">
                  <a:lumMod val="50000"/>
                </a:schemeClr>
              </a:buClr>
            </a:pPr>
            <a:r>
              <a:rPr lang="en-IN" sz="2800" dirty="0" smtClean="0">
                <a:solidFill>
                  <a:schemeClr val="tx1"/>
                </a:solidFill>
                <a:latin typeface="Times New Roman" panose="02020603050405020304" pitchFamily="18" charset="0"/>
                <a:cs typeface="Times New Roman" panose="02020603050405020304" pitchFamily="18" charset="0"/>
              </a:rPr>
              <a:t>Conclusion and Future </a:t>
            </a:r>
            <a:r>
              <a:rPr lang="en-IN" sz="2800" dirty="0" smtClean="0">
                <a:solidFill>
                  <a:schemeClr val="tx1"/>
                </a:solidFill>
                <a:latin typeface="Times New Roman" panose="02020603050405020304" pitchFamily="18" charset="0"/>
                <a:cs typeface="Times New Roman" panose="02020603050405020304" pitchFamily="18" charset="0"/>
              </a:rPr>
              <a:t>Scope</a:t>
            </a:r>
          </a:p>
          <a:p>
            <a:pPr>
              <a:lnSpc>
                <a:spcPct val="120000"/>
              </a:lnSpc>
              <a:buClr>
                <a:schemeClr val="accent2">
                  <a:lumMod val="50000"/>
                </a:schemeClr>
              </a:buClr>
            </a:pPr>
            <a:r>
              <a:rPr lang="en-IN" sz="2800" dirty="0" smtClean="0">
                <a:solidFill>
                  <a:schemeClr val="tx1"/>
                </a:solidFill>
                <a:latin typeface="Times New Roman" panose="02020603050405020304" pitchFamily="18" charset="0"/>
                <a:cs typeface="Times New Roman" panose="02020603050405020304" pitchFamily="18" charset="0"/>
              </a:rPr>
              <a:t>Reference</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3592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02AA71-002D-4EF9-9648-9A9AD84CD136}"/>
              </a:ext>
            </a:extLst>
          </p:cNvPr>
          <p:cNvSpPr>
            <a:spLocks noGrp="1"/>
          </p:cNvSpPr>
          <p:nvPr>
            <p:ph type="title"/>
          </p:nvPr>
        </p:nvSpPr>
        <p:spPr>
          <a:xfrm>
            <a:off x="581193" y="702156"/>
            <a:ext cx="11029616" cy="1013800"/>
          </a:xfrm>
        </p:spPr>
        <p:txBody>
          <a:bodyPr>
            <a:normAutofit/>
          </a:bodyPr>
          <a:lstStyle/>
          <a:p>
            <a:pPr algn="ctr"/>
            <a:r>
              <a:rPr lang="en-IN" sz="6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 xmlns:a16="http://schemas.microsoft.com/office/drawing/2014/main" id="{D63F1E64-ABFA-46DD-9DA5-AC7B269D0F08}"/>
              </a:ext>
            </a:extLst>
          </p:cNvPr>
          <p:cNvSpPr>
            <a:spLocks noGrp="1"/>
          </p:cNvSpPr>
          <p:nvPr>
            <p:ph idx="1"/>
          </p:nvPr>
        </p:nvSpPr>
        <p:spPr>
          <a:xfrm>
            <a:off x="581193" y="2426327"/>
            <a:ext cx="11029615" cy="4336611"/>
          </a:xfrm>
        </p:spPr>
        <p:txBody>
          <a:bodyPr>
            <a:normAutofit lnSpcReduction="10000"/>
          </a:bodyPr>
          <a:lstStyle/>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Our problem is categorised into two parts:</a:t>
            </a:r>
          </a:p>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1. Duplication in the cloud</a:t>
            </a:r>
          </a:p>
          <a:p>
            <a:pPr algn="just">
              <a:lnSpc>
                <a:spcPct val="150000"/>
              </a:lnSpc>
            </a:pPr>
            <a:r>
              <a:rPr lang="en-IN" dirty="0" smtClean="0">
                <a:solidFill>
                  <a:schemeClr val="accent1"/>
                </a:solidFill>
                <a:latin typeface="Times New Roman" panose="02020603050405020304" pitchFamily="18" charset="0"/>
                <a:cs typeface="Times New Roman" panose="02020603050405020304" pitchFamily="18" charset="0"/>
              </a:rPr>
              <a:t>Redundancy </a:t>
            </a:r>
            <a:r>
              <a:rPr lang="en-IN" dirty="0">
                <a:solidFill>
                  <a:schemeClr val="accent1"/>
                </a:solidFill>
                <a:latin typeface="Times New Roman" panose="02020603050405020304" pitchFamily="18" charset="0"/>
                <a:cs typeface="Times New Roman" panose="02020603050405020304" pitchFamily="18" charset="0"/>
              </a:rPr>
              <a:t>of Data</a:t>
            </a:r>
            <a:r>
              <a:rPr lang="en-IN" dirty="0" smtClean="0">
                <a:solidFill>
                  <a:schemeClr val="accent1"/>
                </a:solidFill>
                <a:latin typeface="Times New Roman" panose="02020603050405020304" pitchFamily="18" charset="0"/>
                <a:cs typeface="Times New Roman" panose="02020603050405020304" pitchFamily="18" charset="0"/>
              </a:rPr>
              <a:t>.</a:t>
            </a:r>
          </a:p>
          <a:p>
            <a:pPr algn="just">
              <a:lnSpc>
                <a:spcPct val="150000"/>
              </a:lnSpc>
            </a:pPr>
            <a:r>
              <a:rPr lang="en-IN" dirty="0" smtClean="0">
                <a:solidFill>
                  <a:schemeClr val="accent1"/>
                </a:solidFill>
                <a:latin typeface="Times New Roman" panose="02020603050405020304" pitchFamily="18" charset="0"/>
                <a:cs typeface="Times New Roman" panose="02020603050405020304" pitchFamily="18" charset="0"/>
              </a:rPr>
              <a:t>Network Bandwidth</a:t>
            </a:r>
            <a:endParaRPr lang="en-IN" dirty="0">
              <a:solidFill>
                <a:schemeClr val="accent1"/>
              </a:solidFill>
              <a:latin typeface="Times New Roman" panose="02020603050405020304" pitchFamily="18" charset="0"/>
              <a:cs typeface="Times New Roman" panose="02020603050405020304" pitchFamily="18" charset="0"/>
            </a:endParaRPr>
          </a:p>
          <a:p>
            <a:pPr algn="just">
              <a:lnSpc>
                <a:spcPct val="150000"/>
              </a:lnSpc>
            </a:pPr>
            <a:r>
              <a:rPr lang="en-IN" dirty="0">
                <a:solidFill>
                  <a:schemeClr val="accent1"/>
                </a:solidFill>
                <a:latin typeface="Times New Roman" panose="02020603050405020304" pitchFamily="18" charset="0"/>
                <a:cs typeface="Times New Roman" panose="02020603050405020304" pitchFamily="18" charset="0"/>
              </a:rPr>
              <a:t>Storage </a:t>
            </a:r>
            <a:r>
              <a:rPr lang="en-IN" dirty="0" smtClean="0">
                <a:solidFill>
                  <a:schemeClr val="accent1"/>
                </a:solidFill>
                <a:latin typeface="Times New Roman" panose="02020603050405020304" pitchFamily="18" charset="0"/>
                <a:cs typeface="Times New Roman" panose="02020603050405020304" pitchFamily="18" charset="0"/>
              </a:rPr>
              <a:t>Consumption</a:t>
            </a:r>
          </a:p>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2. Authentication and security</a:t>
            </a:r>
          </a:p>
          <a:p>
            <a:pPr algn="just">
              <a:lnSpc>
                <a:spcPct val="150000"/>
              </a:lnSpc>
              <a:buFont typeface="Wingdings" panose="05000000000000000000" pitchFamily="2" charset="2"/>
              <a:buChar char="§"/>
            </a:pPr>
            <a:r>
              <a:rPr lang="en-IN" dirty="0" smtClean="0">
                <a:solidFill>
                  <a:schemeClr val="accent1"/>
                </a:solidFill>
                <a:latin typeface="Times New Roman" panose="02020603050405020304" pitchFamily="18" charset="0"/>
                <a:cs typeface="Times New Roman" panose="02020603050405020304" pitchFamily="18" charset="0"/>
              </a:rPr>
              <a:t>Access Controls</a:t>
            </a:r>
          </a:p>
          <a:p>
            <a:pPr algn="just">
              <a:lnSpc>
                <a:spcPct val="150000"/>
              </a:lnSpc>
              <a:buFont typeface="Wingdings" panose="05000000000000000000" pitchFamily="2" charset="2"/>
              <a:buChar char="§"/>
            </a:pPr>
            <a:r>
              <a:rPr lang="en-IN" dirty="0" smtClean="0">
                <a:solidFill>
                  <a:schemeClr val="accent1"/>
                </a:solidFill>
                <a:latin typeface="Times New Roman" panose="02020603050405020304" pitchFamily="18" charset="0"/>
                <a:cs typeface="Times New Roman" panose="02020603050405020304" pitchFamily="18" charset="0"/>
              </a:rPr>
              <a:t>Encryption based on group policies</a:t>
            </a:r>
          </a:p>
          <a:p>
            <a:pPr>
              <a:lnSpc>
                <a:spcPct val="150000"/>
              </a:lnSpc>
              <a:buFont typeface="Wingdings" panose="05000000000000000000" pitchFamily="2" charset="2"/>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132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20DEF-F1F0-4754-A7F1-936A36B71526}"/>
              </a:ext>
            </a:extLst>
          </p:cNvPr>
          <p:cNvSpPr>
            <a:spLocks noGrp="1"/>
          </p:cNvSpPr>
          <p:nvPr>
            <p:ph type="title"/>
          </p:nvPr>
        </p:nvSpPr>
        <p:spPr/>
        <p:txBody>
          <a:bodyPr>
            <a:normAutofit/>
          </a:bodyPr>
          <a:lstStyle/>
          <a:p>
            <a:pPr algn="ctr"/>
            <a:r>
              <a:rPr lang="en-IN" sz="6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0090475"/>
              </p:ext>
            </p:extLst>
          </p:nvPr>
        </p:nvGraphicFramePr>
        <p:xfrm>
          <a:off x="1901228" y="2180497"/>
          <a:ext cx="8917663" cy="3007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1192" y="5567881"/>
            <a:ext cx="11029616" cy="646331"/>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We are implementing both deduplication and attribute based encryption in the cloud so as to solve the above discussed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3401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cap="none" spc="50" dirty="0" smtClean="0">
                <a:ln w="0"/>
                <a:solidFill>
                  <a:schemeClr val="bg2"/>
                </a:solidFill>
                <a:effectLst>
                  <a:innerShdw blurRad="63500" dist="50800" dir="13500000">
                    <a:srgbClr val="000000">
                      <a:alpha val="50000"/>
                    </a:srgbClr>
                  </a:innerShdw>
                </a:effectLst>
              </a:rPr>
              <a:t>Objective</a:t>
            </a:r>
            <a:endParaRPr lang="en-IN" sz="6000" b="1" cap="none" spc="50" dirty="0">
              <a:ln w="0"/>
              <a:solidFill>
                <a:schemeClr val="bg2"/>
              </a:solidFill>
              <a:effectLst>
                <a:innerShdw blurRad="63500" dist="50800" dir="13500000">
                  <a:srgbClr val="000000">
                    <a:alpha val="50000"/>
                  </a:srgbClr>
                </a:innerShdw>
              </a:effectLst>
            </a:endParaRPr>
          </a:p>
        </p:txBody>
      </p:sp>
      <p:sp>
        <p:nvSpPr>
          <p:cNvPr id="3" name="Content Placeholder 2"/>
          <p:cNvSpPr>
            <a:spLocks noGrp="1"/>
          </p:cNvSpPr>
          <p:nvPr>
            <p:ph idx="1"/>
          </p:nvPr>
        </p:nvSpPr>
        <p:spPr>
          <a:xfrm>
            <a:off x="581193" y="2444436"/>
            <a:ext cx="11029615" cy="2300787"/>
          </a:xfrm>
        </p:spPr>
        <p:txBody>
          <a:bodyPr/>
          <a:lstStyle/>
          <a:p>
            <a:r>
              <a:rPr lang="en-IN" sz="2000" dirty="0" smtClean="0">
                <a:latin typeface="Times New Roman" panose="02020603050405020304" pitchFamily="18" charset="0"/>
                <a:cs typeface="Times New Roman" panose="02020603050405020304" pitchFamily="18" charset="0"/>
              </a:rPr>
              <a:t>Reduce the storage overhead by eliminating redundant files from the cloud</a:t>
            </a:r>
          </a:p>
          <a:p>
            <a:r>
              <a:rPr lang="en-IN" sz="2000" dirty="0" smtClean="0">
                <a:latin typeface="Times New Roman" panose="02020603050405020304" pitchFamily="18" charset="0"/>
                <a:cs typeface="Times New Roman" panose="02020603050405020304" pitchFamily="18" charset="0"/>
              </a:rPr>
              <a:t>Optimise the network bandwidth over the public network while not uploading the same files again</a:t>
            </a:r>
          </a:p>
          <a:p>
            <a:r>
              <a:rPr lang="en-IN" sz="2000" dirty="0" smtClean="0">
                <a:latin typeface="Times New Roman" panose="02020603050405020304" pitchFamily="18" charset="0"/>
                <a:cs typeface="Times New Roman" panose="02020603050405020304" pitchFamily="18" charset="0"/>
              </a:rPr>
              <a:t>Security over the stored data on the basis of attributes</a:t>
            </a:r>
          </a:p>
          <a:p>
            <a:pPr marL="0" indent="0">
              <a:buNone/>
            </a:pPr>
            <a:endParaRPr lang="en-IN" dirty="0"/>
          </a:p>
        </p:txBody>
      </p:sp>
    </p:spTree>
    <p:extLst>
      <p:ext uri="{BB962C8B-B14F-4D97-AF65-F5344CB8AC3E}">
        <p14:creationId xmlns:p14="http://schemas.microsoft.com/office/powerpoint/2010/main" val="29372403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Deduplication</a:t>
            </a:r>
            <a:endParaRPr lang="en-IN" dirty="0"/>
          </a:p>
        </p:txBody>
      </p:sp>
      <p:sp>
        <p:nvSpPr>
          <p:cNvPr id="3" name="Subtitle 2"/>
          <p:cNvSpPr>
            <a:spLocks noGrp="1"/>
          </p:cNvSpPr>
          <p:nvPr>
            <p:ph type="subTitle" idx="1"/>
          </p:nvPr>
        </p:nvSpPr>
        <p:spPr/>
        <p:txBody>
          <a:bodyPr/>
          <a:lstStyle/>
          <a:p>
            <a:r>
              <a:rPr lang="en-IN" dirty="0" smtClean="0"/>
              <a:t>Client-side deduplication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73" y="3085766"/>
            <a:ext cx="5712737" cy="32969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410" y="3085767"/>
            <a:ext cx="5531667" cy="3296926"/>
          </a:xfrm>
          <a:prstGeom prst="rect">
            <a:avLst/>
          </a:prstGeom>
        </p:spPr>
      </p:pic>
    </p:spTree>
    <p:extLst>
      <p:ext uri="{BB962C8B-B14F-4D97-AF65-F5344CB8AC3E}">
        <p14:creationId xmlns:p14="http://schemas.microsoft.com/office/powerpoint/2010/main" val="4909272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ED4C1-8A7C-47B7-AB18-2D03F420FD50}"/>
              </a:ext>
            </a:extLst>
          </p:cNvPr>
          <p:cNvSpPr>
            <a:spLocks noGrp="1"/>
          </p:cNvSpPr>
          <p:nvPr>
            <p:ph type="title"/>
          </p:nvPr>
        </p:nvSpPr>
        <p:spPr/>
        <p:txBody>
          <a:bodyPr>
            <a:normAutofit/>
          </a:bodyPr>
          <a:lstStyle/>
          <a:p>
            <a:pPr algn="ctr"/>
            <a:r>
              <a:rPr lang="en-IN" sz="6000" b="1" cap="none"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What is Deduplication?</a:t>
            </a:r>
            <a:endParaRPr lang="en-IN" sz="6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581192" y="2516863"/>
            <a:ext cx="11278848" cy="393954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000" dirty="0" smtClean="0">
                <a:solidFill>
                  <a:schemeClr val="tx2"/>
                </a:solidFill>
                <a:latin typeface="Times New Roman" panose="02020603050405020304" pitchFamily="18" charset="0"/>
                <a:cs typeface="Times New Roman" panose="02020603050405020304" pitchFamily="18" charset="0"/>
              </a:rPr>
              <a:t>Deduplication refers to the elimination of duplicate and redundant data</a:t>
            </a:r>
          </a:p>
          <a:p>
            <a:pPr marL="285750" indent="-285750">
              <a:lnSpc>
                <a:spcPct val="150000"/>
              </a:lnSpc>
              <a:buFont typeface="Wingdings" panose="05000000000000000000" pitchFamily="2" charset="2"/>
              <a:buChar char="§"/>
            </a:pPr>
            <a:r>
              <a:rPr lang="en-IN" sz="2000" dirty="0">
                <a:solidFill>
                  <a:schemeClr val="tx2"/>
                </a:solidFill>
                <a:latin typeface="Times New Roman" panose="02020603050405020304" pitchFamily="18" charset="0"/>
                <a:cs typeface="Times New Roman" panose="02020603050405020304" pitchFamily="18" charset="0"/>
              </a:rPr>
              <a:t>B</a:t>
            </a:r>
            <a:r>
              <a:rPr lang="en-IN" sz="2000" dirty="0" smtClean="0">
                <a:solidFill>
                  <a:schemeClr val="tx2"/>
                </a:solidFill>
                <a:latin typeface="Times New Roman" panose="02020603050405020304" pitchFamily="18" charset="0"/>
                <a:cs typeface="Times New Roman" panose="02020603050405020304" pitchFamily="18" charset="0"/>
              </a:rPr>
              <a:t>ackup of data, whose copies only changed data</a:t>
            </a:r>
          </a:p>
          <a:p>
            <a:pPr marL="285750" indent="-285750">
              <a:lnSpc>
                <a:spcPct val="150000"/>
              </a:lnSpc>
              <a:buFont typeface="Wingdings" panose="05000000000000000000" pitchFamily="2" charset="2"/>
              <a:buChar char="§"/>
            </a:pPr>
            <a:r>
              <a:rPr lang="en-IN" sz="2000" dirty="0" smtClean="0">
                <a:solidFill>
                  <a:schemeClr val="tx2"/>
                </a:solidFill>
                <a:latin typeface="Times New Roman" panose="02020603050405020304" pitchFamily="18" charset="0"/>
                <a:cs typeface="Times New Roman" panose="02020603050405020304" pitchFamily="18" charset="0"/>
              </a:rPr>
              <a:t>Different users upload multiple files on the cloud and many of them are the duplicate files.</a:t>
            </a:r>
          </a:p>
          <a:p>
            <a:pPr marL="285750" indent="-285750">
              <a:lnSpc>
                <a:spcPct val="150000"/>
              </a:lnSpc>
              <a:buFont typeface="Wingdings" panose="05000000000000000000" pitchFamily="2" charset="2"/>
              <a:buChar char="§"/>
            </a:pPr>
            <a:r>
              <a:rPr lang="en-IN" sz="2000" dirty="0" smtClean="0">
                <a:solidFill>
                  <a:schemeClr val="tx2"/>
                </a:solidFill>
                <a:latin typeface="Times New Roman" panose="02020603050405020304" pitchFamily="18" charset="0"/>
                <a:cs typeface="Times New Roman" panose="02020603050405020304" pitchFamily="18" charset="0"/>
              </a:rPr>
              <a:t>The different cloud providers provides the facility to users to upload their data on the cloud for accessibility and availability</a:t>
            </a:r>
          </a:p>
          <a:p>
            <a:pPr marL="285750" indent="-285750">
              <a:lnSpc>
                <a:spcPct val="150000"/>
              </a:lnSpc>
              <a:buFont typeface="Wingdings" panose="05000000000000000000" pitchFamily="2" charset="2"/>
              <a:buChar char="§"/>
            </a:pPr>
            <a:r>
              <a:rPr lang="en-IN" sz="2000" dirty="0" smtClean="0">
                <a:solidFill>
                  <a:schemeClr val="tx2"/>
                </a:solidFill>
                <a:latin typeface="Times New Roman" panose="02020603050405020304" pitchFamily="18" charset="0"/>
                <a:cs typeface="Times New Roman" panose="02020603050405020304" pitchFamily="18" charset="0"/>
              </a:rPr>
              <a:t>The data stored on the cloud can be redundant data, and can occupy extra space</a:t>
            </a:r>
          </a:p>
          <a:p>
            <a:pPr marL="285750" indent="-285750">
              <a:lnSpc>
                <a:spcPct val="150000"/>
              </a:lnSpc>
              <a:buFont typeface="Wingdings" panose="05000000000000000000" pitchFamily="2" charset="2"/>
              <a:buChar char="§"/>
            </a:pPr>
            <a:r>
              <a:rPr lang="en-IN" sz="2000" dirty="0" smtClean="0">
                <a:solidFill>
                  <a:schemeClr val="tx2"/>
                </a:solidFill>
                <a:latin typeface="Times New Roman" panose="02020603050405020304" pitchFamily="18" charset="0"/>
                <a:cs typeface="Times New Roman" panose="02020603050405020304" pitchFamily="18" charset="0"/>
              </a:rPr>
              <a:t>To eliminate same files and store different files or updated files, we use deduplication in the cloud </a:t>
            </a:r>
          </a:p>
          <a:p>
            <a:endParaRPr lang="en-IN" sz="2000" dirty="0" smtClean="0"/>
          </a:p>
          <a:p>
            <a:endParaRPr lang="en-IN" sz="2000" dirty="0"/>
          </a:p>
        </p:txBody>
      </p:sp>
    </p:spTree>
    <p:extLst>
      <p:ext uri="{BB962C8B-B14F-4D97-AF65-F5344CB8AC3E}">
        <p14:creationId xmlns:p14="http://schemas.microsoft.com/office/powerpoint/2010/main" val="2500697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Attribute-based encryption</a:t>
            </a:r>
            <a:endParaRPr lang="en-IN" dirty="0"/>
          </a:p>
        </p:txBody>
      </p:sp>
      <p:sp>
        <p:nvSpPr>
          <p:cNvPr id="3" name="Subtitle 2"/>
          <p:cNvSpPr>
            <a:spLocks noGrp="1"/>
          </p:cNvSpPr>
          <p:nvPr>
            <p:ph type="subTitle" idx="1"/>
          </p:nvPr>
        </p:nvSpPr>
        <p:spPr/>
        <p:txBody>
          <a:bodyPr/>
          <a:lstStyle/>
          <a:p>
            <a:r>
              <a:rPr lang="en-IN" dirty="0" smtClean="0"/>
              <a:t>Public key encryption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73" y="3085766"/>
            <a:ext cx="5712737" cy="32969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410" y="3085767"/>
            <a:ext cx="5531667" cy="3296926"/>
          </a:xfrm>
          <a:prstGeom prst="rect">
            <a:avLst/>
          </a:prstGeom>
        </p:spPr>
      </p:pic>
    </p:spTree>
    <p:extLst>
      <p:ext uri="{BB962C8B-B14F-4D97-AF65-F5344CB8AC3E}">
        <p14:creationId xmlns:p14="http://schemas.microsoft.com/office/powerpoint/2010/main" val="5016026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3138</TotalTime>
  <Words>2109</Words>
  <Application>Microsoft Office PowerPoint</Application>
  <PresentationFormat>Widescreen</PresentationFormat>
  <Paragraphs>141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Bodoni MT</vt:lpstr>
      <vt:lpstr>Gill Sans MT</vt:lpstr>
      <vt:lpstr>Times New Roman</vt:lpstr>
      <vt:lpstr>Wingdings</vt:lpstr>
      <vt:lpstr>Wingdings 2</vt:lpstr>
      <vt:lpstr>Dividend</vt:lpstr>
      <vt:lpstr>PowerPoint Presentation</vt:lpstr>
      <vt:lpstr>Abstract</vt:lpstr>
      <vt:lpstr>Agenda</vt:lpstr>
      <vt:lpstr>Problem Statement</vt:lpstr>
      <vt:lpstr>Solution</vt:lpstr>
      <vt:lpstr>Objective</vt:lpstr>
      <vt:lpstr>Data Deduplication</vt:lpstr>
      <vt:lpstr>What is Deduplication?</vt:lpstr>
      <vt:lpstr>Attribute-based encryption</vt:lpstr>
      <vt:lpstr>Attribute based Encryption</vt:lpstr>
      <vt:lpstr>Project Structure</vt:lpstr>
      <vt:lpstr>Work Flow</vt:lpstr>
      <vt:lpstr>Encryption and decryption</vt:lpstr>
      <vt:lpstr>Symmetric Key Encryption</vt:lpstr>
      <vt:lpstr>Examples of Private Key Encryption </vt:lpstr>
      <vt:lpstr>Why AES?</vt:lpstr>
      <vt:lpstr> Advanced Encryption Standard</vt:lpstr>
      <vt:lpstr>Glimpse of the project</vt:lpstr>
      <vt:lpstr>Main page of the website</vt:lpstr>
      <vt:lpstr>Data provider portal</vt:lpstr>
      <vt:lpstr>User portal displaying uploaded files</vt:lpstr>
      <vt:lpstr>Admin Portal Displaying Details</vt:lpstr>
      <vt:lpstr>Cloud Storage</vt:lpstr>
      <vt:lpstr>Literature Review</vt:lpstr>
      <vt:lpstr>Conclusion and Future Scope</vt:lpstr>
      <vt:lpstr>References</vt:lpstr>
      <vt:lpstr>PowerPoint Presentation</vt:lpstr>
      <vt:lpstr>Any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114</cp:revision>
  <dcterms:created xsi:type="dcterms:W3CDTF">2019-12-05T04:51:54Z</dcterms:created>
  <dcterms:modified xsi:type="dcterms:W3CDTF">2020-07-26T10:19:24Z</dcterms:modified>
</cp:coreProperties>
</file>