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6" r:id="rId1"/>
    <p:sldMasterId id="2147483737" r:id="rId2"/>
    <p:sldMasterId id="2147483738" r:id="rId3"/>
    <p:sldMasterId id="2147483739" r:id="rId4"/>
    <p:sldMasterId id="2147483740" r:id="rId5"/>
    <p:sldMasterId id="2147483741" r:id="rId6"/>
    <p:sldMasterId id="2147483742" r:id="rId7"/>
    <p:sldMasterId id="2147483743" r:id="rId8"/>
  </p:sldMasterIdLst>
  <p:notesMasterIdLst>
    <p:notesMasterId r:id="rId2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2192000" cy="6858000"/>
  <p:notesSz cx="6858000" cy="9144000"/>
  <p:embeddedFontLst>
    <p:embeddedFont>
      <p:font typeface="Calibri" pitchFamily="34" charset="0"/>
      <p:regular r:id="rId30"/>
      <p:bold r:id="rId31"/>
      <p:italic r:id="rId32"/>
      <p:boldItalic r:id="rId33"/>
    </p:embeddedFont>
    <p:embeddedFont>
      <p:font typeface="Arim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font" Target="fonts/font5.fntdata"/><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font" Target="fonts/font7.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52074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a:spLocks noGrp="1"/>
          </p:cNvSpPr>
          <p:nvPr>
            <p:ph type="pic" idx="2"/>
          </p:nvPr>
        </p:nvSpPr>
        <p:spPr>
          <a:xfrm>
            <a:off x="5183188" y="987425"/>
            <a:ext cx="6172200" cy="4873625"/>
          </a:xfrm>
          <a:prstGeom prst="rect">
            <a:avLst/>
          </a:prstGeom>
          <a:noFill/>
          <a:ln>
            <a:noFill/>
          </a:ln>
        </p:spPr>
      </p:sp>
      <p:sp>
        <p:nvSpPr>
          <p:cNvPr id="143" name="Google Shape;143;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4" name="Google Shape;17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0" name="Google Shape;18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3" name="Google Shape;19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5" name="Google Shape;19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04"/>
        <p:cNvGrpSpPr/>
        <p:nvPr/>
      </p:nvGrpSpPr>
      <p:grpSpPr>
        <a:xfrm>
          <a:off x="0" y="0"/>
          <a:ext cx="0" cy="0"/>
          <a:chOff x="0" y="0"/>
          <a:chExt cx="0" cy="0"/>
        </a:xfrm>
      </p:grpSpPr>
      <p:sp>
        <p:nvSpPr>
          <p:cNvPr id="205" name="Google Shape;20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11" name="Google Shape;21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2" name="Google Shape;2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34"/>
          <p:cNvSpPr>
            <a:spLocks noGrp="1"/>
          </p:cNvSpPr>
          <p:nvPr>
            <p:ph type="pic" idx="2"/>
          </p:nvPr>
        </p:nvSpPr>
        <p:spPr>
          <a:xfrm>
            <a:off x="5183188" y="987425"/>
            <a:ext cx="6172200" cy="4873625"/>
          </a:xfrm>
          <a:prstGeom prst="rect">
            <a:avLst/>
          </a:prstGeom>
          <a:noFill/>
          <a:ln>
            <a:noFill/>
          </a:ln>
        </p:spPr>
      </p:sp>
      <p:sp>
        <p:nvSpPr>
          <p:cNvPr id="218" name="Google Shape;21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9" name="Google Shape;21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46"/>
        <p:cNvGrpSpPr/>
        <p:nvPr/>
      </p:nvGrpSpPr>
      <p:grpSpPr>
        <a:xfrm>
          <a:off x="0" y="0"/>
          <a:ext cx="0" cy="0"/>
          <a:chOff x="0" y="0"/>
          <a:chExt cx="0" cy="0"/>
        </a:xfrm>
      </p:grpSpPr>
      <p:sp>
        <p:nvSpPr>
          <p:cNvPr id="247" name="Google Shape;247;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9" name="Google Shape;24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4" name="Google Shape;254;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5" name="Google Shape;25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0" name="Google Shape;260;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8" name="Google Shape;268;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0" name="Google Shape;270;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79"/>
        <p:cNvGrpSpPr/>
        <p:nvPr/>
      </p:nvGrpSpPr>
      <p:grpSpPr>
        <a:xfrm>
          <a:off x="0" y="0"/>
          <a:ext cx="0" cy="0"/>
          <a:chOff x="0" y="0"/>
          <a:chExt cx="0" cy="0"/>
        </a:xfrm>
      </p:grpSpPr>
      <p:sp>
        <p:nvSpPr>
          <p:cNvPr id="280" name="Google Shape;28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86" name="Google Shape;286;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7" name="Google Shape;28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46"/>
          <p:cNvSpPr>
            <a:spLocks noGrp="1"/>
          </p:cNvSpPr>
          <p:nvPr>
            <p:ph type="pic" idx="2"/>
          </p:nvPr>
        </p:nvSpPr>
        <p:spPr>
          <a:xfrm>
            <a:off x="5183188" y="987425"/>
            <a:ext cx="6172200" cy="4873625"/>
          </a:xfrm>
          <a:prstGeom prst="rect">
            <a:avLst/>
          </a:prstGeom>
          <a:noFill/>
          <a:ln>
            <a:noFill/>
          </a:ln>
        </p:spPr>
      </p:sp>
      <p:sp>
        <p:nvSpPr>
          <p:cNvPr id="293" name="Google Shape;293;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4" name="Google Shape;29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0" name="Google Shape;30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21"/>
        <p:cNvGrpSpPr/>
        <p:nvPr/>
      </p:nvGrpSpPr>
      <p:grpSpPr>
        <a:xfrm>
          <a:off x="0" y="0"/>
          <a:ext cx="0" cy="0"/>
          <a:chOff x="0" y="0"/>
          <a:chExt cx="0" cy="0"/>
        </a:xfrm>
      </p:grpSpPr>
      <p:sp>
        <p:nvSpPr>
          <p:cNvPr id="322" name="Google Shape;322;p5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3" name="Google Shape;323;p5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4" name="Google Shape;324;p5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5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5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p5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5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5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5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5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40"/>
        <p:cNvGrpSpPr/>
        <p:nvPr/>
      </p:nvGrpSpPr>
      <p:grpSpPr>
        <a:xfrm>
          <a:off x="0" y="0"/>
          <a:ext cx="0" cy="0"/>
          <a:chOff x="0" y="0"/>
          <a:chExt cx="0" cy="0"/>
        </a:xfrm>
      </p:grpSpPr>
      <p:sp>
        <p:nvSpPr>
          <p:cNvPr id="341" name="Google Shape;341;p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3" name="Google Shape;343;p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5" name="Google Shape;345;p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349"/>
        <p:cNvGrpSpPr/>
        <p:nvPr/>
      </p:nvGrpSpPr>
      <p:grpSpPr>
        <a:xfrm>
          <a:off x="0" y="0"/>
          <a:ext cx="0" cy="0"/>
          <a:chOff x="0" y="0"/>
          <a:chExt cx="0" cy="0"/>
        </a:xfrm>
      </p:grpSpPr>
      <p:sp>
        <p:nvSpPr>
          <p:cNvPr id="350" name="Google Shape;350;p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354"/>
        <p:cNvGrpSpPr/>
        <p:nvPr/>
      </p:nvGrpSpPr>
      <p:grpSpPr>
        <a:xfrm>
          <a:off x="0" y="0"/>
          <a:ext cx="0" cy="0"/>
          <a:chOff x="0" y="0"/>
          <a:chExt cx="0" cy="0"/>
        </a:xfrm>
      </p:grpSpPr>
      <p:sp>
        <p:nvSpPr>
          <p:cNvPr id="355" name="Google Shape;355;p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7" name="Google Shape;357;p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58"/>
        <p:cNvGrpSpPr/>
        <p:nvPr/>
      </p:nvGrpSpPr>
      <p:grpSpPr>
        <a:xfrm>
          <a:off x="0" y="0"/>
          <a:ext cx="0" cy="0"/>
          <a:chOff x="0" y="0"/>
          <a:chExt cx="0" cy="0"/>
        </a:xfrm>
      </p:grpSpPr>
      <p:sp>
        <p:nvSpPr>
          <p:cNvPr id="359" name="Google Shape;359;p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5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1" name="Google Shape;361;p5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2" name="Google Shape;362;p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65"/>
        <p:cNvGrpSpPr/>
        <p:nvPr/>
      </p:nvGrpSpPr>
      <p:grpSpPr>
        <a:xfrm>
          <a:off x="0" y="0"/>
          <a:ext cx="0" cy="0"/>
          <a:chOff x="0" y="0"/>
          <a:chExt cx="0" cy="0"/>
        </a:xfrm>
      </p:grpSpPr>
      <p:sp>
        <p:nvSpPr>
          <p:cNvPr id="366" name="Google Shape;366;p5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7" name="Google Shape;367;p58"/>
          <p:cNvSpPr>
            <a:spLocks noGrp="1"/>
          </p:cNvSpPr>
          <p:nvPr>
            <p:ph type="pic" idx="2"/>
          </p:nvPr>
        </p:nvSpPr>
        <p:spPr>
          <a:xfrm>
            <a:off x="5183188" y="987425"/>
            <a:ext cx="6172200" cy="4873500"/>
          </a:xfrm>
          <a:prstGeom prst="rect">
            <a:avLst/>
          </a:prstGeom>
          <a:noFill/>
          <a:ln>
            <a:noFill/>
          </a:ln>
        </p:spPr>
      </p:sp>
      <p:sp>
        <p:nvSpPr>
          <p:cNvPr id="368" name="Google Shape;368;p5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9" name="Google Shape;369;p5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5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372"/>
        <p:cNvGrpSpPr/>
        <p:nvPr/>
      </p:nvGrpSpPr>
      <p:grpSpPr>
        <a:xfrm>
          <a:off x="0" y="0"/>
          <a:ext cx="0" cy="0"/>
          <a:chOff x="0" y="0"/>
          <a:chExt cx="0" cy="0"/>
        </a:xfrm>
      </p:grpSpPr>
      <p:sp>
        <p:nvSpPr>
          <p:cNvPr id="373" name="Google Shape;373;p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5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378"/>
        <p:cNvGrpSpPr/>
        <p:nvPr/>
      </p:nvGrpSpPr>
      <p:grpSpPr>
        <a:xfrm>
          <a:off x="0" y="0"/>
          <a:ext cx="0" cy="0"/>
          <a:chOff x="0" y="0"/>
          <a:chExt cx="0" cy="0"/>
        </a:xfrm>
      </p:grpSpPr>
      <p:sp>
        <p:nvSpPr>
          <p:cNvPr id="379" name="Google Shape;379;p6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6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6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6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3" name="Google Shape;383;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90"/>
        <p:cNvGrpSpPr/>
        <p:nvPr/>
      </p:nvGrpSpPr>
      <p:grpSpPr>
        <a:xfrm>
          <a:off x="0" y="0"/>
          <a:ext cx="0" cy="0"/>
          <a:chOff x="0" y="0"/>
          <a:chExt cx="0" cy="0"/>
        </a:xfrm>
      </p:grpSpPr>
      <p:sp>
        <p:nvSpPr>
          <p:cNvPr id="391" name="Google Shape;391;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3" name="Google Shape;393;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4" name="Google Shape;39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96"/>
        <p:cNvGrpSpPr/>
        <p:nvPr/>
      </p:nvGrpSpPr>
      <p:grpSpPr>
        <a:xfrm>
          <a:off x="0" y="0"/>
          <a:ext cx="0" cy="0"/>
          <a:chOff x="0" y="0"/>
          <a:chExt cx="0" cy="0"/>
        </a:xfrm>
      </p:grpSpPr>
      <p:sp>
        <p:nvSpPr>
          <p:cNvPr id="397" name="Google Shape;397;p6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8" name="Google Shape;398;p6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9" name="Google Shape;39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0" name="Google Shape;400;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02"/>
        <p:cNvGrpSpPr/>
        <p:nvPr/>
      </p:nvGrpSpPr>
      <p:grpSpPr>
        <a:xfrm>
          <a:off x="0" y="0"/>
          <a:ext cx="0" cy="0"/>
          <a:chOff x="0" y="0"/>
          <a:chExt cx="0" cy="0"/>
        </a:xfrm>
      </p:grpSpPr>
      <p:sp>
        <p:nvSpPr>
          <p:cNvPr id="403" name="Google Shape;403;p6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4" name="Google Shape;404;p6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5" name="Google Shape;405;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6" name="Google Shape;406;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7" name="Google Shape;407;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08"/>
        <p:cNvGrpSpPr/>
        <p:nvPr/>
      </p:nvGrpSpPr>
      <p:grpSpPr>
        <a:xfrm>
          <a:off x="0" y="0"/>
          <a:ext cx="0" cy="0"/>
          <a:chOff x="0" y="0"/>
          <a:chExt cx="0" cy="0"/>
        </a:xfrm>
      </p:grpSpPr>
      <p:sp>
        <p:nvSpPr>
          <p:cNvPr id="409" name="Google Shape;409;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6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1" name="Google Shape;411;p6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2" name="Google Shape;412;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3" name="Google Shape;413;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4" name="Google Shape;414;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6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8" name="Google Shape;418;p6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9" name="Google Shape;419;p6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0" name="Google Shape;420;p6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2" name="Google Shape;422;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24"/>
        <p:cNvGrpSpPr/>
        <p:nvPr/>
      </p:nvGrpSpPr>
      <p:grpSpPr>
        <a:xfrm>
          <a:off x="0" y="0"/>
          <a:ext cx="0" cy="0"/>
          <a:chOff x="0" y="0"/>
          <a:chExt cx="0" cy="0"/>
        </a:xfrm>
      </p:grpSpPr>
      <p:sp>
        <p:nvSpPr>
          <p:cNvPr id="425" name="Google Shape;425;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6" name="Google Shape;426;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7" name="Google Shape;427;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8" name="Google Shape;428;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29"/>
        <p:cNvGrpSpPr/>
        <p:nvPr/>
      </p:nvGrpSpPr>
      <p:grpSpPr>
        <a:xfrm>
          <a:off x="0" y="0"/>
          <a:ext cx="0" cy="0"/>
          <a:chOff x="0" y="0"/>
          <a:chExt cx="0" cy="0"/>
        </a:xfrm>
      </p:grpSpPr>
      <p:sp>
        <p:nvSpPr>
          <p:cNvPr id="430" name="Google Shape;43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1" name="Google Shape;43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2" name="Google Shape;43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433"/>
        <p:cNvGrpSpPr/>
        <p:nvPr/>
      </p:nvGrpSpPr>
      <p:grpSpPr>
        <a:xfrm>
          <a:off x="0" y="0"/>
          <a:ext cx="0" cy="0"/>
          <a:chOff x="0" y="0"/>
          <a:chExt cx="0" cy="0"/>
        </a:xfrm>
      </p:grpSpPr>
      <p:sp>
        <p:nvSpPr>
          <p:cNvPr id="434" name="Google Shape;434;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6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6" name="Google Shape;436;p6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37" name="Google Shape;437;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9" name="Google Shape;439;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440"/>
        <p:cNvGrpSpPr/>
        <p:nvPr/>
      </p:nvGrpSpPr>
      <p:grpSpPr>
        <a:xfrm>
          <a:off x="0" y="0"/>
          <a:ext cx="0" cy="0"/>
          <a:chOff x="0" y="0"/>
          <a:chExt cx="0" cy="0"/>
        </a:xfrm>
      </p:grpSpPr>
      <p:sp>
        <p:nvSpPr>
          <p:cNvPr id="441" name="Google Shape;441;p7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70"/>
          <p:cNvSpPr>
            <a:spLocks noGrp="1"/>
          </p:cNvSpPr>
          <p:nvPr>
            <p:ph type="pic" idx="2"/>
          </p:nvPr>
        </p:nvSpPr>
        <p:spPr>
          <a:xfrm>
            <a:off x="5183188" y="987425"/>
            <a:ext cx="6172200" cy="4873625"/>
          </a:xfrm>
          <a:prstGeom prst="rect">
            <a:avLst/>
          </a:prstGeom>
          <a:noFill/>
          <a:ln>
            <a:noFill/>
          </a:ln>
        </p:spPr>
      </p:sp>
      <p:sp>
        <p:nvSpPr>
          <p:cNvPr id="443" name="Google Shape;443;p7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4" name="Google Shape;44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447"/>
        <p:cNvGrpSpPr/>
        <p:nvPr/>
      </p:nvGrpSpPr>
      <p:grpSpPr>
        <a:xfrm>
          <a:off x="0" y="0"/>
          <a:ext cx="0" cy="0"/>
          <a:chOff x="0" y="0"/>
          <a:chExt cx="0" cy="0"/>
        </a:xfrm>
      </p:grpSpPr>
      <p:sp>
        <p:nvSpPr>
          <p:cNvPr id="448" name="Google Shape;448;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9" name="Google Shape;449;p7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0" name="Google Shape;450;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2" name="Google Shape;452;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453"/>
        <p:cNvGrpSpPr/>
        <p:nvPr/>
      </p:nvGrpSpPr>
      <p:grpSpPr>
        <a:xfrm>
          <a:off x="0" y="0"/>
          <a:ext cx="0" cy="0"/>
          <a:chOff x="0" y="0"/>
          <a:chExt cx="0" cy="0"/>
        </a:xfrm>
      </p:grpSpPr>
      <p:sp>
        <p:nvSpPr>
          <p:cNvPr id="454" name="Google Shape;454;p7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5" name="Google Shape;455;p7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6" name="Google Shape;456;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7" name="Google Shape;457;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8" name="Google Shape;458;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465"/>
        <p:cNvGrpSpPr/>
        <p:nvPr/>
      </p:nvGrpSpPr>
      <p:grpSpPr>
        <a:xfrm>
          <a:off x="0" y="0"/>
          <a:ext cx="0" cy="0"/>
          <a:chOff x="0" y="0"/>
          <a:chExt cx="0" cy="0"/>
        </a:xfrm>
      </p:grpSpPr>
      <p:sp>
        <p:nvSpPr>
          <p:cNvPr id="466" name="Google Shape;46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7" name="Google Shape;467;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8" name="Google Shape;46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0" name="Google Shape;47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471"/>
        <p:cNvGrpSpPr/>
        <p:nvPr/>
      </p:nvGrpSpPr>
      <p:grpSpPr>
        <a:xfrm>
          <a:off x="0" y="0"/>
          <a:ext cx="0" cy="0"/>
          <a:chOff x="0" y="0"/>
          <a:chExt cx="0" cy="0"/>
        </a:xfrm>
      </p:grpSpPr>
      <p:sp>
        <p:nvSpPr>
          <p:cNvPr id="472" name="Google Shape;472;p7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7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74" name="Google Shape;474;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6" name="Google Shape;476;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77"/>
        <p:cNvGrpSpPr/>
        <p:nvPr/>
      </p:nvGrpSpPr>
      <p:grpSpPr>
        <a:xfrm>
          <a:off x="0" y="0"/>
          <a:ext cx="0" cy="0"/>
          <a:chOff x="0" y="0"/>
          <a:chExt cx="0" cy="0"/>
        </a:xfrm>
      </p:grpSpPr>
      <p:sp>
        <p:nvSpPr>
          <p:cNvPr id="478" name="Google Shape;478;p7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9" name="Google Shape;479;p7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0" name="Google Shape;480;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2" name="Google Shape;482;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83"/>
        <p:cNvGrpSpPr/>
        <p:nvPr/>
      </p:nvGrpSpPr>
      <p:grpSpPr>
        <a:xfrm>
          <a:off x="0" y="0"/>
          <a:ext cx="0" cy="0"/>
          <a:chOff x="0" y="0"/>
          <a:chExt cx="0" cy="0"/>
        </a:xfrm>
      </p:grpSpPr>
      <p:sp>
        <p:nvSpPr>
          <p:cNvPr id="484" name="Google Shape;484;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5" name="Google Shape;485;p7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6" name="Google Shape;486;p7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7" name="Google Shape;487;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90"/>
        <p:cNvGrpSpPr/>
        <p:nvPr/>
      </p:nvGrpSpPr>
      <p:grpSpPr>
        <a:xfrm>
          <a:off x="0" y="0"/>
          <a:ext cx="0" cy="0"/>
          <a:chOff x="0" y="0"/>
          <a:chExt cx="0" cy="0"/>
        </a:xfrm>
      </p:grpSpPr>
      <p:sp>
        <p:nvSpPr>
          <p:cNvPr id="491" name="Google Shape;491;p7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2" name="Google Shape;492;p7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3" name="Google Shape;493;p7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4" name="Google Shape;494;p7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5" name="Google Shape;495;p7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6" name="Google Shape;496;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7" name="Google Shape;497;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8" name="Google Shape;498;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9"/>
        <p:cNvGrpSpPr/>
        <p:nvPr/>
      </p:nvGrpSpPr>
      <p:grpSpPr>
        <a:xfrm>
          <a:off x="0" y="0"/>
          <a:ext cx="0" cy="0"/>
          <a:chOff x="0" y="0"/>
          <a:chExt cx="0" cy="0"/>
        </a:xfrm>
      </p:grpSpPr>
      <p:sp>
        <p:nvSpPr>
          <p:cNvPr id="500" name="Google Shape;50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1" name="Google Shape;50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2" name="Google Shape;50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3" name="Google Shape;50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4"/>
        <p:cNvGrpSpPr/>
        <p:nvPr/>
      </p:nvGrpSpPr>
      <p:grpSpPr>
        <a:xfrm>
          <a:off x="0" y="0"/>
          <a:ext cx="0" cy="0"/>
          <a:chOff x="0" y="0"/>
          <a:chExt cx="0" cy="0"/>
        </a:xfrm>
      </p:grpSpPr>
      <p:sp>
        <p:nvSpPr>
          <p:cNvPr id="505" name="Google Shape;505;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6" name="Google Shape;506;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7" name="Google Shape;507;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08"/>
        <p:cNvGrpSpPr/>
        <p:nvPr/>
      </p:nvGrpSpPr>
      <p:grpSpPr>
        <a:xfrm>
          <a:off x="0" y="0"/>
          <a:ext cx="0" cy="0"/>
          <a:chOff x="0" y="0"/>
          <a:chExt cx="0" cy="0"/>
        </a:xfrm>
      </p:grpSpPr>
      <p:sp>
        <p:nvSpPr>
          <p:cNvPr id="509" name="Google Shape;509;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0" name="Google Shape;510;p8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1" name="Google Shape;511;p8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2" name="Google Shape;512;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3" name="Google Shape;513;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4" name="Google Shape;514;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15"/>
        <p:cNvGrpSpPr/>
        <p:nvPr/>
      </p:nvGrpSpPr>
      <p:grpSpPr>
        <a:xfrm>
          <a:off x="0" y="0"/>
          <a:ext cx="0" cy="0"/>
          <a:chOff x="0" y="0"/>
          <a:chExt cx="0" cy="0"/>
        </a:xfrm>
      </p:grpSpPr>
      <p:sp>
        <p:nvSpPr>
          <p:cNvPr id="516" name="Google Shape;516;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7" name="Google Shape;517;p82"/>
          <p:cNvSpPr>
            <a:spLocks noGrp="1"/>
          </p:cNvSpPr>
          <p:nvPr>
            <p:ph type="pic" idx="2"/>
          </p:nvPr>
        </p:nvSpPr>
        <p:spPr>
          <a:xfrm>
            <a:off x="5183188" y="987425"/>
            <a:ext cx="6172200" cy="4873625"/>
          </a:xfrm>
          <a:prstGeom prst="rect">
            <a:avLst/>
          </a:prstGeom>
          <a:noFill/>
          <a:ln>
            <a:noFill/>
          </a:ln>
        </p:spPr>
      </p:sp>
      <p:sp>
        <p:nvSpPr>
          <p:cNvPr id="518" name="Google Shape;518;p8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9" name="Google Shape;519;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0" name="Google Shape;520;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1" name="Google Shape;521;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522"/>
        <p:cNvGrpSpPr/>
        <p:nvPr/>
      </p:nvGrpSpPr>
      <p:grpSpPr>
        <a:xfrm>
          <a:off x="0" y="0"/>
          <a:ext cx="0" cy="0"/>
          <a:chOff x="0" y="0"/>
          <a:chExt cx="0" cy="0"/>
        </a:xfrm>
      </p:grpSpPr>
      <p:sp>
        <p:nvSpPr>
          <p:cNvPr id="523" name="Google Shape;523;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4" name="Google Shape;524;p8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5" name="Google Shape;525;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6" name="Google Shape;526;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7" name="Google Shape;527;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528"/>
        <p:cNvGrpSpPr/>
        <p:nvPr/>
      </p:nvGrpSpPr>
      <p:grpSpPr>
        <a:xfrm>
          <a:off x="0" y="0"/>
          <a:ext cx="0" cy="0"/>
          <a:chOff x="0" y="0"/>
          <a:chExt cx="0" cy="0"/>
        </a:xfrm>
      </p:grpSpPr>
      <p:sp>
        <p:nvSpPr>
          <p:cNvPr id="529" name="Google Shape;529;p8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0" name="Google Shape;530;p8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1" name="Google Shape;531;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3" name="Google Shape;533;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40"/>
        <p:cNvGrpSpPr/>
        <p:nvPr/>
      </p:nvGrpSpPr>
      <p:grpSpPr>
        <a:xfrm>
          <a:off x="0" y="0"/>
          <a:ext cx="0" cy="0"/>
          <a:chOff x="0" y="0"/>
          <a:chExt cx="0" cy="0"/>
        </a:xfrm>
      </p:grpSpPr>
      <p:sp>
        <p:nvSpPr>
          <p:cNvPr id="541" name="Google Shape;541;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4" name="Google Shape;544;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5" name="Google Shape;545;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546"/>
        <p:cNvGrpSpPr/>
        <p:nvPr/>
      </p:nvGrpSpPr>
      <p:grpSpPr>
        <a:xfrm>
          <a:off x="0" y="0"/>
          <a:ext cx="0" cy="0"/>
          <a:chOff x="0" y="0"/>
          <a:chExt cx="0" cy="0"/>
        </a:xfrm>
      </p:grpSpPr>
      <p:sp>
        <p:nvSpPr>
          <p:cNvPr id="547" name="Google Shape;547;p8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8" name="Google Shape;548;p8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49" name="Google Shape;549;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1" name="Google Shape;551;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552"/>
        <p:cNvGrpSpPr/>
        <p:nvPr/>
      </p:nvGrpSpPr>
      <p:grpSpPr>
        <a:xfrm>
          <a:off x="0" y="0"/>
          <a:ext cx="0" cy="0"/>
          <a:chOff x="0" y="0"/>
          <a:chExt cx="0" cy="0"/>
        </a:xfrm>
      </p:grpSpPr>
      <p:sp>
        <p:nvSpPr>
          <p:cNvPr id="553" name="Google Shape;553;p8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4" name="Google Shape;554;p8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5" name="Google Shape;555;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6" name="Google Shape;556;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7" name="Google Shape;557;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58"/>
        <p:cNvGrpSpPr/>
        <p:nvPr/>
      </p:nvGrpSpPr>
      <p:grpSpPr>
        <a:xfrm>
          <a:off x="0" y="0"/>
          <a:ext cx="0" cy="0"/>
          <a:chOff x="0" y="0"/>
          <a:chExt cx="0" cy="0"/>
        </a:xfrm>
      </p:grpSpPr>
      <p:sp>
        <p:nvSpPr>
          <p:cNvPr id="559" name="Google Shape;559;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0" name="Google Shape;560;p8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1" name="Google Shape;561;p8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2" name="Google Shape;562;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3" name="Google Shape;563;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4" name="Google Shape;564;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65"/>
        <p:cNvGrpSpPr/>
        <p:nvPr/>
      </p:nvGrpSpPr>
      <p:grpSpPr>
        <a:xfrm>
          <a:off x="0" y="0"/>
          <a:ext cx="0" cy="0"/>
          <a:chOff x="0" y="0"/>
          <a:chExt cx="0" cy="0"/>
        </a:xfrm>
      </p:grpSpPr>
      <p:sp>
        <p:nvSpPr>
          <p:cNvPr id="566" name="Google Shape;566;p9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7" name="Google Shape;567;p9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8" name="Google Shape;568;p9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9" name="Google Shape;569;p9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0" name="Google Shape;570;p9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1" name="Google Shape;57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2" name="Google Shape;57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3" name="Google Shape;57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74"/>
        <p:cNvGrpSpPr/>
        <p:nvPr/>
      </p:nvGrpSpPr>
      <p:grpSpPr>
        <a:xfrm>
          <a:off x="0" y="0"/>
          <a:ext cx="0" cy="0"/>
          <a:chOff x="0" y="0"/>
          <a:chExt cx="0" cy="0"/>
        </a:xfrm>
      </p:grpSpPr>
      <p:sp>
        <p:nvSpPr>
          <p:cNvPr id="575" name="Google Shape;575;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7" name="Google Shape;577;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8" name="Google Shape;578;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79"/>
        <p:cNvGrpSpPr/>
        <p:nvPr/>
      </p:nvGrpSpPr>
      <p:grpSpPr>
        <a:xfrm>
          <a:off x="0" y="0"/>
          <a:ext cx="0" cy="0"/>
          <a:chOff x="0" y="0"/>
          <a:chExt cx="0" cy="0"/>
        </a:xfrm>
      </p:grpSpPr>
      <p:sp>
        <p:nvSpPr>
          <p:cNvPr id="580" name="Google Shape;580;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1" name="Google Shape;581;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2" name="Google Shape;582;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3"/>
        <p:cNvGrpSpPr/>
        <p:nvPr/>
      </p:nvGrpSpPr>
      <p:grpSpPr>
        <a:xfrm>
          <a:off x="0" y="0"/>
          <a:ext cx="0" cy="0"/>
          <a:chOff x="0" y="0"/>
          <a:chExt cx="0" cy="0"/>
        </a:xfrm>
      </p:grpSpPr>
      <p:sp>
        <p:nvSpPr>
          <p:cNvPr id="584" name="Google Shape;584;p9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5" name="Google Shape;585;p9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6" name="Google Shape;586;p9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7" name="Google Shape;587;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8" name="Google Shape;588;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9" name="Google Shape;589;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90"/>
        <p:cNvGrpSpPr/>
        <p:nvPr/>
      </p:nvGrpSpPr>
      <p:grpSpPr>
        <a:xfrm>
          <a:off x="0" y="0"/>
          <a:ext cx="0" cy="0"/>
          <a:chOff x="0" y="0"/>
          <a:chExt cx="0" cy="0"/>
        </a:xfrm>
      </p:grpSpPr>
      <p:sp>
        <p:nvSpPr>
          <p:cNvPr id="591" name="Google Shape;591;p9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2" name="Google Shape;592;p94"/>
          <p:cNvSpPr>
            <a:spLocks noGrp="1"/>
          </p:cNvSpPr>
          <p:nvPr>
            <p:ph type="pic" idx="2"/>
          </p:nvPr>
        </p:nvSpPr>
        <p:spPr>
          <a:xfrm>
            <a:off x="5183188" y="987425"/>
            <a:ext cx="6172200" cy="4873625"/>
          </a:xfrm>
          <a:prstGeom prst="rect">
            <a:avLst/>
          </a:prstGeom>
          <a:noFill/>
          <a:ln>
            <a:noFill/>
          </a:ln>
        </p:spPr>
      </p:sp>
      <p:sp>
        <p:nvSpPr>
          <p:cNvPr id="593" name="Google Shape;593;p9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4" name="Google Shape;594;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5" name="Google Shape;595;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6" name="Google Shape;596;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597"/>
        <p:cNvGrpSpPr/>
        <p:nvPr/>
      </p:nvGrpSpPr>
      <p:grpSpPr>
        <a:xfrm>
          <a:off x="0" y="0"/>
          <a:ext cx="0" cy="0"/>
          <a:chOff x="0" y="0"/>
          <a:chExt cx="0" cy="0"/>
        </a:xfrm>
      </p:grpSpPr>
      <p:sp>
        <p:nvSpPr>
          <p:cNvPr id="598" name="Google Shape;598;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9" name="Google Shape;599;p9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0" name="Google Shape;600;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1" name="Google Shape;601;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603"/>
        <p:cNvGrpSpPr/>
        <p:nvPr/>
      </p:nvGrpSpPr>
      <p:grpSpPr>
        <a:xfrm>
          <a:off x="0" y="0"/>
          <a:ext cx="0" cy="0"/>
          <a:chOff x="0" y="0"/>
          <a:chExt cx="0" cy="0"/>
        </a:xfrm>
      </p:grpSpPr>
      <p:sp>
        <p:nvSpPr>
          <p:cNvPr id="604" name="Google Shape;604;p9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5" name="Google Shape;605;p9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6" name="Google Shape;606;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 name="Google Shape;607;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8" name="Google Shape;608;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1" name="Google Shape;16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2" name="Google Shape;1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6" name="Google Shape;236;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7" name="Google Shape;23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8" name="Google Shape;23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9" name="Google Shape;23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1" name="Google Shape;311;p4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2" name="Google Shape;312;p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3" name="Google Shape;313;p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4" name="Google Shape;314;p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6" name="Google Shape;386;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7" name="Google Shape;38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8" name="Google Shape;38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9" name="Google Shape;38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1" name="Google Shape;46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2" name="Google Shape;46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3" name="Google Shape;46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4" name="Google Shape;46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4"/>
        <p:cNvGrpSpPr/>
        <p:nvPr/>
      </p:nvGrpSpPr>
      <p:grpSpPr>
        <a:xfrm>
          <a:off x="0" y="0"/>
          <a:ext cx="0" cy="0"/>
          <a:chOff x="0" y="0"/>
          <a:chExt cx="0" cy="0"/>
        </a:xfrm>
      </p:grpSpPr>
      <p:sp>
        <p:nvSpPr>
          <p:cNvPr id="535" name="Google Shape;535;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Google Shape;536;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7" name="Google Shape;537;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8" name="Google Shape;538;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9" name="Google Shape;53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6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67.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8.xml"/><Relationship Id="rId6" Type="http://schemas.openxmlformats.org/officeDocument/2006/relationships/image" Target="../media/image14.jpg"/><Relationship Id="rId5"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67.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8.xml"/><Relationship Id="rId5" Type="http://schemas.openxmlformats.org/officeDocument/2006/relationships/image" Target="../media/image3.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67.xml"/><Relationship Id="rId5" Type="http://schemas.openxmlformats.org/officeDocument/2006/relationships/image" Target="../media/image3.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7.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67.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67.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5.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6.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6.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2"/>
        <p:cNvGrpSpPr/>
        <p:nvPr/>
      </p:nvGrpSpPr>
      <p:grpSpPr>
        <a:xfrm>
          <a:off x="0" y="0"/>
          <a:ext cx="0" cy="0"/>
          <a:chOff x="0" y="0"/>
          <a:chExt cx="0" cy="0"/>
        </a:xfrm>
      </p:grpSpPr>
      <p:pic>
        <p:nvPicPr>
          <p:cNvPr id="613" name="Google Shape;613;p97"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14" name="Google Shape;614;p97"/>
          <p:cNvSpPr txBox="1">
            <a:spLocks noGrp="1"/>
          </p:cNvSpPr>
          <p:nvPr>
            <p:ph type="ctrTitle"/>
          </p:nvPr>
        </p:nvSpPr>
        <p:spPr>
          <a:xfrm>
            <a:off x="207033" y="880835"/>
            <a:ext cx="11654287" cy="213359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pt-BR" sz="5400">
                <a:latin typeface="Arial"/>
                <a:ea typeface="Arial"/>
                <a:cs typeface="Arial"/>
                <a:sym typeface="Arial"/>
              </a:rPr>
              <a:t>Contributions in an Environment: Mixed Reality and Digital Twin with the Aim to Supply Constraints Found in Twinning</a:t>
            </a:r>
            <a:endParaRPr sz="5400"/>
          </a:p>
        </p:txBody>
      </p:sp>
      <p:sp>
        <p:nvSpPr>
          <p:cNvPr id="615" name="Google Shape;615;p97"/>
          <p:cNvSpPr txBox="1">
            <a:spLocks noGrp="1"/>
          </p:cNvSpPr>
          <p:nvPr>
            <p:ph type="subTitle" idx="1"/>
          </p:nvPr>
        </p:nvSpPr>
        <p:spPr>
          <a:xfrm>
            <a:off x="1506747" y="4775214"/>
            <a:ext cx="9144000" cy="892342"/>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dk1"/>
              </a:buClr>
              <a:buSzPts val="1600"/>
              <a:buNone/>
            </a:pPr>
            <a:r>
              <a:rPr lang="pt-BR" sz="1600">
                <a:latin typeface="Arimo"/>
                <a:ea typeface="Arimo"/>
                <a:cs typeface="Arimo"/>
                <a:sym typeface="Arimo"/>
              </a:rPr>
              <a:t>¹</a:t>
            </a:r>
            <a:r>
              <a:rPr lang="pt-BR" sz="1600">
                <a:latin typeface="Arial"/>
                <a:ea typeface="Arial"/>
                <a:cs typeface="Arial"/>
                <a:sym typeface="Arial"/>
              </a:rPr>
              <a:t>Department of Information Systems, Instituto Federal do Paraná (IFPR), Ivaiporã, Brasil. </a:t>
            </a:r>
            <a:endParaRPr sz="1600">
              <a:latin typeface="Arial"/>
              <a:ea typeface="Arial"/>
              <a:cs typeface="Arial"/>
              <a:sym typeface="Arial"/>
            </a:endParaRPr>
          </a:p>
          <a:p>
            <a:pPr marL="0" lvl="0" indent="0" algn="ctr" rtl="0">
              <a:lnSpc>
                <a:spcPct val="120000"/>
              </a:lnSpc>
              <a:spcBef>
                <a:spcPts val="1000"/>
              </a:spcBef>
              <a:spcAft>
                <a:spcPts val="0"/>
              </a:spcAft>
              <a:buClr>
                <a:schemeClr val="dk1"/>
              </a:buClr>
              <a:buSzPts val="1600"/>
              <a:buNone/>
            </a:pPr>
            <a:r>
              <a:rPr lang="pt-BR" sz="1600">
                <a:latin typeface="Arimo"/>
                <a:ea typeface="Arimo"/>
                <a:cs typeface="Arimo"/>
                <a:sym typeface="Arimo"/>
              </a:rPr>
              <a:t>²</a:t>
            </a:r>
            <a:r>
              <a:rPr lang="pt-BR" sz="1600">
                <a:latin typeface="Arial"/>
                <a:ea typeface="Arial"/>
                <a:cs typeface="Arial"/>
                <a:sym typeface="Arial"/>
              </a:rPr>
              <a:t>Graduate School of Electrical Engineering and Computer Science,</a:t>
            </a:r>
            <a:br>
              <a:rPr lang="pt-BR" sz="1600">
                <a:latin typeface="Arial"/>
                <a:ea typeface="Arial"/>
                <a:cs typeface="Arial"/>
                <a:sym typeface="Arial"/>
              </a:rPr>
            </a:br>
            <a:r>
              <a:rPr lang="pt-BR" sz="1600">
                <a:latin typeface="Arial"/>
                <a:ea typeface="Arial"/>
                <a:cs typeface="Arial"/>
                <a:sym typeface="Arial"/>
              </a:rPr>
              <a:t>Universidade Tecnológica Federal do Paraná (UTFPR), Curitiba, Brazil.</a:t>
            </a:r>
            <a:endParaRPr sz="1600"/>
          </a:p>
        </p:txBody>
      </p:sp>
      <p:pic>
        <p:nvPicPr>
          <p:cNvPr id="616" name="Google Shape;616;p97"/>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617" name="Google Shape;617;p97"/>
          <p:cNvSpPr txBox="1"/>
          <p:nvPr/>
        </p:nvSpPr>
        <p:spPr>
          <a:xfrm>
            <a:off x="1641602" y="3564644"/>
            <a:ext cx="9144000" cy="1309261"/>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90000"/>
              </a:lnSpc>
              <a:spcBef>
                <a:spcPts val="0"/>
              </a:spcBef>
              <a:spcAft>
                <a:spcPts val="0"/>
              </a:spcAft>
              <a:buClr>
                <a:schemeClr val="dk1"/>
              </a:buClr>
              <a:buSzPts val="2400"/>
              <a:buFont typeface="Arial"/>
              <a:buNone/>
            </a:pPr>
            <a:r>
              <a:rPr lang="pt-BR" sz="2400" b="0" i="1" u="none" strike="noStrike" cap="none">
                <a:solidFill>
                  <a:schemeClr val="dk1"/>
                </a:solidFill>
                <a:latin typeface="Arial"/>
                <a:ea typeface="Arial"/>
                <a:cs typeface="Arial"/>
                <a:sym typeface="Arial"/>
              </a:rPr>
              <a:t>Fabiano Stingelin Cardoso</a:t>
            </a:r>
            <a:r>
              <a:rPr lang="pt-BR" sz="2400" b="0" i="1" u="none" strike="noStrike" cap="none">
                <a:solidFill>
                  <a:schemeClr val="dk1"/>
                </a:solidFill>
                <a:latin typeface="Arimo"/>
                <a:ea typeface="Arimo"/>
                <a:cs typeface="Arimo"/>
                <a:sym typeface="Arimo"/>
              </a:rPr>
              <a:t>¹˒² </a:t>
            </a:r>
            <a:r>
              <a:rPr lang="pt-BR" sz="2400" b="0" i="1" u="none" strike="noStrike" cap="none">
                <a:solidFill>
                  <a:schemeClr val="dk1"/>
                </a:solidFill>
                <a:latin typeface="Arial"/>
                <a:ea typeface="Arial"/>
                <a:cs typeface="Arial"/>
                <a:sym typeface="Arial"/>
              </a:rPr>
              <a:t>; Ronnier Frates Rohrich</a:t>
            </a:r>
            <a:r>
              <a:rPr lang="pt-BR" sz="2400" b="0" i="1" u="none" strike="noStrike" cap="none">
                <a:solidFill>
                  <a:schemeClr val="dk1"/>
                </a:solidFill>
                <a:latin typeface="Arimo"/>
                <a:ea typeface="Arimo"/>
                <a:cs typeface="Arimo"/>
                <a:sym typeface="Arimo"/>
              </a:rPr>
              <a:t>²</a:t>
            </a:r>
            <a:r>
              <a:rPr lang="pt-BR" sz="2400" b="0" i="1" u="none" strike="noStrike" cap="none">
                <a:solidFill>
                  <a:schemeClr val="dk1"/>
                </a:solidFill>
                <a:latin typeface="Arial"/>
                <a:ea typeface="Arial"/>
                <a:cs typeface="Arial"/>
                <a:sym typeface="Arial"/>
              </a:rPr>
              <a:t>; and</a:t>
            </a:r>
            <a:endParaRPr sz="24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r>
              <a:rPr lang="pt-BR" sz="2400" b="0" i="1" u="none" strike="noStrike" cap="none">
                <a:solidFill>
                  <a:schemeClr val="dk1"/>
                </a:solidFill>
                <a:latin typeface="Arial"/>
                <a:ea typeface="Arial"/>
                <a:cs typeface="Arial"/>
                <a:sym typeface="Arial"/>
              </a:rPr>
              <a:t>André Schneider de Oliveira</a:t>
            </a:r>
            <a:r>
              <a:rPr lang="pt-BR" sz="2400" b="0" i="1" u="none" strike="noStrike" cap="none">
                <a:solidFill>
                  <a:schemeClr val="dk1"/>
                </a:solidFill>
                <a:latin typeface="Arimo"/>
                <a:ea typeface="Arimo"/>
                <a:cs typeface="Arimo"/>
                <a:sym typeface="Arimo"/>
              </a:rPr>
              <a:t>²</a:t>
            </a:r>
            <a:r>
              <a:rPr lang="pt-BR" sz="2400" b="0" i="1" u="none" strike="noStrike" cap="none">
                <a:solidFill>
                  <a:schemeClr val="dk1"/>
                </a:solidFill>
                <a:latin typeface="Arial"/>
                <a:ea typeface="Arial"/>
                <a:cs typeface="Arial"/>
                <a:sym typeface="Arial"/>
              </a:rPr>
              <a:t>.</a:t>
            </a:r>
            <a:endParaRPr/>
          </a:p>
          <a:p>
            <a:pPr marL="0" marR="0" lvl="0" indent="0" algn="ctr" rtl="0">
              <a:lnSpc>
                <a:spcPct val="90000"/>
              </a:lnSpc>
              <a:spcBef>
                <a:spcPts val="1000"/>
              </a:spcBef>
              <a:spcAft>
                <a:spcPts val="0"/>
              </a:spcAft>
              <a:buClr>
                <a:schemeClr val="dk1"/>
              </a:buClr>
              <a:buSzPts val="2400"/>
              <a:buFont typeface="Arial"/>
              <a:buNone/>
            </a:pPr>
            <a:r>
              <a:rPr lang="pt-BR" sz="2400" b="0" i="1" u="none" strike="noStrike" cap="none">
                <a:solidFill>
                  <a:schemeClr val="dk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5"/>
        <p:cNvGrpSpPr/>
        <p:nvPr/>
      </p:nvGrpSpPr>
      <p:grpSpPr>
        <a:xfrm>
          <a:off x="0" y="0"/>
          <a:ext cx="0" cy="0"/>
          <a:chOff x="0" y="0"/>
          <a:chExt cx="0" cy="0"/>
        </a:xfrm>
      </p:grpSpPr>
      <p:pic>
        <p:nvPicPr>
          <p:cNvPr id="706" name="Google Shape;706;p106"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07" name="Google Shape;707;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dirty="0" err="1"/>
              <a:t>Numerical</a:t>
            </a:r>
            <a:r>
              <a:rPr lang="pt-BR" dirty="0"/>
              <a:t> </a:t>
            </a:r>
            <a:r>
              <a:rPr lang="pt-BR" dirty="0" err="1"/>
              <a:t>Modeling</a:t>
            </a:r>
            <a:endParaRPr dirty="0"/>
          </a:p>
        </p:txBody>
      </p:sp>
      <p:sp>
        <p:nvSpPr>
          <p:cNvPr id="713" name="Google Shape;713;p106"/>
          <p:cNvSpPr txBox="1">
            <a:spLocks noGrp="1"/>
          </p:cNvSpPr>
          <p:nvPr>
            <p:ph type="body" idx="1"/>
          </p:nvPr>
        </p:nvSpPr>
        <p:spPr>
          <a:xfrm>
            <a:off x="4533900" y="1821300"/>
            <a:ext cx="7267800" cy="595200"/>
          </a:xfrm>
          <a:prstGeom prst="rect">
            <a:avLst/>
          </a:prstGeom>
          <a:noFill/>
          <a:ln>
            <a:noFill/>
          </a:ln>
        </p:spPr>
        <p:txBody>
          <a:bodyPr spcFirstLastPara="1" wrap="square" lIns="91425" tIns="45700" rIns="91425" bIns="45700" anchor="t" anchorCtr="0">
            <a:normAutofit fontScale="25000" lnSpcReduction="20000"/>
          </a:bodyPr>
          <a:lstStyle/>
          <a:p>
            <a:pPr marL="228600" lvl="0" indent="-265780" algn="l" rtl="0">
              <a:lnSpc>
                <a:spcPct val="90000"/>
              </a:lnSpc>
              <a:spcBef>
                <a:spcPts val="0"/>
              </a:spcBef>
              <a:spcAft>
                <a:spcPts val="0"/>
              </a:spcAft>
              <a:buClr>
                <a:schemeClr val="dk1"/>
              </a:buClr>
              <a:buSzPct val="100000"/>
              <a:buChar char="•"/>
            </a:pPr>
            <a:r>
              <a:rPr lang="pt-BR" sz="11022" dirty="0"/>
              <a:t>Original </a:t>
            </a:r>
            <a:r>
              <a:rPr lang="pt-BR" sz="11022" dirty="0" err="1"/>
              <a:t>equation</a:t>
            </a:r>
            <a:r>
              <a:rPr lang="pt-BR" sz="11022" dirty="0"/>
              <a:t> </a:t>
            </a:r>
            <a:r>
              <a:rPr lang="pt-BR" sz="11022" dirty="0" err="1"/>
              <a:t>used</a:t>
            </a:r>
            <a:r>
              <a:rPr lang="pt-BR" sz="11022" dirty="0"/>
              <a:t> in </a:t>
            </a:r>
            <a:r>
              <a:rPr lang="pt-BR" sz="11022" dirty="0" err="1"/>
              <a:t>heat</a:t>
            </a:r>
            <a:r>
              <a:rPr lang="pt-BR" sz="11022" dirty="0"/>
              <a:t> </a:t>
            </a:r>
            <a:r>
              <a:rPr lang="pt-BR" sz="11022" dirty="0" err="1"/>
              <a:t>exchangers</a:t>
            </a:r>
            <a:r>
              <a:rPr lang="pt-BR" sz="11022" dirty="0"/>
              <a:t>.</a:t>
            </a:r>
            <a:endParaRPr sz="11022" dirty="0"/>
          </a:p>
          <a:p>
            <a:pPr marL="228600" lvl="0" indent="-90804" algn="l" rtl="0">
              <a:lnSpc>
                <a:spcPct val="90000"/>
              </a:lnSpc>
              <a:spcBef>
                <a:spcPts val="1000"/>
              </a:spcBef>
              <a:spcAft>
                <a:spcPts val="0"/>
              </a:spcAft>
              <a:buClr>
                <a:schemeClr val="dk1"/>
              </a:buClr>
              <a:buSzPct val="100000"/>
              <a:buNone/>
            </a:pPr>
            <a:endParaRPr dirty="0"/>
          </a:p>
        </p:txBody>
      </p:sp>
      <p:sp>
        <p:nvSpPr>
          <p:cNvPr id="714" name="Google Shape;714;p106"/>
          <p:cNvSpPr txBox="1"/>
          <p:nvPr/>
        </p:nvSpPr>
        <p:spPr>
          <a:xfrm>
            <a:off x="5925727" y="2682150"/>
            <a:ext cx="6025308" cy="595106"/>
          </a:xfrm>
          <a:prstGeom prst="rect">
            <a:avLst/>
          </a:prstGeom>
          <a:noFill/>
          <a:ln>
            <a:noFill/>
          </a:ln>
        </p:spPr>
        <p:txBody>
          <a:bodyPr spcFirstLastPara="1" wrap="square" lIns="91425" tIns="45700" rIns="91425" bIns="45700" anchor="t" anchorCtr="0">
            <a:normAutofit/>
          </a:bodyPr>
          <a:lstStyle/>
          <a:p>
            <a:pPr marL="228600" marR="0" lvl="0" indent="-268605" algn="l" rtl="0">
              <a:lnSpc>
                <a:spcPct val="90000"/>
              </a:lnSpc>
              <a:spcBef>
                <a:spcPts val="0"/>
              </a:spcBef>
              <a:spcAft>
                <a:spcPts val="0"/>
              </a:spcAft>
              <a:buClr>
                <a:srgbClr val="000000"/>
              </a:buClr>
              <a:buSzPts val="2800"/>
              <a:buFont typeface="Arial"/>
              <a:buChar char="•"/>
            </a:pPr>
            <a:r>
              <a:rPr lang="pt-BR" sz="2800" dirty="0" err="1">
                <a:latin typeface="Calibri"/>
                <a:ea typeface="Calibri"/>
                <a:cs typeface="Calibri"/>
                <a:sym typeface="Calibri"/>
              </a:rPr>
              <a:t>Modeling</a:t>
            </a:r>
            <a:r>
              <a:rPr lang="pt-BR" sz="2800" dirty="0">
                <a:latin typeface="Calibri"/>
                <a:ea typeface="Calibri"/>
                <a:cs typeface="Calibri"/>
                <a:sym typeface="Calibri"/>
              </a:rPr>
              <a:t> </a:t>
            </a:r>
            <a:r>
              <a:rPr lang="pt-BR" sz="2800" dirty="0" err="1">
                <a:latin typeface="Calibri"/>
                <a:ea typeface="Calibri"/>
                <a:cs typeface="Calibri"/>
                <a:sym typeface="Calibri"/>
              </a:rPr>
              <a:t>equation</a:t>
            </a:r>
            <a:r>
              <a:rPr lang="pt-BR" sz="2800" dirty="0">
                <a:latin typeface="Calibri"/>
                <a:ea typeface="Calibri"/>
                <a:cs typeface="Calibri"/>
                <a:sym typeface="Calibri"/>
              </a:rPr>
              <a:t>  for CPU </a:t>
            </a:r>
            <a:r>
              <a:rPr lang="pt-BR" sz="2800" dirty="0" err="1">
                <a:latin typeface="Calibri"/>
                <a:ea typeface="Calibri"/>
                <a:cs typeface="Calibri"/>
                <a:sym typeface="Calibri"/>
              </a:rPr>
              <a:t>cooling</a:t>
            </a:r>
            <a:r>
              <a:rPr lang="pt-BR" sz="2800" b="0" u="none" dirty="0">
                <a:solidFill>
                  <a:srgbClr val="000000"/>
                </a:solidFill>
                <a:latin typeface="Calibri"/>
                <a:ea typeface="Calibri"/>
                <a:cs typeface="Calibri"/>
                <a:sym typeface="Calibri"/>
              </a:rPr>
              <a:t>.</a:t>
            </a:r>
            <a:endParaRPr sz="2800" b="0" u="none" dirty="0">
              <a:solidFill>
                <a:srgbClr val="000000"/>
              </a:solidFill>
              <a:latin typeface="Calibri"/>
              <a:ea typeface="Calibri"/>
              <a:cs typeface="Calibri"/>
              <a:sym typeface="Calibri"/>
            </a:endParaRPr>
          </a:p>
        </p:txBody>
      </p:sp>
      <p:sp>
        <p:nvSpPr>
          <p:cNvPr id="715" name="Google Shape;715;p106"/>
          <p:cNvSpPr txBox="1"/>
          <p:nvPr/>
        </p:nvSpPr>
        <p:spPr>
          <a:xfrm>
            <a:off x="910357" y="3655204"/>
            <a:ext cx="10891466" cy="794100"/>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55269" algn="l" rtl="0">
              <a:lnSpc>
                <a:spcPct val="90000"/>
              </a:lnSpc>
              <a:spcBef>
                <a:spcPts val="0"/>
              </a:spcBef>
              <a:spcAft>
                <a:spcPts val="0"/>
              </a:spcAft>
              <a:buClr>
                <a:srgbClr val="000000"/>
              </a:buClr>
              <a:buSzPct val="96282"/>
              <a:buFont typeface="Arial"/>
              <a:buChar char="•"/>
            </a:pPr>
            <a:r>
              <a:rPr lang="pt-BR" sz="2908" b="0" u="none" dirty="0">
                <a:solidFill>
                  <a:srgbClr val="000000"/>
                </a:solidFill>
                <a:latin typeface="Calibri"/>
                <a:ea typeface="Calibri"/>
                <a:cs typeface="Calibri"/>
                <a:sym typeface="Calibri"/>
              </a:rPr>
              <a:t> </a:t>
            </a:r>
            <a:r>
              <a:rPr lang="pt-BR" sz="3025" b="1" u="none" dirty="0" err="1">
                <a:solidFill>
                  <a:srgbClr val="000000"/>
                </a:solidFill>
                <a:latin typeface="Calibri"/>
                <a:ea typeface="Calibri"/>
                <a:cs typeface="Calibri"/>
                <a:sym typeface="Calibri"/>
              </a:rPr>
              <a:t>SyncLMKD</a:t>
            </a:r>
            <a:r>
              <a:rPr lang="pt-BR" sz="3025" b="1" u="none" dirty="0">
                <a:solidFill>
                  <a:srgbClr val="000000"/>
                </a:solidFill>
                <a:latin typeface="Calibri"/>
                <a:ea typeface="Calibri"/>
                <a:cs typeface="Calibri"/>
                <a:sym typeface="Calibri"/>
              </a:rPr>
              <a:t> </a:t>
            </a:r>
            <a:r>
              <a:rPr lang="pt-BR" sz="3025" b="1" u="none" dirty="0" err="1">
                <a:solidFill>
                  <a:srgbClr val="000000"/>
                </a:solidFill>
                <a:latin typeface="Calibri"/>
                <a:ea typeface="Calibri"/>
                <a:cs typeface="Calibri"/>
                <a:sym typeface="Calibri"/>
              </a:rPr>
              <a:t>equation</a:t>
            </a:r>
            <a:r>
              <a:rPr lang="pt-BR" sz="3025" b="1" u="none" dirty="0">
                <a:solidFill>
                  <a:srgbClr val="000000"/>
                </a:solidFill>
                <a:latin typeface="Calibri"/>
                <a:ea typeface="Calibri"/>
                <a:cs typeface="Calibri"/>
                <a:sym typeface="Calibri"/>
              </a:rPr>
              <a:t> </a:t>
            </a:r>
            <a:r>
              <a:rPr lang="pt-BR" sz="3025" b="1" u="none" dirty="0" err="1">
                <a:solidFill>
                  <a:srgbClr val="000000"/>
                </a:solidFill>
                <a:latin typeface="Calibri"/>
                <a:ea typeface="Calibri"/>
                <a:cs typeface="Calibri"/>
                <a:sym typeface="Calibri"/>
              </a:rPr>
              <a:t>linearly</a:t>
            </a:r>
            <a:r>
              <a:rPr lang="pt-BR" sz="3025" b="1" u="none" dirty="0">
                <a:solidFill>
                  <a:srgbClr val="000000"/>
                </a:solidFill>
                <a:latin typeface="Calibri"/>
                <a:ea typeface="Calibri"/>
                <a:cs typeface="Calibri"/>
                <a:sym typeface="Calibri"/>
              </a:rPr>
              <a:t> </a:t>
            </a:r>
            <a:r>
              <a:rPr lang="pt-BR" sz="3025" b="1" u="none" dirty="0" err="1">
                <a:solidFill>
                  <a:srgbClr val="000000"/>
                </a:solidFill>
                <a:latin typeface="Calibri"/>
                <a:ea typeface="Calibri"/>
                <a:cs typeface="Calibri"/>
                <a:sym typeface="Calibri"/>
              </a:rPr>
              <a:t>expres</a:t>
            </a:r>
            <a:r>
              <a:rPr lang="pt-BR" sz="3025" b="1" dirty="0" err="1">
                <a:latin typeface="Calibri"/>
                <a:ea typeface="Calibri"/>
                <a:cs typeface="Calibri"/>
                <a:sym typeface="Calibri"/>
              </a:rPr>
              <a:t>sed</a:t>
            </a:r>
            <a:r>
              <a:rPr lang="pt-BR" sz="3025" b="1" dirty="0">
                <a:latin typeface="Calibri"/>
                <a:ea typeface="Calibri"/>
                <a:cs typeface="Calibri"/>
                <a:sym typeface="Calibri"/>
              </a:rPr>
              <a:t> for </a:t>
            </a:r>
            <a:r>
              <a:rPr lang="pt-BR" sz="3025" b="1" dirty="0" err="1">
                <a:latin typeface="Calibri"/>
                <a:ea typeface="Calibri"/>
                <a:cs typeface="Calibri"/>
                <a:sym typeface="Calibri"/>
              </a:rPr>
              <a:t>the</a:t>
            </a:r>
            <a:r>
              <a:rPr lang="pt-BR" sz="3025" b="1" dirty="0">
                <a:latin typeface="Calibri"/>
                <a:ea typeface="Calibri"/>
                <a:cs typeface="Calibri"/>
                <a:sym typeface="Calibri"/>
              </a:rPr>
              <a:t> </a:t>
            </a:r>
            <a:r>
              <a:rPr lang="pt-BR" sz="3025" b="1" dirty="0" err="1">
                <a:latin typeface="Calibri"/>
                <a:ea typeface="Calibri"/>
                <a:cs typeface="Calibri"/>
                <a:sym typeface="Calibri"/>
              </a:rPr>
              <a:t>distributed</a:t>
            </a:r>
            <a:r>
              <a:rPr lang="pt-BR" sz="3025" b="1" dirty="0">
                <a:latin typeface="Calibri"/>
                <a:ea typeface="Calibri"/>
                <a:cs typeface="Calibri"/>
                <a:sym typeface="Calibri"/>
              </a:rPr>
              <a:t> </a:t>
            </a:r>
            <a:r>
              <a:rPr lang="pt-BR" sz="3025" b="1" dirty="0" err="1">
                <a:latin typeface="Calibri"/>
                <a:ea typeface="Calibri"/>
                <a:cs typeface="Calibri"/>
                <a:sym typeface="Calibri"/>
              </a:rPr>
              <a:t>kinematic</a:t>
            </a:r>
            <a:r>
              <a:rPr lang="pt-BR" sz="3025" b="1" dirty="0">
                <a:latin typeface="Calibri"/>
                <a:ea typeface="Calibri"/>
                <a:cs typeface="Calibri"/>
                <a:sym typeface="Calibri"/>
              </a:rPr>
              <a:t> </a:t>
            </a:r>
            <a:r>
              <a:rPr lang="pt-BR" sz="3025" b="1" dirty="0" err="1">
                <a:latin typeface="Calibri"/>
                <a:ea typeface="Calibri"/>
                <a:cs typeface="Calibri"/>
                <a:sym typeface="Calibri"/>
              </a:rPr>
              <a:t>variations</a:t>
            </a:r>
            <a:r>
              <a:rPr lang="pt-BR" sz="3025" b="1" dirty="0">
                <a:latin typeface="Calibri"/>
                <a:ea typeface="Calibri"/>
                <a:cs typeface="Calibri"/>
                <a:sym typeface="Calibri"/>
              </a:rPr>
              <a:t>  problem.</a:t>
            </a:r>
            <a:endParaRPr sz="3025" b="1" u="none" dirty="0">
              <a:solidFill>
                <a:srgbClr val="000000"/>
              </a:solidFill>
              <a:latin typeface="Calibri"/>
              <a:ea typeface="Calibri"/>
              <a:cs typeface="Calibri"/>
              <a:sym typeface="Calibri"/>
            </a:endParaRPr>
          </a:p>
        </p:txBody>
      </p:sp>
      <p:sp>
        <p:nvSpPr>
          <p:cNvPr id="716" name="Google Shape;716;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10</a:t>
            </a:fld>
            <a:endParaRPr>
              <a:solidFill>
                <a:srgbClr val="888888"/>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357" y="1721959"/>
            <a:ext cx="3445293" cy="79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7843" y="2573485"/>
            <a:ext cx="3785366" cy="72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4284" y="4433991"/>
            <a:ext cx="7071734" cy="102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0"/>
        <p:cNvGrpSpPr/>
        <p:nvPr/>
      </p:nvGrpSpPr>
      <p:grpSpPr>
        <a:xfrm>
          <a:off x="0" y="0"/>
          <a:ext cx="0" cy="0"/>
          <a:chOff x="0" y="0"/>
          <a:chExt cx="0" cy="0"/>
        </a:xfrm>
      </p:grpSpPr>
      <p:pic>
        <p:nvPicPr>
          <p:cNvPr id="721" name="Google Shape;721;p107"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22" name="Google Shape;722;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Calibri"/>
              <a:buNone/>
            </a:pPr>
            <a:r>
              <a:rPr lang="pt-BR"/>
              <a:t>Digital Twin Purchased Environment</a:t>
            </a:r>
            <a:endParaRPr/>
          </a:p>
        </p:txBody>
      </p:sp>
      <p:sp>
        <p:nvSpPr>
          <p:cNvPr id="723" name="Google Shape;723;p107"/>
          <p:cNvSpPr txBox="1"/>
          <p:nvPr/>
        </p:nvSpPr>
        <p:spPr>
          <a:xfrm>
            <a:off x="3123284" y="5196327"/>
            <a:ext cx="190933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600">
                <a:solidFill>
                  <a:schemeClr val="dk1"/>
                </a:solidFill>
                <a:latin typeface="Calibri"/>
                <a:ea typeface="Calibri"/>
                <a:cs typeface="Calibri"/>
                <a:sym typeface="Calibri"/>
              </a:rPr>
              <a:t>Copyright Kongsberg Digital 2019</a:t>
            </a:r>
            <a:endParaRPr sz="1600">
              <a:solidFill>
                <a:schemeClr val="dk1"/>
              </a:solidFill>
              <a:latin typeface="Calibri"/>
              <a:ea typeface="Calibri"/>
              <a:cs typeface="Calibri"/>
              <a:sym typeface="Calibri"/>
            </a:endParaRPr>
          </a:p>
        </p:txBody>
      </p:sp>
      <p:pic>
        <p:nvPicPr>
          <p:cNvPr id="724" name="Google Shape;724;p107"/>
          <p:cNvPicPr preferRelativeResize="0"/>
          <p:nvPr/>
        </p:nvPicPr>
        <p:blipFill rotWithShape="1">
          <a:blip r:embed="rId5">
            <a:alphaModFix/>
          </a:blip>
          <a:srcRect/>
          <a:stretch/>
        </p:blipFill>
        <p:spPr>
          <a:xfrm>
            <a:off x="899592" y="1461532"/>
            <a:ext cx="6356718" cy="3576291"/>
          </a:xfrm>
          <a:prstGeom prst="rect">
            <a:avLst/>
          </a:prstGeom>
          <a:noFill/>
          <a:ln>
            <a:noFill/>
          </a:ln>
        </p:spPr>
      </p:pic>
      <p:pic>
        <p:nvPicPr>
          <p:cNvPr id="725" name="Google Shape;725;p107"/>
          <p:cNvPicPr preferRelativeResize="0"/>
          <p:nvPr/>
        </p:nvPicPr>
        <p:blipFill rotWithShape="1">
          <a:blip r:embed="rId6">
            <a:alphaModFix/>
          </a:blip>
          <a:srcRect/>
          <a:stretch/>
        </p:blipFill>
        <p:spPr>
          <a:xfrm>
            <a:off x="7499570" y="1502611"/>
            <a:ext cx="3283472" cy="1137133"/>
          </a:xfrm>
          <a:prstGeom prst="rect">
            <a:avLst/>
          </a:prstGeom>
          <a:noFill/>
          <a:ln>
            <a:noFill/>
          </a:ln>
        </p:spPr>
      </p:pic>
      <p:sp>
        <p:nvSpPr>
          <p:cNvPr id="726" name="Google Shape;726;p107"/>
          <p:cNvSpPr txBox="1">
            <a:spLocks noGrp="1"/>
          </p:cNvSpPr>
          <p:nvPr>
            <p:ph type="body" idx="1"/>
          </p:nvPr>
        </p:nvSpPr>
        <p:spPr>
          <a:xfrm>
            <a:off x="7394288" y="2691449"/>
            <a:ext cx="4139241" cy="32608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VALUES</a:t>
            </a:r>
            <a:r>
              <a:rPr lang="pt-BR" b="1" cap="none"/>
              <a:t> </a:t>
            </a:r>
            <a:r>
              <a:rPr lang="pt-BR" b="1"/>
              <a:t>IN</a:t>
            </a:r>
            <a:r>
              <a:rPr lang="pt-BR" b="1" cap="none"/>
              <a:t> 2025</a:t>
            </a:r>
            <a:endParaRPr/>
          </a:p>
          <a:p>
            <a:pPr marL="228600" lvl="0" indent="-228600" algn="l" rtl="0">
              <a:lnSpc>
                <a:spcPct val="90000"/>
              </a:lnSpc>
              <a:spcBef>
                <a:spcPts val="1000"/>
              </a:spcBef>
              <a:spcAft>
                <a:spcPts val="0"/>
              </a:spcAft>
              <a:buClr>
                <a:schemeClr val="dk1"/>
              </a:buClr>
              <a:buSzPts val="2800"/>
              <a:buChar char="•"/>
            </a:pPr>
            <a:r>
              <a:rPr lang="pt-BR"/>
              <a:t>US$ 2.200/year for license, pre-paid annually;</a:t>
            </a:r>
            <a:endParaRPr/>
          </a:p>
          <a:p>
            <a:pPr marL="228600" lvl="0" indent="-228600" algn="l" rtl="0">
              <a:lnSpc>
                <a:spcPct val="90000"/>
              </a:lnSpc>
              <a:spcBef>
                <a:spcPts val="1000"/>
              </a:spcBef>
              <a:spcAft>
                <a:spcPts val="0"/>
              </a:spcAft>
              <a:buClr>
                <a:schemeClr val="dk1"/>
              </a:buClr>
              <a:buSzPts val="2800"/>
              <a:buChar char="•"/>
            </a:pPr>
            <a:r>
              <a:rPr lang="pt-BR"/>
              <a:t>or US$ 200/month for license, paid monthly.</a:t>
            </a:r>
            <a:endParaRPr/>
          </a:p>
        </p:txBody>
      </p:sp>
      <p:pic>
        <p:nvPicPr>
          <p:cNvPr id="727" name="Google Shape;727;p107"/>
          <p:cNvPicPr preferRelativeResize="0"/>
          <p:nvPr/>
        </p:nvPicPr>
        <p:blipFill rotWithShape="1">
          <a:blip r:embed="rId7">
            <a:alphaModFix/>
          </a:blip>
          <a:srcRect/>
          <a:stretch/>
        </p:blipFill>
        <p:spPr>
          <a:xfrm>
            <a:off x="4696672" y="6098934"/>
            <a:ext cx="3033860" cy="605043"/>
          </a:xfrm>
          <a:prstGeom prst="rect">
            <a:avLst/>
          </a:prstGeom>
          <a:noFill/>
          <a:ln>
            <a:noFill/>
          </a:ln>
        </p:spPr>
      </p:pic>
      <p:sp>
        <p:nvSpPr>
          <p:cNvPr id="728" name="Google Shape;728;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11</a:t>
            </a:fld>
            <a:endParaRPr>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2"/>
        <p:cNvGrpSpPr/>
        <p:nvPr/>
      </p:nvGrpSpPr>
      <p:grpSpPr>
        <a:xfrm>
          <a:off x="0" y="0"/>
          <a:ext cx="0" cy="0"/>
          <a:chOff x="0" y="0"/>
          <a:chExt cx="0" cy="0"/>
        </a:xfrm>
      </p:grpSpPr>
      <p:pic>
        <p:nvPicPr>
          <p:cNvPr id="733" name="Google Shape;733;p108"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34" name="Google Shape;734;p108"/>
          <p:cNvSpPr txBox="1">
            <a:spLocks noGrp="1"/>
          </p:cNvSpPr>
          <p:nvPr>
            <p:ph type="title"/>
          </p:nvPr>
        </p:nvSpPr>
        <p:spPr>
          <a:xfrm>
            <a:off x="760566" y="67566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dirty="0" err="1"/>
              <a:t>Educational</a:t>
            </a:r>
            <a:r>
              <a:rPr lang="pt-BR" dirty="0"/>
              <a:t> </a:t>
            </a:r>
            <a:r>
              <a:rPr lang="pt-BR" dirty="0" err="1"/>
              <a:t>Environment</a:t>
            </a:r>
            <a:r>
              <a:rPr lang="pt-BR" dirty="0"/>
              <a:t>  for The Digital </a:t>
            </a:r>
            <a:r>
              <a:rPr lang="pt-BR" dirty="0" err="1"/>
              <a:t>Twin</a:t>
            </a:r>
            <a:r>
              <a:rPr lang="pt-BR" dirty="0"/>
              <a:t> </a:t>
            </a:r>
            <a:endParaRPr dirty="0"/>
          </a:p>
        </p:txBody>
      </p:sp>
      <p:sp>
        <p:nvSpPr>
          <p:cNvPr id="735" name="Google Shape;735;p108"/>
          <p:cNvSpPr txBox="1">
            <a:spLocks noGrp="1"/>
          </p:cNvSpPr>
          <p:nvPr>
            <p:ph type="body" idx="1"/>
          </p:nvPr>
        </p:nvSpPr>
        <p:spPr>
          <a:xfrm>
            <a:off x="861204" y="5001190"/>
            <a:ext cx="10335884" cy="1422150"/>
          </a:xfrm>
          <a:prstGeom prst="rect">
            <a:avLst/>
          </a:prstGeom>
          <a:noFill/>
          <a:ln>
            <a:noFill/>
          </a:ln>
        </p:spPr>
        <p:txBody>
          <a:bodyPr spcFirstLastPara="1" wrap="square" lIns="91425" tIns="45700" rIns="91425" bIns="45700" anchor="t" anchorCtr="0">
            <a:normAutofit/>
          </a:bodyPr>
          <a:lstStyle/>
          <a:p>
            <a:pPr marL="12700" lvl="0" indent="-12700" algn="l" rtl="0">
              <a:lnSpc>
                <a:spcPct val="120357"/>
              </a:lnSpc>
              <a:spcBef>
                <a:spcPts val="0"/>
              </a:spcBef>
              <a:spcAft>
                <a:spcPts val="0"/>
              </a:spcAft>
              <a:buClr>
                <a:schemeClr val="dk1"/>
              </a:buClr>
              <a:buSzPts val="2800"/>
              <a:buChar char="•"/>
            </a:pPr>
            <a:r>
              <a:rPr lang="pt-BR" dirty="0" err="1">
                <a:latin typeface="Arial"/>
                <a:ea typeface="Arial"/>
                <a:cs typeface="Arial"/>
                <a:sym typeface="Arial"/>
              </a:rPr>
              <a:t>If</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a:t>
            </a:r>
            <a:r>
              <a:rPr lang="pt-BR" dirty="0" err="1">
                <a:latin typeface="Arial"/>
                <a:ea typeface="Arial"/>
                <a:cs typeface="Arial"/>
                <a:sym typeface="Arial"/>
              </a:rPr>
              <a:t>CoppeliaSim</a:t>
            </a:r>
            <a:r>
              <a:rPr lang="pt-BR" dirty="0">
                <a:latin typeface="Arial"/>
                <a:ea typeface="Arial"/>
                <a:cs typeface="Arial"/>
                <a:sym typeface="Arial"/>
              </a:rPr>
              <a:t> </a:t>
            </a:r>
            <a:r>
              <a:rPr lang="pt-BR" dirty="0" err="1">
                <a:latin typeface="Arial"/>
                <a:ea typeface="Arial"/>
                <a:cs typeface="Arial"/>
                <a:sym typeface="Arial"/>
              </a:rPr>
              <a:t>and</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a:t>
            </a:r>
            <a:r>
              <a:rPr lang="pt-BR" dirty="0" err="1">
                <a:latin typeface="Arial"/>
                <a:ea typeface="Arial"/>
                <a:cs typeface="Arial"/>
                <a:sym typeface="Arial"/>
              </a:rPr>
              <a:t>Webot</a:t>
            </a:r>
            <a:r>
              <a:rPr lang="pt-BR" dirty="0">
                <a:latin typeface="Arial"/>
                <a:ea typeface="Arial"/>
                <a:cs typeface="Arial"/>
                <a:sym typeface="Arial"/>
              </a:rPr>
              <a:t> </a:t>
            </a:r>
            <a:r>
              <a:rPr lang="pt-BR" dirty="0" err="1">
                <a:latin typeface="Arial"/>
                <a:ea typeface="Arial"/>
                <a:cs typeface="Arial"/>
                <a:sym typeface="Arial"/>
              </a:rPr>
              <a:t>simulators</a:t>
            </a:r>
            <a:r>
              <a:rPr lang="pt-BR" dirty="0">
                <a:latin typeface="Arial"/>
                <a:ea typeface="Arial"/>
                <a:cs typeface="Arial"/>
                <a:sym typeface="Arial"/>
              </a:rPr>
              <a:t> are </a:t>
            </a:r>
            <a:r>
              <a:rPr lang="pt-BR" dirty="0" err="1">
                <a:latin typeface="Arial"/>
                <a:ea typeface="Arial"/>
                <a:cs typeface="Arial"/>
                <a:sym typeface="Arial"/>
              </a:rPr>
              <a:t>connected</a:t>
            </a:r>
            <a:r>
              <a:rPr lang="pt-BR" dirty="0">
                <a:latin typeface="Arial"/>
                <a:ea typeface="Arial"/>
                <a:cs typeface="Arial"/>
                <a:sym typeface="Arial"/>
              </a:rPr>
              <a:t> </a:t>
            </a:r>
            <a:r>
              <a:rPr lang="pt-BR" dirty="0" err="1">
                <a:latin typeface="Arial"/>
                <a:ea typeface="Arial"/>
                <a:cs typeface="Arial"/>
                <a:sym typeface="Arial"/>
              </a:rPr>
              <a:t>to</a:t>
            </a:r>
            <a:r>
              <a:rPr lang="pt-BR" dirty="0">
                <a:latin typeface="Arial"/>
                <a:ea typeface="Arial"/>
                <a:cs typeface="Arial"/>
                <a:sym typeface="Arial"/>
              </a:rPr>
              <a:t> a </a:t>
            </a:r>
            <a:r>
              <a:rPr lang="pt-BR" dirty="0" err="1">
                <a:latin typeface="Arial"/>
                <a:ea typeface="Arial"/>
                <a:cs typeface="Arial"/>
                <a:sym typeface="Arial"/>
              </a:rPr>
              <a:t>controller</a:t>
            </a:r>
            <a:r>
              <a:rPr lang="pt-BR" dirty="0">
                <a:latin typeface="Arial"/>
                <a:ea typeface="Arial"/>
                <a:cs typeface="Arial"/>
                <a:sym typeface="Arial"/>
              </a:rPr>
              <a:t> </a:t>
            </a:r>
            <a:r>
              <a:rPr lang="pt-BR" dirty="0" err="1">
                <a:latin typeface="Arial"/>
                <a:ea typeface="Arial"/>
                <a:cs typeface="Arial"/>
                <a:sym typeface="Arial"/>
              </a:rPr>
              <a:t>even</a:t>
            </a:r>
            <a:r>
              <a:rPr lang="pt-BR" dirty="0">
                <a:latin typeface="Arial"/>
                <a:ea typeface="Arial"/>
                <a:cs typeface="Arial"/>
                <a:sym typeface="Arial"/>
              </a:rPr>
              <a:t> </a:t>
            </a:r>
            <a:r>
              <a:rPr lang="pt-BR" dirty="0" err="1">
                <a:latin typeface="Arial"/>
                <a:ea typeface="Arial"/>
                <a:cs typeface="Arial"/>
                <a:sym typeface="Arial"/>
              </a:rPr>
              <a:t>so</a:t>
            </a:r>
            <a:r>
              <a:rPr lang="pt-BR" dirty="0">
                <a:latin typeface="Arial"/>
                <a:ea typeface="Arial"/>
                <a:cs typeface="Arial"/>
                <a:sym typeface="Arial"/>
              </a:rPr>
              <a:t> </a:t>
            </a:r>
            <a:r>
              <a:rPr lang="pt-BR" dirty="0" err="1">
                <a:latin typeface="Arial"/>
                <a:ea typeface="Arial"/>
                <a:cs typeface="Arial"/>
                <a:sym typeface="Arial"/>
              </a:rPr>
              <a:t>there</a:t>
            </a:r>
            <a:r>
              <a:rPr lang="pt-BR" dirty="0">
                <a:latin typeface="Arial"/>
                <a:ea typeface="Arial"/>
                <a:cs typeface="Arial"/>
                <a:sym typeface="Arial"/>
              </a:rPr>
              <a:t> are </a:t>
            </a:r>
            <a:r>
              <a:rPr lang="pt-BR" dirty="0" err="1">
                <a:latin typeface="Arial"/>
                <a:ea typeface="Arial"/>
                <a:cs typeface="Arial"/>
                <a:sym typeface="Arial"/>
              </a:rPr>
              <a:t>variations</a:t>
            </a:r>
            <a:r>
              <a:rPr lang="pt-BR" dirty="0">
                <a:latin typeface="Arial"/>
                <a:ea typeface="Arial"/>
                <a:cs typeface="Arial"/>
                <a:sym typeface="Arial"/>
              </a:rPr>
              <a:t> </a:t>
            </a:r>
            <a:r>
              <a:rPr lang="pt-BR" dirty="0" err="1">
                <a:latin typeface="Arial"/>
                <a:ea typeface="Arial"/>
                <a:cs typeface="Arial"/>
                <a:sym typeface="Arial"/>
              </a:rPr>
              <a:t>between</a:t>
            </a:r>
            <a:r>
              <a:rPr lang="pt-BR" dirty="0">
                <a:latin typeface="Arial"/>
                <a:ea typeface="Arial"/>
                <a:cs typeface="Arial"/>
                <a:sym typeface="Arial"/>
              </a:rPr>
              <a:t> </a:t>
            </a:r>
            <a:r>
              <a:rPr lang="pt-BR" dirty="0" err="1">
                <a:latin typeface="Arial"/>
                <a:ea typeface="Arial"/>
                <a:cs typeface="Arial"/>
                <a:sym typeface="Arial"/>
              </a:rPr>
              <a:t>models</a:t>
            </a:r>
            <a:r>
              <a:rPr lang="pt-BR" dirty="0">
                <a:latin typeface="Arial"/>
                <a:ea typeface="Arial"/>
                <a:cs typeface="Arial"/>
                <a:sym typeface="Arial"/>
              </a:rPr>
              <a:t>.</a:t>
            </a:r>
            <a:endParaRPr dirty="0">
              <a:latin typeface="Arial"/>
              <a:ea typeface="Arial"/>
              <a:cs typeface="Arial"/>
              <a:sym typeface="Arial"/>
            </a:endParaRPr>
          </a:p>
        </p:txBody>
      </p:sp>
      <p:pic>
        <p:nvPicPr>
          <p:cNvPr id="736" name="Google Shape;736;p108"/>
          <p:cNvPicPr preferRelativeResize="0"/>
          <p:nvPr/>
        </p:nvPicPr>
        <p:blipFill rotWithShape="1">
          <a:blip r:embed="rId5">
            <a:alphaModFix/>
          </a:blip>
          <a:srcRect/>
          <a:stretch/>
        </p:blipFill>
        <p:spPr>
          <a:xfrm>
            <a:off x="7556503" y="2125529"/>
            <a:ext cx="2957641" cy="2376868"/>
          </a:xfrm>
          <a:prstGeom prst="rect">
            <a:avLst/>
          </a:prstGeom>
          <a:noFill/>
          <a:ln>
            <a:noFill/>
          </a:ln>
        </p:spPr>
      </p:pic>
      <p:sp>
        <p:nvSpPr>
          <p:cNvPr id="737" name="Google Shape;737;p108"/>
          <p:cNvSpPr txBox="1"/>
          <p:nvPr/>
        </p:nvSpPr>
        <p:spPr>
          <a:xfrm>
            <a:off x="8217567" y="4524547"/>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a:solidFill>
                  <a:schemeClr val="dk1"/>
                </a:solidFill>
                <a:latin typeface="Arial"/>
                <a:ea typeface="Arial"/>
                <a:cs typeface="Arial"/>
                <a:sym typeface="Arial"/>
              </a:rPr>
              <a:t>Copelliasim</a:t>
            </a:r>
            <a:endParaRPr sz="1800">
              <a:solidFill>
                <a:schemeClr val="dk1"/>
              </a:solidFill>
              <a:latin typeface="Arial"/>
              <a:ea typeface="Arial"/>
              <a:cs typeface="Arial"/>
              <a:sym typeface="Arial"/>
            </a:endParaRPr>
          </a:p>
          <a:p>
            <a:pPr marL="243205" marR="258765" lvl="0" indent="0" algn="ctr" rtl="0">
              <a:lnSpc>
                <a:spcPct val="107722"/>
              </a:lnSpc>
              <a:spcBef>
                <a:spcPts val="97"/>
              </a:spcBef>
              <a:spcAft>
                <a:spcPts val="0"/>
              </a:spcAft>
              <a:buNone/>
            </a:pPr>
            <a:r>
              <a:rPr lang="pt-BR" sz="1800">
                <a:solidFill>
                  <a:schemeClr val="dk1"/>
                </a:solidFill>
                <a:latin typeface="Arial"/>
                <a:ea typeface="Arial"/>
                <a:cs typeface="Arial"/>
                <a:sym typeface="Arial"/>
              </a:rPr>
              <a:t>VIRTUAL</a:t>
            </a:r>
            <a:endParaRPr sz="1800">
              <a:solidFill>
                <a:schemeClr val="dk1"/>
              </a:solidFill>
              <a:latin typeface="Arial"/>
              <a:ea typeface="Arial"/>
              <a:cs typeface="Arial"/>
              <a:sym typeface="Arial"/>
            </a:endParaRPr>
          </a:p>
        </p:txBody>
      </p:sp>
      <p:pic>
        <p:nvPicPr>
          <p:cNvPr id="738" name="Google Shape;738;p108"/>
          <p:cNvPicPr preferRelativeResize="0"/>
          <p:nvPr/>
        </p:nvPicPr>
        <p:blipFill rotWithShape="1">
          <a:blip r:embed="rId6">
            <a:alphaModFix/>
          </a:blip>
          <a:srcRect/>
          <a:stretch/>
        </p:blipFill>
        <p:spPr>
          <a:xfrm>
            <a:off x="4129726" y="2779636"/>
            <a:ext cx="3029598" cy="2135002"/>
          </a:xfrm>
          <a:prstGeom prst="rect">
            <a:avLst/>
          </a:prstGeom>
          <a:noFill/>
          <a:ln>
            <a:noFill/>
          </a:ln>
        </p:spPr>
      </p:pic>
      <p:sp>
        <p:nvSpPr>
          <p:cNvPr id="739" name="Google Shape;739;p108"/>
          <p:cNvSpPr txBox="1"/>
          <p:nvPr/>
        </p:nvSpPr>
        <p:spPr>
          <a:xfrm>
            <a:off x="4554124" y="1968318"/>
            <a:ext cx="1904770" cy="759562"/>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dirty="0" err="1">
                <a:solidFill>
                  <a:schemeClr val="dk1"/>
                </a:solidFill>
                <a:latin typeface="Arial"/>
                <a:ea typeface="Arial"/>
                <a:cs typeface="Arial"/>
                <a:sym typeface="Arial"/>
              </a:rPr>
              <a:t>Robotnik</a:t>
            </a:r>
            <a:r>
              <a:rPr lang="pt-BR" sz="1800" dirty="0">
                <a:solidFill>
                  <a:schemeClr val="dk1"/>
                </a:solidFill>
                <a:latin typeface="Arial"/>
                <a:ea typeface="Arial"/>
                <a:cs typeface="Arial"/>
                <a:sym typeface="Arial"/>
              </a:rPr>
              <a:t> </a:t>
            </a:r>
            <a:r>
              <a:rPr lang="pt-BR" sz="1800" dirty="0" err="1">
                <a:solidFill>
                  <a:schemeClr val="dk1"/>
                </a:solidFill>
                <a:latin typeface="Arial"/>
                <a:ea typeface="Arial"/>
                <a:cs typeface="Arial"/>
                <a:sym typeface="Arial"/>
              </a:rPr>
              <a:t>summit</a:t>
            </a:r>
            <a:r>
              <a:rPr lang="pt-BR" sz="1800" dirty="0">
                <a:solidFill>
                  <a:schemeClr val="dk1"/>
                </a:solidFill>
                <a:latin typeface="Arial"/>
                <a:ea typeface="Arial"/>
                <a:cs typeface="Arial"/>
                <a:sym typeface="Arial"/>
              </a:rPr>
              <a:t> </a:t>
            </a:r>
            <a:r>
              <a:rPr lang="pt-BR" sz="1800" dirty="0" err="1">
                <a:solidFill>
                  <a:schemeClr val="dk1"/>
                </a:solidFill>
                <a:latin typeface="Arial"/>
                <a:ea typeface="Arial"/>
                <a:cs typeface="Arial"/>
                <a:sym typeface="Arial"/>
              </a:rPr>
              <a:t>xl</a:t>
            </a:r>
            <a:endParaRPr sz="1800" dirty="0">
              <a:solidFill>
                <a:schemeClr val="dk1"/>
              </a:solidFill>
              <a:latin typeface="Arial"/>
              <a:ea typeface="Arial"/>
              <a:cs typeface="Arial"/>
              <a:sym typeface="Arial"/>
            </a:endParaRPr>
          </a:p>
          <a:p>
            <a:pPr marL="243205" marR="258765" lvl="0" indent="0" algn="ctr" rtl="0">
              <a:lnSpc>
                <a:spcPct val="107722"/>
              </a:lnSpc>
              <a:spcBef>
                <a:spcPts val="97"/>
              </a:spcBef>
              <a:spcAft>
                <a:spcPts val="0"/>
              </a:spcAft>
              <a:buNone/>
            </a:pPr>
            <a:r>
              <a:rPr lang="pt-BR" sz="1800" dirty="0">
                <a:solidFill>
                  <a:schemeClr val="dk1"/>
                </a:solidFill>
                <a:latin typeface="Arial"/>
                <a:ea typeface="Arial"/>
                <a:cs typeface="Arial"/>
                <a:sym typeface="Arial"/>
              </a:rPr>
              <a:t>REAL</a:t>
            </a:r>
            <a:endParaRPr sz="1800" dirty="0">
              <a:solidFill>
                <a:schemeClr val="dk1"/>
              </a:solidFill>
              <a:latin typeface="Arial"/>
              <a:ea typeface="Arial"/>
              <a:cs typeface="Arial"/>
              <a:sym typeface="Arial"/>
            </a:endParaRPr>
          </a:p>
        </p:txBody>
      </p:sp>
      <p:pic>
        <p:nvPicPr>
          <p:cNvPr id="740" name="Google Shape;740;p108"/>
          <p:cNvPicPr preferRelativeResize="0"/>
          <p:nvPr/>
        </p:nvPicPr>
        <p:blipFill rotWithShape="1">
          <a:blip r:embed="rId7">
            <a:alphaModFix/>
          </a:blip>
          <a:srcRect/>
          <a:stretch/>
        </p:blipFill>
        <p:spPr>
          <a:xfrm>
            <a:off x="861204" y="1958170"/>
            <a:ext cx="2540424" cy="2544227"/>
          </a:xfrm>
          <a:prstGeom prst="rect">
            <a:avLst/>
          </a:prstGeom>
          <a:noFill/>
          <a:ln>
            <a:noFill/>
          </a:ln>
        </p:spPr>
      </p:pic>
      <p:sp>
        <p:nvSpPr>
          <p:cNvPr id="741" name="Google Shape;741;p108"/>
          <p:cNvSpPr txBox="1"/>
          <p:nvPr/>
        </p:nvSpPr>
        <p:spPr>
          <a:xfrm>
            <a:off x="1095476" y="4524547"/>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a:solidFill>
                  <a:schemeClr val="dk1"/>
                </a:solidFill>
                <a:latin typeface="Arial"/>
                <a:ea typeface="Arial"/>
                <a:cs typeface="Arial"/>
                <a:sym typeface="Arial"/>
              </a:rPr>
              <a:t>Webot</a:t>
            </a:r>
            <a:endParaRPr sz="1800">
              <a:solidFill>
                <a:schemeClr val="dk1"/>
              </a:solidFill>
              <a:latin typeface="Arial"/>
              <a:ea typeface="Arial"/>
              <a:cs typeface="Arial"/>
              <a:sym typeface="Arial"/>
            </a:endParaRPr>
          </a:p>
          <a:p>
            <a:pPr marL="243205" marR="258765" lvl="0" indent="0" algn="ctr" rtl="0">
              <a:lnSpc>
                <a:spcPct val="107722"/>
              </a:lnSpc>
              <a:spcBef>
                <a:spcPts val="97"/>
              </a:spcBef>
              <a:spcAft>
                <a:spcPts val="0"/>
              </a:spcAft>
              <a:buNone/>
            </a:pPr>
            <a:r>
              <a:rPr lang="pt-BR" sz="1800">
                <a:solidFill>
                  <a:schemeClr val="dk1"/>
                </a:solidFill>
                <a:latin typeface="Arial"/>
                <a:ea typeface="Arial"/>
                <a:cs typeface="Arial"/>
                <a:sym typeface="Arial"/>
              </a:rPr>
              <a:t>VIRTUAL</a:t>
            </a:r>
            <a:endParaRPr sz="1800">
              <a:solidFill>
                <a:schemeClr val="dk1"/>
              </a:solidFill>
              <a:latin typeface="Arial"/>
              <a:ea typeface="Arial"/>
              <a:cs typeface="Arial"/>
              <a:sym typeface="Arial"/>
            </a:endParaRPr>
          </a:p>
        </p:txBody>
      </p:sp>
      <p:pic>
        <p:nvPicPr>
          <p:cNvPr id="742" name="Google Shape;742;p108"/>
          <p:cNvPicPr preferRelativeResize="0"/>
          <p:nvPr/>
        </p:nvPicPr>
        <p:blipFill rotWithShape="1">
          <a:blip r:embed="rId8">
            <a:alphaModFix/>
          </a:blip>
          <a:srcRect/>
          <a:stretch/>
        </p:blipFill>
        <p:spPr>
          <a:xfrm>
            <a:off x="4696672" y="6098934"/>
            <a:ext cx="3033860" cy="605043"/>
          </a:xfrm>
          <a:prstGeom prst="rect">
            <a:avLst/>
          </a:prstGeom>
          <a:noFill/>
          <a:ln>
            <a:noFill/>
          </a:ln>
        </p:spPr>
      </p:pic>
      <p:sp>
        <p:nvSpPr>
          <p:cNvPr id="743" name="Google Shape;743;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12</a:t>
            </a:fld>
            <a:endParaRPr>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pic>
        <p:nvPicPr>
          <p:cNvPr id="748" name="Google Shape;748;p109"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49" name="Google Shape;749;p10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Open Environment for the Digital Twin</a:t>
            </a:r>
            <a:endParaRPr>
              <a:solidFill>
                <a:srgbClr val="0000FF"/>
              </a:solidFill>
            </a:endParaRPr>
          </a:p>
        </p:txBody>
      </p:sp>
      <p:sp>
        <p:nvSpPr>
          <p:cNvPr id="750" name="Google Shape;750;p109"/>
          <p:cNvSpPr txBox="1">
            <a:spLocks noGrp="1"/>
          </p:cNvSpPr>
          <p:nvPr>
            <p:ph type="body" idx="1"/>
          </p:nvPr>
        </p:nvSpPr>
        <p:spPr>
          <a:xfrm>
            <a:off x="861203" y="4543405"/>
            <a:ext cx="10335884" cy="1422150"/>
          </a:xfrm>
          <a:prstGeom prst="rect">
            <a:avLst/>
          </a:prstGeom>
          <a:noFill/>
          <a:ln>
            <a:noFill/>
          </a:ln>
        </p:spPr>
        <p:txBody>
          <a:bodyPr spcFirstLastPara="1" wrap="square" lIns="91425" tIns="45700" rIns="91425" bIns="45700" anchor="t" anchorCtr="0">
            <a:normAutofit fontScale="92500"/>
          </a:bodyPr>
          <a:lstStyle/>
          <a:p>
            <a:pPr marL="12700" lvl="0" indent="-12700" algn="just" rtl="0">
              <a:lnSpc>
                <a:spcPct val="120357"/>
              </a:lnSpc>
              <a:spcBef>
                <a:spcPts val="0"/>
              </a:spcBef>
              <a:spcAft>
                <a:spcPts val="0"/>
              </a:spcAft>
              <a:buClr>
                <a:schemeClr val="dk1"/>
              </a:buClr>
              <a:buSzPts val="2800"/>
              <a:buChar char="•"/>
            </a:pPr>
            <a:r>
              <a:rPr lang="pt-BR"/>
              <a:t>RViz is a 3D visualization platform of ROS (Robot Operating System). It has an open code as well as ROS for the customization of scenarios and robots.</a:t>
            </a:r>
            <a:endParaRPr>
              <a:latin typeface="Arial"/>
              <a:ea typeface="Arial"/>
              <a:cs typeface="Arial"/>
              <a:sym typeface="Arial"/>
            </a:endParaRPr>
          </a:p>
        </p:txBody>
      </p:sp>
      <p:pic>
        <p:nvPicPr>
          <p:cNvPr id="751" name="Google Shape;751;p109"/>
          <p:cNvPicPr preferRelativeResize="0"/>
          <p:nvPr/>
        </p:nvPicPr>
        <p:blipFill rotWithShape="1">
          <a:blip r:embed="rId5">
            <a:alphaModFix/>
          </a:blip>
          <a:srcRect/>
          <a:stretch/>
        </p:blipFill>
        <p:spPr>
          <a:xfrm>
            <a:off x="4126962" y="1606031"/>
            <a:ext cx="3762375" cy="2438400"/>
          </a:xfrm>
          <a:prstGeom prst="rect">
            <a:avLst/>
          </a:prstGeom>
          <a:noFill/>
          <a:ln>
            <a:noFill/>
          </a:ln>
        </p:spPr>
      </p:pic>
      <p:pic>
        <p:nvPicPr>
          <p:cNvPr id="752" name="Google Shape;752;p109"/>
          <p:cNvPicPr preferRelativeResize="0"/>
          <p:nvPr/>
        </p:nvPicPr>
        <p:blipFill rotWithShape="1">
          <a:blip r:embed="rId6">
            <a:alphaModFix/>
          </a:blip>
          <a:srcRect/>
          <a:stretch/>
        </p:blipFill>
        <p:spPr>
          <a:xfrm>
            <a:off x="4696672" y="6098934"/>
            <a:ext cx="3033860" cy="605043"/>
          </a:xfrm>
          <a:prstGeom prst="rect">
            <a:avLst/>
          </a:prstGeom>
          <a:noFill/>
          <a:ln>
            <a:noFill/>
          </a:ln>
        </p:spPr>
      </p:pic>
      <p:sp>
        <p:nvSpPr>
          <p:cNvPr id="753" name="Google Shape;753;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13</a:t>
            </a:fld>
            <a:endParaRPr>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7"/>
        <p:cNvGrpSpPr/>
        <p:nvPr/>
      </p:nvGrpSpPr>
      <p:grpSpPr>
        <a:xfrm>
          <a:off x="0" y="0"/>
          <a:ext cx="0" cy="0"/>
          <a:chOff x="0" y="0"/>
          <a:chExt cx="0" cy="0"/>
        </a:xfrm>
      </p:grpSpPr>
      <p:pic>
        <p:nvPicPr>
          <p:cNvPr id="758" name="Google Shape;758;p110"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59" name="Google Shape;759;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Open solution</a:t>
            </a:r>
            <a:br>
              <a:rPr lang="pt-BR"/>
            </a:br>
            <a:endParaRPr/>
          </a:p>
        </p:txBody>
      </p:sp>
      <p:pic>
        <p:nvPicPr>
          <p:cNvPr id="760" name="Google Shape;760;p110"/>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761" name="Google Shape;761;p110"/>
          <p:cNvSpPr txBox="1">
            <a:spLocks noGrp="1"/>
          </p:cNvSpPr>
          <p:nvPr>
            <p:ph type="body" idx="1"/>
          </p:nvPr>
        </p:nvSpPr>
        <p:spPr>
          <a:xfrm>
            <a:off x="864902" y="4081055"/>
            <a:ext cx="9814601" cy="390748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pt-BR"/>
              <a:t>Open solutions allow the customization. In the state of the art were not found practical and didactic examples which could integrate the Mixed Reality  - MR  - with the Digital Twin - DT.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762" name="Google Shape;762;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14</a:t>
            </a:fld>
            <a:endParaRPr>
              <a:solidFill>
                <a:srgbClr val="888888"/>
              </a:solidFill>
            </a:endParaRPr>
          </a:p>
        </p:txBody>
      </p:sp>
      <p:pic>
        <p:nvPicPr>
          <p:cNvPr id="763" name="Google Shape;763;p110" descr="Industry Insiders' Open Source Trends and Predictions for 2024"/>
          <p:cNvPicPr preferRelativeResize="0"/>
          <p:nvPr/>
        </p:nvPicPr>
        <p:blipFill rotWithShape="1">
          <a:blip r:embed="rId6">
            <a:alphaModFix/>
          </a:blip>
          <a:srcRect/>
          <a:stretch/>
        </p:blipFill>
        <p:spPr>
          <a:xfrm>
            <a:off x="3614471" y="1393904"/>
            <a:ext cx="4626921" cy="24038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7"/>
        <p:cNvGrpSpPr/>
        <p:nvPr/>
      </p:nvGrpSpPr>
      <p:grpSpPr>
        <a:xfrm>
          <a:off x="0" y="0"/>
          <a:ext cx="0" cy="0"/>
          <a:chOff x="0" y="0"/>
          <a:chExt cx="0" cy="0"/>
        </a:xfrm>
      </p:grpSpPr>
      <p:pic>
        <p:nvPicPr>
          <p:cNvPr id="768" name="Google Shape;768;p111"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69" name="Google Shape;769;p111"/>
          <p:cNvSpPr txBox="1">
            <a:spLocks noGrp="1"/>
          </p:cNvSpPr>
          <p:nvPr>
            <p:ph type="title"/>
          </p:nvPr>
        </p:nvSpPr>
        <p:spPr>
          <a:xfrm>
            <a:off x="838200" y="2012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Developed Architecture</a:t>
            </a:r>
            <a:endParaRPr/>
          </a:p>
        </p:txBody>
      </p:sp>
      <p:pic>
        <p:nvPicPr>
          <p:cNvPr id="770" name="Google Shape;770;p111" descr="C:\Users\dell\Downloads\diagram2.png"/>
          <p:cNvPicPr preferRelativeResize="0"/>
          <p:nvPr/>
        </p:nvPicPr>
        <p:blipFill rotWithShape="1">
          <a:blip r:embed="rId5">
            <a:alphaModFix/>
          </a:blip>
          <a:srcRect/>
          <a:stretch/>
        </p:blipFill>
        <p:spPr>
          <a:xfrm>
            <a:off x="2686433" y="1367612"/>
            <a:ext cx="6811214" cy="4627102"/>
          </a:xfrm>
          <a:prstGeom prst="rect">
            <a:avLst/>
          </a:prstGeom>
          <a:noFill/>
          <a:ln w="38100" cap="flat" cmpd="sng">
            <a:solidFill>
              <a:srgbClr val="FFD966"/>
            </a:solidFill>
            <a:prstDash val="solid"/>
            <a:round/>
            <a:headEnd type="none" w="sm" len="sm"/>
            <a:tailEnd type="none" w="sm" len="sm"/>
          </a:ln>
        </p:spPr>
      </p:pic>
      <p:pic>
        <p:nvPicPr>
          <p:cNvPr id="771" name="Google Shape;771;p111"/>
          <p:cNvPicPr preferRelativeResize="0"/>
          <p:nvPr/>
        </p:nvPicPr>
        <p:blipFill rotWithShape="1">
          <a:blip r:embed="rId6">
            <a:alphaModFix/>
          </a:blip>
          <a:srcRect/>
          <a:stretch/>
        </p:blipFill>
        <p:spPr>
          <a:xfrm>
            <a:off x="4696672" y="6098934"/>
            <a:ext cx="3033860" cy="605043"/>
          </a:xfrm>
          <a:prstGeom prst="rect">
            <a:avLst/>
          </a:prstGeom>
          <a:noFill/>
          <a:ln>
            <a:noFill/>
          </a:ln>
        </p:spPr>
      </p:pic>
      <p:sp>
        <p:nvSpPr>
          <p:cNvPr id="772" name="Google Shape;772;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15</a:t>
            </a:fld>
            <a:endParaRPr>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6"/>
        <p:cNvGrpSpPr/>
        <p:nvPr/>
      </p:nvGrpSpPr>
      <p:grpSpPr>
        <a:xfrm>
          <a:off x="0" y="0"/>
          <a:ext cx="0" cy="0"/>
          <a:chOff x="0" y="0"/>
          <a:chExt cx="0" cy="0"/>
        </a:xfrm>
      </p:grpSpPr>
      <p:pic>
        <p:nvPicPr>
          <p:cNvPr id="777" name="Google Shape;777;p112"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78" name="Google Shape;778;p112"/>
          <p:cNvSpPr txBox="1">
            <a:spLocks noGrp="1"/>
          </p:cNvSpPr>
          <p:nvPr>
            <p:ph type="body" idx="1"/>
          </p:nvPr>
        </p:nvSpPr>
        <p:spPr>
          <a:xfrm>
            <a:off x="838200" y="1396748"/>
            <a:ext cx="10056961" cy="5055529"/>
          </a:xfrm>
          <a:prstGeom prst="rect">
            <a:avLst/>
          </a:prstGeom>
          <a:noFill/>
          <a:ln>
            <a:noFill/>
          </a:ln>
        </p:spPr>
        <p:txBody>
          <a:bodyPr spcFirstLastPara="1" wrap="square" lIns="91425" tIns="45700" rIns="91425" bIns="45700" anchor="t" anchorCtr="0">
            <a:normAutofit/>
          </a:bodyPr>
          <a:lstStyle/>
          <a:p>
            <a:pPr marL="12700" lvl="0" indent="-12700" algn="just" rtl="0">
              <a:lnSpc>
                <a:spcPct val="120357"/>
              </a:lnSpc>
              <a:spcBef>
                <a:spcPts val="0"/>
              </a:spcBef>
              <a:spcAft>
                <a:spcPts val="0"/>
              </a:spcAft>
              <a:buClr>
                <a:schemeClr val="dk1"/>
              </a:buClr>
              <a:buSzPts val="2800"/>
              <a:buChar char="•"/>
            </a:pPr>
            <a:r>
              <a:rPr lang="pt-BR">
                <a:latin typeface="Arial"/>
                <a:ea typeface="Arial"/>
                <a:cs typeface="Arial"/>
                <a:sym typeface="Arial"/>
              </a:rPr>
              <a:t>An .rviz configuration file contains an objects tree which are plotted in the setting, that way, the .launch file should align with the tree.</a:t>
            </a:r>
            <a:endParaRPr/>
          </a:p>
          <a:p>
            <a:pPr marL="12700" lvl="0" indent="-12700" algn="just" rtl="0">
              <a:lnSpc>
                <a:spcPct val="120357"/>
              </a:lnSpc>
              <a:spcBef>
                <a:spcPts val="168"/>
              </a:spcBef>
              <a:spcAft>
                <a:spcPts val="0"/>
              </a:spcAft>
              <a:buClr>
                <a:schemeClr val="dk1"/>
              </a:buClr>
              <a:buSzPts val="2800"/>
              <a:buChar char="•"/>
            </a:pPr>
            <a:r>
              <a:rPr lang="pt-BR">
                <a:latin typeface="Arial"/>
                <a:ea typeface="Arial"/>
                <a:cs typeface="Arial"/>
                <a:sym typeface="Arial"/>
              </a:rPr>
              <a:t> Coordinates x and y and the orientation should have a correspondence among all elements of the MR-DT or else the controller will erroneously link the movement.  </a:t>
            </a:r>
            <a:endParaRPr>
              <a:latin typeface="Arial"/>
              <a:ea typeface="Arial"/>
              <a:cs typeface="Arial"/>
              <a:sym typeface="Arial"/>
            </a:endParaRPr>
          </a:p>
          <a:p>
            <a:pPr marL="12700" lvl="0" indent="-12700" algn="just" rtl="0">
              <a:lnSpc>
                <a:spcPct val="120357"/>
              </a:lnSpc>
              <a:spcBef>
                <a:spcPts val="168"/>
              </a:spcBef>
              <a:spcAft>
                <a:spcPts val="0"/>
              </a:spcAft>
              <a:buClr>
                <a:schemeClr val="dk1"/>
              </a:buClr>
              <a:buSzPts val="2800"/>
              <a:buChar char="•"/>
            </a:pPr>
            <a:r>
              <a:rPr lang="pt-BR">
                <a:latin typeface="Arial"/>
                <a:ea typeface="Arial"/>
                <a:cs typeface="Arial"/>
                <a:sym typeface="Arial"/>
              </a:rPr>
              <a:t>The virtual and the real cam should be posed at the same distance and the orientation to be correctly calibrated.</a:t>
            </a:r>
            <a:endParaRPr>
              <a:latin typeface="Arial"/>
              <a:ea typeface="Arial"/>
              <a:cs typeface="Arial"/>
              <a:sym typeface="Arial"/>
            </a:endParaRPr>
          </a:p>
        </p:txBody>
      </p:sp>
      <p:sp>
        <p:nvSpPr>
          <p:cNvPr id="779" name="Google Shape;779;p112"/>
          <p:cNvSpPr txBox="1"/>
          <p:nvPr/>
        </p:nvSpPr>
        <p:spPr>
          <a:xfrm>
            <a:off x="838200" y="20123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pt-BR" sz="4400">
                <a:solidFill>
                  <a:schemeClr val="dk1"/>
                </a:solidFill>
                <a:latin typeface="Calibri"/>
                <a:ea typeface="Calibri"/>
                <a:cs typeface="Calibri"/>
                <a:sym typeface="Calibri"/>
              </a:rPr>
              <a:t>Technical Aspects</a:t>
            </a:r>
            <a:endParaRPr sz="4400">
              <a:solidFill>
                <a:schemeClr val="dk1"/>
              </a:solidFill>
              <a:latin typeface="Calibri"/>
              <a:ea typeface="Calibri"/>
              <a:cs typeface="Calibri"/>
              <a:sym typeface="Calibri"/>
            </a:endParaRPr>
          </a:p>
        </p:txBody>
      </p:sp>
      <p:pic>
        <p:nvPicPr>
          <p:cNvPr id="780" name="Google Shape;780;p112"/>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781" name="Google Shape;781;p1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16</a:t>
            </a:fld>
            <a:endParaRPr>
              <a:solidFill>
                <a:srgbClr val="88888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5"/>
        <p:cNvGrpSpPr/>
        <p:nvPr/>
      </p:nvGrpSpPr>
      <p:grpSpPr>
        <a:xfrm>
          <a:off x="0" y="0"/>
          <a:ext cx="0" cy="0"/>
          <a:chOff x="0" y="0"/>
          <a:chExt cx="0" cy="0"/>
        </a:xfrm>
      </p:grpSpPr>
      <p:pic>
        <p:nvPicPr>
          <p:cNvPr id="786" name="Google Shape;786;p113"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87" name="Google Shape;787;p113"/>
          <p:cNvSpPr txBox="1">
            <a:spLocks noGrp="1"/>
          </p:cNvSpPr>
          <p:nvPr>
            <p:ph type="title"/>
          </p:nvPr>
        </p:nvSpPr>
        <p:spPr>
          <a:xfrm>
            <a:off x="838200" y="-579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Constraints</a:t>
            </a:r>
            <a:endParaRPr/>
          </a:p>
        </p:txBody>
      </p:sp>
      <p:sp>
        <p:nvSpPr>
          <p:cNvPr id="788" name="Google Shape;788;p113"/>
          <p:cNvSpPr txBox="1">
            <a:spLocks noGrp="1"/>
          </p:cNvSpPr>
          <p:nvPr>
            <p:ph type="body" idx="1"/>
          </p:nvPr>
        </p:nvSpPr>
        <p:spPr>
          <a:xfrm>
            <a:off x="897147" y="1190445"/>
            <a:ext cx="9782355" cy="490849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pt-BR"/>
              <a:t> In MR environments it is possible to make physical elements to interact with virtual ones setting inclusive the same location at the same time nonetheless dynamic virtual elements cannot occupy the same location of the other dynamic virtual at the same time, as it also happens to the physical elements in the real world.</a:t>
            </a:r>
            <a:endParaRPr/>
          </a:p>
          <a:p>
            <a:pPr marL="228600" lvl="0" indent="-228600" algn="just" rtl="0">
              <a:lnSpc>
                <a:spcPct val="90000"/>
              </a:lnSpc>
              <a:spcBef>
                <a:spcPts val="1000"/>
              </a:spcBef>
              <a:spcAft>
                <a:spcPts val="0"/>
              </a:spcAft>
              <a:buClr>
                <a:schemeClr val="dk1"/>
              </a:buClr>
              <a:buSzPts val="2800"/>
              <a:buChar char="•"/>
            </a:pPr>
            <a:r>
              <a:rPr lang="pt-BR"/>
              <a:t>The implementation of the embedded controller of the physical robot is different from the implementation of the virtual one. </a:t>
            </a:r>
            <a:endParaRPr/>
          </a:p>
        </p:txBody>
      </p:sp>
      <p:pic>
        <p:nvPicPr>
          <p:cNvPr id="789" name="Google Shape;789;p113"/>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790" name="Google Shape;790;p1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17</a:t>
            </a:fld>
            <a:endParaRPr>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4"/>
        <p:cNvGrpSpPr/>
        <p:nvPr/>
      </p:nvGrpSpPr>
      <p:grpSpPr>
        <a:xfrm>
          <a:off x="0" y="0"/>
          <a:ext cx="0" cy="0"/>
          <a:chOff x="0" y="0"/>
          <a:chExt cx="0" cy="0"/>
        </a:xfrm>
      </p:grpSpPr>
      <p:pic>
        <p:nvPicPr>
          <p:cNvPr id="795" name="Google Shape;795;p114"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796" name="Google Shape;796;p114"/>
          <p:cNvSpPr txBox="1">
            <a:spLocks noGrp="1"/>
          </p:cNvSpPr>
          <p:nvPr>
            <p:ph type="title"/>
          </p:nvPr>
        </p:nvSpPr>
        <p:spPr>
          <a:xfrm>
            <a:off x="838200" y="-579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Results</a:t>
            </a:r>
            <a:endParaRPr/>
          </a:p>
        </p:txBody>
      </p:sp>
      <p:pic>
        <p:nvPicPr>
          <p:cNvPr id="797" name="Google Shape;797;p114" descr="C:\Users\dell\Downloads\ambiente.png"/>
          <p:cNvPicPr preferRelativeResize="0"/>
          <p:nvPr/>
        </p:nvPicPr>
        <p:blipFill rotWithShape="1">
          <a:blip r:embed="rId5">
            <a:alphaModFix/>
          </a:blip>
          <a:srcRect/>
          <a:stretch/>
        </p:blipFill>
        <p:spPr>
          <a:xfrm>
            <a:off x="0" y="1013396"/>
            <a:ext cx="8505646" cy="4755264"/>
          </a:xfrm>
          <a:prstGeom prst="rect">
            <a:avLst/>
          </a:prstGeom>
          <a:noFill/>
          <a:ln>
            <a:noFill/>
          </a:ln>
        </p:spPr>
      </p:pic>
      <p:pic>
        <p:nvPicPr>
          <p:cNvPr id="798" name="Google Shape;798;p114"/>
          <p:cNvPicPr preferRelativeResize="0"/>
          <p:nvPr/>
        </p:nvPicPr>
        <p:blipFill rotWithShape="1">
          <a:blip r:embed="rId6">
            <a:alphaModFix/>
          </a:blip>
          <a:srcRect/>
          <a:stretch/>
        </p:blipFill>
        <p:spPr>
          <a:xfrm>
            <a:off x="4696672" y="6098934"/>
            <a:ext cx="3033860" cy="605043"/>
          </a:xfrm>
          <a:prstGeom prst="rect">
            <a:avLst/>
          </a:prstGeom>
          <a:noFill/>
          <a:ln>
            <a:noFill/>
          </a:ln>
        </p:spPr>
      </p:pic>
      <p:sp>
        <p:nvSpPr>
          <p:cNvPr id="799" name="Google Shape;799;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18</a:t>
            </a:fld>
            <a:endParaRPr>
              <a:solidFill>
                <a:srgbClr val="888888"/>
              </a:solidFill>
            </a:endParaRPr>
          </a:p>
        </p:txBody>
      </p:sp>
      <p:pic>
        <p:nvPicPr>
          <p:cNvPr id="800" name="Google Shape;800;p114" descr="C:\Users\dell\Downloads\mr_slin.png"/>
          <p:cNvPicPr preferRelativeResize="0"/>
          <p:nvPr/>
        </p:nvPicPr>
        <p:blipFill rotWithShape="1">
          <a:blip r:embed="rId7">
            <a:alphaModFix/>
          </a:blip>
          <a:srcRect/>
          <a:stretch/>
        </p:blipFill>
        <p:spPr>
          <a:xfrm>
            <a:off x="8505390" y="0"/>
            <a:ext cx="3686609" cy="6098934"/>
          </a:xfrm>
          <a:prstGeom prst="rect">
            <a:avLst/>
          </a:prstGeom>
          <a:noFill/>
          <a:ln>
            <a:noFill/>
          </a:ln>
        </p:spPr>
      </p:pic>
      <p:sp>
        <p:nvSpPr>
          <p:cNvPr id="801" name="Google Shape;801;p114"/>
          <p:cNvSpPr/>
          <p:nvPr/>
        </p:nvSpPr>
        <p:spPr>
          <a:xfrm>
            <a:off x="8395030" y="0"/>
            <a:ext cx="134007" cy="6098935"/>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5"/>
        <p:cNvGrpSpPr/>
        <p:nvPr/>
      </p:nvGrpSpPr>
      <p:grpSpPr>
        <a:xfrm>
          <a:off x="0" y="0"/>
          <a:ext cx="0" cy="0"/>
          <a:chOff x="0" y="0"/>
          <a:chExt cx="0" cy="0"/>
        </a:xfrm>
      </p:grpSpPr>
      <p:pic>
        <p:nvPicPr>
          <p:cNvPr id="806" name="Google Shape;806;p115"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807" name="Google Shape;807;p1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Conclusion</a:t>
            </a:r>
            <a:endParaRPr/>
          </a:p>
        </p:txBody>
      </p:sp>
      <p:sp>
        <p:nvSpPr>
          <p:cNvPr id="808" name="Google Shape;808;p115"/>
          <p:cNvSpPr txBox="1">
            <a:spLocks noGrp="1"/>
          </p:cNvSpPr>
          <p:nvPr>
            <p:ph type="body" idx="1"/>
          </p:nvPr>
        </p:nvSpPr>
        <p:spPr>
          <a:xfrm>
            <a:off x="743607" y="2251954"/>
            <a:ext cx="10312625" cy="285607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pt-BR" dirty="0"/>
              <a:t>MR </a:t>
            </a:r>
            <a:r>
              <a:rPr lang="pt-BR" dirty="0" err="1"/>
              <a:t>environment</a:t>
            </a:r>
            <a:r>
              <a:rPr lang="pt-BR" dirty="0"/>
              <a:t> </a:t>
            </a:r>
            <a:r>
              <a:rPr lang="pt-BR" dirty="0" err="1"/>
              <a:t>needs</a:t>
            </a:r>
            <a:r>
              <a:rPr lang="pt-BR" dirty="0"/>
              <a:t> </a:t>
            </a:r>
            <a:r>
              <a:rPr lang="pt-BR" dirty="0" err="1"/>
              <a:t>to</a:t>
            </a:r>
            <a:r>
              <a:rPr lang="pt-BR" dirty="0"/>
              <a:t> </a:t>
            </a:r>
            <a:r>
              <a:rPr lang="pt-BR" dirty="0" err="1"/>
              <a:t>blend</a:t>
            </a:r>
            <a:r>
              <a:rPr lang="pt-BR" dirty="0"/>
              <a:t> </a:t>
            </a:r>
            <a:r>
              <a:rPr lang="pt-BR" dirty="0" err="1"/>
              <a:t>and</a:t>
            </a:r>
            <a:r>
              <a:rPr lang="pt-BR" dirty="0"/>
              <a:t> </a:t>
            </a:r>
            <a:r>
              <a:rPr lang="pt-BR" dirty="0" err="1"/>
              <a:t>detect</a:t>
            </a:r>
            <a:r>
              <a:rPr lang="pt-BR" dirty="0"/>
              <a:t> </a:t>
            </a:r>
            <a:r>
              <a:rPr lang="pt-BR" dirty="0" err="1"/>
              <a:t>both</a:t>
            </a:r>
            <a:r>
              <a:rPr lang="pt-BR" dirty="0"/>
              <a:t> virtual </a:t>
            </a:r>
            <a:r>
              <a:rPr lang="pt-BR" dirty="0" err="1"/>
              <a:t>and</a:t>
            </a:r>
            <a:r>
              <a:rPr lang="pt-BR" dirty="0"/>
              <a:t> real </a:t>
            </a:r>
            <a:r>
              <a:rPr lang="pt-BR" dirty="0" err="1"/>
              <a:t>elements</a:t>
            </a:r>
            <a:r>
              <a:rPr lang="pt-BR" dirty="0"/>
              <a:t>. </a:t>
            </a:r>
            <a:r>
              <a:rPr lang="pt-BR" dirty="0" err="1"/>
              <a:t>Our</a:t>
            </a:r>
            <a:r>
              <a:rPr lang="pt-BR" dirty="0"/>
              <a:t> </a:t>
            </a:r>
            <a:r>
              <a:rPr lang="pt-BR" dirty="0" err="1"/>
              <a:t>work</a:t>
            </a:r>
            <a:r>
              <a:rPr lang="pt-BR" dirty="0"/>
              <a:t> </a:t>
            </a:r>
            <a:r>
              <a:rPr lang="pt-BR" dirty="0" err="1"/>
              <a:t>met</a:t>
            </a:r>
            <a:r>
              <a:rPr lang="pt-BR" dirty="0"/>
              <a:t> </a:t>
            </a:r>
            <a:r>
              <a:rPr lang="pt-BR" dirty="0" err="1"/>
              <a:t>that</a:t>
            </a:r>
            <a:r>
              <a:rPr lang="pt-BR" dirty="0"/>
              <a:t> </a:t>
            </a:r>
            <a:r>
              <a:rPr lang="pt-BR" dirty="0" err="1"/>
              <a:t>requirement</a:t>
            </a:r>
            <a:r>
              <a:rPr lang="pt-BR" dirty="0"/>
              <a:t> </a:t>
            </a:r>
            <a:r>
              <a:rPr lang="pt-BR" dirty="0" err="1"/>
              <a:t>and</a:t>
            </a:r>
            <a:r>
              <a:rPr lang="pt-BR" dirty="0"/>
              <a:t> </a:t>
            </a:r>
            <a:r>
              <a:rPr lang="pt-BR" dirty="0" err="1"/>
              <a:t>used</a:t>
            </a:r>
            <a:r>
              <a:rPr lang="pt-BR" dirty="0"/>
              <a:t> open </a:t>
            </a:r>
            <a:r>
              <a:rPr lang="pt-BR" dirty="0" err="1"/>
              <a:t>technology</a:t>
            </a:r>
            <a:r>
              <a:rPr lang="pt-BR" dirty="0"/>
              <a:t> for </a:t>
            </a:r>
            <a:r>
              <a:rPr lang="pt-BR" dirty="0" err="1"/>
              <a:t>that</a:t>
            </a:r>
            <a:r>
              <a:rPr lang="pt-BR" dirty="0"/>
              <a:t> </a:t>
            </a:r>
            <a:r>
              <a:rPr lang="pt-BR" dirty="0" err="1"/>
              <a:t>implementation</a:t>
            </a:r>
            <a:r>
              <a:rPr lang="pt-BR" dirty="0"/>
              <a:t>. The Digital </a:t>
            </a:r>
            <a:r>
              <a:rPr lang="pt-BR" dirty="0" err="1"/>
              <a:t>Twin</a:t>
            </a:r>
            <a:r>
              <a:rPr lang="pt-BR" dirty="0"/>
              <a:t> </a:t>
            </a:r>
            <a:r>
              <a:rPr lang="pt-BR" dirty="0" err="1"/>
              <a:t>integrated</a:t>
            </a:r>
            <a:r>
              <a:rPr lang="pt-BR" dirty="0"/>
              <a:t> </a:t>
            </a:r>
            <a:r>
              <a:rPr lang="pt-BR" dirty="0" err="1"/>
              <a:t>to</a:t>
            </a:r>
            <a:r>
              <a:rPr lang="pt-BR" dirty="0"/>
              <a:t> </a:t>
            </a:r>
            <a:r>
              <a:rPr lang="pt-BR" dirty="0" err="1"/>
              <a:t>the</a:t>
            </a:r>
            <a:r>
              <a:rPr lang="pt-BR" dirty="0"/>
              <a:t> MR </a:t>
            </a:r>
            <a:r>
              <a:rPr lang="pt-BR" dirty="0" err="1"/>
              <a:t>had</a:t>
            </a:r>
            <a:r>
              <a:rPr lang="pt-BR" dirty="0"/>
              <a:t> </a:t>
            </a:r>
            <a:r>
              <a:rPr lang="pt-BR" dirty="0" err="1"/>
              <a:t>got</a:t>
            </a:r>
            <a:r>
              <a:rPr lang="pt-BR" dirty="0"/>
              <a:t> virtual </a:t>
            </a:r>
            <a:r>
              <a:rPr lang="pt-BR" dirty="0" err="1"/>
              <a:t>and</a:t>
            </a:r>
            <a:r>
              <a:rPr lang="pt-BR" dirty="0"/>
              <a:t> real </a:t>
            </a:r>
            <a:r>
              <a:rPr lang="pt-BR" dirty="0" err="1"/>
              <a:t>elements</a:t>
            </a:r>
            <a:r>
              <a:rPr lang="pt-BR" dirty="0"/>
              <a:t> </a:t>
            </a:r>
            <a:r>
              <a:rPr lang="pt-BR" dirty="0" err="1"/>
              <a:t>moving</a:t>
            </a:r>
            <a:r>
              <a:rPr lang="pt-BR" dirty="0"/>
              <a:t> </a:t>
            </a:r>
            <a:r>
              <a:rPr lang="pt-BR" dirty="0" err="1"/>
              <a:t>decoupled</a:t>
            </a:r>
            <a:r>
              <a:rPr lang="pt-BR" dirty="0"/>
              <a:t> </a:t>
            </a:r>
            <a:r>
              <a:rPr lang="pt-BR" dirty="0" err="1"/>
              <a:t>from</a:t>
            </a:r>
            <a:r>
              <a:rPr lang="pt-BR" dirty="0"/>
              <a:t> </a:t>
            </a:r>
            <a:r>
              <a:rPr lang="pt-BR" dirty="0" err="1"/>
              <a:t>one</a:t>
            </a:r>
            <a:r>
              <a:rPr lang="pt-BR" dirty="0"/>
              <a:t> </a:t>
            </a:r>
            <a:r>
              <a:rPr lang="pt-BR" dirty="0" err="1"/>
              <a:t>and</a:t>
            </a:r>
            <a:r>
              <a:rPr lang="pt-BR" dirty="0"/>
              <a:t> </a:t>
            </a:r>
            <a:r>
              <a:rPr lang="pt-BR" dirty="0" err="1"/>
              <a:t>other</a:t>
            </a:r>
            <a:r>
              <a:rPr lang="pt-BR" dirty="0"/>
              <a:t> </a:t>
            </a:r>
            <a:r>
              <a:rPr lang="pt-BR" dirty="0" err="1"/>
              <a:t>and</a:t>
            </a:r>
            <a:r>
              <a:rPr lang="pt-BR" dirty="0"/>
              <a:t> </a:t>
            </a:r>
            <a:r>
              <a:rPr lang="pt-BR" dirty="0" err="1"/>
              <a:t>the</a:t>
            </a:r>
            <a:r>
              <a:rPr lang="pt-BR" dirty="0"/>
              <a:t> </a:t>
            </a:r>
            <a:r>
              <a:rPr lang="pt-BR" dirty="0" err="1"/>
              <a:t>SyncLMKD</a:t>
            </a:r>
            <a:r>
              <a:rPr lang="pt-BR" dirty="0"/>
              <a:t> </a:t>
            </a:r>
            <a:r>
              <a:rPr lang="pt-BR" dirty="0" err="1"/>
              <a:t>was</a:t>
            </a:r>
            <a:r>
              <a:rPr lang="pt-BR" dirty="0"/>
              <a:t> </a:t>
            </a:r>
            <a:r>
              <a:rPr lang="pt-BR" dirty="0" err="1"/>
              <a:t>used</a:t>
            </a:r>
            <a:r>
              <a:rPr lang="pt-BR" dirty="0"/>
              <a:t> for </a:t>
            </a:r>
            <a:r>
              <a:rPr lang="pt-BR" dirty="0" err="1"/>
              <a:t>the</a:t>
            </a:r>
            <a:r>
              <a:rPr lang="pt-BR" dirty="0"/>
              <a:t> </a:t>
            </a:r>
            <a:r>
              <a:rPr lang="pt-BR" dirty="0" err="1"/>
              <a:t>synchronization</a:t>
            </a:r>
            <a:r>
              <a:rPr lang="pt-BR" dirty="0"/>
              <a:t> </a:t>
            </a:r>
            <a:r>
              <a:rPr lang="pt-BR" dirty="0" err="1"/>
              <a:t>between</a:t>
            </a:r>
            <a:r>
              <a:rPr lang="pt-BR" dirty="0"/>
              <a:t> </a:t>
            </a:r>
            <a:r>
              <a:rPr lang="pt-BR" dirty="0" err="1"/>
              <a:t>the</a:t>
            </a:r>
            <a:r>
              <a:rPr lang="pt-BR" dirty="0"/>
              <a:t> Digital </a:t>
            </a:r>
            <a:r>
              <a:rPr lang="pt-BR" dirty="0" err="1"/>
              <a:t>Twin</a:t>
            </a:r>
            <a:r>
              <a:rPr lang="pt-BR" dirty="0"/>
              <a:t> </a:t>
            </a:r>
            <a:r>
              <a:rPr lang="pt-BR" dirty="0" err="1"/>
              <a:t>entities</a:t>
            </a:r>
            <a:r>
              <a:rPr lang="pt-BR" dirty="0"/>
              <a:t>.</a:t>
            </a:r>
            <a:endParaRPr dirty="0"/>
          </a:p>
        </p:txBody>
      </p:sp>
      <p:pic>
        <p:nvPicPr>
          <p:cNvPr id="809" name="Google Shape;809;p115"/>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810" name="Google Shape;810;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19</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1"/>
        <p:cNvGrpSpPr/>
        <p:nvPr/>
      </p:nvGrpSpPr>
      <p:grpSpPr>
        <a:xfrm>
          <a:off x="0" y="0"/>
          <a:ext cx="0" cy="0"/>
          <a:chOff x="0" y="0"/>
          <a:chExt cx="0" cy="0"/>
        </a:xfrm>
      </p:grpSpPr>
      <p:pic>
        <p:nvPicPr>
          <p:cNvPr id="622" name="Google Shape;622;p98"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23" name="Google Shape;623;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12700" lvl="0" indent="0" algn="l" rtl="0">
              <a:lnSpc>
                <a:spcPct val="90000"/>
              </a:lnSpc>
              <a:spcBef>
                <a:spcPts val="0"/>
              </a:spcBef>
              <a:spcAft>
                <a:spcPts val="0"/>
              </a:spcAft>
              <a:buClr>
                <a:schemeClr val="dk1"/>
              </a:buClr>
              <a:buSzPts val="4400"/>
              <a:buFont typeface="Calibri"/>
              <a:buNone/>
            </a:pPr>
            <a:r>
              <a:rPr lang="pt-BR" dirty="0" err="1"/>
              <a:t>Topics</a:t>
            </a:r>
            <a:r>
              <a:rPr lang="pt-BR" dirty="0"/>
              <a:t> </a:t>
            </a:r>
            <a:r>
              <a:rPr lang="pt-BR" dirty="0" err="1"/>
              <a:t>to</a:t>
            </a:r>
            <a:r>
              <a:rPr lang="pt-BR" dirty="0"/>
              <a:t> </a:t>
            </a:r>
            <a:r>
              <a:rPr lang="pt-BR" dirty="0" err="1"/>
              <a:t>be</a:t>
            </a:r>
            <a:r>
              <a:rPr lang="pt-BR" dirty="0"/>
              <a:t> </a:t>
            </a:r>
            <a:r>
              <a:rPr lang="pt-BR" dirty="0" err="1"/>
              <a:t>presented</a:t>
            </a:r>
            <a:r>
              <a:rPr lang="pt-BR" dirty="0"/>
              <a:t>:</a:t>
            </a:r>
            <a:endParaRPr dirty="0"/>
          </a:p>
        </p:txBody>
      </p:sp>
      <p:sp>
        <p:nvSpPr>
          <p:cNvPr id="624" name="Google Shape;624;p98"/>
          <p:cNvSpPr txBox="1">
            <a:spLocks noGrp="1"/>
          </p:cNvSpPr>
          <p:nvPr>
            <p:ph type="body" idx="1"/>
          </p:nvPr>
        </p:nvSpPr>
        <p:spPr>
          <a:xfrm>
            <a:off x="846827" y="1645576"/>
            <a:ext cx="5366776" cy="4445267"/>
          </a:xfrm>
          <a:prstGeom prst="rect">
            <a:avLst/>
          </a:prstGeom>
          <a:noFill/>
          <a:ln>
            <a:noFill/>
          </a:ln>
        </p:spPr>
        <p:txBody>
          <a:bodyPr spcFirstLastPara="1" wrap="square" lIns="91425" tIns="45700" rIns="91425" bIns="45700" anchor="t" anchorCtr="0">
            <a:normAutofit fontScale="92500" lnSpcReduction="10000"/>
          </a:bodyPr>
          <a:lstStyle/>
          <a:p>
            <a:pPr marL="12700" lvl="0" indent="-317" algn="l" rtl="0">
              <a:lnSpc>
                <a:spcPct val="129615"/>
              </a:lnSpc>
              <a:spcBef>
                <a:spcPts val="0"/>
              </a:spcBef>
              <a:spcAft>
                <a:spcPts val="0"/>
              </a:spcAft>
              <a:buClr>
                <a:schemeClr val="dk1"/>
              </a:buClr>
              <a:buSzPct val="100000"/>
              <a:buChar char="•"/>
            </a:pPr>
            <a:r>
              <a:rPr lang="pt-BR" sz="2600" dirty="0" err="1">
                <a:latin typeface="Arial"/>
                <a:ea typeface="Arial"/>
                <a:cs typeface="Arial"/>
                <a:sym typeface="Arial"/>
              </a:rPr>
              <a:t>Twinning</a:t>
            </a:r>
            <a:r>
              <a:rPr lang="pt-BR" sz="2600" dirty="0">
                <a:latin typeface="Arial"/>
                <a:ea typeface="Arial"/>
                <a:cs typeface="Arial"/>
                <a:sym typeface="Arial"/>
              </a:rPr>
              <a:t> </a:t>
            </a:r>
            <a:r>
              <a:rPr lang="pt-BR" sz="2600" dirty="0" err="1">
                <a:latin typeface="Arial"/>
                <a:ea typeface="Arial"/>
                <a:cs typeface="Arial"/>
                <a:sym typeface="Arial"/>
              </a:rPr>
              <a:t>Properties</a:t>
            </a:r>
            <a:r>
              <a:rPr lang="pt-BR" sz="2600" dirty="0">
                <a:latin typeface="Arial"/>
                <a:ea typeface="Arial"/>
                <a:cs typeface="Arial"/>
                <a:sym typeface="Arial"/>
              </a:rPr>
              <a:t>;</a:t>
            </a:r>
            <a:endParaRPr dirty="0"/>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Search</a:t>
            </a:r>
            <a:r>
              <a:rPr lang="pt-BR" sz="2600" dirty="0">
                <a:latin typeface="Arial"/>
                <a:ea typeface="Arial"/>
                <a:cs typeface="Arial"/>
                <a:sym typeface="Arial"/>
              </a:rPr>
              <a:t> </a:t>
            </a:r>
            <a:r>
              <a:rPr lang="pt-BR" sz="2600" dirty="0" err="1">
                <a:latin typeface="Arial"/>
                <a:ea typeface="Arial"/>
                <a:cs typeface="Arial"/>
                <a:sym typeface="Arial"/>
              </a:rPr>
              <a:t>Problem</a:t>
            </a:r>
            <a:r>
              <a:rPr lang="pt-BR" sz="2600" dirty="0">
                <a:latin typeface="Arial"/>
                <a:ea typeface="Arial"/>
                <a:cs typeface="Arial"/>
                <a:sym typeface="Arial"/>
              </a:rPr>
              <a:t>;</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Nonlinearities</a:t>
            </a:r>
            <a:r>
              <a:rPr lang="pt-BR" sz="2600" dirty="0">
                <a:latin typeface="Arial"/>
                <a:ea typeface="Arial"/>
                <a:cs typeface="Arial"/>
                <a:sym typeface="Arial"/>
              </a:rPr>
              <a:t>;</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State</a:t>
            </a:r>
            <a:r>
              <a:rPr lang="pt-BR" sz="2600" dirty="0">
                <a:latin typeface="Arial"/>
                <a:ea typeface="Arial"/>
                <a:cs typeface="Arial"/>
                <a:sym typeface="Arial"/>
              </a:rPr>
              <a:t> </a:t>
            </a:r>
            <a:r>
              <a:rPr lang="pt-BR" sz="2600" dirty="0" err="1">
                <a:latin typeface="Arial"/>
                <a:ea typeface="Arial"/>
                <a:cs typeface="Arial"/>
                <a:sym typeface="Arial"/>
              </a:rPr>
              <a:t>of</a:t>
            </a:r>
            <a:r>
              <a:rPr lang="pt-BR" sz="2600" dirty="0">
                <a:latin typeface="Arial"/>
                <a:ea typeface="Arial"/>
                <a:cs typeface="Arial"/>
                <a:sym typeface="Arial"/>
              </a:rPr>
              <a:t> </a:t>
            </a:r>
            <a:r>
              <a:rPr lang="pt-BR" sz="2600" dirty="0" err="1">
                <a:latin typeface="Arial"/>
                <a:ea typeface="Arial"/>
                <a:cs typeface="Arial"/>
                <a:sym typeface="Arial"/>
              </a:rPr>
              <a:t>the</a:t>
            </a:r>
            <a:r>
              <a:rPr lang="pt-BR" sz="2600" dirty="0">
                <a:latin typeface="Arial"/>
                <a:ea typeface="Arial"/>
                <a:cs typeface="Arial"/>
                <a:sym typeface="Arial"/>
              </a:rPr>
              <a:t> </a:t>
            </a:r>
            <a:r>
              <a:rPr lang="pt-BR" sz="2600" dirty="0" err="1">
                <a:latin typeface="Arial"/>
                <a:ea typeface="Arial"/>
                <a:cs typeface="Arial"/>
                <a:sym typeface="Arial"/>
              </a:rPr>
              <a:t>Art</a:t>
            </a:r>
            <a:r>
              <a:rPr lang="pt-BR" sz="2600" dirty="0">
                <a:latin typeface="Arial"/>
                <a:ea typeface="Arial"/>
                <a:cs typeface="Arial"/>
                <a:sym typeface="Arial"/>
              </a:rPr>
              <a:t>;</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Scientific</a:t>
            </a:r>
            <a:r>
              <a:rPr lang="pt-BR" sz="2600" dirty="0">
                <a:latin typeface="Arial"/>
                <a:ea typeface="Arial"/>
                <a:cs typeface="Arial"/>
                <a:sym typeface="Arial"/>
              </a:rPr>
              <a:t> </a:t>
            </a:r>
            <a:r>
              <a:rPr lang="pt-BR" sz="2600" dirty="0" err="1">
                <a:latin typeface="Arial"/>
                <a:ea typeface="Arial"/>
                <a:cs typeface="Arial"/>
                <a:sym typeface="Arial"/>
              </a:rPr>
              <a:t>Method</a:t>
            </a:r>
            <a:r>
              <a:rPr lang="pt-BR" sz="2600" dirty="0">
                <a:latin typeface="Arial"/>
                <a:ea typeface="Arial"/>
                <a:cs typeface="Arial"/>
                <a:sym typeface="Arial"/>
              </a:rPr>
              <a:t>;</a:t>
            </a:r>
            <a:endParaRPr dirty="0"/>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SyncLMKD</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Environments</a:t>
            </a:r>
            <a:r>
              <a:rPr lang="pt-BR" sz="2600" dirty="0">
                <a:latin typeface="Arial"/>
                <a:ea typeface="Arial"/>
                <a:cs typeface="Arial"/>
                <a:sym typeface="Arial"/>
              </a:rPr>
              <a:t> for The Digital </a:t>
            </a:r>
            <a:r>
              <a:rPr lang="pt-BR" sz="2600" dirty="0" err="1">
                <a:latin typeface="Arial"/>
                <a:ea typeface="Arial"/>
                <a:cs typeface="Arial"/>
                <a:sym typeface="Arial"/>
              </a:rPr>
              <a:t>Twin</a:t>
            </a:r>
            <a:r>
              <a:rPr lang="pt-BR" sz="2600" dirty="0">
                <a:latin typeface="Arial"/>
                <a:ea typeface="Arial"/>
                <a:cs typeface="Arial"/>
                <a:sym typeface="Arial"/>
              </a:rPr>
              <a:t>; </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a:latin typeface="Arial"/>
                <a:ea typeface="Arial"/>
                <a:cs typeface="Arial"/>
                <a:sym typeface="Arial"/>
              </a:rPr>
              <a:t>Open </a:t>
            </a:r>
            <a:r>
              <a:rPr lang="pt-BR" sz="2600" dirty="0" err="1">
                <a:latin typeface="Arial"/>
                <a:ea typeface="Arial"/>
                <a:cs typeface="Arial"/>
                <a:sym typeface="Arial"/>
              </a:rPr>
              <a:t>Solution</a:t>
            </a:r>
            <a:r>
              <a:rPr lang="pt-BR" sz="2600" dirty="0">
                <a:latin typeface="Arial"/>
                <a:ea typeface="Arial"/>
                <a:cs typeface="Arial"/>
                <a:sym typeface="Arial"/>
              </a:rPr>
              <a:t>;</a:t>
            </a:r>
            <a:endParaRPr sz="2600" dirty="0">
              <a:latin typeface="Arial"/>
              <a:ea typeface="Arial"/>
              <a:cs typeface="Arial"/>
              <a:sym typeface="Arial"/>
            </a:endParaRPr>
          </a:p>
          <a:p>
            <a:pPr marL="12700" lvl="0" indent="-317" algn="l" rtl="0">
              <a:lnSpc>
                <a:spcPct val="129615"/>
              </a:lnSpc>
              <a:spcBef>
                <a:spcPts val="168"/>
              </a:spcBef>
              <a:spcAft>
                <a:spcPts val="0"/>
              </a:spcAft>
              <a:buClr>
                <a:schemeClr val="dk1"/>
              </a:buClr>
              <a:buSzPct val="100000"/>
              <a:buChar char="•"/>
            </a:pPr>
            <a:r>
              <a:rPr lang="pt-BR" sz="2600" dirty="0" err="1">
                <a:latin typeface="Arial"/>
                <a:ea typeface="Arial"/>
                <a:cs typeface="Arial"/>
                <a:sym typeface="Arial"/>
              </a:rPr>
              <a:t>Developed</a:t>
            </a:r>
            <a:r>
              <a:rPr lang="pt-BR" sz="2600" dirty="0">
                <a:latin typeface="Arial"/>
                <a:ea typeface="Arial"/>
                <a:cs typeface="Arial"/>
                <a:sym typeface="Arial"/>
              </a:rPr>
              <a:t> </a:t>
            </a:r>
            <a:r>
              <a:rPr lang="pt-BR" sz="2600" dirty="0" err="1">
                <a:latin typeface="Arial"/>
                <a:ea typeface="Arial"/>
                <a:cs typeface="Arial"/>
                <a:sym typeface="Arial"/>
              </a:rPr>
              <a:t>Architecture</a:t>
            </a:r>
            <a:r>
              <a:rPr lang="pt-BR" sz="2600" dirty="0">
                <a:latin typeface="Arial"/>
                <a:ea typeface="Arial"/>
                <a:cs typeface="Arial"/>
                <a:sym typeface="Arial"/>
              </a:rPr>
              <a:t>;</a:t>
            </a:r>
            <a:endParaRPr sz="2600" dirty="0">
              <a:latin typeface="Arial"/>
              <a:ea typeface="Arial"/>
              <a:cs typeface="Arial"/>
              <a:sym typeface="Arial"/>
            </a:endParaRPr>
          </a:p>
        </p:txBody>
      </p:sp>
      <p:pic>
        <p:nvPicPr>
          <p:cNvPr id="625" name="Google Shape;625;p98"/>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626" name="Google Shape;626;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t>2</a:t>
            </a:fld>
            <a:endParaRPr/>
          </a:p>
        </p:txBody>
      </p:sp>
      <p:sp>
        <p:nvSpPr>
          <p:cNvPr id="627" name="Google Shape;627;p98"/>
          <p:cNvSpPr txBox="1"/>
          <p:nvPr/>
        </p:nvSpPr>
        <p:spPr>
          <a:xfrm>
            <a:off x="6213602" y="1743004"/>
            <a:ext cx="5366776" cy="4445267"/>
          </a:xfrm>
          <a:prstGeom prst="rect">
            <a:avLst/>
          </a:prstGeom>
          <a:noFill/>
          <a:ln>
            <a:noFill/>
          </a:ln>
        </p:spPr>
        <p:txBody>
          <a:bodyPr spcFirstLastPara="1" wrap="square" lIns="91425" tIns="45700" rIns="91425" bIns="45700" anchor="t" anchorCtr="0">
            <a:normAutofit/>
          </a:bodyPr>
          <a:lstStyle/>
          <a:p>
            <a:pPr marL="12700" marR="0" lvl="0" indent="-12700" algn="l" rtl="0">
              <a:lnSpc>
                <a:spcPct val="129615"/>
              </a:lnSpc>
              <a:spcBef>
                <a:spcPts val="0"/>
              </a:spcBef>
              <a:spcAft>
                <a:spcPts val="0"/>
              </a:spcAft>
              <a:buClr>
                <a:schemeClr val="dk1"/>
              </a:buClr>
              <a:buSzPts val="2600"/>
              <a:buFont typeface="Arial"/>
              <a:buChar char="•"/>
            </a:pPr>
            <a:r>
              <a:rPr lang="pt-BR" sz="2400" dirty="0" err="1">
                <a:solidFill>
                  <a:schemeClr val="dk1"/>
                </a:solidFill>
                <a:sym typeface="Calibri"/>
              </a:rPr>
              <a:t>Technical</a:t>
            </a:r>
            <a:r>
              <a:rPr lang="pt-BR" sz="2400" dirty="0">
                <a:solidFill>
                  <a:schemeClr val="dk1"/>
                </a:solidFill>
                <a:sym typeface="Calibri"/>
              </a:rPr>
              <a:t> </a:t>
            </a:r>
            <a:r>
              <a:rPr lang="pt-BR" sz="2400" dirty="0" err="1">
                <a:solidFill>
                  <a:schemeClr val="dk1"/>
                </a:solidFill>
              </a:rPr>
              <a:t>Aspect</a:t>
            </a:r>
            <a:r>
              <a:rPr lang="pt-BR" sz="2400" dirty="0" err="1">
                <a:solidFill>
                  <a:schemeClr val="dk1"/>
                </a:solidFill>
                <a:sym typeface="Calibri"/>
              </a:rPr>
              <a:t>s</a:t>
            </a:r>
            <a:r>
              <a:rPr lang="pt-BR" sz="2400" dirty="0">
                <a:solidFill>
                  <a:schemeClr val="dk1"/>
                </a:solidFill>
                <a:sym typeface="Calibri"/>
              </a:rPr>
              <a:t>;</a:t>
            </a:r>
            <a:endParaRPr sz="2400" dirty="0">
              <a:solidFill>
                <a:schemeClr val="dk1"/>
              </a:solidFill>
              <a:sym typeface="Calibri"/>
            </a:endParaRPr>
          </a:p>
          <a:p>
            <a:pPr marL="12700" marR="0" lvl="0" indent="-12700" algn="l" rtl="0">
              <a:lnSpc>
                <a:spcPct val="129615"/>
              </a:lnSpc>
              <a:spcBef>
                <a:spcPts val="168"/>
              </a:spcBef>
              <a:spcAft>
                <a:spcPts val="0"/>
              </a:spcAft>
              <a:buClr>
                <a:schemeClr val="dk1"/>
              </a:buClr>
              <a:buSzPts val="2600"/>
              <a:buFont typeface="Arial"/>
              <a:buChar char="•"/>
            </a:pPr>
            <a:r>
              <a:rPr lang="pt-BR" sz="2400" dirty="0" err="1">
                <a:solidFill>
                  <a:schemeClr val="dk1"/>
                </a:solidFill>
              </a:rPr>
              <a:t>Constraints</a:t>
            </a:r>
            <a:r>
              <a:rPr lang="pt-BR" sz="2400" dirty="0">
                <a:solidFill>
                  <a:schemeClr val="dk1"/>
                </a:solidFill>
              </a:rPr>
              <a:t>;</a:t>
            </a:r>
            <a:endParaRPr sz="2400" dirty="0">
              <a:solidFill>
                <a:schemeClr val="dk1"/>
              </a:solidFill>
            </a:endParaRPr>
          </a:p>
          <a:p>
            <a:pPr marL="12700" marR="0" lvl="0" indent="-12700" algn="l" rtl="0">
              <a:lnSpc>
                <a:spcPct val="129615"/>
              </a:lnSpc>
              <a:spcBef>
                <a:spcPts val="168"/>
              </a:spcBef>
              <a:spcAft>
                <a:spcPts val="0"/>
              </a:spcAft>
              <a:buClr>
                <a:schemeClr val="dk1"/>
              </a:buClr>
              <a:buSzPts val="2600"/>
              <a:buFont typeface="Arial"/>
              <a:buChar char="•"/>
            </a:pPr>
            <a:r>
              <a:rPr lang="pt-BR" sz="2400" dirty="0" err="1">
                <a:solidFill>
                  <a:schemeClr val="dk1"/>
                </a:solidFill>
              </a:rPr>
              <a:t>Results</a:t>
            </a:r>
            <a:r>
              <a:rPr lang="pt-BR" sz="2400" dirty="0">
                <a:solidFill>
                  <a:schemeClr val="dk1"/>
                </a:solidFill>
              </a:rPr>
              <a:t>.</a:t>
            </a:r>
            <a:endParaRPr sz="2400" dirty="0">
              <a:solidFill>
                <a:schemeClr val="dk1"/>
              </a:solidFill>
            </a:endParaRPr>
          </a:p>
          <a:p>
            <a:pPr marL="0" marR="0" lvl="0" indent="0" algn="l" rtl="0">
              <a:lnSpc>
                <a:spcPct val="129615"/>
              </a:lnSpc>
              <a:spcBef>
                <a:spcPts val="168"/>
              </a:spcBef>
              <a:spcAft>
                <a:spcPts val="0"/>
              </a:spcAft>
              <a:buClr>
                <a:schemeClr val="dk1"/>
              </a:buClr>
              <a:buSzPts val="2600"/>
              <a:buFont typeface="Arial"/>
              <a:buNone/>
            </a:pPr>
            <a:endParaRPr sz="26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4"/>
        <p:cNvGrpSpPr/>
        <p:nvPr/>
      </p:nvGrpSpPr>
      <p:grpSpPr>
        <a:xfrm>
          <a:off x="0" y="0"/>
          <a:ext cx="0" cy="0"/>
          <a:chOff x="0" y="0"/>
          <a:chExt cx="0" cy="0"/>
        </a:xfrm>
      </p:grpSpPr>
      <p:pic>
        <p:nvPicPr>
          <p:cNvPr id="815" name="Google Shape;815;p116"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816" name="Google Shape;816;p1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Questions and Cooperation</a:t>
            </a:r>
            <a:endParaRPr/>
          </a:p>
        </p:txBody>
      </p:sp>
      <p:pic>
        <p:nvPicPr>
          <p:cNvPr id="817" name="Google Shape;817;p116"/>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818" name="Google Shape;818;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20</a:t>
            </a:fld>
            <a:endParaRPr>
              <a:solidFill>
                <a:srgbClr val="888888"/>
              </a:solidFill>
            </a:endParaRPr>
          </a:p>
        </p:txBody>
      </p:sp>
      <p:sp>
        <p:nvSpPr>
          <p:cNvPr id="819" name="Google Shape;819;p116"/>
          <p:cNvSpPr txBox="1">
            <a:spLocks noGrp="1"/>
          </p:cNvSpPr>
          <p:nvPr>
            <p:ph type="body" idx="1"/>
          </p:nvPr>
        </p:nvSpPr>
        <p:spPr>
          <a:xfrm>
            <a:off x="838200" y="1731696"/>
            <a:ext cx="10312625" cy="44452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dirty="0"/>
              <a:t>For </a:t>
            </a:r>
            <a:r>
              <a:rPr lang="pt-BR" dirty="0" err="1"/>
              <a:t>further</a:t>
            </a:r>
            <a:r>
              <a:rPr lang="pt-BR" dirty="0"/>
              <a:t> </a:t>
            </a:r>
            <a:r>
              <a:rPr lang="pt-BR" dirty="0" err="1"/>
              <a:t>information</a:t>
            </a:r>
            <a:r>
              <a:rPr lang="pt-BR" dirty="0"/>
              <a:t> </a:t>
            </a:r>
            <a:r>
              <a:rPr lang="pt-BR" dirty="0" err="1"/>
              <a:t>or</a:t>
            </a:r>
            <a:r>
              <a:rPr lang="pt-BR" dirty="0"/>
              <a:t> </a:t>
            </a:r>
            <a:r>
              <a:rPr lang="pt-BR" dirty="0" err="1"/>
              <a:t>even</a:t>
            </a:r>
            <a:r>
              <a:rPr lang="pt-BR" dirty="0"/>
              <a:t> more </a:t>
            </a:r>
            <a:r>
              <a:rPr lang="pt-BR" dirty="0" err="1"/>
              <a:t>questions</a:t>
            </a:r>
            <a:r>
              <a:rPr lang="pt-BR" dirty="0"/>
              <a:t> </a:t>
            </a:r>
            <a:r>
              <a:rPr lang="pt-BR" dirty="0" err="1"/>
              <a:t>about</a:t>
            </a:r>
            <a:r>
              <a:rPr lang="pt-BR" dirty="0"/>
              <a:t> </a:t>
            </a:r>
            <a:r>
              <a:rPr lang="pt-BR" dirty="0" err="1"/>
              <a:t>the</a:t>
            </a:r>
            <a:r>
              <a:rPr lang="pt-BR" dirty="0"/>
              <a:t> </a:t>
            </a:r>
            <a:r>
              <a:rPr lang="pt-BR" dirty="0" err="1"/>
              <a:t>presentation</a:t>
            </a:r>
            <a:r>
              <a:rPr lang="pt-BR" dirty="0"/>
              <a:t>, </a:t>
            </a:r>
            <a:r>
              <a:rPr lang="pt-BR" dirty="0" err="1"/>
              <a:t>also</a:t>
            </a:r>
            <a:r>
              <a:rPr lang="pt-BR" dirty="0"/>
              <a:t> for </a:t>
            </a:r>
            <a:r>
              <a:rPr lang="pt-BR" dirty="0" err="1"/>
              <a:t>cooperation</a:t>
            </a:r>
            <a:r>
              <a:rPr lang="pt-BR" dirty="0"/>
              <a:t>, </a:t>
            </a:r>
            <a:r>
              <a:rPr lang="pt-BR" dirty="0" err="1"/>
              <a:t>please</a:t>
            </a:r>
            <a:r>
              <a:rPr lang="pt-BR" dirty="0"/>
              <a:t> </a:t>
            </a:r>
            <a:r>
              <a:rPr lang="pt-BR" dirty="0" err="1"/>
              <a:t>contact</a:t>
            </a:r>
            <a:r>
              <a:rPr lang="pt-BR" dirty="0"/>
              <a:t>:</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2800"/>
              <a:buNone/>
            </a:pPr>
            <a:r>
              <a:rPr lang="pt-BR" dirty="0"/>
              <a:t>fabiano.cardoso@ifpr.edu.br</a:t>
            </a:r>
            <a:endParaRPr dirty="0"/>
          </a:p>
          <a:p>
            <a:pPr marL="0" lvl="0" indent="0" algn="ctr" rtl="0">
              <a:lnSpc>
                <a:spcPct val="90000"/>
              </a:lnSpc>
              <a:spcBef>
                <a:spcPts val="1000"/>
              </a:spcBef>
              <a:spcAft>
                <a:spcPts val="0"/>
              </a:spcAft>
              <a:buClr>
                <a:schemeClr val="dk1"/>
              </a:buClr>
              <a:buSzPts val="2800"/>
              <a:buNone/>
            </a:pPr>
            <a:r>
              <a:rPr lang="pt-BR" dirty="0"/>
              <a:t>fabiano.stingelins@gmail.com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1"/>
        <p:cNvGrpSpPr/>
        <p:nvPr/>
      </p:nvGrpSpPr>
      <p:grpSpPr>
        <a:xfrm>
          <a:off x="0" y="0"/>
          <a:ext cx="0" cy="0"/>
          <a:chOff x="0" y="0"/>
          <a:chExt cx="0" cy="0"/>
        </a:xfrm>
      </p:grpSpPr>
      <p:pic>
        <p:nvPicPr>
          <p:cNvPr id="632" name="Google Shape;632;p99"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33" name="Google Shape;633;p99"/>
          <p:cNvSpPr txBox="1">
            <a:spLocks noGrp="1"/>
          </p:cNvSpPr>
          <p:nvPr>
            <p:ph type="title"/>
          </p:nvPr>
        </p:nvSpPr>
        <p:spPr>
          <a:xfrm>
            <a:off x="838200" y="365125"/>
            <a:ext cx="809013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Twinning Properties </a:t>
            </a:r>
            <a:endParaRPr/>
          </a:p>
        </p:txBody>
      </p:sp>
      <p:sp>
        <p:nvSpPr>
          <p:cNvPr id="634" name="Google Shape;634;p99"/>
          <p:cNvSpPr txBox="1">
            <a:spLocks noGrp="1"/>
          </p:cNvSpPr>
          <p:nvPr>
            <p:ph type="body" idx="1"/>
          </p:nvPr>
        </p:nvSpPr>
        <p:spPr>
          <a:xfrm>
            <a:off x="839022" y="1976209"/>
            <a:ext cx="9814601" cy="390748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pt-BR"/>
              <a:t>Much attention has been given to the Digital Twin the last decade but its properties most of the time are not considered or are partly considered. </a:t>
            </a:r>
            <a:endParaRPr/>
          </a:p>
          <a:p>
            <a:pPr marL="228600" lvl="0" indent="-228600" algn="just" rtl="0">
              <a:lnSpc>
                <a:spcPct val="90000"/>
              </a:lnSpc>
              <a:spcBef>
                <a:spcPts val="1000"/>
              </a:spcBef>
              <a:spcAft>
                <a:spcPts val="0"/>
              </a:spcAft>
              <a:buClr>
                <a:schemeClr val="dk1"/>
              </a:buClr>
              <a:buSzPts val="2800"/>
              <a:buChar char="•"/>
            </a:pPr>
            <a:r>
              <a:rPr lang="pt-BR"/>
              <a:t>Twinning is one of those properties and it a synonymous of synchronization between virtual and real entities of the Digital Twin. </a:t>
            </a:r>
            <a:endParaRPr/>
          </a:p>
          <a:p>
            <a:pPr marL="228600" lvl="0" indent="-228600" algn="just" rtl="0">
              <a:lnSpc>
                <a:spcPct val="90000"/>
              </a:lnSpc>
              <a:spcBef>
                <a:spcPts val="1000"/>
              </a:spcBef>
              <a:spcAft>
                <a:spcPts val="0"/>
              </a:spcAft>
              <a:buClr>
                <a:schemeClr val="dk1"/>
              </a:buClr>
              <a:buSzPts val="2800"/>
              <a:buChar char="•"/>
            </a:pPr>
            <a:r>
              <a:rPr lang="pt-BR"/>
              <a:t>Measuring the state of the physical entity and perform that state in the virtual environment and vice versa so that the virtual and the physical states be exactly equals is a research area which still needs good solutions.  </a:t>
            </a:r>
            <a:endParaRPr/>
          </a:p>
          <a:p>
            <a:pPr marL="228600" lvl="0" indent="-50800" algn="l" rtl="0">
              <a:lnSpc>
                <a:spcPct val="90000"/>
              </a:lnSpc>
              <a:spcBef>
                <a:spcPts val="1000"/>
              </a:spcBef>
              <a:spcAft>
                <a:spcPts val="0"/>
              </a:spcAft>
              <a:buClr>
                <a:schemeClr val="dk1"/>
              </a:buClr>
              <a:buSzPts val="2800"/>
              <a:buNone/>
            </a:pPr>
            <a:endParaRPr/>
          </a:p>
        </p:txBody>
      </p:sp>
      <p:pic>
        <p:nvPicPr>
          <p:cNvPr id="635" name="Google Shape;635;p99"/>
          <p:cNvPicPr preferRelativeResize="0"/>
          <p:nvPr/>
        </p:nvPicPr>
        <p:blipFill rotWithShape="1">
          <a:blip r:embed="rId5">
            <a:alphaModFix/>
          </a:blip>
          <a:srcRect/>
          <a:stretch/>
        </p:blipFill>
        <p:spPr>
          <a:xfrm>
            <a:off x="4696672" y="6098934"/>
            <a:ext cx="3033860" cy="605043"/>
          </a:xfrm>
          <a:prstGeom prst="rect">
            <a:avLst/>
          </a:prstGeom>
          <a:noFill/>
          <a:ln>
            <a:noFill/>
          </a:ln>
        </p:spPr>
      </p:pic>
      <p:sp>
        <p:nvSpPr>
          <p:cNvPr id="636" name="Google Shape;636;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3</a:t>
            </a:fld>
            <a:endParaRPr>
              <a:solidFill>
                <a:srgbClr val="88888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0"/>
        <p:cNvGrpSpPr/>
        <p:nvPr/>
      </p:nvGrpSpPr>
      <p:grpSpPr>
        <a:xfrm>
          <a:off x="0" y="0"/>
          <a:ext cx="0" cy="0"/>
          <a:chOff x="0" y="0"/>
          <a:chExt cx="0" cy="0"/>
        </a:xfrm>
      </p:grpSpPr>
      <p:pic>
        <p:nvPicPr>
          <p:cNvPr id="641" name="Google Shape;641;p100"/>
          <p:cNvPicPr preferRelativeResize="0"/>
          <p:nvPr/>
        </p:nvPicPr>
        <p:blipFill rotWithShape="1">
          <a:blip r:embed="rId4">
            <a:alphaModFix/>
          </a:blip>
          <a:srcRect/>
          <a:stretch/>
        </p:blipFill>
        <p:spPr>
          <a:xfrm>
            <a:off x="1986623" y="1989639"/>
            <a:ext cx="4034614" cy="3306909"/>
          </a:xfrm>
          <a:prstGeom prst="rect">
            <a:avLst/>
          </a:prstGeom>
          <a:noFill/>
          <a:ln>
            <a:noFill/>
          </a:ln>
        </p:spPr>
      </p:pic>
      <p:pic>
        <p:nvPicPr>
          <p:cNvPr id="642" name="Google Shape;642;p100" descr="Forma, Quadrado&#10;&#10;Descrição gerada automaticamente"/>
          <p:cNvPicPr preferRelativeResize="0"/>
          <p:nvPr/>
        </p:nvPicPr>
        <p:blipFill rotWithShape="1">
          <a:blip r:embed="rId5">
            <a:alphaModFix/>
          </a:blip>
          <a:srcRect/>
          <a:stretch/>
        </p:blipFill>
        <p:spPr>
          <a:xfrm>
            <a:off x="3234519" y="6098935"/>
            <a:ext cx="1299380" cy="654929"/>
          </a:xfrm>
          <a:prstGeom prst="rect">
            <a:avLst/>
          </a:prstGeom>
          <a:noFill/>
          <a:ln>
            <a:noFill/>
          </a:ln>
        </p:spPr>
      </p:pic>
      <p:sp>
        <p:nvSpPr>
          <p:cNvPr id="643" name="Google Shape;643;p100"/>
          <p:cNvSpPr txBox="1">
            <a:spLocks noGrp="1"/>
          </p:cNvSpPr>
          <p:nvPr>
            <p:ph type="title"/>
          </p:nvPr>
        </p:nvSpPr>
        <p:spPr>
          <a:xfrm>
            <a:off x="838201" y="365125"/>
            <a:ext cx="7874478"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pt-BR"/>
              <a:t>Twinning Properties </a:t>
            </a:r>
            <a:endParaRPr/>
          </a:p>
        </p:txBody>
      </p:sp>
      <p:sp>
        <p:nvSpPr>
          <p:cNvPr id="644" name="Google Shape;644;p100"/>
          <p:cNvSpPr txBox="1"/>
          <p:nvPr/>
        </p:nvSpPr>
        <p:spPr>
          <a:xfrm>
            <a:off x="6150632" y="2926402"/>
            <a:ext cx="3873261" cy="1793972"/>
          </a:xfrm>
          <a:prstGeom prst="rect">
            <a:avLst/>
          </a:prstGeom>
          <a:noFill/>
          <a:ln>
            <a:noFill/>
          </a:ln>
        </p:spPr>
        <p:txBody>
          <a:bodyPr spcFirstLastPara="1" wrap="square" lIns="91425" tIns="45700" rIns="91425" bIns="45700" anchor="t" anchorCtr="0">
            <a:normAutofit/>
          </a:bodyPr>
          <a:lstStyle/>
          <a:p>
            <a:pPr marL="298450" marR="0" lvl="0" indent="-325120" algn="l" rtl="0">
              <a:lnSpc>
                <a:spcPct val="120357"/>
              </a:lnSpc>
              <a:spcBef>
                <a:spcPts val="0"/>
              </a:spcBef>
              <a:spcAft>
                <a:spcPts val="0"/>
              </a:spcAft>
              <a:buClr>
                <a:srgbClr val="000000"/>
              </a:buClr>
              <a:buSzPts val="2800"/>
              <a:buFont typeface="Calibri"/>
              <a:buAutoNum type="arabicPeriod"/>
            </a:pPr>
            <a:r>
              <a:rPr lang="pt-BR" sz="2800">
                <a:latin typeface="Calibri"/>
                <a:ea typeface="Calibri"/>
                <a:cs typeface="Calibri"/>
                <a:sym typeface="Calibri"/>
              </a:rPr>
              <a:t>Internal </a:t>
            </a:r>
            <a:r>
              <a:rPr lang="pt-BR" sz="2800" b="0" i="0" u="none" strike="noStrike" cap="none">
                <a:solidFill>
                  <a:srgbClr val="000000"/>
                </a:solidFill>
                <a:latin typeface="Calibri"/>
                <a:ea typeface="Calibri"/>
                <a:cs typeface="Calibri"/>
                <a:sym typeface="Calibri"/>
              </a:rPr>
              <a:t>Process</a:t>
            </a:r>
            <a:r>
              <a:rPr lang="pt-BR" sz="2800">
                <a:latin typeface="Calibri"/>
                <a:ea typeface="Calibri"/>
                <a:cs typeface="Calibri"/>
                <a:sym typeface="Calibri"/>
              </a:rPr>
              <a:t>ing;</a:t>
            </a:r>
            <a:endParaRPr sz="2800" b="0" i="0" u="none" strike="noStrike" cap="none">
              <a:solidFill>
                <a:srgbClr val="000000"/>
              </a:solidFill>
              <a:latin typeface="Calibri"/>
              <a:ea typeface="Calibri"/>
              <a:cs typeface="Calibri"/>
              <a:sym typeface="Calibri"/>
            </a:endParaRPr>
          </a:p>
          <a:p>
            <a:pPr marL="298450" marR="0" lvl="0" indent="-325120" algn="l" rtl="0">
              <a:lnSpc>
                <a:spcPct val="120357"/>
              </a:lnSpc>
              <a:spcBef>
                <a:spcPts val="168"/>
              </a:spcBef>
              <a:spcAft>
                <a:spcPts val="0"/>
              </a:spcAft>
              <a:buClr>
                <a:srgbClr val="000000"/>
              </a:buClr>
              <a:buSzPts val="2800"/>
              <a:buFont typeface="Calibri"/>
              <a:buAutoNum type="arabicPeriod"/>
            </a:pPr>
            <a:r>
              <a:rPr lang="pt-BR" sz="2800">
                <a:latin typeface="Calibri"/>
                <a:ea typeface="Calibri"/>
                <a:cs typeface="Calibri"/>
                <a:sym typeface="Calibri"/>
              </a:rPr>
              <a:t>State </a:t>
            </a:r>
            <a:r>
              <a:rPr lang="pt-BR" sz="2800" b="0" i="0" u="none" strike="noStrike" cap="none">
                <a:solidFill>
                  <a:srgbClr val="000000"/>
                </a:solidFill>
                <a:latin typeface="Calibri"/>
                <a:ea typeface="Calibri"/>
                <a:cs typeface="Calibri"/>
                <a:sym typeface="Calibri"/>
              </a:rPr>
              <a:t>Vari</a:t>
            </a:r>
            <a:r>
              <a:rPr lang="pt-BR" sz="2800">
                <a:latin typeface="Calibri"/>
                <a:ea typeface="Calibri"/>
                <a:cs typeface="Calibri"/>
                <a:sym typeface="Calibri"/>
              </a:rPr>
              <a:t>ables;</a:t>
            </a:r>
            <a:endParaRPr/>
          </a:p>
          <a:p>
            <a:pPr marL="298450" marR="0" lvl="0" indent="-325120" algn="l" rtl="0">
              <a:lnSpc>
                <a:spcPct val="120357"/>
              </a:lnSpc>
              <a:spcBef>
                <a:spcPts val="168"/>
              </a:spcBef>
              <a:spcAft>
                <a:spcPts val="0"/>
              </a:spcAft>
              <a:buClr>
                <a:srgbClr val="000000"/>
              </a:buClr>
              <a:buSzPts val="2800"/>
              <a:buFont typeface="Calibri"/>
              <a:buAutoNum type="arabicPeriod"/>
            </a:pPr>
            <a:r>
              <a:rPr lang="pt-BR" sz="2800">
                <a:latin typeface="Calibri"/>
                <a:ea typeface="Calibri"/>
                <a:cs typeface="Calibri"/>
                <a:sym typeface="Calibri"/>
              </a:rPr>
              <a:t>External Behavior.</a:t>
            </a:r>
            <a:endParaRPr/>
          </a:p>
        </p:txBody>
      </p:sp>
      <p:pic>
        <p:nvPicPr>
          <p:cNvPr id="645" name="Google Shape;645;p100"/>
          <p:cNvPicPr preferRelativeResize="0"/>
          <p:nvPr/>
        </p:nvPicPr>
        <p:blipFill rotWithShape="1">
          <a:blip r:embed="rId6">
            <a:alphaModFix/>
          </a:blip>
          <a:srcRect/>
          <a:stretch/>
        </p:blipFill>
        <p:spPr>
          <a:xfrm>
            <a:off x="4696672" y="6098934"/>
            <a:ext cx="3033860" cy="605043"/>
          </a:xfrm>
          <a:prstGeom prst="rect">
            <a:avLst/>
          </a:prstGeom>
          <a:noFill/>
          <a:ln>
            <a:noFill/>
          </a:ln>
        </p:spPr>
      </p:pic>
      <p:sp>
        <p:nvSpPr>
          <p:cNvPr id="646" name="Google Shape;646;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4</a:t>
            </a:fld>
            <a:endParaRPr>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0"/>
        <p:cNvGrpSpPr/>
        <p:nvPr/>
      </p:nvGrpSpPr>
      <p:grpSpPr>
        <a:xfrm>
          <a:off x="0" y="0"/>
          <a:ext cx="0" cy="0"/>
          <a:chOff x="0" y="0"/>
          <a:chExt cx="0" cy="0"/>
        </a:xfrm>
      </p:grpSpPr>
      <p:pic>
        <p:nvPicPr>
          <p:cNvPr id="651" name="Google Shape;651;p101"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52" name="Google Shape;652;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Search Problem</a:t>
            </a:r>
            <a:endParaRPr/>
          </a:p>
        </p:txBody>
      </p:sp>
      <p:sp>
        <p:nvSpPr>
          <p:cNvPr id="653" name="Google Shape;653;p101"/>
          <p:cNvSpPr txBox="1">
            <a:spLocks noGrp="1"/>
          </p:cNvSpPr>
          <p:nvPr>
            <p:ph type="body" idx="1"/>
          </p:nvPr>
        </p:nvSpPr>
        <p:spPr>
          <a:xfrm>
            <a:off x="838201" y="1803671"/>
            <a:ext cx="5594831" cy="3907488"/>
          </a:xfrm>
          <a:prstGeom prst="rect">
            <a:avLst/>
          </a:prstGeom>
          <a:noFill/>
          <a:ln>
            <a:noFill/>
          </a:ln>
        </p:spPr>
        <p:txBody>
          <a:bodyPr spcFirstLastPara="1" wrap="square" lIns="91425" tIns="45700" rIns="91425" bIns="45700" anchor="t" anchorCtr="0">
            <a:normAutofit/>
          </a:bodyPr>
          <a:lstStyle/>
          <a:p>
            <a:pPr marL="12700" lvl="0" indent="-12700" algn="just" rtl="0">
              <a:lnSpc>
                <a:spcPct val="120357"/>
              </a:lnSpc>
              <a:spcBef>
                <a:spcPts val="0"/>
              </a:spcBef>
              <a:spcAft>
                <a:spcPts val="0"/>
              </a:spcAft>
              <a:buClr>
                <a:schemeClr val="dk1"/>
              </a:buClr>
              <a:buSzPts val="2800"/>
              <a:buChar char="•"/>
            </a:pPr>
            <a:r>
              <a:rPr lang="pt-BR" dirty="0">
                <a:latin typeface="Arial"/>
                <a:ea typeface="Arial"/>
                <a:cs typeface="Arial"/>
                <a:sym typeface="Arial"/>
              </a:rPr>
              <a:t>In </a:t>
            </a:r>
            <a:r>
              <a:rPr lang="pt-BR" dirty="0" err="1">
                <a:latin typeface="Arial"/>
                <a:ea typeface="Arial"/>
                <a:cs typeface="Arial"/>
                <a:sym typeface="Arial"/>
              </a:rPr>
              <a:t>practice</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a:t>
            </a:r>
            <a:r>
              <a:rPr lang="pt-BR" dirty="0" err="1">
                <a:latin typeface="Arial"/>
                <a:ea typeface="Arial"/>
                <a:cs typeface="Arial"/>
                <a:sym typeface="Arial"/>
              </a:rPr>
              <a:t>representation</a:t>
            </a:r>
            <a:r>
              <a:rPr lang="pt-BR" dirty="0">
                <a:latin typeface="Arial"/>
                <a:ea typeface="Arial"/>
                <a:cs typeface="Arial"/>
                <a:sym typeface="Arial"/>
              </a:rPr>
              <a:t> </a:t>
            </a:r>
            <a:r>
              <a:rPr lang="pt-BR" dirty="0" err="1">
                <a:latin typeface="Arial"/>
                <a:ea typeface="Arial"/>
                <a:cs typeface="Arial"/>
                <a:sym typeface="Arial"/>
              </a:rPr>
              <a:t>of</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mobile </a:t>
            </a:r>
            <a:r>
              <a:rPr lang="pt-BR" dirty="0" err="1">
                <a:latin typeface="Arial"/>
                <a:ea typeface="Arial"/>
                <a:cs typeface="Arial"/>
                <a:sym typeface="Arial"/>
              </a:rPr>
              <a:t>robot</a:t>
            </a:r>
            <a:r>
              <a:rPr lang="pt-BR" dirty="0">
                <a:latin typeface="Arial"/>
                <a:ea typeface="Arial"/>
                <a:cs typeface="Arial"/>
                <a:sym typeface="Arial"/>
              </a:rPr>
              <a:t> </a:t>
            </a:r>
            <a:r>
              <a:rPr lang="pt-BR" dirty="0" err="1">
                <a:latin typeface="Arial"/>
                <a:ea typeface="Arial"/>
                <a:cs typeface="Arial"/>
                <a:sym typeface="Arial"/>
              </a:rPr>
              <a:t>and</a:t>
            </a:r>
            <a:r>
              <a:rPr lang="pt-BR" dirty="0">
                <a:latin typeface="Arial"/>
                <a:ea typeface="Arial"/>
                <a:cs typeface="Arial"/>
                <a:sym typeface="Arial"/>
              </a:rPr>
              <a:t> its </a:t>
            </a:r>
            <a:r>
              <a:rPr lang="pt-BR" dirty="0" err="1">
                <a:latin typeface="Arial"/>
                <a:ea typeface="Arial"/>
                <a:cs typeface="Arial"/>
                <a:sym typeface="Arial"/>
              </a:rPr>
              <a:t>interaction</a:t>
            </a:r>
            <a:r>
              <a:rPr lang="pt-BR" dirty="0">
                <a:latin typeface="Arial"/>
                <a:ea typeface="Arial"/>
                <a:cs typeface="Arial"/>
                <a:sym typeface="Arial"/>
              </a:rPr>
              <a:t> </a:t>
            </a:r>
            <a:r>
              <a:rPr lang="pt-BR" dirty="0" err="1">
                <a:latin typeface="Arial"/>
                <a:ea typeface="Arial"/>
                <a:cs typeface="Arial"/>
                <a:sym typeface="Arial"/>
              </a:rPr>
              <a:t>with</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a:t>
            </a:r>
            <a:r>
              <a:rPr lang="pt-BR" dirty="0" err="1">
                <a:latin typeface="Arial"/>
                <a:ea typeface="Arial"/>
                <a:cs typeface="Arial"/>
                <a:sym typeface="Arial"/>
              </a:rPr>
              <a:t>physical</a:t>
            </a:r>
            <a:r>
              <a:rPr lang="pt-BR" dirty="0">
                <a:latin typeface="Arial"/>
                <a:ea typeface="Arial"/>
                <a:cs typeface="Arial"/>
                <a:sym typeface="Arial"/>
              </a:rPr>
              <a:t> </a:t>
            </a:r>
            <a:r>
              <a:rPr lang="pt-BR" dirty="0" err="1">
                <a:latin typeface="Arial"/>
                <a:ea typeface="Arial"/>
                <a:cs typeface="Arial"/>
                <a:sym typeface="Arial"/>
              </a:rPr>
              <a:t>and</a:t>
            </a:r>
            <a:r>
              <a:rPr lang="pt-BR" dirty="0">
                <a:latin typeface="Arial"/>
                <a:ea typeface="Arial"/>
                <a:cs typeface="Arial"/>
                <a:sym typeface="Arial"/>
              </a:rPr>
              <a:t> virtual </a:t>
            </a:r>
            <a:r>
              <a:rPr lang="pt-BR" dirty="0" err="1">
                <a:latin typeface="Arial"/>
                <a:ea typeface="Arial"/>
                <a:cs typeface="Arial"/>
                <a:sym typeface="Arial"/>
              </a:rPr>
              <a:t>environment</a:t>
            </a:r>
            <a:r>
              <a:rPr lang="pt-BR" dirty="0">
                <a:latin typeface="Arial"/>
                <a:ea typeface="Arial"/>
                <a:cs typeface="Arial"/>
                <a:sym typeface="Arial"/>
              </a:rPr>
              <a:t> </a:t>
            </a:r>
            <a:r>
              <a:rPr lang="pt-BR" dirty="0" err="1">
                <a:latin typeface="Arial"/>
                <a:ea typeface="Arial"/>
                <a:cs typeface="Arial"/>
                <a:sym typeface="Arial"/>
              </a:rPr>
              <a:t>cannot</a:t>
            </a:r>
            <a:r>
              <a:rPr lang="pt-BR" dirty="0">
                <a:latin typeface="Arial"/>
                <a:ea typeface="Arial"/>
                <a:cs typeface="Arial"/>
                <a:sym typeface="Arial"/>
              </a:rPr>
              <a:t> </a:t>
            </a:r>
            <a:r>
              <a:rPr lang="pt-BR" dirty="0" err="1">
                <a:latin typeface="Arial"/>
                <a:ea typeface="Arial"/>
                <a:cs typeface="Arial"/>
                <a:sym typeface="Arial"/>
              </a:rPr>
              <a:t>follow</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a:t>
            </a:r>
            <a:r>
              <a:rPr lang="pt-BR" dirty="0" err="1">
                <a:latin typeface="Arial"/>
                <a:ea typeface="Arial"/>
                <a:cs typeface="Arial"/>
                <a:sym typeface="Arial"/>
              </a:rPr>
              <a:t>planned</a:t>
            </a:r>
            <a:r>
              <a:rPr lang="pt-BR" dirty="0">
                <a:latin typeface="Arial"/>
                <a:ea typeface="Arial"/>
                <a:cs typeface="Arial"/>
                <a:sym typeface="Arial"/>
              </a:rPr>
              <a:t> path </a:t>
            </a:r>
            <a:r>
              <a:rPr lang="pt-BR" dirty="0" err="1">
                <a:latin typeface="Arial"/>
                <a:ea typeface="Arial"/>
                <a:cs typeface="Arial"/>
                <a:sym typeface="Arial"/>
              </a:rPr>
              <a:t>to</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position </a:t>
            </a:r>
            <a:r>
              <a:rPr lang="pt-BR" dirty="0" err="1">
                <a:latin typeface="Arial"/>
                <a:ea typeface="Arial"/>
                <a:cs typeface="Arial"/>
                <a:sym typeface="Arial"/>
              </a:rPr>
              <a:t>target</a:t>
            </a:r>
            <a:r>
              <a:rPr lang="pt-BR" dirty="0">
                <a:latin typeface="Arial"/>
                <a:ea typeface="Arial"/>
                <a:cs typeface="Arial"/>
                <a:sym typeface="Arial"/>
              </a:rPr>
              <a:t> </a:t>
            </a:r>
            <a:r>
              <a:rPr lang="pt-BR" dirty="0" err="1">
                <a:latin typeface="Arial"/>
                <a:ea typeface="Arial"/>
                <a:cs typeface="Arial"/>
                <a:sym typeface="Arial"/>
              </a:rPr>
              <a:t>due</a:t>
            </a:r>
            <a:r>
              <a:rPr lang="pt-BR" dirty="0">
                <a:latin typeface="Arial"/>
                <a:ea typeface="Arial"/>
                <a:cs typeface="Arial"/>
                <a:sym typeface="Arial"/>
              </a:rPr>
              <a:t> </a:t>
            </a:r>
            <a:r>
              <a:rPr lang="pt-BR" dirty="0" err="1">
                <a:latin typeface="Arial"/>
                <a:ea typeface="Arial"/>
                <a:cs typeface="Arial"/>
                <a:sym typeface="Arial"/>
              </a:rPr>
              <a:t>to</a:t>
            </a:r>
            <a:r>
              <a:rPr lang="pt-BR" dirty="0">
                <a:latin typeface="Arial"/>
                <a:ea typeface="Arial"/>
                <a:cs typeface="Arial"/>
                <a:sym typeface="Arial"/>
              </a:rPr>
              <a:t> </a:t>
            </a:r>
            <a:r>
              <a:rPr lang="pt-BR" dirty="0" err="1">
                <a:latin typeface="Arial"/>
                <a:ea typeface="Arial"/>
                <a:cs typeface="Arial"/>
                <a:sym typeface="Arial"/>
              </a:rPr>
              <a:t>existing</a:t>
            </a:r>
            <a:r>
              <a:rPr lang="pt-BR" dirty="0">
                <a:latin typeface="Arial"/>
                <a:ea typeface="Arial"/>
                <a:cs typeface="Arial"/>
                <a:sym typeface="Arial"/>
              </a:rPr>
              <a:t> </a:t>
            </a:r>
            <a:r>
              <a:rPr lang="pt-BR" dirty="0" err="1">
                <a:latin typeface="Arial"/>
                <a:ea typeface="Arial"/>
                <a:cs typeface="Arial"/>
                <a:sym typeface="Arial"/>
              </a:rPr>
              <a:t>nonlinearities</a:t>
            </a:r>
            <a:r>
              <a:rPr lang="pt-BR" dirty="0">
                <a:latin typeface="Arial"/>
                <a:ea typeface="Arial"/>
                <a:cs typeface="Arial"/>
                <a:sym typeface="Arial"/>
              </a:rPr>
              <a:t>.</a:t>
            </a:r>
            <a:endParaRPr dirty="0">
              <a:latin typeface="Arial"/>
              <a:ea typeface="Arial"/>
              <a:cs typeface="Arial"/>
              <a:sym typeface="Arial"/>
            </a:endParaRPr>
          </a:p>
        </p:txBody>
      </p:sp>
      <p:pic>
        <p:nvPicPr>
          <p:cNvPr id="654" name="Google Shape;654;p101"/>
          <p:cNvPicPr preferRelativeResize="0"/>
          <p:nvPr/>
        </p:nvPicPr>
        <p:blipFill rotWithShape="1">
          <a:blip r:embed="rId5">
            <a:alphaModFix/>
          </a:blip>
          <a:srcRect/>
          <a:stretch/>
        </p:blipFill>
        <p:spPr>
          <a:xfrm>
            <a:off x="7894769" y="1590717"/>
            <a:ext cx="2619375" cy="2105025"/>
          </a:xfrm>
          <a:prstGeom prst="rect">
            <a:avLst/>
          </a:prstGeom>
          <a:noFill/>
          <a:ln>
            <a:noFill/>
          </a:ln>
        </p:spPr>
      </p:pic>
      <p:sp>
        <p:nvSpPr>
          <p:cNvPr id="655" name="Google Shape;655;p101"/>
          <p:cNvSpPr txBox="1"/>
          <p:nvPr/>
        </p:nvSpPr>
        <p:spPr>
          <a:xfrm>
            <a:off x="9075764" y="3734363"/>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b="0" i="0" u="none" strike="noStrike" cap="none">
                <a:solidFill>
                  <a:srgbClr val="000000"/>
                </a:solidFill>
                <a:latin typeface="Arial"/>
                <a:ea typeface="Arial"/>
                <a:cs typeface="Arial"/>
                <a:sym typeface="Arial"/>
              </a:rPr>
              <a:t>VIRTUAL</a:t>
            </a:r>
            <a:endParaRPr sz="1800" b="0" i="0" u="none" strike="noStrike" cap="none">
              <a:solidFill>
                <a:srgbClr val="000000"/>
              </a:solidFill>
              <a:latin typeface="Arial"/>
              <a:ea typeface="Arial"/>
              <a:cs typeface="Arial"/>
              <a:sym typeface="Arial"/>
            </a:endParaRPr>
          </a:p>
        </p:txBody>
      </p:sp>
      <p:pic>
        <p:nvPicPr>
          <p:cNvPr id="656" name="Google Shape;656;p101"/>
          <p:cNvPicPr preferRelativeResize="0"/>
          <p:nvPr/>
        </p:nvPicPr>
        <p:blipFill rotWithShape="1">
          <a:blip r:embed="rId6">
            <a:alphaModFix/>
          </a:blip>
          <a:srcRect/>
          <a:stretch/>
        </p:blipFill>
        <p:spPr>
          <a:xfrm>
            <a:off x="6433032" y="3702729"/>
            <a:ext cx="3029598" cy="2135002"/>
          </a:xfrm>
          <a:prstGeom prst="rect">
            <a:avLst/>
          </a:prstGeom>
          <a:noFill/>
          <a:ln>
            <a:noFill/>
          </a:ln>
        </p:spPr>
      </p:pic>
      <p:sp>
        <p:nvSpPr>
          <p:cNvPr id="657" name="Google Shape;657;p101"/>
          <p:cNvSpPr txBox="1"/>
          <p:nvPr/>
        </p:nvSpPr>
        <p:spPr>
          <a:xfrm>
            <a:off x="8099312" y="5425591"/>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b="0" i="0" u="none" strike="noStrike" cap="none">
                <a:solidFill>
                  <a:srgbClr val="000000"/>
                </a:solidFill>
                <a:latin typeface="Arial"/>
                <a:ea typeface="Arial"/>
                <a:cs typeface="Arial"/>
                <a:sym typeface="Arial"/>
              </a:rPr>
              <a:t>REAL</a:t>
            </a:r>
            <a:endParaRPr sz="1800" b="0" i="0" u="none" strike="noStrike" cap="none">
              <a:solidFill>
                <a:srgbClr val="000000"/>
              </a:solidFill>
              <a:latin typeface="Arial"/>
              <a:ea typeface="Arial"/>
              <a:cs typeface="Arial"/>
              <a:sym typeface="Arial"/>
            </a:endParaRPr>
          </a:p>
        </p:txBody>
      </p:sp>
      <p:sp>
        <p:nvSpPr>
          <p:cNvPr id="658" name="Google Shape;658;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5</a:t>
            </a:fld>
            <a:endParaRPr>
              <a:solidFill>
                <a:srgbClr val="888888"/>
              </a:solidFill>
            </a:endParaRPr>
          </a:p>
        </p:txBody>
      </p:sp>
      <p:pic>
        <p:nvPicPr>
          <p:cNvPr id="659" name="Google Shape;659;p101"/>
          <p:cNvPicPr preferRelativeResize="0"/>
          <p:nvPr/>
        </p:nvPicPr>
        <p:blipFill rotWithShape="1">
          <a:blip r:embed="rId7">
            <a:alphaModFix/>
          </a:blip>
          <a:srcRect/>
          <a:stretch/>
        </p:blipFill>
        <p:spPr>
          <a:xfrm>
            <a:off x="4696672" y="6098934"/>
            <a:ext cx="3033860" cy="6050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102"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65" name="Google Shape;665;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Nonlinearities</a:t>
            </a:r>
            <a:endParaRPr/>
          </a:p>
        </p:txBody>
      </p:sp>
      <p:sp>
        <p:nvSpPr>
          <p:cNvPr id="666" name="Google Shape;666;p102"/>
          <p:cNvSpPr txBox="1">
            <a:spLocks noGrp="1"/>
          </p:cNvSpPr>
          <p:nvPr>
            <p:ph type="body" idx="1"/>
          </p:nvPr>
        </p:nvSpPr>
        <p:spPr>
          <a:xfrm>
            <a:off x="838201" y="1820923"/>
            <a:ext cx="6025308" cy="39074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dirty="0" err="1"/>
              <a:t>Controllers</a:t>
            </a:r>
            <a:endParaRPr dirty="0"/>
          </a:p>
          <a:p>
            <a:pPr marL="228600" lvl="0" indent="-228600" algn="l" rtl="0">
              <a:lnSpc>
                <a:spcPct val="90000"/>
              </a:lnSpc>
              <a:spcBef>
                <a:spcPts val="1000"/>
              </a:spcBef>
              <a:spcAft>
                <a:spcPts val="0"/>
              </a:spcAft>
              <a:buClr>
                <a:schemeClr val="dk1"/>
              </a:buClr>
              <a:buSzPts val="2800"/>
              <a:buChar char="•"/>
            </a:pPr>
            <a:r>
              <a:rPr lang="pt-BR" dirty="0" err="1"/>
              <a:t>Simulators</a:t>
            </a:r>
            <a:endParaRPr dirty="0"/>
          </a:p>
          <a:p>
            <a:pPr marL="228600" lvl="0" indent="-228600" algn="l" rtl="0">
              <a:lnSpc>
                <a:spcPct val="90000"/>
              </a:lnSpc>
              <a:spcBef>
                <a:spcPts val="1000"/>
              </a:spcBef>
              <a:spcAft>
                <a:spcPts val="0"/>
              </a:spcAft>
              <a:buClr>
                <a:schemeClr val="dk1"/>
              </a:buClr>
              <a:buSzPts val="2800"/>
              <a:buChar char="•"/>
            </a:pPr>
            <a:r>
              <a:rPr lang="pt-BR" dirty="0" err="1"/>
              <a:t>Friction</a:t>
            </a:r>
            <a:endParaRPr dirty="0"/>
          </a:p>
          <a:p>
            <a:pPr marL="228600" lvl="0" indent="-228600" algn="l" rtl="0">
              <a:lnSpc>
                <a:spcPct val="90000"/>
              </a:lnSpc>
              <a:spcBef>
                <a:spcPts val="1000"/>
              </a:spcBef>
              <a:spcAft>
                <a:spcPts val="0"/>
              </a:spcAft>
              <a:buClr>
                <a:schemeClr val="dk1"/>
              </a:buClr>
              <a:buSzPts val="2800"/>
              <a:buChar char="•"/>
            </a:pPr>
            <a:r>
              <a:rPr lang="pt-BR" dirty="0" err="1"/>
              <a:t>Inertial</a:t>
            </a:r>
            <a:r>
              <a:rPr lang="pt-BR" dirty="0"/>
              <a:t> </a:t>
            </a:r>
            <a:r>
              <a:rPr lang="pt-BR" dirty="0" err="1"/>
              <a:t>mass</a:t>
            </a:r>
            <a:endParaRPr dirty="0"/>
          </a:p>
          <a:p>
            <a:pPr marL="228600" lvl="0" indent="-228600" algn="l" rtl="0">
              <a:lnSpc>
                <a:spcPct val="90000"/>
              </a:lnSpc>
              <a:spcBef>
                <a:spcPts val="1000"/>
              </a:spcBef>
              <a:spcAft>
                <a:spcPts val="0"/>
              </a:spcAft>
              <a:buClr>
                <a:schemeClr val="dk1"/>
              </a:buClr>
              <a:buSzPts val="2800"/>
              <a:buChar char="•"/>
            </a:pPr>
            <a:r>
              <a:rPr lang="pt-BR" dirty="0" err="1"/>
              <a:t>Atmospheric</a:t>
            </a:r>
            <a:r>
              <a:rPr lang="pt-BR" dirty="0"/>
              <a:t> </a:t>
            </a:r>
            <a:r>
              <a:rPr lang="pt-BR" dirty="0" err="1"/>
              <a:t>pressure</a:t>
            </a:r>
            <a:endParaRPr dirty="0"/>
          </a:p>
          <a:p>
            <a:pPr marL="228600" lvl="0" indent="-228600" algn="l" rtl="0">
              <a:lnSpc>
                <a:spcPct val="90000"/>
              </a:lnSpc>
              <a:spcBef>
                <a:spcPts val="1000"/>
              </a:spcBef>
              <a:spcAft>
                <a:spcPts val="0"/>
              </a:spcAft>
              <a:buClr>
                <a:schemeClr val="dk1"/>
              </a:buClr>
              <a:buSzPts val="2800"/>
              <a:buChar char="•"/>
            </a:pPr>
            <a:r>
              <a:rPr lang="pt-BR" dirty="0" err="1"/>
              <a:t>Vibrations</a:t>
            </a:r>
            <a:endParaRPr dirty="0"/>
          </a:p>
          <a:p>
            <a:pPr marL="228600" lvl="0" indent="-228600" algn="l" rtl="0">
              <a:lnSpc>
                <a:spcPct val="90000"/>
              </a:lnSpc>
              <a:spcBef>
                <a:spcPts val="1000"/>
              </a:spcBef>
              <a:spcAft>
                <a:spcPts val="0"/>
              </a:spcAft>
              <a:buClr>
                <a:schemeClr val="dk1"/>
              </a:buClr>
              <a:buSzPts val="2800"/>
              <a:buChar char="•"/>
            </a:pPr>
            <a:r>
              <a:rPr lang="pt-BR" dirty="0" err="1"/>
              <a:t>Among</a:t>
            </a:r>
            <a:r>
              <a:rPr lang="pt-BR" dirty="0"/>
              <a:t> </a:t>
            </a:r>
            <a:r>
              <a:rPr lang="pt-BR" dirty="0" err="1"/>
              <a:t>others</a:t>
            </a:r>
            <a:r>
              <a:rPr lang="pt-BR" dirty="0"/>
              <a:t>...</a:t>
            </a:r>
            <a:endParaRPr dirty="0"/>
          </a:p>
        </p:txBody>
      </p:sp>
      <p:pic>
        <p:nvPicPr>
          <p:cNvPr id="667" name="Google Shape;667;p102"/>
          <p:cNvPicPr preferRelativeResize="0"/>
          <p:nvPr/>
        </p:nvPicPr>
        <p:blipFill rotWithShape="1">
          <a:blip r:embed="rId5">
            <a:alphaModFix/>
          </a:blip>
          <a:srcRect/>
          <a:stretch/>
        </p:blipFill>
        <p:spPr>
          <a:xfrm>
            <a:off x="7894769" y="1590717"/>
            <a:ext cx="2619375" cy="2105025"/>
          </a:xfrm>
          <a:prstGeom prst="rect">
            <a:avLst/>
          </a:prstGeom>
          <a:noFill/>
          <a:ln>
            <a:noFill/>
          </a:ln>
        </p:spPr>
      </p:pic>
      <p:sp>
        <p:nvSpPr>
          <p:cNvPr id="668" name="Google Shape;668;p102"/>
          <p:cNvSpPr txBox="1"/>
          <p:nvPr/>
        </p:nvSpPr>
        <p:spPr>
          <a:xfrm>
            <a:off x="9075764" y="3734363"/>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b="0" i="0" u="none" strike="noStrike" cap="none">
                <a:solidFill>
                  <a:srgbClr val="000000"/>
                </a:solidFill>
                <a:latin typeface="Arial"/>
                <a:ea typeface="Arial"/>
                <a:cs typeface="Arial"/>
                <a:sym typeface="Arial"/>
              </a:rPr>
              <a:t>VIRTUAL</a:t>
            </a:r>
            <a:endParaRPr sz="1800" b="0" i="0" u="none" strike="noStrike" cap="none">
              <a:solidFill>
                <a:srgbClr val="000000"/>
              </a:solidFill>
              <a:latin typeface="Arial"/>
              <a:ea typeface="Arial"/>
              <a:cs typeface="Arial"/>
              <a:sym typeface="Arial"/>
            </a:endParaRPr>
          </a:p>
        </p:txBody>
      </p:sp>
      <p:pic>
        <p:nvPicPr>
          <p:cNvPr id="669" name="Google Shape;669;p102"/>
          <p:cNvPicPr preferRelativeResize="0"/>
          <p:nvPr/>
        </p:nvPicPr>
        <p:blipFill rotWithShape="1">
          <a:blip r:embed="rId6">
            <a:alphaModFix/>
          </a:blip>
          <a:srcRect/>
          <a:stretch/>
        </p:blipFill>
        <p:spPr>
          <a:xfrm>
            <a:off x="6433032" y="3702729"/>
            <a:ext cx="3029598" cy="2135002"/>
          </a:xfrm>
          <a:prstGeom prst="rect">
            <a:avLst/>
          </a:prstGeom>
          <a:noFill/>
          <a:ln>
            <a:noFill/>
          </a:ln>
        </p:spPr>
      </p:pic>
      <p:sp>
        <p:nvSpPr>
          <p:cNvPr id="670" name="Google Shape;670;p102"/>
          <p:cNvSpPr txBox="1"/>
          <p:nvPr/>
        </p:nvSpPr>
        <p:spPr>
          <a:xfrm>
            <a:off x="8099312" y="5425591"/>
            <a:ext cx="1904770" cy="510539"/>
          </a:xfrm>
          <a:prstGeom prst="rect">
            <a:avLst/>
          </a:prstGeom>
          <a:noFill/>
          <a:ln>
            <a:noFill/>
          </a:ln>
        </p:spPr>
        <p:txBody>
          <a:bodyPr spcFirstLastPara="1" wrap="square" lIns="0" tIns="0" rIns="0" bIns="0" anchor="t" anchorCtr="0">
            <a:noAutofit/>
          </a:bodyPr>
          <a:lstStyle/>
          <a:p>
            <a:pPr marL="243205" marR="258765" lvl="0" indent="0" algn="ctr" rtl="0">
              <a:lnSpc>
                <a:spcPct val="107722"/>
              </a:lnSpc>
              <a:spcBef>
                <a:spcPts val="0"/>
              </a:spcBef>
              <a:spcAft>
                <a:spcPts val="0"/>
              </a:spcAft>
              <a:buNone/>
            </a:pPr>
            <a:r>
              <a:rPr lang="pt-BR" sz="1800" b="0" i="0" u="none" strike="noStrike" cap="none">
                <a:solidFill>
                  <a:srgbClr val="000000"/>
                </a:solidFill>
                <a:latin typeface="Arial"/>
                <a:ea typeface="Arial"/>
                <a:cs typeface="Arial"/>
                <a:sym typeface="Arial"/>
              </a:rPr>
              <a:t>REAL</a:t>
            </a:r>
            <a:endParaRPr sz="1800" b="0" i="0" u="none" strike="noStrike" cap="none">
              <a:solidFill>
                <a:srgbClr val="000000"/>
              </a:solidFill>
              <a:latin typeface="Arial"/>
              <a:ea typeface="Arial"/>
              <a:cs typeface="Arial"/>
              <a:sym typeface="Arial"/>
            </a:endParaRPr>
          </a:p>
        </p:txBody>
      </p:sp>
      <p:sp>
        <p:nvSpPr>
          <p:cNvPr id="671" name="Google Shape;671;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6</a:t>
            </a:fld>
            <a:endParaRPr>
              <a:solidFill>
                <a:srgbClr val="888888"/>
              </a:solidFill>
            </a:endParaRPr>
          </a:p>
        </p:txBody>
      </p:sp>
      <p:pic>
        <p:nvPicPr>
          <p:cNvPr id="672" name="Google Shape;672;p102"/>
          <p:cNvPicPr preferRelativeResize="0"/>
          <p:nvPr/>
        </p:nvPicPr>
        <p:blipFill rotWithShape="1">
          <a:blip r:embed="rId7">
            <a:alphaModFix/>
          </a:blip>
          <a:srcRect/>
          <a:stretch/>
        </p:blipFill>
        <p:spPr>
          <a:xfrm>
            <a:off x="4696672" y="6098934"/>
            <a:ext cx="3033860" cy="6050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pic>
        <p:nvPicPr>
          <p:cNvPr id="677" name="Google Shape;677;p103"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78" name="Google Shape;678;p1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State-of-The-Art</a:t>
            </a:r>
            <a:endParaRPr/>
          </a:p>
        </p:txBody>
      </p:sp>
      <p:sp>
        <p:nvSpPr>
          <p:cNvPr id="679" name="Google Shape;679;p103"/>
          <p:cNvSpPr txBox="1">
            <a:spLocks noGrp="1"/>
          </p:cNvSpPr>
          <p:nvPr>
            <p:ph type="body" idx="1"/>
          </p:nvPr>
        </p:nvSpPr>
        <p:spPr>
          <a:xfrm>
            <a:off x="838201" y="2269475"/>
            <a:ext cx="3695700" cy="3907500"/>
          </a:xfrm>
          <a:prstGeom prst="rect">
            <a:avLst/>
          </a:prstGeom>
          <a:noFill/>
          <a:ln>
            <a:noFill/>
          </a:ln>
        </p:spPr>
        <p:txBody>
          <a:bodyPr spcFirstLastPara="1" wrap="square" lIns="91425" tIns="45700" rIns="91425" bIns="45700" anchor="t" anchorCtr="0">
            <a:normAutofit/>
          </a:bodyPr>
          <a:lstStyle/>
          <a:p>
            <a:pPr marL="12700" lvl="0" indent="-12700" rtl="0">
              <a:lnSpc>
                <a:spcPct val="120357"/>
              </a:lnSpc>
              <a:spcBef>
                <a:spcPts val="0"/>
              </a:spcBef>
              <a:spcAft>
                <a:spcPts val="0"/>
              </a:spcAft>
              <a:buClr>
                <a:schemeClr val="dk1"/>
              </a:buClr>
              <a:buSzPts val="2800"/>
              <a:buChar char="•"/>
            </a:pPr>
            <a:r>
              <a:rPr lang="pt-BR" dirty="0">
                <a:latin typeface="Arial"/>
                <a:ea typeface="Arial"/>
                <a:cs typeface="Arial"/>
                <a:sym typeface="Arial"/>
              </a:rPr>
              <a:t>The </a:t>
            </a:r>
            <a:r>
              <a:rPr lang="pt-BR" dirty="0" err="1">
                <a:latin typeface="Arial"/>
                <a:ea typeface="Arial"/>
                <a:cs typeface="Arial"/>
                <a:sym typeface="Arial"/>
              </a:rPr>
              <a:t>Twinning</a:t>
            </a:r>
            <a:r>
              <a:rPr lang="pt-BR" dirty="0">
                <a:latin typeface="Arial"/>
                <a:ea typeface="Arial"/>
                <a:cs typeface="Arial"/>
                <a:sym typeface="Arial"/>
              </a:rPr>
              <a:t> </a:t>
            </a:r>
            <a:r>
              <a:rPr lang="pt-BR" dirty="0" err="1">
                <a:latin typeface="Arial"/>
                <a:ea typeface="Arial"/>
                <a:cs typeface="Arial"/>
                <a:sym typeface="Arial"/>
              </a:rPr>
              <a:t>process</a:t>
            </a:r>
            <a:r>
              <a:rPr lang="pt-BR" dirty="0">
                <a:latin typeface="Arial"/>
                <a:ea typeface="Arial"/>
                <a:cs typeface="Arial"/>
                <a:sym typeface="Arial"/>
              </a:rPr>
              <a:t> </a:t>
            </a:r>
            <a:r>
              <a:rPr lang="pt-BR" dirty="0" err="1">
                <a:latin typeface="Arial"/>
                <a:ea typeface="Arial"/>
                <a:cs typeface="Arial"/>
                <a:sym typeface="Arial"/>
              </a:rPr>
              <a:t>is</a:t>
            </a:r>
            <a:r>
              <a:rPr lang="pt-BR" dirty="0">
                <a:latin typeface="Arial"/>
                <a:ea typeface="Arial"/>
                <a:cs typeface="Arial"/>
                <a:sym typeface="Arial"/>
              </a:rPr>
              <a:t>  </a:t>
            </a:r>
            <a:r>
              <a:rPr lang="pt-BR" dirty="0" err="1">
                <a:latin typeface="Arial"/>
                <a:ea typeface="Arial"/>
                <a:cs typeface="Arial"/>
                <a:sym typeface="Arial"/>
              </a:rPr>
              <a:t>at</a:t>
            </a:r>
            <a:r>
              <a:rPr lang="pt-BR" dirty="0">
                <a:latin typeface="Arial"/>
                <a:ea typeface="Arial"/>
                <a:cs typeface="Arial"/>
                <a:sym typeface="Arial"/>
              </a:rPr>
              <a:t> </a:t>
            </a:r>
            <a:r>
              <a:rPr lang="pt-BR" dirty="0" err="1">
                <a:latin typeface="Arial"/>
                <a:ea typeface="Arial"/>
                <a:cs typeface="Arial"/>
                <a:sym typeface="Arial"/>
              </a:rPr>
              <a:t>an</a:t>
            </a:r>
            <a:r>
              <a:rPr lang="pt-BR" dirty="0">
                <a:latin typeface="Arial"/>
                <a:ea typeface="Arial"/>
                <a:cs typeface="Arial"/>
                <a:sym typeface="Arial"/>
              </a:rPr>
              <a:t> </a:t>
            </a:r>
            <a:r>
              <a:rPr lang="pt-BR" dirty="0" err="1">
                <a:latin typeface="Arial"/>
                <a:ea typeface="Arial"/>
                <a:cs typeface="Arial"/>
                <a:sym typeface="Arial"/>
              </a:rPr>
              <a:t>initial</a:t>
            </a:r>
            <a:r>
              <a:rPr lang="pt-BR" dirty="0">
                <a:latin typeface="Arial"/>
                <a:ea typeface="Arial"/>
                <a:cs typeface="Arial"/>
                <a:sym typeface="Arial"/>
              </a:rPr>
              <a:t> </a:t>
            </a:r>
            <a:r>
              <a:rPr lang="pt-BR" dirty="0" err="1">
                <a:latin typeface="Arial"/>
                <a:ea typeface="Arial"/>
                <a:cs typeface="Arial"/>
                <a:sym typeface="Arial"/>
              </a:rPr>
              <a:t>state</a:t>
            </a:r>
            <a:r>
              <a:rPr lang="pt-BR" dirty="0">
                <a:latin typeface="Arial"/>
                <a:ea typeface="Arial"/>
                <a:cs typeface="Arial"/>
                <a:sym typeface="Arial"/>
              </a:rPr>
              <a:t> </a:t>
            </a:r>
            <a:r>
              <a:rPr lang="pt-BR" dirty="0" err="1">
                <a:latin typeface="Arial"/>
                <a:ea typeface="Arial"/>
                <a:cs typeface="Arial"/>
                <a:sym typeface="Arial"/>
              </a:rPr>
              <a:t>from</a:t>
            </a:r>
            <a:r>
              <a:rPr lang="pt-BR" dirty="0">
                <a:latin typeface="Arial"/>
                <a:ea typeface="Arial"/>
                <a:cs typeface="Arial"/>
                <a:sym typeface="Arial"/>
              </a:rPr>
              <a:t> </a:t>
            </a:r>
            <a:r>
              <a:rPr lang="pt-BR" dirty="0" err="1">
                <a:latin typeface="Arial"/>
                <a:ea typeface="Arial"/>
                <a:cs typeface="Arial"/>
                <a:sym typeface="Arial"/>
              </a:rPr>
              <a:t>the</a:t>
            </a:r>
            <a:r>
              <a:rPr lang="pt-BR" dirty="0">
                <a:latin typeface="Arial"/>
                <a:ea typeface="Arial"/>
                <a:cs typeface="Arial"/>
                <a:sym typeface="Arial"/>
              </a:rPr>
              <a:t> perspective </a:t>
            </a:r>
            <a:r>
              <a:rPr lang="pt-BR" dirty="0" err="1">
                <a:latin typeface="Arial"/>
                <a:ea typeface="Arial"/>
                <a:cs typeface="Arial"/>
                <a:sym typeface="Arial"/>
              </a:rPr>
              <a:t>of</a:t>
            </a:r>
            <a:r>
              <a:rPr lang="pt-BR" dirty="0">
                <a:latin typeface="Arial"/>
                <a:ea typeface="Arial"/>
                <a:cs typeface="Arial"/>
                <a:sym typeface="Arial"/>
              </a:rPr>
              <a:t> software </a:t>
            </a:r>
            <a:r>
              <a:rPr lang="pt-BR" dirty="0" err="1">
                <a:latin typeface="Arial"/>
                <a:ea typeface="Arial"/>
                <a:cs typeface="Arial"/>
                <a:sym typeface="Arial"/>
              </a:rPr>
              <a:t>solutions</a:t>
            </a:r>
            <a:r>
              <a:rPr lang="pt-BR" dirty="0">
                <a:latin typeface="Arial"/>
                <a:ea typeface="Arial"/>
                <a:cs typeface="Arial"/>
                <a:sym typeface="Arial"/>
              </a:rPr>
              <a:t>.</a:t>
            </a:r>
            <a:endParaRPr dirty="0"/>
          </a:p>
        </p:txBody>
      </p:sp>
      <p:sp>
        <p:nvSpPr>
          <p:cNvPr id="680" name="Google Shape;680;p103"/>
          <p:cNvSpPr txBox="1"/>
          <p:nvPr/>
        </p:nvSpPr>
        <p:spPr>
          <a:xfrm>
            <a:off x="6258516" y="1192887"/>
            <a:ext cx="5361900" cy="1421700"/>
          </a:xfrm>
          <a:prstGeom prst="rect">
            <a:avLst/>
          </a:prstGeom>
          <a:noFill/>
          <a:ln>
            <a:noFill/>
          </a:ln>
        </p:spPr>
        <p:txBody>
          <a:bodyPr spcFirstLastPara="1" wrap="square" lIns="91425" tIns="45700" rIns="91425" bIns="45700" anchor="t" anchorCtr="0">
            <a:normAutofit fontScale="92500" lnSpcReduction="20000"/>
          </a:bodyPr>
          <a:lstStyle/>
          <a:p>
            <a:pPr marL="12700" marR="0" lvl="0" indent="-12700" algn="l" rtl="0">
              <a:lnSpc>
                <a:spcPct val="120357"/>
              </a:lnSpc>
              <a:spcBef>
                <a:spcPts val="0"/>
              </a:spcBef>
              <a:spcAft>
                <a:spcPts val="0"/>
              </a:spcAft>
              <a:buClr>
                <a:srgbClr val="000000"/>
              </a:buClr>
              <a:buSzPts val="2800"/>
              <a:buFont typeface="Arial"/>
              <a:buChar char="•"/>
            </a:pPr>
            <a:r>
              <a:rPr lang="pt-BR" sz="2800" b="0" i="0" u="none" strike="noStrike" cap="none" dirty="0" err="1">
                <a:solidFill>
                  <a:srgbClr val="000000"/>
                </a:solidFill>
                <a:latin typeface="Arial"/>
                <a:ea typeface="Arial"/>
                <a:cs typeface="Arial"/>
                <a:sym typeface="Arial"/>
              </a:rPr>
              <a:t>Liang</a:t>
            </a:r>
            <a:r>
              <a:rPr lang="pt-BR" sz="2800" b="0" i="0" u="none" strike="noStrike" cap="none" dirty="0">
                <a:solidFill>
                  <a:srgbClr val="000000"/>
                </a:solidFill>
                <a:latin typeface="Arial"/>
                <a:ea typeface="Arial"/>
                <a:cs typeface="Arial"/>
                <a:sym typeface="Arial"/>
              </a:rPr>
              <a:t> et al. (2020)</a:t>
            </a:r>
            <a:endParaRPr dirty="0"/>
          </a:p>
          <a:p>
            <a:pPr marL="0" marR="0" lvl="0" indent="0" algn="l" rtl="0">
              <a:lnSpc>
                <a:spcPct val="120357"/>
              </a:lnSpc>
              <a:spcBef>
                <a:spcPts val="168"/>
              </a:spcBef>
              <a:spcAft>
                <a:spcPts val="0"/>
              </a:spcAft>
              <a:buClr>
                <a:srgbClr val="000000"/>
              </a:buClr>
              <a:buSzPts val="2800"/>
              <a:buFont typeface="Arial"/>
              <a:buNone/>
            </a:pPr>
            <a:r>
              <a:rPr lang="pt-BR" sz="2800" b="0" i="0" u="none" strike="noStrike" cap="none" dirty="0">
                <a:solidFill>
                  <a:srgbClr val="000000"/>
                </a:solidFill>
                <a:latin typeface="Arial"/>
                <a:ea typeface="Arial"/>
                <a:cs typeface="Arial"/>
                <a:sym typeface="Arial"/>
              </a:rPr>
              <a:t>- </a:t>
            </a:r>
            <a:r>
              <a:rPr lang="pt-BR" sz="2800" b="0" i="0" u="none" strike="noStrike" cap="none" dirty="0" err="1">
                <a:solidFill>
                  <a:srgbClr val="000000"/>
                </a:solidFill>
                <a:latin typeface="Arial"/>
                <a:ea typeface="Arial"/>
                <a:cs typeface="Arial"/>
                <a:sym typeface="Arial"/>
              </a:rPr>
              <a:t>M</a:t>
            </a:r>
            <a:r>
              <a:rPr lang="pt-BR" sz="2800" dirty="0" err="1"/>
              <a:t>athematical</a:t>
            </a:r>
            <a:r>
              <a:rPr lang="pt-BR" sz="2800" dirty="0"/>
              <a:t> </a:t>
            </a:r>
            <a:r>
              <a:rPr lang="pt-BR" sz="2800" dirty="0" err="1"/>
              <a:t>model</a:t>
            </a:r>
            <a:r>
              <a:rPr lang="pt-BR" sz="2800" b="0" i="0" u="none" strike="noStrike" cap="none" dirty="0">
                <a:solidFill>
                  <a:srgbClr val="000000"/>
                </a:solidFill>
                <a:latin typeface="Arial"/>
                <a:ea typeface="Arial"/>
                <a:cs typeface="Arial"/>
                <a:sym typeface="Arial"/>
              </a:rPr>
              <a:t> </a:t>
            </a:r>
            <a:r>
              <a:rPr lang="pt-BR" sz="2800" dirty="0" err="1"/>
              <a:t>of</a:t>
            </a:r>
            <a:r>
              <a:rPr lang="pt-BR" sz="2800" dirty="0"/>
              <a:t> </a:t>
            </a:r>
            <a:r>
              <a:rPr lang="pt-BR" sz="2800" dirty="0" err="1"/>
              <a:t>precision</a:t>
            </a:r>
            <a:r>
              <a:rPr lang="pt-BR" sz="2800" dirty="0"/>
              <a:t> for</a:t>
            </a:r>
            <a:r>
              <a:rPr lang="pt-BR" sz="2800" b="0" i="0" u="none" strike="noStrike" cap="none" dirty="0">
                <a:solidFill>
                  <a:srgbClr val="000000"/>
                </a:solidFill>
                <a:latin typeface="Arial"/>
                <a:ea typeface="Arial"/>
                <a:cs typeface="Arial"/>
                <a:sym typeface="Arial"/>
              </a:rPr>
              <a:t> virtual </a:t>
            </a:r>
            <a:r>
              <a:rPr lang="pt-BR" sz="2800" b="0" i="0" u="none" strike="noStrike" cap="none" dirty="0" err="1">
                <a:solidFill>
                  <a:srgbClr val="000000"/>
                </a:solidFill>
                <a:latin typeface="Arial"/>
                <a:ea typeface="Arial"/>
                <a:cs typeface="Arial"/>
                <a:sym typeface="Arial"/>
              </a:rPr>
              <a:t>environment</a:t>
            </a:r>
            <a:r>
              <a:rPr lang="pt-BR" sz="2800" b="0" i="0" u="none" strike="noStrike" cap="none" dirty="0">
                <a:solidFill>
                  <a:srgbClr val="000000"/>
                </a:solidFill>
                <a:latin typeface="Arial"/>
                <a:ea typeface="Arial"/>
                <a:cs typeface="Arial"/>
                <a:sym typeface="Arial"/>
              </a:rPr>
              <a:t>;</a:t>
            </a:r>
            <a:endParaRPr sz="2800" b="0" i="0" u="none" strike="noStrike" cap="none" dirty="0">
              <a:solidFill>
                <a:srgbClr val="000000"/>
              </a:solidFill>
              <a:latin typeface="Calibri"/>
              <a:ea typeface="Calibri"/>
              <a:cs typeface="Calibri"/>
              <a:sym typeface="Calibri"/>
            </a:endParaRPr>
          </a:p>
        </p:txBody>
      </p:sp>
      <p:sp>
        <p:nvSpPr>
          <p:cNvPr id="681" name="Google Shape;681;p103"/>
          <p:cNvSpPr txBox="1"/>
          <p:nvPr/>
        </p:nvSpPr>
        <p:spPr>
          <a:xfrm>
            <a:off x="5634084" y="2614729"/>
            <a:ext cx="5548200" cy="1421700"/>
          </a:xfrm>
          <a:prstGeom prst="rect">
            <a:avLst/>
          </a:prstGeom>
          <a:noFill/>
          <a:ln>
            <a:noFill/>
          </a:ln>
        </p:spPr>
        <p:txBody>
          <a:bodyPr spcFirstLastPara="1" wrap="square" lIns="91425" tIns="45700" rIns="91425" bIns="45700" anchor="t" anchorCtr="0">
            <a:normAutofit fontScale="92500" lnSpcReduction="20000"/>
          </a:bodyPr>
          <a:lstStyle/>
          <a:p>
            <a:pPr marL="12700" marR="0" lvl="0" indent="-12700" algn="l" rtl="0">
              <a:lnSpc>
                <a:spcPct val="120357"/>
              </a:lnSpc>
              <a:spcBef>
                <a:spcPts val="0"/>
              </a:spcBef>
              <a:spcAft>
                <a:spcPts val="0"/>
              </a:spcAft>
              <a:buClr>
                <a:srgbClr val="000000"/>
              </a:buClr>
              <a:buSzPts val="2800"/>
              <a:buFont typeface="Arial"/>
              <a:buChar char="•"/>
            </a:pPr>
            <a:r>
              <a:rPr lang="pt-BR" sz="2800" b="0" i="0" u="none" strike="noStrike" cap="none" dirty="0" err="1">
                <a:solidFill>
                  <a:srgbClr val="000000"/>
                </a:solidFill>
                <a:latin typeface="Arial"/>
                <a:ea typeface="Arial"/>
                <a:cs typeface="Arial"/>
                <a:sym typeface="Arial"/>
              </a:rPr>
              <a:t>Kuts</a:t>
            </a:r>
            <a:r>
              <a:rPr lang="pt-BR" sz="2800" b="0" i="0" u="none" strike="noStrike" cap="none" dirty="0">
                <a:solidFill>
                  <a:srgbClr val="000000"/>
                </a:solidFill>
                <a:latin typeface="Arial"/>
                <a:ea typeface="Arial"/>
                <a:cs typeface="Arial"/>
                <a:sym typeface="Arial"/>
              </a:rPr>
              <a:t> et al. (2020)</a:t>
            </a:r>
            <a:endParaRPr dirty="0"/>
          </a:p>
          <a:p>
            <a:pPr marL="0" marR="0" lvl="0" indent="0" algn="l" rtl="0">
              <a:lnSpc>
                <a:spcPct val="120357"/>
              </a:lnSpc>
              <a:spcBef>
                <a:spcPts val="168"/>
              </a:spcBef>
              <a:spcAft>
                <a:spcPts val="0"/>
              </a:spcAft>
              <a:buClr>
                <a:srgbClr val="000000"/>
              </a:buClr>
              <a:buSzPts val="2800"/>
              <a:buFont typeface="Arial"/>
              <a:buNone/>
            </a:pPr>
            <a:r>
              <a:rPr lang="pt-BR" sz="2800" b="0" i="0" u="none" strike="noStrike" cap="none" dirty="0">
                <a:solidFill>
                  <a:srgbClr val="000000"/>
                </a:solidFill>
                <a:latin typeface="Arial"/>
                <a:ea typeface="Arial"/>
                <a:cs typeface="Arial"/>
                <a:sym typeface="Arial"/>
              </a:rPr>
              <a:t>- </a:t>
            </a:r>
            <a:r>
              <a:rPr lang="pt-BR" sz="2800" b="0" i="0" u="none" strike="noStrike" cap="none" dirty="0" err="1">
                <a:solidFill>
                  <a:srgbClr val="000000"/>
                </a:solidFill>
                <a:latin typeface="Arial"/>
                <a:ea typeface="Arial"/>
                <a:cs typeface="Arial"/>
                <a:sym typeface="Arial"/>
              </a:rPr>
              <a:t>Control</a:t>
            </a:r>
            <a:r>
              <a:rPr lang="pt-BR" sz="2800" b="0" i="0" u="none" strike="noStrike" cap="none" dirty="0">
                <a:solidFill>
                  <a:srgbClr val="000000"/>
                </a:solidFill>
                <a:latin typeface="Arial"/>
                <a:ea typeface="Arial"/>
                <a:cs typeface="Arial"/>
                <a:sym typeface="Arial"/>
              </a:rPr>
              <a:t> </a:t>
            </a:r>
            <a:r>
              <a:rPr lang="pt-BR" sz="2800" dirty="0" err="1"/>
              <a:t>of</a:t>
            </a:r>
            <a:r>
              <a:rPr lang="pt-BR" sz="2800" b="0" i="0" u="none" strike="noStrike" cap="none" dirty="0">
                <a:solidFill>
                  <a:srgbClr val="000000"/>
                </a:solidFill>
                <a:latin typeface="Arial"/>
                <a:ea typeface="Arial"/>
                <a:cs typeface="Arial"/>
                <a:sym typeface="Arial"/>
              </a:rPr>
              <a:t> </a:t>
            </a:r>
            <a:r>
              <a:rPr lang="pt-BR" sz="2800" b="0" i="0" u="none" strike="noStrike" cap="none" dirty="0" err="1">
                <a:solidFill>
                  <a:srgbClr val="000000"/>
                </a:solidFill>
                <a:latin typeface="Arial"/>
                <a:ea typeface="Arial"/>
                <a:cs typeface="Arial"/>
                <a:sym typeface="Arial"/>
              </a:rPr>
              <a:t>algori</a:t>
            </a:r>
            <a:r>
              <a:rPr lang="pt-BR" sz="2800" dirty="0" err="1"/>
              <a:t>thm</a:t>
            </a:r>
            <a:r>
              <a:rPr lang="pt-BR" sz="2800" dirty="0"/>
              <a:t> </a:t>
            </a:r>
            <a:r>
              <a:rPr lang="pt-BR" sz="2800" dirty="0" err="1"/>
              <a:t>subtracting</a:t>
            </a:r>
            <a:r>
              <a:rPr lang="pt-BR" sz="2800" dirty="0"/>
              <a:t> </a:t>
            </a:r>
            <a:r>
              <a:rPr lang="pt-BR" sz="2800" dirty="0" err="1"/>
              <a:t>differences</a:t>
            </a:r>
            <a:r>
              <a:rPr lang="pt-BR" sz="2800" dirty="0"/>
              <a:t>;</a:t>
            </a:r>
            <a:endParaRPr sz="2800" b="0" i="0" u="none" strike="noStrike" cap="none" dirty="0">
              <a:solidFill>
                <a:srgbClr val="000000"/>
              </a:solidFill>
              <a:latin typeface="Calibri"/>
              <a:ea typeface="Calibri"/>
              <a:cs typeface="Calibri"/>
              <a:sym typeface="Calibri"/>
            </a:endParaRPr>
          </a:p>
        </p:txBody>
      </p:sp>
      <p:sp>
        <p:nvSpPr>
          <p:cNvPr id="682" name="Google Shape;682;p103"/>
          <p:cNvSpPr txBox="1"/>
          <p:nvPr/>
        </p:nvSpPr>
        <p:spPr>
          <a:xfrm>
            <a:off x="5033923" y="3843160"/>
            <a:ext cx="4762800" cy="1421700"/>
          </a:xfrm>
          <a:prstGeom prst="rect">
            <a:avLst/>
          </a:prstGeom>
          <a:noFill/>
          <a:ln>
            <a:noFill/>
          </a:ln>
        </p:spPr>
        <p:txBody>
          <a:bodyPr spcFirstLastPara="1" wrap="square" lIns="91425" tIns="45700" rIns="91425" bIns="45700" anchor="t" anchorCtr="0">
            <a:noAutofit/>
          </a:bodyPr>
          <a:lstStyle/>
          <a:p>
            <a:pPr marL="12700" marR="0" lvl="0" indent="-10160" algn="l" rtl="0">
              <a:lnSpc>
                <a:spcPct val="100357"/>
              </a:lnSpc>
              <a:spcBef>
                <a:spcPts val="0"/>
              </a:spcBef>
              <a:spcAft>
                <a:spcPts val="0"/>
              </a:spcAft>
              <a:buClr>
                <a:srgbClr val="000000"/>
              </a:buClr>
              <a:buSzPts val="2760"/>
              <a:buFont typeface="Arial"/>
              <a:buChar char="•"/>
            </a:pPr>
            <a:r>
              <a:rPr lang="pt-BR" sz="2600" dirty="0"/>
              <a:t>Müller et al. (2022)</a:t>
            </a:r>
            <a:endParaRPr sz="2600" dirty="0"/>
          </a:p>
          <a:p>
            <a:pPr marL="0" marR="0" lvl="0" indent="0" algn="l" rtl="0">
              <a:lnSpc>
                <a:spcPct val="100357"/>
              </a:lnSpc>
              <a:spcBef>
                <a:spcPts val="168"/>
              </a:spcBef>
              <a:spcAft>
                <a:spcPts val="0"/>
              </a:spcAft>
              <a:buClr>
                <a:srgbClr val="000000"/>
              </a:buClr>
              <a:buSzPts val="1960"/>
              <a:buFont typeface="Arial"/>
              <a:buNone/>
            </a:pPr>
            <a:r>
              <a:rPr lang="pt-BR" sz="2600" dirty="0"/>
              <a:t>- </a:t>
            </a:r>
            <a:r>
              <a:rPr lang="pt-BR" sz="2600" dirty="0" err="1"/>
              <a:t>Genetic</a:t>
            </a:r>
            <a:r>
              <a:rPr lang="pt-BR" sz="2600" dirty="0"/>
              <a:t> </a:t>
            </a:r>
            <a:r>
              <a:rPr lang="pt-BR" sz="2600" dirty="0" err="1"/>
              <a:t>algorithm</a:t>
            </a:r>
            <a:r>
              <a:rPr lang="pt-BR" sz="2600" dirty="0"/>
              <a:t>; </a:t>
            </a:r>
            <a:endParaRPr sz="2600" dirty="0"/>
          </a:p>
          <a:p>
            <a:pPr marL="12700" marR="0" lvl="0" indent="165100" algn="l" rtl="0">
              <a:lnSpc>
                <a:spcPct val="100357"/>
              </a:lnSpc>
              <a:spcBef>
                <a:spcPts val="168"/>
              </a:spcBef>
              <a:spcAft>
                <a:spcPts val="0"/>
              </a:spcAft>
              <a:buClr>
                <a:schemeClr val="dk1"/>
              </a:buClr>
              <a:buSzPts val="1960"/>
              <a:buFont typeface="Arial"/>
              <a:buNone/>
            </a:pPr>
            <a:endParaRPr sz="2760" b="0" i="0" u="none" strike="noStrike" cap="none" dirty="0">
              <a:solidFill>
                <a:srgbClr val="000000"/>
              </a:solidFill>
              <a:latin typeface="Arial"/>
              <a:ea typeface="Arial"/>
              <a:cs typeface="Arial"/>
              <a:sym typeface="Arial"/>
            </a:endParaRPr>
          </a:p>
          <a:p>
            <a:pPr marL="12700" marR="0" lvl="0" indent="165100" algn="l" rtl="0">
              <a:lnSpc>
                <a:spcPct val="100357"/>
              </a:lnSpc>
              <a:spcBef>
                <a:spcPts val="168"/>
              </a:spcBef>
              <a:spcAft>
                <a:spcPts val="0"/>
              </a:spcAft>
              <a:buClr>
                <a:schemeClr val="dk1"/>
              </a:buClr>
              <a:buSzPts val="1960"/>
              <a:buFont typeface="Arial"/>
              <a:buNone/>
            </a:pPr>
            <a:endParaRPr sz="1960" b="0" i="0" u="none" strike="noStrike" cap="none" dirty="0">
              <a:solidFill>
                <a:srgbClr val="000000"/>
              </a:solidFill>
              <a:latin typeface="Calibri"/>
              <a:ea typeface="Calibri"/>
              <a:cs typeface="Calibri"/>
              <a:sym typeface="Calibri"/>
            </a:endParaRPr>
          </a:p>
        </p:txBody>
      </p:sp>
      <p:sp>
        <p:nvSpPr>
          <p:cNvPr id="683" name="Google Shape;683;p103"/>
          <p:cNvSpPr txBox="1"/>
          <p:nvPr/>
        </p:nvSpPr>
        <p:spPr>
          <a:xfrm>
            <a:off x="4563244" y="4833225"/>
            <a:ext cx="4762800" cy="1421700"/>
          </a:xfrm>
          <a:prstGeom prst="rect">
            <a:avLst/>
          </a:prstGeom>
          <a:noFill/>
          <a:ln>
            <a:noFill/>
          </a:ln>
        </p:spPr>
        <p:txBody>
          <a:bodyPr spcFirstLastPara="1" wrap="square" lIns="91425" tIns="45700" rIns="91425" bIns="45700" anchor="t" anchorCtr="0">
            <a:normAutofit/>
          </a:bodyPr>
          <a:lstStyle/>
          <a:p>
            <a:pPr marL="12700" marR="0" lvl="0" indent="-12700" algn="l" rtl="0">
              <a:lnSpc>
                <a:spcPct val="120357"/>
              </a:lnSpc>
              <a:spcBef>
                <a:spcPts val="0"/>
              </a:spcBef>
              <a:spcAft>
                <a:spcPts val="0"/>
              </a:spcAft>
              <a:buClr>
                <a:srgbClr val="000000"/>
              </a:buClr>
              <a:buSzPts val="2800"/>
              <a:buFont typeface="Arial"/>
              <a:buChar char="•"/>
            </a:pPr>
            <a:r>
              <a:rPr lang="pt-BR" sz="2600" dirty="0"/>
              <a:t>Liu et al. (2022)</a:t>
            </a:r>
            <a:endParaRPr sz="2600" dirty="0"/>
          </a:p>
          <a:p>
            <a:pPr marL="0" marR="0" lvl="0" indent="0" algn="l" rtl="0">
              <a:lnSpc>
                <a:spcPct val="120357"/>
              </a:lnSpc>
              <a:spcBef>
                <a:spcPts val="168"/>
              </a:spcBef>
              <a:spcAft>
                <a:spcPts val="0"/>
              </a:spcAft>
              <a:buClr>
                <a:srgbClr val="000000"/>
              </a:buClr>
              <a:buSzPts val="2800"/>
              <a:buFont typeface="Arial"/>
              <a:buNone/>
            </a:pPr>
            <a:r>
              <a:rPr lang="pt-BR" sz="2600" dirty="0"/>
              <a:t>- </a:t>
            </a:r>
            <a:r>
              <a:rPr lang="pt-BR" sz="2600" dirty="0" err="1"/>
              <a:t>Reinforcement</a:t>
            </a:r>
            <a:r>
              <a:rPr lang="pt-BR" sz="2600" dirty="0"/>
              <a:t> </a:t>
            </a:r>
            <a:r>
              <a:rPr lang="pt-BR" sz="2600" dirty="0" err="1"/>
              <a:t>learning</a:t>
            </a:r>
            <a:r>
              <a:rPr lang="pt-BR" sz="2600" dirty="0"/>
              <a:t>.</a:t>
            </a:r>
            <a:endParaRPr sz="2600" dirty="0">
              <a:sym typeface="Calibri"/>
            </a:endParaRPr>
          </a:p>
        </p:txBody>
      </p:sp>
      <p:sp>
        <p:nvSpPr>
          <p:cNvPr id="684" name="Google Shape;684;p10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7</a:t>
            </a:fld>
            <a:endParaRPr>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8"/>
        <p:cNvGrpSpPr/>
        <p:nvPr/>
      </p:nvGrpSpPr>
      <p:grpSpPr>
        <a:xfrm>
          <a:off x="0" y="0"/>
          <a:ext cx="0" cy="0"/>
          <a:chOff x="0" y="0"/>
          <a:chExt cx="0" cy="0"/>
        </a:xfrm>
      </p:grpSpPr>
      <p:pic>
        <p:nvPicPr>
          <p:cNvPr id="689" name="Google Shape;689;p104"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90" name="Google Shape;690;p10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Scientific Method</a:t>
            </a:r>
            <a:endParaRPr/>
          </a:p>
        </p:txBody>
      </p:sp>
      <p:sp>
        <p:nvSpPr>
          <p:cNvPr id="691" name="Google Shape;691;p104"/>
          <p:cNvSpPr txBox="1">
            <a:spLocks noGrp="1"/>
          </p:cNvSpPr>
          <p:nvPr>
            <p:ph type="body" idx="1"/>
          </p:nvPr>
        </p:nvSpPr>
        <p:spPr>
          <a:xfrm>
            <a:off x="838200" y="2269475"/>
            <a:ext cx="6986100" cy="5952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pt-BR"/>
              <a:t>Abductive reasoning consists of 3 steps as follows:</a:t>
            </a:r>
            <a:endParaRPr/>
          </a:p>
        </p:txBody>
      </p:sp>
      <p:sp>
        <p:nvSpPr>
          <p:cNvPr id="692" name="Google Shape;692;p104"/>
          <p:cNvSpPr txBox="1"/>
          <p:nvPr/>
        </p:nvSpPr>
        <p:spPr>
          <a:xfrm>
            <a:off x="836852" y="3562847"/>
            <a:ext cx="9666600" cy="2862300"/>
          </a:xfrm>
          <a:prstGeom prst="rect">
            <a:avLst/>
          </a:prstGeom>
          <a:noFill/>
          <a:ln>
            <a:noFill/>
          </a:ln>
        </p:spPr>
        <p:txBody>
          <a:bodyPr spcFirstLastPara="1" wrap="square" lIns="91425" tIns="45700" rIns="91425" bIns="45700" anchor="t" anchorCtr="0">
            <a:normAutofit/>
          </a:bodyPr>
          <a:lstStyle/>
          <a:p>
            <a:pPr marL="514350" marR="0" lvl="0" indent="-514350" algn="just" rtl="0">
              <a:lnSpc>
                <a:spcPct val="90000"/>
              </a:lnSpc>
              <a:spcBef>
                <a:spcPts val="0"/>
              </a:spcBef>
              <a:spcAft>
                <a:spcPts val="0"/>
              </a:spcAft>
              <a:buClr>
                <a:srgbClr val="000000"/>
              </a:buClr>
              <a:buSzPts val="2600"/>
              <a:buFont typeface="Calibri"/>
              <a:buAutoNum type="arabicPeriod"/>
            </a:pPr>
            <a:r>
              <a:rPr lang="pt-BR" sz="2600">
                <a:latin typeface="Calibri"/>
                <a:ea typeface="Calibri"/>
                <a:cs typeface="Calibri"/>
                <a:sym typeface="Calibri"/>
              </a:rPr>
              <a:t>Searching for elements which although different have the same characteristics when treated with the same method</a:t>
            </a:r>
            <a:r>
              <a:rPr lang="pt-BR" sz="2600" b="0" i="0" u="none" strike="noStrike" cap="none">
                <a:solidFill>
                  <a:srgbClr val="000000"/>
                </a:solidFill>
                <a:latin typeface="Calibri"/>
                <a:ea typeface="Calibri"/>
                <a:cs typeface="Calibri"/>
                <a:sym typeface="Calibri"/>
              </a:rPr>
              <a:t>,</a:t>
            </a:r>
            <a:endParaRPr/>
          </a:p>
          <a:p>
            <a:pPr marL="514350" marR="0" lvl="0" indent="-514350" algn="l" rtl="0">
              <a:lnSpc>
                <a:spcPct val="90000"/>
              </a:lnSpc>
              <a:spcBef>
                <a:spcPts val="1000"/>
              </a:spcBef>
              <a:spcAft>
                <a:spcPts val="0"/>
              </a:spcAft>
              <a:buClr>
                <a:srgbClr val="000000"/>
              </a:buClr>
              <a:buSzPts val="2600"/>
              <a:buFont typeface="Calibri"/>
              <a:buAutoNum type="arabicPeriod"/>
            </a:pPr>
            <a:r>
              <a:rPr lang="pt-BR" sz="2600">
                <a:latin typeface="Calibri"/>
                <a:ea typeface="Calibri"/>
                <a:cs typeface="Calibri"/>
                <a:sym typeface="Calibri"/>
              </a:rPr>
              <a:t>Evaluating sets of data limited to infer the hypothesis</a:t>
            </a:r>
            <a:r>
              <a:rPr lang="pt-BR" sz="2600" b="0" i="0" u="none" strike="noStrike" cap="none">
                <a:solidFill>
                  <a:srgbClr val="000000"/>
                </a:solidFill>
                <a:latin typeface="Calibri"/>
                <a:ea typeface="Calibri"/>
                <a:cs typeface="Calibri"/>
                <a:sym typeface="Calibri"/>
              </a:rPr>
              <a:t>,</a:t>
            </a:r>
            <a:endParaRPr/>
          </a:p>
          <a:p>
            <a:pPr marL="514350" marR="0" lvl="0" indent="-514350" algn="l" rtl="0">
              <a:lnSpc>
                <a:spcPct val="90000"/>
              </a:lnSpc>
              <a:spcBef>
                <a:spcPts val="1000"/>
              </a:spcBef>
              <a:spcAft>
                <a:spcPts val="0"/>
              </a:spcAft>
              <a:buClr>
                <a:srgbClr val="000000"/>
              </a:buClr>
              <a:buSzPts val="2600"/>
              <a:buFont typeface="Calibri"/>
              <a:buAutoNum type="arabicPeriod"/>
            </a:pPr>
            <a:r>
              <a:rPr lang="pt-BR" sz="2600" b="0" i="0" u="none" strike="noStrike" cap="none">
                <a:solidFill>
                  <a:srgbClr val="000000"/>
                </a:solidFill>
                <a:latin typeface="Calibri"/>
                <a:ea typeface="Calibri"/>
                <a:cs typeface="Calibri"/>
                <a:sym typeface="Calibri"/>
              </a:rPr>
              <a:t>Experiment </a:t>
            </a:r>
            <a:r>
              <a:rPr lang="pt-BR" sz="2600">
                <a:latin typeface="Calibri"/>
                <a:ea typeface="Calibri"/>
                <a:cs typeface="Calibri"/>
                <a:sym typeface="Calibri"/>
              </a:rPr>
              <a:t>to</a:t>
            </a:r>
            <a:r>
              <a:rPr lang="pt-BR" sz="2600" b="0" i="0" u="none" strike="noStrike" cap="none">
                <a:solidFill>
                  <a:srgbClr val="000000"/>
                </a:solidFill>
                <a:latin typeface="Calibri"/>
                <a:ea typeface="Calibri"/>
                <a:cs typeface="Calibri"/>
                <a:sym typeface="Calibri"/>
              </a:rPr>
              <a:t> confirm </a:t>
            </a:r>
            <a:r>
              <a:rPr lang="pt-BR" sz="2600">
                <a:solidFill>
                  <a:schemeClr val="dk1"/>
                </a:solidFill>
                <a:latin typeface="Calibri"/>
                <a:ea typeface="Calibri"/>
                <a:cs typeface="Calibri"/>
                <a:sym typeface="Calibri"/>
              </a:rPr>
              <a:t>the hypothesis</a:t>
            </a:r>
            <a:r>
              <a:rPr lang="pt-BR" sz="2600" b="0" i="0" u="none" strike="noStrike" cap="none">
                <a:solidFill>
                  <a:srgbClr val="000000"/>
                </a:solidFill>
                <a:latin typeface="Calibri"/>
                <a:ea typeface="Calibri"/>
                <a:cs typeface="Calibri"/>
                <a:sym typeface="Calibri"/>
              </a:rPr>
              <a:t>.</a:t>
            </a:r>
            <a:endParaRPr sz="2800" b="0" i="0" u="none" strike="noStrike" cap="none">
              <a:solidFill>
                <a:srgbClr val="000000"/>
              </a:solidFill>
              <a:latin typeface="Calibri"/>
              <a:ea typeface="Calibri"/>
              <a:cs typeface="Calibri"/>
              <a:sym typeface="Calibri"/>
            </a:endParaRPr>
          </a:p>
        </p:txBody>
      </p:sp>
      <p:sp>
        <p:nvSpPr>
          <p:cNvPr id="693" name="Google Shape;693;p1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8</a:t>
            </a:fld>
            <a:endParaRPr>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7"/>
        <p:cNvGrpSpPr/>
        <p:nvPr/>
      </p:nvGrpSpPr>
      <p:grpSpPr>
        <a:xfrm>
          <a:off x="0" y="0"/>
          <a:ext cx="0" cy="0"/>
          <a:chOff x="0" y="0"/>
          <a:chExt cx="0" cy="0"/>
        </a:xfrm>
      </p:grpSpPr>
      <p:pic>
        <p:nvPicPr>
          <p:cNvPr id="698" name="Google Shape;698;p105" descr="Forma, Quadrado&#10;&#10;Descrição gerada automaticamente"/>
          <p:cNvPicPr preferRelativeResize="0"/>
          <p:nvPr/>
        </p:nvPicPr>
        <p:blipFill rotWithShape="1">
          <a:blip r:embed="rId4">
            <a:alphaModFix/>
          </a:blip>
          <a:srcRect/>
          <a:stretch/>
        </p:blipFill>
        <p:spPr>
          <a:xfrm>
            <a:off x="3234519" y="6098935"/>
            <a:ext cx="1299380" cy="654929"/>
          </a:xfrm>
          <a:prstGeom prst="rect">
            <a:avLst/>
          </a:prstGeom>
          <a:noFill/>
          <a:ln>
            <a:noFill/>
          </a:ln>
        </p:spPr>
      </p:pic>
      <p:sp>
        <p:nvSpPr>
          <p:cNvPr id="699" name="Google Shape;699;p105"/>
          <p:cNvSpPr txBox="1">
            <a:spLocks noGrp="1"/>
          </p:cNvSpPr>
          <p:nvPr>
            <p:ph type="title"/>
          </p:nvPr>
        </p:nvSpPr>
        <p:spPr>
          <a:xfrm>
            <a:off x="838199" y="601313"/>
            <a:ext cx="9471000" cy="13257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Calibri"/>
              <a:buNone/>
            </a:pPr>
            <a:r>
              <a:rPr lang="pt-BR"/>
              <a:t>The Log Mean Kinematics Difference Synchronization Method (SyncLMKD)</a:t>
            </a:r>
            <a:endParaRPr/>
          </a:p>
        </p:txBody>
      </p:sp>
      <p:sp>
        <p:nvSpPr>
          <p:cNvPr id="700" name="Google Shape;700;p105"/>
          <p:cNvSpPr txBox="1">
            <a:spLocks noGrp="1"/>
          </p:cNvSpPr>
          <p:nvPr>
            <p:ph type="body" idx="1"/>
          </p:nvPr>
        </p:nvSpPr>
        <p:spPr>
          <a:xfrm>
            <a:off x="838200" y="2269475"/>
            <a:ext cx="9729900" cy="3907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pt-BR"/>
              <a:t>It arose from the analysis of likelihoods found between the problems and the solutions which The Log Mean Temperature Difference – LMTD solves related to the heat transfer. And applying the abductive reasoning scientific method it was possible to generalize the problem to apply it to the domain of mobile robot. For that, it turned out that  The SyncLMKD Method is suitable for solving problems of distributed kinematic variations and in special for solving problems of twinning between the Digital Twin counterparts.</a:t>
            </a:r>
            <a:endParaRPr/>
          </a:p>
        </p:txBody>
      </p:sp>
      <p:sp>
        <p:nvSpPr>
          <p:cNvPr id="701" name="Google Shape;701;p1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pt-BR">
                <a:solidFill>
                  <a:srgbClr val="888888"/>
                </a:solidFill>
              </a:rPr>
              <a:t>9</a:t>
            </a:fld>
            <a:endParaRPr>
              <a:solidFill>
                <a:srgbClr val="888888"/>
              </a:solidFill>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888</Words>
  <Application>Microsoft Office PowerPoint</Application>
  <PresentationFormat>Personalizar</PresentationFormat>
  <Paragraphs>115</Paragraphs>
  <Slides>20</Slides>
  <Notes>20</Notes>
  <HiddenSlides>0</HiddenSlides>
  <MMClips>0</MMClips>
  <ScaleCrop>false</ScaleCrop>
  <HeadingPairs>
    <vt:vector size="6" baseType="variant">
      <vt:variant>
        <vt:lpstr>Fontes usadas</vt:lpstr>
      </vt:variant>
      <vt:variant>
        <vt:i4>3</vt:i4>
      </vt:variant>
      <vt:variant>
        <vt:lpstr>Tema</vt:lpstr>
      </vt:variant>
      <vt:variant>
        <vt:i4>8</vt:i4>
      </vt:variant>
      <vt:variant>
        <vt:lpstr>Títulos de slides</vt:lpstr>
      </vt:variant>
      <vt:variant>
        <vt:i4>20</vt:i4>
      </vt:variant>
    </vt:vector>
  </HeadingPairs>
  <TitlesOfParts>
    <vt:vector size="31" baseType="lpstr">
      <vt:lpstr>Arial</vt:lpstr>
      <vt:lpstr>Calibri</vt:lpstr>
      <vt:lpstr>Arimo</vt:lpstr>
      <vt:lpstr>Tema do Office</vt:lpstr>
      <vt:lpstr>2_Tema do Office</vt:lpstr>
      <vt:lpstr>5_Tema do Office</vt:lpstr>
      <vt:lpstr>4_Tema do Office</vt:lpstr>
      <vt:lpstr>6_Tema do Office</vt:lpstr>
      <vt:lpstr>7_Tema do Office</vt:lpstr>
      <vt:lpstr>1_Tema do Office</vt:lpstr>
      <vt:lpstr>3_Tema do Office</vt:lpstr>
      <vt:lpstr>Contributions in an Environment: Mixed Reality and Digital Twin with the Aim to Supply Constraints Found in Twinning</vt:lpstr>
      <vt:lpstr>Topics to be presented:</vt:lpstr>
      <vt:lpstr>Twinning Properties </vt:lpstr>
      <vt:lpstr>Twinning Properties </vt:lpstr>
      <vt:lpstr>Search Problem</vt:lpstr>
      <vt:lpstr>Nonlinearities</vt:lpstr>
      <vt:lpstr>State-of-The-Art</vt:lpstr>
      <vt:lpstr>Scientific Method</vt:lpstr>
      <vt:lpstr>The Log Mean Kinematics Difference Synchronization Method (SyncLMKD)</vt:lpstr>
      <vt:lpstr>Numerical Modeling</vt:lpstr>
      <vt:lpstr>Digital Twin Purchased Environment</vt:lpstr>
      <vt:lpstr>Educational Environment  for The Digital Twin </vt:lpstr>
      <vt:lpstr>Open Environment for the Digital Twin</vt:lpstr>
      <vt:lpstr>Open solution </vt:lpstr>
      <vt:lpstr>Developed Architecture</vt:lpstr>
      <vt:lpstr>Apresentação do PowerPoint</vt:lpstr>
      <vt:lpstr>Constraints</vt:lpstr>
      <vt:lpstr>Results</vt:lpstr>
      <vt:lpstr>Conclusion</vt:lpstr>
      <vt:lpstr>Questions and Cooperation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 in an Environment: Mixed Reality and Digital Twin with the Aim to Supply Constraints Found in Twinning</dc:title>
  <dc:creator>Fabiano Stingelin</dc:creator>
  <cp:lastModifiedBy>dell</cp:lastModifiedBy>
  <cp:revision>6</cp:revision>
  <dcterms:modified xsi:type="dcterms:W3CDTF">2025-05-01T11:39:15Z</dcterms:modified>
</cp:coreProperties>
</file>