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54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BD0D-49D4-4648-8C7E-08C0AF310651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2CE51-C5FD-4C0D-BD5A-B93F2FE56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38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2CE51-C5FD-4C0D-BD5A-B93F2FE568E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09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34DC-40CD-496A-965E-91ED02A271C1}" type="datetime1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153-9C8F-4613-9DCD-8360ECE83433}" type="datetime1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4D32-3F29-4B74-97B6-8133E749D85E}" type="datetime1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7B51-C28E-46C5-9D3C-467305C6CD37}" type="datetime1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AFED-22BD-47D7-BD7F-8425E8431D0E}" type="datetime1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5719-6468-4D4E-A9A5-73F4D6265D91}" type="datetime1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BB61-0D6E-4AC3-AEE1-8E4A42D34467}" type="datetime1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0E58-0E21-457C-8FA0-EFD7C822B546}" type="datetime1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093A-F449-4FC4-B32B-0D11B55DD57F}" type="datetime1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2BA7-9743-4D88-A256-A2E1C93DDF56}" type="datetime1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07F0-21BF-47BD-B96E-33E6B08EA3DC}" type="datetime1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740D8-6CE8-458D-B9E6-BE4BE969090C}" type="datetime1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7544" y="836712"/>
            <a:ext cx="8229600" cy="3024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 smtClean="0"/>
              <a:t>最適化 （後半）　第１１回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en-US" altLang="ja-JP" sz="3200" smtClean="0"/>
              <a:t/>
            </a:r>
            <a:br>
              <a:rPr lang="en-US" altLang="ja-JP" sz="3200" smtClean="0"/>
            </a:br>
            <a:r>
              <a:rPr lang="ja-JP" altLang="en-US" sz="3200" smtClean="0"/>
              <a:t>課題</a:t>
            </a:r>
            <a:r>
              <a:rPr lang="ja-JP" altLang="en-US" sz="3200" dirty="0" smtClean="0"/>
              <a:t>の解答例</a:t>
            </a:r>
            <a:endParaRPr lang="ja-JP" altLang="en-US" sz="32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79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グループ化 73"/>
          <p:cNvGrpSpPr/>
          <p:nvPr/>
        </p:nvGrpSpPr>
        <p:grpSpPr>
          <a:xfrm>
            <a:off x="107504" y="1412776"/>
            <a:ext cx="8928992" cy="3818384"/>
            <a:chOff x="-612575" y="1121031"/>
            <a:chExt cx="10540596" cy="3962400"/>
          </a:xfrm>
        </p:grpSpPr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4486279" y="1121031"/>
              <a:ext cx="906957" cy="5112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-48507" y="1121031"/>
              <a:ext cx="906957" cy="5112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858451" y="1121031"/>
              <a:ext cx="906957" cy="5112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765409" y="1121031"/>
              <a:ext cx="906957" cy="5112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672366" y="1121031"/>
              <a:ext cx="906957" cy="5112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579322" y="1121031"/>
              <a:ext cx="906957" cy="5112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-48507" y="1632308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858451" y="1632308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1765409" y="1632308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2672366" y="1632308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3579322" y="1632308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4486279" y="1632308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-48507" y="2782683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858451" y="2782683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1765409" y="2782683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2672366" y="2782683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3579322" y="2782683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4486279" y="2782683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-48507" y="3933056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858451" y="3933056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1765409" y="3933056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2672366" y="3933056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3579322" y="3933056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4486279" y="3933056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44"/>
            <p:cNvSpPr>
              <a:spLocks noChangeArrowheads="1"/>
            </p:cNvSpPr>
            <p:nvPr/>
          </p:nvSpPr>
          <p:spPr bwMode="auto">
            <a:xfrm>
              <a:off x="-612575" y="1121031"/>
              <a:ext cx="564068" cy="5112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45"/>
            <p:cNvSpPr>
              <a:spLocks noChangeArrowheads="1"/>
            </p:cNvSpPr>
            <p:nvPr/>
          </p:nvSpPr>
          <p:spPr bwMode="auto">
            <a:xfrm>
              <a:off x="-612575" y="1632308"/>
              <a:ext cx="564068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46"/>
            <p:cNvSpPr>
              <a:spLocks noChangeArrowheads="1"/>
            </p:cNvSpPr>
            <p:nvPr/>
          </p:nvSpPr>
          <p:spPr bwMode="auto">
            <a:xfrm>
              <a:off x="-612575" y="2782683"/>
              <a:ext cx="564068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47"/>
            <p:cNvSpPr>
              <a:spLocks noChangeArrowheads="1"/>
            </p:cNvSpPr>
            <p:nvPr/>
          </p:nvSpPr>
          <p:spPr bwMode="auto">
            <a:xfrm>
              <a:off x="-612575" y="3933056"/>
              <a:ext cx="564068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5393236" y="1121031"/>
              <a:ext cx="906957" cy="5112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5393236" y="1632308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4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5393236" y="2782683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5393236" y="3933056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9"/>
            <p:cNvSpPr>
              <a:spLocks noChangeArrowheads="1"/>
            </p:cNvSpPr>
            <p:nvPr/>
          </p:nvSpPr>
          <p:spPr bwMode="auto">
            <a:xfrm>
              <a:off x="8114107" y="1121031"/>
              <a:ext cx="906957" cy="5112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7"/>
            <p:cNvSpPr>
              <a:spLocks noChangeArrowheads="1"/>
            </p:cNvSpPr>
            <p:nvPr/>
          </p:nvSpPr>
          <p:spPr bwMode="auto">
            <a:xfrm>
              <a:off x="6300194" y="1121031"/>
              <a:ext cx="906957" cy="5112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8"/>
            <p:cNvSpPr>
              <a:spLocks noChangeArrowheads="1"/>
            </p:cNvSpPr>
            <p:nvPr/>
          </p:nvSpPr>
          <p:spPr bwMode="auto">
            <a:xfrm>
              <a:off x="7207150" y="1121031"/>
              <a:ext cx="906957" cy="5112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6300194" y="1632308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7207150" y="1632308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8114107" y="1632308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64" name="Rectangle 23"/>
            <p:cNvSpPr>
              <a:spLocks noChangeArrowheads="1"/>
            </p:cNvSpPr>
            <p:nvPr/>
          </p:nvSpPr>
          <p:spPr bwMode="auto">
            <a:xfrm>
              <a:off x="6300194" y="2782683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65" name="Rectangle 24"/>
            <p:cNvSpPr>
              <a:spLocks noChangeArrowheads="1"/>
            </p:cNvSpPr>
            <p:nvPr/>
          </p:nvSpPr>
          <p:spPr bwMode="auto">
            <a:xfrm>
              <a:off x="7207150" y="2782683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66" name="Rectangle 25"/>
            <p:cNvSpPr>
              <a:spLocks noChangeArrowheads="1"/>
            </p:cNvSpPr>
            <p:nvPr/>
          </p:nvSpPr>
          <p:spPr bwMode="auto">
            <a:xfrm>
              <a:off x="8114107" y="2782683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67" name="Rectangle 31"/>
            <p:cNvSpPr>
              <a:spLocks noChangeArrowheads="1"/>
            </p:cNvSpPr>
            <p:nvPr/>
          </p:nvSpPr>
          <p:spPr bwMode="auto">
            <a:xfrm>
              <a:off x="6300194" y="3933056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68" name="Rectangle 32"/>
            <p:cNvSpPr>
              <a:spLocks noChangeArrowheads="1"/>
            </p:cNvSpPr>
            <p:nvPr/>
          </p:nvSpPr>
          <p:spPr bwMode="auto">
            <a:xfrm>
              <a:off x="7207150" y="3933056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33"/>
            <p:cNvSpPr>
              <a:spLocks noChangeArrowheads="1"/>
            </p:cNvSpPr>
            <p:nvPr/>
          </p:nvSpPr>
          <p:spPr bwMode="auto">
            <a:xfrm>
              <a:off x="8114107" y="3933056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70" name="Rectangle 9"/>
            <p:cNvSpPr>
              <a:spLocks noChangeArrowheads="1"/>
            </p:cNvSpPr>
            <p:nvPr/>
          </p:nvSpPr>
          <p:spPr bwMode="auto">
            <a:xfrm>
              <a:off x="9021064" y="1121031"/>
              <a:ext cx="906957" cy="5112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71" name="Rectangle 17"/>
            <p:cNvSpPr>
              <a:spLocks noChangeArrowheads="1"/>
            </p:cNvSpPr>
            <p:nvPr/>
          </p:nvSpPr>
          <p:spPr bwMode="auto">
            <a:xfrm>
              <a:off x="9021064" y="1632308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4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72" name="Rectangle 25"/>
            <p:cNvSpPr>
              <a:spLocks noChangeArrowheads="1"/>
            </p:cNvSpPr>
            <p:nvPr/>
          </p:nvSpPr>
          <p:spPr bwMode="auto">
            <a:xfrm>
              <a:off x="9021064" y="2782683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73" name="Rectangle 33"/>
            <p:cNvSpPr>
              <a:spLocks noChangeArrowheads="1"/>
            </p:cNvSpPr>
            <p:nvPr/>
          </p:nvSpPr>
          <p:spPr bwMode="auto">
            <a:xfrm>
              <a:off x="9021064" y="3933056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テキスト ボックス 74"/>
          <p:cNvSpPr txBox="1"/>
          <p:nvPr/>
        </p:nvSpPr>
        <p:spPr>
          <a:xfrm>
            <a:off x="44897" y="1358307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利得</a:t>
            </a:r>
            <a:r>
              <a:rPr kumimoji="1" lang="ja-JP" altLang="en-US" sz="1400" dirty="0" smtClean="0"/>
              <a:t> </a:t>
            </a:r>
            <a:r>
              <a:rPr lang="en-US" altLang="ja-JP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kumimoji="1" lang="ja-JP" altLang="en-US" sz="16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34278" y="1592587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要素</a:t>
            </a:r>
            <a:r>
              <a:rPr kumimoji="1" lang="ja-JP" altLang="en-US" sz="1400" dirty="0" smtClean="0"/>
              <a:t> </a:t>
            </a:r>
            <a:r>
              <a:rPr lang="en-US" altLang="ja-JP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kumimoji="1" lang="ja-JP" altLang="en-US" sz="16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01644" y="144380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0</a:t>
            </a:r>
            <a:endParaRPr kumimoji="1" lang="ja-JP" altLang="en-US" sz="2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580209" y="143473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</a:t>
            </a:r>
            <a:endParaRPr kumimoji="1" lang="ja-JP" altLang="en-US" sz="2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2355913" y="14423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2</a:t>
            </a:r>
            <a:endParaRPr kumimoji="1" lang="ja-JP" altLang="en-US" sz="24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3124201" y="14412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3</a:t>
            </a:r>
            <a:endParaRPr kumimoji="1" lang="ja-JP" altLang="en-US" sz="24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3879763" y="143818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4</a:t>
            </a:r>
            <a:endParaRPr kumimoji="1" lang="ja-JP" altLang="en-US" sz="240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678864" y="143473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5</a:t>
            </a:r>
            <a:endParaRPr kumimoji="1" lang="ja-JP" altLang="en-US" sz="2400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86849" y="223472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</a:t>
            </a:r>
            <a:endParaRPr kumimoji="1" lang="ja-JP" altLang="en-US" sz="2400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180776" y="33430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2</a:t>
            </a:r>
            <a:endParaRPr kumimoji="1" lang="ja-JP" altLang="en-US" sz="2400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393774" y="14468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6</a:t>
            </a:r>
            <a:endParaRPr kumimoji="1" lang="ja-JP" altLang="en-US" sz="2400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6172339" y="14378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7</a:t>
            </a:r>
            <a:endParaRPr kumimoji="1" lang="ja-JP" altLang="en-US" sz="2400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6948043" y="14454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8</a:t>
            </a:r>
            <a:endParaRPr kumimoji="1" lang="ja-JP" altLang="en-US" sz="2400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7716331" y="14443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9</a:t>
            </a:r>
            <a:endParaRPr kumimoji="1" lang="ja-JP" altLang="en-US" sz="2400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8404527" y="14412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10</a:t>
            </a:r>
            <a:endParaRPr kumimoji="1" lang="ja-JP" altLang="en-US" sz="2400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182056" y="44402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3</a:t>
            </a:r>
            <a:endParaRPr kumimoji="1" lang="ja-JP" altLang="en-US" sz="2400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596022" y="227442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4</a:t>
            </a:r>
            <a:endParaRPr kumimoji="1" lang="ja-JP" altLang="en-US" sz="2400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2356122" y="226803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4</a:t>
            </a:r>
            <a:endParaRPr kumimoji="1" lang="ja-JP" altLang="en-US" sz="2400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801644" y="227442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0</a:t>
            </a:r>
            <a:endParaRPr kumimoji="1" lang="ja-JP" altLang="en-US" sz="2400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3088827" y="2259775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∞</a:t>
            </a:r>
            <a:endParaRPr kumimoji="1" lang="ja-JP" altLang="en-US" sz="2400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3842892" y="2259774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∞</a:t>
            </a:r>
            <a:endParaRPr kumimoji="1" lang="ja-JP" altLang="en-US" sz="2400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4587494" y="2259773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∞</a:t>
            </a:r>
            <a:endParaRPr kumimoji="1" lang="ja-JP" altLang="en-US" sz="2400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5364753" y="2257005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∞</a:t>
            </a:r>
            <a:endParaRPr kumimoji="1" lang="ja-JP" altLang="en-US" sz="2400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6118818" y="2257004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∞</a:t>
            </a:r>
            <a:endParaRPr kumimoji="1" lang="ja-JP" altLang="en-US" sz="2400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6863420" y="2257003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∞</a:t>
            </a:r>
            <a:endParaRPr kumimoji="1" lang="ja-JP" altLang="en-US" sz="2400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7689468" y="2274369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∞</a:t>
            </a:r>
            <a:endParaRPr kumimoji="1" lang="ja-JP" altLang="en-US" sz="2400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8443533" y="2274368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∞</a:t>
            </a:r>
            <a:endParaRPr kumimoji="1" lang="ja-JP" altLang="en-US" sz="2400" dirty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3794801" y="335507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11</a:t>
            </a:r>
            <a:endParaRPr kumimoji="1" lang="ja-JP" altLang="en-US" sz="2400" dirty="0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4587494" y="334309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11</a:t>
            </a:r>
            <a:endParaRPr kumimoji="1" lang="ja-JP" altLang="en-US" sz="2400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3115250" y="33573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7</a:t>
            </a:r>
            <a:endParaRPr kumimoji="1" lang="ja-JP" altLang="en-US" sz="2400" dirty="0"/>
          </a:p>
        </p:txBody>
      </p:sp>
      <p:sp>
        <p:nvSpPr>
          <p:cNvPr id="110" name="円/楕円 109"/>
          <p:cNvSpPr/>
          <p:nvPr/>
        </p:nvSpPr>
        <p:spPr>
          <a:xfrm>
            <a:off x="6824386" y="4405940"/>
            <a:ext cx="565873" cy="53666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1586862" y="335732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4</a:t>
            </a:r>
            <a:endParaRPr kumimoji="1" lang="ja-JP" altLang="en-US" sz="2400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2346962" y="335093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4</a:t>
            </a:r>
            <a:endParaRPr kumimoji="1" lang="ja-JP" altLang="en-US" sz="2400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792484" y="335732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0</a:t>
            </a:r>
            <a:endParaRPr kumimoji="1" lang="ja-JP" altLang="en-US" sz="2400" dirty="0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5364753" y="3340771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∞</a:t>
            </a:r>
            <a:endParaRPr kumimoji="1" lang="ja-JP" altLang="en-US" sz="2400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6118818" y="3340770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∞</a:t>
            </a:r>
            <a:endParaRPr kumimoji="1" lang="ja-JP" altLang="en-US" sz="2400" dirty="0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6863420" y="3340769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∞</a:t>
            </a:r>
            <a:endParaRPr kumimoji="1" lang="ja-JP" altLang="en-US" sz="2400" dirty="0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7689468" y="3358135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∞</a:t>
            </a:r>
            <a:endParaRPr kumimoji="1" lang="ja-JP" altLang="en-US" sz="2400" dirty="0"/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8443533" y="3358134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∞</a:t>
            </a:r>
            <a:endParaRPr kumimoji="1" lang="ja-JP" altLang="en-US" sz="2400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3794801" y="44066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11</a:t>
            </a:r>
            <a:endParaRPr kumimoji="1" lang="ja-JP" altLang="en-US" sz="2400" dirty="0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4563088" y="442993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11</a:t>
            </a:r>
            <a:endParaRPr kumimoji="1" lang="ja-JP" altLang="en-US" sz="2400" dirty="0"/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3098153" y="44206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7</a:t>
            </a:r>
            <a:endParaRPr kumimoji="1" lang="ja-JP" altLang="en-US" sz="2400" dirty="0"/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1586862" y="44089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4</a:t>
            </a:r>
            <a:endParaRPr kumimoji="1" lang="ja-JP" altLang="en-US" sz="2400" dirty="0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2346962" y="440252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4</a:t>
            </a:r>
            <a:endParaRPr kumimoji="1" lang="ja-JP" altLang="en-US" sz="2400" dirty="0"/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792484" y="44089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0</a:t>
            </a:r>
            <a:endParaRPr kumimoji="1" lang="ja-JP" altLang="en-US" sz="2400" dirty="0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6867951" y="442086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19</a:t>
            </a:r>
            <a:endParaRPr kumimoji="1" lang="ja-JP" altLang="en-US" sz="2400" dirty="0"/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7641377" y="443434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23</a:t>
            </a:r>
            <a:endParaRPr kumimoji="1" lang="ja-JP" altLang="en-US" sz="2400" dirty="0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6104802" y="442086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16</a:t>
            </a:r>
            <a:endParaRPr kumimoji="1" lang="ja-JP" altLang="en-US" sz="2400" dirty="0"/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5340707" y="44344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16</a:t>
            </a:r>
            <a:endParaRPr kumimoji="1" lang="ja-JP" altLang="en-US" sz="2400" dirty="0"/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8431186" y="44299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23</a:t>
            </a:r>
            <a:endParaRPr kumimoji="1" lang="ja-JP" altLang="en-US" sz="2400" dirty="0"/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180776" y="881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問題例</a:t>
            </a:r>
            <a:endParaRPr kumimoji="1" lang="ja-JP" altLang="en-US" dirty="0"/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433676" y="422785"/>
            <a:ext cx="3476900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=20,     </a:t>
            </a:r>
            <a:r>
              <a:rPr lang="en-US" altLang="ja-JP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=2,  </a:t>
            </a:r>
            <a:r>
              <a:rPr lang="en-US" altLang="ja-JP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=3,   </a:t>
            </a:r>
            <a:r>
              <a:rPr lang="en-US" altLang="ja-JP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=5, 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</a:t>
            </a:r>
            <a:r>
              <a:rPr lang="en-US" altLang="ja-JP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=4,  </a:t>
            </a:r>
            <a:r>
              <a:rPr lang="en-US" altLang="ja-JP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=7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=12, 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6410274" y="5416392"/>
            <a:ext cx="175585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Century Schoolbook" panose="02040604050505020304" pitchFamily="18" charset="0"/>
              </a:rPr>
              <a:t>19</a:t>
            </a:r>
            <a:r>
              <a:rPr lang="ja-JP" altLang="en-US" dirty="0" smtClean="0">
                <a:latin typeface="Century Schoolbook" panose="02040604050505020304" pitchFamily="18" charset="0"/>
              </a:rPr>
              <a:t>≦</a:t>
            </a:r>
            <a:r>
              <a:rPr lang="en-US" altLang="ja-JP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ja-JP" dirty="0" smtClean="0">
                <a:latin typeface="Century Schoolbook" panose="02040604050505020304" pitchFamily="18" charset="0"/>
              </a:rPr>
              <a:t>&lt;23</a:t>
            </a:r>
            <a:r>
              <a:rPr lang="ja-JP" altLang="en-US" dirty="0" smtClean="0">
                <a:latin typeface="Century Schoolbook" panose="02040604050505020304" pitchFamily="18" charset="0"/>
              </a:rPr>
              <a:t>なら</a:t>
            </a:r>
            <a:endParaRPr lang="en-US" altLang="ja-JP" dirty="0" smtClean="0">
              <a:latin typeface="Century Schoolbook" panose="02040604050505020304" pitchFamily="18" charset="0"/>
            </a:endParaRPr>
          </a:p>
          <a:p>
            <a:r>
              <a:rPr lang="ja-JP" altLang="en-US" dirty="0" smtClean="0">
                <a:latin typeface="Century Schoolbook" panose="02040604050505020304" pitchFamily="18" charset="0"/>
              </a:rPr>
              <a:t>最適値は</a:t>
            </a:r>
            <a:endParaRPr lang="en-US" altLang="ja-JP" dirty="0" smtClean="0">
              <a:latin typeface="Century Schoolbook" panose="02040604050505020304" pitchFamily="18" charset="0"/>
            </a:endParaRPr>
          </a:p>
          <a:p>
            <a:r>
              <a:rPr lang="en-US" altLang="ja-JP" dirty="0" smtClean="0"/>
              <a:t>8</a:t>
            </a:r>
            <a:r>
              <a:rPr lang="ja-JP" altLang="en-US" dirty="0" smtClean="0"/>
              <a:t>である．</a:t>
            </a:r>
            <a:endParaRPr kumimoji="1" lang="ja-JP" altLang="en-US" dirty="0"/>
          </a:p>
        </p:txBody>
      </p:sp>
      <p:sp>
        <p:nvSpPr>
          <p:cNvPr id="133" name="スライド番号プレースホルダー 1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81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グループ化 73"/>
          <p:cNvGrpSpPr/>
          <p:nvPr/>
        </p:nvGrpSpPr>
        <p:grpSpPr>
          <a:xfrm>
            <a:off x="180776" y="1700808"/>
            <a:ext cx="8928992" cy="3818384"/>
            <a:chOff x="-612575" y="1121031"/>
            <a:chExt cx="10540596" cy="3962400"/>
          </a:xfrm>
        </p:grpSpPr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4486279" y="1121031"/>
              <a:ext cx="906957" cy="5112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-48507" y="1121031"/>
              <a:ext cx="906957" cy="5112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858451" y="1121031"/>
              <a:ext cx="906957" cy="5112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765409" y="1121031"/>
              <a:ext cx="906957" cy="5112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672366" y="1121031"/>
              <a:ext cx="906957" cy="5112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579322" y="1121031"/>
              <a:ext cx="906957" cy="5112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-48507" y="1632308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858451" y="1632308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1765409" y="1632308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2672366" y="1632308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3579322" y="1632308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4486279" y="1632308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-48507" y="2782683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858451" y="2782683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1765409" y="2782683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2672366" y="2782683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3579322" y="2782683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4486279" y="2782683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-48507" y="3933056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858451" y="3933056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1765409" y="3933056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2672366" y="3933056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3579322" y="3933056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4486279" y="3933056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44"/>
            <p:cNvSpPr>
              <a:spLocks noChangeArrowheads="1"/>
            </p:cNvSpPr>
            <p:nvPr/>
          </p:nvSpPr>
          <p:spPr bwMode="auto">
            <a:xfrm>
              <a:off x="-612575" y="1121031"/>
              <a:ext cx="564068" cy="5112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45"/>
            <p:cNvSpPr>
              <a:spLocks noChangeArrowheads="1"/>
            </p:cNvSpPr>
            <p:nvPr/>
          </p:nvSpPr>
          <p:spPr bwMode="auto">
            <a:xfrm>
              <a:off x="-612575" y="1632308"/>
              <a:ext cx="564068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46"/>
            <p:cNvSpPr>
              <a:spLocks noChangeArrowheads="1"/>
            </p:cNvSpPr>
            <p:nvPr/>
          </p:nvSpPr>
          <p:spPr bwMode="auto">
            <a:xfrm>
              <a:off x="-612575" y="2782683"/>
              <a:ext cx="564068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47"/>
            <p:cNvSpPr>
              <a:spLocks noChangeArrowheads="1"/>
            </p:cNvSpPr>
            <p:nvPr/>
          </p:nvSpPr>
          <p:spPr bwMode="auto">
            <a:xfrm>
              <a:off x="-612575" y="3933056"/>
              <a:ext cx="564068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5393236" y="1121031"/>
              <a:ext cx="906957" cy="5112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5393236" y="1632308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4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5393236" y="2782683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5393236" y="3933056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9"/>
            <p:cNvSpPr>
              <a:spLocks noChangeArrowheads="1"/>
            </p:cNvSpPr>
            <p:nvPr/>
          </p:nvSpPr>
          <p:spPr bwMode="auto">
            <a:xfrm>
              <a:off x="8114107" y="1121031"/>
              <a:ext cx="906957" cy="5112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7"/>
            <p:cNvSpPr>
              <a:spLocks noChangeArrowheads="1"/>
            </p:cNvSpPr>
            <p:nvPr/>
          </p:nvSpPr>
          <p:spPr bwMode="auto">
            <a:xfrm>
              <a:off x="6300194" y="1121031"/>
              <a:ext cx="906957" cy="5112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8"/>
            <p:cNvSpPr>
              <a:spLocks noChangeArrowheads="1"/>
            </p:cNvSpPr>
            <p:nvPr/>
          </p:nvSpPr>
          <p:spPr bwMode="auto">
            <a:xfrm>
              <a:off x="7207150" y="1121031"/>
              <a:ext cx="906957" cy="5112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6300194" y="1632308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7207150" y="1632308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8114107" y="1632308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64" name="Rectangle 23"/>
            <p:cNvSpPr>
              <a:spLocks noChangeArrowheads="1"/>
            </p:cNvSpPr>
            <p:nvPr/>
          </p:nvSpPr>
          <p:spPr bwMode="auto">
            <a:xfrm>
              <a:off x="6300194" y="2782683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65" name="Rectangle 24"/>
            <p:cNvSpPr>
              <a:spLocks noChangeArrowheads="1"/>
            </p:cNvSpPr>
            <p:nvPr/>
          </p:nvSpPr>
          <p:spPr bwMode="auto">
            <a:xfrm>
              <a:off x="7207150" y="2782683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66" name="Rectangle 25"/>
            <p:cNvSpPr>
              <a:spLocks noChangeArrowheads="1"/>
            </p:cNvSpPr>
            <p:nvPr/>
          </p:nvSpPr>
          <p:spPr bwMode="auto">
            <a:xfrm>
              <a:off x="8114107" y="2782683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67" name="Rectangle 31"/>
            <p:cNvSpPr>
              <a:spLocks noChangeArrowheads="1"/>
            </p:cNvSpPr>
            <p:nvPr/>
          </p:nvSpPr>
          <p:spPr bwMode="auto">
            <a:xfrm>
              <a:off x="6300194" y="3933056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68" name="Rectangle 32"/>
            <p:cNvSpPr>
              <a:spLocks noChangeArrowheads="1"/>
            </p:cNvSpPr>
            <p:nvPr/>
          </p:nvSpPr>
          <p:spPr bwMode="auto">
            <a:xfrm>
              <a:off x="7207150" y="3933056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33"/>
            <p:cNvSpPr>
              <a:spLocks noChangeArrowheads="1"/>
            </p:cNvSpPr>
            <p:nvPr/>
          </p:nvSpPr>
          <p:spPr bwMode="auto">
            <a:xfrm>
              <a:off x="8114107" y="3933056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70" name="Rectangle 9"/>
            <p:cNvSpPr>
              <a:spLocks noChangeArrowheads="1"/>
            </p:cNvSpPr>
            <p:nvPr/>
          </p:nvSpPr>
          <p:spPr bwMode="auto">
            <a:xfrm>
              <a:off x="9021064" y="1121031"/>
              <a:ext cx="906957" cy="5112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71" name="Rectangle 17"/>
            <p:cNvSpPr>
              <a:spLocks noChangeArrowheads="1"/>
            </p:cNvSpPr>
            <p:nvPr/>
          </p:nvSpPr>
          <p:spPr bwMode="auto">
            <a:xfrm>
              <a:off x="9021064" y="1632308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4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72" name="Rectangle 25"/>
            <p:cNvSpPr>
              <a:spLocks noChangeArrowheads="1"/>
            </p:cNvSpPr>
            <p:nvPr/>
          </p:nvSpPr>
          <p:spPr bwMode="auto">
            <a:xfrm>
              <a:off x="9021064" y="2782683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  <p:sp>
          <p:nvSpPr>
            <p:cNvPr id="73" name="Rectangle 33"/>
            <p:cNvSpPr>
              <a:spLocks noChangeArrowheads="1"/>
            </p:cNvSpPr>
            <p:nvPr/>
          </p:nvSpPr>
          <p:spPr bwMode="auto">
            <a:xfrm>
              <a:off x="9021064" y="3933056"/>
              <a:ext cx="906957" cy="1150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ja-JP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テキスト ボックス 74"/>
          <p:cNvSpPr txBox="1"/>
          <p:nvPr/>
        </p:nvSpPr>
        <p:spPr>
          <a:xfrm>
            <a:off x="118169" y="1646339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利得</a:t>
            </a:r>
            <a:r>
              <a:rPr kumimoji="1" lang="ja-JP" altLang="en-US" sz="1400" dirty="0" smtClean="0"/>
              <a:t> </a:t>
            </a:r>
            <a:r>
              <a:rPr lang="en-US" altLang="ja-JP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kumimoji="1" lang="ja-JP" altLang="en-US" sz="16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07550" y="1880619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要素</a:t>
            </a:r>
            <a:r>
              <a:rPr kumimoji="1" lang="ja-JP" altLang="en-US" sz="1400" dirty="0" smtClean="0"/>
              <a:t> </a:t>
            </a:r>
            <a:r>
              <a:rPr lang="en-US" altLang="ja-JP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kumimoji="1" lang="ja-JP" altLang="en-US" sz="16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74916" y="173183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0</a:t>
            </a:r>
            <a:endParaRPr kumimoji="1" lang="ja-JP" altLang="en-US" sz="2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653481" y="17227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</a:t>
            </a:r>
            <a:endParaRPr kumimoji="1" lang="ja-JP" altLang="en-US" sz="2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2429185" y="173040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2</a:t>
            </a:r>
            <a:endParaRPr kumimoji="1" lang="ja-JP" altLang="en-US" sz="24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3197473" y="172929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3</a:t>
            </a:r>
            <a:endParaRPr kumimoji="1" lang="ja-JP" altLang="en-US" sz="24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3953035" y="172622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4</a:t>
            </a:r>
            <a:endParaRPr kumimoji="1" lang="ja-JP" altLang="en-US" sz="240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752136" y="17227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5</a:t>
            </a:r>
            <a:endParaRPr kumimoji="1" lang="ja-JP" altLang="en-US" sz="2400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260121" y="252275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</a:t>
            </a:r>
            <a:endParaRPr kumimoji="1" lang="ja-JP" altLang="en-US" sz="2400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254048" y="36311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2</a:t>
            </a:r>
            <a:endParaRPr kumimoji="1" lang="ja-JP" altLang="en-US" sz="2400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467046" y="173491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6</a:t>
            </a:r>
            <a:endParaRPr kumimoji="1" lang="ja-JP" altLang="en-US" sz="2400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6245611" y="17258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7</a:t>
            </a:r>
            <a:endParaRPr kumimoji="1" lang="ja-JP" altLang="en-US" sz="2400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7021315" y="17334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8</a:t>
            </a:r>
            <a:endParaRPr kumimoji="1" lang="ja-JP" altLang="en-US" sz="2400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7789603" y="17323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9</a:t>
            </a:r>
            <a:endParaRPr kumimoji="1" lang="ja-JP" altLang="en-US" sz="2400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8477799" y="172929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10</a:t>
            </a:r>
            <a:endParaRPr kumimoji="1" lang="ja-JP" altLang="en-US" sz="2400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255328" y="47282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3</a:t>
            </a:r>
            <a:endParaRPr kumimoji="1" lang="ja-JP" altLang="en-US" sz="2400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669294" y="256246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4</a:t>
            </a:r>
            <a:endParaRPr kumimoji="1" lang="ja-JP" altLang="en-US" sz="2400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2429394" y="25560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4</a:t>
            </a:r>
            <a:endParaRPr kumimoji="1" lang="ja-JP" altLang="en-US" sz="2400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874916" y="256246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0</a:t>
            </a:r>
            <a:endParaRPr kumimoji="1" lang="ja-JP" altLang="en-US" sz="2400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3162099" y="2547807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∞</a:t>
            </a:r>
            <a:endParaRPr kumimoji="1" lang="ja-JP" altLang="en-US" sz="2400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3916164" y="2547806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∞</a:t>
            </a:r>
            <a:endParaRPr kumimoji="1" lang="ja-JP" altLang="en-US" sz="2400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4660766" y="2547805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∞</a:t>
            </a:r>
            <a:endParaRPr kumimoji="1" lang="ja-JP" altLang="en-US" sz="2400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5438025" y="2545037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∞</a:t>
            </a:r>
            <a:endParaRPr kumimoji="1" lang="ja-JP" altLang="en-US" sz="2400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6192090" y="2545036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∞</a:t>
            </a:r>
            <a:endParaRPr kumimoji="1" lang="ja-JP" altLang="en-US" sz="2400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6936692" y="2545035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∞</a:t>
            </a:r>
            <a:endParaRPr kumimoji="1" lang="ja-JP" altLang="en-US" sz="2400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7762740" y="2562401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∞</a:t>
            </a:r>
            <a:endParaRPr kumimoji="1" lang="ja-JP" altLang="en-US" sz="2400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8516805" y="2562400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∞</a:t>
            </a:r>
            <a:endParaRPr kumimoji="1" lang="ja-JP" altLang="en-US" sz="2400" dirty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3868073" y="364311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11</a:t>
            </a:r>
            <a:endParaRPr kumimoji="1" lang="ja-JP" altLang="en-US" sz="2400" dirty="0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4660766" y="363112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11</a:t>
            </a:r>
            <a:endParaRPr kumimoji="1" lang="ja-JP" altLang="en-US" sz="2400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3188522" y="36453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7</a:t>
            </a:r>
            <a:endParaRPr kumimoji="1" lang="ja-JP" altLang="en-US" sz="2400" dirty="0"/>
          </a:p>
        </p:txBody>
      </p:sp>
      <p:sp>
        <p:nvSpPr>
          <p:cNvPr id="110" name="円/楕円 109"/>
          <p:cNvSpPr/>
          <p:nvPr/>
        </p:nvSpPr>
        <p:spPr>
          <a:xfrm>
            <a:off x="6897658" y="4693972"/>
            <a:ext cx="565873" cy="53666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1660134" y="364535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4</a:t>
            </a:r>
            <a:endParaRPr kumimoji="1" lang="ja-JP" altLang="en-US" sz="2400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2420234" y="363896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4</a:t>
            </a:r>
            <a:endParaRPr kumimoji="1" lang="ja-JP" altLang="en-US" sz="2400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865756" y="364535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0</a:t>
            </a:r>
            <a:endParaRPr kumimoji="1" lang="ja-JP" altLang="en-US" sz="2400" dirty="0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5438025" y="3628803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∞</a:t>
            </a:r>
            <a:endParaRPr kumimoji="1" lang="ja-JP" altLang="en-US" sz="2400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6192090" y="3628802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∞</a:t>
            </a:r>
            <a:endParaRPr kumimoji="1" lang="ja-JP" altLang="en-US" sz="2400" dirty="0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6936692" y="3628801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∞</a:t>
            </a:r>
            <a:endParaRPr kumimoji="1" lang="ja-JP" altLang="en-US" sz="2400" dirty="0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7762740" y="3646167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∞</a:t>
            </a:r>
            <a:endParaRPr kumimoji="1" lang="ja-JP" altLang="en-US" sz="2400" dirty="0"/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8516805" y="3646166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∞</a:t>
            </a:r>
            <a:endParaRPr kumimoji="1" lang="ja-JP" altLang="en-US" sz="2400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3884478" y="475844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11</a:t>
            </a:r>
            <a:endParaRPr kumimoji="1" lang="ja-JP" altLang="en-US" sz="2400" dirty="0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4636360" y="47179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11</a:t>
            </a:r>
            <a:endParaRPr kumimoji="1" lang="ja-JP" altLang="en-US" sz="2400" dirty="0"/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3171425" y="47086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7</a:t>
            </a:r>
            <a:endParaRPr kumimoji="1" lang="ja-JP" altLang="en-US" sz="2400" dirty="0"/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1660134" y="469695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4</a:t>
            </a:r>
            <a:endParaRPr kumimoji="1" lang="ja-JP" altLang="en-US" sz="2400" dirty="0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2420234" y="46905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4</a:t>
            </a:r>
            <a:endParaRPr kumimoji="1" lang="ja-JP" altLang="en-US" sz="2400" dirty="0"/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865756" y="469695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0</a:t>
            </a:r>
            <a:endParaRPr kumimoji="1" lang="ja-JP" altLang="en-US" sz="2400" dirty="0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6941223" y="470889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19</a:t>
            </a:r>
            <a:endParaRPr kumimoji="1" lang="ja-JP" altLang="en-US" sz="2400" dirty="0"/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7714649" y="472237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23</a:t>
            </a:r>
            <a:endParaRPr kumimoji="1" lang="ja-JP" altLang="en-US" sz="2400" dirty="0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6178074" y="470889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16</a:t>
            </a:r>
            <a:endParaRPr kumimoji="1" lang="ja-JP" altLang="en-US" sz="2400" dirty="0"/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5413979" y="472251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16</a:t>
            </a:r>
            <a:endParaRPr kumimoji="1" lang="ja-JP" altLang="en-US" sz="2400" dirty="0"/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8504458" y="471797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23</a:t>
            </a:r>
            <a:endParaRPr kumimoji="1" lang="ja-JP" altLang="en-US" sz="2400" dirty="0"/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180776" y="881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問題例</a:t>
            </a:r>
            <a:endParaRPr kumimoji="1" lang="ja-JP" altLang="en-US" dirty="0"/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433676" y="422785"/>
            <a:ext cx="3476900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=20,     </a:t>
            </a:r>
            <a:r>
              <a:rPr lang="en-US" altLang="ja-JP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=2,  </a:t>
            </a:r>
            <a:r>
              <a:rPr lang="en-US" altLang="ja-JP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=3,   </a:t>
            </a:r>
            <a:r>
              <a:rPr lang="en-US" altLang="ja-JP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=5, 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</a:t>
            </a:r>
            <a:r>
              <a:rPr lang="en-US" altLang="ja-JP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=4,  </a:t>
            </a:r>
            <a:r>
              <a:rPr lang="en-US" altLang="ja-JP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=7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=12, 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6483546" y="5704424"/>
            <a:ext cx="175585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Century Schoolbook" panose="02040604050505020304" pitchFamily="18" charset="0"/>
              </a:rPr>
              <a:t>19</a:t>
            </a:r>
            <a:r>
              <a:rPr lang="ja-JP" altLang="en-US" dirty="0" smtClean="0">
                <a:latin typeface="Century Schoolbook" panose="02040604050505020304" pitchFamily="18" charset="0"/>
              </a:rPr>
              <a:t>≦</a:t>
            </a:r>
            <a:r>
              <a:rPr lang="en-US" altLang="ja-JP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ja-JP" dirty="0" smtClean="0">
                <a:latin typeface="Century Schoolbook" panose="02040604050505020304" pitchFamily="18" charset="0"/>
              </a:rPr>
              <a:t>&lt;23</a:t>
            </a:r>
            <a:r>
              <a:rPr lang="ja-JP" altLang="en-US" dirty="0" smtClean="0">
                <a:latin typeface="Century Schoolbook" panose="02040604050505020304" pitchFamily="18" charset="0"/>
              </a:rPr>
              <a:t>なら</a:t>
            </a:r>
            <a:endParaRPr lang="en-US" altLang="ja-JP" dirty="0" smtClean="0">
              <a:latin typeface="Century Schoolbook" panose="02040604050505020304" pitchFamily="18" charset="0"/>
            </a:endParaRPr>
          </a:p>
          <a:p>
            <a:r>
              <a:rPr lang="ja-JP" altLang="en-US" dirty="0" smtClean="0">
                <a:latin typeface="Century Schoolbook" panose="02040604050505020304" pitchFamily="18" charset="0"/>
              </a:rPr>
              <a:t>最適値は</a:t>
            </a:r>
            <a:endParaRPr lang="en-US" altLang="ja-JP" dirty="0" smtClean="0">
              <a:latin typeface="Century Schoolbook" panose="02040604050505020304" pitchFamily="18" charset="0"/>
            </a:endParaRPr>
          </a:p>
          <a:p>
            <a:r>
              <a:rPr lang="en-US" altLang="ja-JP" dirty="0" smtClean="0"/>
              <a:t>8</a:t>
            </a:r>
            <a:r>
              <a:rPr lang="ja-JP" altLang="en-US" dirty="0" smtClean="0"/>
              <a:t>である．</a:t>
            </a:r>
            <a:endParaRPr kumimoji="1" lang="ja-JP" altLang="en-US" dirty="0"/>
          </a:p>
        </p:txBody>
      </p:sp>
      <p:sp>
        <p:nvSpPr>
          <p:cNvPr id="104" name="フリーフォーム 103"/>
          <p:cNvSpPr/>
          <p:nvPr/>
        </p:nvSpPr>
        <p:spPr>
          <a:xfrm>
            <a:off x="3349128" y="4076942"/>
            <a:ext cx="3831728" cy="507596"/>
          </a:xfrm>
          <a:custGeom>
            <a:avLst/>
            <a:gdLst>
              <a:gd name="connsiteX0" fmla="*/ 9330 w 4264089"/>
              <a:gd name="connsiteY0" fmla="*/ 0 h 895739"/>
              <a:gd name="connsiteX1" fmla="*/ 0 w 4264089"/>
              <a:gd name="connsiteY1" fmla="*/ 363894 h 895739"/>
              <a:gd name="connsiteX2" fmla="*/ 4264089 w 4264089"/>
              <a:gd name="connsiteY2" fmla="*/ 354564 h 895739"/>
              <a:gd name="connsiteX3" fmla="*/ 4264089 w 4264089"/>
              <a:gd name="connsiteY3" fmla="*/ 895739 h 895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4089" h="895739">
                <a:moveTo>
                  <a:pt x="9330" y="0"/>
                </a:moveTo>
                <a:lnTo>
                  <a:pt x="0" y="363894"/>
                </a:lnTo>
                <a:lnTo>
                  <a:pt x="4264089" y="354564"/>
                </a:lnTo>
                <a:lnTo>
                  <a:pt x="4264089" y="895739"/>
                </a:ln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06" name="円/楕円 105"/>
          <p:cNvSpPr/>
          <p:nvPr/>
        </p:nvSpPr>
        <p:spPr>
          <a:xfrm>
            <a:off x="3092630" y="3581372"/>
            <a:ext cx="565873" cy="53666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フリーフォーム 132"/>
          <p:cNvSpPr/>
          <p:nvPr/>
        </p:nvSpPr>
        <p:spPr>
          <a:xfrm>
            <a:off x="1008443" y="3046207"/>
            <a:ext cx="2362870" cy="507596"/>
          </a:xfrm>
          <a:custGeom>
            <a:avLst/>
            <a:gdLst>
              <a:gd name="connsiteX0" fmla="*/ 9330 w 4264089"/>
              <a:gd name="connsiteY0" fmla="*/ 0 h 895739"/>
              <a:gd name="connsiteX1" fmla="*/ 0 w 4264089"/>
              <a:gd name="connsiteY1" fmla="*/ 363894 h 895739"/>
              <a:gd name="connsiteX2" fmla="*/ 4264089 w 4264089"/>
              <a:gd name="connsiteY2" fmla="*/ 354564 h 895739"/>
              <a:gd name="connsiteX3" fmla="*/ 4264089 w 4264089"/>
              <a:gd name="connsiteY3" fmla="*/ 895739 h 895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4089" h="895739">
                <a:moveTo>
                  <a:pt x="9330" y="0"/>
                </a:moveTo>
                <a:lnTo>
                  <a:pt x="0" y="363894"/>
                </a:lnTo>
                <a:lnTo>
                  <a:pt x="4264089" y="354564"/>
                </a:lnTo>
                <a:lnTo>
                  <a:pt x="4264089" y="895739"/>
                </a:ln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円/楕円 133"/>
          <p:cNvSpPr/>
          <p:nvPr/>
        </p:nvSpPr>
        <p:spPr>
          <a:xfrm>
            <a:off x="717516" y="2524961"/>
            <a:ext cx="565873" cy="53666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05210" y="286156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ja-JP" sz="20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ja-JP" altLang="en-US" sz="2000" b="1" dirty="0">
              <a:solidFill>
                <a:srgbClr val="C00000"/>
              </a:solidFill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691010" y="2131324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ja-JP" sz="2000" b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5349164" y="3930630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ja-JP" sz="20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ja-JP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ja-JP" alt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30230" y="592244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最適解は </a:t>
            </a:r>
            <a:r>
              <a:rPr lang="en-US" altLang="ja-JP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=(0,1,1)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4680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180</Words>
  <Application>Microsoft Office PowerPoint</Application>
  <PresentationFormat>画面に合わせる (4:3)</PresentationFormat>
  <Paragraphs>123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ＭＳ Ｐゴシック</vt:lpstr>
      <vt:lpstr>Arial</vt:lpstr>
      <vt:lpstr>Calibri</vt:lpstr>
      <vt:lpstr>Century Schoolbook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naga</dc:creator>
  <cp:lastModifiedBy>nag</cp:lastModifiedBy>
  <cp:revision>6</cp:revision>
  <dcterms:created xsi:type="dcterms:W3CDTF">2020-09-27T00:10:50Z</dcterms:created>
  <dcterms:modified xsi:type="dcterms:W3CDTF">2020-11-13T05:52:39Z</dcterms:modified>
</cp:coreProperties>
</file>