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CE537-8E9D-44B7-B361-95167E4D71A3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7C4A2-93D5-4433-B5B2-48820AEDB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97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7C4A2-93D5-4433-B5B2-48820AEDB08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538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7C4A2-93D5-4433-B5B2-48820AEDB08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463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7C4A2-93D5-4433-B5B2-48820AEDB08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308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7C4A2-93D5-4433-B5B2-48820AEDB08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490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7C4A2-93D5-4433-B5B2-48820AEDB08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397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7C4A2-93D5-4433-B5B2-48820AEDB08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66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14AB-B4D7-4490-AFF3-51DCC4F7B6A3}" type="datetime1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4D87-2EF7-4816-83AD-638B6012C363}" type="datetime1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4360-F677-448B-8628-9459A32101BD}" type="datetime1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7818-BADC-4713-BC56-F1ED9A25FF2F}" type="datetime1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BF8E-F46D-458B-80F9-34E81E473167}" type="datetime1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9F89-FD89-4FBE-BF3E-5E4014D521E1}" type="datetime1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2B30-B1A6-422E-8C3C-A7B5FB9ED171}" type="datetime1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07D2-4451-46CC-9D7A-160C67445737}" type="datetime1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33F8-2D41-46D5-A95F-80E60EFB8E14}" type="datetime1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63F4-2774-4307-899F-BCF1E1941376}" type="datetime1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81EF-5EA6-4ABC-A5C7-471C8F119CA9}" type="datetime1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46A42-81A0-4903-A607-DDFCFB915A92}" type="datetime1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7544" y="836712"/>
            <a:ext cx="8229600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最適化 （後半）　第１１回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講義</a:t>
            </a:r>
            <a:r>
              <a:rPr lang="ja-JP" altLang="en-US" sz="3200"/>
              <a:t>資料と課題</a:t>
            </a:r>
            <a:endParaRPr lang="ja-JP" altLang="en-US" sz="32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85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660096" y="3212976"/>
            <a:ext cx="7632848" cy="2880320"/>
            <a:chOff x="2699792" y="2348880"/>
            <a:chExt cx="5760640" cy="2016224"/>
          </a:xfrm>
        </p:grpSpPr>
        <p:sp>
          <p:nvSpPr>
            <p:cNvPr id="4" name="正方形/長方形 3"/>
            <p:cNvSpPr/>
            <p:nvPr/>
          </p:nvSpPr>
          <p:spPr>
            <a:xfrm>
              <a:off x="2699792" y="2348880"/>
              <a:ext cx="576064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3275856" y="2348880"/>
              <a:ext cx="864096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139952" y="2348880"/>
              <a:ext cx="864096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004048" y="2348880"/>
              <a:ext cx="864096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868144" y="2348880"/>
              <a:ext cx="864096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732240" y="2348880"/>
              <a:ext cx="864096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7596336" y="2348880"/>
              <a:ext cx="864096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699792" y="2780928"/>
              <a:ext cx="576064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3275856" y="2780928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139952" y="2780928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5004048" y="2780928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5868144" y="2780928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6732240" y="2780928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7596336" y="2780928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2699792" y="3573016"/>
              <a:ext cx="576064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275856" y="3573016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139952" y="3573016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004048" y="3573016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5868144" y="3573016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6732240" y="3573016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7596336" y="3573016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Rectangle 42"/>
          <p:cNvSpPr>
            <a:spLocks noChangeArrowheads="1"/>
          </p:cNvSpPr>
          <p:nvPr/>
        </p:nvSpPr>
        <p:spPr bwMode="auto">
          <a:xfrm flipH="1">
            <a:off x="325438" y="764704"/>
            <a:ext cx="8477250" cy="11430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100000">
                <a:srgbClr val="66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Times New Roman" panose="02020603050405020304" pitchFamily="18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60257" y="157135"/>
            <a:ext cx="8661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0,1-</a:t>
            </a:r>
            <a:r>
              <a:rPr lang="ja-JP" altLang="en-US" sz="2000" dirty="0"/>
              <a:t>ナップサック問題に対する動的計画法（利得版）の計算過程：最適値の計算</a:t>
            </a:r>
            <a:endParaRPr kumimoji="1" lang="ja-JP" altLang="en-US" sz="2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6618" y="10963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問題例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09518" y="1430999"/>
            <a:ext cx="2599934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=8,   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 </a:t>
            </a:r>
          </a:p>
          <a:p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=7, 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スライド番号プレースホルダー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62343" y="318019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利得</a:t>
            </a:r>
            <a:r>
              <a:rPr kumimoji="1" lang="ja-JP" altLang="en-US" sz="1600" dirty="0"/>
              <a:t> 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5488" y="352158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要素</a:t>
            </a:r>
            <a:r>
              <a:rPr kumimoji="1" lang="ja-JP" altLang="en-US" sz="1600" dirty="0"/>
              <a:t> 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831228" y="329242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</a:t>
            </a:r>
            <a:endParaRPr kumimoji="1" lang="ja-JP" altLang="en-US" sz="2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951450" y="328552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107604" y="328216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286401" y="329875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397459" y="329875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542386" y="330923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87151" y="415490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84531" y="415142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812886" y="41514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517989" y="41514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</a:t>
            </a:r>
            <a:endParaRPr kumimoji="1" lang="ja-JP" altLang="en-US" sz="24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907090" y="4164814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∞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039340" y="4176682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∞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184267" y="4176681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∞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577141" y="4587048"/>
            <a:ext cx="37818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</a:rPr>
              <a:t>境界条件に従い一段目の欄を埋める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63646" y="529668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794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660096" y="3212976"/>
            <a:ext cx="7632848" cy="2880320"/>
            <a:chOff x="2699792" y="2348880"/>
            <a:chExt cx="5760640" cy="2016224"/>
          </a:xfrm>
        </p:grpSpPr>
        <p:sp>
          <p:nvSpPr>
            <p:cNvPr id="4" name="正方形/長方形 3"/>
            <p:cNvSpPr/>
            <p:nvPr/>
          </p:nvSpPr>
          <p:spPr>
            <a:xfrm>
              <a:off x="2699792" y="2348880"/>
              <a:ext cx="576064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3275856" y="2348880"/>
              <a:ext cx="864096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139952" y="2348880"/>
              <a:ext cx="864096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004048" y="2348880"/>
              <a:ext cx="864096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868144" y="2348880"/>
              <a:ext cx="864096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732240" y="2348880"/>
              <a:ext cx="864096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7596336" y="2348880"/>
              <a:ext cx="864096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699792" y="2780928"/>
              <a:ext cx="576064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3275856" y="2780928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139952" y="2780928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5004048" y="2780928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5868144" y="2780928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6732240" y="2780928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7596336" y="2780928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2699792" y="3573016"/>
              <a:ext cx="576064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275856" y="3573016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139952" y="3573016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004048" y="3573016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5868144" y="3573016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6732240" y="3573016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7596336" y="3573016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Rectangle 42"/>
          <p:cNvSpPr>
            <a:spLocks noChangeArrowheads="1"/>
          </p:cNvSpPr>
          <p:nvPr/>
        </p:nvSpPr>
        <p:spPr bwMode="auto">
          <a:xfrm flipH="1">
            <a:off x="325438" y="764704"/>
            <a:ext cx="8477250" cy="11430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100000">
                <a:srgbClr val="66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Times New Roman" panose="02020603050405020304" pitchFamily="18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60257" y="157135"/>
            <a:ext cx="8661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0,1-</a:t>
            </a:r>
            <a:r>
              <a:rPr lang="ja-JP" altLang="en-US" sz="2000" dirty="0"/>
              <a:t>ナップサック問題に対する動的計画法（利得版）の計算過程：最適値の計算</a:t>
            </a:r>
            <a:endParaRPr kumimoji="1" lang="ja-JP" altLang="en-US" sz="2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6618" y="10963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問題例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09518" y="1430999"/>
            <a:ext cx="2599934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=8,   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 </a:t>
            </a:r>
          </a:p>
          <a:p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=7, 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スライド番号プレースホルダー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62343" y="318019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利得</a:t>
            </a:r>
            <a:r>
              <a:rPr kumimoji="1" lang="ja-JP" altLang="en-US" sz="1600" dirty="0"/>
              <a:t> 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5488" y="352158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要素</a:t>
            </a:r>
            <a:r>
              <a:rPr kumimoji="1" lang="ja-JP" altLang="en-US" sz="1600" dirty="0"/>
              <a:t> 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831228" y="329242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</a:t>
            </a:r>
            <a:endParaRPr kumimoji="1" lang="ja-JP" altLang="en-US" sz="2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951450" y="328552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107604" y="328216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286401" y="329875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397459" y="329875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542386" y="330923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87151" y="415490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84531" y="415142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812886" y="41514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517989" y="41514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</a:t>
            </a:r>
            <a:endParaRPr kumimoji="1" lang="ja-JP" altLang="en-US" sz="24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907090" y="4164814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∞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039340" y="4176682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∞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184267" y="4176681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∞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63646" y="529668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679847" y="50521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70C0"/>
                </a:solidFill>
              </a:rPr>
              <a:t>4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808202" y="50521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70C0"/>
                </a:solidFill>
              </a:rPr>
              <a:t>4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513305" y="50521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70C0"/>
                </a:solidFill>
              </a:rPr>
              <a:t>0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902406" y="5065535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70C0"/>
                </a:solidFill>
              </a:rPr>
              <a:t>∞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034656" y="5077403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70C0"/>
                </a:solidFill>
              </a:rPr>
              <a:t>∞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179583" y="5077402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70C0"/>
                </a:solidFill>
              </a:rPr>
              <a:t>∞</a:t>
            </a:r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1683384" y="4689498"/>
            <a:ext cx="302" cy="41884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2875142" y="4682304"/>
            <a:ext cx="302" cy="41884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3974084" y="4689498"/>
            <a:ext cx="302" cy="41884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5106961" y="4696709"/>
            <a:ext cx="302" cy="41884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>
            <a:off x="6255400" y="4696709"/>
            <a:ext cx="302" cy="41884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7374279" y="4682304"/>
            <a:ext cx="302" cy="41884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503669" y="5573368"/>
            <a:ext cx="6371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</a:rPr>
              <a:t>再帰式の第一項は，上の段の値のコピーを取ることに相当する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99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660096" y="3212976"/>
            <a:ext cx="7632848" cy="2880320"/>
            <a:chOff x="2699792" y="2348880"/>
            <a:chExt cx="5760640" cy="2016224"/>
          </a:xfrm>
        </p:grpSpPr>
        <p:sp>
          <p:nvSpPr>
            <p:cNvPr id="4" name="正方形/長方形 3"/>
            <p:cNvSpPr/>
            <p:nvPr/>
          </p:nvSpPr>
          <p:spPr>
            <a:xfrm>
              <a:off x="2699792" y="2348880"/>
              <a:ext cx="576064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3275856" y="2348880"/>
              <a:ext cx="864096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139952" y="2348880"/>
              <a:ext cx="864096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004048" y="2348880"/>
              <a:ext cx="864096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868144" y="2348880"/>
              <a:ext cx="864096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732240" y="2348880"/>
              <a:ext cx="864096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7596336" y="2348880"/>
              <a:ext cx="864096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699792" y="2780928"/>
              <a:ext cx="576064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3275856" y="2780928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139952" y="2780928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5004048" y="2780928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5868144" y="2780928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6732240" y="2780928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7596336" y="2780928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2699792" y="3573016"/>
              <a:ext cx="576064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275856" y="3573016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139952" y="3573016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004048" y="3573016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5868144" y="3573016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6732240" y="3573016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7596336" y="3573016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Rectangle 42"/>
          <p:cNvSpPr>
            <a:spLocks noChangeArrowheads="1"/>
          </p:cNvSpPr>
          <p:nvPr/>
        </p:nvSpPr>
        <p:spPr bwMode="auto">
          <a:xfrm flipH="1">
            <a:off x="325438" y="764704"/>
            <a:ext cx="8477250" cy="11430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100000">
                <a:srgbClr val="66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Times New Roman" panose="02020603050405020304" pitchFamily="18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60257" y="157135"/>
            <a:ext cx="8661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0,1-</a:t>
            </a:r>
            <a:r>
              <a:rPr lang="ja-JP" altLang="en-US" sz="2000" dirty="0"/>
              <a:t>ナップサック問題に対する動的計画法（利得版）の計算過程：最適値の計算</a:t>
            </a:r>
            <a:endParaRPr kumimoji="1" lang="ja-JP" altLang="en-US" sz="2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6618" y="10963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問題例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09518" y="1430999"/>
            <a:ext cx="2599934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=8,   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 </a:t>
            </a:r>
          </a:p>
          <a:p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=7, 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スライド番号プレースホルダー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62343" y="318019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利得</a:t>
            </a:r>
            <a:r>
              <a:rPr kumimoji="1" lang="ja-JP" altLang="en-US" sz="1600" dirty="0"/>
              <a:t> 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5488" y="352158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要素</a:t>
            </a:r>
            <a:r>
              <a:rPr kumimoji="1" lang="ja-JP" altLang="en-US" sz="1600" dirty="0"/>
              <a:t> 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831228" y="329242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</a:t>
            </a:r>
            <a:endParaRPr kumimoji="1" lang="ja-JP" altLang="en-US" sz="2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951450" y="328552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107604" y="328216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286401" y="329875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397459" y="329875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542386" y="330923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87151" y="415490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84531" y="415142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812886" y="41514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517989" y="41514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</a:t>
            </a:r>
            <a:endParaRPr kumimoji="1" lang="ja-JP" altLang="en-US" sz="24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907090" y="4164814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∞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039340" y="4176682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∞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184267" y="4176681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∞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63646" y="529668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46" name="フリーフォーム 45"/>
          <p:cNvSpPr/>
          <p:nvPr/>
        </p:nvSpPr>
        <p:spPr>
          <a:xfrm>
            <a:off x="1684782" y="4701247"/>
            <a:ext cx="3957808" cy="507596"/>
          </a:xfrm>
          <a:custGeom>
            <a:avLst/>
            <a:gdLst>
              <a:gd name="connsiteX0" fmla="*/ 9330 w 4264089"/>
              <a:gd name="connsiteY0" fmla="*/ 0 h 895739"/>
              <a:gd name="connsiteX1" fmla="*/ 0 w 4264089"/>
              <a:gd name="connsiteY1" fmla="*/ 363894 h 895739"/>
              <a:gd name="connsiteX2" fmla="*/ 4264089 w 4264089"/>
              <a:gd name="connsiteY2" fmla="*/ 354564 h 895739"/>
              <a:gd name="connsiteX3" fmla="*/ 4264089 w 4264089"/>
              <a:gd name="connsiteY3" fmla="*/ 895739 h 89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4089" h="895739">
                <a:moveTo>
                  <a:pt x="9330" y="0"/>
                </a:moveTo>
                <a:lnTo>
                  <a:pt x="0" y="363894"/>
                </a:lnTo>
                <a:lnTo>
                  <a:pt x="4264089" y="354564"/>
                </a:lnTo>
                <a:lnTo>
                  <a:pt x="4264089" y="895739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206948" y="4839661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+</a:t>
            </a:r>
            <a:r>
              <a:rPr lang="en-US" altLang="ja-JP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648879" y="512854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C00000"/>
                </a:solidFill>
              </a:rPr>
              <a:t>11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777234" y="512854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C00000"/>
                </a:solidFill>
              </a:rPr>
              <a:t>11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482337" y="51285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C00000"/>
                </a:solidFill>
              </a:rPr>
              <a:t>7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sp>
        <p:nvSpPr>
          <p:cNvPr id="56" name="フリーフォーム 55"/>
          <p:cNvSpPr/>
          <p:nvPr/>
        </p:nvSpPr>
        <p:spPr>
          <a:xfrm>
            <a:off x="2882304" y="4577426"/>
            <a:ext cx="3957808" cy="649010"/>
          </a:xfrm>
          <a:custGeom>
            <a:avLst/>
            <a:gdLst>
              <a:gd name="connsiteX0" fmla="*/ 9330 w 4264089"/>
              <a:gd name="connsiteY0" fmla="*/ 0 h 895739"/>
              <a:gd name="connsiteX1" fmla="*/ 0 w 4264089"/>
              <a:gd name="connsiteY1" fmla="*/ 363894 h 895739"/>
              <a:gd name="connsiteX2" fmla="*/ 4264089 w 4264089"/>
              <a:gd name="connsiteY2" fmla="*/ 354564 h 895739"/>
              <a:gd name="connsiteX3" fmla="*/ 4264089 w 4264089"/>
              <a:gd name="connsiteY3" fmla="*/ 895739 h 89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4089" h="895739">
                <a:moveTo>
                  <a:pt x="9330" y="0"/>
                </a:moveTo>
                <a:lnTo>
                  <a:pt x="0" y="363894"/>
                </a:lnTo>
                <a:lnTo>
                  <a:pt x="4264089" y="354564"/>
                </a:lnTo>
                <a:lnTo>
                  <a:pt x="4264089" y="895739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フリーフォーム 56"/>
          <p:cNvSpPr/>
          <p:nvPr/>
        </p:nvSpPr>
        <p:spPr>
          <a:xfrm>
            <a:off x="3986351" y="4470406"/>
            <a:ext cx="3957808" cy="769465"/>
          </a:xfrm>
          <a:custGeom>
            <a:avLst/>
            <a:gdLst>
              <a:gd name="connsiteX0" fmla="*/ 9330 w 4264089"/>
              <a:gd name="connsiteY0" fmla="*/ 0 h 895739"/>
              <a:gd name="connsiteX1" fmla="*/ 0 w 4264089"/>
              <a:gd name="connsiteY1" fmla="*/ 363894 h 895739"/>
              <a:gd name="connsiteX2" fmla="*/ 4264089 w 4264089"/>
              <a:gd name="connsiteY2" fmla="*/ 354564 h 895739"/>
              <a:gd name="connsiteX3" fmla="*/ 4264089 w 4264089"/>
              <a:gd name="connsiteY3" fmla="*/ 895739 h 89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4089" h="895739">
                <a:moveTo>
                  <a:pt x="9330" y="0"/>
                </a:moveTo>
                <a:lnTo>
                  <a:pt x="0" y="363894"/>
                </a:lnTo>
                <a:lnTo>
                  <a:pt x="4264089" y="354564"/>
                </a:lnTo>
                <a:lnTo>
                  <a:pt x="4264089" y="895739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359804" y="484683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+</a:t>
            </a:r>
            <a:r>
              <a:rPr lang="en-US" altLang="ja-JP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512628" y="488613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+</a:t>
            </a:r>
            <a:r>
              <a:rPr lang="en-US" altLang="ja-JP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863646" y="6154446"/>
                <a:ext cx="7429298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再帰式の第二項</a:t>
                </a:r>
                <a:r>
                  <a:rPr lang="ja-JP" altLang="en-US"/>
                  <a:t>は，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の場合</a:t>
                </a:r>
                <a:r>
                  <a:rPr lang="en-US" altLang="ja-JP" dirty="0"/>
                  <a:t>)</a:t>
                </a:r>
                <a:r>
                  <a:rPr lang="ja-JP" altLang="en-US"/>
                  <a:t>上</a:t>
                </a:r>
                <a:r>
                  <a:rPr lang="ja-JP" altLang="en-US" dirty="0"/>
                  <a:t>の段の値を </a:t>
                </a:r>
                <a:r>
                  <a:rPr lang="en-US" altLang="ja-JP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ja-JP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ja-JP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 </a:t>
                </a:r>
                <a:r>
                  <a:rPr lang="ja-JP" altLang="en-US" dirty="0" err="1"/>
                  <a:t>だけ</a:t>
                </a:r>
                <a:r>
                  <a:rPr lang="ja-JP" altLang="en-US" dirty="0"/>
                  <a:t>右へシフトさせたのち，</a:t>
                </a:r>
                <a:r>
                  <a:rPr lang="en-US" altLang="ja-JP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ja-JP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ja-JP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=7 </a:t>
                </a:r>
                <a:r>
                  <a:rPr lang="ja-JP" altLang="en-US" dirty="0"/>
                  <a:t>を上乗せすること</a:t>
                </a:r>
                <a:r>
                  <a:rPr lang="ja-JP" altLang="en-US"/>
                  <a:t>に相当（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の</a:t>
                </a:r>
                <a:r>
                  <a:rPr lang="ja-JP" altLang="en-US"/>
                  <a:t>場合）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ja-JP" altLang="en-US" dirty="0"/>
                  <a:t>をとる</a:t>
                </a:r>
                <a:endParaRPr lang="en-US" altLang="ja-JP" dirty="0"/>
              </a:p>
            </p:txBody>
          </p:sp>
        </mc:Choice>
        <mc:Fallback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46" y="6154446"/>
                <a:ext cx="7429298" cy="646331"/>
              </a:xfrm>
              <a:prstGeom prst="rect">
                <a:avLst/>
              </a:prstGeom>
              <a:blipFill>
                <a:blip r:embed="rId3"/>
                <a:stretch>
                  <a:fillRect l="-855" t="-7692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2F67A2E-0157-4A4B-B464-F825062CE0BC}"/>
              </a:ext>
            </a:extLst>
          </p:cNvPr>
          <p:cNvSpPr txBox="1"/>
          <p:nvPr/>
        </p:nvSpPr>
        <p:spPr>
          <a:xfrm>
            <a:off x="4451636" y="51285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3"/>
                </a:solidFill>
              </a:rPr>
              <a:t>7</a:t>
            </a:r>
            <a:endParaRPr kumimoji="1" lang="ja-JP" altLang="en-US" sz="2400" dirty="0">
              <a:solidFill>
                <a:schemeClr val="accent3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815D851-D632-CE40-B0A2-9B8FAAE6DA03}"/>
              </a:ext>
            </a:extLst>
          </p:cNvPr>
          <p:cNvSpPr txBox="1"/>
          <p:nvPr/>
        </p:nvSpPr>
        <p:spPr>
          <a:xfrm>
            <a:off x="3299502" y="51285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3"/>
                </a:solidFill>
              </a:rPr>
              <a:t>7</a:t>
            </a:r>
            <a:endParaRPr kumimoji="1" lang="ja-JP" altLang="en-US" sz="2400" dirty="0">
              <a:solidFill>
                <a:schemeClr val="accent3"/>
              </a:solidFill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518258A-3F1E-9540-9759-AF81C5AA2E1C}"/>
              </a:ext>
            </a:extLst>
          </p:cNvPr>
          <p:cNvSpPr txBox="1"/>
          <p:nvPr/>
        </p:nvSpPr>
        <p:spPr>
          <a:xfrm>
            <a:off x="2096705" y="51285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3"/>
                </a:solidFill>
              </a:rPr>
              <a:t>7</a:t>
            </a:r>
            <a:endParaRPr kumimoji="1" lang="ja-JP" alt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10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709930" y="2953300"/>
            <a:ext cx="7632848" cy="2880320"/>
            <a:chOff x="2699792" y="2348880"/>
            <a:chExt cx="5760640" cy="2016224"/>
          </a:xfrm>
        </p:grpSpPr>
        <p:sp>
          <p:nvSpPr>
            <p:cNvPr id="4" name="正方形/長方形 3"/>
            <p:cNvSpPr/>
            <p:nvPr/>
          </p:nvSpPr>
          <p:spPr>
            <a:xfrm>
              <a:off x="2699792" y="2348880"/>
              <a:ext cx="576064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3275856" y="2348880"/>
              <a:ext cx="864096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139952" y="2348880"/>
              <a:ext cx="864096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004048" y="2348880"/>
              <a:ext cx="864096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868144" y="2348880"/>
              <a:ext cx="864096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732240" y="2348880"/>
              <a:ext cx="864096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7596336" y="2348880"/>
              <a:ext cx="864096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699792" y="2780928"/>
              <a:ext cx="576064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3275856" y="2780928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139952" y="2780928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5004048" y="2780928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5868144" y="2780928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6732240" y="2780928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7596336" y="2780928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2699792" y="3573016"/>
              <a:ext cx="576064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275856" y="3573016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139952" y="3573016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004048" y="3573016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5868144" y="3573016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6732240" y="3573016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7596336" y="3573016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Rectangle 42"/>
          <p:cNvSpPr>
            <a:spLocks noChangeArrowheads="1"/>
          </p:cNvSpPr>
          <p:nvPr/>
        </p:nvSpPr>
        <p:spPr bwMode="auto">
          <a:xfrm flipH="1">
            <a:off x="325438" y="764704"/>
            <a:ext cx="8477250" cy="11430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100000">
                <a:srgbClr val="66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Times New Roman" panose="02020603050405020304" pitchFamily="18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60257" y="157135"/>
            <a:ext cx="8661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0,1-</a:t>
            </a:r>
            <a:r>
              <a:rPr lang="ja-JP" altLang="en-US" sz="2000" dirty="0"/>
              <a:t>ナップサック問題に対する動的計画法（利得版）の計算過程：最適値の計算</a:t>
            </a:r>
            <a:endParaRPr kumimoji="1" lang="ja-JP" altLang="en-US" sz="2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6618" y="10963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問題例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09518" y="1430999"/>
            <a:ext cx="2599934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=8,   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 </a:t>
            </a:r>
          </a:p>
          <a:p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=7, 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スライド番号プレースホルダー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12177" y="2920516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利得</a:t>
            </a:r>
            <a:r>
              <a:rPr kumimoji="1" lang="ja-JP" altLang="en-US" sz="1600" dirty="0"/>
              <a:t> 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15322" y="32619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要素</a:t>
            </a:r>
            <a:r>
              <a:rPr kumimoji="1" lang="ja-JP" altLang="en-US" sz="1600" dirty="0"/>
              <a:t> 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881062" y="303274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</a:t>
            </a:r>
            <a:endParaRPr kumimoji="1" lang="ja-JP" altLang="en-US" sz="2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001284" y="302584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157438" y="302249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336235" y="30390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447293" y="30390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592220" y="30495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36985" y="389522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734365" y="389174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862720" y="389174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567823" y="389174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</a:t>
            </a:r>
            <a:endParaRPr kumimoji="1" lang="ja-JP" altLang="en-US" sz="24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956924" y="3905138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∞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089174" y="3917006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∞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234101" y="3917005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∞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913480" y="50370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729681" y="47924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70C0"/>
                </a:solidFill>
              </a:rPr>
              <a:t>4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858036" y="47924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70C0"/>
                </a:solidFill>
              </a:rPr>
              <a:t>4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563139" y="47924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70C0"/>
                </a:solidFill>
              </a:rPr>
              <a:t>0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952240" y="4805859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70C0"/>
                </a:solidFill>
              </a:rPr>
              <a:t>∞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084490" y="4817727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70C0"/>
                </a:solidFill>
              </a:rPr>
              <a:t>∞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229417" y="4817726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70C0"/>
                </a:solidFill>
              </a:rPr>
              <a:t>∞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718774" y="479246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C00000"/>
                </a:solidFill>
              </a:rPr>
              <a:t>11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847129" y="47924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C00000"/>
                </a:solidFill>
              </a:rPr>
              <a:t>11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552232" y="47924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C00000"/>
                </a:solidFill>
              </a:rPr>
              <a:t>7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475656" y="5949280"/>
            <a:ext cx="6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再帰式に従い，第一項と第二項のうち小さなサイズを選ぶ．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725872" y="53226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854227" y="53226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559330" y="53226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</a:t>
            </a:r>
            <a:endParaRPr kumimoji="1" lang="ja-JP" altLang="en-US" sz="24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162619" y="534790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11</a:t>
            </a:r>
            <a:endParaRPr kumimoji="1" lang="ja-JP" altLang="en-US" sz="24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290974" y="534790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11</a:t>
            </a:r>
            <a:endParaRPr kumimoji="1" lang="ja-JP" altLang="en-US" sz="24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996077" y="53479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7</a:t>
            </a:r>
            <a:endParaRPr kumimoji="1" lang="ja-JP" altLang="en-US" sz="24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77A07CB-28AD-B241-B6C3-3B21F6FC9A08}"/>
              </a:ext>
            </a:extLst>
          </p:cNvPr>
          <p:cNvSpPr txBox="1"/>
          <p:nvPr/>
        </p:nvSpPr>
        <p:spPr>
          <a:xfrm>
            <a:off x="4451636" y="47971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3"/>
                </a:solidFill>
              </a:rPr>
              <a:t>7</a:t>
            </a:r>
            <a:endParaRPr kumimoji="1" lang="ja-JP" altLang="en-US" sz="2400" dirty="0">
              <a:solidFill>
                <a:schemeClr val="accent3"/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122F8A8-32A9-7F4B-9449-50036A6FA378}"/>
              </a:ext>
            </a:extLst>
          </p:cNvPr>
          <p:cNvSpPr txBox="1"/>
          <p:nvPr/>
        </p:nvSpPr>
        <p:spPr>
          <a:xfrm>
            <a:off x="3299502" y="47971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3"/>
                </a:solidFill>
              </a:rPr>
              <a:t>7</a:t>
            </a:r>
            <a:endParaRPr kumimoji="1" lang="ja-JP" altLang="en-US" sz="2400" dirty="0">
              <a:solidFill>
                <a:schemeClr val="accent3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594D00D-8A45-2145-8BE6-CFBBBEF10450}"/>
              </a:ext>
            </a:extLst>
          </p:cNvPr>
          <p:cNvSpPr txBox="1"/>
          <p:nvPr/>
        </p:nvSpPr>
        <p:spPr>
          <a:xfrm>
            <a:off x="2096705" y="47971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3"/>
                </a:solidFill>
              </a:rPr>
              <a:t>7</a:t>
            </a:r>
            <a:endParaRPr kumimoji="1" lang="ja-JP" alt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78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83568" y="2368981"/>
            <a:ext cx="763285" cy="6172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446853" y="2368981"/>
            <a:ext cx="1144927" cy="61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591780" y="2368981"/>
            <a:ext cx="1144927" cy="6172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736707" y="2368981"/>
            <a:ext cx="1144927" cy="6172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881634" y="2368981"/>
            <a:ext cx="1144927" cy="617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026562" y="2368981"/>
            <a:ext cx="1144927" cy="6172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171489" y="2368981"/>
            <a:ext cx="1144927" cy="6172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83568" y="2986192"/>
            <a:ext cx="763285" cy="1131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446853" y="2986192"/>
            <a:ext cx="1144927" cy="1131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591780" y="2986192"/>
            <a:ext cx="1144927" cy="1131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736707" y="2986192"/>
            <a:ext cx="1144927" cy="1131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881634" y="2986192"/>
            <a:ext cx="1144927" cy="1131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026562" y="2986192"/>
            <a:ext cx="1144927" cy="1131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7171489" y="2986192"/>
            <a:ext cx="1144927" cy="1131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83568" y="4117747"/>
            <a:ext cx="763285" cy="1131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446853" y="4117747"/>
            <a:ext cx="1144927" cy="1131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591780" y="4117747"/>
            <a:ext cx="1144927" cy="1131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3736707" y="4117747"/>
            <a:ext cx="1144927" cy="1131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4881634" y="4117747"/>
            <a:ext cx="1144927" cy="1131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026562" y="4117747"/>
            <a:ext cx="1144927" cy="1131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7171489" y="4117747"/>
            <a:ext cx="1144927" cy="1131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Rectangle 42"/>
          <p:cNvSpPr>
            <a:spLocks noChangeArrowheads="1"/>
          </p:cNvSpPr>
          <p:nvPr/>
        </p:nvSpPr>
        <p:spPr bwMode="auto">
          <a:xfrm flipH="1">
            <a:off x="325438" y="764704"/>
            <a:ext cx="8477250" cy="11430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100000">
                <a:srgbClr val="66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Times New Roman" panose="02020603050405020304" pitchFamily="18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60257" y="157135"/>
            <a:ext cx="8661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0,1-</a:t>
            </a:r>
            <a:r>
              <a:rPr lang="ja-JP" altLang="en-US" sz="2000" dirty="0"/>
              <a:t>ナップサック問題に対する動的計画法（利得版）の計算過程：最適値の計算</a:t>
            </a:r>
            <a:endParaRPr kumimoji="1" lang="ja-JP" altLang="en-US" sz="2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6618" y="10963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問題例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09518" y="1430999"/>
            <a:ext cx="2599934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=8,   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 </a:t>
            </a:r>
          </a:p>
          <a:p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=7, 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スライド番号プレースホルダー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85815" y="233619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利得</a:t>
            </a:r>
            <a:r>
              <a:rPr kumimoji="1" lang="ja-JP" altLang="en-US" sz="1600" dirty="0"/>
              <a:t> 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88960" y="267758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要素</a:t>
            </a:r>
            <a:r>
              <a:rPr kumimoji="1" lang="ja-JP" altLang="en-US" sz="1600" dirty="0"/>
              <a:t> 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854700" y="244843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</a:t>
            </a:r>
            <a:endParaRPr kumimoji="1" lang="ja-JP" altLang="en-US" sz="2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974922" y="244152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131076" y="24381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309873" y="245476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420931" y="245476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565858" y="246524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10623" y="33109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708003" y="330742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836358" y="330742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541461" y="330742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</a:t>
            </a:r>
            <a:endParaRPr kumimoji="1" lang="ja-JP" altLang="en-US" sz="24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930562" y="3320819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∞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062812" y="3332687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∞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207739" y="3332686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∞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7118" y="44526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703319" y="42081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70C0"/>
                </a:solidFill>
              </a:rPr>
              <a:t>4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831674" y="42081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70C0"/>
                </a:solidFill>
              </a:rPr>
              <a:t>4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536777" y="42081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70C0"/>
                </a:solidFill>
              </a:rPr>
              <a:t>0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925878" y="4221540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70C0"/>
                </a:solidFill>
              </a:rPr>
              <a:t>∞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058128" y="4233408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70C0"/>
                </a:solidFill>
              </a:rPr>
              <a:t>∞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203055" y="4233407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70C0"/>
                </a:solidFill>
              </a:rPr>
              <a:t>∞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692412" y="420814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C00000"/>
                </a:solidFill>
              </a:rPr>
              <a:t>11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820767" y="42081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C00000"/>
                </a:solidFill>
              </a:rPr>
              <a:t>11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525870" y="42081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C00000"/>
                </a:solidFill>
              </a:rPr>
              <a:t>7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331353" y="5570390"/>
            <a:ext cx="121602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altLang="ja-JP" dirty="0">
                <a:latin typeface="Century Schoolbook" panose="02040604050505020304" pitchFamily="18" charset="0"/>
              </a:rPr>
              <a:t>&lt;4</a:t>
            </a:r>
            <a:r>
              <a:rPr lang="ja-JP" altLang="en-US" dirty="0">
                <a:latin typeface="Century Schoolbook" panose="02040604050505020304" pitchFamily="18" charset="0"/>
              </a:rPr>
              <a:t>なら</a:t>
            </a:r>
            <a:endParaRPr lang="en-US" altLang="ja-JP" dirty="0">
              <a:latin typeface="Century Schoolbook" panose="02040604050505020304" pitchFamily="18" charset="0"/>
            </a:endParaRPr>
          </a:p>
          <a:p>
            <a:r>
              <a:rPr lang="ja-JP" altLang="en-US" dirty="0">
                <a:latin typeface="Century Schoolbook" panose="02040604050505020304" pitchFamily="18" charset="0"/>
              </a:rPr>
              <a:t>最適値は</a:t>
            </a:r>
            <a:endParaRPr lang="en-US" altLang="ja-JP" dirty="0">
              <a:latin typeface="Century Schoolbook" panose="02040604050505020304" pitchFamily="18" charset="0"/>
            </a:endParaRPr>
          </a:p>
          <a:p>
            <a:r>
              <a:rPr lang="en-US" altLang="ja-JP" dirty="0">
                <a:latin typeface="Century Schoolbook" panose="02040604050505020304" pitchFamily="18" charset="0"/>
              </a:rPr>
              <a:t>0</a:t>
            </a:r>
            <a:r>
              <a:rPr lang="ja-JP" altLang="en-US" dirty="0"/>
              <a:t>である．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699510" y="47383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827865" y="47383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532968" y="47383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</a:t>
            </a:r>
            <a:endParaRPr kumimoji="1" lang="ja-JP" altLang="en-US" sz="24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136257" y="476358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11</a:t>
            </a:r>
            <a:endParaRPr kumimoji="1" lang="ja-JP" altLang="en-US" sz="24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264612" y="476358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11</a:t>
            </a:r>
            <a:endParaRPr kumimoji="1" lang="ja-JP" altLang="en-US" sz="24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969715" y="47635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7</a:t>
            </a:r>
            <a:endParaRPr kumimoji="1" lang="ja-JP" altLang="en-US" sz="24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835008" y="5551610"/>
            <a:ext cx="157312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entury Schoolbook" panose="02040604050505020304" pitchFamily="18" charset="0"/>
              </a:rPr>
              <a:t>7</a:t>
            </a:r>
            <a:r>
              <a:rPr lang="ja-JP" altLang="en-US" dirty="0">
                <a:latin typeface="Century Schoolbook" panose="02040604050505020304" pitchFamily="18" charset="0"/>
              </a:rPr>
              <a:t>≦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altLang="ja-JP" dirty="0">
                <a:latin typeface="Century Schoolbook" panose="02040604050505020304" pitchFamily="18" charset="0"/>
              </a:rPr>
              <a:t>&lt;11</a:t>
            </a:r>
            <a:r>
              <a:rPr lang="ja-JP" altLang="en-US" dirty="0">
                <a:latin typeface="Century Schoolbook" panose="02040604050505020304" pitchFamily="18" charset="0"/>
              </a:rPr>
              <a:t>なら</a:t>
            </a:r>
            <a:endParaRPr lang="en-US" altLang="ja-JP" dirty="0">
              <a:latin typeface="Century Schoolbook" panose="02040604050505020304" pitchFamily="18" charset="0"/>
            </a:endParaRPr>
          </a:p>
          <a:p>
            <a:r>
              <a:rPr lang="ja-JP" altLang="en-US" dirty="0">
                <a:latin typeface="Century Schoolbook" panose="02040604050505020304" pitchFamily="18" charset="0"/>
              </a:rPr>
              <a:t>最適値は</a:t>
            </a:r>
            <a:endParaRPr lang="en-US" altLang="ja-JP" dirty="0">
              <a:latin typeface="Century Schoolbook" panose="02040604050505020304" pitchFamily="18" charset="0"/>
            </a:endParaRPr>
          </a:p>
          <a:p>
            <a:r>
              <a:rPr lang="en-US" altLang="ja-JP" dirty="0">
                <a:latin typeface="Century Schoolbook" panose="02040604050505020304" pitchFamily="18" charset="0"/>
              </a:rPr>
              <a:t>3</a:t>
            </a:r>
            <a:r>
              <a:rPr lang="ja-JP" altLang="en-US" dirty="0"/>
              <a:t>である．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777119" y="5551610"/>
            <a:ext cx="1338213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entury Schoolbook" panose="02040604050505020304" pitchFamily="18" charset="0"/>
              </a:rPr>
              <a:t>11</a:t>
            </a:r>
            <a:r>
              <a:rPr lang="ja-JP" altLang="en-US" dirty="0">
                <a:latin typeface="Century Schoolbook" panose="02040604050505020304" pitchFamily="18" charset="0"/>
              </a:rPr>
              <a:t>≦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ja-JP" altLang="en-US" dirty="0">
                <a:latin typeface="Century Schoolbook" panose="02040604050505020304" pitchFamily="18" charset="0"/>
              </a:rPr>
              <a:t>なら</a:t>
            </a:r>
            <a:endParaRPr lang="en-US" altLang="ja-JP" dirty="0">
              <a:latin typeface="Century Schoolbook" panose="02040604050505020304" pitchFamily="18" charset="0"/>
            </a:endParaRPr>
          </a:p>
          <a:p>
            <a:r>
              <a:rPr lang="ja-JP" altLang="en-US" dirty="0">
                <a:latin typeface="Century Schoolbook" panose="02040604050505020304" pitchFamily="18" charset="0"/>
              </a:rPr>
              <a:t>最適値は</a:t>
            </a:r>
            <a:endParaRPr lang="en-US" altLang="ja-JP" dirty="0">
              <a:latin typeface="Century Schoolbook" panose="02040604050505020304" pitchFamily="18" charset="0"/>
            </a:endParaRPr>
          </a:p>
          <a:p>
            <a:r>
              <a:rPr lang="en-US" altLang="ja-JP" dirty="0">
                <a:latin typeface="Century Schoolbook" panose="02040604050505020304" pitchFamily="18" charset="0"/>
              </a:rPr>
              <a:t>5</a:t>
            </a:r>
            <a:r>
              <a:rPr lang="ja-JP" altLang="en-US" dirty="0"/>
              <a:t>である．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861160" y="5561978"/>
            <a:ext cx="1760021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entury Schoolbook" panose="02040604050505020304" pitchFamily="18" charset="0"/>
              </a:rPr>
              <a:t>4</a:t>
            </a:r>
            <a:r>
              <a:rPr lang="ja-JP" altLang="en-US" dirty="0">
                <a:latin typeface="Century Schoolbook" panose="02040604050505020304" pitchFamily="18" charset="0"/>
              </a:rPr>
              <a:t>≦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altLang="ja-JP" dirty="0">
                <a:latin typeface="Century Schoolbook" panose="02040604050505020304" pitchFamily="18" charset="0"/>
              </a:rPr>
              <a:t>&lt;7</a:t>
            </a:r>
            <a:r>
              <a:rPr lang="ja-JP" altLang="en-US" dirty="0">
                <a:latin typeface="Century Schoolbook" panose="02040604050505020304" pitchFamily="18" charset="0"/>
              </a:rPr>
              <a:t>なら</a:t>
            </a:r>
            <a:endParaRPr lang="en-US" altLang="ja-JP" dirty="0">
              <a:latin typeface="Century Schoolbook" panose="02040604050505020304" pitchFamily="18" charset="0"/>
            </a:endParaRPr>
          </a:p>
          <a:p>
            <a:r>
              <a:rPr lang="ja-JP" altLang="en-US" dirty="0">
                <a:latin typeface="Century Schoolbook" panose="02040604050505020304" pitchFamily="18" charset="0"/>
              </a:rPr>
              <a:t>最適値は</a:t>
            </a:r>
            <a:endParaRPr lang="en-US" altLang="ja-JP" b="1" dirty="0">
              <a:latin typeface="Century Schoolbook" panose="02040604050505020304" pitchFamily="18" charset="0"/>
            </a:endParaRPr>
          </a:p>
          <a:p>
            <a:r>
              <a:rPr lang="en-US" altLang="ja-JP" dirty="0">
                <a:latin typeface="Century Schoolbook" panose="02040604050505020304" pitchFamily="18" charset="0"/>
              </a:rPr>
              <a:t>2</a:t>
            </a:r>
            <a:r>
              <a:rPr lang="ja-JP" altLang="en-US" dirty="0"/>
              <a:t>である．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434113" y="1378282"/>
            <a:ext cx="4374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C00000"/>
                </a:solidFill>
              </a:rPr>
              <a:t>この表が完成すれば</a:t>
            </a:r>
            <a:r>
              <a:rPr lang="ja-JP" altLang="en-US" dirty="0">
                <a:solidFill>
                  <a:srgbClr val="C00000"/>
                </a:solidFill>
              </a:rPr>
              <a:t>ナップサックサイズ</a:t>
            </a:r>
            <a:r>
              <a:rPr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ja-JP" altLang="en-US" dirty="0">
                <a:solidFill>
                  <a:srgbClr val="C00000"/>
                </a:solidFill>
              </a:rPr>
              <a:t>が</a:t>
            </a:r>
            <a:endParaRPr lang="en-US" altLang="ja-JP" dirty="0">
              <a:solidFill>
                <a:srgbClr val="C00000"/>
              </a:solidFill>
            </a:endParaRPr>
          </a:p>
          <a:p>
            <a:r>
              <a:rPr kumimoji="1" lang="ja-JP" altLang="en-US" dirty="0">
                <a:solidFill>
                  <a:srgbClr val="C00000"/>
                </a:solidFill>
              </a:rPr>
              <a:t>どんな値であっても問題は解ける</a:t>
            </a:r>
          </a:p>
        </p:txBody>
      </p:sp>
    </p:spTree>
    <p:extLst>
      <p:ext uri="{BB962C8B-B14F-4D97-AF65-F5344CB8AC3E}">
        <p14:creationId xmlns:p14="http://schemas.microsoft.com/office/powerpoint/2010/main" val="315875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709930" y="2953300"/>
            <a:ext cx="7632848" cy="2880320"/>
            <a:chOff x="2699792" y="2348880"/>
            <a:chExt cx="5760640" cy="2016224"/>
          </a:xfrm>
        </p:grpSpPr>
        <p:sp>
          <p:nvSpPr>
            <p:cNvPr id="4" name="正方形/長方形 3"/>
            <p:cNvSpPr/>
            <p:nvPr/>
          </p:nvSpPr>
          <p:spPr>
            <a:xfrm>
              <a:off x="2699792" y="2348880"/>
              <a:ext cx="576064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3275856" y="2348880"/>
              <a:ext cx="864096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139952" y="2348880"/>
              <a:ext cx="864096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004048" y="2348880"/>
              <a:ext cx="864096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868144" y="2348880"/>
              <a:ext cx="864096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732240" y="2348880"/>
              <a:ext cx="864096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7596336" y="2348880"/>
              <a:ext cx="864096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699792" y="2780928"/>
              <a:ext cx="576064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3275856" y="2780928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139952" y="2780928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5004048" y="2780928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5868144" y="2780928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6732240" y="2780928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7596336" y="2780928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2699792" y="3573016"/>
              <a:ext cx="576064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275856" y="3573016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139952" y="3573016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004048" y="3573016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5868144" y="3573016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6732240" y="3573016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7596336" y="3573016"/>
              <a:ext cx="864096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Rectangle 42"/>
          <p:cNvSpPr>
            <a:spLocks noChangeArrowheads="1"/>
          </p:cNvSpPr>
          <p:nvPr/>
        </p:nvSpPr>
        <p:spPr bwMode="auto">
          <a:xfrm flipH="1">
            <a:off x="325438" y="764704"/>
            <a:ext cx="8477250" cy="11430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100000">
                <a:srgbClr val="66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Times New Roman" panose="02020603050405020304" pitchFamily="18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6618" y="10963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問題例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09518" y="1430999"/>
            <a:ext cx="2599934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=8,   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 </a:t>
            </a:r>
          </a:p>
          <a:p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=7, 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スライド番号プレースホルダー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12177" y="2920516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利得</a:t>
            </a:r>
            <a:r>
              <a:rPr kumimoji="1" lang="ja-JP" altLang="en-US" sz="1600" dirty="0"/>
              <a:t> 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15322" y="32619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要素</a:t>
            </a:r>
            <a:r>
              <a:rPr kumimoji="1" lang="ja-JP" altLang="en-US" sz="1600" dirty="0"/>
              <a:t> 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881062" y="303274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</a:t>
            </a:r>
            <a:endParaRPr kumimoji="1" lang="ja-JP" altLang="en-US" sz="2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001284" y="302584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157438" y="302249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336235" y="30390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447293" y="30390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592220" y="30495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36985" y="389522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734365" y="389174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862720" y="389174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567823" y="389174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</a:t>
            </a:r>
            <a:endParaRPr kumimoji="1" lang="ja-JP" altLang="en-US" sz="24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956924" y="3905138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∞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089174" y="3917006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∞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234101" y="3917005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∞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913480" y="50370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729681" y="47924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70C0"/>
                </a:solidFill>
              </a:rPr>
              <a:t>4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858036" y="47924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70C0"/>
                </a:solidFill>
              </a:rPr>
              <a:t>4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563139" y="47924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70C0"/>
                </a:solidFill>
              </a:rPr>
              <a:t>0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952240" y="4805859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70C0"/>
                </a:solidFill>
              </a:rPr>
              <a:t>∞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084490" y="4817727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70C0"/>
                </a:solidFill>
              </a:rPr>
              <a:t>∞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229417" y="4817726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70C0"/>
                </a:solidFill>
              </a:rPr>
              <a:t>∞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718774" y="479246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C00000"/>
                </a:solidFill>
              </a:rPr>
              <a:t>11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847129" y="47924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C00000"/>
                </a:solidFill>
              </a:rPr>
              <a:t>11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552232" y="47924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C00000"/>
                </a:solidFill>
              </a:rPr>
              <a:t>7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725872" y="53226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854227" y="53226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559330" y="53226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</a:t>
            </a:r>
            <a:endParaRPr kumimoji="1" lang="ja-JP" altLang="en-US" sz="24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162619" y="534790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11</a:t>
            </a:r>
            <a:endParaRPr kumimoji="1" lang="ja-JP" altLang="en-US" sz="24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290974" y="534790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11</a:t>
            </a:r>
            <a:endParaRPr kumimoji="1" lang="ja-JP" altLang="en-US" sz="24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996077" y="53479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7</a:t>
            </a:r>
            <a:endParaRPr kumimoji="1" lang="ja-JP" altLang="en-US" sz="24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284432" y="137764"/>
            <a:ext cx="4559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バックトラックによる最適解の計算</a:t>
            </a:r>
            <a:endParaRPr kumimoji="1" lang="ja-JP" altLang="en-US" sz="24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570717" y="6044367"/>
            <a:ext cx="700544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まず，ここで最適値</a:t>
            </a:r>
            <a:r>
              <a:rPr lang="en-US" altLang="ja-JP" sz="2000" i="1" dirty="0">
                <a:latin typeface="Century Schoolbook" panose="02040604050505020304" pitchFamily="18" charset="0"/>
              </a:rPr>
              <a:t>g</a:t>
            </a:r>
            <a:r>
              <a:rPr lang="en-US" altLang="ja-JP" dirty="0">
                <a:latin typeface="Century Schoolbook" panose="02040604050505020304" pitchFamily="18" charset="0"/>
              </a:rPr>
              <a:t>*(2,3)=7</a:t>
            </a:r>
            <a:r>
              <a:rPr lang="ja-JP" altLang="en-US" dirty="0">
                <a:latin typeface="Century Schoolbook" panose="02040604050505020304" pitchFamily="18" charset="0"/>
              </a:rPr>
              <a:t>を決めているのは</a:t>
            </a:r>
            <a:r>
              <a:rPr lang="ja-JP" altLang="en-US" dirty="0"/>
              <a:t>第一項と第二項のうち</a:t>
            </a:r>
            <a:endParaRPr lang="en-US" altLang="ja-JP" dirty="0"/>
          </a:p>
          <a:p>
            <a:r>
              <a:rPr lang="ja-JP" altLang="en-US" dirty="0"/>
              <a:t>第二項である．よって，２番目のアイテムは使う．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</a:t>
            </a:r>
            <a:r>
              <a:rPr lang="en-US" altLang="ja-JP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となる．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002662" y="1580541"/>
            <a:ext cx="51010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次に，ここで最適値</a:t>
            </a:r>
            <a:r>
              <a:rPr lang="en-US" altLang="ja-JP" sz="2000" i="1" dirty="0">
                <a:latin typeface="Century Schoolbook" panose="02040604050505020304" pitchFamily="18" charset="0"/>
              </a:rPr>
              <a:t>g</a:t>
            </a:r>
            <a:r>
              <a:rPr lang="en-US" altLang="ja-JP" dirty="0">
                <a:latin typeface="Century Schoolbook" panose="02040604050505020304" pitchFamily="18" charset="0"/>
              </a:rPr>
              <a:t>*(1,0)=0</a:t>
            </a:r>
            <a:r>
              <a:rPr lang="ja-JP" altLang="en-US" dirty="0">
                <a:latin typeface="Century Schoolbook" panose="02040604050505020304" pitchFamily="18" charset="0"/>
              </a:rPr>
              <a:t>を決めているのは，</a:t>
            </a:r>
            <a:endParaRPr lang="en-US" altLang="ja-JP" dirty="0">
              <a:latin typeface="Century Schoolbook" panose="02040604050505020304" pitchFamily="18" charset="0"/>
            </a:endParaRPr>
          </a:p>
          <a:p>
            <a:r>
              <a:rPr lang="ja-JP" altLang="en-US" dirty="0"/>
              <a:t>１番目のアイテムを使う，</a:t>
            </a:r>
            <a:r>
              <a:rPr lang="ja-JP" altLang="en-US" dirty="0" err="1"/>
              <a:t>使わないの</a:t>
            </a:r>
            <a:r>
              <a:rPr lang="ja-JP" altLang="en-US" dirty="0"/>
              <a:t>選択うち，</a:t>
            </a:r>
            <a:endParaRPr lang="en-US" altLang="ja-JP" dirty="0"/>
          </a:p>
          <a:p>
            <a:r>
              <a:rPr lang="ja-JP" altLang="en-US" dirty="0"/>
              <a:t>使う選択である．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</a:t>
            </a:r>
            <a:r>
              <a:rPr lang="en-US" altLang="ja-JP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となる．</a:t>
            </a:r>
            <a:endParaRPr kumimoji="1" lang="ja-JP" altLang="en-US" dirty="0"/>
          </a:p>
        </p:txBody>
      </p:sp>
      <p:sp>
        <p:nvSpPr>
          <p:cNvPr id="68" name="円/楕円 67"/>
          <p:cNvSpPr/>
          <p:nvPr/>
        </p:nvSpPr>
        <p:spPr>
          <a:xfrm>
            <a:off x="4931511" y="5247650"/>
            <a:ext cx="565873" cy="53666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フリーフォーム 74"/>
          <p:cNvSpPr/>
          <p:nvPr/>
        </p:nvSpPr>
        <p:spPr>
          <a:xfrm>
            <a:off x="1764503" y="4377955"/>
            <a:ext cx="3957808" cy="507596"/>
          </a:xfrm>
          <a:custGeom>
            <a:avLst/>
            <a:gdLst>
              <a:gd name="connsiteX0" fmla="*/ 9330 w 4264089"/>
              <a:gd name="connsiteY0" fmla="*/ 0 h 895739"/>
              <a:gd name="connsiteX1" fmla="*/ 0 w 4264089"/>
              <a:gd name="connsiteY1" fmla="*/ 363894 h 895739"/>
              <a:gd name="connsiteX2" fmla="*/ 4264089 w 4264089"/>
              <a:gd name="connsiteY2" fmla="*/ 354564 h 895739"/>
              <a:gd name="connsiteX3" fmla="*/ 4264089 w 4264089"/>
              <a:gd name="connsiteY3" fmla="*/ 895739 h 89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4089" h="895739">
                <a:moveTo>
                  <a:pt x="9330" y="0"/>
                </a:moveTo>
                <a:lnTo>
                  <a:pt x="0" y="363894"/>
                </a:lnTo>
                <a:lnTo>
                  <a:pt x="4264089" y="354564"/>
                </a:lnTo>
                <a:lnTo>
                  <a:pt x="4264089" y="895739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5445295" y="4722594"/>
            <a:ext cx="565873" cy="53666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1541012" y="3871161"/>
            <a:ext cx="565873" cy="53666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721890" y="4226577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ja-JP" sz="2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541528" y="350502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ja-JP" sz="20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ja-JP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24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596</Words>
  <Application>Microsoft Macintosh PowerPoint</Application>
  <PresentationFormat>画面に合わせる (4:3)</PresentationFormat>
  <Paragraphs>222</Paragraphs>
  <Slides>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Century Schoolbook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naga</dc:creator>
  <cp:lastModifiedBy>HARAGUCHI Kazuya</cp:lastModifiedBy>
  <cp:revision>16</cp:revision>
  <dcterms:created xsi:type="dcterms:W3CDTF">2020-09-27T00:10:24Z</dcterms:created>
  <dcterms:modified xsi:type="dcterms:W3CDTF">2020-12-11T09:50:51Z</dcterms:modified>
</cp:coreProperties>
</file>