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E00D0-ADCE-4430-8E2D-9A865BD7588B}" type="datetimeFigureOut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44DFB-759A-41A3-A184-040BC3CD35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2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44DFB-759A-41A3-A184-040BC3CD35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20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176E-966D-45CA-9737-F8C637F5955B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F895-94C2-4ECE-B6F4-8E41936BDA98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85C9-5AE3-4DD8-B00E-4C58B39BEEAE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679-1464-48B9-9633-DED5602996F8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30E2-D1CD-4867-8AE3-194EA547F221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656-816F-49E7-BC3B-C12C3920AE0C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C738-0B17-4000-815C-514869CE6C3C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1E0-E3B1-490F-AB61-5E3AD44EDD21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D596-7621-4738-AFB5-7273A8E8F8AB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6F6-BC02-44BB-928F-984FF17DAD32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6AE9-8CBF-412C-88DC-E507E32F5717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D349-EBE2-41C5-BF0F-F25B48796CB0}" type="datetime1">
              <a:rPr kumimoji="1" lang="ja-JP" altLang="en-US" smtClean="0"/>
              <a:t>2020/11/21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836712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最適化 （後半）　第１３回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smtClean="0"/>
              <a:t/>
            </a:r>
            <a:br>
              <a:rPr lang="en-US" altLang="ja-JP" sz="3200" smtClean="0"/>
            </a:br>
            <a:r>
              <a:rPr lang="ja-JP" altLang="en-US" sz="3200" smtClean="0"/>
              <a:t>課題</a:t>
            </a:r>
            <a:r>
              <a:rPr lang="ja-JP" altLang="en-US" sz="3200" dirty="0" smtClean="0"/>
              <a:t>の解答例</a:t>
            </a:r>
            <a:endParaRPr lang="ja-JP" altLang="en-US" sz="32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4728490" y="1110927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dirty="0">
                <a:latin typeface="Century Schoolbook" panose="02040604050505020304" pitchFamily="18" charset="0"/>
              </a:rPr>
              <a:t>min</a:t>
            </a:r>
            <a:r>
              <a:rPr lang="en-US" altLang="ja-JP" sz="28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ja-JP" sz="28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ja-JP" sz="28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ja-JP" sz="24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ja-JP" sz="24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4</a:t>
            </a:r>
            <a:r>
              <a:rPr lang="en-US" altLang="ja-JP" sz="2400" b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  <a:endParaRPr lang="en-US" altLang="ja-JP" sz="2800" b="1" baseline="-25000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730263" y="2312848"/>
            <a:ext cx="634670" cy="230832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  <a:endParaRPr lang="en-US" altLang="ja-JP" b="1" baseline="-25000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6732567" y="1751242"/>
            <a:ext cx="450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>
                <a:latin typeface="Century Schoolbook" panose="02040604050505020304" pitchFamily="18" charset="0"/>
              </a:rPr>
              <a:t>E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221050" y="3254144"/>
            <a:ext cx="450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latin typeface="Century Schoolbook" panose="02040604050505020304" pitchFamily="18" charset="0"/>
              </a:rPr>
              <a:t>V</a:t>
            </a:r>
          </a:p>
        </p:txBody>
      </p:sp>
      <p:grpSp>
        <p:nvGrpSpPr>
          <p:cNvPr id="54" name="Group 34"/>
          <p:cNvGrpSpPr>
            <a:grpSpLocks/>
          </p:cNvGrpSpPr>
          <p:nvPr/>
        </p:nvGrpSpPr>
        <p:grpSpPr bwMode="auto">
          <a:xfrm>
            <a:off x="5456031" y="4688848"/>
            <a:ext cx="3059111" cy="1020763"/>
            <a:chOff x="960" y="3047"/>
            <a:chExt cx="1927" cy="643"/>
          </a:xfrm>
        </p:grpSpPr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 rot="5400000">
              <a:off x="1779" y="3057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 dirty="0">
                  <a:latin typeface="Century Schoolbook" panose="02040604050505020304" pitchFamily="18" charset="0"/>
                </a:rPr>
                <a:t>≧</a:t>
              </a:r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960" y="3388"/>
              <a:ext cx="1927" cy="302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2800" b="1" dirty="0">
                  <a:latin typeface="Century Schoolbook" panose="02040604050505020304" pitchFamily="18" charset="0"/>
                </a:rPr>
                <a:t>1   1   1   1   </a:t>
              </a:r>
              <a:r>
                <a:rPr lang="en-US" altLang="ja-JP" sz="2800" b="1" dirty="0" smtClean="0">
                  <a:latin typeface="Century Schoolbook" panose="02040604050505020304" pitchFamily="18" charset="0"/>
                </a:rPr>
                <a:t>1   1</a:t>
              </a:r>
              <a:endParaRPr lang="en-US" altLang="ja-JP" sz="2800" b="1" baseline="-25000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5501410" y="2343626"/>
            <a:ext cx="3023244" cy="2246769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b="1" dirty="0">
                <a:latin typeface="Century Schoolbook" panose="02040604050505020304" pitchFamily="18" charset="0"/>
              </a:rPr>
              <a:t>1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0   0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  1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 smtClean="0">
                <a:latin typeface="Century Schoolbook" panose="02040604050505020304" pitchFamily="18" charset="0"/>
              </a:rPr>
              <a:t>1   1   0   0   0   1</a:t>
            </a:r>
            <a:endParaRPr lang="en-US" altLang="ja-JP" sz="2800" b="1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 smtClean="0">
                <a:latin typeface="Century Schoolbook" panose="02040604050505020304" pitchFamily="18" charset="0"/>
              </a:rPr>
              <a:t>0   1   1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0   0</a:t>
            </a:r>
            <a:endParaRPr lang="en-US" altLang="ja-JP" sz="2800" b="1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1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1   0   0</a:t>
            </a:r>
            <a:endParaRPr lang="en-US" altLang="ja-JP" sz="2800" b="1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latin typeface="Century Schoolbook" panose="02040604050505020304" pitchFamily="18" charset="0"/>
              </a:rPr>
              <a:t>0   0   0   1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1   1</a:t>
            </a:r>
            <a:endParaRPr lang="en-US" altLang="ja-JP" sz="2800" b="1" dirty="0">
              <a:latin typeface="Century Schoolbook" panose="02040604050505020304" pitchFamily="18" charset="0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7104" y="22424"/>
            <a:ext cx="7297737" cy="638740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ea typeface="HG丸ｺﾞｼｯｸM-PRO" panose="020F0600000000000000" pitchFamily="50" charset="-128"/>
              </a:rPr>
              <a:t>最小節点カバー問題の整数計画問題 </a:t>
            </a:r>
            <a:r>
              <a:rPr lang="en-US" altLang="ja-JP" sz="2800" b="1" dirty="0" smtClean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 smtClean="0">
                <a:latin typeface="Times New Roman" panose="02020603050405020304" pitchFamily="18" charset="0"/>
              </a:rPr>
              <a:t>VC</a:t>
            </a:r>
            <a:r>
              <a:rPr lang="en-US" altLang="ja-JP" sz="2800" b="1" dirty="0" smtClean="0">
                <a:latin typeface="Times New Roman" panose="02020603050405020304" pitchFamily="18" charset="0"/>
              </a:rPr>
              <a:t> </a:t>
            </a:r>
            <a:endParaRPr lang="ja-JP" altLang="en-US" sz="2800" dirty="0" smtClean="0">
              <a:ea typeface="HG丸ｺﾞｼｯｸM-PRO" panose="020F0600000000000000" pitchFamily="50" charset="-128"/>
            </a:endParaRPr>
          </a:p>
        </p:txBody>
      </p:sp>
      <p:sp>
        <p:nvSpPr>
          <p:cNvPr id="59" name="Rectangle 42"/>
          <p:cNvSpPr>
            <a:spLocks noChangeArrowheads="1"/>
          </p:cNvSpPr>
          <p:nvPr/>
        </p:nvSpPr>
        <p:spPr bwMode="auto">
          <a:xfrm flipH="1">
            <a:off x="467544" y="629189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590521" y="5877272"/>
            <a:ext cx="282505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...</a:t>
            </a:r>
            <a:r>
              <a:rPr lang="en-US" altLang="ja-JP" sz="24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800" b="1" baseline="-25000" dirty="0">
                <a:solidFill>
                  <a:srgbClr val="C0000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ja-JP" sz="2400" b="1" dirty="0">
                <a:latin typeface="Century Schoolbook" panose="02040604050505020304" pitchFamily="18" charset="0"/>
              </a:rPr>
              <a:t>∈</a:t>
            </a:r>
            <a:r>
              <a:rPr lang="en-US" altLang="ja-JP" sz="2800" dirty="0">
                <a:latin typeface="Century Schoolbook" panose="02040604050505020304" pitchFamily="18" charset="0"/>
              </a:rPr>
              <a:t>{0,1</a:t>
            </a:r>
            <a:r>
              <a:rPr lang="en-US" altLang="ja-JP" sz="2800" dirty="0" smtClean="0">
                <a:latin typeface="Century Schoolbook" panose="02040604050505020304" pitchFamily="18" charset="0"/>
              </a:rPr>
              <a:t>}</a:t>
            </a:r>
            <a:endParaRPr lang="en-US" altLang="ja-JP" sz="2800" dirty="0">
              <a:latin typeface="Century Schoolbook" panose="02040604050505020304" pitchFamily="18" charset="0"/>
            </a:endParaRPr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1097208" y="4019537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41" name="Oval 11"/>
          <p:cNvSpPr>
            <a:spLocks noChangeArrowheads="1"/>
          </p:cNvSpPr>
          <p:nvPr/>
        </p:nvSpPr>
        <p:spPr bwMode="auto">
          <a:xfrm>
            <a:off x="2897408" y="4019537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42" name="直線コネクタ 41"/>
          <p:cNvCxnSpPr>
            <a:stCxn id="65" idx="6"/>
            <a:endCxn id="66" idx="2"/>
          </p:cNvCxnSpPr>
          <p:nvPr/>
        </p:nvCxnSpPr>
        <p:spPr>
          <a:xfrm>
            <a:off x="1329015" y="2684612"/>
            <a:ext cx="1568393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329015" y="4140835"/>
            <a:ext cx="1568393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1208749" y="2803476"/>
            <a:ext cx="1804562" cy="1222265"/>
            <a:chOff x="1715430" y="2611760"/>
            <a:chExt cx="1804562" cy="1488030"/>
          </a:xfrm>
        </p:grpSpPr>
        <p:cxnSp>
          <p:nvCxnSpPr>
            <p:cNvPr id="45" name="直線コネクタ 44"/>
            <p:cNvCxnSpPr/>
            <p:nvPr/>
          </p:nvCxnSpPr>
          <p:spPr>
            <a:xfrm flipV="1">
              <a:off x="1715430" y="2614194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3519991" y="2611760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コネクタ 46"/>
          <p:cNvCxnSpPr/>
          <p:nvPr/>
        </p:nvCxnSpPr>
        <p:spPr>
          <a:xfrm flipV="1">
            <a:off x="1270165" y="1924133"/>
            <a:ext cx="724106" cy="69255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171154" y="1930245"/>
            <a:ext cx="796971" cy="69255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1963907" y="1735280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047197" y="2466442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3003780" y="4013518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643964" y="2483439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1097208" y="2563314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2897408" y="2563314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813656" y="1315554"/>
            <a:ext cx="599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03834" y="4071286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1208662" y="191590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2960290" y="317733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2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1810178" y="4076049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3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2489985" y="1932682"/>
            <a:ext cx="863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1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741868" y="317733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4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877876" y="2603421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6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1374161" y="4621172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smtClean="0">
                <a:latin typeface="Century Schoolbook" panose="02040604050505020304" pitchFamily="18" charset="0"/>
              </a:rPr>
              <a:t>G=</a:t>
            </a:r>
            <a:r>
              <a:rPr lang="en-US" altLang="ja-JP" sz="2400" dirty="0" smtClean="0"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 smtClean="0">
                <a:latin typeface="Century Schoolbook" panose="02040604050505020304" pitchFamily="18" charset="0"/>
              </a:rPr>
              <a:t>V,E</a:t>
            </a:r>
            <a:r>
              <a:rPr lang="en-US" altLang="ja-JP" sz="2400" dirty="0" smtClean="0">
                <a:latin typeface="Century Schoolbook" panose="02040604050505020304" pitchFamily="18" charset="0"/>
              </a:rPr>
              <a:t>)</a:t>
            </a:r>
            <a:endParaRPr lang="en-US" altLang="ja-JP" sz="2400" dirty="0">
              <a:latin typeface="Century Schoolbook" panose="020406040505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9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5834023" y="2041588"/>
            <a:ext cx="450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>
                <a:latin typeface="Century Schoolbook" panose="02040604050505020304" pitchFamily="18" charset="0"/>
              </a:rPr>
              <a:t>E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007607" y="3688893"/>
            <a:ext cx="450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latin typeface="Century Schoolbook" panose="02040604050505020304" pitchFamily="18" charset="0"/>
              </a:rPr>
              <a:t>V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547783" y="3100135"/>
            <a:ext cx="3023244" cy="2246769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b="1" dirty="0">
                <a:latin typeface="Century Schoolbook" panose="02040604050505020304" pitchFamily="18" charset="0"/>
              </a:rPr>
              <a:t>1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0   0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  1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 smtClean="0">
                <a:latin typeface="Century Schoolbook" panose="02040604050505020304" pitchFamily="18" charset="0"/>
              </a:rPr>
              <a:t>1   1   0   0   0   1</a:t>
            </a:r>
            <a:endParaRPr lang="en-US" altLang="ja-JP" sz="2800" b="1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 smtClean="0">
                <a:latin typeface="Century Schoolbook" panose="02040604050505020304" pitchFamily="18" charset="0"/>
              </a:rPr>
              <a:t>0   1   1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0   0</a:t>
            </a:r>
            <a:endParaRPr lang="en-US" altLang="ja-JP" sz="2800" b="1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0   </a:t>
            </a:r>
            <a:r>
              <a:rPr lang="en-US" altLang="ja-JP" sz="2800" b="1" dirty="0">
                <a:latin typeface="Century Schoolbook" panose="02040604050505020304" pitchFamily="18" charset="0"/>
              </a:rPr>
              <a:t>1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1   0   0</a:t>
            </a:r>
            <a:endParaRPr lang="en-US" altLang="ja-JP" sz="2800" b="1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latin typeface="Century Schoolbook" panose="02040604050505020304" pitchFamily="18" charset="0"/>
              </a:rPr>
              <a:t>0   0   0   1   </a:t>
            </a:r>
            <a:r>
              <a:rPr lang="en-US" altLang="ja-JP" sz="2800" b="1" dirty="0" smtClean="0">
                <a:latin typeface="Century Schoolbook" panose="02040604050505020304" pitchFamily="18" charset="0"/>
              </a:rPr>
              <a:t>1   1</a:t>
            </a:r>
            <a:endParaRPr lang="en-US" altLang="ja-JP" sz="2800" b="1" dirty="0">
              <a:latin typeface="Century Schoolbook" panose="02040604050505020304" pitchFamily="18" charset="0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300" y="38859"/>
            <a:ext cx="7297737" cy="63874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ea typeface="HG丸ｺﾞｼｯｸM-PRO" panose="020F0600000000000000" pitchFamily="50" charset="-128"/>
              </a:rPr>
              <a:t>最大マッチング問題 </a:t>
            </a:r>
            <a:r>
              <a:rPr lang="en-US" altLang="ja-JP" sz="2800" b="1" dirty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>
                <a:latin typeface="Times New Roman" panose="02020603050405020304" pitchFamily="18" charset="0"/>
              </a:rPr>
              <a:t>M</a:t>
            </a:r>
            <a:endParaRPr lang="ja-JP" altLang="en-US" sz="2800" dirty="0" smtClean="0">
              <a:ea typeface="HG丸ｺﾞｼｯｸM-PRO" panose="020F0600000000000000" pitchFamily="50" charset="-128"/>
            </a:endParaRPr>
          </a:p>
        </p:txBody>
      </p:sp>
      <p:sp>
        <p:nvSpPr>
          <p:cNvPr id="59" name="Rectangle 42"/>
          <p:cNvSpPr>
            <a:spLocks noChangeArrowheads="1"/>
          </p:cNvSpPr>
          <p:nvPr/>
        </p:nvSpPr>
        <p:spPr bwMode="auto">
          <a:xfrm flipH="1">
            <a:off x="467544" y="629189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4405214" y="1035931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dirty="0">
                <a:latin typeface="Century Schoolbook" panose="02040604050505020304" pitchFamily="18" charset="0"/>
              </a:rPr>
              <a:t>max</a:t>
            </a:r>
            <a:r>
              <a:rPr lang="en-US" altLang="ja-JP" sz="28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 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ja-JP" sz="2400" b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ja-JP" sz="2400" b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4</a:t>
            </a:r>
            <a:r>
              <a:rPr lang="en-US" altLang="ja-JP" sz="2800" b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ja-JP" sz="2400" b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6</a:t>
            </a:r>
            <a:endParaRPr lang="en-US" altLang="ja-JP" sz="2800" b="1" baseline="-25000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1" name="Group 31"/>
          <p:cNvGrpSpPr>
            <a:grpSpLocks/>
          </p:cNvGrpSpPr>
          <p:nvPr/>
        </p:nvGrpSpPr>
        <p:grpSpPr bwMode="auto">
          <a:xfrm>
            <a:off x="7473643" y="3088957"/>
            <a:ext cx="1103313" cy="2246313"/>
            <a:chOff x="2678" y="2184"/>
            <a:chExt cx="695" cy="1415"/>
          </a:xfrm>
        </p:grpSpPr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3062" y="2184"/>
              <a:ext cx="311" cy="1415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 b="1"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2678" y="2764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 b="1">
                  <a:latin typeface="Century Schoolbook" panose="02040604050505020304" pitchFamily="18" charset="0"/>
                </a:rPr>
                <a:t>≦</a:t>
              </a:r>
            </a:p>
          </p:txBody>
        </p:sp>
      </p:grp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4860032" y="5733256"/>
            <a:ext cx="333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...</a:t>
            </a:r>
            <a:r>
              <a:rPr lang="en-US" altLang="ja-JP" sz="24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6</a:t>
            </a:r>
            <a:r>
              <a:rPr lang="en-US" altLang="ja-JP" sz="2400" b="1" dirty="0" smtClean="0">
                <a:latin typeface="Century Schoolbook" panose="02040604050505020304" pitchFamily="18" charset="0"/>
              </a:rPr>
              <a:t>∈</a:t>
            </a:r>
            <a:r>
              <a:rPr lang="en-US" altLang="ja-JP" sz="2800" dirty="0">
                <a:latin typeface="Century Schoolbook" panose="02040604050505020304" pitchFamily="18" charset="0"/>
              </a:rPr>
              <a:t>{0,1}</a:t>
            </a:r>
            <a:endParaRPr lang="en-US" altLang="ja-JP" sz="2800" dirty="0">
              <a:solidFill>
                <a:schemeClr val="accent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4600603" y="2493229"/>
            <a:ext cx="2990895" cy="48013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1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2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3  </a:t>
            </a:r>
            <a:r>
              <a:rPr lang="en-US" altLang="ja-JP" sz="2800" b="1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>
                <a:solidFill>
                  <a:srgbClr val="0070C0"/>
                </a:solidFill>
                <a:latin typeface="Century Schoolbook" panose="02040604050505020304" pitchFamily="18" charset="0"/>
              </a:rPr>
              <a:t>4  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ja-JP" sz="2400" b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  </a:t>
            </a:r>
            <a:r>
              <a:rPr lang="en-US" altLang="ja-JP" sz="28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800" b="1" baseline="-25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6</a:t>
            </a:r>
            <a:endParaRPr lang="en-US" altLang="ja-JP" sz="2800" b="1" baseline="-25000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1060065" y="4195517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2860265" y="4195517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48" name="直線コネクタ 47"/>
          <p:cNvCxnSpPr>
            <a:stCxn id="65" idx="6"/>
            <a:endCxn id="66" idx="2"/>
          </p:cNvCxnSpPr>
          <p:nvPr/>
        </p:nvCxnSpPr>
        <p:spPr>
          <a:xfrm>
            <a:off x="1291872" y="2860592"/>
            <a:ext cx="1568393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1291872" y="4316815"/>
            <a:ext cx="1568393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1171606" y="2979456"/>
            <a:ext cx="1804562" cy="1222265"/>
            <a:chOff x="1715430" y="2611760"/>
            <a:chExt cx="1804562" cy="1488030"/>
          </a:xfrm>
        </p:grpSpPr>
        <p:cxnSp>
          <p:nvCxnSpPr>
            <p:cNvPr id="51" name="直線コネクタ 50"/>
            <p:cNvCxnSpPr/>
            <p:nvPr/>
          </p:nvCxnSpPr>
          <p:spPr>
            <a:xfrm flipV="1">
              <a:off x="1715430" y="2614194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3519991" y="2611760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コネクタ 54"/>
          <p:cNvCxnSpPr/>
          <p:nvPr/>
        </p:nvCxnSpPr>
        <p:spPr>
          <a:xfrm flipV="1">
            <a:off x="1233022" y="2100113"/>
            <a:ext cx="724106" cy="69255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2134011" y="2106225"/>
            <a:ext cx="796971" cy="69255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1"/>
          <p:cNvSpPr>
            <a:spLocks noChangeArrowheads="1"/>
          </p:cNvSpPr>
          <p:nvPr/>
        </p:nvSpPr>
        <p:spPr bwMode="auto">
          <a:xfrm>
            <a:off x="1926764" y="1911260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010054" y="2642422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2966637" y="4189498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606821" y="2659419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1060065" y="2739294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2860265" y="2739294"/>
            <a:ext cx="231807" cy="2425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776513" y="1491534"/>
            <a:ext cx="599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666691" y="4247266"/>
            <a:ext cx="476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1171519" y="209188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2923147" y="335331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2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1773035" y="4252029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3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2452842" y="2108662"/>
            <a:ext cx="863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1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704725" y="335331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4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840733" y="2779401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6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1337018" y="4797152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smtClean="0">
                <a:latin typeface="Century Schoolbook" panose="02040604050505020304" pitchFamily="18" charset="0"/>
              </a:rPr>
              <a:t>G=</a:t>
            </a:r>
            <a:r>
              <a:rPr lang="en-US" altLang="ja-JP" sz="2400" dirty="0" smtClean="0">
                <a:latin typeface="Century Schoolbook" panose="02040604050505020304" pitchFamily="18" charset="0"/>
              </a:rPr>
              <a:t>(</a:t>
            </a:r>
            <a:r>
              <a:rPr lang="en-US" altLang="ja-JP" sz="2400" i="1" dirty="0" smtClean="0">
                <a:latin typeface="Century Schoolbook" panose="02040604050505020304" pitchFamily="18" charset="0"/>
              </a:rPr>
              <a:t>V,E</a:t>
            </a:r>
            <a:r>
              <a:rPr lang="en-US" altLang="ja-JP" sz="2400" dirty="0" smtClean="0">
                <a:latin typeface="Century Schoolbook" panose="02040604050505020304" pitchFamily="18" charset="0"/>
              </a:rPr>
              <a:t>)</a:t>
            </a:r>
            <a:endParaRPr lang="en-US" altLang="ja-JP" sz="2400" dirty="0">
              <a:latin typeface="Century Schoolbook" panose="020406040505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1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4" grpId="0" autoUpdateAnimBg="0"/>
      <p:bldP spid="4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"/>
          <p:cNvSpPr>
            <a:spLocks noChangeArrowheads="1"/>
          </p:cNvSpPr>
          <p:nvPr/>
        </p:nvSpPr>
        <p:spPr bwMode="auto">
          <a:xfrm flipH="1">
            <a:off x="467544" y="629189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470157" y="3005643"/>
            <a:ext cx="169420" cy="188617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1785865" y="3005643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55" name="直線コネクタ 54"/>
          <p:cNvCxnSpPr>
            <a:stCxn id="64" idx="6"/>
            <a:endCxn id="65" idx="2"/>
          </p:cNvCxnSpPr>
          <p:nvPr/>
        </p:nvCxnSpPr>
        <p:spPr>
          <a:xfrm>
            <a:off x="639577" y="1967747"/>
            <a:ext cx="11462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639577" y="3099952"/>
            <a:ext cx="11462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551678" y="2060163"/>
            <a:ext cx="1318896" cy="950304"/>
            <a:chOff x="1715430" y="2611760"/>
            <a:chExt cx="1804562" cy="1488030"/>
          </a:xfrm>
        </p:grpSpPr>
        <p:cxnSp>
          <p:nvCxnSpPr>
            <p:cNvPr id="74" name="直線コネクタ 73"/>
            <p:cNvCxnSpPr/>
            <p:nvPr/>
          </p:nvCxnSpPr>
          <p:spPr>
            <a:xfrm flipV="1">
              <a:off x="1715430" y="2614194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V="1">
              <a:off x="3519991" y="2611760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コネクタ 57"/>
          <p:cNvCxnSpPr/>
          <p:nvPr/>
        </p:nvCxnSpPr>
        <p:spPr>
          <a:xfrm flipV="1">
            <a:off x="596565" y="1376479"/>
            <a:ext cx="529226" cy="538458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1255069" y="1381231"/>
            <a:ext cx="582481" cy="538457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1103599" y="1229647"/>
            <a:ext cx="169420" cy="188617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861901" y="1798121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794918" y="2986610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47799" y="1798121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470157" y="1873439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1785865" y="1873439"/>
            <a:ext cx="169420" cy="188617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182652" y="3045878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427682" y="1286600"/>
            <a:ext cx="466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1831823" y="2350836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2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991243" y="3049581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3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1504384" y="1331113"/>
            <a:ext cx="63092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1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128992" y="2350835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4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1040722" y="1904621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6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672573" y="3473411"/>
            <a:ext cx="1000875" cy="34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 smtClean="0">
                <a:latin typeface="Century Schoolbook" panose="02040604050505020304" pitchFamily="18" charset="0"/>
              </a:rPr>
              <a:t>G=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 smtClean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)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221" name="Oval 11"/>
          <p:cNvSpPr>
            <a:spLocks noChangeArrowheads="1"/>
          </p:cNvSpPr>
          <p:nvPr/>
        </p:nvSpPr>
        <p:spPr bwMode="auto">
          <a:xfrm>
            <a:off x="2739569" y="3023137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22" name="Oval 11"/>
          <p:cNvSpPr>
            <a:spLocks noChangeArrowheads="1"/>
          </p:cNvSpPr>
          <p:nvPr/>
        </p:nvSpPr>
        <p:spPr bwMode="auto">
          <a:xfrm>
            <a:off x="4055277" y="3023137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223" name="直線コネクタ 222"/>
          <p:cNvCxnSpPr>
            <a:stCxn id="232" idx="6"/>
            <a:endCxn id="233" idx="2"/>
          </p:cNvCxnSpPr>
          <p:nvPr/>
        </p:nvCxnSpPr>
        <p:spPr>
          <a:xfrm>
            <a:off x="2908989" y="1985241"/>
            <a:ext cx="11462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2908989" y="3117446"/>
            <a:ext cx="11462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グループ化 224"/>
          <p:cNvGrpSpPr/>
          <p:nvPr/>
        </p:nvGrpSpPr>
        <p:grpSpPr>
          <a:xfrm>
            <a:off x="2821090" y="2077657"/>
            <a:ext cx="1318896" cy="950304"/>
            <a:chOff x="1715430" y="2611760"/>
            <a:chExt cx="1804562" cy="1488030"/>
          </a:xfrm>
        </p:grpSpPr>
        <p:cxnSp>
          <p:nvCxnSpPr>
            <p:cNvPr id="242" name="直線コネクタ 241"/>
            <p:cNvCxnSpPr/>
            <p:nvPr/>
          </p:nvCxnSpPr>
          <p:spPr>
            <a:xfrm flipV="1">
              <a:off x="1715430" y="2614194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/>
            <p:cNvCxnSpPr/>
            <p:nvPr/>
          </p:nvCxnSpPr>
          <p:spPr>
            <a:xfrm flipV="1">
              <a:off x="3519991" y="2611760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コネクタ 225"/>
          <p:cNvCxnSpPr/>
          <p:nvPr/>
        </p:nvCxnSpPr>
        <p:spPr>
          <a:xfrm flipV="1">
            <a:off x="2865977" y="1393973"/>
            <a:ext cx="529226" cy="538458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3524481" y="1398725"/>
            <a:ext cx="582480" cy="538457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11"/>
          <p:cNvSpPr>
            <a:spLocks noChangeArrowheads="1"/>
          </p:cNvSpPr>
          <p:nvPr/>
        </p:nvSpPr>
        <p:spPr bwMode="auto">
          <a:xfrm>
            <a:off x="3373011" y="1247141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29" name="Text Box 18"/>
          <p:cNvSpPr txBox="1">
            <a:spLocks noChangeArrowheads="1"/>
          </p:cNvSpPr>
          <p:nvPr/>
        </p:nvSpPr>
        <p:spPr bwMode="auto">
          <a:xfrm>
            <a:off x="4164753" y="1815615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0" name="Text Box 18"/>
          <p:cNvSpPr txBox="1">
            <a:spLocks noChangeArrowheads="1"/>
          </p:cNvSpPr>
          <p:nvPr/>
        </p:nvSpPr>
        <p:spPr bwMode="auto">
          <a:xfrm>
            <a:off x="4133021" y="3018457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1" name="Text Box 18"/>
          <p:cNvSpPr txBox="1">
            <a:spLocks noChangeArrowheads="1"/>
          </p:cNvSpPr>
          <p:nvPr/>
        </p:nvSpPr>
        <p:spPr bwMode="auto">
          <a:xfrm>
            <a:off x="2317211" y="1815615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32" name="Oval 11"/>
          <p:cNvSpPr>
            <a:spLocks noChangeArrowheads="1"/>
          </p:cNvSpPr>
          <p:nvPr/>
        </p:nvSpPr>
        <p:spPr bwMode="auto">
          <a:xfrm>
            <a:off x="2739569" y="1890933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33" name="Oval 11"/>
          <p:cNvSpPr>
            <a:spLocks noChangeArrowheads="1"/>
          </p:cNvSpPr>
          <p:nvPr/>
        </p:nvSpPr>
        <p:spPr bwMode="auto">
          <a:xfrm>
            <a:off x="4055277" y="1890933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34" name="Text Box 18"/>
          <p:cNvSpPr txBox="1">
            <a:spLocks noChangeArrowheads="1"/>
          </p:cNvSpPr>
          <p:nvPr/>
        </p:nvSpPr>
        <p:spPr bwMode="auto">
          <a:xfrm>
            <a:off x="2452064" y="3063372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" name="Text Box 18"/>
          <p:cNvSpPr txBox="1">
            <a:spLocks noChangeArrowheads="1"/>
          </p:cNvSpPr>
          <p:nvPr/>
        </p:nvSpPr>
        <p:spPr bwMode="auto">
          <a:xfrm>
            <a:off x="2695394" y="1332702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36" name="Text Box 18"/>
          <p:cNvSpPr txBox="1">
            <a:spLocks noChangeArrowheads="1"/>
          </p:cNvSpPr>
          <p:nvPr/>
        </p:nvSpPr>
        <p:spPr bwMode="auto">
          <a:xfrm>
            <a:off x="4101235" y="2368330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2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37" name="Text Box 18"/>
          <p:cNvSpPr txBox="1">
            <a:spLocks noChangeArrowheads="1"/>
          </p:cNvSpPr>
          <p:nvPr/>
        </p:nvSpPr>
        <p:spPr bwMode="auto">
          <a:xfrm>
            <a:off x="3260655" y="3067075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3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38" name="Text Box 18"/>
          <p:cNvSpPr txBox="1">
            <a:spLocks noChangeArrowheads="1"/>
          </p:cNvSpPr>
          <p:nvPr/>
        </p:nvSpPr>
        <p:spPr bwMode="auto">
          <a:xfrm>
            <a:off x="3785772" y="1364673"/>
            <a:ext cx="63092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1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39" name="Text Box 18"/>
          <p:cNvSpPr txBox="1">
            <a:spLocks noChangeArrowheads="1"/>
          </p:cNvSpPr>
          <p:nvPr/>
        </p:nvSpPr>
        <p:spPr bwMode="auto">
          <a:xfrm>
            <a:off x="2398404" y="2368329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4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40" name="Text Box 18"/>
          <p:cNvSpPr txBox="1">
            <a:spLocks noChangeArrowheads="1"/>
          </p:cNvSpPr>
          <p:nvPr/>
        </p:nvSpPr>
        <p:spPr bwMode="auto">
          <a:xfrm>
            <a:off x="3310134" y="1922115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6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41" name="Text Box 29"/>
          <p:cNvSpPr txBox="1">
            <a:spLocks noChangeArrowheads="1"/>
          </p:cNvSpPr>
          <p:nvPr/>
        </p:nvSpPr>
        <p:spPr bwMode="auto">
          <a:xfrm>
            <a:off x="2941985" y="3490905"/>
            <a:ext cx="1000875" cy="34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 smtClean="0">
                <a:latin typeface="Century Schoolbook" panose="02040604050505020304" pitchFamily="18" charset="0"/>
              </a:rPr>
              <a:t>G=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 smtClean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)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245" name="Oval 11"/>
          <p:cNvSpPr>
            <a:spLocks noChangeArrowheads="1"/>
          </p:cNvSpPr>
          <p:nvPr/>
        </p:nvSpPr>
        <p:spPr bwMode="auto">
          <a:xfrm>
            <a:off x="5049953" y="3014390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46" name="Oval 11"/>
          <p:cNvSpPr>
            <a:spLocks noChangeArrowheads="1"/>
          </p:cNvSpPr>
          <p:nvPr/>
        </p:nvSpPr>
        <p:spPr bwMode="auto">
          <a:xfrm>
            <a:off x="6365661" y="3014390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247" name="直線コネクタ 246"/>
          <p:cNvCxnSpPr>
            <a:stCxn id="256" idx="6"/>
            <a:endCxn id="257" idx="2"/>
          </p:cNvCxnSpPr>
          <p:nvPr/>
        </p:nvCxnSpPr>
        <p:spPr>
          <a:xfrm>
            <a:off x="5219373" y="1976494"/>
            <a:ext cx="11462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5219373" y="3108699"/>
            <a:ext cx="11462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グループ化 248"/>
          <p:cNvGrpSpPr/>
          <p:nvPr/>
        </p:nvGrpSpPr>
        <p:grpSpPr>
          <a:xfrm>
            <a:off x="5131474" y="2068910"/>
            <a:ext cx="1318896" cy="950304"/>
            <a:chOff x="1715430" y="2611760"/>
            <a:chExt cx="1804562" cy="1488030"/>
          </a:xfrm>
        </p:grpSpPr>
        <p:cxnSp>
          <p:nvCxnSpPr>
            <p:cNvPr id="266" name="直線コネクタ 265"/>
            <p:cNvCxnSpPr/>
            <p:nvPr/>
          </p:nvCxnSpPr>
          <p:spPr>
            <a:xfrm flipV="1">
              <a:off x="1715430" y="2614194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/>
            <p:cNvCxnSpPr/>
            <p:nvPr/>
          </p:nvCxnSpPr>
          <p:spPr>
            <a:xfrm flipV="1">
              <a:off x="3519991" y="2611760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直線コネクタ 249"/>
          <p:cNvCxnSpPr/>
          <p:nvPr/>
        </p:nvCxnSpPr>
        <p:spPr>
          <a:xfrm flipV="1">
            <a:off x="5176361" y="1385226"/>
            <a:ext cx="529226" cy="538458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5834865" y="1389978"/>
            <a:ext cx="582480" cy="538457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11"/>
          <p:cNvSpPr>
            <a:spLocks noChangeArrowheads="1"/>
          </p:cNvSpPr>
          <p:nvPr/>
        </p:nvSpPr>
        <p:spPr bwMode="auto">
          <a:xfrm>
            <a:off x="5683395" y="1238394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53" name="Text Box 18"/>
          <p:cNvSpPr txBox="1">
            <a:spLocks noChangeArrowheads="1"/>
          </p:cNvSpPr>
          <p:nvPr/>
        </p:nvSpPr>
        <p:spPr bwMode="auto">
          <a:xfrm>
            <a:off x="6475137" y="1806868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4" name="Text Box 18"/>
          <p:cNvSpPr txBox="1">
            <a:spLocks noChangeArrowheads="1"/>
          </p:cNvSpPr>
          <p:nvPr/>
        </p:nvSpPr>
        <p:spPr bwMode="auto">
          <a:xfrm>
            <a:off x="6443405" y="3009710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5" name="Text Box 18"/>
          <p:cNvSpPr txBox="1">
            <a:spLocks noChangeArrowheads="1"/>
          </p:cNvSpPr>
          <p:nvPr/>
        </p:nvSpPr>
        <p:spPr bwMode="auto">
          <a:xfrm>
            <a:off x="4627595" y="1806868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56" name="Oval 11"/>
          <p:cNvSpPr>
            <a:spLocks noChangeArrowheads="1"/>
          </p:cNvSpPr>
          <p:nvPr/>
        </p:nvSpPr>
        <p:spPr bwMode="auto">
          <a:xfrm>
            <a:off x="5049953" y="1882186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57" name="Oval 11"/>
          <p:cNvSpPr>
            <a:spLocks noChangeArrowheads="1"/>
          </p:cNvSpPr>
          <p:nvPr/>
        </p:nvSpPr>
        <p:spPr bwMode="auto">
          <a:xfrm>
            <a:off x="6365661" y="1882186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58" name="Text Box 18"/>
          <p:cNvSpPr txBox="1">
            <a:spLocks noChangeArrowheads="1"/>
          </p:cNvSpPr>
          <p:nvPr/>
        </p:nvSpPr>
        <p:spPr bwMode="auto">
          <a:xfrm>
            <a:off x="4762448" y="3054625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9" name="Text Box 18"/>
          <p:cNvSpPr txBox="1">
            <a:spLocks noChangeArrowheads="1"/>
          </p:cNvSpPr>
          <p:nvPr/>
        </p:nvSpPr>
        <p:spPr bwMode="auto">
          <a:xfrm>
            <a:off x="5005778" y="1323955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60" name="Text Box 18"/>
          <p:cNvSpPr txBox="1">
            <a:spLocks noChangeArrowheads="1"/>
          </p:cNvSpPr>
          <p:nvPr/>
        </p:nvSpPr>
        <p:spPr bwMode="auto">
          <a:xfrm>
            <a:off x="6411619" y="2359583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2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61" name="Text Box 18"/>
          <p:cNvSpPr txBox="1">
            <a:spLocks noChangeArrowheads="1"/>
          </p:cNvSpPr>
          <p:nvPr/>
        </p:nvSpPr>
        <p:spPr bwMode="auto">
          <a:xfrm>
            <a:off x="5571039" y="3058328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3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62" name="Text Box 18"/>
          <p:cNvSpPr txBox="1">
            <a:spLocks noChangeArrowheads="1"/>
          </p:cNvSpPr>
          <p:nvPr/>
        </p:nvSpPr>
        <p:spPr bwMode="auto">
          <a:xfrm>
            <a:off x="6096156" y="1355926"/>
            <a:ext cx="63092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1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63" name="Text Box 18"/>
          <p:cNvSpPr txBox="1">
            <a:spLocks noChangeArrowheads="1"/>
          </p:cNvSpPr>
          <p:nvPr/>
        </p:nvSpPr>
        <p:spPr bwMode="auto">
          <a:xfrm>
            <a:off x="4708788" y="2359582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4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64" name="Text Box 18"/>
          <p:cNvSpPr txBox="1">
            <a:spLocks noChangeArrowheads="1"/>
          </p:cNvSpPr>
          <p:nvPr/>
        </p:nvSpPr>
        <p:spPr bwMode="auto">
          <a:xfrm>
            <a:off x="5620518" y="1913368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6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65" name="Text Box 29"/>
          <p:cNvSpPr txBox="1">
            <a:spLocks noChangeArrowheads="1"/>
          </p:cNvSpPr>
          <p:nvPr/>
        </p:nvSpPr>
        <p:spPr bwMode="auto">
          <a:xfrm>
            <a:off x="5252369" y="3482158"/>
            <a:ext cx="1000875" cy="34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 smtClean="0">
                <a:latin typeface="Century Schoolbook" panose="02040604050505020304" pitchFamily="18" charset="0"/>
              </a:rPr>
              <a:t>G=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 smtClean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)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269" name="Oval 11"/>
          <p:cNvSpPr>
            <a:spLocks noChangeArrowheads="1"/>
          </p:cNvSpPr>
          <p:nvPr/>
        </p:nvSpPr>
        <p:spPr bwMode="auto">
          <a:xfrm>
            <a:off x="7308400" y="2966813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70" name="Oval 11"/>
          <p:cNvSpPr>
            <a:spLocks noChangeArrowheads="1"/>
          </p:cNvSpPr>
          <p:nvPr/>
        </p:nvSpPr>
        <p:spPr bwMode="auto">
          <a:xfrm>
            <a:off x="8624108" y="2966813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cxnSp>
        <p:nvCxnSpPr>
          <p:cNvPr id="271" name="直線コネクタ 270"/>
          <p:cNvCxnSpPr>
            <a:stCxn id="280" idx="6"/>
            <a:endCxn id="281" idx="2"/>
          </p:cNvCxnSpPr>
          <p:nvPr/>
        </p:nvCxnSpPr>
        <p:spPr>
          <a:xfrm>
            <a:off x="7477820" y="1928917"/>
            <a:ext cx="11462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7477820" y="3061122"/>
            <a:ext cx="1146288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グループ化 272"/>
          <p:cNvGrpSpPr/>
          <p:nvPr/>
        </p:nvGrpSpPr>
        <p:grpSpPr>
          <a:xfrm>
            <a:off x="7389921" y="2021333"/>
            <a:ext cx="1318896" cy="950304"/>
            <a:chOff x="1715430" y="2611760"/>
            <a:chExt cx="1804562" cy="1488030"/>
          </a:xfrm>
        </p:grpSpPr>
        <p:cxnSp>
          <p:nvCxnSpPr>
            <p:cNvPr id="290" name="直線コネクタ 289"/>
            <p:cNvCxnSpPr/>
            <p:nvPr/>
          </p:nvCxnSpPr>
          <p:spPr>
            <a:xfrm flipV="1">
              <a:off x="1715430" y="2614194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/>
            <p:cNvCxnSpPr/>
            <p:nvPr/>
          </p:nvCxnSpPr>
          <p:spPr>
            <a:xfrm flipV="1">
              <a:off x="3519991" y="2611760"/>
              <a:ext cx="1" cy="148559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直線コネクタ 273"/>
          <p:cNvCxnSpPr/>
          <p:nvPr/>
        </p:nvCxnSpPr>
        <p:spPr>
          <a:xfrm flipV="1">
            <a:off x="7434808" y="1337649"/>
            <a:ext cx="529226" cy="538458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8093312" y="1342401"/>
            <a:ext cx="582480" cy="538457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11"/>
          <p:cNvSpPr>
            <a:spLocks noChangeArrowheads="1"/>
          </p:cNvSpPr>
          <p:nvPr/>
        </p:nvSpPr>
        <p:spPr bwMode="auto">
          <a:xfrm>
            <a:off x="7941842" y="1190817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77" name="Text Box 18"/>
          <p:cNvSpPr txBox="1">
            <a:spLocks noChangeArrowheads="1"/>
          </p:cNvSpPr>
          <p:nvPr/>
        </p:nvSpPr>
        <p:spPr bwMode="auto">
          <a:xfrm>
            <a:off x="8733584" y="1759291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8" name="Text Box 18"/>
          <p:cNvSpPr txBox="1">
            <a:spLocks noChangeArrowheads="1"/>
          </p:cNvSpPr>
          <p:nvPr/>
        </p:nvSpPr>
        <p:spPr bwMode="auto">
          <a:xfrm>
            <a:off x="8701852" y="2962133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Times New Roman" panose="02020603050405020304" pitchFamily="18" charset="0"/>
              </a:rPr>
              <a:t> </a:t>
            </a:r>
            <a:r>
              <a:rPr lang="en-US" altLang="ja-JP" sz="2000" b="1" i="1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9" name="Text Box 18"/>
          <p:cNvSpPr txBox="1">
            <a:spLocks noChangeArrowheads="1"/>
          </p:cNvSpPr>
          <p:nvPr/>
        </p:nvSpPr>
        <p:spPr bwMode="auto">
          <a:xfrm>
            <a:off x="6886042" y="1759291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80" name="Oval 11"/>
          <p:cNvSpPr>
            <a:spLocks noChangeArrowheads="1"/>
          </p:cNvSpPr>
          <p:nvPr/>
        </p:nvSpPr>
        <p:spPr bwMode="auto">
          <a:xfrm>
            <a:off x="7308400" y="1834609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1" name="Oval 11"/>
          <p:cNvSpPr>
            <a:spLocks noChangeArrowheads="1"/>
          </p:cNvSpPr>
          <p:nvPr/>
        </p:nvSpPr>
        <p:spPr bwMode="auto">
          <a:xfrm>
            <a:off x="8624108" y="1834609"/>
            <a:ext cx="169420" cy="188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/>
          </a:p>
        </p:txBody>
      </p:sp>
      <p:sp>
        <p:nvSpPr>
          <p:cNvPr id="282" name="Text Box 18"/>
          <p:cNvSpPr txBox="1">
            <a:spLocks noChangeArrowheads="1"/>
          </p:cNvSpPr>
          <p:nvPr/>
        </p:nvSpPr>
        <p:spPr bwMode="auto">
          <a:xfrm>
            <a:off x="7020895" y="3007048"/>
            <a:ext cx="348194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3" name="Text Box 18"/>
          <p:cNvSpPr txBox="1">
            <a:spLocks noChangeArrowheads="1"/>
          </p:cNvSpPr>
          <p:nvPr/>
        </p:nvSpPr>
        <p:spPr bwMode="auto">
          <a:xfrm>
            <a:off x="7264225" y="1276378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84" name="Text Box 18"/>
          <p:cNvSpPr txBox="1">
            <a:spLocks noChangeArrowheads="1"/>
          </p:cNvSpPr>
          <p:nvPr/>
        </p:nvSpPr>
        <p:spPr bwMode="auto">
          <a:xfrm>
            <a:off x="8670066" y="2312006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2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85" name="Text Box 18"/>
          <p:cNvSpPr txBox="1">
            <a:spLocks noChangeArrowheads="1"/>
          </p:cNvSpPr>
          <p:nvPr/>
        </p:nvSpPr>
        <p:spPr bwMode="auto">
          <a:xfrm>
            <a:off x="7829486" y="3010751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3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86" name="Text Box 18"/>
          <p:cNvSpPr txBox="1">
            <a:spLocks noChangeArrowheads="1"/>
          </p:cNvSpPr>
          <p:nvPr/>
        </p:nvSpPr>
        <p:spPr bwMode="auto">
          <a:xfrm>
            <a:off x="8354603" y="1308349"/>
            <a:ext cx="63092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1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87" name="Text Box 18"/>
          <p:cNvSpPr txBox="1">
            <a:spLocks noChangeArrowheads="1"/>
          </p:cNvSpPr>
          <p:nvPr/>
        </p:nvSpPr>
        <p:spPr bwMode="auto">
          <a:xfrm>
            <a:off x="6967235" y="2312005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4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88" name="Text Box 18"/>
          <p:cNvSpPr txBox="1">
            <a:spLocks noChangeArrowheads="1"/>
          </p:cNvSpPr>
          <p:nvPr/>
        </p:nvSpPr>
        <p:spPr bwMode="auto">
          <a:xfrm>
            <a:off x="7878965" y="1865791"/>
            <a:ext cx="341165" cy="3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 smtClean="0"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latin typeface="Times New Roman" panose="02020603050405020304" pitchFamily="18" charset="0"/>
              </a:rPr>
              <a:t>6</a:t>
            </a:r>
            <a:endParaRPr lang="en-US" altLang="ja-JP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89" name="Text Box 29"/>
          <p:cNvSpPr txBox="1">
            <a:spLocks noChangeArrowheads="1"/>
          </p:cNvSpPr>
          <p:nvPr/>
        </p:nvSpPr>
        <p:spPr bwMode="auto">
          <a:xfrm>
            <a:off x="7510816" y="3434581"/>
            <a:ext cx="1000875" cy="34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i="1" dirty="0" smtClean="0">
                <a:latin typeface="Century Schoolbook" panose="02040604050505020304" pitchFamily="18" charset="0"/>
              </a:rPr>
              <a:t>G=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(</a:t>
            </a:r>
            <a:r>
              <a:rPr lang="en-US" altLang="ja-JP" sz="2000" i="1" dirty="0" smtClean="0">
                <a:latin typeface="Century Schoolbook" panose="02040604050505020304" pitchFamily="18" charset="0"/>
              </a:rPr>
              <a:t>V,E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)</a:t>
            </a:r>
            <a:endParaRPr lang="en-US" altLang="ja-JP" sz="2000" dirty="0">
              <a:latin typeface="Century Schoolbook" panose="02040604050505020304" pitchFamily="18" charset="0"/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3558901" y="9419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3660472" y="20108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2787904" y="2001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2855975" y="2741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3641770" y="27860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00000"/>
                </a:solidFill>
              </a:rPr>
              <a:t>0.5</a:t>
            </a:r>
            <a:endParaRPr kumimoji="1" lang="ja-JP" altLang="en-US" b="1" dirty="0">
              <a:solidFill>
                <a:srgbClr val="C00000"/>
              </a:solidFill>
            </a:endParaRPr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5989504" y="24086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5099651" y="2425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5536395" y="27854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00" name="テキスト ボックス 299"/>
          <p:cNvSpPr txBox="1"/>
          <p:nvPr/>
        </p:nvSpPr>
        <p:spPr>
          <a:xfrm>
            <a:off x="5179393" y="12032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5935206" y="12093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0.5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02" name="テキスト ボックス 301"/>
          <p:cNvSpPr txBox="1"/>
          <p:nvPr/>
        </p:nvSpPr>
        <p:spPr>
          <a:xfrm>
            <a:off x="5635577" y="1643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0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300" y="38859"/>
            <a:ext cx="7297737" cy="638740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 smtClean="0">
                <a:latin typeface="Times New Roman" panose="02020603050405020304" pitchFamily="18" charset="0"/>
              </a:rPr>
              <a:t>VC</a:t>
            </a:r>
            <a:r>
              <a:rPr lang="en-US" altLang="ja-JP" sz="2800" dirty="0" smtClean="0">
                <a:ea typeface="HG丸ｺﾞｼｯｸM-PRO" panose="020F0600000000000000" pitchFamily="50" charset="-128"/>
              </a:rPr>
              <a:t>, </a:t>
            </a:r>
            <a:r>
              <a:rPr lang="en-US" altLang="ja-JP" sz="2800" b="1" dirty="0" smtClean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 smtClean="0">
                <a:latin typeface="Times New Roman" panose="02020603050405020304" pitchFamily="18" charset="0"/>
              </a:rPr>
              <a:t>VC</a:t>
            </a:r>
            <a:r>
              <a:rPr lang="en-US" altLang="ja-JP" sz="2800" dirty="0" smtClean="0">
                <a:ea typeface="HG丸ｺﾞｼｯｸM-PRO" panose="020F0600000000000000" pitchFamily="50" charset="-128"/>
              </a:rPr>
              <a:t> </a:t>
            </a:r>
            <a:r>
              <a:rPr lang="en-US" altLang="ja-JP" sz="2800" dirty="0">
                <a:ea typeface="HG丸ｺﾞｼｯｸM-PRO" panose="020F0600000000000000" pitchFamily="50" charset="-128"/>
              </a:rPr>
              <a:t>, </a:t>
            </a:r>
            <a:r>
              <a:rPr lang="en-US" altLang="ja-JP" sz="2800" b="1" dirty="0" smtClean="0">
                <a:latin typeface="Times New Roman" panose="02020603050405020304" pitchFamily="18" charset="0"/>
              </a:rPr>
              <a:t>LP</a:t>
            </a:r>
            <a:r>
              <a:rPr lang="en-US" altLang="ja-JP" sz="2800" b="1" baseline="-25000" dirty="0" smtClean="0">
                <a:latin typeface="Times New Roman" panose="02020603050405020304" pitchFamily="18" charset="0"/>
              </a:rPr>
              <a:t>M</a:t>
            </a:r>
            <a:r>
              <a:rPr lang="en-US" altLang="ja-JP" sz="2800" dirty="0" smtClean="0">
                <a:ea typeface="HG丸ｺﾞｼｯｸM-PRO" panose="020F0600000000000000" pitchFamily="50" charset="-128"/>
              </a:rPr>
              <a:t> </a:t>
            </a:r>
            <a:r>
              <a:rPr lang="en-US" altLang="ja-JP" sz="2800" dirty="0">
                <a:ea typeface="HG丸ｺﾞｼｯｸM-PRO" panose="020F0600000000000000" pitchFamily="50" charset="-128"/>
              </a:rPr>
              <a:t>, </a:t>
            </a:r>
            <a:r>
              <a:rPr lang="en-US" altLang="ja-JP" sz="2800" b="1" dirty="0" smtClean="0">
                <a:latin typeface="Times New Roman" panose="02020603050405020304" pitchFamily="18" charset="0"/>
              </a:rPr>
              <a:t>IP</a:t>
            </a:r>
            <a:r>
              <a:rPr lang="en-US" altLang="ja-JP" sz="2800" b="1" baseline="-25000" dirty="0" smtClean="0">
                <a:latin typeface="Times New Roman" panose="02020603050405020304" pitchFamily="18" charset="0"/>
              </a:rPr>
              <a:t>M </a:t>
            </a:r>
            <a:r>
              <a:rPr lang="ja-JP" altLang="en-US" sz="2800" dirty="0" smtClean="0">
                <a:ea typeface="HG丸ｺﾞｼｯｸM-PRO" panose="020F0600000000000000" pitchFamily="50" charset="-128"/>
              </a:rPr>
              <a:t>の最適解</a:t>
            </a:r>
            <a:r>
              <a:rPr lang="ja-JP" altLang="en-US" sz="2800" smtClean="0">
                <a:ea typeface="HG丸ｺﾞｼｯｸM-PRO" panose="020F0600000000000000" pitchFamily="50" charset="-128"/>
              </a:rPr>
              <a:t>，最適値</a:t>
            </a:r>
            <a:endParaRPr lang="ja-JP" altLang="en-US" sz="2800" dirty="0" smtClean="0">
              <a:ea typeface="HG丸ｺﾞｼｯｸM-PRO" panose="020F0600000000000000" pitchFamily="50" charset="-128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444247" y="3940100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VC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</a:t>
            </a:r>
            <a:r>
              <a:rPr lang="ja-JP" altLang="en-US" dirty="0">
                <a:ea typeface="HG丸ｺﾞｼｯｸM-PRO" panose="020F0600000000000000" pitchFamily="50" charset="-128"/>
              </a:rPr>
              <a:t>最適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解</a:t>
            </a:r>
            <a:endParaRPr lang="en-US" altLang="ja-JP" dirty="0" smtClean="0">
              <a:ea typeface="HG丸ｺﾞｼｯｸM-PRO" panose="020F0600000000000000" pitchFamily="50" charset="-128"/>
            </a:endParaRPr>
          </a:p>
          <a:p>
            <a:endParaRPr lang="ja-JP" altLang="en-US" dirty="0">
              <a:ea typeface="HG丸ｺﾞｼｯｸM-PRO" panose="020F0600000000000000" pitchFamily="50" charset="-128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2562022" y="394885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VC</a:t>
            </a:r>
            <a:r>
              <a:rPr lang="en-US" altLang="ja-JP" dirty="0">
                <a:ea typeface="HG丸ｺﾞｼｯｸM-PRO" panose="020F0600000000000000" pitchFamily="50" charset="-128"/>
              </a:rPr>
              <a:t>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</a:t>
            </a:r>
            <a:r>
              <a:rPr lang="ja-JP" altLang="en-US" dirty="0">
                <a:ea typeface="HG丸ｺﾞｼｯｸM-PRO" panose="020F0600000000000000" pitchFamily="50" charset="-128"/>
              </a:rPr>
              <a:t>最適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解</a:t>
            </a:r>
            <a:endParaRPr lang="ja-JP" altLang="en-US" dirty="0">
              <a:ea typeface="HG丸ｺﾞｼｯｸM-PRO" panose="020F0600000000000000" pitchFamily="50" charset="-128"/>
            </a:endParaRPr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4978595" y="398268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M</a:t>
            </a:r>
            <a:r>
              <a:rPr lang="en-US" altLang="ja-JP" dirty="0" smtClean="0">
                <a:ea typeface="HG丸ｺﾞｼｯｸM-PRO" panose="020F0600000000000000" pitchFamily="50" charset="-128"/>
              </a:rPr>
              <a:t>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</a:t>
            </a:r>
            <a:r>
              <a:rPr lang="ja-JP" altLang="en-US" dirty="0">
                <a:ea typeface="HG丸ｺﾞｼｯｸM-PRO" panose="020F0600000000000000" pitchFamily="50" charset="-128"/>
              </a:rPr>
              <a:t>最適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解</a:t>
            </a:r>
            <a:endParaRPr lang="ja-JP" altLang="en-US" dirty="0">
              <a:ea typeface="HG丸ｺﾞｼｯｸM-PRO" panose="020F0600000000000000" pitchFamily="50" charset="-128"/>
            </a:endParaRPr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7339458" y="395190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M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</a:t>
            </a:r>
            <a:r>
              <a:rPr lang="ja-JP" altLang="en-US" dirty="0">
                <a:ea typeface="HG丸ｺﾞｼｯｸM-PRO" panose="020F0600000000000000" pitchFamily="50" charset="-128"/>
              </a:rPr>
              <a:t>最適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解</a:t>
            </a:r>
            <a:endParaRPr lang="ja-JP" altLang="en-US" dirty="0">
              <a:ea typeface="HG丸ｺﾞｼｯｸM-PRO" panose="020F0600000000000000" pitchFamily="50" charset="-128"/>
            </a:endParaRPr>
          </a:p>
        </p:txBody>
      </p:sp>
      <p:sp>
        <p:nvSpPr>
          <p:cNvPr id="309" name="Text Box 29"/>
          <p:cNvSpPr txBox="1">
            <a:spLocks noChangeArrowheads="1"/>
          </p:cNvSpPr>
          <p:nvPr/>
        </p:nvSpPr>
        <p:spPr bwMode="auto">
          <a:xfrm>
            <a:off x="486928" y="4367720"/>
            <a:ext cx="1519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C=</a:t>
            </a:r>
            <a:r>
              <a:rPr lang="en-US" altLang="ja-JP" sz="2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{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2000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2000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}</a:t>
            </a:r>
            <a:endParaRPr lang="en-US" altLang="ja-JP" sz="2000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5" name="Text Box 18"/>
          <p:cNvSpPr txBox="1">
            <a:spLocks noChangeArrowheads="1"/>
          </p:cNvSpPr>
          <p:nvPr/>
        </p:nvSpPr>
        <p:spPr bwMode="auto">
          <a:xfrm>
            <a:off x="973464" y="808981"/>
            <a:ext cx="599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6" name="Text Box 18"/>
          <p:cNvSpPr txBox="1">
            <a:spLocks noChangeArrowheads="1"/>
          </p:cNvSpPr>
          <p:nvPr/>
        </p:nvSpPr>
        <p:spPr bwMode="auto">
          <a:xfrm>
            <a:off x="7755494" y="773681"/>
            <a:ext cx="599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" name="Text Box 18"/>
          <p:cNvSpPr txBox="1">
            <a:spLocks noChangeArrowheads="1"/>
          </p:cNvSpPr>
          <p:nvPr/>
        </p:nvSpPr>
        <p:spPr bwMode="auto">
          <a:xfrm>
            <a:off x="5525561" y="815957"/>
            <a:ext cx="599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8" name="Text Box 18"/>
          <p:cNvSpPr txBox="1">
            <a:spLocks noChangeArrowheads="1"/>
          </p:cNvSpPr>
          <p:nvPr/>
        </p:nvSpPr>
        <p:spPr bwMode="auto">
          <a:xfrm>
            <a:off x="3150445" y="841522"/>
            <a:ext cx="599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</a:rPr>
              <a:t> </a:t>
            </a:r>
            <a:r>
              <a:rPr lang="en-US" altLang="ja-JP" sz="20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20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9" name="Text Box 29"/>
          <p:cNvSpPr txBox="1">
            <a:spLocks noChangeArrowheads="1"/>
          </p:cNvSpPr>
          <p:nvPr/>
        </p:nvSpPr>
        <p:spPr bwMode="auto">
          <a:xfrm>
            <a:off x="7443174" y="4379526"/>
            <a:ext cx="12586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M=</a:t>
            </a:r>
            <a:r>
              <a:rPr lang="en-US" altLang="ja-JP" sz="2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{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e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3</a:t>
            </a:r>
            <a:r>
              <a:rPr lang="en-US" altLang="ja-JP" sz="20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}</a:t>
            </a:r>
            <a:endParaRPr lang="en-US" altLang="ja-JP" sz="2000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0" name="Text Box 29"/>
          <p:cNvSpPr txBox="1">
            <a:spLocks noChangeArrowheads="1"/>
          </p:cNvSpPr>
          <p:nvPr/>
        </p:nvSpPr>
        <p:spPr bwMode="auto">
          <a:xfrm>
            <a:off x="2915196" y="4318191"/>
            <a:ext cx="10931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,  y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endParaRPr lang="en-US" altLang="ja-JP" sz="2000" b="1" i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,  y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,</a:t>
            </a:r>
            <a:endParaRPr lang="en-US" altLang="ja-JP" sz="2000" b="1" i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ja-JP" sz="2000" b="1" i="1" dirty="0" smtClean="0">
                <a:solidFill>
                  <a:srgbClr val="C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C00000"/>
                </a:solidFill>
              </a:rPr>
              <a:t>0.5</a:t>
            </a:r>
            <a:endParaRPr lang="en-US" altLang="ja-JP" sz="2000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1" name="Text Box 29"/>
          <p:cNvSpPr txBox="1">
            <a:spLocks noChangeArrowheads="1"/>
          </p:cNvSpPr>
          <p:nvPr/>
        </p:nvSpPr>
        <p:spPr bwMode="auto">
          <a:xfrm>
            <a:off x="5337330" y="4342716"/>
            <a:ext cx="10931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0070C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,  x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0070C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endParaRPr lang="en-US" altLang="ja-JP" sz="2000" b="1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3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0070C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,  x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0070C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,</a:t>
            </a:r>
            <a:endParaRPr lang="en-US" altLang="ja-JP" sz="2000" b="1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5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0070C0"/>
                </a:solidFill>
              </a:rPr>
              <a:t>0.5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,  x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6</a:t>
            </a:r>
            <a:r>
              <a:rPr lang="en-US" altLang="ja-JP" sz="2000" b="1" i="1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ja-JP" sz="2000" b="1" dirty="0" smtClean="0">
                <a:solidFill>
                  <a:srgbClr val="0070C0"/>
                </a:solidFill>
              </a:rPr>
              <a:t>0</a:t>
            </a:r>
            <a:endParaRPr lang="en-US" altLang="ja-JP" sz="2000" b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452075" y="6208719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VC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 smtClean="0">
                <a:solidFill>
                  <a:srgbClr val="C00000"/>
                </a:solidFill>
              </a:rPr>
              <a:t>3</a:t>
            </a:r>
            <a:endParaRPr lang="en-US" altLang="ja-JP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  <a:p>
            <a:endParaRPr lang="en-US" altLang="ja-JP" b="1" dirty="0" smtClean="0">
              <a:ea typeface="HG丸ｺﾞｼｯｸM-PRO" panose="020F0600000000000000" pitchFamily="50" charset="-128"/>
            </a:endParaRPr>
          </a:p>
        </p:txBody>
      </p:sp>
      <p:sp>
        <p:nvSpPr>
          <p:cNvPr id="323" name="テキスト ボックス 322"/>
          <p:cNvSpPr txBox="1"/>
          <p:nvPr/>
        </p:nvSpPr>
        <p:spPr>
          <a:xfrm>
            <a:off x="2562022" y="625130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VC</a:t>
            </a:r>
            <a:r>
              <a:rPr lang="en-US" altLang="ja-JP" dirty="0">
                <a:ea typeface="HG丸ｺﾞｼｯｸM-PRO" panose="020F0600000000000000" pitchFamily="50" charset="-128"/>
              </a:rPr>
              <a:t>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 smtClean="0">
                <a:solidFill>
                  <a:srgbClr val="C00000"/>
                </a:solidFill>
              </a:rPr>
              <a:t>2.5</a:t>
            </a:r>
            <a:endParaRPr lang="en-US" altLang="ja-JP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4" name="テキスト ボックス 323"/>
          <p:cNvSpPr txBox="1"/>
          <p:nvPr/>
        </p:nvSpPr>
        <p:spPr>
          <a:xfrm>
            <a:off x="4971483" y="627240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LP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M</a:t>
            </a:r>
            <a:r>
              <a:rPr lang="en-US" altLang="ja-JP" dirty="0" smtClean="0">
                <a:ea typeface="HG丸ｺﾞｼｯｸM-PRO" panose="020F0600000000000000" pitchFamily="50" charset="-128"/>
              </a:rPr>
              <a:t>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 smtClean="0">
                <a:solidFill>
                  <a:srgbClr val="0070C0"/>
                </a:solidFill>
              </a:rPr>
              <a:t>2.5</a:t>
            </a:r>
            <a:endParaRPr lang="en-US" altLang="ja-JP" dirty="0">
              <a:ea typeface="HG丸ｺﾞｼｯｸM-PRO" panose="020F0600000000000000" pitchFamily="50" charset="-128"/>
            </a:endParaRPr>
          </a:p>
        </p:txBody>
      </p:sp>
      <p:sp>
        <p:nvSpPr>
          <p:cNvPr id="325" name="テキスト ボックス 324"/>
          <p:cNvSpPr txBox="1"/>
          <p:nvPr/>
        </p:nvSpPr>
        <p:spPr>
          <a:xfrm>
            <a:off x="7308400" y="625130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</a:rPr>
              <a:t>IP</a:t>
            </a:r>
            <a:r>
              <a:rPr lang="en-US" altLang="ja-JP" b="1" baseline="-25000" dirty="0" smtClean="0">
                <a:latin typeface="Times New Roman" panose="02020603050405020304" pitchFamily="18" charset="0"/>
              </a:rPr>
              <a:t>M </a:t>
            </a:r>
            <a:r>
              <a:rPr lang="ja-JP" altLang="en-US" dirty="0" smtClean="0">
                <a:ea typeface="HG丸ｺﾞｼｯｸM-PRO" panose="020F0600000000000000" pitchFamily="50" charset="-128"/>
              </a:rPr>
              <a:t>の最適値</a:t>
            </a:r>
            <a:r>
              <a:rPr lang="en-US" altLang="ja-JP" b="1" dirty="0" smtClean="0">
                <a:solidFill>
                  <a:srgbClr val="0070C0"/>
                </a:solidFill>
              </a:rPr>
              <a:t>2</a:t>
            </a:r>
            <a:endParaRPr lang="en-US" altLang="ja-JP" dirty="0">
              <a:ea typeface="HG丸ｺﾞｼｯｸM-PRO" panose="020F0600000000000000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12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366</Words>
  <Application>Microsoft Office PowerPoint</Application>
  <PresentationFormat>画面に合わせる (4:3)</PresentationFormat>
  <Paragraphs>140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HG丸ｺﾞｼｯｸM-PRO</vt:lpstr>
      <vt:lpstr>ＭＳ Ｐゴシック</vt:lpstr>
      <vt:lpstr>Arial</vt:lpstr>
      <vt:lpstr>Calibri</vt:lpstr>
      <vt:lpstr>Century Schoolbook</vt:lpstr>
      <vt:lpstr>Times New Roman</vt:lpstr>
      <vt:lpstr>Office テーマ</vt:lpstr>
      <vt:lpstr>PowerPoint プレゼンテーション</vt:lpstr>
      <vt:lpstr>最小節点カバー問題の整数計画問題 IPVC </vt:lpstr>
      <vt:lpstr>最大マッチング問題 IPM</vt:lpstr>
      <vt:lpstr>IPVC, LPVC , LPM , IPM の最適解，最適値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</dc:creator>
  <cp:lastModifiedBy>nag</cp:lastModifiedBy>
  <cp:revision>15</cp:revision>
  <dcterms:created xsi:type="dcterms:W3CDTF">2020-09-27T00:10:50Z</dcterms:created>
  <dcterms:modified xsi:type="dcterms:W3CDTF">2020-11-21T00:56:30Z</dcterms:modified>
</cp:coreProperties>
</file>