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5" r:id="rId4"/>
    <p:sldId id="259" r:id="rId5"/>
    <p:sldId id="263" r:id="rId6"/>
    <p:sldId id="257" r:id="rId7"/>
    <p:sldId id="268" r:id="rId8"/>
    <p:sldId id="272" r:id="rId9"/>
    <p:sldId id="270" r:id="rId10"/>
    <p:sldId id="271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6699"/>
    <a:srgbClr val="14080C"/>
    <a:srgbClr val="CC0000"/>
    <a:srgbClr val="FFFF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/>
  </p:normalViewPr>
  <p:slideViewPr>
    <p:cSldViewPr>
      <p:cViewPr varScale="1">
        <p:scale>
          <a:sx n="119" d="100"/>
          <a:sy n="119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C16F-4D85-49F0-B749-68599AAD121F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99965-EDD9-4E44-A926-CD908A313A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9965-EDD9-4E44-A926-CD908A313A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89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561C333-884C-4929-A0C7-BBD6AD9F6E90}" type="slidenum">
              <a:rPr lang="en-US" altLang="ja-JP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75225" cy="3732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21225"/>
            <a:ext cx="4989513" cy="447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75910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6D2-5B34-459A-A891-524FE0614549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85D-71BA-4784-9BE1-ABBD5183025C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D0B3-6114-443D-AC3A-1419479FE3AA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371-BF66-4D4C-B54A-3457473D5A3E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A47-BEC0-4F25-A709-9E3BFFC6B96C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30C-3572-4A12-BEF9-92F5166B1881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CB0A-FF93-45F7-AB97-6B7964357E70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D784-6C78-478E-BA27-D86274A6B9D8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426-741B-4B29-8329-489E5DFCDC34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23C5-6DD3-4706-9960-436F1098C629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1813-E7F2-4B08-BE5D-F5BD03E4E347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5BDD-2DB2-4A12-BA54-9025CA3F239D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最適化 （後半）　第１３回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講義</a:t>
            </a:r>
            <a:r>
              <a:rPr lang="ja-JP" altLang="en-US" sz="3200"/>
              <a:t>資料と課題</a:t>
            </a:r>
            <a:endParaRPr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/>
          <p:cNvCxnSpPr/>
          <p:nvPr/>
        </p:nvCxnSpPr>
        <p:spPr>
          <a:xfrm>
            <a:off x="5321099" y="1184762"/>
            <a:ext cx="928836" cy="9784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6356376" y="2245409"/>
            <a:ext cx="1101213" cy="339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2" idx="7"/>
            <a:endCxn id="6" idx="1"/>
          </p:cNvCxnSpPr>
          <p:nvPr/>
        </p:nvCxnSpPr>
        <p:spPr>
          <a:xfrm>
            <a:off x="3948230" y="1604263"/>
            <a:ext cx="883018" cy="570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5" idx="1"/>
          </p:cNvCxnSpPr>
          <p:nvPr/>
        </p:nvCxnSpPr>
        <p:spPr>
          <a:xfrm flipV="1">
            <a:off x="3748288" y="1603890"/>
            <a:ext cx="97747" cy="10340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4807223" y="2147006"/>
            <a:ext cx="1549153" cy="173133"/>
            <a:chOff x="5004048" y="1518344"/>
            <a:chExt cx="1549153" cy="173133"/>
          </a:xfrm>
          <a:solidFill>
            <a:srgbClr val="FF0000"/>
          </a:solidFill>
        </p:grpSpPr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 rot="4403155">
            <a:off x="3132286" y="3287340"/>
            <a:ext cx="1549153" cy="173133"/>
            <a:chOff x="5004048" y="1518344"/>
            <a:chExt cx="1549153" cy="173133"/>
          </a:xfrm>
          <a:solidFill>
            <a:srgbClr val="FF0000"/>
          </a:solidFill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 rot="19494338">
            <a:off x="5304052" y="4302373"/>
            <a:ext cx="1549153" cy="173133"/>
            <a:chOff x="5004048" y="1518344"/>
            <a:chExt cx="1549153" cy="173133"/>
          </a:xfrm>
          <a:solidFill>
            <a:srgbClr val="FF0000"/>
          </a:solidFill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rot="2297493">
            <a:off x="1820423" y="4012710"/>
            <a:ext cx="1549153" cy="173133"/>
            <a:chOff x="5004048" y="1518344"/>
            <a:chExt cx="1549153" cy="173133"/>
          </a:xfrm>
          <a:solidFill>
            <a:srgbClr val="FF0000"/>
          </a:solidFill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15"/>
          <p:cNvSpPr>
            <a:spLocks noChangeArrowheads="1"/>
          </p:cNvSpPr>
          <p:nvPr/>
        </p:nvSpPr>
        <p:spPr bwMode="auto">
          <a:xfrm rot="4403155">
            <a:off x="5182038" y="1029907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 rot="4403155">
            <a:off x="6736091" y="5218929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 rot="4403155">
            <a:off x="2379391" y="1959156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 rot="4403155">
            <a:off x="2078603" y="5079934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 rot="4403155">
            <a:off x="7432951" y="2521956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 rot="4403155">
            <a:off x="4090806" y="5424714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 rot="4403155">
            <a:off x="5704299" y="3076258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 rot="4403155">
            <a:off x="3792055" y="1480903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 rot="4403155">
            <a:off x="4807222" y="3431195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cxnSp>
        <p:nvCxnSpPr>
          <p:cNvPr id="43" name="直線コネクタ 42"/>
          <p:cNvCxnSpPr>
            <a:endCxn id="19" idx="2"/>
          </p:cNvCxnSpPr>
          <p:nvPr/>
        </p:nvCxnSpPr>
        <p:spPr>
          <a:xfrm flipV="1">
            <a:off x="4247201" y="4835579"/>
            <a:ext cx="1198589" cy="6923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1" idx="7"/>
            <a:endCxn id="18" idx="0"/>
          </p:cNvCxnSpPr>
          <p:nvPr/>
        </p:nvCxnSpPr>
        <p:spPr>
          <a:xfrm>
            <a:off x="5860474" y="3199618"/>
            <a:ext cx="735035" cy="720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9" idx="1"/>
          </p:cNvCxnSpPr>
          <p:nvPr/>
        </p:nvCxnSpPr>
        <p:spPr>
          <a:xfrm>
            <a:off x="4172831" y="4085533"/>
            <a:ext cx="1258078" cy="687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0"/>
            <a:endCxn id="22" idx="4"/>
          </p:cNvCxnSpPr>
          <p:nvPr/>
        </p:nvCxnSpPr>
        <p:spPr>
          <a:xfrm flipV="1">
            <a:off x="2242040" y="4593845"/>
            <a:ext cx="844871" cy="546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7" idx="5"/>
            <a:endCxn id="23" idx="1"/>
          </p:cNvCxnSpPr>
          <p:nvPr/>
        </p:nvCxnSpPr>
        <p:spPr>
          <a:xfrm flipH="1">
            <a:off x="2042146" y="2116870"/>
            <a:ext cx="378287" cy="1471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7" idx="7"/>
          </p:cNvCxnSpPr>
          <p:nvPr/>
        </p:nvCxnSpPr>
        <p:spPr>
          <a:xfrm>
            <a:off x="2535566" y="2082516"/>
            <a:ext cx="1117571" cy="598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3" idx="7"/>
            <a:endCxn id="15" idx="4"/>
          </p:cNvCxnSpPr>
          <p:nvPr/>
        </p:nvCxnSpPr>
        <p:spPr>
          <a:xfrm flipV="1">
            <a:off x="2133190" y="2735019"/>
            <a:ext cx="1492703" cy="9251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0" idx="3"/>
            <a:endCxn id="22" idx="6"/>
          </p:cNvCxnSpPr>
          <p:nvPr/>
        </p:nvCxnSpPr>
        <p:spPr>
          <a:xfrm flipH="1" flipV="1">
            <a:off x="3203935" y="4577992"/>
            <a:ext cx="894746" cy="893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8" idx="6"/>
            <a:endCxn id="29" idx="5"/>
          </p:cNvCxnSpPr>
          <p:nvPr/>
        </p:nvCxnSpPr>
        <p:spPr>
          <a:xfrm flipV="1">
            <a:off x="6711468" y="2679670"/>
            <a:ext cx="762525" cy="12626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3" idx="2"/>
            <a:endCxn id="6" idx="4"/>
          </p:cNvCxnSpPr>
          <p:nvPr/>
        </p:nvCxnSpPr>
        <p:spPr>
          <a:xfrm flipV="1">
            <a:off x="4865794" y="2320139"/>
            <a:ext cx="23454" cy="11174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22" idx="7"/>
            <a:endCxn id="14" idx="4"/>
          </p:cNvCxnSpPr>
          <p:nvPr/>
        </p:nvCxnSpPr>
        <p:spPr>
          <a:xfrm flipV="1">
            <a:off x="3222305" y="4061377"/>
            <a:ext cx="802703" cy="45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28" idx="2"/>
          </p:cNvCxnSpPr>
          <p:nvPr/>
        </p:nvCxnSpPr>
        <p:spPr>
          <a:xfrm flipH="1" flipV="1">
            <a:off x="2050411" y="3737165"/>
            <a:ext cx="86764" cy="13491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31" idx="1"/>
            <a:endCxn id="5" idx="4"/>
          </p:cNvCxnSpPr>
          <p:nvPr/>
        </p:nvCxnSpPr>
        <p:spPr>
          <a:xfrm flipV="1">
            <a:off x="5827307" y="2316923"/>
            <a:ext cx="447044" cy="7715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9" idx="5"/>
          </p:cNvCxnSpPr>
          <p:nvPr/>
        </p:nvCxnSpPr>
        <p:spPr>
          <a:xfrm>
            <a:off x="5594897" y="4804228"/>
            <a:ext cx="1149034" cy="5215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26" idx="2"/>
            <a:endCxn id="18" idx="4"/>
          </p:cNvCxnSpPr>
          <p:nvPr/>
        </p:nvCxnSpPr>
        <p:spPr>
          <a:xfrm flipH="1" flipV="1">
            <a:off x="6693199" y="4058972"/>
            <a:ext cx="101464" cy="1166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endCxn id="33" idx="4"/>
          </p:cNvCxnSpPr>
          <p:nvPr/>
        </p:nvCxnSpPr>
        <p:spPr>
          <a:xfrm flipV="1">
            <a:off x="4143145" y="3540445"/>
            <a:ext cx="664690" cy="443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4937374" y="1176529"/>
            <a:ext cx="275832" cy="987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 flipV="1">
            <a:off x="4926464" y="3568450"/>
            <a:ext cx="562424" cy="11513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endCxn id="33" idx="3"/>
          </p:cNvCxnSpPr>
          <p:nvPr/>
        </p:nvCxnSpPr>
        <p:spPr>
          <a:xfrm>
            <a:off x="3766499" y="2737208"/>
            <a:ext cx="1048598" cy="7405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18" idx="1"/>
            <a:endCxn id="33" idx="7"/>
          </p:cNvCxnSpPr>
          <p:nvPr/>
        </p:nvCxnSpPr>
        <p:spPr>
          <a:xfrm flipH="1" flipV="1">
            <a:off x="4963397" y="3554555"/>
            <a:ext cx="1598963" cy="419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31" idx="2"/>
            <a:endCxn id="6" idx="5"/>
          </p:cNvCxnSpPr>
          <p:nvPr/>
        </p:nvCxnSpPr>
        <p:spPr>
          <a:xfrm flipH="1" flipV="1">
            <a:off x="4947248" y="2295255"/>
            <a:ext cx="815623" cy="787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22" idx="0"/>
            <a:endCxn id="15" idx="5"/>
          </p:cNvCxnSpPr>
          <p:nvPr/>
        </p:nvCxnSpPr>
        <p:spPr>
          <a:xfrm flipV="1">
            <a:off x="3192203" y="2783483"/>
            <a:ext cx="474119" cy="1676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30" idx="2"/>
          </p:cNvCxnSpPr>
          <p:nvPr/>
        </p:nvCxnSpPr>
        <p:spPr>
          <a:xfrm flipH="1" flipV="1">
            <a:off x="4098094" y="4102981"/>
            <a:ext cx="51284" cy="1328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endCxn id="6" idx="3"/>
          </p:cNvCxnSpPr>
          <p:nvPr/>
        </p:nvCxnSpPr>
        <p:spPr>
          <a:xfrm flipV="1">
            <a:off x="3763987" y="2295255"/>
            <a:ext cx="1067261" cy="3748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5" idx="5"/>
          </p:cNvCxnSpPr>
          <p:nvPr/>
        </p:nvCxnSpPr>
        <p:spPr>
          <a:xfrm flipH="1" flipV="1">
            <a:off x="6332351" y="2292039"/>
            <a:ext cx="320048" cy="1603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5313236" y="1752361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5981370" y="4288665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831933" y="3120136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197659" y="3986774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7506227" y="2362026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6210531" y="1801394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6638522" y="3830837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5273363" y="4838429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1788016" y="5211422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8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2889935" y="4541358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7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874080" y="5527907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653501" y="5303887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1845152" y="1703187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3419872" y="1045391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82" name="Text Box 17"/>
          <p:cNvSpPr txBox="1">
            <a:spLocks noChangeArrowheads="1"/>
          </p:cNvSpPr>
          <p:nvPr/>
        </p:nvSpPr>
        <p:spPr bwMode="auto">
          <a:xfrm>
            <a:off x="4445218" y="1606586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14</a:t>
            </a:r>
          </a:p>
        </p:txBody>
      </p:sp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288202" y="794668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95286" y="3076845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16</a:t>
            </a: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469472" y="3497019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3977002" y="4093224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18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3214773" y="2157164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12</a:t>
            </a:r>
          </a:p>
        </p:txBody>
      </p:sp>
      <p:sp>
        <p:nvSpPr>
          <p:cNvPr id="90" name="Text Box 17"/>
          <p:cNvSpPr txBox="1">
            <a:spLocks noChangeArrowheads="1"/>
          </p:cNvSpPr>
          <p:nvPr/>
        </p:nvSpPr>
        <p:spPr bwMode="auto">
          <a:xfrm>
            <a:off x="4839954" y="3101963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17</a:t>
            </a:r>
          </a:p>
        </p:txBody>
      </p: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-317500"/>
            <a:ext cx="7297737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最小節点カバー問題に対する２</a:t>
            </a:r>
            <a:r>
              <a:rPr lang="en-US" altLang="ja-JP" sz="2800" dirty="0"/>
              <a:t>-</a:t>
            </a:r>
            <a:r>
              <a:rPr lang="ja-JP" altLang="en-US" sz="2800" dirty="0"/>
              <a:t>近似解</a:t>
            </a:r>
            <a:endParaRPr lang="ja-JP" altLang="en-US" sz="2800" dirty="0">
              <a:ea typeface="HG丸ｺﾞｼｯｸM-PRO" panose="020F0600000000000000" pitchFamily="50" charset="-128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 flipH="1">
            <a:off x="395536" y="532383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95536" y="8824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グラフの例</a:t>
            </a: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431326" y="5860419"/>
            <a:ext cx="6885507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ja-JP" altLang="en-US" sz="2000" dirty="0">
                <a:latin typeface="Century Schoolbook" panose="02040604050505020304" pitchFamily="18" charset="0"/>
              </a:rPr>
              <a:t>極大マッチングの例 </a:t>
            </a:r>
            <a:r>
              <a:rPr lang="en-US" altLang="ja-JP" sz="24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 </a:t>
            </a:r>
            <a:r>
              <a:rPr lang="en-US" altLang="ja-JP" sz="2400" dirty="0">
                <a:latin typeface="Century Schoolbook" panose="02040604050505020304" pitchFamily="18" charset="0"/>
              </a:rPr>
              <a:t>={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  <a:r>
              <a:rPr lang="en-US" altLang="ja-JP" sz="2400" dirty="0">
                <a:latin typeface="Century Schoolbook" panose="02040604050505020304" pitchFamily="18" charset="0"/>
              </a:rPr>
              <a:t>}.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ja-JP" altLang="en-US" sz="2400" dirty="0">
                <a:latin typeface="Century Schoolbook" panose="02040604050505020304" pitchFamily="18" charset="0"/>
              </a:rPr>
              <a:t>節点カバー　</a:t>
            </a:r>
            <a:r>
              <a:rPr lang="en-US" altLang="ja-JP" sz="24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</a:t>
            </a:r>
            <a:r>
              <a:rPr lang="en-US" altLang="ja-JP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ja-JP" sz="2400" dirty="0">
                <a:latin typeface="Century Schoolbook" panose="02040604050505020304" pitchFamily="18" charset="0"/>
              </a:rPr>
              <a:t>={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14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12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18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7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, 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9</a:t>
            </a:r>
            <a:r>
              <a:rPr lang="en-US" altLang="ja-JP" sz="2400" dirty="0">
                <a:latin typeface="Century Schoolbook" panose="02040604050505020304" pitchFamily="18" charset="0"/>
              </a:rPr>
              <a:t>}.</a:t>
            </a:r>
            <a:endParaRPr lang="ja-JP" alt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0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57"/>
          <p:cNvSpPr>
            <a:spLocks noChangeShapeType="1"/>
          </p:cNvSpPr>
          <p:nvPr/>
        </p:nvSpPr>
        <p:spPr bwMode="auto">
          <a:xfrm flipV="1">
            <a:off x="1441947" y="2710791"/>
            <a:ext cx="1253323" cy="369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>
            <a:off x="1441947" y="3213174"/>
            <a:ext cx="1281807" cy="6353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356493" y="3270892"/>
            <a:ext cx="1367261" cy="19074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1441947" y="3804213"/>
            <a:ext cx="1281807" cy="886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441947" y="3833765"/>
            <a:ext cx="1281807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456190" y="5015843"/>
            <a:ext cx="1267565" cy="2364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H="1">
            <a:off x="1456190" y="4025853"/>
            <a:ext cx="1281807" cy="960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H="1" flipV="1">
            <a:off x="1399219" y="4454356"/>
            <a:ext cx="1338778" cy="7979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399219" y="3137908"/>
            <a:ext cx="1288929" cy="917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>
            <a:off x="1370735" y="3198398"/>
            <a:ext cx="1324535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 flipV="1">
            <a:off x="1441946" y="3981525"/>
            <a:ext cx="1281809" cy="325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 flipV="1">
            <a:off x="6114435" y="2873328"/>
            <a:ext cx="1253323" cy="369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6114435" y="3375711"/>
            <a:ext cx="1281807" cy="5910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6071708" y="3420038"/>
            <a:ext cx="1395746" cy="18617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6114435" y="3966749"/>
            <a:ext cx="1281807" cy="886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6057464" y="4055405"/>
            <a:ext cx="1367263" cy="12855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6128677" y="5178379"/>
            <a:ext cx="1253323" cy="325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 flipH="1">
            <a:off x="6128677" y="4232717"/>
            <a:ext cx="1296049" cy="916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 flipH="1" flipV="1">
            <a:off x="6071708" y="4609448"/>
            <a:ext cx="1296048" cy="8307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6114434" y="3316607"/>
            <a:ext cx="1210597" cy="118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>
            <a:off x="6085950" y="3375711"/>
            <a:ext cx="1281809" cy="13741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 flipV="1">
            <a:off x="6043221" y="4144060"/>
            <a:ext cx="1353021" cy="354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5" name="Line 90"/>
          <p:cNvSpPr>
            <a:spLocks noChangeShapeType="1"/>
          </p:cNvSpPr>
          <p:nvPr/>
        </p:nvSpPr>
        <p:spPr bwMode="auto">
          <a:xfrm flipV="1">
            <a:off x="5160201" y="3405262"/>
            <a:ext cx="669388" cy="6944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 flipV="1">
            <a:off x="5202927" y="3981525"/>
            <a:ext cx="555450" cy="2216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7" name="Line 92"/>
          <p:cNvSpPr>
            <a:spLocks noChangeShapeType="1"/>
          </p:cNvSpPr>
          <p:nvPr/>
        </p:nvSpPr>
        <p:spPr bwMode="auto">
          <a:xfrm>
            <a:off x="5188685" y="4277045"/>
            <a:ext cx="598177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8" name="Line 93"/>
          <p:cNvSpPr>
            <a:spLocks noChangeShapeType="1"/>
          </p:cNvSpPr>
          <p:nvPr/>
        </p:nvSpPr>
        <p:spPr bwMode="auto">
          <a:xfrm>
            <a:off x="5103231" y="4350925"/>
            <a:ext cx="726357" cy="7240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7666846" y="2902879"/>
            <a:ext cx="911507" cy="113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0" name="Line 95"/>
          <p:cNvSpPr>
            <a:spLocks noChangeShapeType="1"/>
          </p:cNvSpPr>
          <p:nvPr/>
        </p:nvSpPr>
        <p:spPr bwMode="auto">
          <a:xfrm>
            <a:off x="7666846" y="3493918"/>
            <a:ext cx="811811" cy="6205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1" name="Line 96"/>
          <p:cNvSpPr>
            <a:spLocks noChangeShapeType="1"/>
          </p:cNvSpPr>
          <p:nvPr/>
        </p:nvSpPr>
        <p:spPr bwMode="auto">
          <a:xfrm>
            <a:off x="7681086" y="4099733"/>
            <a:ext cx="811812" cy="960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2" name="Line 97"/>
          <p:cNvSpPr>
            <a:spLocks noChangeShapeType="1"/>
          </p:cNvSpPr>
          <p:nvPr/>
        </p:nvSpPr>
        <p:spPr bwMode="auto">
          <a:xfrm flipV="1">
            <a:off x="7609875" y="4277045"/>
            <a:ext cx="883025" cy="487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3" name="Line 98"/>
          <p:cNvSpPr>
            <a:spLocks noChangeShapeType="1"/>
          </p:cNvSpPr>
          <p:nvPr/>
        </p:nvSpPr>
        <p:spPr bwMode="auto">
          <a:xfrm flipV="1">
            <a:off x="7709573" y="4321373"/>
            <a:ext cx="883023" cy="1078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022209" y="45205"/>
            <a:ext cx="712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sz="2000" dirty="0">
                <a:latin typeface="Century Schoolbook" panose="02040604050505020304" pitchFamily="18" charset="0"/>
              </a:rPr>
              <a:t>二部グラフの最大マッチング問題から最大</a:t>
            </a:r>
            <a:r>
              <a:rPr lang="en-US" altLang="ja-JP" sz="2000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sz="2000" dirty="0">
                <a:latin typeface="Century Schoolbook" panose="02040604050505020304" pitchFamily="18" charset="0"/>
              </a:rPr>
              <a:t>-</a:t>
            </a:r>
            <a:r>
              <a:rPr lang="ja-JP" altLang="en-US" sz="2000" dirty="0">
                <a:latin typeface="Century Schoolbook" panose="02040604050505020304" pitchFamily="18" charset="0"/>
              </a:rPr>
              <a:t>パス問題への変換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296018" y="1015424"/>
            <a:ext cx="4247407" cy="7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</a:t>
            </a:r>
            <a:r>
              <a:rPr lang="en-US" altLang="ja-JP" dirty="0">
                <a:latin typeface="Century Schoolbook" panose="02040604050505020304" pitchFamily="18" charset="0"/>
              </a:rPr>
              <a:t>2</a:t>
            </a:r>
            <a:r>
              <a:rPr lang="ja-JP" altLang="en-US" dirty="0">
                <a:latin typeface="Century Schoolbook" panose="02040604050505020304" pitchFamily="18" charset="0"/>
              </a:rPr>
              <a:t>部グラフ</a:t>
            </a:r>
            <a:r>
              <a:rPr lang="en-US" altLang="ja-JP" i="1" dirty="0">
                <a:latin typeface="Century Schoolbook" panose="02040604050505020304" pitchFamily="18" charset="0"/>
              </a:rPr>
              <a:t>G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出力： 最大サイズのマッチング</a:t>
            </a:r>
            <a:r>
              <a:rPr lang="en-US" altLang="ja-JP" i="1" dirty="0">
                <a:latin typeface="Century Schoolbook" panose="02040604050505020304" pitchFamily="18" charset="0"/>
              </a:rPr>
              <a:t>M</a:t>
            </a:r>
            <a:r>
              <a:rPr lang="ja-JP" altLang="en-US" dirty="0">
                <a:latin typeface="Century Schoolbook" panose="02040604050505020304" pitchFamily="18" charset="0"/>
              </a:rPr>
              <a:t>⊆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ja-JP" altLang="en-US" dirty="0" err="1">
                <a:latin typeface="Century Schoolbook" panose="02040604050505020304" pitchFamily="18" charset="0"/>
              </a:rPr>
              <a:t>．</a:t>
            </a:r>
            <a:endParaRPr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41" name="Oval 47"/>
          <p:cNvSpPr>
            <a:spLocks noChangeArrowheads="1"/>
          </p:cNvSpPr>
          <p:nvPr/>
        </p:nvSpPr>
        <p:spPr bwMode="auto">
          <a:xfrm>
            <a:off x="1114374" y="2947207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1100132" y="3597350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1100132" y="4203164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4" name="Oval 51"/>
          <p:cNvSpPr>
            <a:spLocks noChangeArrowheads="1"/>
          </p:cNvSpPr>
          <p:nvPr/>
        </p:nvSpPr>
        <p:spPr bwMode="auto">
          <a:xfrm>
            <a:off x="1114374" y="4823755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7" name="Oval 69"/>
          <p:cNvSpPr>
            <a:spLocks noChangeArrowheads="1"/>
          </p:cNvSpPr>
          <p:nvPr/>
        </p:nvSpPr>
        <p:spPr bwMode="auto">
          <a:xfrm>
            <a:off x="7339273" y="2636912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8" name="Oval 73"/>
          <p:cNvSpPr>
            <a:spLocks noChangeArrowheads="1"/>
          </p:cNvSpPr>
          <p:nvPr/>
        </p:nvSpPr>
        <p:spPr bwMode="auto">
          <a:xfrm>
            <a:off x="7325030" y="3272279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9" name="Oval 74"/>
          <p:cNvSpPr>
            <a:spLocks noChangeArrowheads="1"/>
          </p:cNvSpPr>
          <p:nvPr/>
        </p:nvSpPr>
        <p:spPr bwMode="auto">
          <a:xfrm>
            <a:off x="7353515" y="3907645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60" name="Oval 75"/>
          <p:cNvSpPr>
            <a:spLocks noChangeArrowheads="1"/>
          </p:cNvSpPr>
          <p:nvPr/>
        </p:nvSpPr>
        <p:spPr bwMode="auto">
          <a:xfrm>
            <a:off x="7353515" y="4587340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61" name="Oval 76"/>
          <p:cNvSpPr>
            <a:spLocks noChangeArrowheads="1"/>
          </p:cNvSpPr>
          <p:nvPr/>
        </p:nvSpPr>
        <p:spPr bwMode="auto">
          <a:xfrm>
            <a:off x="7367757" y="5252259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73" name="Oval 88"/>
          <p:cNvSpPr>
            <a:spLocks noChangeArrowheads="1"/>
          </p:cNvSpPr>
          <p:nvPr/>
        </p:nvSpPr>
        <p:spPr bwMode="auto">
          <a:xfrm>
            <a:off x="8478657" y="399630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t</a:t>
            </a:r>
          </a:p>
        </p:txBody>
      </p:sp>
      <p:sp>
        <p:nvSpPr>
          <p:cNvPr id="74" name="Oval 89"/>
          <p:cNvSpPr>
            <a:spLocks noChangeArrowheads="1"/>
          </p:cNvSpPr>
          <p:nvPr/>
        </p:nvSpPr>
        <p:spPr bwMode="auto">
          <a:xfrm>
            <a:off x="4861112" y="4011077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s</a:t>
            </a:r>
          </a:p>
        </p:txBody>
      </p: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2666785" y="2474376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6" name="Oval 52"/>
          <p:cNvSpPr>
            <a:spLocks noChangeArrowheads="1"/>
          </p:cNvSpPr>
          <p:nvPr/>
        </p:nvSpPr>
        <p:spPr bwMode="auto">
          <a:xfrm>
            <a:off x="2652543" y="310974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7" name="Oval 53"/>
          <p:cNvSpPr>
            <a:spLocks noChangeArrowheads="1"/>
          </p:cNvSpPr>
          <p:nvPr/>
        </p:nvSpPr>
        <p:spPr bwMode="auto">
          <a:xfrm>
            <a:off x="2681027" y="3745109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8" name="Oval 54"/>
          <p:cNvSpPr>
            <a:spLocks noChangeArrowheads="1"/>
          </p:cNvSpPr>
          <p:nvPr/>
        </p:nvSpPr>
        <p:spPr bwMode="auto">
          <a:xfrm>
            <a:off x="2681027" y="4424804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9" name="Oval 55"/>
          <p:cNvSpPr>
            <a:spLocks noChangeArrowheads="1"/>
          </p:cNvSpPr>
          <p:nvPr/>
        </p:nvSpPr>
        <p:spPr bwMode="auto">
          <a:xfrm>
            <a:off x="2695270" y="508972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0" name="Oval 68"/>
          <p:cNvSpPr>
            <a:spLocks noChangeArrowheads="1"/>
          </p:cNvSpPr>
          <p:nvPr/>
        </p:nvSpPr>
        <p:spPr bwMode="auto">
          <a:xfrm>
            <a:off x="5786862" y="310974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1" name="Oval 70"/>
          <p:cNvSpPr>
            <a:spLocks noChangeArrowheads="1"/>
          </p:cNvSpPr>
          <p:nvPr/>
        </p:nvSpPr>
        <p:spPr bwMode="auto">
          <a:xfrm>
            <a:off x="5772620" y="3759886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2" name="Oval 71"/>
          <p:cNvSpPr>
            <a:spLocks noChangeArrowheads="1"/>
          </p:cNvSpPr>
          <p:nvPr/>
        </p:nvSpPr>
        <p:spPr bwMode="auto">
          <a:xfrm>
            <a:off x="5772620" y="436570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3" name="Oval 72"/>
          <p:cNvSpPr>
            <a:spLocks noChangeArrowheads="1"/>
          </p:cNvSpPr>
          <p:nvPr/>
        </p:nvSpPr>
        <p:spPr bwMode="auto">
          <a:xfrm>
            <a:off x="5786862" y="498629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 flipH="1">
            <a:off x="304800" y="578299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3894800" y="3818988"/>
            <a:ext cx="465015" cy="5023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Text Box 56"/>
          <p:cNvSpPr txBox="1">
            <a:spLocks noChangeArrowheads="1"/>
          </p:cNvSpPr>
          <p:nvPr/>
        </p:nvSpPr>
        <p:spPr bwMode="auto">
          <a:xfrm>
            <a:off x="4716016" y="887148"/>
            <a:ext cx="427335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入力：有向グラフ</a:t>
            </a:r>
            <a:r>
              <a:rPr lang="en-US" altLang="ja-JP" i="1" dirty="0">
                <a:latin typeface="Century Schoolbook" panose="02040604050505020304" pitchFamily="18" charset="0"/>
              </a:rPr>
              <a:t> H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N,A</a:t>
            </a:r>
            <a:r>
              <a:rPr lang="en-US" altLang="ja-JP" dirty="0">
                <a:latin typeface="Century Schoolbook" panose="02040604050505020304" pitchFamily="18" charset="0"/>
              </a:rPr>
              <a:t>),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N </a:t>
            </a:r>
            <a:r>
              <a:rPr lang="en-US" altLang="ja-JP" dirty="0">
                <a:latin typeface="Century Schoolbook" panose="02040604050505020304" pitchFamily="18" charset="0"/>
              </a:rPr>
              <a:t>={</a:t>
            </a:r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A 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E 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s,u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|u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v,t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|v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出力： 最大</a:t>
            </a:r>
            <a:r>
              <a:rPr lang="ja-JP" altLang="en-US">
                <a:latin typeface="Century Schoolbook" panose="02040604050505020304" pitchFamily="18" charset="0"/>
              </a:rPr>
              <a:t>本数の</a:t>
            </a:r>
            <a:r>
              <a:rPr lang="en-US" altLang="ja-JP" i="1" dirty="0" err="1">
                <a:latin typeface="Century Schoolbook" panose="02040604050505020304" pitchFamily="18" charset="0"/>
              </a:rPr>
              <a:t>s</a:t>
            </a:r>
            <a:r>
              <a:rPr lang="en-US" altLang="ja-JP" dirty="0" err="1">
                <a:latin typeface="Century Schoolbook" panose="02040604050505020304" pitchFamily="18" charset="0"/>
              </a:rPr>
              <a:t>,</a:t>
            </a:r>
            <a:r>
              <a:rPr lang="en-US" altLang="ja-JP" i="1" dirty="0" err="1">
                <a:latin typeface="Century Schoolbook" panose="02040604050505020304" pitchFamily="18" charset="0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</a:rPr>
              <a:t>-</a:t>
            </a:r>
            <a:r>
              <a:rPr lang="ja-JP" altLang="en-US" dirty="0">
                <a:latin typeface="Century Schoolbook" panose="02040604050505020304" pitchFamily="18" charset="0"/>
              </a:rPr>
              <a:t>パスの集合</a:t>
            </a:r>
            <a:r>
              <a:rPr lang="en-US" altLang="ja-JP" i="1" dirty="0">
                <a:latin typeface="Century Schoolbook" panose="02040604050505020304" pitchFamily="18" charset="0"/>
              </a:rPr>
              <a:t>F</a:t>
            </a:r>
            <a:r>
              <a:rPr lang="ja-JP" altLang="en-US" dirty="0" err="1">
                <a:latin typeface="Century Schoolbook" panose="02040604050505020304" pitchFamily="18" charset="0"/>
              </a:rPr>
              <a:t>．</a:t>
            </a:r>
            <a:endParaRPr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79213" y="541479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sz="2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49237" y="542895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325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57"/>
          <p:cNvSpPr>
            <a:spLocks noChangeShapeType="1"/>
          </p:cNvSpPr>
          <p:nvPr/>
        </p:nvSpPr>
        <p:spPr bwMode="auto">
          <a:xfrm flipV="1">
            <a:off x="1385336" y="2921069"/>
            <a:ext cx="1253323" cy="369399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>
            <a:off x="1385336" y="3423452"/>
            <a:ext cx="1281807" cy="6353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299882" y="3481170"/>
            <a:ext cx="1367261" cy="19074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1385336" y="4014491"/>
            <a:ext cx="1281807" cy="8865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385336" y="4044043"/>
            <a:ext cx="1281807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399579" y="5226121"/>
            <a:ext cx="1267565" cy="23641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H="1">
            <a:off x="1399579" y="4236131"/>
            <a:ext cx="1281807" cy="960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H="1" flipV="1">
            <a:off x="1342608" y="4664634"/>
            <a:ext cx="1338778" cy="7979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342608" y="3348186"/>
            <a:ext cx="1288929" cy="917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>
            <a:off x="1314124" y="3408676"/>
            <a:ext cx="1324535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 flipV="1">
            <a:off x="1385335" y="4191803"/>
            <a:ext cx="1281809" cy="325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 flipV="1">
            <a:off x="5991116" y="2887437"/>
            <a:ext cx="1253323" cy="369399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5991116" y="3389820"/>
            <a:ext cx="1281807" cy="5910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5905662" y="3478475"/>
            <a:ext cx="1438473" cy="18174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5991116" y="3980858"/>
            <a:ext cx="1281807" cy="8865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5934145" y="4069514"/>
            <a:ext cx="1367263" cy="12855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5991116" y="5251592"/>
            <a:ext cx="1288928" cy="273354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 flipH="1">
            <a:off x="6005358" y="4246826"/>
            <a:ext cx="1296049" cy="916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 flipH="1" flipV="1">
            <a:off x="5948389" y="4597342"/>
            <a:ext cx="1296048" cy="8307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5991115" y="3330716"/>
            <a:ext cx="1210597" cy="118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>
            <a:off x="5962631" y="3434148"/>
            <a:ext cx="1281810" cy="13298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 flipV="1">
            <a:off x="5929821" y="4176227"/>
            <a:ext cx="1353021" cy="354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5" name="Line 90"/>
          <p:cNvSpPr>
            <a:spLocks noChangeShapeType="1"/>
          </p:cNvSpPr>
          <p:nvPr/>
        </p:nvSpPr>
        <p:spPr bwMode="auto">
          <a:xfrm flipV="1">
            <a:off x="5036882" y="3419371"/>
            <a:ext cx="669388" cy="69447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 flipV="1">
            <a:off x="5079608" y="3995634"/>
            <a:ext cx="555450" cy="22164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7" name="Line 92"/>
          <p:cNvSpPr>
            <a:spLocks noChangeShapeType="1"/>
          </p:cNvSpPr>
          <p:nvPr/>
        </p:nvSpPr>
        <p:spPr bwMode="auto">
          <a:xfrm>
            <a:off x="5065366" y="4291154"/>
            <a:ext cx="598177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8" name="Line 93"/>
          <p:cNvSpPr>
            <a:spLocks noChangeShapeType="1"/>
          </p:cNvSpPr>
          <p:nvPr/>
        </p:nvSpPr>
        <p:spPr bwMode="auto">
          <a:xfrm>
            <a:off x="4979912" y="4365034"/>
            <a:ext cx="726357" cy="724023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7543527" y="2916988"/>
            <a:ext cx="911507" cy="113775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0" name="Line 95"/>
          <p:cNvSpPr>
            <a:spLocks noChangeShapeType="1"/>
          </p:cNvSpPr>
          <p:nvPr/>
        </p:nvSpPr>
        <p:spPr bwMode="auto">
          <a:xfrm>
            <a:off x="7543527" y="3508027"/>
            <a:ext cx="811811" cy="6205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1" name="Line 96"/>
          <p:cNvSpPr>
            <a:spLocks noChangeShapeType="1"/>
          </p:cNvSpPr>
          <p:nvPr/>
        </p:nvSpPr>
        <p:spPr bwMode="auto">
          <a:xfrm>
            <a:off x="7557767" y="4113842"/>
            <a:ext cx="811812" cy="96044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2" name="Line 97"/>
          <p:cNvSpPr>
            <a:spLocks noChangeShapeType="1"/>
          </p:cNvSpPr>
          <p:nvPr/>
        </p:nvSpPr>
        <p:spPr bwMode="auto">
          <a:xfrm flipV="1">
            <a:off x="7506810" y="4271514"/>
            <a:ext cx="883025" cy="487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3" name="Line 98"/>
          <p:cNvSpPr>
            <a:spLocks noChangeShapeType="1"/>
          </p:cNvSpPr>
          <p:nvPr/>
        </p:nvSpPr>
        <p:spPr bwMode="auto">
          <a:xfrm flipV="1">
            <a:off x="7586254" y="4335482"/>
            <a:ext cx="883023" cy="107864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255229" y="138841"/>
            <a:ext cx="42979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sz="2000" dirty="0">
                <a:latin typeface="Century Schoolbook" panose="02040604050505020304" pitchFamily="18" charset="0"/>
              </a:rPr>
              <a:t>マッチング</a:t>
            </a:r>
            <a:r>
              <a:rPr lang="en-US" altLang="ja-JP" sz="2000" i="1" dirty="0">
                <a:latin typeface="Century Schoolbook" panose="02040604050505020304" pitchFamily="18" charset="0"/>
              </a:rPr>
              <a:t>M</a:t>
            </a:r>
            <a:r>
              <a:rPr lang="ja-JP" altLang="en-US" sz="2000" dirty="0">
                <a:latin typeface="Century Schoolbook" panose="02040604050505020304" pitchFamily="18" charset="0"/>
              </a:rPr>
              <a:t>と</a:t>
            </a:r>
            <a:r>
              <a:rPr lang="en-US" altLang="ja-JP" sz="2000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sz="2000" dirty="0">
                <a:latin typeface="Century Schoolbook" panose="02040604050505020304" pitchFamily="18" charset="0"/>
              </a:rPr>
              <a:t>-</a:t>
            </a:r>
            <a:r>
              <a:rPr lang="ja-JP" altLang="en-US" sz="2000" dirty="0">
                <a:latin typeface="Century Schoolbook" panose="02040604050505020304" pitchFamily="18" charset="0"/>
              </a:rPr>
              <a:t>パスの集合</a:t>
            </a:r>
            <a:r>
              <a:rPr lang="en-US" altLang="ja-JP" sz="2000" i="1" dirty="0">
                <a:latin typeface="Century Schoolbook" panose="02040604050505020304" pitchFamily="18" charset="0"/>
              </a:rPr>
              <a:t>F</a:t>
            </a:r>
            <a:r>
              <a:rPr lang="ja-JP" altLang="en-US" sz="2000" dirty="0">
                <a:latin typeface="Century Schoolbook" panose="02040604050505020304" pitchFamily="18" charset="0"/>
              </a:rPr>
              <a:t>の対応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73" name="Oval 88"/>
          <p:cNvSpPr>
            <a:spLocks noChangeArrowheads="1"/>
          </p:cNvSpPr>
          <p:nvPr/>
        </p:nvSpPr>
        <p:spPr bwMode="auto">
          <a:xfrm>
            <a:off x="8355338" y="4010410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t</a:t>
            </a:r>
          </a:p>
        </p:txBody>
      </p:sp>
      <p:sp>
        <p:nvSpPr>
          <p:cNvPr id="74" name="Oval 89"/>
          <p:cNvSpPr>
            <a:spLocks noChangeArrowheads="1"/>
          </p:cNvSpPr>
          <p:nvPr/>
        </p:nvSpPr>
        <p:spPr bwMode="auto">
          <a:xfrm>
            <a:off x="4737793" y="4025186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s</a:t>
            </a:r>
          </a:p>
        </p:txBody>
      </p:sp>
      <p:sp>
        <p:nvSpPr>
          <p:cNvPr id="84" name="Text Box 101"/>
          <p:cNvSpPr txBox="1">
            <a:spLocks noChangeArrowheads="1"/>
          </p:cNvSpPr>
          <p:nvPr/>
        </p:nvSpPr>
        <p:spPr bwMode="auto">
          <a:xfrm>
            <a:off x="1322360" y="6216860"/>
            <a:ext cx="1407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dirty="0">
                <a:latin typeface="Century Schoolbook" panose="02040604050505020304" pitchFamily="18" charset="0"/>
              </a:rPr>
              <a:t>マッチング</a:t>
            </a:r>
            <a:r>
              <a:rPr lang="en-US" altLang="ja-JP" i="1" dirty="0">
                <a:latin typeface="Century Schoolbook" panose="02040604050505020304" pitchFamily="18" charset="0"/>
              </a:rPr>
              <a:t>M</a:t>
            </a:r>
            <a:endParaRPr lang="ja-JP" altLang="en-US" sz="4800" i="1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 flipH="1">
            <a:off x="219232" y="554975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3771481" y="3833097"/>
            <a:ext cx="465015" cy="5023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Oval 47"/>
          <p:cNvSpPr>
            <a:spLocks noChangeArrowheads="1"/>
          </p:cNvSpPr>
          <p:nvPr/>
        </p:nvSpPr>
        <p:spPr bwMode="auto">
          <a:xfrm>
            <a:off x="1057763" y="3157485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6" name="Oval 49"/>
          <p:cNvSpPr>
            <a:spLocks noChangeArrowheads="1"/>
          </p:cNvSpPr>
          <p:nvPr/>
        </p:nvSpPr>
        <p:spPr bwMode="auto">
          <a:xfrm>
            <a:off x="1043521" y="3807628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7" name="Oval 50"/>
          <p:cNvSpPr>
            <a:spLocks noChangeArrowheads="1"/>
          </p:cNvSpPr>
          <p:nvPr/>
        </p:nvSpPr>
        <p:spPr bwMode="auto">
          <a:xfrm>
            <a:off x="1043521" y="4413442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8" name="Oval 51"/>
          <p:cNvSpPr>
            <a:spLocks noChangeArrowheads="1"/>
          </p:cNvSpPr>
          <p:nvPr/>
        </p:nvSpPr>
        <p:spPr bwMode="auto">
          <a:xfrm>
            <a:off x="1057763" y="503403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9" name="Oval 69"/>
          <p:cNvSpPr>
            <a:spLocks noChangeArrowheads="1"/>
          </p:cNvSpPr>
          <p:nvPr/>
        </p:nvSpPr>
        <p:spPr bwMode="auto">
          <a:xfrm>
            <a:off x="7215954" y="265102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0" name="Oval 73"/>
          <p:cNvSpPr>
            <a:spLocks noChangeArrowheads="1"/>
          </p:cNvSpPr>
          <p:nvPr/>
        </p:nvSpPr>
        <p:spPr bwMode="auto">
          <a:xfrm>
            <a:off x="7201711" y="3286388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1" name="Oval 74"/>
          <p:cNvSpPr>
            <a:spLocks noChangeArrowheads="1"/>
          </p:cNvSpPr>
          <p:nvPr/>
        </p:nvSpPr>
        <p:spPr bwMode="auto">
          <a:xfrm>
            <a:off x="7230196" y="3921754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2" name="Oval 75"/>
          <p:cNvSpPr>
            <a:spLocks noChangeArrowheads="1"/>
          </p:cNvSpPr>
          <p:nvPr/>
        </p:nvSpPr>
        <p:spPr bwMode="auto">
          <a:xfrm>
            <a:off x="7230196" y="4601449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3" name="Oval 76"/>
          <p:cNvSpPr>
            <a:spLocks noChangeArrowheads="1"/>
          </p:cNvSpPr>
          <p:nvPr/>
        </p:nvSpPr>
        <p:spPr bwMode="auto">
          <a:xfrm>
            <a:off x="7244438" y="5266368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2610174" y="2684654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5" name="Oval 52"/>
          <p:cNvSpPr>
            <a:spLocks noChangeArrowheads="1"/>
          </p:cNvSpPr>
          <p:nvPr/>
        </p:nvSpPr>
        <p:spPr bwMode="auto">
          <a:xfrm>
            <a:off x="2595932" y="332002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6" name="Oval 53"/>
          <p:cNvSpPr>
            <a:spLocks noChangeArrowheads="1"/>
          </p:cNvSpPr>
          <p:nvPr/>
        </p:nvSpPr>
        <p:spPr bwMode="auto">
          <a:xfrm>
            <a:off x="2624416" y="3955387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7" name="Oval 54"/>
          <p:cNvSpPr>
            <a:spLocks noChangeArrowheads="1"/>
          </p:cNvSpPr>
          <p:nvPr/>
        </p:nvSpPr>
        <p:spPr bwMode="auto">
          <a:xfrm>
            <a:off x="2624416" y="4635082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8" name="Oval 55"/>
          <p:cNvSpPr>
            <a:spLocks noChangeArrowheads="1"/>
          </p:cNvSpPr>
          <p:nvPr/>
        </p:nvSpPr>
        <p:spPr bwMode="auto">
          <a:xfrm>
            <a:off x="2638659" y="530000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09" name="Oval 68"/>
          <p:cNvSpPr>
            <a:spLocks noChangeArrowheads="1"/>
          </p:cNvSpPr>
          <p:nvPr/>
        </p:nvSpPr>
        <p:spPr bwMode="auto">
          <a:xfrm>
            <a:off x="5663543" y="3123852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10" name="Oval 70"/>
          <p:cNvSpPr>
            <a:spLocks noChangeArrowheads="1"/>
          </p:cNvSpPr>
          <p:nvPr/>
        </p:nvSpPr>
        <p:spPr bwMode="auto">
          <a:xfrm>
            <a:off x="5649301" y="3773995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11" name="Oval 71"/>
          <p:cNvSpPr>
            <a:spLocks noChangeArrowheads="1"/>
          </p:cNvSpPr>
          <p:nvPr/>
        </p:nvSpPr>
        <p:spPr bwMode="auto">
          <a:xfrm>
            <a:off x="5649301" y="4379810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112" name="Oval 72"/>
          <p:cNvSpPr>
            <a:spLocks noChangeArrowheads="1"/>
          </p:cNvSpPr>
          <p:nvPr/>
        </p:nvSpPr>
        <p:spPr bwMode="auto">
          <a:xfrm>
            <a:off x="5663543" y="5000400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8" name="Text Box 101"/>
          <p:cNvSpPr txBox="1">
            <a:spLocks noChangeArrowheads="1"/>
          </p:cNvSpPr>
          <p:nvPr/>
        </p:nvSpPr>
        <p:spPr bwMode="auto">
          <a:xfrm>
            <a:off x="5944668" y="5952257"/>
            <a:ext cx="17956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i="1" dirty="0">
                <a:latin typeface="Century Schoolbook" panose="02040604050505020304" pitchFamily="18" charset="0"/>
              </a:rPr>
              <a:t>-</a:t>
            </a:r>
            <a:r>
              <a:rPr lang="ja-JP" altLang="en-US" dirty="0">
                <a:latin typeface="Century Schoolbook" panose="02040604050505020304" pitchFamily="18" charset="0"/>
              </a:rPr>
              <a:t>パス</a:t>
            </a:r>
            <a:r>
              <a:rPr lang="ja-JP" altLang="en-US">
                <a:latin typeface="Century Schoolbook" panose="02040604050505020304" pitchFamily="18" charset="0"/>
              </a:rPr>
              <a:t>の集合</a:t>
            </a:r>
            <a:r>
              <a:rPr lang="en-US" altLang="ja-JP" i="1" dirty="0">
                <a:latin typeface="Century Schoolbook" panose="02040604050505020304" pitchFamily="18" charset="0"/>
              </a:rPr>
              <a:t>F</a:t>
            </a:r>
            <a:endParaRPr lang="ja-JP" altLang="en-US" sz="4800" i="1" dirty="0">
              <a:latin typeface="Century Schoolbook" panose="02040604050505020304" pitchFamily="18" charset="0"/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219232" y="938339"/>
            <a:ext cx="4247407" cy="7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</a:t>
            </a:r>
            <a:r>
              <a:rPr lang="en-US" altLang="ja-JP" dirty="0">
                <a:latin typeface="Century Schoolbook" panose="02040604050505020304" pitchFamily="18" charset="0"/>
              </a:rPr>
              <a:t>2</a:t>
            </a:r>
            <a:r>
              <a:rPr lang="ja-JP" altLang="en-US" dirty="0">
                <a:latin typeface="Century Schoolbook" panose="02040604050505020304" pitchFamily="18" charset="0"/>
              </a:rPr>
              <a:t>部グラフ</a:t>
            </a:r>
            <a:r>
              <a:rPr lang="en-US" altLang="ja-JP" i="1" dirty="0">
                <a:latin typeface="Century Schoolbook" panose="02040604050505020304" pitchFamily="18" charset="0"/>
              </a:rPr>
              <a:t>G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出力： 最大サイズのマッチング</a:t>
            </a:r>
            <a:r>
              <a:rPr lang="en-US" altLang="ja-JP" i="1" dirty="0">
                <a:latin typeface="Century Schoolbook" panose="02040604050505020304" pitchFamily="18" charset="0"/>
              </a:rPr>
              <a:t>M</a:t>
            </a:r>
            <a:r>
              <a:rPr lang="ja-JP" altLang="en-US" dirty="0">
                <a:latin typeface="Century Schoolbook" panose="02040604050505020304" pitchFamily="18" charset="0"/>
              </a:rPr>
              <a:t>⊆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ja-JP" altLang="en-US" dirty="0" err="1">
                <a:latin typeface="Century Schoolbook" panose="02040604050505020304" pitchFamily="18" charset="0"/>
              </a:rPr>
              <a:t>．</a:t>
            </a:r>
            <a:endParaRPr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4716016" y="887148"/>
            <a:ext cx="427335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入力：有向グラフ</a:t>
            </a:r>
            <a:r>
              <a:rPr lang="en-US" altLang="ja-JP" i="1" dirty="0">
                <a:latin typeface="Century Schoolbook" panose="02040604050505020304" pitchFamily="18" charset="0"/>
              </a:rPr>
              <a:t> H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N,A</a:t>
            </a:r>
            <a:r>
              <a:rPr lang="en-US" altLang="ja-JP" dirty="0">
                <a:latin typeface="Century Schoolbook" panose="02040604050505020304" pitchFamily="18" charset="0"/>
              </a:rPr>
              <a:t>),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N </a:t>
            </a:r>
            <a:r>
              <a:rPr lang="en-US" altLang="ja-JP" dirty="0">
                <a:latin typeface="Century Schoolbook" panose="02040604050505020304" pitchFamily="18" charset="0"/>
              </a:rPr>
              <a:t>={</a:t>
            </a:r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A 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E 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s,u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|u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v,t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|v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出力： 最大</a:t>
            </a:r>
            <a:r>
              <a:rPr lang="ja-JP" altLang="en-US">
                <a:latin typeface="Century Schoolbook" panose="02040604050505020304" pitchFamily="18" charset="0"/>
              </a:rPr>
              <a:t>本数の</a:t>
            </a:r>
            <a:r>
              <a:rPr lang="en-US" altLang="ja-JP" i="1" dirty="0" err="1">
                <a:latin typeface="Century Schoolbook" panose="02040604050505020304" pitchFamily="18" charset="0"/>
              </a:rPr>
              <a:t>s</a:t>
            </a:r>
            <a:r>
              <a:rPr lang="en-US" altLang="ja-JP" dirty="0" err="1">
                <a:latin typeface="Century Schoolbook" panose="02040604050505020304" pitchFamily="18" charset="0"/>
              </a:rPr>
              <a:t>,</a:t>
            </a:r>
            <a:r>
              <a:rPr lang="en-US" altLang="ja-JP" i="1" dirty="0" err="1">
                <a:latin typeface="Century Schoolbook" panose="02040604050505020304" pitchFamily="18" charset="0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</a:rPr>
              <a:t>-</a:t>
            </a:r>
            <a:r>
              <a:rPr lang="ja-JP" altLang="en-US" dirty="0">
                <a:latin typeface="Century Schoolbook" panose="02040604050505020304" pitchFamily="18" charset="0"/>
              </a:rPr>
              <a:t>パスの集合</a:t>
            </a:r>
            <a:r>
              <a:rPr lang="en-US" altLang="ja-JP" i="1" dirty="0">
                <a:latin typeface="Century Schoolbook" panose="02040604050505020304" pitchFamily="18" charset="0"/>
              </a:rPr>
              <a:t>F</a:t>
            </a:r>
            <a:r>
              <a:rPr lang="ja-JP" altLang="en-US" dirty="0" err="1">
                <a:latin typeface="Century Schoolbook" panose="02040604050505020304" pitchFamily="18" charset="0"/>
              </a:rPr>
              <a:t>．</a:t>
            </a:r>
            <a:endParaRPr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43521" y="5677843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sz="20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613545" y="569200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12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>
            <a:off x="4587674" y="3664089"/>
            <a:ext cx="3379288" cy="2160923"/>
          </a:xfrm>
          <a:custGeom>
            <a:avLst/>
            <a:gdLst>
              <a:gd name="connsiteX0" fmla="*/ 249572 w 3379288"/>
              <a:gd name="connsiteY0" fmla="*/ 10493 h 2160923"/>
              <a:gd name="connsiteX1" fmla="*/ 543186 w 3379288"/>
              <a:gd name="connsiteY1" fmla="*/ 77605 h 2160923"/>
              <a:gd name="connsiteX2" fmla="*/ 903913 w 3379288"/>
              <a:gd name="connsiteY2" fmla="*/ 379609 h 2160923"/>
              <a:gd name="connsiteX3" fmla="*/ 1222695 w 3379288"/>
              <a:gd name="connsiteY3" fmla="*/ 488665 h 2160923"/>
              <a:gd name="connsiteX4" fmla="*/ 1591810 w 3379288"/>
              <a:gd name="connsiteY4" fmla="*/ 480276 h 2160923"/>
              <a:gd name="connsiteX5" fmla="*/ 1809924 w 3379288"/>
              <a:gd name="connsiteY5" fmla="*/ 337664 h 2160923"/>
              <a:gd name="connsiteX6" fmla="*/ 2179040 w 3379288"/>
              <a:gd name="connsiteY6" fmla="*/ 144717 h 2160923"/>
              <a:gd name="connsiteX7" fmla="*/ 2564933 w 3379288"/>
              <a:gd name="connsiteY7" fmla="*/ 18882 h 2160923"/>
              <a:gd name="connsiteX8" fmla="*/ 3051495 w 3379288"/>
              <a:gd name="connsiteY8" fmla="*/ 52438 h 2160923"/>
              <a:gd name="connsiteX9" fmla="*/ 3303164 w 3379288"/>
              <a:gd name="connsiteY9" fmla="*/ 497054 h 2160923"/>
              <a:gd name="connsiteX10" fmla="*/ 3118606 w 3379288"/>
              <a:gd name="connsiteY10" fmla="*/ 690001 h 2160923"/>
              <a:gd name="connsiteX11" fmla="*/ 2690768 w 3379288"/>
              <a:gd name="connsiteY11" fmla="*/ 748724 h 2160923"/>
              <a:gd name="connsiteX12" fmla="*/ 2506210 w 3379288"/>
              <a:gd name="connsiteY12" fmla="*/ 983616 h 2160923"/>
              <a:gd name="connsiteX13" fmla="*/ 2690768 w 3379288"/>
              <a:gd name="connsiteY13" fmla="*/ 1277231 h 2160923"/>
              <a:gd name="connsiteX14" fmla="*/ 3017939 w 3379288"/>
              <a:gd name="connsiteY14" fmla="*/ 1319175 h 2160923"/>
              <a:gd name="connsiteX15" fmla="*/ 3303164 w 3379288"/>
              <a:gd name="connsiteY15" fmla="*/ 1453399 h 2160923"/>
              <a:gd name="connsiteX16" fmla="*/ 3345109 w 3379288"/>
              <a:gd name="connsiteY16" fmla="*/ 1814126 h 2160923"/>
              <a:gd name="connsiteX17" fmla="*/ 2858548 w 3379288"/>
              <a:gd name="connsiteY17" fmla="*/ 2158075 h 2160923"/>
              <a:gd name="connsiteX18" fmla="*/ 1700867 w 3379288"/>
              <a:gd name="connsiteY18" fmla="*/ 1956739 h 2160923"/>
              <a:gd name="connsiteX19" fmla="*/ 769689 w 3379288"/>
              <a:gd name="connsiteY19" fmla="*/ 1587623 h 2160923"/>
              <a:gd name="connsiteX20" fmla="*/ 383795 w 3379288"/>
              <a:gd name="connsiteY20" fmla="*/ 1294009 h 2160923"/>
              <a:gd name="connsiteX21" fmla="*/ 39847 w 3379288"/>
              <a:gd name="connsiteY21" fmla="*/ 857781 h 2160923"/>
              <a:gd name="connsiteX22" fmla="*/ 14680 w 3379288"/>
              <a:gd name="connsiteY22" fmla="*/ 329275 h 2160923"/>
              <a:gd name="connsiteX23" fmla="*/ 106959 w 3379288"/>
              <a:gd name="connsiteY23" fmla="*/ 102772 h 2160923"/>
              <a:gd name="connsiteX24" fmla="*/ 249572 w 3379288"/>
              <a:gd name="connsiteY24" fmla="*/ 10493 h 216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79288" h="2160923">
                <a:moveTo>
                  <a:pt x="249572" y="10493"/>
                </a:moveTo>
                <a:cubicBezTo>
                  <a:pt x="322277" y="6298"/>
                  <a:pt x="434129" y="16086"/>
                  <a:pt x="543186" y="77605"/>
                </a:cubicBezTo>
                <a:cubicBezTo>
                  <a:pt x="652243" y="139124"/>
                  <a:pt x="790661" y="311099"/>
                  <a:pt x="903913" y="379609"/>
                </a:cubicBezTo>
                <a:cubicBezTo>
                  <a:pt x="1017165" y="448119"/>
                  <a:pt x="1108045" y="471887"/>
                  <a:pt x="1222695" y="488665"/>
                </a:cubicBezTo>
                <a:cubicBezTo>
                  <a:pt x="1337345" y="505443"/>
                  <a:pt x="1493939" y="505443"/>
                  <a:pt x="1591810" y="480276"/>
                </a:cubicBezTo>
                <a:cubicBezTo>
                  <a:pt x="1689681" y="455109"/>
                  <a:pt x="1712052" y="393591"/>
                  <a:pt x="1809924" y="337664"/>
                </a:cubicBezTo>
                <a:cubicBezTo>
                  <a:pt x="1907796" y="281738"/>
                  <a:pt x="2053205" y="197847"/>
                  <a:pt x="2179040" y="144717"/>
                </a:cubicBezTo>
                <a:cubicBezTo>
                  <a:pt x="2304875" y="91587"/>
                  <a:pt x="2419524" y="34262"/>
                  <a:pt x="2564933" y="18882"/>
                </a:cubicBezTo>
                <a:cubicBezTo>
                  <a:pt x="2710342" y="3502"/>
                  <a:pt x="2928457" y="-27257"/>
                  <a:pt x="3051495" y="52438"/>
                </a:cubicBezTo>
                <a:cubicBezTo>
                  <a:pt x="3174534" y="132133"/>
                  <a:pt x="3291979" y="390794"/>
                  <a:pt x="3303164" y="497054"/>
                </a:cubicBezTo>
                <a:cubicBezTo>
                  <a:pt x="3314349" y="603314"/>
                  <a:pt x="3220672" y="648056"/>
                  <a:pt x="3118606" y="690001"/>
                </a:cubicBezTo>
                <a:cubicBezTo>
                  <a:pt x="3016540" y="731946"/>
                  <a:pt x="2792834" y="699788"/>
                  <a:pt x="2690768" y="748724"/>
                </a:cubicBezTo>
                <a:cubicBezTo>
                  <a:pt x="2588702" y="797660"/>
                  <a:pt x="2506210" y="895532"/>
                  <a:pt x="2506210" y="983616"/>
                </a:cubicBezTo>
                <a:cubicBezTo>
                  <a:pt x="2506210" y="1071700"/>
                  <a:pt x="2605480" y="1221305"/>
                  <a:pt x="2690768" y="1277231"/>
                </a:cubicBezTo>
                <a:cubicBezTo>
                  <a:pt x="2776056" y="1333157"/>
                  <a:pt x="2915873" y="1289814"/>
                  <a:pt x="3017939" y="1319175"/>
                </a:cubicBezTo>
                <a:cubicBezTo>
                  <a:pt x="3120005" y="1348536"/>
                  <a:pt x="3248636" y="1370907"/>
                  <a:pt x="3303164" y="1453399"/>
                </a:cubicBezTo>
                <a:cubicBezTo>
                  <a:pt x="3357692" y="1535891"/>
                  <a:pt x="3419212" y="1696680"/>
                  <a:pt x="3345109" y="1814126"/>
                </a:cubicBezTo>
                <a:cubicBezTo>
                  <a:pt x="3271006" y="1931572"/>
                  <a:pt x="3132588" y="2134306"/>
                  <a:pt x="2858548" y="2158075"/>
                </a:cubicBezTo>
                <a:cubicBezTo>
                  <a:pt x="2584508" y="2181844"/>
                  <a:pt x="2049010" y="2051814"/>
                  <a:pt x="1700867" y="1956739"/>
                </a:cubicBezTo>
                <a:cubicBezTo>
                  <a:pt x="1352724" y="1861664"/>
                  <a:pt x="989201" y="1698078"/>
                  <a:pt x="769689" y="1587623"/>
                </a:cubicBezTo>
                <a:cubicBezTo>
                  <a:pt x="550177" y="1477168"/>
                  <a:pt x="505435" y="1415649"/>
                  <a:pt x="383795" y="1294009"/>
                </a:cubicBezTo>
                <a:cubicBezTo>
                  <a:pt x="262155" y="1172369"/>
                  <a:pt x="101366" y="1018570"/>
                  <a:pt x="39847" y="857781"/>
                </a:cubicBezTo>
                <a:cubicBezTo>
                  <a:pt x="-21672" y="696992"/>
                  <a:pt x="3495" y="455110"/>
                  <a:pt x="14680" y="329275"/>
                </a:cubicBezTo>
                <a:cubicBezTo>
                  <a:pt x="25865" y="203440"/>
                  <a:pt x="70607" y="157301"/>
                  <a:pt x="106959" y="102772"/>
                </a:cubicBezTo>
                <a:cubicBezTo>
                  <a:pt x="143311" y="48243"/>
                  <a:pt x="176867" y="14688"/>
                  <a:pt x="249572" y="1049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V="1">
            <a:off x="1363244" y="2643883"/>
            <a:ext cx="1253323" cy="369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>
            <a:off x="1363244" y="3146266"/>
            <a:ext cx="1281807" cy="6353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277790" y="3203984"/>
            <a:ext cx="1367261" cy="19074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1363244" y="3737305"/>
            <a:ext cx="1281807" cy="886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363244" y="3766857"/>
            <a:ext cx="1281807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377487" y="4948935"/>
            <a:ext cx="1267565" cy="2364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H="1">
            <a:off x="1377487" y="3958945"/>
            <a:ext cx="1281807" cy="960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H="1" flipV="1">
            <a:off x="1320516" y="4387448"/>
            <a:ext cx="1338778" cy="7979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320516" y="3071000"/>
            <a:ext cx="1288929" cy="917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>
            <a:off x="1292032" y="3131490"/>
            <a:ext cx="1324535" cy="138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 flipV="1">
            <a:off x="1363243" y="3914617"/>
            <a:ext cx="1281809" cy="325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 flipV="1">
            <a:off x="6035732" y="2806420"/>
            <a:ext cx="1253323" cy="369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6035732" y="3308803"/>
            <a:ext cx="1281807" cy="5910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5993005" y="3353130"/>
            <a:ext cx="1395746" cy="18617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6035732" y="3899841"/>
            <a:ext cx="1281807" cy="886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5978761" y="3988497"/>
            <a:ext cx="1367263" cy="12855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6049974" y="5111471"/>
            <a:ext cx="1253323" cy="325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 flipH="1">
            <a:off x="6049974" y="4165809"/>
            <a:ext cx="1296049" cy="916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 flipH="1" flipV="1">
            <a:off x="5993005" y="4542540"/>
            <a:ext cx="1296048" cy="8307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6035731" y="3249699"/>
            <a:ext cx="1210597" cy="118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>
            <a:off x="6007247" y="3308803"/>
            <a:ext cx="1281809" cy="13741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 flipV="1">
            <a:off x="5964518" y="4077152"/>
            <a:ext cx="1353021" cy="354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5" name="Line 90"/>
          <p:cNvSpPr>
            <a:spLocks noChangeShapeType="1"/>
          </p:cNvSpPr>
          <p:nvPr/>
        </p:nvSpPr>
        <p:spPr bwMode="auto">
          <a:xfrm flipV="1">
            <a:off x="5081498" y="3338354"/>
            <a:ext cx="669388" cy="69447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 flipV="1">
            <a:off x="5124224" y="3914617"/>
            <a:ext cx="555450" cy="2216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7" name="Line 92"/>
          <p:cNvSpPr>
            <a:spLocks noChangeShapeType="1"/>
          </p:cNvSpPr>
          <p:nvPr/>
        </p:nvSpPr>
        <p:spPr bwMode="auto">
          <a:xfrm>
            <a:off x="5109982" y="4210137"/>
            <a:ext cx="598177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8" name="Line 93"/>
          <p:cNvSpPr>
            <a:spLocks noChangeShapeType="1"/>
          </p:cNvSpPr>
          <p:nvPr/>
        </p:nvSpPr>
        <p:spPr bwMode="auto">
          <a:xfrm>
            <a:off x="5024528" y="4284017"/>
            <a:ext cx="726357" cy="7240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7588143" y="2835971"/>
            <a:ext cx="911507" cy="113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0" name="Line 95"/>
          <p:cNvSpPr>
            <a:spLocks noChangeShapeType="1"/>
          </p:cNvSpPr>
          <p:nvPr/>
        </p:nvSpPr>
        <p:spPr bwMode="auto">
          <a:xfrm>
            <a:off x="7588143" y="3427010"/>
            <a:ext cx="811811" cy="6205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1" name="Line 96"/>
          <p:cNvSpPr>
            <a:spLocks noChangeShapeType="1"/>
          </p:cNvSpPr>
          <p:nvPr/>
        </p:nvSpPr>
        <p:spPr bwMode="auto">
          <a:xfrm>
            <a:off x="7602383" y="4032825"/>
            <a:ext cx="811812" cy="96044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2" name="Line 97"/>
          <p:cNvSpPr>
            <a:spLocks noChangeShapeType="1"/>
          </p:cNvSpPr>
          <p:nvPr/>
        </p:nvSpPr>
        <p:spPr bwMode="auto">
          <a:xfrm flipV="1">
            <a:off x="7531172" y="4210137"/>
            <a:ext cx="883025" cy="487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83" name="Line 98"/>
          <p:cNvSpPr>
            <a:spLocks noChangeShapeType="1"/>
          </p:cNvSpPr>
          <p:nvPr/>
        </p:nvSpPr>
        <p:spPr bwMode="auto">
          <a:xfrm flipV="1">
            <a:off x="7630870" y="4254465"/>
            <a:ext cx="883023" cy="107864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3200">
              <a:latin typeface="Century Schoolbook" panose="02040604050505020304" pitchFamily="18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169717" y="49956"/>
            <a:ext cx="4221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Century Schoolbook" panose="02040604050505020304" pitchFamily="18" charset="0"/>
              </a:rPr>
              <a:t>節点カバー</a:t>
            </a:r>
            <a:r>
              <a:rPr lang="en-US" altLang="ja-JP" sz="2000" i="1" dirty="0">
                <a:latin typeface="Century Schoolbook" panose="02040604050505020304" pitchFamily="18" charset="0"/>
              </a:rPr>
              <a:t>C </a:t>
            </a:r>
            <a:r>
              <a:rPr lang="ja-JP" altLang="en-US" sz="2000" dirty="0">
                <a:latin typeface="Century Schoolbook" panose="02040604050505020304" pitchFamily="18" charset="0"/>
              </a:rPr>
              <a:t>と </a:t>
            </a:r>
            <a:r>
              <a:rPr lang="en-US" altLang="ja-JP" sz="2000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sz="2000" dirty="0">
                <a:latin typeface="Century Schoolbook" panose="02040604050505020304" pitchFamily="18" charset="0"/>
              </a:rPr>
              <a:t>-</a:t>
            </a:r>
            <a:r>
              <a:rPr lang="ja-JP" altLang="en-US" sz="2000" dirty="0">
                <a:latin typeface="Century Schoolbook" panose="02040604050505020304" pitchFamily="18" charset="0"/>
              </a:rPr>
              <a:t>カット</a:t>
            </a:r>
            <a:r>
              <a:rPr lang="en-US" altLang="ja-JP" sz="2000" dirty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>
                <a:latin typeface="Century Schoolbook" panose="02040604050505020304" pitchFamily="18" charset="0"/>
              </a:rPr>
              <a:t>S,T</a:t>
            </a:r>
            <a:r>
              <a:rPr lang="en-US" altLang="ja-JP" sz="2000" dirty="0">
                <a:latin typeface="Century Schoolbook" panose="02040604050505020304" pitchFamily="18" charset="0"/>
              </a:rPr>
              <a:t>)</a:t>
            </a:r>
            <a:r>
              <a:rPr lang="ja-JP" altLang="en-US" sz="2000" dirty="0">
                <a:latin typeface="Century Schoolbook" panose="02040604050505020304" pitchFamily="18" charset="0"/>
              </a:rPr>
              <a:t>の対応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1" name="Oval 47"/>
          <p:cNvSpPr>
            <a:spLocks noChangeArrowheads="1"/>
          </p:cNvSpPr>
          <p:nvPr/>
        </p:nvSpPr>
        <p:spPr bwMode="auto">
          <a:xfrm>
            <a:off x="1035671" y="2880299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1021429" y="3530442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1021429" y="4136256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44" name="Oval 51"/>
          <p:cNvSpPr>
            <a:spLocks noChangeArrowheads="1"/>
          </p:cNvSpPr>
          <p:nvPr/>
        </p:nvSpPr>
        <p:spPr bwMode="auto">
          <a:xfrm>
            <a:off x="1035671" y="4756847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7" name="Oval 69"/>
          <p:cNvSpPr>
            <a:spLocks noChangeArrowheads="1"/>
          </p:cNvSpPr>
          <p:nvPr/>
        </p:nvSpPr>
        <p:spPr bwMode="auto">
          <a:xfrm>
            <a:off x="7260570" y="2570004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8" name="Oval 73"/>
          <p:cNvSpPr>
            <a:spLocks noChangeArrowheads="1"/>
          </p:cNvSpPr>
          <p:nvPr/>
        </p:nvSpPr>
        <p:spPr bwMode="auto">
          <a:xfrm>
            <a:off x="7246327" y="3205371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59" name="Oval 74"/>
          <p:cNvSpPr>
            <a:spLocks noChangeArrowheads="1"/>
          </p:cNvSpPr>
          <p:nvPr/>
        </p:nvSpPr>
        <p:spPr bwMode="auto">
          <a:xfrm>
            <a:off x="7274812" y="3840737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60" name="Oval 75"/>
          <p:cNvSpPr>
            <a:spLocks noChangeArrowheads="1"/>
          </p:cNvSpPr>
          <p:nvPr/>
        </p:nvSpPr>
        <p:spPr bwMode="auto">
          <a:xfrm>
            <a:off x="7274812" y="4520432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61" name="Oval 76"/>
          <p:cNvSpPr>
            <a:spLocks noChangeArrowheads="1"/>
          </p:cNvSpPr>
          <p:nvPr/>
        </p:nvSpPr>
        <p:spPr bwMode="auto">
          <a:xfrm>
            <a:off x="7289054" y="5185351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73" name="Oval 88"/>
          <p:cNvSpPr>
            <a:spLocks noChangeArrowheads="1"/>
          </p:cNvSpPr>
          <p:nvPr/>
        </p:nvSpPr>
        <p:spPr bwMode="auto">
          <a:xfrm>
            <a:off x="8399954" y="392939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t</a:t>
            </a:r>
          </a:p>
        </p:txBody>
      </p:sp>
      <p:sp>
        <p:nvSpPr>
          <p:cNvPr id="74" name="Oval 89"/>
          <p:cNvSpPr>
            <a:spLocks noChangeArrowheads="1"/>
          </p:cNvSpPr>
          <p:nvPr/>
        </p:nvSpPr>
        <p:spPr bwMode="auto">
          <a:xfrm>
            <a:off x="4782409" y="3944169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>
                <a:latin typeface="Century Schoolbook" panose="02040604050505020304" pitchFamily="18" charset="0"/>
              </a:rPr>
              <a:t>s</a:t>
            </a:r>
          </a:p>
        </p:txBody>
      </p: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2588082" y="2407468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6" name="Oval 52"/>
          <p:cNvSpPr>
            <a:spLocks noChangeArrowheads="1"/>
          </p:cNvSpPr>
          <p:nvPr/>
        </p:nvSpPr>
        <p:spPr bwMode="auto">
          <a:xfrm>
            <a:off x="2573840" y="3042835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7" name="Oval 53"/>
          <p:cNvSpPr>
            <a:spLocks noChangeArrowheads="1"/>
          </p:cNvSpPr>
          <p:nvPr/>
        </p:nvSpPr>
        <p:spPr bwMode="auto">
          <a:xfrm>
            <a:off x="2602324" y="3678201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8" name="Oval 54"/>
          <p:cNvSpPr>
            <a:spLocks noChangeArrowheads="1"/>
          </p:cNvSpPr>
          <p:nvPr/>
        </p:nvSpPr>
        <p:spPr bwMode="auto">
          <a:xfrm>
            <a:off x="2602324" y="4357896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89" name="Oval 55"/>
          <p:cNvSpPr>
            <a:spLocks noChangeArrowheads="1"/>
          </p:cNvSpPr>
          <p:nvPr/>
        </p:nvSpPr>
        <p:spPr bwMode="auto">
          <a:xfrm>
            <a:off x="2616567" y="5022815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5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0" name="Oval 68"/>
          <p:cNvSpPr>
            <a:spLocks noChangeArrowheads="1"/>
          </p:cNvSpPr>
          <p:nvPr/>
        </p:nvSpPr>
        <p:spPr bwMode="auto">
          <a:xfrm>
            <a:off x="5708159" y="3042835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1" name="Oval 70"/>
          <p:cNvSpPr>
            <a:spLocks noChangeArrowheads="1"/>
          </p:cNvSpPr>
          <p:nvPr/>
        </p:nvSpPr>
        <p:spPr bwMode="auto">
          <a:xfrm>
            <a:off x="5693917" y="3692978"/>
            <a:ext cx="341815" cy="3546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2" name="Oval 71"/>
          <p:cNvSpPr>
            <a:spLocks noChangeArrowheads="1"/>
          </p:cNvSpPr>
          <p:nvPr/>
        </p:nvSpPr>
        <p:spPr bwMode="auto">
          <a:xfrm>
            <a:off x="5693917" y="429879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3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93" name="Oval 72"/>
          <p:cNvSpPr>
            <a:spLocks noChangeArrowheads="1"/>
          </p:cNvSpPr>
          <p:nvPr/>
        </p:nvSpPr>
        <p:spPr bwMode="auto">
          <a:xfrm>
            <a:off x="5708159" y="4919383"/>
            <a:ext cx="341815" cy="354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sz="2000" i="1" dirty="0">
                <a:latin typeface="Century Schoolbook" panose="02040604050505020304" pitchFamily="18" charset="0"/>
              </a:rPr>
              <a:t>u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4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 flipH="1">
            <a:off x="424763" y="672285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3614891" y="3833634"/>
            <a:ext cx="465015" cy="5023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Text Box 101"/>
          <p:cNvSpPr txBox="1">
            <a:spLocks noChangeArrowheads="1"/>
          </p:cNvSpPr>
          <p:nvPr/>
        </p:nvSpPr>
        <p:spPr bwMode="auto">
          <a:xfrm>
            <a:off x="751870" y="6097288"/>
            <a:ext cx="2677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dirty="0">
                <a:latin typeface="Century Schoolbook" panose="02040604050505020304" pitchFamily="18" charset="0"/>
              </a:rPr>
              <a:t>最小サイズ節点カバー</a:t>
            </a:r>
            <a:r>
              <a:rPr lang="en-US" altLang="ja-JP" i="1" dirty="0">
                <a:latin typeface="Century Schoolbook" panose="02040604050505020304" pitchFamily="18" charset="0"/>
              </a:rPr>
              <a:t>C*</a:t>
            </a:r>
            <a:endParaRPr lang="ja-JP" altLang="en-US" sz="4800" i="1" dirty="0">
              <a:latin typeface="Century Schoolbook" panose="02040604050505020304" pitchFamily="18" charset="0"/>
            </a:endParaRPr>
          </a:p>
        </p:txBody>
      </p:sp>
      <p:sp>
        <p:nvSpPr>
          <p:cNvPr id="96" name="Text Box 101"/>
          <p:cNvSpPr txBox="1">
            <a:spLocks noChangeArrowheads="1"/>
          </p:cNvSpPr>
          <p:nvPr/>
        </p:nvSpPr>
        <p:spPr bwMode="auto">
          <a:xfrm>
            <a:off x="4979139" y="6171684"/>
            <a:ext cx="2823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>
                <a:latin typeface="Century Schoolbook" panose="02040604050505020304" pitchFamily="18" charset="0"/>
              </a:rPr>
              <a:t>最小サイズ</a:t>
            </a:r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i="1" dirty="0">
                <a:latin typeface="Century Schoolbook" panose="02040604050505020304" pitchFamily="18" charset="0"/>
              </a:rPr>
              <a:t>-</a:t>
            </a:r>
            <a:r>
              <a:rPr lang="ja-JP" altLang="en-US" dirty="0">
                <a:latin typeface="Century Schoolbook" panose="02040604050505020304" pitchFamily="18" charset="0"/>
              </a:rPr>
              <a:t>カット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en-US" altLang="ja-JP" dirty="0">
                <a:latin typeface="Century Schoolbook" panose="02040604050505020304" pitchFamily="18" charset="0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</a:rPr>
              <a:t>S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endParaRPr lang="ja-JP" altLang="en-US" sz="4800" i="1" dirty="0">
              <a:latin typeface="Century Schoolbook" panose="02040604050505020304" pitchFamily="18" charset="0"/>
            </a:endParaRPr>
          </a:p>
        </p:txBody>
      </p:sp>
      <p:sp>
        <p:nvSpPr>
          <p:cNvPr id="84" name="Text Box 56"/>
          <p:cNvSpPr txBox="1">
            <a:spLocks noChangeArrowheads="1"/>
          </p:cNvSpPr>
          <p:nvPr/>
        </p:nvSpPr>
        <p:spPr bwMode="auto">
          <a:xfrm>
            <a:off x="251520" y="982950"/>
            <a:ext cx="4247407" cy="7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</a:t>
            </a:r>
            <a:r>
              <a:rPr lang="en-US" altLang="ja-JP" dirty="0">
                <a:latin typeface="Century Schoolbook" panose="02040604050505020304" pitchFamily="18" charset="0"/>
              </a:rPr>
              <a:t>2</a:t>
            </a:r>
            <a:r>
              <a:rPr lang="ja-JP" altLang="en-US" dirty="0">
                <a:latin typeface="Century Schoolbook" panose="02040604050505020304" pitchFamily="18" charset="0"/>
              </a:rPr>
              <a:t>部グラフ</a:t>
            </a:r>
            <a:r>
              <a:rPr lang="en-US" altLang="ja-JP" i="1" dirty="0">
                <a:latin typeface="Century Schoolbook" panose="02040604050505020304" pitchFamily="18" charset="0"/>
              </a:rPr>
              <a:t>G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出力： 最小サイズの節点カバー</a:t>
            </a:r>
            <a:r>
              <a:rPr lang="en-US" altLang="ja-JP" i="1" dirty="0">
                <a:latin typeface="Century Schoolbook" panose="02040604050505020304" pitchFamily="18" charset="0"/>
              </a:rPr>
              <a:t>C</a:t>
            </a:r>
            <a:r>
              <a:rPr lang="ja-JP" altLang="en-US" dirty="0">
                <a:latin typeface="Century Schoolbook" panose="02040604050505020304" pitchFamily="18" charset="0"/>
              </a:rPr>
              <a:t>⊆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ja-JP" altLang="en-US" dirty="0" err="1">
                <a:latin typeface="Century Schoolbook" panose="02040604050505020304" pitchFamily="18" charset="0"/>
              </a:rPr>
              <a:t>．</a:t>
            </a:r>
            <a:endParaRPr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97" name="Text Box 56"/>
          <p:cNvSpPr txBox="1">
            <a:spLocks noChangeArrowheads="1"/>
          </p:cNvSpPr>
          <p:nvPr/>
        </p:nvSpPr>
        <p:spPr bwMode="auto">
          <a:xfrm>
            <a:off x="4628663" y="949121"/>
            <a:ext cx="427335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ja-JP" altLang="en-US" dirty="0">
                <a:latin typeface="Century Schoolbook" panose="02040604050505020304" pitchFamily="18" charset="0"/>
              </a:rPr>
              <a:t>入力：有向グラフ</a:t>
            </a:r>
            <a:r>
              <a:rPr lang="en-US" altLang="ja-JP" i="1" dirty="0">
                <a:latin typeface="Century Schoolbook" panose="02040604050505020304" pitchFamily="18" charset="0"/>
              </a:rPr>
              <a:t> H</a:t>
            </a:r>
            <a:r>
              <a:rPr lang="en-US" altLang="ja-JP" dirty="0">
                <a:latin typeface="Century Schoolbook" panose="02040604050505020304" pitchFamily="18" charset="0"/>
              </a:rPr>
              <a:t>=(</a:t>
            </a:r>
            <a:r>
              <a:rPr lang="en-US" altLang="ja-JP" i="1" dirty="0">
                <a:latin typeface="Century Schoolbook" panose="02040604050505020304" pitchFamily="18" charset="0"/>
              </a:rPr>
              <a:t>N,A</a:t>
            </a:r>
            <a:r>
              <a:rPr lang="en-US" altLang="ja-JP" dirty="0">
                <a:latin typeface="Century Schoolbook" panose="02040604050505020304" pitchFamily="18" charset="0"/>
              </a:rPr>
              <a:t>),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N </a:t>
            </a:r>
            <a:r>
              <a:rPr lang="en-US" altLang="ja-JP" dirty="0">
                <a:latin typeface="Century Schoolbook" panose="02040604050505020304" pitchFamily="18" charset="0"/>
              </a:rPr>
              <a:t>={</a:t>
            </a:r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ja-JP" i="1" dirty="0">
                <a:latin typeface="Century Schoolbook" panose="02040604050505020304" pitchFamily="18" charset="0"/>
              </a:rPr>
              <a:t>        A </a:t>
            </a:r>
            <a:r>
              <a:rPr lang="en-US" altLang="ja-JP" dirty="0">
                <a:latin typeface="Century Schoolbook" panose="02040604050505020304" pitchFamily="18" charset="0"/>
              </a:rPr>
              <a:t>=</a:t>
            </a:r>
            <a:r>
              <a:rPr lang="en-US" altLang="ja-JP" i="1" dirty="0">
                <a:latin typeface="Century Schoolbook" panose="02040604050505020304" pitchFamily="18" charset="0"/>
              </a:rPr>
              <a:t>E </a:t>
            </a:r>
            <a:r>
              <a:rPr lang="en-US" altLang="ja-JP" dirty="0">
                <a:latin typeface="Arial Narrow" panose="020B0606020202030204" pitchFamily="34" charset="0"/>
              </a:rPr>
              <a:t>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s,u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|u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  <a:r>
              <a:rPr lang="en-US" altLang="ja-JP" dirty="0">
                <a:latin typeface="Arial Narrow" panose="020B0606020202030204" pitchFamily="34" charset="0"/>
              </a:rPr>
              <a:t> U</a:t>
            </a:r>
            <a:r>
              <a:rPr lang="en-US" altLang="ja-JP" dirty="0">
                <a:latin typeface="Century Schoolbook" panose="02040604050505020304" pitchFamily="18" charset="0"/>
              </a:rPr>
              <a:t> {(</a:t>
            </a:r>
            <a:r>
              <a:rPr lang="en-US" altLang="ja-JP" i="1" dirty="0" err="1">
                <a:latin typeface="Century Schoolbook" panose="02040604050505020304" pitchFamily="18" charset="0"/>
              </a:rPr>
              <a:t>v,t</a:t>
            </a:r>
            <a:r>
              <a:rPr lang="en-US" altLang="ja-JP" dirty="0">
                <a:latin typeface="Century Schoolbook" panose="02040604050505020304" pitchFamily="18" charset="0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</a:rPr>
              <a:t>|v</a:t>
            </a:r>
            <a:r>
              <a:rPr lang="ja-JP" altLang="en-US" dirty="0">
                <a:latin typeface="Century Schoolbook" panose="02040604050505020304" pitchFamily="18" charset="0"/>
              </a:rPr>
              <a:t>∊</a:t>
            </a:r>
            <a:r>
              <a:rPr lang="en-US" altLang="ja-JP" i="1" dirty="0">
                <a:latin typeface="Century Schoolbook" panose="02040604050505020304" pitchFamily="18" charset="0"/>
              </a:rPr>
              <a:t>V</a:t>
            </a:r>
            <a:r>
              <a:rPr lang="en-US" altLang="ja-JP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dirty="0">
                <a:latin typeface="Century Schoolbook" panose="02040604050505020304" pitchFamily="18" charset="0"/>
              </a:rPr>
              <a:t>}</a:t>
            </a:r>
          </a:p>
          <a:p>
            <a:r>
              <a:rPr lang="ja-JP" altLang="en-US" dirty="0">
                <a:latin typeface="Century Schoolbook" panose="02040604050505020304" pitchFamily="18" charset="0"/>
              </a:rPr>
              <a:t>出力：最小サイズ</a:t>
            </a:r>
            <a:r>
              <a:rPr lang="en-US" altLang="ja-JP" i="1" dirty="0" err="1">
                <a:latin typeface="Century Schoolbook" panose="02040604050505020304" pitchFamily="18" charset="0"/>
              </a:rPr>
              <a:t>s,t</a:t>
            </a:r>
            <a:r>
              <a:rPr lang="en-US" altLang="ja-JP" i="1" dirty="0">
                <a:latin typeface="Century Schoolbook" panose="02040604050505020304" pitchFamily="18" charset="0"/>
              </a:rPr>
              <a:t>-</a:t>
            </a:r>
            <a:r>
              <a:rPr lang="ja-JP" altLang="en-US" dirty="0">
                <a:latin typeface="Century Schoolbook" panose="02040604050505020304" pitchFamily="18" charset="0"/>
              </a:rPr>
              <a:t>カット</a:t>
            </a:r>
            <a:r>
              <a:rPr lang="en-US" altLang="ja-JP" i="1" dirty="0">
                <a:latin typeface="Century Schoolbook" panose="02040604050505020304" pitchFamily="18" charset="0"/>
              </a:rPr>
              <a:t>E</a:t>
            </a:r>
            <a:r>
              <a:rPr lang="en-US" altLang="ja-JP" dirty="0">
                <a:latin typeface="Century Schoolbook" panose="02040604050505020304" pitchFamily="18" charset="0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</a:rPr>
              <a:t>S</a:t>
            </a:r>
            <a:r>
              <a:rPr lang="en-US" altLang="ja-JP" dirty="0">
                <a:latin typeface="Century Schoolbook" panose="02040604050505020304" pitchFamily="18" charset="0"/>
              </a:rPr>
              <a:t>,</a:t>
            </a:r>
            <a:r>
              <a:rPr lang="en-US" altLang="ja-JP" i="1" dirty="0">
                <a:latin typeface="Century Schoolbook" panose="02040604050505020304" pitchFamily="18" charset="0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</a:rPr>
              <a:t>).</a:t>
            </a:r>
            <a:endParaRPr lang="ja-JP" altLang="en-US" sz="4800" i="1" dirty="0">
              <a:latin typeface="Century Schoolbook" panose="020406040505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6387" y="539964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46411" y="541379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5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-298450"/>
            <a:ext cx="7297737" cy="11430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HG丸ｺﾞｼｯｸM-PRO" panose="020F0600000000000000" pitchFamily="50" charset="-128"/>
              </a:rPr>
              <a:t>最小節点カバー問題 </a:t>
            </a:r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sz="2800" b="1" dirty="0">
                <a:latin typeface="Times New Roman" panose="02020603050405020304" pitchFamily="18" charset="0"/>
              </a:rPr>
              <a:t> </a:t>
            </a:r>
            <a:endParaRPr lang="ja-JP" altLang="en-US" sz="2800" dirty="0">
              <a:ea typeface="HG丸ｺﾞｼｯｸM-PRO" panose="020F0600000000000000" pitchFamily="50" charset="-128"/>
            </a:endParaRP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492902" y="4464371"/>
            <a:ext cx="3004349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Century Schoolbook" panose="02040604050505020304" pitchFamily="18" charset="0"/>
              </a:rPr>
              <a:t>・どの枝も少なくとも１個は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Century Schoolbook" panose="02040604050505020304" pitchFamily="18" charset="0"/>
              </a:rPr>
              <a:t>  接続する点の部分集合</a:t>
            </a:r>
            <a:endParaRPr lang="en-US" altLang="ja-JP" sz="20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3300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400" i="1" dirty="0">
                <a:solidFill>
                  <a:srgbClr val="FF3300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ja-JP" sz="2400" dirty="0">
                <a:latin typeface="Century Schoolbook" panose="02040604050505020304" pitchFamily="18" charset="0"/>
              </a:rPr>
              <a:t>⊆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 </a:t>
            </a: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ja-JP" altLang="en-US" sz="2000" dirty="0">
                <a:latin typeface="Century Schoolbook" panose="02040604050505020304" pitchFamily="18" charset="0"/>
              </a:rPr>
              <a:t>（節点カバー）</a:t>
            </a:r>
            <a:endParaRPr lang="ja-JP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756397" y="6400214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>
                <a:latin typeface="Century Schoolbook" panose="02040604050505020304" pitchFamily="18" charset="0"/>
              </a:rPr>
              <a:t>2</a:t>
            </a:fld>
            <a:endParaRPr kumimoji="1" lang="ja-JP" altLang="en-US">
              <a:latin typeface="Century Schoolbook" panose="02040604050505020304" pitchFamily="18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666972" y="11963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H="1">
            <a:off x="1000927" y="2287868"/>
            <a:ext cx="1246188" cy="40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 flipV="1">
            <a:off x="1020694" y="2818749"/>
            <a:ext cx="1930400" cy="322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 flipH="1" flipV="1">
            <a:off x="976164" y="1882260"/>
            <a:ext cx="1190859" cy="3055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1008446" y="1595752"/>
            <a:ext cx="1973263" cy="233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65799" y="2518215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157878" y="150730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232827" y="1784631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094660" y="1211548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3140227" y="286972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1008446" y="1831968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1559165" y="2308799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1681965" y="28688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 flipH="1" flipV="1">
            <a:off x="2329307" y="2328125"/>
            <a:ext cx="684212" cy="641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2579461" y="2250436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734227" y="1683031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731052" y="2613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2950198" y="2950208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2102652" y="206085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2921802" y="1470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395567" y="3456157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400" dirty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 flipH="1">
            <a:off x="331745" y="634076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643023" y="1450421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min</a:t>
            </a:r>
            <a:r>
              <a:rPr lang="en-US" altLang="ja-JP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4 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4728791" y="2413681"/>
            <a:ext cx="634670" cy="230832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6543762" y="1995675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243521" y="3514525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V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412363" y="5876339"/>
            <a:ext cx="28250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...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>
                <a:latin typeface="Century Schoolbook" panose="02040604050505020304" pitchFamily="18" charset="0"/>
              </a:rPr>
              <a:t>∈</a:t>
            </a:r>
            <a:r>
              <a:rPr lang="en-US" altLang="ja-JP" sz="2800" dirty="0">
                <a:latin typeface="Century Schoolbook" panose="02040604050505020304" pitchFamily="18" charset="0"/>
              </a:rPr>
              <a:t>{0,1}</a:t>
            </a: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425063" y="4668967"/>
            <a:ext cx="2490787" cy="941388"/>
            <a:chOff x="960" y="3097"/>
            <a:chExt cx="1569" cy="593"/>
          </a:xfrm>
        </p:grpSpPr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 rot="5400000">
              <a:off x="1572" y="3107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>
                  <a:latin typeface="Century Schoolbook" panose="02040604050505020304" pitchFamily="18" charset="0"/>
                </a:rPr>
                <a:t>≧</a:t>
              </a: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960" y="3388"/>
              <a:ext cx="1569" cy="302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1   1   1   1   1</a:t>
              </a:r>
              <a:endParaRPr lang="en-US" altLang="ja-JP" sz="2800" b="1" baseline="-25000">
                <a:latin typeface="Century Schoolbook" panose="02040604050505020304" pitchFamily="18" charset="0"/>
              </a:endParaRPr>
            </a:p>
          </p:txBody>
        </p:sp>
      </p:grp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493966" y="2429556"/>
            <a:ext cx="2593975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1   1   0   0   0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0   0   1   1   0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1   0   0   0   0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0   1   1   0   1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0   0   0   1   1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2102339" y="3908874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dirty="0">
                <a:latin typeface="Century Schoolbook" panose="02040604050505020304" pitchFamily="18" charset="0"/>
              </a:rPr>
              <a:t>: </a:t>
            </a:r>
            <a:r>
              <a:rPr lang="ja-JP" altLang="en-US" sz="2000" dirty="0">
                <a:latin typeface="Century Schoolbook" panose="02040604050505020304" pitchFamily="18" charset="0"/>
              </a:rPr>
              <a:t>枝集合</a:t>
            </a:r>
          </a:p>
        </p:txBody>
      </p: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07377" y="3911045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ja-JP" altLang="en-US" sz="2000" dirty="0">
                <a:latin typeface="Century Schoolbook" panose="02040604050505020304" pitchFamily="18" charset="0"/>
              </a:rPr>
              <a:t>：点集合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49165" y="5819731"/>
            <a:ext cx="323163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ja-JP" altLang="en-US" sz="2000" dirty="0">
                <a:latin typeface="Century Schoolbook" panose="02040604050505020304" pitchFamily="18" charset="0"/>
              </a:rPr>
              <a:t>例．</a:t>
            </a:r>
            <a:r>
              <a:rPr lang="en-US" altLang="ja-JP" sz="2400" dirty="0">
                <a:solidFill>
                  <a:srgbClr val="FF33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400" i="1" dirty="0">
                <a:solidFill>
                  <a:srgbClr val="FF3300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ja-JP" sz="2400" dirty="0">
                <a:latin typeface="Century Schoolbook" panose="02040604050505020304" pitchFamily="18" charset="0"/>
              </a:rPr>
              <a:t>=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ja-JP" sz="2400" i="1" dirty="0">
                <a:solidFill>
                  <a:srgbClr val="FF3300"/>
                </a:solidFill>
                <a:latin typeface="Century Schoolbook" panose="02040604050505020304" pitchFamily="18" charset="0"/>
              </a:rPr>
              <a:t>      C</a:t>
            </a:r>
            <a:r>
              <a:rPr lang="en-US" altLang="ja-JP" sz="2400" dirty="0">
                <a:latin typeface="Century Schoolbook" panose="02040604050505020304" pitchFamily="18" charset="0"/>
              </a:rPr>
              <a:t>={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dirty="0">
                <a:latin typeface="Century Schoolbook" panose="02040604050505020304" pitchFamily="18" charset="0"/>
              </a:rPr>
              <a:t>,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400" dirty="0">
                <a:latin typeface="Century Schoolbook" panose="02040604050505020304" pitchFamily="18" charset="0"/>
              </a:rPr>
              <a:t>,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  <a:r>
              <a:rPr lang="en-US" altLang="ja-JP" sz="2400" dirty="0">
                <a:latin typeface="Century Schoolbook" panose="02040604050505020304" pitchFamily="18" charset="0"/>
              </a:rPr>
              <a:t>,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  <a:r>
              <a:rPr lang="en-US" altLang="ja-JP" sz="2400" dirty="0">
                <a:latin typeface="Century Schoolbook" panose="02040604050505020304" pitchFamily="18" charset="0"/>
              </a:rPr>
              <a:t>}</a:t>
            </a:r>
            <a:endParaRPr lang="ja-JP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4192970" y="758538"/>
            <a:ext cx="4439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2400" dirty="0">
                <a:latin typeface="Century Schoolbook" panose="02040604050505020304" pitchFamily="18" charset="0"/>
              </a:rPr>
              <a:t>各点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i="1" baseline="-25000" dirty="0">
                <a:latin typeface="Century Schoolbook" panose="02040604050505020304" pitchFamily="18" charset="0"/>
              </a:rPr>
              <a:t>i </a:t>
            </a:r>
            <a:r>
              <a:rPr lang="ja-JP" altLang="en-US" sz="2400" dirty="0">
                <a:latin typeface="Century Schoolbook" panose="02040604050505020304" pitchFamily="18" charset="0"/>
              </a:rPr>
              <a:t>に対し</a:t>
            </a:r>
            <a:r>
              <a:rPr lang="en-US" altLang="ja-JP" sz="2400" dirty="0">
                <a:latin typeface="Century Schoolbook" panose="02040604050505020304" pitchFamily="18" charset="0"/>
              </a:rPr>
              <a:t>0,1-</a:t>
            </a:r>
            <a:r>
              <a:rPr lang="ja-JP" altLang="en-US" sz="2400" dirty="0">
                <a:latin typeface="Century Schoolbook" panose="02040604050505020304" pitchFamily="18" charset="0"/>
              </a:rPr>
              <a:t>変数 </a:t>
            </a:r>
            <a:r>
              <a:rPr lang="en-US" altLang="ja-JP" sz="2400" b="1" i="1" dirty="0" err="1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400" b="1" i="1" baseline="-25000" dirty="0" err="1">
                <a:solidFill>
                  <a:srgbClr val="C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ja-JP" sz="2400" b="1" i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 </a:t>
            </a:r>
            <a:r>
              <a:rPr lang="ja-JP" altLang="en-US" sz="2400" dirty="0">
                <a:latin typeface="Century Schoolbook" panose="02040604050505020304" pitchFamily="18" charset="0"/>
              </a:rPr>
              <a:t>を用意</a:t>
            </a:r>
            <a:endParaRPr lang="en-US" altLang="ja-JP" sz="2400" b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705740-0793-5D4A-9582-29036129D1F8}"/>
              </a:ext>
            </a:extLst>
          </p:cNvPr>
          <p:cNvSpPr txBox="1"/>
          <p:nvPr/>
        </p:nvSpPr>
        <p:spPr>
          <a:xfrm>
            <a:off x="7896328" y="4712875"/>
            <a:ext cx="2137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070C0"/>
                </a:solidFill>
              </a:rPr>
              <a:t>※</a:t>
            </a:r>
            <a:r>
              <a:rPr lang="ja-JP" altLang="en-US" sz="1200">
                <a:solidFill>
                  <a:srgbClr val="0070C0"/>
                </a:solidFill>
              </a:rPr>
              <a:t>この表現は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>
                <a:solidFill>
                  <a:srgbClr val="0070C0"/>
                </a:solidFill>
              </a:rPr>
              <a:t>線形代数の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>
                <a:solidFill>
                  <a:srgbClr val="0070C0"/>
                </a:solidFill>
              </a:rPr>
              <a:t>演算ではなく，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各列が制約式</a:t>
            </a:r>
            <a:endParaRPr lang="en-US" altLang="ja-JP" sz="12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に対応し，</a:t>
            </a:r>
            <a:endParaRPr lang="en-US" altLang="ja-JP" sz="12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r>
              <a:rPr lang="en-US" altLang="ja-JP" sz="1200" dirty="0">
                <a:solidFill>
                  <a:srgbClr val="0070C0"/>
                </a:solidFill>
                <a:latin typeface="Century Schoolbook" panose="02040604050505020304" pitchFamily="18" charset="0"/>
              </a:rPr>
              <a:t>0</a:t>
            </a:r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もしくは</a:t>
            </a:r>
            <a:r>
              <a:rPr lang="en-US" altLang="ja-JP" sz="12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</a:p>
          <a:p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の値はそれぞれ</a:t>
            </a:r>
            <a:endParaRPr lang="en-US" altLang="ja-JP" sz="12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r>
              <a:rPr lang="en-US" altLang="ja-JP" sz="12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1200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1200" dirty="0">
                <a:solidFill>
                  <a:srgbClr val="0070C0"/>
                </a:solidFill>
                <a:latin typeface="Century Schoolbook" panose="02040604050505020304" pitchFamily="18" charset="0"/>
              </a:rPr>
              <a:t>,...,</a:t>
            </a:r>
            <a:r>
              <a:rPr lang="en-US" altLang="ja-JP" sz="12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1200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の係数</a:t>
            </a:r>
            <a:endParaRPr lang="en-US" altLang="ja-JP" sz="12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r>
              <a:rPr lang="ja-JP" altLang="en-US" sz="1200">
                <a:solidFill>
                  <a:srgbClr val="0070C0"/>
                </a:solidFill>
                <a:latin typeface="Century Schoolbook" panose="02040604050505020304" pitchFamily="18" charset="0"/>
              </a:rPr>
              <a:t>と見よ</a:t>
            </a:r>
            <a:endParaRPr kumimoji="1" lang="ja-JP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-298450"/>
            <a:ext cx="7297737" cy="1143000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ja-JP" altLang="en-US" sz="2800" dirty="0" err="1">
                <a:ea typeface="HG丸ｺﾞｼｯｸM-PRO" panose="020F0600000000000000" pitchFamily="50" charset="-128"/>
              </a:rPr>
              <a:t>を緩</a:t>
            </a:r>
            <a:r>
              <a:rPr lang="ja-JP" altLang="en-US" sz="2800" dirty="0">
                <a:ea typeface="HG丸ｺﾞｼｯｸM-PRO" panose="020F0600000000000000" pitchFamily="50" charset="-128"/>
              </a:rPr>
              <a:t>和した線形計画問題 </a:t>
            </a:r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sz="2800" b="1" dirty="0">
                <a:latin typeface="Times New Roman" panose="02020603050405020304" pitchFamily="18" charset="0"/>
              </a:rPr>
              <a:t> </a:t>
            </a:r>
            <a:endParaRPr lang="ja-JP" altLang="en-US" sz="2800" dirty="0">
              <a:ea typeface="HG丸ｺﾞｼｯｸM-PRO" panose="020F0600000000000000" pitchFamily="50" charset="-128"/>
            </a:endParaRP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4531190" y="1086560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min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4 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685735" y="2218665"/>
            <a:ext cx="634670" cy="230832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174" name="Text Box 27"/>
          <p:cNvSpPr txBox="1">
            <a:spLocks noChangeArrowheads="1"/>
          </p:cNvSpPr>
          <p:nvPr/>
        </p:nvSpPr>
        <p:spPr bwMode="auto">
          <a:xfrm>
            <a:off x="6505514" y="175028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7175" name="Text Box 28"/>
          <p:cNvSpPr txBox="1">
            <a:spLocks noChangeArrowheads="1"/>
          </p:cNvSpPr>
          <p:nvPr/>
        </p:nvSpPr>
        <p:spPr bwMode="auto">
          <a:xfrm>
            <a:off x="4216928" y="3335761"/>
            <a:ext cx="401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V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5530416" y="5743570"/>
            <a:ext cx="2387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...,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>
                <a:latin typeface="Century Schoolbook" panose="02040604050505020304" pitchFamily="18" charset="0"/>
              </a:rPr>
              <a:t>≧</a:t>
            </a:r>
            <a:r>
              <a:rPr lang="en-US" altLang="ja-JP" sz="2800" dirty="0">
                <a:latin typeface="Century Schoolbook" panose="02040604050505020304" pitchFamily="18" charset="0"/>
              </a:rPr>
              <a:t>0</a:t>
            </a:r>
            <a:r>
              <a:rPr lang="en-US" altLang="ja-JP" sz="2800" b="1" dirty="0">
                <a:latin typeface="Century Schoolbook" panose="02040604050505020304" pitchFamily="18" charset="0"/>
              </a:rPr>
              <a:t> 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50910" y="4558373"/>
            <a:ext cx="2490787" cy="941388"/>
            <a:chOff x="960" y="3097"/>
            <a:chExt cx="1569" cy="593"/>
          </a:xfrm>
        </p:grpSpPr>
        <p:sp>
          <p:nvSpPr>
            <p:cNvPr id="7200" name="Text Box 35"/>
            <p:cNvSpPr txBox="1">
              <a:spLocks noChangeArrowheads="1"/>
            </p:cNvSpPr>
            <p:nvPr/>
          </p:nvSpPr>
          <p:spPr bwMode="auto">
            <a:xfrm rot="5400000">
              <a:off x="1572" y="3107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>
                  <a:latin typeface="Century Schoolbook" panose="02040604050505020304" pitchFamily="18" charset="0"/>
                </a:rPr>
                <a:t>≧</a:t>
              </a:r>
            </a:p>
          </p:txBody>
        </p:sp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960" y="3388"/>
              <a:ext cx="1569" cy="302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1   1   1   1   1</a:t>
              </a:r>
              <a:endParaRPr lang="en-US" altLang="ja-JP" sz="2800" b="1" baseline="-25000">
                <a:latin typeface="Century Schoolbook" panose="02040604050505020304" pitchFamily="18" charset="0"/>
              </a:endParaRPr>
            </a:p>
          </p:txBody>
        </p:sp>
      </p:grp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5450910" y="2234540"/>
            <a:ext cx="2593975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1   1   0   0   0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0   0   1   1   0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1   0   0   0   0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0   1   1   0   1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0   0   0   1   1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>
                <a:latin typeface="Century Schoolbook" panose="02040604050505020304" pitchFamily="18" charset="0"/>
              </a:rPr>
              <a:t>3</a:t>
            </a:fld>
            <a:endParaRPr kumimoji="1" lang="ja-JP" altLang="en-US">
              <a:latin typeface="Century Schoolbook" panose="02040604050505020304" pitchFamily="18" charset="0"/>
            </a:endParaRPr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 flipH="1">
            <a:off x="331745" y="634076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1496238" y="3644527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400" dirty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203323" y="4126214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dirty="0">
                <a:latin typeface="Century Schoolbook" panose="02040604050505020304" pitchFamily="18" charset="0"/>
              </a:rPr>
              <a:t>: </a:t>
            </a:r>
            <a:r>
              <a:rPr lang="ja-JP" altLang="en-US" sz="2000" dirty="0">
                <a:latin typeface="Century Schoolbook" panose="02040604050505020304" pitchFamily="18" charset="0"/>
              </a:rPr>
              <a:t>枝集合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708361" y="4128385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ja-JP" altLang="en-US" sz="2000" dirty="0">
                <a:latin typeface="Century Schoolbook" panose="02040604050505020304" pitchFamily="18" charset="0"/>
              </a:rPr>
              <a:t>：点集合</a:t>
            </a: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666972" y="11963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H="1">
            <a:off x="1000927" y="2287868"/>
            <a:ext cx="1246188" cy="40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1020694" y="2818749"/>
            <a:ext cx="1930400" cy="322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 flipV="1">
            <a:off x="976164" y="1882260"/>
            <a:ext cx="1190859" cy="3055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 flipH="1">
            <a:off x="1008446" y="1595752"/>
            <a:ext cx="1973263" cy="233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65799" y="2518215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57878" y="150730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232827" y="1784631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3094660" y="1211548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3140227" y="286972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91" name="Text Box 22"/>
          <p:cNvSpPr txBox="1">
            <a:spLocks noChangeArrowheads="1"/>
          </p:cNvSpPr>
          <p:nvPr/>
        </p:nvSpPr>
        <p:spPr bwMode="auto">
          <a:xfrm>
            <a:off x="1008446" y="1831968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1559165" y="2308799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auto">
          <a:xfrm>
            <a:off x="1681965" y="28688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 flipH="1" flipV="1">
            <a:off x="2329307" y="2328125"/>
            <a:ext cx="684212" cy="641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2579461" y="2250436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734227" y="1683031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731052" y="2613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2950198" y="2950208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2102652" y="206085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2921802" y="1470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autoUpdateAnimBg="0"/>
      <p:bldP spid="88088" grpId="0" animBg="1" autoUpdateAnimBg="0"/>
      <p:bldP spid="880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>
          <a:xfrm>
            <a:off x="107504" y="46487"/>
            <a:ext cx="9144000" cy="411162"/>
          </a:xfrm>
        </p:spPr>
        <p:txBody>
          <a:bodyPr>
            <a:noAutofit/>
          </a:bodyPr>
          <a:lstStyle/>
          <a:p>
            <a:pPr eaLnBrk="1" hangingPunct="1"/>
            <a:r>
              <a:rPr lang="ja-JP" altLang="en-US" sz="2800" dirty="0">
                <a:solidFill>
                  <a:schemeClr val="tx1"/>
                </a:solidFill>
                <a:ea typeface="HG丸ｺﾞｼｯｸM-PRO" panose="020F0600000000000000" pitchFamily="50" charset="-128"/>
              </a:rPr>
              <a:t>線形計画問題</a:t>
            </a:r>
            <a:r>
              <a:rPr lang="ja-JP" altLang="en-US" sz="3200" dirty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(Linear Programming)</a:t>
            </a:r>
          </a:p>
        </p:txBody>
      </p:sp>
      <p:sp>
        <p:nvSpPr>
          <p:cNvPr id="8195" name="Text Box 19"/>
          <p:cNvSpPr txBox="1">
            <a:spLocks noChangeArrowheads="1"/>
          </p:cNvSpPr>
          <p:nvPr/>
        </p:nvSpPr>
        <p:spPr bwMode="auto">
          <a:xfrm>
            <a:off x="293077" y="591523"/>
            <a:ext cx="38481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Times New Roman" panose="02020603050405020304" pitchFamily="18" charset="0"/>
              </a:rPr>
              <a:t>主問題</a:t>
            </a:r>
            <a:r>
              <a:rPr lang="en-US" altLang="ja-JP" sz="1800" dirty="0">
                <a:latin typeface="Times New Roman" panose="02020603050405020304" pitchFamily="18" charset="0"/>
              </a:rPr>
              <a:t>P :</a:t>
            </a: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 </a:t>
            </a:r>
            <a:r>
              <a:rPr lang="ja-JP" altLang="en-US" sz="1800" dirty="0">
                <a:latin typeface="Times New Roman" panose="02020603050405020304" pitchFamily="18" charset="0"/>
              </a:rPr>
              <a:t>目的関数</a:t>
            </a:r>
            <a:r>
              <a:rPr lang="ja-JP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+ 2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 dirty="0">
                <a:latin typeface="Times New Roman" panose="02020603050405020304" pitchFamily="18" charset="0"/>
              </a:rPr>
              <a:t>　</a:t>
            </a:r>
            <a:r>
              <a:rPr lang="ja-JP" altLang="en-US" sz="2000" dirty="0">
                <a:latin typeface="Times New Roman" panose="02020603050405020304" pitchFamily="18" charset="0"/>
              </a:rPr>
              <a:t>⇒ </a:t>
            </a:r>
            <a:r>
              <a:rPr lang="ja-JP" altLang="en-US" sz="1800" dirty="0">
                <a:latin typeface="Times New Roman" panose="02020603050405020304" pitchFamily="18" charset="0"/>
              </a:rPr>
              <a:t>最大化</a:t>
            </a:r>
            <a:endParaRPr lang="ja-JP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Times New Roman" panose="02020603050405020304" pitchFamily="18" charset="0"/>
              </a:rPr>
              <a:t>  </a:t>
            </a:r>
            <a:r>
              <a:rPr lang="ja-JP" altLang="en-US" sz="1800" dirty="0">
                <a:latin typeface="Times New Roman" panose="02020603050405020304" pitchFamily="18" charset="0"/>
              </a:rPr>
              <a:t>制約条件</a:t>
            </a:r>
            <a:r>
              <a:rPr lang="ja-JP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 -  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 dirty="0">
                <a:latin typeface="Times New Roman" panose="02020603050405020304" pitchFamily="18" charset="0"/>
              </a:rPr>
              <a:t>　</a:t>
            </a:r>
            <a:r>
              <a:rPr lang="ja-JP" altLang="en-US" sz="2400" dirty="0">
                <a:latin typeface="Times New Roman" panose="02020603050405020304" pitchFamily="18" charset="0"/>
              </a:rPr>
              <a:t>≦ </a:t>
            </a:r>
            <a:r>
              <a:rPr lang="en-US" altLang="ja-JP" sz="2000" dirty="0">
                <a:latin typeface="Times New Roman" panose="02020603050405020304" pitchFamily="18" charset="0"/>
              </a:rPr>
              <a:t>3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Times New Roman" panose="02020603050405020304" pitchFamily="18" charset="0"/>
              </a:rPr>
              <a:t>                    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+ 3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 dirty="0">
                <a:latin typeface="Times New Roman" panose="02020603050405020304" pitchFamily="18" charset="0"/>
              </a:rPr>
              <a:t>　</a:t>
            </a:r>
            <a:r>
              <a:rPr lang="ja-JP" altLang="en-US" sz="2400" dirty="0">
                <a:latin typeface="Times New Roman" panose="02020603050405020304" pitchFamily="18" charset="0"/>
              </a:rPr>
              <a:t>≦ </a:t>
            </a:r>
            <a:r>
              <a:rPr lang="en-US" altLang="ja-JP" sz="2000" dirty="0">
                <a:latin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Times New Roman" panose="02020603050405020304" pitchFamily="18" charset="0"/>
              </a:rPr>
              <a:t>                    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  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 dirty="0">
                <a:latin typeface="Times New Roman" panose="02020603050405020304" pitchFamily="18" charset="0"/>
              </a:rPr>
              <a:t>　</a:t>
            </a:r>
            <a:r>
              <a:rPr lang="ja-JP" altLang="en-US" sz="2400" dirty="0">
                <a:latin typeface="Times New Roman" panose="02020603050405020304" pitchFamily="18" charset="0"/>
              </a:rPr>
              <a:t>≦ </a:t>
            </a:r>
            <a:r>
              <a:rPr lang="en-US" altLang="ja-JP" sz="2000" dirty="0">
                <a:latin typeface="Times New Roman" panose="02020603050405020304" pitchFamily="18" charset="0"/>
              </a:rPr>
              <a:t>4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Times New Roman" panose="02020603050405020304" pitchFamily="18" charset="0"/>
              </a:rPr>
              <a:t>                     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,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≧0.</a:t>
            </a:r>
            <a:endParaRPr lang="en-US" altLang="ja-JP" sz="2400" dirty="0">
              <a:latin typeface="Times New Roman" panose="02020603050405020304" pitchFamily="18" charset="0"/>
            </a:endParaRPr>
          </a:p>
        </p:txBody>
      </p:sp>
      <p:sp>
        <p:nvSpPr>
          <p:cNvPr id="8196" name="Text Box 20"/>
          <p:cNvSpPr txBox="1">
            <a:spLocks noChangeArrowheads="1"/>
          </p:cNvSpPr>
          <p:nvPr/>
        </p:nvSpPr>
        <p:spPr bwMode="auto">
          <a:xfrm>
            <a:off x="4212615" y="594698"/>
            <a:ext cx="4957762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latin typeface="Times New Roman" panose="02020603050405020304" pitchFamily="18" charset="0"/>
              </a:rPr>
              <a:t>双対問題</a:t>
            </a:r>
            <a:r>
              <a:rPr lang="en-US" altLang="ja-JP" sz="1800">
                <a:latin typeface="Times New Roman" panose="02020603050405020304" pitchFamily="18" charset="0"/>
              </a:rPr>
              <a:t>D :</a:t>
            </a: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 </a:t>
            </a:r>
            <a:r>
              <a:rPr lang="ja-JP" altLang="en-US" sz="1800">
                <a:latin typeface="Times New Roman" panose="02020603050405020304" pitchFamily="18" charset="0"/>
              </a:rPr>
              <a:t>目的関数</a:t>
            </a:r>
            <a:r>
              <a:rPr lang="ja-JP" altLang="en-US" sz="2000">
                <a:latin typeface="Times New Roman" panose="02020603050405020304" pitchFamily="18" charset="0"/>
              </a:rPr>
              <a:t>   </a:t>
            </a:r>
            <a:r>
              <a:rPr lang="en-US" altLang="ja-JP" sz="2000">
                <a:latin typeface="Times New Roman" panose="02020603050405020304" pitchFamily="18" charset="0"/>
              </a:rPr>
              <a:t>3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1</a:t>
            </a:r>
            <a:r>
              <a:rPr lang="en-US" altLang="ja-JP" sz="2000">
                <a:latin typeface="Times New Roman" panose="02020603050405020304" pitchFamily="18" charset="0"/>
              </a:rPr>
              <a:t> + 6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2 </a:t>
            </a:r>
            <a:r>
              <a:rPr lang="en-US" altLang="ja-JP" sz="2000">
                <a:latin typeface="Times New Roman" panose="02020603050405020304" pitchFamily="18" charset="0"/>
              </a:rPr>
              <a:t>+ 4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3 </a:t>
            </a:r>
            <a:r>
              <a:rPr lang="ja-JP" altLang="en-US" sz="2400" baseline="-25000">
                <a:latin typeface="Times New Roman" panose="02020603050405020304" pitchFamily="18" charset="0"/>
              </a:rPr>
              <a:t>　</a:t>
            </a:r>
            <a:r>
              <a:rPr lang="ja-JP" altLang="en-US" sz="2000">
                <a:latin typeface="Times New Roman" panose="02020603050405020304" pitchFamily="18" charset="0"/>
              </a:rPr>
              <a:t>⇒ </a:t>
            </a:r>
            <a:r>
              <a:rPr lang="ja-JP" altLang="en-US" sz="1800">
                <a:latin typeface="Times New Roman" panose="02020603050405020304" pitchFamily="18" charset="0"/>
              </a:rPr>
              <a:t>最小化</a:t>
            </a:r>
            <a:endParaRPr lang="ja-JP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ja-JP" altLang="en-US" sz="2000">
                <a:latin typeface="Times New Roman" panose="02020603050405020304" pitchFamily="18" charset="0"/>
              </a:rPr>
              <a:t>  </a:t>
            </a:r>
            <a:r>
              <a:rPr lang="ja-JP" altLang="en-US" sz="1800">
                <a:latin typeface="Times New Roman" panose="02020603050405020304" pitchFamily="18" charset="0"/>
              </a:rPr>
              <a:t>制約条件</a:t>
            </a:r>
            <a:r>
              <a:rPr lang="ja-JP" altLang="en-US" sz="2000">
                <a:latin typeface="Times New Roman" panose="02020603050405020304" pitchFamily="18" charset="0"/>
              </a:rPr>
              <a:t>   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1</a:t>
            </a:r>
            <a:r>
              <a:rPr lang="en-US" altLang="ja-JP" sz="2000">
                <a:latin typeface="Times New Roman" panose="02020603050405020304" pitchFamily="18" charset="0"/>
              </a:rPr>
              <a:t>  +  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>
                <a:latin typeface="Times New Roman" panose="02020603050405020304" pitchFamily="18" charset="0"/>
              </a:rPr>
              <a:t>　</a:t>
            </a:r>
            <a:r>
              <a:rPr lang="en-US" altLang="ja-JP" sz="2000">
                <a:latin typeface="Times New Roman" panose="02020603050405020304" pitchFamily="18" charset="0"/>
              </a:rPr>
              <a:t>+ 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3 </a:t>
            </a:r>
            <a:r>
              <a:rPr lang="en-US" altLang="ja-JP" sz="2400">
                <a:latin typeface="Times New Roman" panose="02020603050405020304" pitchFamily="18" charset="0"/>
              </a:rPr>
              <a:t>≧ </a:t>
            </a:r>
            <a:r>
              <a:rPr lang="en-US" altLang="ja-JP" sz="2000">
                <a:latin typeface="Times New Roman" panose="02020603050405020304" pitchFamily="18" charset="0"/>
              </a:rPr>
              <a:t>1</a:t>
            </a: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i="1">
                <a:latin typeface="Times New Roman" panose="02020603050405020304" pitchFamily="18" charset="0"/>
              </a:rPr>
              <a:t>                    -y</a:t>
            </a:r>
            <a:r>
              <a:rPr lang="en-US" altLang="ja-JP" sz="2400" baseline="-25000">
                <a:latin typeface="Times New Roman" panose="02020603050405020304" pitchFamily="18" charset="0"/>
              </a:rPr>
              <a:t>1</a:t>
            </a:r>
            <a:r>
              <a:rPr lang="en-US" altLang="ja-JP" sz="2000">
                <a:latin typeface="Times New Roman" panose="02020603050405020304" pitchFamily="18" charset="0"/>
              </a:rPr>
              <a:t> + 3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>
                <a:latin typeface="Times New Roman" panose="02020603050405020304" pitchFamily="18" charset="0"/>
              </a:rPr>
              <a:t>　 </a:t>
            </a:r>
            <a:r>
              <a:rPr lang="en-US" altLang="ja-JP" sz="2000">
                <a:latin typeface="Times New Roman" panose="02020603050405020304" pitchFamily="18" charset="0"/>
              </a:rPr>
              <a:t>+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3  </a:t>
            </a:r>
            <a:r>
              <a:rPr lang="en-US" altLang="ja-JP" sz="2400">
                <a:latin typeface="Times New Roman" panose="02020603050405020304" pitchFamily="18" charset="0"/>
              </a:rPr>
              <a:t>≧ </a:t>
            </a:r>
            <a:r>
              <a:rPr lang="en-US" altLang="ja-JP" sz="2000">
                <a:latin typeface="Times New Roman" panose="02020603050405020304" pitchFamily="18" charset="0"/>
              </a:rPr>
              <a:t>2</a:t>
            </a: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ja-JP" sz="2000" i="1">
                <a:latin typeface="Times New Roman" panose="02020603050405020304" pitchFamily="18" charset="0"/>
              </a:rPr>
              <a:t>                   y</a:t>
            </a:r>
            <a:r>
              <a:rPr lang="en-US" altLang="ja-JP" sz="2400" baseline="-25000">
                <a:latin typeface="Times New Roman" panose="02020603050405020304" pitchFamily="18" charset="0"/>
              </a:rPr>
              <a:t>1</a:t>
            </a:r>
            <a:r>
              <a:rPr lang="en-US" altLang="ja-JP" sz="2000">
                <a:latin typeface="Times New Roman" panose="02020603050405020304" pitchFamily="18" charset="0"/>
              </a:rPr>
              <a:t>,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2</a:t>
            </a:r>
            <a:r>
              <a:rPr lang="en-US" altLang="ja-JP" sz="2000">
                <a:latin typeface="Times New Roman" panose="02020603050405020304" pitchFamily="18" charset="0"/>
              </a:rPr>
              <a:t>,  </a:t>
            </a:r>
            <a:r>
              <a:rPr lang="en-US" altLang="ja-JP" sz="2000" i="1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>
                <a:latin typeface="Times New Roman" panose="02020603050405020304" pitchFamily="18" charset="0"/>
              </a:rPr>
              <a:t>3</a:t>
            </a:r>
            <a:r>
              <a:rPr lang="en-US" altLang="ja-JP" sz="2000">
                <a:latin typeface="Times New Roman" panose="02020603050405020304" pitchFamily="18" charset="0"/>
              </a:rPr>
              <a:t>≧0.</a:t>
            </a:r>
          </a:p>
        </p:txBody>
      </p:sp>
      <p:sp>
        <p:nvSpPr>
          <p:cNvPr id="8197" name="Text Box 21"/>
          <p:cNvSpPr txBox="1">
            <a:spLocks noChangeArrowheads="1"/>
          </p:cNvSpPr>
          <p:nvPr/>
        </p:nvSpPr>
        <p:spPr bwMode="auto">
          <a:xfrm>
            <a:off x="293077" y="3069611"/>
            <a:ext cx="8553450" cy="313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弱双対定理：</a:t>
            </a:r>
            <a:r>
              <a:rPr lang="ja-JP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Times New Roman" panose="02020603050405020304" pitchFamily="18" charset="0"/>
              </a:rPr>
              <a:t>P</a:t>
            </a:r>
            <a:r>
              <a:rPr lang="ja-JP" altLang="en-US" sz="1800" dirty="0" err="1">
                <a:latin typeface="Times New Roman" panose="02020603050405020304" pitchFamily="18" charset="0"/>
              </a:rPr>
              <a:t>，</a:t>
            </a:r>
            <a:r>
              <a:rPr lang="en-US" altLang="ja-JP" sz="1800" dirty="0">
                <a:latin typeface="Times New Roman" panose="02020603050405020304" pitchFamily="18" charset="0"/>
              </a:rPr>
              <a:t>D</a:t>
            </a:r>
            <a:r>
              <a:rPr lang="ja-JP" altLang="en-US" sz="1800" dirty="0">
                <a:latin typeface="Times New Roman" panose="02020603050405020304" pitchFamily="18" charset="0"/>
              </a:rPr>
              <a:t>の任意の実行可能解</a:t>
            </a:r>
            <a:r>
              <a:rPr lang="ja-JP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Times New Roman" panose="02020603050405020304" pitchFamily="18" charset="0"/>
              </a:rPr>
              <a:t>x</a:t>
            </a:r>
            <a:r>
              <a:rPr lang="en-US" altLang="ja-JP" sz="2000" dirty="0">
                <a:latin typeface="Times New Roman" panose="02020603050405020304" pitchFamily="18" charset="0"/>
              </a:rPr>
              <a:t>=(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,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)</a:t>
            </a:r>
            <a:r>
              <a:rPr lang="ja-JP" altLang="en-US" sz="2000" dirty="0" err="1">
                <a:latin typeface="Times New Roman" panose="02020603050405020304" pitchFamily="18" charset="0"/>
              </a:rPr>
              <a:t>，</a:t>
            </a:r>
            <a:r>
              <a:rPr lang="en-US" altLang="ja-JP" sz="2000" b="1" i="1" dirty="0">
                <a:latin typeface="Times New Roman" panose="02020603050405020304" pitchFamily="18" charset="0"/>
              </a:rPr>
              <a:t>y</a:t>
            </a:r>
            <a:r>
              <a:rPr lang="en-US" altLang="ja-JP" sz="2000" dirty="0">
                <a:latin typeface="Times New Roman" panose="02020603050405020304" pitchFamily="18" charset="0"/>
              </a:rPr>
              <a:t>=(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, 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2000" dirty="0">
                <a:latin typeface="Times New Roman" panose="02020603050405020304" pitchFamily="18" charset="0"/>
              </a:rPr>
              <a:t>, 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</a:rPr>
              <a:t>) </a:t>
            </a:r>
            <a:r>
              <a:rPr lang="ja-JP" altLang="en-US" sz="1800" dirty="0">
                <a:latin typeface="Times New Roman" panose="02020603050405020304" pitchFamily="18" charset="0"/>
              </a:rPr>
              <a:t>に対し常に以下が成立する．</a:t>
            </a:r>
            <a:r>
              <a:rPr lang="ja-JP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ja-JP" altLang="en-US" sz="2400" baseline="-25000" dirty="0">
                <a:latin typeface="Times New Roman" panose="02020603050405020304" pitchFamily="18" charset="0"/>
              </a:rPr>
              <a:t>　                                                      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+ 2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ja-JP" altLang="en-US" sz="2400" baseline="-25000" dirty="0">
                <a:latin typeface="Times New Roman" panose="02020603050405020304" pitchFamily="18" charset="0"/>
              </a:rPr>
              <a:t>　</a:t>
            </a:r>
            <a:r>
              <a:rPr lang="ja-JP" altLang="en-US" sz="2400" dirty="0">
                <a:latin typeface="Times New Roman" panose="02020603050405020304" pitchFamily="18" charset="0"/>
              </a:rPr>
              <a:t>≦ </a:t>
            </a:r>
            <a:r>
              <a:rPr lang="en-US" altLang="ja-JP" sz="2000" dirty="0">
                <a:latin typeface="Times New Roman" panose="02020603050405020304" pitchFamily="18" charset="0"/>
              </a:rPr>
              <a:t>3 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+ 6 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2000" dirty="0">
                <a:latin typeface="Times New Roman" panose="02020603050405020304" pitchFamily="18" charset="0"/>
              </a:rPr>
              <a:t>+ 4 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 </a:t>
            </a:r>
            <a:r>
              <a:rPr lang="ja-JP" altLang="en-US" sz="1800" dirty="0" err="1">
                <a:latin typeface="Times New Roman" panose="02020603050405020304" pitchFamily="18" charset="0"/>
              </a:rPr>
              <a:t>．</a:t>
            </a:r>
            <a:endParaRPr lang="ja-JP" altLang="en-US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Times New Roman" panose="02020603050405020304" pitchFamily="18" charset="0"/>
              </a:rPr>
              <a:t>（理由： 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+2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2400" dirty="0">
                <a:latin typeface="Times New Roman" panose="02020603050405020304" pitchFamily="18" charset="0"/>
              </a:rPr>
              <a:t>≦ (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+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ja-JP" sz="2400" dirty="0">
                <a:latin typeface="Times New Roman" panose="02020603050405020304" pitchFamily="18" charset="0"/>
              </a:rPr>
              <a:t>)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 +(</a:t>
            </a:r>
            <a:r>
              <a:rPr lang="en-US" altLang="ja-JP" sz="2000" i="1" dirty="0">
                <a:latin typeface="Times New Roman" panose="02020603050405020304" pitchFamily="18" charset="0"/>
              </a:rPr>
              <a:t>-y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+3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+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</a:rPr>
              <a:t>)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400" baseline="-25000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ja-JP" sz="2400" dirty="0">
                <a:latin typeface="Times New Roman" panose="02020603050405020304" pitchFamily="18" charset="0"/>
              </a:rPr>
              <a:t>= </a:t>
            </a:r>
            <a:r>
              <a:rPr lang="en-US" altLang="ja-JP" sz="2000" dirty="0">
                <a:latin typeface="Times New Roman" panose="02020603050405020304" pitchFamily="18" charset="0"/>
              </a:rPr>
              <a:t> (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-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)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+(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+3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)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2000" dirty="0">
                <a:latin typeface="Times New Roman" panose="02020603050405020304" pitchFamily="18" charset="0"/>
              </a:rPr>
              <a:t>+(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</a:t>
            </a:r>
            <a:r>
              <a:rPr lang="en-US" altLang="ja-JP" sz="2000" i="1" dirty="0">
                <a:latin typeface="Times New Roman" panose="02020603050405020304" pitchFamily="18" charset="0"/>
              </a:rPr>
              <a:t>x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</a:rPr>
              <a:t>)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 </a:t>
            </a:r>
            <a:r>
              <a:rPr lang="en-US" altLang="ja-JP" sz="2400" dirty="0">
                <a:latin typeface="Times New Roman" panose="02020603050405020304" pitchFamily="18" charset="0"/>
              </a:rPr>
              <a:t>≦ </a:t>
            </a:r>
            <a:r>
              <a:rPr lang="en-US" altLang="ja-JP" sz="2000" dirty="0">
                <a:latin typeface="Times New Roman" panose="02020603050405020304" pitchFamily="18" charset="0"/>
              </a:rPr>
              <a:t>3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</a:rPr>
              <a:t>+6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2000" dirty="0">
                <a:latin typeface="Times New Roman" panose="02020603050405020304" pitchFamily="18" charset="0"/>
              </a:rPr>
              <a:t>+ 4</a:t>
            </a:r>
            <a:r>
              <a:rPr lang="en-US" altLang="ja-JP" sz="2000" i="1" dirty="0">
                <a:latin typeface="Times New Roman" panose="02020603050405020304" pitchFamily="18" charset="0"/>
              </a:rPr>
              <a:t>y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3  </a:t>
            </a:r>
            <a:r>
              <a:rPr lang="ja-JP" altLang="en-US" sz="1800" dirty="0">
                <a:latin typeface="Times New Roman" panose="02020603050405020304" pitchFamily="18" charset="0"/>
              </a:rPr>
              <a:t>）</a:t>
            </a:r>
            <a:endParaRPr lang="en-US" altLang="ja-JP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ja-JP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ja-JP" altLang="en-US" sz="11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強双対定理</a:t>
            </a:r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 </a:t>
            </a:r>
            <a:r>
              <a:rPr lang="ja-JP" altLang="en-US" sz="1800" dirty="0">
                <a:latin typeface="Times New Roman" panose="02020603050405020304" pitchFamily="18" charset="0"/>
              </a:rPr>
              <a:t>弱双対定理の不等式において等号が成立し得る．このとき，</a:t>
            </a:r>
            <a:r>
              <a:rPr lang="en-US" altLang="ja-JP" sz="1800" i="1" dirty="0">
                <a:latin typeface="Times New Roman" panose="02020603050405020304" pitchFamily="18" charset="0"/>
              </a:rPr>
              <a:t>x, y </a:t>
            </a:r>
            <a:r>
              <a:rPr lang="ja-JP" altLang="en-US" sz="1800" dirty="0">
                <a:latin typeface="Times New Roman" panose="02020603050405020304" pitchFamily="18" charset="0"/>
              </a:rPr>
              <a:t>はそれぞれ最適解 （</a:t>
            </a:r>
            <a:r>
              <a:rPr lang="en-US" altLang="ja-JP" sz="1800" dirty="0">
                <a:latin typeface="Times New Roman" panose="02020603050405020304" pitchFamily="18" charset="0"/>
              </a:rPr>
              <a:t>P</a:t>
            </a:r>
            <a:r>
              <a:rPr lang="ja-JP" altLang="en-US" sz="1800" dirty="0">
                <a:latin typeface="Times New Roman" panose="02020603050405020304" pitchFamily="18" charset="0"/>
              </a:rPr>
              <a:t>の最大解，</a:t>
            </a:r>
            <a:r>
              <a:rPr lang="en-US" altLang="ja-JP" sz="1800" dirty="0">
                <a:latin typeface="Times New Roman" panose="02020603050405020304" pitchFamily="18" charset="0"/>
              </a:rPr>
              <a:t>D</a:t>
            </a:r>
            <a:r>
              <a:rPr lang="ja-JP" altLang="en-US" sz="1800" dirty="0">
                <a:latin typeface="Times New Roman" panose="02020603050405020304" pitchFamily="18" charset="0"/>
              </a:rPr>
              <a:t>の最小解） となる．</a:t>
            </a:r>
          </a:p>
        </p:txBody>
      </p:sp>
      <p:sp>
        <p:nvSpPr>
          <p:cNvPr id="8198" name="Text Box 22"/>
          <p:cNvSpPr txBox="1">
            <a:spLocks noChangeArrowheads="1"/>
          </p:cNvSpPr>
          <p:nvPr/>
        </p:nvSpPr>
        <p:spPr bwMode="auto">
          <a:xfrm>
            <a:off x="395536" y="6064355"/>
            <a:ext cx="7777539" cy="7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1800" b="1" i="1" dirty="0">
                <a:latin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Times New Roman" panose="02020603050405020304" pitchFamily="18" charset="0"/>
              </a:rPr>
              <a:t>=(</a:t>
            </a:r>
            <a:r>
              <a:rPr lang="en-US" altLang="ja-JP" sz="1800" i="1" dirty="0">
                <a:latin typeface="Times New Roman" panose="02020603050405020304" pitchFamily="18" charset="0"/>
              </a:rPr>
              <a:t>x</a:t>
            </a:r>
            <a:r>
              <a:rPr lang="en-US" altLang="ja-JP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1800" dirty="0">
                <a:latin typeface="Times New Roman" panose="02020603050405020304" pitchFamily="18" charset="0"/>
              </a:rPr>
              <a:t>, </a:t>
            </a:r>
            <a:r>
              <a:rPr lang="en-US" altLang="ja-JP" sz="1800" i="1" dirty="0">
                <a:latin typeface="Times New Roman" panose="02020603050405020304" pitchFamily="18" charset="0"/>
              </a:rPr>
              <a:t>x</a:t>
            </a:r>
            <a:r>
              <a:rPr lang="en-US" altLang="ja-JP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ja-JP" sz="1800" dirty="0">
                <a:latin typeface="Times New Roman" panose="02020603050405020304" pitchFamily="18" charset="0"/>
              </a:rPr>
              <a:t>)=(3,1), </a:t>
            </a:r>
            <a:r>
              <a:rPr lang="en-US" altLang="ja-JP" sz="1800" b="1" i="1" dirty="0">
                <a:latin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</a:rPr>
              <a:t>=(</a:t>
            </a:r>
            <a:r>
              <a:rPr lang="en-US" altLang="ja-JP" sz="1800" i="1" dirty="0">
                <a:latin typeface="Times New Roman" panose="02020603050405020304" pitchFamily="18" charset="0"/>
              </a:rPr>
              <a:t>y</a:t>
            </a:r>
            <a:r>
              <a:rPr lang="en-US" altLang="ja-JP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ja-JP" sz="1800" dirty="0">
                <a:latin typeface="Times New Roman" panose="02020603050405020304" pitchFamily="18" charset="0"/>
              </a:rPr>
              <a:t>, </a:t>
            </a:r>
            <a:r>
              <a:rPr lang="en-US" altLang="ja-JP" sz="1800" i="1" dirty="0">
                <a:latin typeface="Times New Roman" panose="02020603050405020304" pitchFamily="18" charset="0"/>
              </a:rPr>
              <a:t>y</a:t>
            </a:r>
            <a:r>
              <a:rPr lang="en-US" altLang="ja-JP" sz="2000" baseline="-25000" dirty="0">
                <a:latin typeface="Times New Roman" panose="02020603050405020304" pitchFamily="18" charset="0"/>
              </a:rPr>
              <a:t>2 </a:t>
            </a:r>
            <a:r>
              <a:rPr lang="en-US" altLang="ja-JP" sz="1800" dirty="0">
                <a:latin typeface="Times New Roman" panose="02020603050405020304" pitchFamily="18" charset="0"/>
              </a:rPr>
              <a:t>, </a:t>
            </a:r>
            <a:r>
              <a:rPr lang="en-US" altLang="ja-JP" sz="1800" i="1" dirty="0">
                <a:latin typeface="Times New Roman" panose="02020603050405020304" pitchFamily="18" charset="0"/>
              </a:rPr>
              <a:t>y</a:t>
            </a:r>
            <a:r>
              <a:rPr lang="en-US" altLang="ja-JP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ja-JP" sz="1800" dirty="0">
                <a:latin typeface="Times New Roman" panose="02020603050405020304" pitchFamily="18" charset="0"/>
              </a:rPr>
              <a:t>)=(0,1/2,1/2) </a:t>
            </a:r>
            <a:r>
              <a:rPr lang="ja-JP" altLang="en-US" sz="1600" dirty="0">
                <a:latin typeface="Times New Roman" panose="02020603050405020304" pitchFamily="18" charset="0"/>
              </a:rPr>
              <a:t>は，</a:t>
            </a:r>
            <a:r>
              <a:rPr lang="en-US" altLang="ja-JP" sz="1600" dirty="0">
                <a:latin typeface="Times New Roman" panose="02020603050405020304" pitchFamily="18" charset="0"/>
              </a:rPr>
              <a:t>P, D</a:t>
            </a:r>
            <a:r>
              <a:rPr lang="ja-JP" altLang="en-US" sz="1600" dirty="0">
                <a:latin typeface="Times New Roman" panose="02020603050405020304" pitchFamily="18" charset="0"/>
              </a:rPr>
              <a:t>の実行可能解であり，かつ，</a:t>
            </a:r>
            <a:endParaRPr lang="en-US" altLang="ja-JP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Times New Roman" panose="02020603050405020304" pitchFamily="18" charset="0"/>
              </a:rPr>
              <a:t>目的関数値はともに５であるので，それぞれが最適解であることが分かる．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 flipH="1">
            <a:off x="304800" y="539405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3077" y="3075899"/>
            <a:ext cx="8662053" cy="20566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3077" y="5301208"/>
            <a:ext cx="8662053" cy="149217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-206375"/>
            <a:ext cx="7297737" cy="939800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ja-JP" altLang="en-US" sz="2800" dirty="0">
                <a:ea typeface="HG丸ｺﾞｼｯｸM-PRO" panose="020F0600000000000000" pitchFamily="50" charset="-128"/>
              </a:rPr>
              <a:t>の双対線形計画問題 </a:t>
            </a:r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ja-JP" sz="2800" b="1" dirty="0">
                <a:latin typeface="Times New Roman" panose="02020603050405020304" pitchFamily="18" charset="0"/>
              </a:rPr>
              <a:t> </a:t>
            </a:r>
            <a:endParaRPr lang="ja-JP" altLang="en-US" sz="2800" baseline="-25000" dirty="0">
              <a:ea typeface="HG丸ｺﾞｼｯｸM-PRO" panose="020F0600000000000000" pitchFamily="50" charset="-128"/>
            </a:endParaRPr>
          </a:p>
        </p:txBody>
      </p:sp>
      <p:sp>
        <p:nvSpPr>
          <p:cNvPr id="6174" name="Text Box 36"/>
          <p:cNvSpPr txBox="1">
            <a:spLocks noChangeArrowheads="1"/>
          </p:cNvSpPr>
          <p:nvPr/>
        </p:nvSpPr>
        <p:spPr bwMode="auto">
          <a:xfrm>
            <a:off x="5364088" y="5301208"/>
            <a:ext cx="2752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...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>
                <a:latin typeface="Century Schoolbook" panose="02040604050505020304" pitchFamily="18" charset="0"/>
              </a:rPr>
              <a:t>≧</a:t>
            </a:r>
            <a:r>
              <a:rPr lang="en-US" altLang="ja-JP" sz="2800" dirty="0">
                <a:latin typeface="Century Schoolbook" panose="02040604050505020304" pitchFamily="18" charset="0"/>
              </a:rPr>
              <a:t>0</a:t>
            </a:r>
            <a:endParaRPr lang="en-US" altLang="ja-JP" sz="28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>
                <a:latin typeface="Century Schoolbook" panose="02040604050505020304" pitchFamily="18" charset="0"/>
              </a:rPr>
              <a:t>5</a:t>
            </a:fld>
            <a:endParaRPr kumimoji="1"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 flipH="1">
            <a:off x="395536" y="532383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59883" y="1048245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max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ja-JP" sz="28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5105075" y="2719068"/>
            <a:ext cx="2593975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1   1   0   0   0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0   0   1   1   0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1   0   0   0   0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0   1   1   0   1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0   0   0   1   1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248808" y="1618211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576896" y="3639818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V</a:t>
            </a:r>
          </a:p>
        </p:txBody>
      </p: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7622676" y="2719068"/>
            <a:ext cx="1103313" cy="2246313"/>
            <a:chOff x="2678" y="2184"/>
            <a:chExt cx="695" cy="1415"/>
          </a:xfrm>
        </p:grpSpPr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3062" y="2184"/>
              <a:ext cx="311" cy="1415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678" y="2764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>
                  <a:latin typeface="Century Schoolbook" panose="02040604050505020304" pitchFamily="18" charset="0"/>
                </a:rPr>
                <a:t>≦</a:t>
              </a:r>
            </a:p>
          </p:txBody>
        </p:sp>
      </p:grp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095261" y="2064481"/>
            <a:ext cx="2719387" cy="4801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2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3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4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1395567" y="3456157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400" dirty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2102339" y="3908874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dirty="0">
                <a:latin typeface="Century Schoolbook" panose="02040604050505020304" pitchFamily="18" charset="0"/>
              </a:rPr>
              <a:t>: </a:t>
            </a:r>
            <a:r>
              <a:rPr lang="ja-JP" altLang="en-US" sz="2000" dirty="0">
                <a:latin typeface="Century Schoolbook" panose="02040604050505020304" pitchFamily="18" charset="0"/>
              </a:rPr>
              <a:t>枝集合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607377" y="3911045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ja-JP" altLang="en-US" sz="2000" dirty="0">
                <a:latin typeface="Century Schoolbook" panose="02040604050505020304" pitchFamily="18" charset="0"/>
              </a:rPr>
              <a:t>：点集合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666972" y="11963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 flipH="1">
            <a:off x="1000927" y="2287868"/>
            <a:ext cx="1246188" cy="40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 flipV="1">
            <a:off x="1020694" y="2818749"/>
            <a:ext cx="1930400" cy="322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976164" y="1882260"/>
            <a:ext cx="1190859" cy="3055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 flipH="1">
            <a:off x="1008446" y="1595752"/>
            <a:ext cx="1973263" cy="233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165799" y="2518215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157878" y="150730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2232827" y="1784631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3094660" y="1211548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3140227" y="286972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1008446" y="1831968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1559165" y="2308799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1681965" y="28688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2329307" y="2328125"/>
            <a:ext cx="684212" cy="641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2579461" y="2250436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>
            <a:off x="734227" y="1683031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731052" y="2613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2950198" y="2950208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8" name="Oval 14"/>
          <p:cNvSpPr>
            <a:spLocks noChangeArrowheads="1"/>
          </p:cNvSpPr>
          <p:nvPr/>
        </p:nvSpPr>
        <p:spPr bwMode="auto">
          <a:xfrm>
            <a:off x="2102652" y="206085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9" name="Oval 15"/>
          <p:cNvSpPr>
            <a:spLocks noChangeArrowheads="1"/>
          </p:cNvSpPr>
          <p:nvPr/>
        </p:nvSpPr>
        <p:spPr bwMode="auto">
          <a:xfrm>
            <a:off x="2921802" y="1470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953" y="-26680"/>
            <a:ext cx="7297737" cy="939800"/>
          </a:xfrm>
        </p:spPr>
        <p:txBody>
          <a:bodyPr>
            <a:normAutofit fontScale="90000"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</a:t>
            </a:r>
            <a:r>
              <a:rPr lang="ja-JP" altLang="en-US" sz="2800" dirty="0">
                <a:ea typeface="HG丸ｺﾞｼｯｸM-PRO" panose="020F0600000000000000" pitchFamily="50" charset="-128"/>
              </a:rPr>
              <a:t>を緩和線形計画問題とする整数計画問題</a:t>
            </a:r>
            <a:br>
              <a:rPr lang="en-US" altLang="ja-JP" sz="2800" dirty="0">
                <a:ea typeface="HG丸ｺﾞｼｯｸM-PRO" panose="020F0600000000000000" pitchFamily="50" charset="-128"/>
              </a:rPr>
            </a:br>
            <a:r>
              <a:rPr lang="ja-JP" altLang="en-US" sz="2800" dirty="0">
                <a:ea typeface="HG丸ｺﾞｼｯｸM-PRO" panose="020F0600000000000000" pitchFamily="50" charset="-128"/>
              </a:rPr>
              <a:t>＝最大マッチング問題 </a:t>
            </a:r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ja-JP" sz="2800" b="1" dirty="0">
                <a:latin typeface="Times New Roman" panose="02020603050405020304" pitchFamily="18" charset="0"/>
              </a:rPr>
              <a:t> </a:t>
            </a:r>
            <a:endParaRPr lang="ja-JP" altLang="en-US" sz="2800" baseline="-25000" dirty="0">
              <a:ea typeface="HG丸ｺﾞｼｯｸM-PRO" panose="020F0600000000000000" pitchFamily="50" charset="-128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4573782" y="1789490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max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ja-JP" sz="28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6169" name="Text Box 28"/>
          <p:cNvSpPr txBox="1">
            <a:spLocks noChangeArrowheads="1"/>
          </p:cNvSpPr>
          <p:nvPr/>
        </p:nvSpPr>
        <p:spPr bwMode="auto">
          <a:xfrm>
            <a:off x="5037684" y="3415041"/>
            <a:ext cx="2593975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1   1   0   0   0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0   0   1   1   0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1   0   0   0   0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0   1   1   0   1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>
                <a:latin typeface="Century Schoolbook" panose="02040604050505020304" pitchFamily="18" charset="0"/>
              </a:rPr>
              <a:t>0   0   0   1   1</a:t>
            </a:r>
          </a:p>
        </p:txBody>
      </p:sp>
      <p:sp>
        <p:nvSpPr>
          <p:cNvPr id="6170" name="Text Box 29"/>
          <p:cNvSpPr txBox="1">
            <a:spLocks noChangeArrowheads="1"/>
          </p:cNvSpPr>
          <p:nvPr/>
        </p:nvSpPr>
        <p:spPr bwMode="auto">
          <a:xfrm>
            <a:off x="6138654" y="2354604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4509505" y="4335791"/>
            <a:ext cx="412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Century Schoolbook" panose="02040604050505020304" pitchFamily="18" charset="0"/>
              </a:rPr>
              <a:t>V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555285" y="3415041"/>
            <a:ext cx="1103313" cy="2246313"/>
            <a:chOff x="2678" y="2184"/>
            <a:chExt cx="695" cy="1415"/>
          </a:xfrm>
        </p:grpSpPr>
        <p:sp>
          <p:nvSpPr>
            <p:cNvPr id="6178" name="Text Box 32"/>
            <p:cNvSpPr txBox="1">
              <a:spLocks noChangeArrowheads="1"/>
            </p:cNvSpPr>
            <p:nvPr/>
          </p:nvSpPr>
          <p:spPr bwMode="auto">
            <a:xfrm>
              <a:off x="3062" y="2184"/>
              <a:ext cx="311" cy="1415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6179" name="Text Box 33"/>
            <p:cNvSpPr txBox="1">
              <a:spLocks noChangeArrowheads="1"/>
            </p:cNvSpPr>
            <p:nvPr/>
          </p:nvSpPr>
          <p:spPr bwMode="auto">
            <a:xfrm>
              <a:off x="2678" y="2764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>
                  <a:latin typeface="Century Schoolbook" panose="02040604050505020304" pitchFamily="18" charset="0"/>
                </a:rPr>
                <a:t>≦</a:t>
              </a:r>
            </a:p>
          </p:txBody>
        </p:sp>
      </p:grp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5297286" y="5930541"/>
            <a:ext cx="333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...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>
                <a:latin typeface="Century Schoolbook" panose="02040604050505020304" pitchFamily="18" charset="0"/>
              </a:rPr>
              <a:t>∈</a:t>
            </a:r>
            <a:r>
              <a:rPr lang="en-US" altLang="ja-JP" sz="2800" dirty="0">
                <a:latin typeface="Century Schoolbook" panose="02040604050505020304" pitchFamily="18" charset="0"/>
              </a:rPr>
              <a:t>{0,1}</a:t>
            </a:r>
            <a:endParaRPr lang="en-US" altLang="ja-JP" sz="28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5027870" y="2760454"/>
            <a:ext cx="2719387" cy="4801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2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3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4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>
                <a:latin typeface="Century Schoolbook" panose="02040604050505020304" pitchFamily="18" charset="0"/>
              </a:rPr>
              <a:t>6</a:t>
            </a:fld>
            <a:endParaRPr kumimoji="1" lang="ja-JP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 flipH="1">
            <a:off x="337411" y="948766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1395567" y="3456157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400" dirty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102339" y="3908874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dirty="0">
                <a:latin typeface="Century Schoolbook" panose="02040604050505020304" pitchFamily="18" charset="0"/>
              </a:rPr>
              <a:t>: </a:t>
            </a:r>
            <a:r>
              <a:rPr lang="ja-JP" altLang="en-US" sz="2000" dirty="0">
                <a:latin typeface="Century Schoolbook" panose="02040604050505020304" pitchFamily="18" charset="0"/>
              </a:rPr>
              <a:t>枝集合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607377" y="3911045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V</a:t>
            </a:r>
            <a:r>
              <a:rPr lang="ja-JP" altLang="en-US" sz="2000" dirty="0">
                <a:latin typeface="Century Schoolbook" panose="02040604050505020304" pitchFamily="18" charset="0"/>
              </a:rPr>
              <a:t>：点集合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495149" y="4685685"/>
            <a:ext cx="33437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マッチング</a:t>
            </a:r>
            <a:r>
              <a:rPr lang="ja-JP" altLang="en-US" sz="2000" dirty="0">
                <a:latin typeface="Century Schoolbook" panose="02040604050505020304" pitchFamily="18" charset="0"/>
              </a:rPr>
              <a:t>：どの点においても高々１本しか接続しない枝の部分集合</a:t>
            </a:r>
            <a:r>
              <a:rPr lang="en-US" altLang="ja-JP" sz="20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</a:t>
            </a:r>
            <a:r>
              <a:rPr lang="en-US" altLang="ja-JP" sz="2000" dirty="0">
                <a:latin typeface="Century Schoolbook" panose="02040604050505020304" pitchFamily="18" charset="0"/>
              </a:rPr>
              <a:t>⊆</a:t>
            </a:r>
            <a:r>
              <a:rPr lang="en-US" altLang="ja-JP" sz="2000" i="1" dirty="0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364269" y="1047671"/>
            <a:ext cx="394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2400" dirty="0">
                <a:latin typeface="Century Schoolbook" panose="02040604050505020304" pitchFamily="18" charset="0"/>
              </a:rPr>
              <a:t>各</a:t>
            </a:r>
            <a:r>
              <a:rPr lang="en-US" altLang="ja-JP" sz="2400" dirty="0">
                <a:latin typeface="Century Schoolbook" panose="02040604050505020304" pitchFamily="18" charset="0"/>
              </a:rPr>
              <a:t>0,1-</a:t>
            </a:r>
            <a:r>
              <a:rPr lang="ja-JP" altLang="en-US" sz="2400" dirty="0">
                <a:latin typeface="Century Schoolbook" panose="02040604050505020304" pitchFamily="18" charset="0"/>
              </a:rPr>
              <a:t>変数 </a:t>
            </a:r>
            <a:r>
              <a:rPr lang="en-US" altLang="ja-JP" sz="2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400" b="1" i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ja-JP" sz="2400" b="1" i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 </a:t>
            </a:r>
            <a:r>
              <a:rPr lang="ja-JP" altLang="en-US" sz="2400" dirty="0">
                <a:latin typeface="Century Schoolbook" panose="02040604050505020304" pitchFamily="18" charset="0"/>
              </a:rPr>
              <a:t>は枝 </a:t>
            </a:r>
            <a:r>
              <a:rPr lang="en-US" altLang="ja-JP" sz="2400" b="1" i="1" dirty="0" err="1">
                <a:latin typeface="Century Schoolbook" panose="02040604050505020304" pitchFamily="18" charset="0"/>
              </a:rPr>
              <a:t>e</a:t>
            </a:r>
            <a:r>
              <a:rPr lang="en-US" altLang="ja-JP" sz="2400" b="1" i="1" baseline="-25000" dirty="0" err="1">
                <a:latin typeface="Century Schoolbook" panose="02040604050505020304" pitchFamily="18" charset="0"/>
              </a:rPr>
              <a:t>i</a:t>
            </a:r>
            <a:r>
              <a:rPr lang="en-US" altLang="ja-JP" sz="2400" b="1" i="1" baseline="-25000" dirty="0">
                <a:latin typeface="Century Schoolbook" panose="02040604050505020304" pitchFamily="18" charset="0"/>
              </a:rPr>
              <a:t> </a:t>
            </a:r>
            <a:r>
              <a:rPr lang="ja-JP" altLang="en-US" sz="2400" dirty="0">
                <a:latin typeface="Century Schoolbook" panose="02040604050505020304" pitchFamily="18" charset="0"/>
              </a:rPr>
              <a:t>に対応</a:t>
            </a:r>
            <a:endParaRPr lang="en-US" altLang="ja-JP" sz="2400" dirty="0">
              <a:latin typeface="Century Schoolbook" panose="02040604050505020304" pitchFamily="18" charset="0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666972" y="11963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H="1">
            <a:off x="1000927" y="2287868"/>
            <a:ext cx="1246188" cy="40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6" name="Line 10"/>
          <p:cNvSpPr>
            <a:spLocks noChangeShapeType="1"/>
          </p:cNvSpPr>
          <p:nvPr/>
        </p:nvSpPr>
        <p:spPr bwMode="auto">
          <a:xfrm flipH="1" flipV="1">
            <a:off x="1020694" y="2818749"/>
            <a:ext cx="1930400" cy="322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976164" y="1882260"/>
            <a:ext cx="1190859" cy="3055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 flipH="1">
            <a:off x="1008446" y="1595752"/>
            <a:ext cx="1973263" cy="233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165799" y="2518215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157878" y="150730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2232827" y="1784631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3094660" y="1211548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3140227" y="2869727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1008446" y="1831968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1559165" y="2308799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1681965" y="2868893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H="1" flipV="1">
            <a:off x="2329307" y="2328125"/>
            <a:ext cx="684212" cy="641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2579461" y="2250436"/>
            <a:ext cx="54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734227" y="1683031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731052" y="2613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2950198" y="2950208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2" name="Oval 14"/>
          <p:cNvSpPr>
            <a:spLocks noChangeArrowheads="1"/>
          </p:cNvSpPr>
          <p:nvPr/>
        </p:nvSpPr>
        <p:spPr bwMode="auto">
          <a:xfrm>
            <a:off x="2102652" y="206085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3" name="Oval 15"/>
          <p:cNvSpPr>
            <a:spLocks noChangeArrowheads="1"/>
          </p:cNvSpPr>
          <p:nvPr/>
        </p:nvSpPr>
        <p:spPr bwMode="auto">
          <a:xfrm>
            <a:off x="2921802" y="1470306"/>
            <a:ext cx="288925" cy="307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200">
              <a:latin typeface="Century Schoolbook" panose="02040604050505020304" pitchFamily="18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422798" y="5868915"/>
            <a:ext cx="323163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ja-JP" altLang="en-US" sz="2000" dirty="0">
                <a:latin typeface="Century Schoolbook" panose="02040604050505020304" pitchFamily="18" charset="0"/>
              </a:rPr>
              <a:t>例．</a:t>
            </a:r>
            <a:r>
              <a:rPr lang="en-US" altLang="ja-JP" sz="2400" dirty="0">
                <a:solidFill>
                  <a:srgbClr val="FF33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4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 </a:t>
            </a:r>
            <a:r>
              <a:rPr lang="en-US" altLang="ja-JP" sz="2400" dirty="0">
                <a:latin typeface="Century Schoolbook" panose="02040604050505020304" pitchFamily="18" charset="0"/>
              </a:rPr>
              <a:t>=</a:t>
            </a:r>
            <a:r>
              <a:rPr lang="en-US" altLang="ja-JP" sz="2400" i="1" dirty="0">
                <a:latin typeface="Symbol" panose="05050102010706020507" pitchFamily="18" charset="2"/>
              </a:rPr>
              <a:t>f</a:t>
            </a:r>
            <a:r>
              <a:rPr lang="en-US" altLang="ja-JP" sz="2400" dirty="0">
                <a:latin typeface="Century Schoolbook" panose="02040604050505020304" pitchFamily="18" charset="0"/>
              </a:rPr>
              <a:t>,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ja-JP" sz="24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M </a:t>
            </a:r>
            <a:r>
              <a:rPr lang="en-US" altLang="ja-JP" sz="2400" dirty="0">
                <a:latin typeface="Century Schoolbook" panose="02040604050505020304" pitchFamily="18" charset="0"/>
              </a:rPr>
              <a:t>={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400" b="1" baseline="-25000" dirty="0">
                <a:latin typeface="Century Schoolbook" panose="02040604050505020304" pitchFamily="18" charset="0"/>
              </a:rPr>
              <a:t>3</a:t>
            </a:r>
            <a:r>
              <a:rPr lang="en-US" altLang="ja-JP" sz="2400" dirty="0">
                <a:latin typeface="Century Schoolbook" panose="02040604050505020304" pitchFamily="18" charset="0"/>
              </a:rPr>
              <a:t>}</a:t>
            </a:r>
            <a:endParaRPr lang="ja-JP" alt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utoUpdateAnimBg="0"/>
      <p:bldP spid="87074" grpId="0" autoUpdateAnimBg="0"/>
      <p:bldP spid="8707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694142" y="646863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7668" y="1257051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497599" y="2097579"/>
            <a:ext cx="847631" cy="285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511044" y="2474008"/>
            <a:ext cx="1313017" cy="22850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480756" y="1809977"/>
            <a:ext cx="809997" cy="216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502713" y="1606824"/>
            <a:ext cx="1342172" cy="1654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06338" y="2487704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85191" y="1250128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335511" y="1740752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658512" y="1125415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668443" y="2710415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2713" y="177431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877300" y="2112421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77301" y="2516015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1401135" y="2126124"/>
            <a:ext cx="465386" cy="4547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1543276" y="2044958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195" y="1668711"/>
            <a:ext cx="196521" cy="218374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14036" y="2328336"/>
            <a:ext cx="196521" cy="218374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1823452" y="2567221"/>
            <a:ext cx="196521" cy="218374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1246969" y="1936613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804137" y="1517875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03646" y="3001052"/>
            <a:ext cx="1146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000" dirty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250265" y="126541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2770196" y="2105945"/>
            <a:ext cx="847631" cy="285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 flipV="1">
            <a:off x="2783641" y="2482374"/>
            <a:ext cx="1313017" cy="22850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 flipV="1">
            <a:off x="2753353" y="1818343"/>
            <a:ext cx="809997" cy="216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2775310" y="1615190"/>
            <a:ext cx="1342172" cy="1654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2220059" y="2393740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2349429" y="1259332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3608108" y="1749118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4011980" y="1115408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3998470" y="2674201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2775310" y="1782683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3149897" y="212078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3149898" y="2524381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 flipH="1" flipV="1">
            <a:off x="3673732" y="2134490"/>
            <a:ext cx="465386" cy="4547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3808690" y="2067054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2588792" y="1677077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66" name="Oval 12"/>
          <p:cNvSpPr>
            <a:spLocks noChangeArrowheads="1"/>
          </p:cNvSpPr>
          <p:nvPr/>
        </p:nvSpPr>
        <p:spPr bwMode="auto">
          <a:xfrm>
            <a:off x="2586633" y="2336702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67" name="Oval 13"/>
          <p:cNvSpPr>
            <a:spLocks noChangeArrowheads="1"/>
          </p:cNvSpPr>
          <p:nvPr/>
        </p:nvSpPr>
        <p:spPr bwMode="auto">
          <a:xfrm>
            <a:off x="4096049" y="2575587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68" name="Oval 14"/>
          <p:cNvSpPr>
            <a:spLocks noChangeArrowheads="1"/>
          </p:cNvSpPr>
          <p:nvPr/>
        </p:nvSpPr>
        <p:spPr bwMode="auto">
          <a:xfrm>
            <a:off x="3519566" y="1944979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4076734" y="1526241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2876243" y="3009418"/>
            <a:ext cx="1146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000" dirty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562681" y="127006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 flipH="1">
            <a:off x="5082612" y="2110595"/>
            <a:ext cx="847631" cy="285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 flipV="1">
            <a:off x="5096057" y="2487024"/>
            <a:ext cx="1313017" cy="22850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 flipV="1">
            <a:off x="5065769" y="1822993"/>
            <a:ext cx="809997" cy="216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 flipH="1">
            <a:off x="5087726" y="1619840"/>
            <a:ext cx="1342172" cy="1654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4734451" y="2523919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4770204" y="1263144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5878720" y="1628364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6243525" y="1138431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>
            <a:off x="6210098" y="2705706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2" name="Text Box 22"/>
          <p:cNvSpPr txBox="1">
            <a:spLocks noChangeArrowheads="1"/>
          </p:cNvSpPr>
          <p:nvPr/>
        </p:nvSpPr>
        <p:spPr bwMode="auto">
          <a:xfrm>
            <a:off x="5087726" y="1787333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5462313" y="212543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5336634" y="2519210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85" name="Line 10"/>
          <p:cNvSpPr>
            <a:spLocks noChangeShapeType="1"/>
          </p:cNvSpPr>
          <p:nvPr/>
        </p:nvSpPr>
        <p:spPr bwMode="auto">
          <a:xfrm flipH="1" flipV="1">
            <a:off x="5986148" y="2139140"/>
            <a:ext cx="465386" cy="4547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6229081" y="213210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7" name="Oval 8"/>
          <p:cNvSpPr>
            <a:spLocks noChangeArrowheads="1"/>
          </p:cNvSpPr>
          <p:nvPr/>
        </p:nvSpPr>
        <p:spPr bwMode="auto">
          <a:xfrm>
            <a:off x="4901208" y="1681727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88" name="Oval 12"/>
          <p:cNvSpPr>
            <a:spLocks noChangeArrowheads="1"/>
          </p:cNvSpPr>
          <p:nvPr/>
        </p:nvSpPr>
        <p:spPr bwMode="auto">
          <a:xfrm>
            <a:off x="4899049" y="2341352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08465" y="2580237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0" name="Oval 14"/>
          <p:cNvSpPr>
            <a:spLocks noChangeArrowheads="1"/>
          </p:cNvSpPr>
          <p:nvPr/>
        </p:nvSpPr>
        <p:spPr bwMode="auto">
          <a:xfrm>
            <a:off x="5831982" y="1949629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1" name="Oval 15"/>
          <p:cNvSpPr>
            <a:spLocks noChangeArrowheads="1"/>
          </p:cNvSpPr>
          <p:nvPr/>
        </p:nvSpPr>
        <p:spPr bwMode="auto">
          <a:xfrm>
            <a:off x="6389150" y="1530891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2" name="Text Box 29"/>
          <p:cNvSpPr txBox="1">
            <a:spLocks noChangeArrowheads="1"/>
          </p:cNvSpPr>
          <p:nvPr/>
        </p:nvSpPr>
        <p:spPr bwMode="auto">
          <a:xfrm>
            <a:off x="5162812" y="3052999"/>
            <a:ext cx="1146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000" dirty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7817196" y="1283873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H="1">
            <a:off x="7337127" y="2124401"/>
            <a:ext cx="847631" cy="285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 flipH="1" flipV="1">
            <a:off x="7350572" y="2500830"/>
            <a:ext cx="1313017" cy="228505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7" name="Line 11"/>
          <p:cNvSpPr>
            <a:spLocks noChangeShapeType="1"/>
          </p:cNvSpPr>
          <p:nvPr/>
        </p:nvSpPr>
        <p:spPr bwMode="auto">
          <a:xfrm flipH="1" flipV="1">
            <a:off x="7320284" y="1836799"/>
            <a:ext cx="809997" cy="216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 flipH="1">
            <a:off x="7342241" y="1633646"/>
            <a:ext cx="1342172" cy="165469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988966" y="2537725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7024719" y="1276950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8175039" y="1767574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8498040" y="1152237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8515291" y="2743955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7342241" y="1801139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7716828" y="2139243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7716829" y="2542837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 flipH="1" flipV="1">
            <a:off x="8240663" y="2152946"/>
            <a:ext cx="465386" cy="4547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08" name="Text Box 24"/>
          <p:cNvSpPr txBox="1">
            <a:spLocks noChangeArrowheads="1"/>
          </p:cNvSpPr>
          <p:nvPr/>
        </p:nvSpPr>
        <p:spPr bwMode="auto">
          <a:xfrm>
            <a:off x="8434133" y="2078481"/>
            <a:ext cx="445393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7155723" y="1695533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10" name="Oval 12"/>
          <p:cNvSpPr>
            <a:spLocks noChangeArrowheads="1"/>
          </p:cNvSpPr>
          <p:nvPr/>
        </p:nvSpPr>
        <p:spPr bwMode="auto">
          <a:xfrm>
            <a:off x="7153564" y="2355158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11" name="Oval 13"/>
          <p:cNvSpPr>
            <a:spLocks noChangeArrowheads="1"/>
          </p:cNvSpPr>
          <p:nvPr/>
        </p:nvSpPr>
        <p:spPr bwMode="auto">
          <a:xfrm>
            <a:off x="8662980" y="2594043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12" name="Oval 14"/>
          <p:cNvSpPr>
            <a:spLocks noChangeArrowheads="1"/>
          </p:cNvSpPr>
          <p:nvPr/>
        </p:nvSpPr>
        <p:spPr bwMode="auto">
          <a:xfrm>
            <a:off x="8086497" y="1963435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13" name="Oval 15"/>
          <p:cNvSpPr>
            <a:spLocks noChangeArrowheads="1"/>
          </p:cNvSpPr>
          <p:nvPr/>
        </p:nvSpPr>
        <p:spPr bwMode="auto">
          <a:xfrm>
            <a:off x="8643665" y="1544697"/>
            <a:ext cx="196521" cy="218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7443174" y="3027874"/>
            <a:ext cx="1146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000" dirty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15" name="Rectangle 42"/>
          <p:cNvSpPr>
            <a:spLocks noChangeArrowheads="1"/>
          </p:cNvSpPr>
          <p:nvPr/>
        </p:nvSpPr>
        <p:spPr bwMode="auto">
          <a:xfrm flipH="1">
            <a:off x="467544" y="629189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1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300" y="38859"/>
            <a:ext cx="7297737" cy="638740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, </a:t>
            </a:r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 , </a:t>
            </a:r>
            <a:r>
              <a:rPr lang="en-US" altLang="ja-JP" sz="2800" b="1" dirty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 , </a:t>
            </a:r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 </a:t>
            </a:r>
            <a:r>
              <a:rPr lang="ja-JP" altLang="en-US" sz="2800" dirty="0">
                <a:ea typeface="HG丸ｺﾞｼｯｸM-PRO" panose="020F0600000000000000" pitchFamily="50" charset="-128"/>
              </a:rPr>
              <a:t>の最適解</a:t>
            </a:r>
            <a:r>
              <a:rPr lang="ja-JP" altLang="en-US" sz="2800">
                <a:ea typeface="HG丸ｺﾞｼｯｸM-PRO" panose="020F0600000000000000" pitchFamily="50" charset="-128"/>
              </a:rPr>
              <a:t>，最適値</a:t>
            </a:r>
            <a:endParaRPr lang="ja-JP" altLang="en-US" sz="2800" dirty="0">
              <a:ea typeface="HG丸ｺﾞｼｯｸM-PRO" panose="020F06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44247" y="3940100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VC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の最適解</a:t>
            </a:r>
            <a:endParaRPr lang="en-US" altLang="ja-JP" dirty="0">
              <a:ea typeface="HG丸ｺﾞｼｯｸM-PRO" panose="020F0600000000000000" pitchFamily="50" charset="-128"/>
            </a:endParaRPr>
          </a:p>
          <a:p>
            <a:endParaRPr lang="ja-JP" altLang="en-US" dirty="0">
              <a:ea typeface="HG丸ｺﾞｼｯｸM-PRO" panose="020F0600000000000000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562022" y="394885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の最適解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978595" y="398268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の最適解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339458" y="39519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M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の最適解</a:t>
            </a:r>
          </a:p>
        </p:txBody>
      </p: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486928" y="4367720"/>
            <a:ext cx="1519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C=</a:t>
            </a:r>
            <a:r>
              <a:rPr lang="en-US" altLang="ja-JP" sz="2000" dirty="0">
                <a:solidFill>
                  <a:srgbClr val="C00000"/>
                </a:solidFill>
                <a:latin typeface="Century Schoolbook" panose="02040604050505020304" pitchFamily="18" charset="0"/>
              </a:rPr>
              <a:t>{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dirty="0">
                <a:solidFill>
                  <a:srgbClr val="C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22" name="Text Box 29"/>
          <p:cNvSpPr txBox="1">
            <a:spLocks noChangeArrowheads="1"/>
          </p:cNvSpPr>
          <p:nvPr/>
        </p:nvSpPr>
        <p:spPr bwMode="auto">
          <a:xfrm>
            <a:off x="7443174" y="4379526"/>
            <a:ext cx="1258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M=</a:t>
            </a:r>
            <a:r>
              <a:rPr lang="en-US" altLang="ja-JP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{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23" name="Text Box 29"/>
          <p:cNvSpPr txBox="1">
            <a:spLocks noChangeArrowheads="1"/>
          </p:cNvSpPr>
          <p:nvPr/>
        </p:nvSpPr>
        <p:spPr bwMode="auto">
          <a:xfrm>
            <a:off x="2915196" y="4318191"/>
            <a:ext cx="10931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  y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  y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ja-JP" sz="20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C00000"/>
                </a:solidFill>
              </a:rPr>
              <a:t>0.5</a:t>
            </a:r>
            <a:endParaRPr lang="en-US" altLang="ja-JP" sz="20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4" name="Text Box 29"/>
          <p:cNvSpPr txBox="1">
            <a:spLocks noChangeArrowheads="1"/>
          </p:cNvSpPr>
          <p:nvPr/>
        </p:nvSpPr>
        <p:spPr bwMode="auto">
          <a:xfrm>
            <a:off x="5337330" y="4342716"/>
            <a:ext cx="10931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1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  x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  x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5</a:t>
            </a:r>
            <a:r>
              <a:rPr lang="en-US" altLang="ja-JP" sz="20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0.5</a:t>
            </a:r>
            <a:endParaRPr lang="en-US" altLang="ja-JP" sz="2000" b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52075" y="6208719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VC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>
                <a:solidFill>
                  <a:srgbClr val="C00000"/>
                </a:solidFill>
              </a:rPr>
              <a:t>3</a:t>
            </a:r>
            <a:endParaRPr lang="en-US" altLang="ja-JP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endParaRPr lang="en-US" altLang="ja-JP" b="1" dirty="0">
              <a:ea typeface="HG丸ｺﾞｼｯｸM-PRO" panose="020F0600000000000000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2562022" y="625130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VC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>
                <a:solidFill>
                  <a:srgbClr val="C00000"/>
                </a:solidFill>
              </a:rPr>
              <a:t>2.5</a:t>
            </a:r>
            <a:endParaRPr lang="en-US" altLang="ja-JP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971483" y="627240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>
                <a:solidFill>
                  <a:srgbClr val="0070C0"/>
                </a:solidFill>
              </a:rPr>
              <a:t>2.5</a:t>
            </a:r>
            <a:endParaRPr lang="en-US" altLang="ja-JP" dirty="0">
              <a:ea typeface="HG丸ｺﾞｼｯｸM-PRO" panose="020F0600000000000000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308400" y="625130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>
                <a:latin typeface="Times New Roman" panose="02020603050405020304" pitchFamily="18" charset="0"/>
              </a:rPr>
              <a:t>M </a:t>
            </a:r>
            <a:r>
              <a:rPr lang="ja-JP" altLang="en-US" dirty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endParaRPr lang="en-US" altLang="ja-JP" dirty="0">
              <a:ea typeface="HG丸ｺﾞｼｯｸM-PRO" panose="020F0600000000000000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2635666" y="25094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5435998" y="1327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392437" y="1638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934510" y="20342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671877" y="13572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784078" y="26150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681823" y="26585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741162" y="1232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093947" y="20051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5483775" y="1660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0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04089" y="4891878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204289" y="4891878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7" name="直線コネクタ 6"/>
          <p:cNvCxnSpPr>
            <a:stCxn id="18" idx="6"/>
            <a:endCxn id="19" idx="2"/>
          </p:cNvCxnSpPr>
          <p:nvPr/>
        </p:nvCxnSpPr>
        <p:spPr>
          <a:xfrm>
            <a:off x="3635896" y="3556953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35896" y="5013176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3515630" y="3675817"/>
            <a:ext cx="1804562" cy="1222265"/>
            <a:chOff x="1715430" y="2611760"/>
            <a:chExt cx="1804562" cy="1488030"/>
          </a:xfrm>
        </p:grpSpPr>
        <p:cxnSp>
          <p:nvCxnSpPr>
            <p:cNvPr id="10" name="直線コネクタ 9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コネクタ 11"/>
          <p:cNvCxnSpPr/>
          <p:nvPr/>
        </p:nvCxnSpPr>
        <p:spPr>
          <a:xfrm flipV="1">
            <a:off x="3577046" y="2796474"/>
            <a:ext cx="724106" cy="69255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478035" y="2802586"/>
            <a:ext cx="796971" cy="69255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270788" y="2607621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354078" y="3338783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310661" y="4885859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950845" y="3355780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3404089" y="3435655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204289" y="3435655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20537" y="2187895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10715" y="4943627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15543" y="2788246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67171" y="4049676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117059" y="4948390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4796866" y="2805023"/>
            <a:ext cx="86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048749" y="4049676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184757" y="3475762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681042" y="5493513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G=</a:t>
            </a:r>
            <a:r>
              <a:rPr lang="en-US" altLang="ja-JP" sz="2400" dirty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9915" y="402354"/>
            <a:ext cx="836327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rgbClr val="C00000"/>
                </a:solidFill>
              </a:rPr>
              <a:t>課題１３－１</a:t>
            </a:r>
            <a:r>
              <a:rPr kumimoji="1" lang="ja-JP" altLang="en-US" sz="2000" dirty="0"/>
              <a:t>　スライド７にならって，下図のグラフに対して，最小節点カバー問題の整数計画問題</a:t>
            </a:r>
            <a:r>
              <a:rPr lang="ja-JP" altLang="en-US" sz="2000" dirty="0">
                <a:ea typeface="HG丸ｺﾞｼｯｸM-PRO" panose="020F0600000000000000" pitchFamily="50" charset="-128"/>
              </a:rPr>
              <a:t> </a:t>
            </a:r>
            <a:r>
              <a:rPr lang="en-US" altLang="ja-JP" sz="2000" b="1" dirty="0">
                <a:latin typeface="Times New Roman" panose="02020603050405020304" pitchFamily="18" charset="0"/>
              </a:rPr>
              <a:t>IP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VC</a:t>
            </a:r>
            <a:r>
              <a:rPr lang="ja-JP" altLang="en-US" sz="2000" b="1" baseline="-25000" dirty="0" err="1">
                <a:latin typeface="Times New Roman" panose="02020603050405020304" pitchFamily="18" charset="0"/>
              </a:rPr>
              <a:t>，</a:t>
            </a:r>
            <a:r>
              <a:rPr lang="ja-JP" altLang="en-US" sz="2000" dirty="0"/>
              <a:t>緩和線形計画問題</a:t>
            </a:r>
            <a:r>
              <a:rPr lang="ja-JP" altLang="en-US" sz="2000" dirty="0">
                <a:ea typeface="HG丸ｺﾞｼｯｸM-PRO" panose="020F0600000000000000" pitchFamily="50" charset="-128"/>
              </a:rPr>
              <a:t> </a:t>
            </a:r>
            <a:r>
              <a:rPr lang="en-US" altLang="ja-JP" sz="2000" b="1" dirty="0">
                <a:latin typeface="Times New Roman" panose="02020603050405020304" pitchFamily="18" charset="0"/>
              </a:rPr>
              <a:t>LP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VC</a:t>
            </a:r>
            <a:r>
              <a:rPr lang="ja-JP" altLang="en-US" sz="2000" b="1" baseline="-25000" dirty="0" err="1">
                <a:latin typeface="Times New Roman" panose="02020603050405020304" pitchFamily="18" charset="0"/>
              </a:rPr>
              <a:t>，</a:t>
            </a:r>
            <a:r>
              <a:rPr lang="ja-JP" altLang="en-US" sz="2000" dirty="0"/>
              <a:t>双対問題</a:t>
            </a:r>
            <a:r>
              <a:rPr lang="ja-JP" altLang="en-US" sz="2000" dirty="0">
                <a:ea typeface="HG丸ｺﾞｼｯｸM-PRO" panose="020F0600000000000000" pitchFamily="50" charset="-128"/>
              </a:rPr>
              <a:t> </a:t>
            </a:r>
            <a:r>
              <a:rPr lang="en-US" altLang="ja-JP" sz="2000" b="1" dirty="0">
                <a:latin typeface="Times New Roman" panose="02020603050405020304" pitchFamily="18" charset="0"/>
              </a:rPr>
              <a:t>LP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M</a:t>
            </a:r>
            <a:r>
              <a:rPr lang="ja-JP" altLang="en-US" sz="2000" b="1" baseline="-25000" dirty="0" err="1">
                <a:latin typeface="Times New Roman" panose="02020603050405020304" pitchFamily="18" charset="0"/>
              </a:rPr>
              <a:t>，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ea typeface="HG丸ｺﾞｼｯｸM-PRO" panose="020F0600000000000000" pitchFamily="50" charset="-128"/>
              </a:rPr>
              <a:t> </a:t>
            </a:r>
            <a:r>
              <a:rPr lang="en-US" altLang="ja-JP" sz="2000" b="1" dirty="0">
                <a:latin typeface="Times New Roman" panose="02020603050405020304" pitchFamily="18" charset="0"/>
              </a:rPr>
              <a:t>LP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M</a:t>
            </a:r>
            <a:r>
              <a:rPr lang="ja-JP" altLang="en-US" sz="2000" dirty="0"/>
              <a:t>の整数計画問題</a:t>
            </a:r>
            <a:r>
              <a:rPr lang="en-US" altLang="ja-JP" sz="2000" b="1" dirty="0">
                <a:latin typeface="Times New Roman" panose="02020603050405020304" pitchFamily="18" charset="0"/>
              </a:rPr>
              <a:t>IP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M</a:t>
            </a:r>
            <a:r>
              <a:rPr lang="ja-JP" altLang="en-US" sz="2000" dirty="0"/>
              <a:t>を書き出し，</a:t>
            </a:r>
            <a:r>
              <a:rPr kumimoji="1" lang="ja-JP" altLang="en-US" sz="2000" dirty="0"/>
              <a:t>それぞれの最適解を求めよ．</a:t>
            </a:r>
          </a:p>
        </p:txBody>
      </p:sp>
    </p:spTree>
    <p:extLst>
      <p:ext uri="{BB962C8B-B14F-4D97-AF65-F5344CB8AC3E}">
        <p14:creationId xmlns:p14="http://schemas.microsoft.com/office/powerpoint/2010/main" val="29412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/>
          <p:cNvCxnSpPr/>
          <p:nvPr/>
        </p:nvCxnSpPr>
        <p:spPr>
          <a:xfrm>
            <a:off x="5053839" y="1502044"/>
            <a:ext cx="928836" cy="9784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6089116" y="2562691"/>
            <a:ext cx="1101213" cy="339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2" idx="7"/>
            <a:endCxn id="6" idx="1"/>
          </p:cNvCxnSpPr>
          <p:nvPr/>
        </p:nvCxnSpPr>
        <p:spPr>
          <a:xfrm>
            <a:off x="3680970" y="1921545"/>
            <a:ext cx="883018" cy="570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5" idx="1"/>
          </p:cNvCxnSpPr>
          <p:nvPr/>
        </p:nvCxnSpPr>
        <p:spPr>
          <a:xfrm flipV="1">
            <a:off x="3481028" y="1921172"/>
            <a:ext cx="97747" cy="10340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4539963" y="2464288"/>
            <a:ext cx="1549153" cy="173133"/>
            <a:chOff x="5004048" y="1518344"/>
            <a:chExt cx="1549153" cy="173133"/>
          </a:xfrm>
        </p:grpSpPr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 rot="4403155">
            <a:off x="2865026" y="3604622"/>
            <a:ext cx="1549153" cy="173133"/>
            <a:chOff x="5004048" y="1518344"/>
            <a:chExt cx="1549153" cy="173133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 rot="19494338">
            <a:off x="5036792" y="4619655"/>
            <a:ext cx="1549153" cy="173133"/>
            <a:chOff x="5004048" y="1518344"/>
            <a:chExt cx="1549153" cy="173133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rot="2297493">
            <a:off x="1553163" y="4329992"/>
            <a:ext cx="1549153" cy="173133"/>
            <a:chOff x="5004048" y="1518344"/>
            <a:chExt cx="1549153" cy="173133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389151" y="1518344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004048" y="1521560"/>
              <a:ext cx="164050" cy="1699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100">
                <a:latin typeface="Century Schoolbook" panose="02040604050505020304" pitchFamily="18" charset="0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5165015" y="1603303"/>
              <a:ext cx="12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15"/>
          <p:cNvSpPr>
            <a:spLocks noChangeArrowheads="1"/>
          </p:cNvSpPr>
          <p:nvPr/>
        </p:nvSpPr>
        <p:spPr bwMode="auto">
          <a:xfrm rot="4403155">
            <a:off x="4914778" y="1347189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 rot="4403155">
            <a:off x="6468831" y="5536211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 rot="4403155">
            <a:off x="2112131" y="2276438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 rot="4403155">
            <a:off x="1811343" y="5397216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 rot="4403155">
            <a:off x="7165691" y="2839238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 rot="4403155">
            <a:off x="3823546" y="5741996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 rot="4403155">
            <a:off x="5437039" y="3393540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 rot="4403155">
            <a:off x="3524795" y="1798185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 rot="4403155">
            <a:off x="4539962" y="3748477"/>
            <a:ext cx="164050" cy="1699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 sz="1100">
              <a:latin typeface="Century Schoolbook" panose="02040604050505020304" pitchFamily="18" charset="0"/>
            </a:endParaRPr>
          </a:p>
        </p:txBody>
      </p:sp>
      <p:cxnSp>
        <p:nvCxnSpPr>
          <p:cNvPr id="43" name="直線コネクタ 42"/>
          <p:cNvCxnSpPr>
            <a:endCxn id="19" idx="2"/>
          </p:cNvCxnSpPr>
          <p:nvPr/>
        </p:nvCxnSpPr>
        <p:spPr>
          <a:xfrm flipV="1">
            <a:off x="3979941" y="5152861"/>
            <a:ext cx="1198589" cy="6923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1" idx="7"/>
            <a:endCxn id="18" idx="0"/>
          </p:cNvCxnSpPr>
          <p:nvPr/>
        </p:nvCxnSpPr>
        <p:spPr>
          <a:xfrm>
            <a:off x="5593214" y="3516900"/>
            <a:ext cx="735035" cy="720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9" idx="1"/>
          </p:cNvCxnSpPr>
          <p:nvPr/>
        </p:nvCxnSpPr>
        <p:spPr>
          <a:xfrm>
            <a:off x="3905571" y="4402815"/>
            <a:ext cx="1258078" cy="687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0"/>
            <a:endCxn id="22" idx="4"/>
          </p:cNvCxnSpPr>
          <p:nvPr/>
        </p:nvCxnSpPr>
        <p:spPr>
          <a:xfrm flipV="1">
            <a:off x="1974780" y="4911127"/>
            <a:ext cx="844871" cy="546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7" idx="5"/>
            <a:endCxn id="23" idx="1"/>
          </p:cNvCxnSpPr>
          <p:nvPr/>
        </p:nvCxnSpPr>
        <p:spPr>
          <a:xfrm flipH="1">
            <a:off x="1774886" y="2434152"/>
            <a:ext cx="378287" cy="1471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7" idx="7"/>
          </p:cNvCxnSpPr>
          <p:nvPr/>
        </p:nvCxnSpPr>
        <p:spPr>
          <a:xfrm>
            <a:off x="2268306" y="2399798"/>
            <a:ext cx="1117571" cy="598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3" idx="7"/>
            <a:endCxn id="15" idx="4"/>
          </p:cNvCxnSpPr>
          <p:nvPr/>
        </p:nvCxnSpPr>
        <p:spPr>
          <a:xfrm flipV="1">
            <a:off x="1865930" y="3052301"/>
            <a:ext cx="1492703" cy="9251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0" idx="3"/>
            <a:endCxn id="22" idx="6"/>
          </p:cNvCxnSpPr>
          <p:nvPr/>
        </p:nvCxnSpPr>
        <p:spPr>
          <a:xfrm flipH="1" flipV="1">
            <a:off x="2936675" y="4895274"/>
            <a:ext cx="894746" cy="893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8" idx="6"/>
            <a:endCxn id="29" idx="5"/>
          </p:cNvCxnSpPr>
          <p:nvPr/>
        </p:nvCxnSpPr>
        <p:spPr>
          <a:xfrm flipV="1">
            <a:off x="6444208" y="2996952"/>
            <a:ext cx="762525" cy="12626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3" idx="2"/>
            <a:endCxn id="6" idx="4"/>
          </p:cNvCxnSpPr>
          <p:nvPr/>
        </p:nvCxnSpPr>
        <p:spPr>
          <a:xfrm flipV="1">
            <a:off x="4598534" y="2637421"/>
            <a:ext cx="23454" cy="11174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22" idx="7"/>
            <a:endCxn id="14" idx="4"/>
          </p:cNvCxnSpPr>
          <p:nvPr/>
        </p:nvCxnSpPr>
        <p:spPr>
          <a:xfrm flipV="1">
            <a:off x="2955045" y="4378659"/>
            <a:ext cx="802703" cy="45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28" idx="2"/>
          </p:cNvCxnSpPr>
          <p:nvPr/>
        </p:nvCxnSpPr>
        <p:spPr>
          <a:xfrm flipH="1" flipV="1">
            <a:off x="1783151" y="4054447"/>
            <a:ext cx="86764" cy="13491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31" idx="1"/>
            <a:endCxn id="5" idx="4"/>
          </p:cNvCxnSpPr>
          <p:nvPr/>
        </p:nvCxnSpPr>
        <p:spPr>
          <a:xfrm flipV="1">
            <a:off x="5560047" y="2634205"/>
            <a:ext cx="447044" cy="7715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9" idx="5"/>
          </p:cNvCxnSpPr>
          <p:nvPr/>
        </p:nvCxnSpPr>
        <p:spPr>
          <a:xfrm>
            <a:off x="5327637" y="5121510"/>
            <a:ext cx="1149034" cy="5215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26" idx="2"/>
            <a:endCxn id="18" idx="4"/>
          </p:cNvCxnSpPr>
          <p:nvPr/>
        </p:nvCxnSpPr>
        <p:spPr>
          <a:xfrm flipH="1" flipV="1">
            <a:off x="6425939" y="4376254"/>
            <a:ext cx="101464" cy="1166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endCxn id="33" idx="4"/>
          </p:cNvCxnSpPr>
          <p:nvPr/>
        </p:nvCxnSpPr>
        <p:spPr>
          <a:xfrm flipV="1">
            <a:off x="3875885" y="3857727"/>
            <a:ext cx="664690" cy="443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4670114" y="1493811"/>
            <a:ext cx="275832" cy="987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 flipV="1">
            <a:off x="4659204" y="3885732"/>
            <a:ext cx="562424" cy="11513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endCxn id="33" idx="3"/>
          </p:cNvCxnSpPr>
          <p:nvPr/>
        </p:nvCxnSpPr>
        <p:spPr>
          <a:xfrm>
            <a:off x="3499239" y="3054490"/>
            <a:ext cx="1048598" cy="7405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18" idx="1"/>
            <a:endCxn id="33" idx="7"/>
          </p:cNvCxnSpPr>
          <p:nvPr/>
        </p:nvCxnSpPr>
        <p:spPr>
          <a:xfrm flipH="1" flipV="1">
            <a:off x="4696137" y="3871837"/>
            <a:ext cx="1598963" cy="419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31" idx="2"/>
            <a:endCxn id="6" idx="5"/>
          </p:cNvCxnSpPr>
          <p:nvPr/>
        </p:nvCxnSpPr>
        <p:spPr>
          <a:xfrm flipH="1" flipV="1">
            <a:off x="4679988" y="2612537"/>
            <a:ext cx="815623" cy="787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22" idx="0"/>
            <a:endCxn id="15" idx="5"/>
          </p:cNvCxnSpPr>
          <p:nvPr/>
        </p:nvCxnSpPr>
        <p:spPr>
          <a:xfrm flipV="1">
            <a:off x="2924943" y="3100765"/>
            <a:ext cx="474119" cy="1676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30" idx="2"/>
          </p:cNvCxnSpPr>
          <p:nvPr/>
        </p:nvCxnSpPr>
        <p:spPr>
          <a:xfrm flipH="1" flipV="1">
            <a:off x="3830834" y="4420263"/>
            <a:ext cx="51284" cy="1328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endCxn id="6" idx="3"/>
          </p:cNvCxnSpPr>
          <p:nvPr/>
        </p:nvCxnSpPr>
        <p:spPr>
          <a:xfrm flipV="1">
            <a:off x="3496727" y="2612537"/>
            <a:ext cx="1067261" cy="3748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5" idx="5"/>
          </p:cNvCxnSpPr>
          <p:nvPr/>
        </p:nvCxnSpPr>
        <p:spPr>
          <a:xfrm flipH="1" flipV="1">
            <a:off x="6065091" y="2609321"/>
            <a:ext cx="320048" cy="1603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17"/>
          <p:cNvSpPr txBox="1">
            <a:spLocks noChangeArrowheads="1"/>
          </p:cNvSpPr>
          <p:nvPr/>
        </p:nvSpPr>
        <p:spPr bwMode="auto">
          <a:xfrm>
            <a:off x="7238967" y="2679308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80" name="Text Box 18"/>
          <p:cNvSpPr txBox="1">
            <a:spLocks noChangeArrowheads="1"/>
          </p:cNvSpPr>
          <p:nvPr/>
        </p:nvSpPr>
        <p:spPr bwMode="auto">
          <a:xfrm>
            <a:off x="5943271" y="2118676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81" name="Text Box 20"/>
          <p:cNvSpPr txBox="1">
            <a:spLocks noChangeArrowheads="1"/>
          </p:cNvSpPr>
          <p:nvPr/>
        </p:nvSpPr>
        <p:spPr bwMode="auto">
          <a:xfrm>
            <a:off x="6371262" y="4148119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82" name="Text Box 21"/>
          <p:cNvSpPr txBox="1">
            <a:spLocks noChangeArrowheads="1"/>
          </p:cNvSpPr>
          <p:nvPr/>
        </p:nvSpPr>
        <p:spPr bwMode="auto">
          <a:xfrm>
            <a:off x="5006103" y="5155711"/>
            <a:ext cx="454208" cy="3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83" name="Text Box 21"/>
          <p:cNvSpPr txBox="1">
            <a:spLocks noChangeArrowheads="1"/>
          </p:cNvSpPr>
          <p:nvPr/>
        </p:nvSpPr>
        <p:spPr bwMode="auto">
          <a:xfrm>
            <a:off x="1520756" y="5528704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8</a:t>
            </a:r>
          </a:p>
        </p:txBody>
      </p:sp>
      <p:sp>
        <p:nvSpPr>
          <p:cNvPr id="184" name="Text Box 21"/>
          <p:cNvSpPr txBox="1">
            <a:spLocks noChangeArrowheads="1"/>
          </p:cNvSpPr>
          <p:nvPr/>
        </p:nvSpPr>
        <p:spPr bwMode="auto">
          <a:xfrm>
            <a:off x="2622675" y="4858640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7</a:t>
            </a:r>
          </a:p>
        </p:txBody>
      </p:sp>
      <p:sp>
        <p:nvSpPr>
          <p:cNvPr id="185" name="Text Box 21"/>
          <p:cNvSpPr txBox="1">
            <a:spLocks noChangeArrowheads="1"/>
          </p:cNvSpPr>
          <p:nvPr/>
        </p:nvSpPr>
        <p:spPr bwMode="auto">
          <a:xfrm>
            <a:off x="3606820" y="5845189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86" name="Text Box 21"/>
          <p:cNvSpPr txBox="1">
            <a:spLocks noChangeArrowheads="1"/>
          </p:cNvSpPr>
          <p:nvPr/>
        </p:nvSpPr>
        <p:spPr bwMode="auto">
          <a:xfrm>
            <a:off x="6386241" y="5621169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87" name="Text Box 17"/>
          <p:cNvSpPr txBox="1">
            <a:spLocks noChangeArrowheads="1"/>
          </p:cNvSpPr>
          <p:nvPr/>
        </p:nvSpPr>
        <p:spPr bwMode="auto">
          <a:xfrm>
            <a:off x="1577892" y="2020469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188" name="Text Box 17"/>
          <p:cNvSpPr txBox="1">
            <a:spLocks noChangeArrowheads="1"/>
          </p:cNvSpPr>
          <p:nvPr/>
        </p:nvSpPr>
        <p:spPr bwMode="auto">
          <a:xfrm>
            <a:off x="3152612" y="1362673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189" name="Text Box 17"/>
          <p:cNvSpPr txBox="1">
            <a:spLocks noChangeArrowheads="1"/>
          </p:cNvSpPr>
          <p:nvPr/>
        </p:nvSpPr>
        <p:spPr bwMode="auto">
          <a:xfrm>
            <a:off x="4177958" y="1923868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14</a:t>
            </a:r>
          </a:p>
        </p:txBody>
      </p:sp>
      <p:sp>
        <p:nvSpPr>
          <p:cNvPr id="190" name="Text Box 17"/>
          <p:cNvSpPr txBox="1">
            <a:spLocks noChangeArrowheads="1"/>
          </p:cNvSpPr>
          <p:nvPr/>
        </p:nvSpPr>
        <p:spPr bwMode="auto">
          <a:xfrm>
            <a:off x="5020942" y="1111950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191" name="Text Box 17"/>
          <p:cNvSpPr txBox="1">
            <a:spLocks noChangeArrowheads="1"/>
          </p:cNvSpPr>
          <p:nvPr/>
        </p:nvSpPr>
        <p:spPr bwMode="auto">
          <a:xfrm>
            <a:off x="5128026" y="3394127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16</a:t>
            </a:r>
          </a:p>
        </p:txBody>
      </p:sp>
      <p:sp>
        <p:nvSpPr>
          <p:cNvPr id="192" name="Text Box 17"/>
          <p:cNvSpPr txBox="1">
            <a:spLocks noChangeArrowheads="1"/>
          </p:cNvSpPr>
          <p:nvPr/>
        </p:nvSpPr>
        <p:spPr bwMode="auto">
          <a:xfrm>
            <a:off x="1202212" y="3814301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94" name="Text Box 17"/>
          <p:cNvSpPr txBox="1">
            <a:spLocks noChangeArrowheads="1"/>
          </p:cNvSpPr>
          <p:nvPr/>
        </p:nvSpPr>
        <p:spPr bwMode="auto">
          <a:xfrm>
            <a:off x="3709742" y="4410506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18</a:t>
            </a:r>
          </a:p>
        </p:txBody>
      </p:sp>
      <p:sp>
        <p:nvSpPr>
          <p:cNvPr id="195" name="Text Box 17"/>
          <p:cNvSpPr txBox="1">
            <a:spLocks noChangeArrowheads="1"/>
          </p:cNvSpPr>
          <p:nvPr/>
        </p:nvSpPr>
        <p:spPr bwMode="auto">
          <a:xfrm>
            <a:off x="2947513" y="2474446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12</a:t>
            </a:r>
          </a:p>
        </p:txBody>
      </p:sp>
      <p:sp>
        <p:nvSpPr>
          <p:cNvPr id="196" name="Text Box 17"/>
          <p:cNvSpPr txBox="1">
            <a:spLocks noChangeArrowheads="1"/>
          </p:cNvSpPr>
          <p:nvPr/>
        </p:nvSpPr>
        <p:spPr bwMode="auto">
          <a:xfrm>
            <a:off x="4572694" y="3419245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Century Schoolbook" panose="02040604050505020304" pitchFamily="18" charset="0"/>
              </a:rPr>
              <a:t>17</a:t>
            </a:r>
          </a:p>
        </p:txBody>
      </p:sp>
      <p:sp>
        <p:nvSpPr>
          <p:cNvPr id="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-317500"/>
            <a:ext cx="7297737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最小節点カバー問題に対する２</a:t>
            </a:r>
            <a:r>
              <a:rPr lang="en-US" altLang="ja-JP" sz="2800" dirty="0"/>
              <a:t>-</a:t>
            </a:r>
            <a:r>
              <a:rPr lang="ja-JP" altLang="en-US" sz="2800" dirty="0"/>
              <a:t>近似解</a:t>
            </a:r>
            <a:endParaRPr lang="ja-JP" altLang="en-US" sz="2800" dirty="0">
              <a:ea typeface="HG丸ｺﾞｼｯｸM-PRO" panose="020F0600000000000000" pitchFamily="50" charset="-128"/>
            </a:endParaRPr>
          </a:p>
        </p:txBody>
      </p:sp>
      <p:sp>
        <p:nvSpPr>
          <p:cNvPr id="198" name="Rectangle 42"/>
          <p:cNvSpPr>
            <a:spLocks noChangeArrowheads="1"/>
          </p:cNvSpPr>
          <p:nvPr/>
        </p:nvSpPr>
        <p:spPr bwMode="auto">
          <a:xfrm flipH="1">
            <a:off x="395536" y="532383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536" y="8824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グラフの例</a:t>
            </a:r>
          </a:p>
        </p:txBody>
      </p:sp>
    </p:spTree>
    <p:extLst>
      <p:ext uri="{BB962C8B-B14F-4D97-AF65-F5344CB8AC3E}">
        <p14:creationId xmlns:p14="http://schemas.microsoft.com/office/powerpoint/2010/main" val="303164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1646</Words>
  <Application>Microsoft Macintosh PowerPoint</Application>
  <PresentationFormat>画面に合わせる (4:3)</PresentationFormat>
  <Paragraphs>396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Century Schoolbook</vt:lpstr>
      <vt:lpstr>Symbol</vt:lpstr>
      <vt:lpstr>Times New Roman</vt:lpstr>
      <vt:lpstr>Office テーマ</vt:lpstr>
      <vt:lpstr>PowerPoint プレゼンテーション</vt:lpstr>
      <vt:lpstr>最小節点カバー問題 IPVC </vt:lpstr>
      <vt:lpstr>IPVCを緩和した線形計画問題 LPVC </vt:lpstr>
      <vt:lpstr>線形計画問題 (Linear Programming)</vt:lpstr>
      <vt:lpstr>LPVCの双対線形計画問題 LPM </vt:lpstr>
      <vt:lpstr>LPMを緩和線形計画問題とする整数計画問題 ＝最大マッチング問題 IPM </vt:lpstr>
      <vt:lpstr>IPVC, LPVC , LPM , IPM の最適解，最適値</vt:lpstr>
      <vt:lpstr>PowerPoint プレゼンテーション</vt:lpstr>
      <vt:lpstr>最小節点カバー問題に対する２-近似解</vt:lpstr>
      <vt:lpstr>最小節点カバー問題に対する２-近似解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HARAGUCHI Kazuya</cp:lastModifiedBy>
  <cp:revision>43</cp:revision>
  <dcterms:created xsi:type="dcterms:W3CDTF">2020-09-27T00:10:24Z</dcterms:created>
  <dcterms:modified xsi:type="dcterms:W3CDTF">2021-01-04T01:41:09Z</dcterms:modified>
</cp:coreProperties>
</file>