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0" r:id="rId4"/>
    <p:sldId id="263" r:id="rId5"/>
    <p:sldId id="257" r:id="rId6"/>
    <p:sldId id="271" r:id="rId7"/>
    <p:sldId id="264" r:id="rId8"/>
    <p:sldId id="265" r:id="rId9"/>
    <p:sldId id="258" r:id="rId10"/>
    <p:sldId id="268" r:id="rId11"/>
    <p:sldId id="269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00B0F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7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1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BCEC6-202A-483C-8703-5A2074B7E01A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0A13A-852F-4ACB-83DA-63C9C47A6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9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0A13A-852F-4ACB-83DA-63C9C47A6D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18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0A13A-852F-4ACB-83DA-63C9C47A6DF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15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0A13A-852F-4ACB-83DA-63C9C47A6DF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07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00A3-0DF8-48F1-83DC-5B4DDB4FF7AE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FFDD-0644-4FE9-85D4-871906DD2A74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503F-E4C4-4358-9D04-A6B4CC700D76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21F3-5A79-4D00-8493-293B66D0FCC7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829-533D-4D25-B5F8-7B229E399D07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F59-7DA0-4568-9CC3-11F2C21B4B4A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0C1B-AB7B-4C41-A31F-DDD57DF73D02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A9E2-C261-4938-B8A4-46915F715695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3C1B-B9AE-41BF-B199-5125DF914FA4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7A-3B7F-40FE-86C4-7223C7F35728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10F5-88CC-4160-926F-388DB514EEF9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FBAA-63F3-452B-8E12-DA44A89FDBE9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836712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最適化 （後半）　第１４回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講義</a:t>
            </a:r>
            <a:r>
              <a:rPr lang="ja-JP" altLang="en-US" sz="3200" smtClean="0"/>
              <a:t>資料と課題</a:t>
            </a:r>
            <a:endParaRPr lang="ja-JP" altLang="en-US" sz="32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5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271107" y="6423802"/>
            <a:ext cx="616264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 rot="16200000">
            <a:off x="4419514" y="1869065"/>
            <a:ext cx="1947863" cy="842962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1" name="円/楕円 80"/>
          <p:cNvSpPr/>
          <p:nvPr/>
        </p:nvSpPr>
        <p:spPr>
          <a:xfrm rot="18922674">
            <a:off x="6615920" y="2799298"/>
            <a:ext cx="423863" cy="447675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2" name="円/楕円 81"/>
          <p:cNvSpPr/>
          <p:nvPr/>
        </p:nvSpPr>
        <p:spPr>
          <a:xfrm rot="18922674">
            <a:off x="6640688" y="1342615"/>
            <a:ext cx="423863" cy="446088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 rot="18922674" flipH="1">
            <a:off x="4900542" y="1799653"/>
            <a:ext cx="1003456" cy="999686"/>
          </a:xfrm>
          <a:prstGeom prst="line">
            <a:avLst/>
          </a:prstGeom>
          <a:noFill/>
          <a:ln w="1270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 rot="18922674" flipV="1">
            <a:off x="6343086" y="1756040"/>
            <a:ext cx="1066800" cy="10620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 rot="18922674">
            <a:off x="5596803" y="1050458"/>
            <a:ext cx="1005665" cy="98026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5"/>
          <p:cNvSpPr>
            <a:spLocks noChangeShapeType="1"/>
          </p:cNvSpPr>
          <p:nvPr/>
        </p:nvSpPr>
        <p:spPr bwMode="auto">
          <a:xfrm rot="18922674">
            <a:off x="5602743" y="2551586"/>
            <a:ext cx="106680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6"/>
          <p:cNvSpPr>
            <a:spLocks noChangeShapeType="1"/>
          </p:cNvSpPr>
          <p:nvPr/>
        </p:nvSpPr>
        <p:spPr bwMode="auto">
          <a:xfrm rot="18922674">
            <a:off x="6137799" y="1312774"/>
            <a:ext cx="0" cy="2017713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5040010" y="20913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099076" y="203271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6869604" y="201694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5" name="Text Box 34"/>
          <p:cNvSpPr txBox="1">
            <a:spLocks noChangeArrowheads="1"/>
          </p:cNvSpPr>
          <p:nvPr/>
        </p:nvSpPr>
        <p:spPr bwMode="auto">
          <a:xfrm>
            <a:off x="5968480" y="115087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6024095" y="303969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5161202" y="1336630"/>
            <a:ext cx="447675" cy="368300"/>
            <a:chOff x="4446319" y="1234437"/>
            <a:chExt cx="447675" cy="368300"/>
          </a:xfrm>
        </p:grpSpPr>
        <p:sp>
          <p:nvSpPr>
            <p:cNvPr id="88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97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8" name="円/楕円 77"/>
          <p:cNvSpPr/>
          <p:nvPr/>
        </p:nvSpPr>
        <p:spPr>
          <a:xfrm rot="18921036">
            <a:off x="1953782" y="4466308"/>
            <a:ext cx="423863" cy="446088"/>
          </a:xfrm>
          <a:prstGeom prst="ellipse">
            <a:avLst/>
          </a:prstGeom>
          <a:solidFill>
            <a:srgbClr val="66FF66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0" name="フリーフォーム 79"/>
          <p:cNvSpPr/>
          <p:nvPr/>
        </p:nvSpPr>
        <p:spPr>
          <a:xfrm rot="18921036">
            <a:off x="263061" y="4590596"/>
            <a:ext cx="1565275" cy="2376488"/>
          </a:xfrm>
          <a:custGeom>
            <a:avLst/>
            <a:gdLst>
              <a:gd name="connsiteX0" fmla="*/ 52237 w 1677195"/>
              <a:gd name="connsiteY0" fmla="*/ 1071564 h 2508079"/>
              <a:gd name="connsiteX1" fmla="*/ 703026 w 1677195"/>
              <a:gd name="connsiteY1" fmla="*/ 346635 h 2508079"/>
              <a:gd name="connsiteX2" fmla="*/ 1180821 w 1677195"/>
              <a:gd name="connsiteY2" fmla="*/ 50072 h 2508079"/>
              <a:gd name="connsiteX3" fmla="*/ 1510334 w 1677195"/>
              <a:gd name="connsiteY3" fmla="*/ 33597 h 2508079"/>
              <a:gd name="connsiteX4" fmla="*/ 1658615 w 1677195"/>
              <a:gd name="connsiteY4" fmla="*/ 387824 h 2508079"/>
              <a:gd name="connsiteX5" fmla="*/ 1675091 w 1677195"/>
              <a:gd name="connsiteY5" fmla="*/ 1104516 h 2508079"/>
              <a:gd name="connsiteX6" fmla="*/ 1666853 w 1677195"/>
              <a:gd name="connsiteY6" fmla="*/ 1887110 h 2508079"/>
              <a:gd name="connsiteX7" fmla="*/ 1584475 w 1677195"/>
              <a:gd name="connsiteY7" fmla="*/ 2439045 h 2508079"/>
              <a:gd name="connsiteX8" fmla="*/ 1230248 w 1677195"/>
              <a:gd name="connsiteY8" fmla="*/ 2463759 h 2508079"/>
              <a:gd name="connsiteX9" fmla="*/ 546507 w 1677195"/>
              <a:gd name="connsiteY9" fmla="*/ 2109532 h 2508079"/>
              <a:gd name="connsiteX10" fmla="*/ 60475 w 1677195"/>
              <a:gd name="connsiteY10" fmla="*/ 1450505 h 2508079"/>
              <a:gd name="connsiteX11" fmla="*/ 11048 w 1677195"/>
              <a:gd name="connsiteY11" fmla="*/ 1170418 h 2508079"/>
              <a:gd name="connsiteX12" fmla="*/ 93426 w 1677195"/>
              <a:gd name="connsiteY12" fmla="*/ 1030375 h 250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7195" h="2508079">
                <a:moveTo>
                  <a:pt x="52237" y="1071564"/>
                </a:moveTo>
                <a:cubicBezTo>
                  <a:pt x="283583" y="794224"/>
                  <a:pt x="514929" y="516884"/>
                  <a:pt x="703026" y="346635"/>
                </a:cubicBezTo>
                <a:cubicBezTo>
                  <a:pt x="891123" y="176386"/>
                  <a:pt x="1046270" y="102245"/>
                  <a:pt x="1180821" y="50072"/>
                </a:cubicBezTo>
                <a:cubicBezTo>
                  <a:pt x="1315372" y="-2101"/>
                  <a:pt x="1430702" y="-22695"/>
                  <a:pt x="1510334" y="33597"/>
                </a:cubicBezTo>
                <a:cubicBezTo>
                  <a:pt x="1589966" y="89889"/>
                  <a:pt x="1631156" y="209338"/>
                  <a:pt x="1658615" y="387824"/>
                </a:cubicBezTo>
                <a:cubicBezTo>
                  <a:pt x="1686074" y="566310"/>
                  <a:pt x="1673718" y="854635"/>
                  <a:pt x="1675091" y="1104516"/>
                </a:cubicBezTo>
                <a:cubicBezTo>
                  <a:pt x="1676464" y="1354397"/>
                  <a:pt x="1681956" y="1664689"/>
                  <a:pt x="1666853" y="1887110"/>
                </a:cubicBezTo>
                <a:cubicBezTo>
                  <a:pt x="1651750" y="2109531"/>
                  <a:pt x="1657243" y="2342937"/>
                  <a:pt x="1584475" y="2439045"/>
                </a:cubicBezTo>
                <a:cubicBezTo>
                  <a:pt x="1511708" y="2535153"/>
                  <a:pt x="1403243" y="2518678"/>
                  <a:pt x="1230248" y="2463759"/>
                </a:cubicBezTo>
                <a:cubicBezTo>
                  <a:pt x="1057253" y="2408840"/>
                  <a:pt x="741469" y="2278408"/>
                  <a:pt x="546507" y="2109532"/>
                </a:cubicBezTo>
                <a:cubicBezTo>
                  <a:pt x="351545" y="1940656"/>
                  <a:pt x="149718" y="1607024"/>
                  <a:pt x="60475" y="1450505"/>
                </a:cubicBezTo>
                <a:cubicBezTo>
                  <a:pt x="-28768" y="1293986"/>
                  <a:pt x="5556" y="1240440"/>
                  <a:pt x="11048" y="1170418"/>
                </a:cubicBezTo>
                <a:cubicBezTo>
                  <a:pt x="16540" y="1100396"/>
                  <a:pt x="54983" y="1065385"/>
                  <a:pt x="93426" y="1030375"/>
                </a:cubicBezTo>
              </a:path>
            </a:pathLst>
          </a:custGeom>
          <a:solidFill>
            <a:srgbClr val="66FF66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4" name="Line 40"/>
          <p:cNvSpPr>
            <a:spLocks noChangeShapeType="1"/>
          </p:cNvSpPr>
          <p:nvPr/>
        </p:nvSpPr>
        <p:spPr bwMode="auto">
          <a:xfrm rot="18921036" flipH="1">
            <a:off x="225191" y="4990349"/>
            <a:ext cx="940653" cy="926114"/>
          </a:xfrm>
          <a:prstGeom prst="line">
            <a:avLst/>
          </a:prstGeom>
          <a:noFill/>
          <a:ln w="1270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5" name="Line 41"/>
          <p:cNvSpPr>
            <a:spLocks noChangeShapeType="1"/>
          </p:cNvSpPr>
          <p:nvPr/>
        </p:nvSpPr>
        <p:spPr bwMode="auto">
          <a:xfrm rot="18921036" flipV="1">
            <a:off x="1615705" y="4938090"/>
            <a:ext cx="1066800" cy="10620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6" name="Line 42"/>
          <p:cNvSpPr>
            <a:spLocks noChangeShapeType="1"/>
          </p:cNvSpPr>
          <p:nvPr/>
        </p:nvSpPr>
        <p:spPr bwMode="auto">
          <a:xfrm rot="18921036">
            <a:off x="959330" y="4158364"/>
            <a:ext cx="1046533" cy="10496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 rot="18921036">
            <a:off x="889800" y="5706879"/>
            <a:ext cx="106838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8" name="Line 44"/>
          <p:cNvSpPr>
            <a:spLocks noChangeShapeType="1"/>
          </p:cNvSpPr>
          <p:nvPr/>
        </p:nvSpPr>
        <p:spPr bwMode="auto">
          <a:xfrm rot="18921036">
            <a:off x="1449257" y="4467498"/>
            <a:ext cx="0" cy="2019300"/>
          </a:xfrm>
          <a:prstGeom prst="line">
            <a:avLst/>
          </a:prstGeom>
          <a:noFill/>
          <a:ln w="1270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346275" y="510195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4" name="Text Box 50"/>
          <p:cNvSpPr txBox="1">
            <a:spLocks noChangeArrowheads="1"/>
          </p:cNvSpPr>
          <p:nvPr/>
        </p:nvSpPr>
        <p:spPr bwMode="auto">
          <a:xfrm>
            <a:off x="1143525" y="535332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5" name="Text Box 51"/>
          <p:cNvSpPr txBox="1">
            <a:spLocks noChangeArrowheads="1"/>
          </p:cNvSpPr>
          <p:nvPr/>
        </p:nvSpPr>
        <p:spPr bwMode="auto">
          <a:xfrm>
            <a:off x="2234472" y="517247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16" name="Text Box 52"/>
          <p:cNvSpPr txBox="1">
            <a:spLocks noChangeArrowheads="1"/>
          </p:cNvSpPr>
          <p:nvPr/>
        </p:nvSpPr>
        <p:spPr bwMode="auto">
          <a:xfrm>
            <a:off x="1217003" y="42809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1290528" y="61910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9" name="角丸四角形 78"/>
          <p:cNvSpPr/>
          <p:nvPr/>
        </p:nvSpPr>
        <p:spPr>
          <a:xfrm rot="46917">
            <a:off x="5174375" y="4572968"/>
            <a:ext cx="1838374" cy="1931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 rot="19050698" flipH="1">
            <a:off x="4920362" y="5077769"/>
            <a:ext cx="940634" cy="978383"/>
          </a:xfrm>
          <a:prstGeom prst="line">
            <a:avLst/>
          </a:prstGeom>
          <a:noFill/>
          <a:ln w="1270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" name="Line 37"/>
          <p:cNvSpPr>
            <a:spLocks noChangeShapeType="1"/>
          </p:cNvSpPr>
          <p:nvPr/>
        </p:nvSpPr>
        <p:spPr bwMode="auto">
          <a:xfrm rot="19050698" flipV="1">
            <a:off x="6302881" y="5053445"/>
            <a:ext cx="969101" cy="1013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5" name="Line 38"/>
          <p:cNvSpPr>
            <a:spLocks noChangeShapeType="1"/>
          </p:cNvSpPr>
          <p:nvPr/>
        </p:nvSpPr>
        <p:spPr bwMode="auto">
          <a:xfrm rot="19050698">
            <a:off x="5659441" y="4378748"/>
            <a:ext cx="1041652" cy="93013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 rot="19050698">
            <a:off x="5551917" y="5804589"/>
            <a:ext cx="1042981" cy="9314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 rot="19050698">
            <a:off x="6143838" y="4644343"/>
            <a:ext cx="0" cy="1861583"/>
          </a:xfrm>
          <a:prstGeom prst="line">
            <a:avLst/>
          </a:prstGeom>
          <a:noFill/>
          <a:ln w="1270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2" name="Text Box 45"/>
          <p:cNvSpPr txBox="1">
            <a:spLocks noChangeArrowheads="1"/>
          </p:cNvSpPr>
          <p:nvPr/>
        </p:nvSpPr>
        <p:spPr bwMode="auto">
          <a:xfrm>
            <a:off x="5923624" y="441205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3" name="Text Box 46"/>
          <p:cNvSpPr txBox="1">
            <a:spLocks noChangeArrowheads="1"/>
          </p:cNvSpPr>
          <p:nvPr/>
        </p:nvSpPr>
        <p:spPr bwMode="auto">
          <a:xfrm>
            <a:off x="5824776" y="545380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4" name="Text Box 47"/>
          <p:cNvSpPr txBox="1">
            <a:spLocks noChangeArrowheads="1"/>
          </p:cNvSpPr>
          <p:nvPr/>
        </p:nvSpPr>
        <p:spPr bwMode="auto">
          <a:xfrm>
            <a:off x="6737252" y="530505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5" name="Text Box 48"/>
          <p:cNvSpPr txBox="1">
            <a:spLocks noChangeArrowheads="1"/>
          </p:cNvSpPr>
          <p:nvPr/>
        </p:nvSpPr>
        <p:spPr bwMode="auto">
          <a:xfrm>
            <a:off x="5078147" y="530758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6" name="Text Box 49"/>
          <p:cNvSpPr txBox="1">
            <a:spLocks noChangeArrowheads="1"/>
          </p:cNvSpPr>
          <p:nvPr/>
        </p:nvSpPr>
        <p:spPr bwMode="auto">
          <a:xfrm>
            <a:off x="5923624" y="621959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1" name="Rectangle 42"/>
          <p:cNvSpPr>
            <a:spLocks noChangeArrowheads="1"/>
          </p:cNvSpPr>
          <p:nvPr/>
        </p:nvSpPr>
        <p:spPr bwMode="auto">
          <a:xfrm flipH="1">
            <a:off x="410121" y="542137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178" name="円/楕円 177"/>
          <p:cNvSpPr/>
          <p:nvPr/>
        </p:nvSpPr>
        <p:spPr>
          <a:xfrm rot="18928449">
            <a:off x="1905004" y="2751872"/>
            <a:ext cx="423863" cy="447675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79" name="円/楕円 178"/>
          <p:cNvSpPr/>
          <p:nvPr/>
        </p:nvSpPr>
        <p:spPr>
          <a:xfrm rot="18928449">
            <a:off x="1952147" y="1260366"/>
            <a:ext cx="423863" cy="447675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80" name="円/楕円 179"/>
          <p:cNvSpPr/>
          <p:nvPr/>
        </p:nvSpPr>
        <p:spPr>
          <a:xfrm rot="18928449">
            <a:off x="444574" y="2816353"/>
            <a:ext cx="423863" cy="446088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81" name="円/楕円 180"/>
          <p:cNvSpPr/>
          <p:nvPr/>
        </p:nvSpPr>
        <p:spPr>
          <a:xfrm rot="18928449">
            <a:off x="522191" y="1300843"/>
            <a:ext cx="423863" cy="446087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82" name="Line 3"/>
          <p:cNvSpPr>
            <a:spLocks noChangeShapeType="1"/>
          </p:cNvSpPr>
          <p:nvPr/>
        </p:nvSpPr>
        <p:spPr bwMode="auto">
          <a:xfrm rot="18928449" flipH="1">
            <a:off x="171246" y="1785543"/>
            <a:ext cx="995862" cy="10002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3" name="Line 4"/>
          <p:cNvSpPr>
            <a:spLocks noChangeShapeType="1"/>
          </p:cNvSpPr>
          <p:nvPr/>
        </p:nvSpPr>
        <p:spPr bwMode="auto">
          <a:xfrm rot="18928449" flipV="1">
            <a:off x="1671019" y="1688574"/>
            <a:ext cx="1082675" cy="1077912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" name="Line 5"/>
          <p:cNvSpPr>
            <a:spLocks noChangeShapeType="1"/>
          </p:cNvSpPr>
          <p:nvPr/>
        </p:nvSpPr>
        <p:spPr bwMode="auto">
          <a:xfrm rot="18928449">
            <a:off x="944365" y="987213"/>
            <a:ext cx="1085474" cy="1049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5" name="Line 6"/>
          <p:cNvSpPr>
            <a:spLocks noChangeShapeType="1"/>
          </p:cNvSpPr>
          <p:nvPr/>
        </p:nvSpPr>
        <p:spPr bwMode="auto">
          <a:xfrm rot="18928449">
            <a:off x="935076" y="2487044"/>
            <a:ext cx="1084262" cy="1076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6" name="Line 7"/>
          <p:cNvSpPr>
            <a:spLocks noChangeShapeType="1"/>
          </p:cNvSpPr>
          <p:nvPr/>
        </p:nvSpPr>
        <p:spPr bwMode="auto">
          <a:xfrm rot="18928449">
            <a:off x="1409805" y="1243790"/>
            <a:ext cx="0" cy="204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1" name="Text Box 12"/>
          <p:cNvSpPr txBox="1">
            <a:spLocks noChangeArrowheads="1"/>
          </p:cNvSpPr>
          <p:nvPr/>
        </p:nvSpPr>
        <p:spPr bwMode="auto">
          <a:xfrm>
            <a:off x="584044" y="20484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92" name="Text Box 13"/>
          <p:cNvSpPr txBox="1">
            <a:spLocks noChangeArrowheads="1"/>
          </p:cNvSpPr>
          <p:nvPr/>
        </p:nvSpPr>
        <p:spPr bwMode="auto">
          <a:xfrm>
            <a:off x="1368906" y="178161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93" name="Text Box 14"/>
          <p:cNvSpPr txBox="1">
            <a:spLocks noChangeArrowheads="1"/>
          </p:cNvSpPr>
          <p:nvPr/>
        </p:nvSpPr>
        <p:spPr bwMode="auto">
          <a:xfrm>
            <a:off x="2165026" y="207243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94" name="Text Box 15"/>
          <p:cNvSpPr txBox="1">
            <a:spLocks noChangeArrowheads="1"/>
          </p:cNvSpPr>
          <p:nvPr/>
        </p:nvSpPr>
        <p:spPr bwMode="auto">
          <a:xfrm>
            <a:off x="1269762" y="107985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95" name="Text Box 16"/>
          <p:cNvSpPr txBox="1">
            <a:spLocks noChangeArrowheads="1"/>
          </p:cNvSpPr>
          <p:nvPr/>
        </p:nvSpPr>
        <p:spPr bwMode="auto">
          <a:xfrm>
            <a:off x="1213483" y="297570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accent3">
                    <a:lumMod val="50000"/>
                  </a:schemeClr>
                </a:solidFill>
              </a:rPr>
              <a:t>3</a:t>
            </a:r>
          </a:p>
        </p:txBody>
      </p:sp>
      <p:grpSp>
        <p:nvGrpSpPr>
          <p:cNvPr id="202" name="グループ化 201"/>
          <p:cNvGrpSpPr/>
          <p:nvPr/>
        </p:nvGrpSpPr>
        <p:grpSpPr>
          <a:xfrm>
            <a:off x="6604013" y="1315091"/>
            <a:ext cx="447675" cy="368300"/>
            <a:chOff x="4446319" y="1234437"/>
            <a:chExt cx="447675" cy="368300"/>
          </a:xfrm>
        </p:grpSpPr>
        <p:sp>
          <p:nvSpPr>
            <p:cNvPr id="203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04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" name="グループ化 204"/>
          <p:cNvGrpSpPr/>
          <p:nvPr/>
        </p:nvGrpSpPr>
        <p:grpSpPr>
          <a:xfrm>
            <a:off x="6577976" y="2793873"/>
            <a:ext cx="447675" cy="368300"/>
            <a:chOff x="4446319" y="1234437"/>
            <a:chExt cx="447675" cy="368300"/>
          </a:xfrm>
        </p:grpSpPr>
        <p:sp>
          <p:nvSpPr>
            <p:cNvPr id="206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07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8" name="グループ化 207"/>
          <p:cNvGrpSpPr/>
          <p:nvPr/>
        </p:nvGrpSpPr>
        <p:grpSpPr>
          <a:xfrm>
            <a:off x="5126675" y="2811919"/>
            <a:ext cx="447675" cy="368300"/>
            <a:chOff x="4446319" y="1234437"/>
            <a:chExt cx="447675" cy="368300"/>
          </a:xfrm>
        </p:grpSpPr>
        <p:sp>
          <p:nvSpPr>
            <p:cNvPr id="209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10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1" name="グループ化 210"/>
          <p:cNvGrpSpPr/>
          <p:nvPr/>
        </p:nvGrpSpPr>
        <p:grpSpPr>
          <a:xfrm>
            <a:off x="441447" y="1284585"/>
            <a:ext cx="447675" cy="368300"/>
            <a:chOff x="4446319" y="1234437"/>
            <a:chExt cx="447675" cy="368300"/>
          </a:xfrm>
        </p:grpSpPr>
        <p:sp>
          <p:nvSpPr>
            <p:cNvPr id="212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13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14" name="グループ化 213"/>
          <p:cNvGrpSpPr/>
          <p:nvPr/>
        </p:nvGrpSpPr>
        <p:grpSpPr>
          <a:xfrm>
            <a:off x="1884258" y="1263046"/>
            <a:ext cx="447675" cy="368300"/>
            <a:chOff x="4446319" y="1234437"/>
            <a:chExt cx="447675" cy="368300"/>
          </a:xfrm>
        </p:grpSpPr>
        <p:sp>
          <p:nvSpPr>
            <p:cNvPr id="215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16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7" name="グループ化 216"/>
          <p:cNvGrpSpPr/>
          <p:nvPr/>
        </p:nvGrpSpPr>
        <p:grpSpPr>
          <a:xfrm>
            <a:off x="1858221" y="2741828"/>
            <a:ext cx="447675" cy="368300"/>
            <a:chOff x="4446319" y="1234437"/>
            <a:chExt cx="447675" cy="368300"/>
          </a:xfrm>
        </p:grpSpPr>
        <p:sp>
          <p:nvSpPr>
            <p:cNvPr id="218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19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0" name="グループ化 219"/>
          <p:cNvGrpSpPr/>
          <p:nvPr/>
        </p:nvGrpSpPr>
        <p:grpSpPr>
          <a:xfrm>
            <a:off x="406920" y="2759874"/>
            <a:ext cx="447675" cy="368300"/>
            <a:chOff x="4446319" y="1234437"/>
            <a:chExt cx="447675" cy="368300"/>
          </a:xfrm>
        </p:grpSpPr>
        <p:sp>
          <p:nvSpPr>
            <p:cNvPr id="221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22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3" name="グループ化 222"/>
          <p:cNvGrpSpPr/>
          <p:nvPr/>
        </p:nvGrpSpPr>
        <p:grpSpPr>
          <a:xfrm>
            <a:off x="455467" y="4461688"/>
            <a:ext cx="447675" cy="368300"/>
            <a:chOff x="4446319" y="1234437"/>
            <a:chExt cx="447675" cy="368300"/>
          </a:xfrm>
        </p:grpSpPr>
        <p:sp>
          <p:nvSpPr>
            <p:cNvPr id="224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25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26" name="グループ化 225"/>
          <p:cNvGrpSpPr/>
          <p:nvPr/>
        </p:nvGrpSpPr>
        <p:grpSpPr>
          <a:xfrm>
            <a:off x="1898278" y="4440149"/>
            <a:ext cx="447675" cy="368300"/>
            <a:chOff x="4446319" y="1234437"/>
            <a:chExt cx="447675" cy="368300"/>
          </a:xfrm>
        </p:grpSpPr>
        <p:sp>
          <p:nvSpPr>
            <p:cNvPr id="227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28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9" name="グループ化 228"/>
          <p:cNvGrpSpPr/>
          <p:nvPr/>
        </p:nvGrpSpPr>
        <p:grpSpPr>
          <a:xfrm>
            <a:off x="1872241" y="5918931"/>
            <a:ext cx="447675" cy="368300"/>
            <a:chOff x="4446319" y="1234437"/>
            <a:chExt cx="447675" cy="368300"/>
          </a:xfrm>
        </p:grpSpPr>
        <p:sp>
          <p:nvSpPr>
            <p:cNvPr id="230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31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2" name="グループ化 231"/>
          <p:cNvGrpSpPr/>
          <p:nvPr/>
        </p:nvGrpSpPr>
        <p:grpSpPr>
          <a:xfrm>
            <a:off x="420940" y="5936977"/>
            <a:ext cx="447675" cy="368300"/>
            <a:chOff x="4446319" y="1234437"/>
            <a:chExt cx="447675" cy="368300"/>
          </a:xfrm>
        </p:grpSpPr>
        <p:sp>
          <p:nvSpPr>
            <p:cNvPr id="233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34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5138198" y="4576037"/>
            <a:ext cx="447675" cy="368300"/>
            <a:chOff x="4446319" y="1234437"/>
            <a:chExt cx="447675" cy="368300"/>
          </a:xfrm>
        </p:grpSpPr>
        <p:sp>
          <p:nvSpPr>
            <p:cNvPr id="236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37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38" name="グループ化 237"/>
          <p:cNvGrpSpPr/>
          <p:nvPr/>
        </p:nvGrpSpPr>
        <p:grpSpPr>
          <a:xfrm>
            <a:off x="6581009" y="4554498"/>
            <a:ext cx="447675" cy="368300"/>
            <a:chOff x="4446319" y="1234437"/>
            <a:chExt cx="447675" cy="368300"/>
          </a:xfrm>
        </p:grpSpPr>
        <p:sp>
          <p:nvSpPr>
            <p:cNvPr id="239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40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1" name="グループ化 240"/>
          <p:cNvGrpSpPr/>
          <p:nvPr/>
        </p:nvGrpSpPr>
        <p:grpSpPr>
          <a:xfrm>
            <a:off x="6554972" y="6033280"/>
            <a:ext cx="447675" cy="368300"/>
            <a:chOff x="4446319" y="1234437"/>
            <a:chExt cx="447675" cy="368300"/>
          </a:xfrm>
        </p:grpSpPr>
        <p:sp>
          <p:nvSpPr>
            <p:cNvPr id="242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43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4" name="グループ化 243"/>
          <p:cNvGrpSpPr/>
          <p:nvPr/>
        </p:nvGrpSpPr>
        <p:grpSpPr>
          <a:xfrm>
            <a:off x="5103671" y="6051326"/>
            <a:ext cx="447675" cy="368300"/>
            <a:chOff x="4446319" y="1234437"/>
            <a:chExt cx="447675" cy="368300"/>
          </a:xfrm>
        </p:grpSpPr>
        <p:sp>
          <p:nvSpPr>
            <p:cNvPr id="245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46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7" name="Text Box 46"/>
          <p:cNvSpPr txBox="1">
            <a:spLocks noChangeArrowheads="1"/>
          </p:cNvSpPr>
          <p:nvPr/>
        </p:nvSpPr>
        <p:spPr bwMode="auto">
          <a:xfrm>
            <a:off x="246281" y="2033651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endParaRPr lang="en-US" altLang="ja-JP" sz="18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 Box 46"/>
          <p:cNvSpPr txBox="1">
            <a:spLocks noChangeArrowheads="1"/>
          </p:cNvSpPr>
          <p:nvPr/>
        </p:nvSpPr>
        <p:spPr bwMode="auto">
          <a:xfrm>
            <a:off x="5796286" y="2209308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endParaRPr lang="en-US" altLang="ja-JP" sz="18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 Box 46"/>
          <p:cNvSpPr txBox="1">
            <a:spLocks noChangeArrowheads="1"/>
          </p:cNvSpPr>
          <p:nvPr/>
        </p:nvSpPr>
        <p:spPr bwMode="auto">
          <a:xfrm>
            <a:off x="1308946" y="4645838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endParaRPr lang="en-US" altLang="ja-JP" sz="18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4"/>
          <p:cNvSpPr>
            <a:spLocks noGrp="1" noChangeArrowheads="1"/>
          </p:cNvSpPr>
          <p:nvPr>
            <p:ph type="title"/>
          </p:nvPr>
        </p:nvSpPr>
        <p:spPr>
          <a:xfrm>
            <a:off x="2015118" y="-89375"/>
            <a:ext cx="5338068" cy="71596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クラスカル法：双対変数の値の決定過程</a:t>
            </a:r>
            <a:endParaRPr lang="en-US" altLang="ja-JP" sz="2400" dirty="0" smtClean="0"/>
          </a:p>
        </p:txBody>
      </p:sp>
      <p:sp>
        <p:nvSpPr>
          <p:cNvPr id="112" name="Text Box 22"/>
          <p:cNvSpPr txBox="1">
            <a:spLocks noChangeArrowheads="1"/>
          </p:cNvSpPr>
          <p:nvPr/>
        </p:nvSpPr>
        <p:spPr bwMode="auto">
          <a:xfrm>
            <a:off x="2670688" y="863165"/>
            <a:ext cx="216895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ja-JP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ja-JP" sz="1800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):=</a:t>
            </a:r>
            <a:r>
              <a:rPr lang="en-US" altLang="ja-JP" sz="1800" dirty="0">
                <a:latin typeface="Symbol" panose="05050102010706020507" pitchFamily="18" charset="2"/>
              </a:rPr>
              <a:t> </a:t>
            </a:r>
            <a:r>
              <a:rPr lang="en-US" altLang="ja-JP" sz="1800" dirty="0" smtClean="0">
                <a:latin typeface="Symbol" panose="05050102010706020507" pitchFamily="18" charset="2"/>
              </a:rPr>
              <a:t>D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ja-JP" sz="18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ja-JP" sz="18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ja-JP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ja-JP" sz="18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(|π</a:t>
            </a:r>
            <a:r>
              <a:rPr lang="en-US" altLang="ja-JP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|-1)</a:t>
            </a:r>
            <a:r>
              <a:rPr lang="en-US" altLang="ja-JP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(π</a:t>
            </a:r>
            <a:r>
              <a:rPr lang="en-US" altLang="ja-JP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4-1)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1=3</a:t>
            </a:r>
          </a:p>
        </p:txBody>
      </p:sp>
      <p:sp>
        <p:nvSpPr>
          <p:cNvPr id="118" name="Text Box 39"/>
          <p:cNvSpPr txBox="1">
            <a:spLocks noChangeArrowheads="1"/>
          </p:cNvSpPr>
          <p:nvPr/>
        </p:nvSpPr>
        <p:spPr bwMode="auto">
          <a:xfrm>
            <a:off x="7130597" y="900424"/>
            <a:ext cx="221242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ja-JP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ja-JP" sz="1800" baseline="-250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):=</a:t>
            </a:r>
            <a:r>
              <a:rPr lang="en-US" altLang="ja-JP" sz="1800" dirty="0">
                <a:latin typeface="Symbol" panose="05050102010706020507" pitchFamily="18" charset="2"/>
              </a:rPr>
              <a:t> D</a:t>
            </a:r>
            <a:r>
              <a:rPr lang="en-US" altLang="ja-JP" sz="18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2 </a:t>
            </a:r>
            <a:endParaRPr lang="en-US" altLang="ja-JP" sz="1800" b="1" baseline="-25000" dirty="0" smtClean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ja-JP" sz="18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ja-JP" sz="18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ja-JP" sz="1800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sz="1800" dirty="0">
                <a:latin typeface="Symbol" panose="05050102010706020507" pitchFamily="18" charset="2"/>
              </a:rPr>
              <a:t> D</a:t>
            </a:r>
            <a:r>
              <a:rPr lang="en-US" altLang="ja-JP" sz="18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ja-JP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ja-JP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ja-JP" sz="1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=(|π</a:t>
            </a:r>
            <a:r>
              <a:rPr lang="en-US" altLang="ja-JP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|-1)</a:t>
            </a:r>
            <a:r>
              <a:rPr lang="en-US" altLang="ja-JP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(π</a:t>
            </a:r>
            <a:r>
              <a:rPr lang="en-US" altLang="ja-JP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=(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3-1)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1=2</a:t>
            </a:r>
          </a:p>
        </p:txBody>
      </p:sp>
      <p:sp>
        <p:nvSpPr>
          <p:cNvPr id="119" name="Text Box 20"/>
          <p:cNvSpPr txBox="1">
            <a:spLocks noChangeArrowheads="1"/>
          </p:cNvSpPr>
          <p:nvPr/>
        </p:nvSpPr>
        <p:spPr bwMode="auto">
          <a:xfrm>
            <a:off x="2610732" y="4175867"/>
            <a:ext cx="221280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ja-JP" sz="1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ja-JP" sz="1800" dirty="0" smtClean="0">
                <a:latin typeface="Symbol" panose="05050102010706020507" pitchFamily="18" charset="2"/>
              </a:rPr>
              <a:t>=D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 </a:t>
            </a:r>
            <a:endParaRPr lang="en-US" altLang="ja-JP" sz="1800" b="1" baseline="-25000" dirty="0" smtClean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ja-JP" sz="18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ja-JP" sz="18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 )</a:t>
            </a:r>
            <a:r>
              <a:rPr lang="en-US" altLang="ja-JP" sz="1800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sz="1800" dirty="0">
                <a:latin typeface="Symbol" panose="05050102010706020507" pitchFamily="18" charset="2"/>
              </a:rPr>
              <a:t> D</a:t>
            </a:r>
            <a:r>
              <a:rPr lang="en-US" altLang="ja-JP" sz="18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ja-JP" sz="1800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sz="1800" dirty="0">
                <a:latin typeface="Symbol" panose="05050102010706020507" pitchFamily="18" charset="2"/>
              </a:rPr>
              <a:t> D</a:t>
            </a:r>
            <a:r>
              <a:rPr lang="en-US" altLang="ja-JP" sz="18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ct val="0"/>
              </a:spcBef>
              <a:buNone/>
            </a:pPr>
            <a:r>
              <a:rPr lang="en-US" altLang="ja-JP" sz="18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ja-JP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ja-JP" sz="1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=(|π</a:t>
            </a:r>
            <a:r>
              <a:rPr lang="en-US" altLang="ja-JP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|-1)</a:t>
            </a:r>
            <a:r>
              <a:rPr lang="en-US" altLang="ja-JP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(π</a:t>
            </a:r>
            <a:r>
              <a:rPr lang="en-US" altLang="ja-JP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(2-1)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3=3 </a:t>
            </a: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216207" y="4189092"/>
            <a:ext cx="18969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１個の島に併合され計算終了</a:t>
            </a:r>
            <a:r>
              <a:rPr kumimoji="1" lang="ja-JP" altLang="en-US" sz="1400" dirty="0" smtClean="0"/>
              <a:t>．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/>
              <a:t>最</a:t>
            </a:r>
            <a:r>
              <a:rPr lang="ja-JP" altLang="en-US" sz="1400" dirty="0" smtClean="0"/>
              <a:t>小費用の総和は</a:t>
            </a:r>
            <a:endParaRPr lang="en-US" altLang="ja-JP" sz="1600" dirty="0" smtClean="0"/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ja-JP" sz="16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6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ja-JP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</a:t>
            </a:r>
            <a:r>
              <a:rPr lang="en-US" altLang="ja-JP" sz="16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6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ja-JP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ja-JP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ja-JP" sz="1600" dirty="0" smtClean="0"/>
              <a:t>=3+2+3=8. </a:t>
            </a:r>
          </a:p>
          <a:p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66356" y="31400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1" name="テキスト ボックス 109"/>
          <p:cNvSpPr txBox="1">
            <a:spLocks noChangeArrowheads="1"/>
          </p:cNvSpPr>
          <p:nvPr/>
        </p:nvSpPr>
        <p:spPr bwMode="auto">
          <a:xfrm>
            <a:off x="2721819" y="2913306"/>
            <a:ext cx="1890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400" dirty="0"/>
              <a:t>青の</a:t>
            </a:r>
            <a:r>
              <a:rPr lang="ja-JP" altLang="en-US" sz="1400" dirty="0" smtClean="0"/>
              <a:t>４島</a:t>
            </a:r>
            <a:r>
              <a:rPr lang="ja-JP" altLang="en-US" sz="1400" dirty="0" smtClean="0"/>
              <a:t>をつなぐため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最小費用</a:t>
            </a:r>
            <a:endParaRPr lang="ja-JP" altLang="en-US" sz="1400" dirty="0"/>
          </a:p>
        </p:txBody>
      </p:sp>
      <p:sp>
        <p:nvSpPr>
          <p:cNvPr id="129" name="テキスト ボックス 109"/>
          <p:cNvSpPr txBox="1">
            <a:spLocks noChangeArrowheads="1"/>
          </p:cNvSpPr>
          <p:nvPr/>
        </p:nvSpPr>
        <p:spPr bwMode="auto">
          <a:xfrm>
            <a:off x="7203005" y="3025206"/>
            <a:ext cx="1890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400" dirty="0"/>
              <a:t>赤の</a:t>
            </a:r>
            <a:r>
              <a:rPr lang="ja-JP" altLang="en-US" sz="1400" dirty="0" smtClean="0"/>
              <a:t>３島</a:t>
            </a:r>
            <a:r>
              <a:rPr lang="ja-JP" altLang="en-US" sz="1400" dirty="0" smtClean="0"/>
              <a:t>をつなぐため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最小費用</a:t>
            </a:r>
            <a:endParaRPr lang="ja-JP" altLang="en-US" sz="1400" dirty="0"/>
          </a:p>
        </p:txBody>
      </p:sp>
      <p:sp>
        <p:nvSpPr>
          <p:cNvPr id="130" name="テキスト ボックス 109"/>
          <p:cNvSpPr txBox="1">
            <a:spLocks noChangeArrowheads="1"/>
          </p:cNvSpPr>
          <p:nvPr/>
        </p:nvSpPr>
        <p:spPr bwMode="auto">
          <a:xfrm>
            <a:off x="2705275" y="6070288"/>
            <a:ext cx="1890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400" dirty="0" smtClean="0"/>
              <a:t>緑の</a:t>
            </a:r>
            <a:r>
              <a:rPr lang="ja-JP" altLang="en-US" sz="1400" dirty="0" smtClean="0"/>
              <a:t>２島</a:t>
            </a:r>
            <a:r>
              <a:rPr lang="ja-JP" altLang="en-US" sz="1400" dirty="0" smtClean="0"/>
              <a:t>をつなぐため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最小費用</a:t>
            </a:r>
            <a:endParaRPr lang="ja-JP" altLang="en-US" sz="1400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68002" y="694905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[1]</a:t>
            </a:r>
            <a:endParaRPr kumimoji="1" lang="ja-JP" altLang="en-US" sz="2400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5052390" y="72958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[2]</a:t>
            </a:r>
            <a:endParaRPr lang="ja-JP" altLang="en-US" sz="24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398078" y="3841378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[3]</a:t>
            </a:r>
            <a:endParaRPr lang="ja-JP" altLang="en-US" sz="24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014924" y="395826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[4]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410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>
            <a:stCxn id="3" idx="6"/>
            <a:endCxn id="4" idx="2"/>
          </p:cNvCxnSpPr>
          <p:nvPr/>
        </p:nvCxnSpPr>
        <p:spPr>
          <a:xfrm>
            <a:off x="3613175" y="3557770"/>
            <a:ext cx="1506897" cy="878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563888" y="5266424"/>
            <a:ext cx="1568393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3443622" y="3659530"/>
            <a:ext cx="1" cy="14855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5248183" y="3657096"/>
            <a:ext cx="1" cy="148559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7"/>
            <a:endCxn id="4" idx="3"/>
          </p:cNvCxnSpPr>
          <p:nvPr/>
        </p:nvCxnSpPr>
        <p:spPr>
          <a:xfrm flipV="1">
            <a:off x="4462887" y="3666217"/>
            <a:ext cx="698350" cy="638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7" idx="3"/>
          </p:cNvCxnSpPr>
          <p:nvPr/>
        </p:nvCxnSpPr>
        <p:spPr>
          <a:xfrm flipV="1">
            <a:off x="3349074" y="4503572"/>
            <a:ext cx="915049" cy="838308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7" idx="5"/>
            <a:endCxn id="6" idx="1"/>
          </p:cNvCxnSpPr>
          <p:nvPr/>
        </p:nvCxnSpPr>
        <p:spPr>
          <a:xfrm>
            <a:off x="4462887" y="4503572"/>
            <a:ext cx="677072" cy="6115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3" idx="5"/>
            <a:endCxn id="7" idx="1"/>
          </p:cNvCxnSpPr>
          <p:nvPr/>
        </p:nvCxnSpPr>
        <p:spPr>
          <a:xfrm>
            <a:off x="3572010" y="3657437"/>
            <a:ext cx="692113" cy="646801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11"/>
          <p:cNvSpPr>
            <a:spLocks noChangeArrowheads="1"/>
          </p:cNvSpPr>
          <p:nvPr/>
        </p:nvSpPr>
        <p:spPr bwMode="auto">
          <a:xfrm>
            <a:off x="3332081" y="3416820"/>
            <a:ext cx="281094" cy="281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5120072" y="3425600"/>
            <a:ext cx="281094" cy="281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332081" y="5105822"/>
            <a:ext cx="281094" cy="281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5098794" y="5073872"/>
            <a:ext cx="281094" cy="281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22958" y="4262955"/>
            <a:ext cx="281094" cy="281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5" name="Text Box 18"/>
          <p:cNvSpPr txBox="1">
            <a:spLocks noChangeArrowheads="1"/>
          </p:cNvSpPr>
          <p:nvPr/>
        </p:nvSpPr>
        <p:spPr bwMode="auto">
          <a:xfrm>
            <a:off x="5037373" y="3355505"/>
            <a:ext cx="5665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latin typeface="Times New Roman" panose="02020603050405020304" pitchFamily="18" charset="0"/>
              </a:rPr>
              <a:t> </a:t>
            </a:r>
            <a:r>
              <a:rPr lang="en-US" altLang="ja-JP" sz="1600" b="1" i="1" dirty="0">
                <a:latin typeface="Century Schoolbook" panose="02040604050505020304" pitchFamily="18" charset="0"/>
              </a:rPr>
              <a:t>v</a:t>
            </a:r>
            <a:r>
              <a:rPr lang="en-US" altLang="ja-JP" sz="1600" b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6" name="Text Box 18"/>
          <p:cNvSpPr txBox="1">
            <a:spLocks noChangeArrowheads="1"/>
          </p:cNvSpPr>
          <p:nvPr/>
        </p:nvSpPr>
        <p:spPr bwMode="auto">
          <a:xfrm>
            <a:off x="4994205" y="5013604"/>
            <a:ext cx="631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Times New Roman" panose="02020603050405020304" pitchFamily="18" charset="0"/>
              </a:rPr>
              <a:t> </a:t>
            </a:r>
            <a:r>
              <a:rPr lang="en-US" altLang="ja-JP" sz="1600" b="1" i="1">
                <a:latin typeface="Century Schoolbook" panose="02040604050505020304" pitchFamily="18" charset="0"/>
              </a:rPr>
              <a:t>v</a:t>
            </a:r>
            <a:r>
              <a:rPr lang="en-US" altLang="ja-JP" sz="16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7" name="Text Box 18"/>
          <p:cNvSpPr txBox="1">
            <a:spLocks noChangeArrowheads="1"/>
          </p:cNvSpPr>
          <p:nvPr/>
        </p:nvSpPr>
        <p:spPr bwMode="auto">
          <a:xfrm>
            <a:off x="3221989" y="5064707"/>
            <a:ext cx="631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Times New Roman" panose="02020603050405020304" pitchFamily="18" charset="0"/>
              </a:rPr>
              <a:t> </a:t>
            </a:r>
            <a:r>
              <a:rPr lang="en-US" altLang="ja-JP" sz="1600" b="1" i="1">
                <a:latin typeface="Century Schoolbook" panose="02040604050505020304" pitchFamily="18" charset="0"/>
              </a:rPr>
              <a:t>v</a:t>
            </a:r>
            <a:r>
              <a:rPr lang="en-US" altLang="ja-JP" sz="16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9" name="Text Box 18"/>
          <p:cNvSpPr txBox="1">
            <a:spLocks noChangeArrowheads="1"/>
          </p:cNvSpPr>
          <p:nvPr/>
        </p:nvSpPr>
        <p:spPr bwMode="auto">
          <a:xfrm>
            <a:off x="4124574" y="4216416"/>
            <a:ext cx="6318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latin typeface="Times New Roman" panose="02020603050405020304" pitchFamily="18" charset="0"/>
              </a:rPr>
              <a:t> </a:t>
            </a:r>
            <a:r>
              <a:rPr lang="en-US" altLang="ja-JP" sz="1600" b="1" i="1" dirty="0" smtClean="0">
                <a:latin typeface="Century Schoolbook" panose="02040604050505020304" pitchFamily="18" charset="0"/>
              </a:rPr>
              <a:t>v</a:t>
            </a:r>
            <a:r>
              <a:rPr lang="en-US" altLang="ja-JP" sz="1600" b="1" baseline="-25000" dirty="0" smtClean="0">
                <a:latin typeface="Times New Roman" panose="02020603050405020304" pitchFamily="18" charset="0"/>
              </a:rPr>
              <a:t>5</a:t>
            </a:r>
            <a:endParaRPr lang="en-US" altLang="ja-JP" sz="16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64" name="Text Box 12"/>
          <p:cNvSpPr txBox="1">
            <a:spLocks noChangeArrowheads="1"/>
          </p:cNvSpPr>
          <p:nvPr/>
        </p:nvSpPr>
        <p:spPr bwMode="auto">
          <a:xfrm>
            <a:off x="4768845" y="3823255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1</a:t>
            </a:r>
          </a:p>
        </p:txBody>
      </p:sp>
      <p:sp>
        <p:nvSpPr>
          <p:cNvPr id="165" name="Text Box 12"/>
          <p:cNvSpPr txBox="1">
            <a:spLocks noChangeArrowheads="1"/>
          </p:cNvSpPr>
          <p:nvPr/>
        </p:nvSpPr>
        <p:spPr bwMode="auto">
          <a:xfrm>
            <a:off x="4178239" y="528461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</a:t>
            </a:r>
            <a:endParaRPr lang="en-US" altLang="ja-JP" sz="2400" dirty="0"/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4230732" y="308719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7</a:t>
            </a:r>
            <a:endParaRPr lang="en-US" altLang="ja-JP" sz="2400" dirty="0"/>
          </a:p>
        </p:txBody>
      </p:sp>
      <p:sp>
        <p:nvSpPr>
          <p:cNvPr id="167" name="Text Box 12"/>
          <p:cNvSpPr txBox="1">
            <a:spLocks noChangeArrowheads="1"/>
          </p:cNvSpPr>
          <p:nvPr/>
        </p:nvSpPr>
        <p:spPr bwMode="auto">
          <a:xfrm>
            <a:off x="4824546" y="4529347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4</a:t>
            </a:r>
            <a:endParaRPr lang="en-US" altLang="ja-JP" sz="2400" dirty="0"/>
          </a:p>
        </p:txBody>
      </p:sp>
      <p:sp>
        <p:nvSpPr>
          <p:cNvPr id="168" name="Text Box 13"/>
          <p:cNvSpPr txBox="1">
            <a:spLocks noChangeArrowheads="1"/>
          </p:cNvSpPr>
          <p:nvPr/>
        </p:nvSpPr>
        <p:spPr bwMode="auto">
          <a:xfrm>
            <a:off x="5260619" y="4224120"/>
            <a:ext cx="400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5</a:t>
            </a:r>
            <a:endParaRPr lang="en-US" altLang="ja-JP" sz="2400" dirty="0"/>
          </a:p>
        </p:txBody>
      </p:sp>
      <p:sp>
        <p:nvSpPr>
          <p:cNvPr id="169" name="Text Box 13"/>
          <p:cNvSpPr txBox="1">
            <a:spLocks noChangeArrowheads="1"/>
          </p:cNvSpPr>
          <p:nvPr/>
        </p:nvSpPr>
        <p:spPr bwMode="auto">
          <a:xfrm>
            <a:off x="3901656" y="3639677"/>
            <a:ext cx="400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6</a:t>
            </a:r>
            <a:endParaRPr lang="en-US" altLang="ja-JP" sz="2400" dirty="0"/>
          </a:p>
        </p:txBody>
      </p:sp>
      <p:sp>
        <p:nvSpPr>
          <p:cNvPr id="170" name="Text Box 13"/>
          <p:cNvSpPr txBox="1">
            <a:spLocks noChangeArrowheads="1"/>
          </p:cNvSpPr>
          <p:nvPr/>
        </p:nvSpPr>
        <p:spPr bwMode="auto">
          <a:xfrm>
            <a:off x="3857625" y="4806564"/>
            <a:ext cx="400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6</a:t>
            </a:r>
            <a:endParaRPr lang="en-US" altLang="ja-JP" sz="2400" dirty="0"/>
          </a:p>
        </p:txBody>
      </p:sp>
      <p:sp>
        <p:nvSpPr>
          <p:cNvPr id="171" name="Text Box 12"/>
          <p:cNvSpPr txBox="1">
            <a:spLocks noChangeArrowheads="1"/>
          </p:cNvSpPr>
          <p:nvPr/>
        </p:nvSpPr>
        <p:spPr bwMode="auto">
          <a:xfrm>
            <a:off x="3037885" y="4239190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/>
              <a:t>2</a:t>
            </a:r>
            <a:endParaRPr lang="en-US" altLang="ja-JP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0940" y="643705"/>
            <a:ext cx="7991960" cy="17543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【</a:t>
            </a:r>
            <a:r>
              <a:rPr lang="ja-JP" altLang="en-US" dirty="0"/>
              <a:t>課題１４－１</a:t>
            </a:r>
            <a:r>
              <a:rPr lang="en-US" altLang="ja-JP" dirty="0" smtClean="0"/>
              <a:t>】  </a:t>
            </a:r>
            <a:r>
              <a:rPr lang="ja-JP" altLang="en-US" dirty="0" smtClean="0"/>
              <a:t>次</a:t>
            </a:r>
            <a:r>
              <a:rPr lang="ja-JP" altLang="en-US" dirty="0"/>
              <a:t>の重み付きグラフに対しクラスカル法を適用し</a:t>
            </a:r>
            <a:r>
              <a:rPr lang="ja-JP" altLang="en-US" dirty="0" smtClean="0"/>
              <a:t>，その</a:t>
            </a:r>
            <a:r>
              <a:rPr lang="ja-JP" altLang="en-US" dirty="0"/>
              <a:t>過程で緩和した線形計画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LP2</a:t>
            </a:r>
            <a:r>
              <a:rPr lang="ja-JP" altLang="en-US" dirty="0" smtClean="0"/>
              <a:t>の</a:t>
            </a:r>
            <a:r>
              <a:rPr lang="ja-JP" altLang="en-US" dirty="0"/>
              <a:t>双対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D</a:t>
            </a:r>
            <a:r>
              <a:rPr lang="ja-JP" altLang="en-US" dirty="0" smtClean="0"/>
              <a:t>の</a:t>
            </a:r>
            <a:r>
              <a:rPr lang="ja-JP" altLang="en-US" dirty="0"/>
              <a:t>変数の値の決定される様子</a:t>
            </a:r>
            <a:r>
              <a:rPr lang="ja-JP" altLang="en-US" dirty="0" smtClean="0"/>
              <a:t>を</a:t>
            </a:r>
            <a:r>
              <a:rPr lang="ja-JP" altLang="en-US" dirty="0" smtClean="0"/>
              <a:t>スライド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と</a:t>
            </a:r>
            <a:r>
              <a:rPr lang="ja-JP" altLang="en-US" dirty="0"/>
              <a:t>同様に図を描いて</a:t>
            </a:r>
            <a:r>
              <a:rPr lang="ja-JP" altLang="en-US" dirty="0" smtClean="0"/>
              <a:t>示せ．</a:t>
            </a:r>
            <a:r>
              <a:rPr lang="ja-JP" altLang="en-US" dirty="0" smtClean="0"/>
              <a:t>主</a:t>
            </a:r>
            <a:r>
              <a:rPr lang="ja-JP" altLang="en-US" dirty="0"/>
              <a:t>問題と緩和した線形計画問題の双対問題の最適値</a:t>
            </a:r>
            <a:r>
              <a:rPr lang="ja-JP" altLang="en-US" dirty="0" smtClean="0"/>
              <a:t>が一致</a:t>
            </a:r>
            <a:r>
              <a:rPr lang="ja-JP" altLang="en-US" dirty="0"/>
              <a:t>することを確認せよ．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3225496" y="3339210"/>
            <a:ext cx="5665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latin typeface="Times New Roman" panose="02020603050405020304" pitchFamily="18" charset="0"/>
              </a:rPr>
              <a:t> </a:t>
            </a:r>
            <a:r>
              <a:rPr lang="en-US" altLang="ja-JP" sz="1600" b="1" i="1" dirty="0" smtClean="0">
                <a:latin typeface="Century Schoolbook" panose="02040604050505020304" pitchFamily="18" charset="0"/>
              </a:rPr>
              <a:t>v</a:t>
            </a:r>
            <a:r>
              <a:rPr lang="en-US" altLang="ja-JP" sz="1600" b="1" baseline="-25000" dirty="0" smtClean="0">
                <a:latin typeface="Times New Roman" panose="02020603050405020304" pitchFamily="18" charset="0"/>
              </a:rPr>
              <a:t>4</a:t>
            </a:r>
            <a:endParaRPr lang="en-US" altLang="ja-JP" sz="1600" b="1" baseline="-25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3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"/>
          <p:cNvSpPr>
            <a:spLocks/>
          </p:cNvSpPr>
          <p:nvPr/>
        </p:nvSpPr>
        <p:spPr bwMode="auto">
          <a:xfrm>
            <a:off x="5010150" y="4286250"/>
            <a:ext cx="981075" cy="1562100"/>
          </a:xfrm>
          <a:custGeom>
            <a:avLst/>
            <a:gdLst>
              <a:gd name="T0" fmla="*/ 0 w 618"/>
              <a:gd name="T1" fmla="*/ 0 h 984"/>
              <a:gd name="T2" fmla="*/ 2147483647 w 618"/>
              <a:gd name="T3" fmla="*/ 2147483647 h 984"/>
              <a:gd name="T4" fmla="*/ 2147483647 w 618"/>
              <a:gd name="T5" fmla="*/ 2147483647 h 984"/>
              <a:gd name="T6" fmla="*/ 2147483647 w 618"/>
              <a:gd name="T7" fmla="*/ 2147483647 h 984"/>
              <a:gd name="T8" fmla="*/ 0 w 618"/>
              <a:gd name="T9" fmla="*/ 0 h 9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984"/>
              <a:gd name="T17" fmla="*/ 618 w 618"/>
              <a:gd name="T18" fmla="*/ 984 h 9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984">
                <a:moveTo>
                  <a:pt x="0" y="0"/>
                </a:moveTo>
                <a:lnTo>
                  <a:pt x="270" y="84"/>
                </a:lnTo>
                <a:lnTo>
                  <a:pt x="618" y="984"/>
                </a:lnTo>
                <a:lnTo>
                  <a:pt x="12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901927" y="33305"/>
            <a:ext cx="7990333" cy="914400"/>
          </a:xfrm>
        </p:spPr>
        <p:txBody>
          <a:bodyPr>
            <a:noAutofit/>
          </a:bodyPr>
          <a:lstStyle/>
          <a:p>
            <a:r>
              <a:rPr lang="ja-JP" altLang="en-US" sz="2400" dirty="0">
                <a:latin typeface="Century Schoolbook" panose="02040604050505020304" pitchFamily="18" charset="0"/>
              </a:rPr>
              <a:t>離散最適化</a:t>
            </a:r>
            <a:r>
              <a:rPr lang="ja-JP" altLang="en-US" sz="2400" dirty="0" smtClean="0">
                <a:latin typeface="Century Schoolbook" panose="02040604050505020304" pitchFamily="18" charset="0"/>
              </a:rPr>
              <a:t>問題の整数</a:t>
            </a:r>
            <a:r>
              <a:rPr lang="ja-JP" altLang="en-US" sz="2400" dirty="0">
                <a:latin typeface="Century Schoolbook" panose="02040604050505020304" pitchFamily="18" charset="0"/>
              </a:rPr>
              <a:t>線形計画</a:t>
            </a:r>
            <a:r>
              <a:rPr lang="ja-JP" altLang="en-US" sz="2400" dirty="0" smtClean="0">
                <a:latin typeface="Century Schoolbook" panose="02040604050505020304" pitchFamily="18" charset="0"/>
              </a:rPr>
              <a:t>問題への定式化 </a:t>
            </a:r>
            <a:r>
              <a:rPr lang="ja-JP" altLang="en-US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82613" y="6400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 b="1">
              <a:latin typeface="Times New Roman" panose="02020603050405020304" pitchFamily="18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42392" y="1149613"/>
            <a:ext cx="83439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Century Schoolbook" panose="02040604050505020304" pitchFamily="18" charset="0"/>
              </a:rPr>
              <a:t>離散最適化問題　　＝　</a:t>
            </a:r>
            <a:r>
              <a:rPr lang="ja-JP" altLang="en-US" sz="2400" dirty="0">
                <a:solidFill>
                  <a:srgbClr val="C00000"/>
                </a:solidFill>
                <a:latin typeface="Century Schoolbook" panose="02040604050505020304" pitchFamily="18" charset="0"/>
              </a:rPr>
              <a:t>線形計画問題</a:t>
            </a:r>
            <a:r>
              <a:rPr lang="ja-JP" altLang="en-US" sz="2400" dirty="0">
                <a:latin typeface="Century Schoolbook" panose="02040604050505020304" pitchFamily="18" charset="0"/>
              </a:rPr>
              <a:t>　＋　</a:t>
            </a:r>
            <a:r>
              <a:rPr lang="ja-JP" altLang="en-US" sz="2400" dirty="0">
                <a:solidFill>
                  <a:srgbClr val="0070C0"/>
                </a:solidFill>
                <a:latin typeface="Century Schoolbook" panose="02040604050505020304" pitchFamily="18" charset="0"/>
              </a:rPr>
              <a:t>変数の整数値制約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Century Schoolbook" panose="02040604050505020304" pitchFamily="18" charset="0"/>
              </a:rPr>
              <a:t>（</a:t>
            </a:r>
            <a:r>
              <a:rPr lang="ja-JP" altLang="en-US" sz="2400" dirty="0" smtClean="0">
                <a:latin typeface="Century Schoolbook" panose="02040604050505020304" pitchFamily="18" charset="0"/>
              </a:rPr>
              <a:t>整数線形計画</a:t>
            </a:r>
            <a:r>
              <a:rPr lang="ja-JP" altLang="en-US" sz="2400" dirty="0">
                <a:latin typeface="Century Schoolbook" panose="02040604050505020304" pitchFamily="18" charset="0"/>
              </a:rPr>
              <a:t>問題 </a:t>
            </a:r>
            <a:r>
              <a:rPr lang="en-US" altLang="ja-JP" sz="2400" dirty="0">
                <a:latin typeface="Century Schoolbook" panose="02040604050505020304" pitchFamily="18" charset="0"/>
              </a:rPr>
              <a:t>IP</a:t>
            </a:r>
            <a:r>
              <a:rPr lang="ja-JP" altLang="en-US" sz="2400" dirty="0">
                <a:latin typeface="Century Schoolbook" panose="02040604050505020304" pitchFamily="18" charset="0"/>
              </a:rPr>
              <a:t>）　　　　　　</a:t>
            </a:r>
            <a:r>
              <a:rPr lang="en-US" altLang="ja-JP" sz="2400" dirty="0">
                <a:solidFill>
                  <a:srgbClr val="C00000"/>
                </a:solidFill>
                <a:latin typeface="Century Schoolbook" panose="02040604050505020304" pitchFamily="18" charset="0"/>
              </a:rPr>
              <a:t>LP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5010150" y="29718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rot="5400000" flipV="1">
            <a:off x="6438900" y="4152900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17525" y="2933700"/>
            <a:ext cx="3619500" cy="200054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max </a:t>
            </a:r>
            <a:r>
              <a:rPr lang="en-US" altLang="ja-JP" sz="2400" i="1" dirty="0">
                <a:latin typeface="Century Schoolbook" panose="02040604050505020304" pitchFamily="18" charset="0"/>
              </a:rPr>
              <a:t>x</a:t>
            </a:r>
            <a:r>
              <a:rPr lang="en-US" altLang="ja-JP" sz="2400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sz="2400" dirty="0">
                <a:latin typeface="Century Schoolbook" panose="02040604050505020304" pitchFamily="18" charset="0"/>
              </a:rPr>
              <a:t>+ </a:t>
            </a:r>
            <a:r>
              <a:rPr lang="en-US" altLang="ja-JP" sz="2400" i="1" dirty="0">
                <a:latin typeface="Century Schoolbook" panose="02040604050505020304" pitchFamily="18" charset="0"/>
              </a:rPr>
              <a:t>x</a:t>
            </a:r>
            <a:r>
              <a:rPr lang="en-US" altLang="ja-JP" sz="2400" baseline="-25000" dirty="0">
                <a:latin typeface="Century Schoolbook" panose="02040604050505020304" pitchFamily="18" charset="0"/>
              </a:rPr>
              <a:t>2</a:t>
            </a:r>
            <a:endParaRPr lang="en-US" altLang="ja-JP" sz="2400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Century Schoolbook" panose="02040604050505020304" pitchFamily="18" charset="0"/>
              </a:rPr>
              <a:t>s.t.</a:t>
            </a:r>
            <a:endParaRPr lang="en-US" altLang="ja-JP" sz="2400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entury Schoolbook" panose="02040604050505020304" pitchFamily="18" charset="0"/>
              </a:rPr>
              <a:t>10</a:t>
            </a: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400" i="1" dirty="0">
                <a:latin typeface="Century Schoolbook" panose="02040604050505020304" pitchFamily="18" charset="0"/>
              </a:rPr>
              <a:t>x</a:t>
            </a:r>
            <a:r>
              <a:rPr lang="en-US" altLang="ja-JP" sz="2400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sz="2400" dirty="0">
                <a:latin typeface="Century Schoolbook" panose="02040604050505020304" pitchFamily="18" charset="0"/>
              </a:rPr>
              <a:t>+ </a:t>
            </a:r>
            <a:r>
              <a:rPr lang="en-US" altLang="ja-JP" sz="2000" dirty="0">
                <a:latin typeface="Century Schoolbook" panose="02040604050505020304" pitchFamily="18" charset="0"/>
              </a:rPr>
              <a:t>20</a:t>
            </a:r>
            <a:r>
              <a:rPr lang="en-US" altLang="ja-JP" sz="2400" i="1" dirty="0">
                <a:latin typeface="Century Schoolbook" panose="02040604050505020304" pitchFamily="18" charset="0"/>
              </a:rPr>
              <a:t>x</a:t>
            </a:r>
            <a:r>
              <a:rPr lang="en-US" altLang="ja-JP" sz="2400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000" dirty="0">
                <a:latin typeface="Century Schoolbook" panose="02040604050505020304" pitchFamily="18" charset="0"/>
              </a:rPr>
              <a:t>≦40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>
                <a:latin typeface="Century Schoolbook" panose="02040604050505020304" pitchFamily="18" charset="0"/>
              </a:rPr>
              <a:t>30</a:t>
            </a:r>
            <a:r>
              <a:rPr lang="ja-JP" altLang="en-US" sz="2000" dirty="0">
                <a:latin typeface="Century Schoolbook" panose="02040604050505020304" pitchFamily="18" charset="0"/>
              </a:rPr>
              <a:t> </a:t>
            </a:r>
            <a:r>
              <a:rPr lang="en-US" altLang="ja-JP" sz="2400" i="1" dirty="0" smtClean="0">
                <a:latin typeface="Century Schoolbook" panose="02040604050505020304" pitchFamily="18" charset="0"/>
              </a:rPr>
              <a:t>x</a:t>
            </a:r>
            <a:r>
              <a:rPr lang="en-US" altLang="ja-JP" sz="2400" baseline="-25000" dirty="0" smtClean="0">
                <a:latin typeface="Century Schoolbook" panose="02040604050505020304" pitchFamily="18" charset="0"/>
              </a:rPr>
              <a:t>1</a:t>
            </a:r>
            <a:r>
              <a:rPr lang="en-US" altLang="ja-JP" sz="2400" dirty="0" smtClean="0">
                <a:latin typeface="Century Schoolbook" panose="02040604050505020304" pitchFamily="18" charset="0"/>
              </a:rPr>
              <a:t>+ </a:t>
            </a:r>
            <a:r>
              <a:rPr lang="en-US" altLang="ja-JP" sz="2000" dirty="0" smtClean="0">
                <a:latin typeface="Century Schoolbook" panose="02040604050505020304" pitchFamily="18" charset="0"/>
              </a:rPr>
              <a:t>10</a:t>
            </a:r>
            <a:r>
              <a:rPr lang="en-US" altLang="ja-JP" sz="2400" dirty="0" smtClean="0">
                <a:latin typeface="Century Schoolbook" panose="02040604050505020304" pitchFamily="18" charset="0"/>
              </a:rPr>
              <a:t> </a:t>
            </a:r>
            <a:r>
              <a:rPr lang="en-US" altLang="ja-JP" sz="2400" i="1" dirty="0">
                <a:latin typeface="Century Schoolbook" panose="02040604050505020304" pitchFamily="18" charset="0"/>
              </a:rPr>
              <a:t>x</a:t>
            </a:r>
            <a:r>
              <a:rPr lang="en-US" altLang="ja-JP" sz="2400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sz="2400" dirty="0">
                <a:latin typeface="Century Schoolbook" panose="02040604050505020304" pitchFamily="18" charset="0"/>
              </a:rPr>
              <a:t> </a:t>
            </a:r>
            <a:r>
              <a:rPr lang="en-US" altLang="ja-JP" sz="2000" dirty="0">
                <a:latin typeface="Century Schoolbook" panose="02040604050505020304" pitchFamily="18" charset="0"/>
              </a:rPr>
              <a:t>≦30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Century Schoolbook" panose="02040604050505020304" pitchFamily="18" charset="0"/>
              </a:rPr>
              <a:t>      </a:t>
            </a:r>
            <a:r>
              <a:rPr lang="en-US" altLang="ja-JP" sz="2400" i="1" dirty="0">
                <a:latin typeface="Century Schoolbook" panose="02040604050505020304" pitchFamily="18" charset="0"/>
              </a:rPr>
              <a:t>x</a:t>
            </a:r>
            <a:r>
              <a:rPr lang="en-US" altLang="ja-JP" sz="2400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sz="2400" dirty="0">
                <a:latin typeface="Century Schoolbook" panose="02040604050505020304" pitchFamily="18" charset="0"/>
              </a:rPr>
              <a:t>, </a:t>
            </a:r>
            <a:r>
              <a:rPr lang="en-US" altLang="ja-JP" sz="2400" i="1" dirty="0">
                <a:latin typeface="Century Schoolbook" panose="02040604050505020304" pitchFamily="18" charset="0"/>
              </a:rPr>
              <a:t>x</a:t>
            </a:r>
            <a:r>
              <a:rPr lang="en-US" altLang="ja-JP" sz="2400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sz="2000" dirty="0">
                <a:latin typeface="Century Schoolbook" panose="02040604050505020304" pitchFamily="18" charset="0"/>
              </a:rPr>
              <a:t>≧0</a:t>
            </a:r>
            <a:endParaRPr lang="en-US" altLang="ja-JP" sz="2400" dirty="0">
              <a:latin typeface="Century Schoolbook" panose="02040604050505020304" pitchFamily="18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8169607" y="5527100"/>
            <a:ext cx="497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i="1" dirty="0">
                <a:latin typeface="Century Schoolbook" panose="02040604050505020304" pitchFamily="18" charset="0"/>
              </a:rPr>
              <a:t>x</a:t>
            </a:r>
            <a:r>
              <a:rPr lang="en-US" altLang="ja-JP" sz="2800" baseline="-25000" dirty="0">
                <a:latin typeface="Century Schoolbook" panose="02040604050505020304" pitchFamily="18" charset="0"/>
              </a:rPr>
              <a:t>1</a:t>
            </a:r>
            <a:endParaRPr lang="en-US" altLang="ja-JP" sz="2800" dirty="0">
              <a:latin typeface="Century Schoolbook" panose="02040604050505020304" pitchFamily="18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728551" y="2398167"/>
            <a:ext cx="4972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i="1" dirty="0">
                <a:latin typeface="Century Schoolbook" panose="02040604050505020304" pitchFamily="18" charset="0"/>
              </a:rPr>
              <a:t>x</a:t>
            </a:r>
            <a:r>
              <a:rPr lang="en-US" altLang="ja-JP" sz="2800" baseline="-25000" dirty="0">
                <a:latin typeface="Century Schoolbook" panose="02040604050505020304" pitchFamily="18" charset="0"/>
              </a:rPr>
              <a:t>2</a:t>
            </a:r>
            <a:endParaRPr lang="en-US" altLang="ja-JP" sz="2800" dirty="0">
              <a:latin typeface="Century Schoolbook" panose="02040604050505020304" pitchFamily="18" charset="0"/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010150" y="3314700"/>
            <a:ext cx="990600" cy="25717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5010150" y="4286250"/>
            <a:ext cx="3009900" cy="1009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812800" y="584835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Century Schoolbook" panose="02040604050505020304" pitchFamily="18" charset="0"/>
              </a:rPr>
              <a:t>10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479925" y="4003675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Century Schoolbook" panose="02040604050505020304" pitchFamily="18" charset="0"/>
              </a:rPr>
              <a:t>20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5353050" y="4362450"/>
            <a:ext cx="114300" cy="1143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</a:endParaRP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5448300" y="3733800"/>
            <a:ext cx="8382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308725" y="3222625"/>
            <a:ext cx="1590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LP</a:t>
            </a:r>
            <a:r>
              <a:rPr lang="ja-JP" altLang="en-US" sz="2000" dirty="0">
                <a:solidFill>
                  <a:srgbClr val="C00000"/>
                </a:solidFill>
                <a:latin typeface="Century Schoolbook" panose="02040604050505020304" pitchFamily="18" charset="0"/>
              </a:rPr>
              <a:t>の最適解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460375" y="5781674"/>
            <a:ext cx="3613150" cy="461665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>
                <a:latin typeface="Century Schoolbook" panose="02040604050505020304" pitchFamily="18" charset="0"/>
              </a:rPr>
              <a:t>x</a:t>
            </a:r>
            <a:r>
              <a:rPr lang="en-US" altLang="ja-JP" sz="2400" baseline="-25000" dirty="0">
                <a:latin typeface="Century Schoolbook" panose="02040604050505020304" pitchFamily="18" charset="0"/>
              </a:rPr>
              <a:t>1</a:t>
            </a:r>
            <a:r>
              <a:rPr lang="en-US" altLang="ja-JP" sz="2400" dirty="0">
                <a:latin typeface="Century Schoolbook" panose="02040604050505020304" pitchFamily="18" charset="0"/>
              </a:rPr>
              <a:t>, </a:t>
            </a:r>
            <a:r>
              <a:rPr lang="en-US" altLang="ja-JP" sz="2400" i="1" dirty="0">
                <a:latin typeface="Century Schoolbook" panose="02040604050505020304" pitchFamily="18" charset="0"/>
              </a:rPr>
              <a:t>x</a:t>
            </a:r>
            <a:r>
              <a:rPr lang="en-US" altLang="ja-JP" sz="2400" baseline="-25000" dirty="0">
                <a:latin typeface="Century Schoolbook" panose="02040604050505020304" pitchFamily="18" charset="0"/>
              </a:rPr>
              <a:t>2</a:t>
            </a:r>
            <a:r>
              <a:rPr lang="en-US" altLang="ja-JP" sz="2400" dirty="0">
                <a:latin typeface="Century Schoolbook" panose="02040604050505020304" pitchFamily="18" charset="0"/>
              </a:rPr>
              <a:t>∈{0,1,2,...,40}</a:t>
            </a:r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5284561" y="4572001"/>
            <a:ext cx="114300" cy="114300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latin typeface="Century Schoolbook" panose="02040604050505020304" pitchFamily="18" charset="0"/>
            </a:endParaRP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5398860" y="4190999"/>
            <a:ext cx="1325789" cy="403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600">
              <a:latin typeface="Century Schoolbook" panose="02040604050505020304" pitchFamily="18" charset="0"/>
            </a:endParaRP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727825" y="4003674"/>
            <a:ext cx="151765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IP</a:t>
            </a:r>
            <a:r>
              <a:rPr lang="ja-JP" altLang="en-US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の最適解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 flipH="1">
            <a:off x="400050" y="850361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027396" y="92316"/>
            <a:ext cx="7558285" cy="914400"/>
          </a:xfrm>
        </p:spPr>
        <p:txBody>
          <a:bodyPr>
            <a:noAutofit/>
          </a:bodyPr>
          <a:lstStyle/>
          <a:p>
            <a:r>
              <a:rPr lang="ja-JP" altLang="en-US" sz="2400" dirty="0" smtClean="0">
                <a:latin typeface="Century Schoolbook" panose="02040604050505020304" pitchFamily="18" charset="0"/>
              </a:rPr>
              <a:t>整数線形</a:t>
            </a:r>
            <a:r>
              <a:rPr lang="ja-JP" altLang="en-US" sz="2400" dirty="0">
                <a:latin typeface="Century Schoolbook" panose="02040604050505020304" pitchFamily="18" charset="0"/>
              </a:rPr>
              <a:t>計画問題</a:t>
            </a:r>
            <a:r>
              <a:rPr lang="ja-JP" altLang="en-US" sz="2400" dirty="0" smtClean="0">
                <a:latin typeface="Century Schoolbook" panose="02040604050505020304" pitchFamily="18" charset="0"/>
              </a:rPr>
              <a:t>と線形</a:t>
            </a:r>
            <a:r>
              <a:rPr lang="ja-JP" altLang="en-US" sz="2400" dirty="0">
                <a:latin typeface="Century Schoolbook" panose="02040604050505020304" pitchFamily="18" charset="0"/>
              </a:rPr>
              <a:t>計画問題</a:t>
            </a:r>
            <a:r>
              <a:rPr lang="ja-JP" altLang="en-US" sz="2400" dirty="0" smtClean="0">
                <a:latin typeface="Century Schoolbook" panose="02040604050505020304" pitchFamily="18" charset="0"/>
              </a:rPr>
              <a:t>とのギャップの例</a:t>
            </a:r>
            <a:r>
              <a:rPr lang="ja-JP" altLang="en-US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82613" y="6400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ja-JP" sz="2400" b="1">
              <a:latin typeface="Times New Roman" panose="02020603050405020304" pitchFamily="18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 flipH="1">
            <a:off x="407402" y="964832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24" name="フリーフォーム 23"/>
          <p:cNvSpPr/>
          <p:nvPr/>
        </p:nvSpPr>
        <p:spPr>
          <a:xfrm>
            <a:off x="3203848" y="2773243"/>
            <a:ext cx="2398427" cy="2241029"/>
          </a:xfrm>
          <a:custGeom>
            <a:avLst/>
            <a:gdLst>
              <a:gd name="connsiteX0" fmla="*/ 0 w 2398427"/>
              <a:gd name="connsiteY0" fmla="*/ 1701383 h 2241029"/>
              <a:gd name="connsiteX1" fmla="*/ 2398427 w 2398427"/>
              <a:gd name="connsiteY1" fmla="*/ 0 h 2241029"/>
              <a:gd name="connsiteX2" fmla="*/ 7495 w 2398427"/>
              <a:gd name="connsiteY2" fmla="*/ 2241029 h 2241029"/>
              <a:gd name="connsiteX3" fmla="*/ 0 w 2398427"/>
              <a:gd name="connsiteY3" fmla="*/ 1701383 h 224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8427" h="2241029">
                <a:moveTo>
                  <a:pt x="0" y="1701383"/>
                </a:moveTo>
                <a:lnTo>
                  <a:pt x="2398427" y="0"/>
                </a:lnTo>
                <a:lnTo>
                  <a:pt x="7495" y="2241029"/>
                </a:lnTo>
                <a:lnTo>
                  <a:pt x="0" y="170138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3198227" y="2158099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rot="5400000" flipV="1">
            <a:off x="4646027" y="3448737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3198227" y="2669275"/>
            <a:ext cx="2679700" cy="2468563"/>
            <a:chOff x="912" y="3025"/>
            <a:chExt cx="1088" cy="1027"/>
          </a:xfrm>
        </p:grpSpPr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782" y="3230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1130" y="3230"/>
              <a:ext cx="2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912" y="3230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565" y="3230"/>
              <a:ext cx="2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1347" y="3230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782" y="3436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1130" y="3436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912" y="3436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1565" y="3436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1347" y="3436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1782" y="3641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1130" y="3641"/>
              <a:ext cx="2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912" y="3641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1565" y="3641"/>
              <a:ext cx="2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1347" y="3641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1782" y="3847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1130" y="3847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46" name="Rectangle 31"/>
            <p:cNvSpPr>
              <a:spLocks noChangeArrowheads="1"/>
            </p:cNvSpPr>
            <p:nvPr/>
          </p:nvSpPr>
          <p:spPr bwMode="auto">
            <a:xfrm>
              <a:off x="912" y="3847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1565" y="3847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1347" y="3847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49" name="Rectangle 34"/>
            <p:cNvSpPr>
              <a:spLocks noChangeArrowheads="1"/>
            </p:cNvSpPr>
            <p:nvPr/>
          </p:nvSpPr>
          <p:spPr bwMode="auto">
            <a:xfrm>
              <a:off x="1782" y="3025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50" name="Rectangle 35"/>
            <p:cNvSpPr>
              <a:spLocks noChangeArrowheads="1"/>
            </p:cNvSpPr>
            <p:nvPr/>
          </p:nvSpPr>
          <p:spPr bwMode="auto">
            <a:xfrm>
              <a:off x="1130" y="3025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51" name="Rectangle 36"/>
            <p:cNvSpPr>
              <a:spLocks noChangeArrowheads="1"/>
            </p:cNvSpPr>
            <p:nvPr/>
          </p:nvSpPr>
          <p:spPr bwMode="auto">
            <a:xfrm>
              <a:off x="912" y="3025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1565" y="3025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1347" y="3025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54" name="Line 41"/>
          <p:cNvSpPr>
            <a:spLocks noChangeShapeType="1"/>
          </p:cNvSpPr>
          <p:nvPr/>
        </p:nvSpPr>
        <p:spPr bwMode="auto">
          <a:xfrm flipV="1">
            <a:off x="2946011" y="2092132"/>
            <a:ext cx="3721056" cy="251269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5" name="Line 42"/>
          <p:cNvSpPr>
            <a:spLocks noChangeShapeType="1"/>
          </p:cNvSpPr>
          <p:nvPr/>
        </p:nvSpPr>
        <p:spPr bwMode="auto">
          <a:xfrm flipV="1">
            <a:off x="3093622" y="2267637"/>
            <a:ext cx="2989489" cy="2882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6" name="Oval 43"/>
          <p:cNvSpPr>
            <a:spLocks noChangeArrowheads="1"/>
          </p:cNvSpPr>
          <p:nvPr/>
        </p:nvSpPr>
        <p:spPr bwMode="auto">
          <a:xfrm>
            <a:off x="5292047" y="2935543"/>
            <a:ext cx="114300" cy="1143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57" name="Line 17"/>
          <p:cNvSpPr>
            <a:spLocks noChangeShapeType="1"/>
          </p:cNvSpPr>
          <p:nvPr/>
        </p:nvSpPr>
        <p:spPr bwMode="auto">
          <a:xfrm>
            <a:off x="5053834" y="2184207"/>
            <a:ext cx="209984" cy="7365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4553947" y="1821207"/>
            <a:ext cx="1590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LP</a:t>
            </a:r>
            <a:r>
              <a:rPr lang="ja-JP" altLang="en-US" sz="2000" dirty="0">
                <a:solidFill>
                  <a:srgbClr val="C00000"/>
                </a:solidFill>
                <a:latin typeface="Century Schoolbook" panose="02040604050505020304" pitchFamily="18" charset="0"/>
              </a:rPr>
              <a:t>の最適解</a:t>
            </a:r>
          </a:p>
        </p:txBody>
      </p:sp>
      <p:sp>
        <p:nvSpPr>
          <p:cNvPr id="59" name="Oval 22"/>
          <p:cNvSpPr>
            <a:spLocks noChangeArrowheads="1"/>
          </p:cNvSpPr>
          <p:nvPr/>
        </p:nvSpPr>
        <p:spPr bwMode="auto">
          <a:xfrm>
            <a:off x="3666291" y="4096749"/>
            <a:ext cx="114300" cy="114300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latin typeface="Century Schoolbook" panose="02040604050505020304" pitchFamily="18" charset="0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H="1" flipV="1">
            <a:off x="3797759" y="4233434"/>
            <a:ext cx="1281969" cy="3964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600">
              <a:latin typeface="Century Schoolbook" panose="02040604050505020304" pitchFamily="18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5054484" y="4415208"/>
            <a:ext cx="151765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IP</a:t>
            </a:r>
            <a:r>
              <a:rPr lang="ja-JP" altLang="en-US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の最適解</a:t>
            </a:r>
          </a:p>
        </p:txBody>
      </p:sp>
    </p:spTree>
    <p:extLst>
      <p:ext uri="{BB962C8B-B14F-4D97-AF65-F5344CB8AC3E}">
        <p14:creationId xmlns:p14="http://schemas.microsoft.com/office/powerpoint/2010/main" val="28471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 10"/>
          <p:cNvSpPr/>
          <p:nvPr/>
        </p:nvSpPr>
        <p:spPr>
          <a:xfrm>
            <a:off x="5405395" y="2571568"/>
            <a:ext cx="1633928" cy="2518347"/>
          </a:xfrm>
          <a:custGeom>
            <a:avLst/>
            <a:gdLst>
              <a:gd name="connsiteX0" fmla="*/ 44971 w 1633928"/>
              <a:gd name="connsiteY0" fmla="*/ 0 h 2518347"/>
              <a:gd name="connsiteX1" fmla="*/ 1086787 w 1633928"/>
              <a:gd name="connsiteY1" fmla="*/ 494675 h 2518347"/>
              <a:gd name="connsiteX2" fmla="*/ 1633928 w 1633928"/>
              <a:gd name="connsiteY2" fmla="*/ 1499016 h 2518347"/>
              <a:gd name="connsiteX3" fmla="*/ 1633928 w 1633928"/>
              <a:gd name="connsiteY3" fmla="*/ 2495862 h 2518347"/>
              <a:gd name="connsiteX4" fmla="*/ 0 w 1633928"/>
              <a:gd name="connsiteY4" fmla="*/ 2518347 h 2518347"/>
              <a:gd name="connsiteX5" fmla="*/ 44971 w 1633928"/>
              <a:gd name="connsiteY5" fmla="*/ 0 h 251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3928" h="2518347">
                <a:moveTo>
                  <a:pt x="44971" y="0"/>
                </a:moveTo>
                <a:lnTo>
                  <a:pt x="1086787" y="494675"/>
                </a:lnTo>
                <a:lnTo>
                  <a:pt x="1633928" y="1499016"/>
                </a:lnTo>
                <a:lnTo>
                  <a:pt x="1633928" y="2495862"/>
                </a:lnTo>
                <a:lnTo>
                  <a:pt x="0" y="2518347"/>
                </a:lnTo>
                <a:cubicBezTo>
                  <a:pt x="2498" y="1676399"/>
                  <a:pt x="4997" y="834452"/>
                  <a:pt x="44971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367" y="25105"/>
            <a:ext cx="6859587" cy="762000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latin typeface="Century Schoolbook" panose="02040604050505020304" pitchFamily="18" charset="0"/>
              </a:rPr>
              <a:t>緩和線形</a:t>
            </a:r>
            <a:r>
              <a:rPr lang="ja-JP" altLang="en-US" sz="2400" dirty="0">
                <a:latin typeface="Century Schoolbook" panose="02040604050505020304" pitchFamily="18" charset="0"/>
              </a:rPr>
              <a:t>計画</a:t>
            </a:r>
            <a:r>
              <a:rPr lang="ja-JP" altLang="en-US" sz="2400" dirty="0" smtClean="0">
                <a:latin typeface="Century Schoolbook" panose="02040604050505020304" pitchFamily="18" charset="0"/>
              </a:rPr>
              <a:t>問題とギャップを持たない例</a:t>
            </a:r>
            <a:endParaRPr lang="ja-JP" altLang="en-US" sz="2400" dirty="0" smtClean="0">
              <a:ea typeface="HG丸ｺﾞｼｯｸM-PRO" panose="020F0600000000000000" pitchFamily="50" charset="-128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70894" y="1645541"/>
            <a:ext cx="411522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ja-JP" altLang="en-US" sz="2000" dirty="0" smtClean="0">
                <a:latin typeface="Times New Roman" panose="02020603050405020304" pitchFamily="18" charset="0"/>
              </a:rPr>
              <a:t>・</a:t>
            </a:r>
            <a:r>
              <a:rPr lang="ja-JP" altLang="en-US" sz="2000" dirty="0">
                <a:latin typeface="Times New Roman" panose="02020603050405020304" pitchFamily="18" charset="0"/>
              </a:rPr>
              <a:t>二</a:t>
            </a:r>
            <a:r>
              <a:rPr lang="ja-JP" altLang="en-US" sz="2000" dirty="0" smtClean="0">
                <a:latin typeface="Times New Roman" panose="02020603050405020304" pitchFamily="18" charset="0"/>
              </a:rPr>
              <a:t>部</a:t>
            </a:r>
            <a:r>
              <a:rPr lang="ja-JP" altLang="en-US" sz="2000" dirty="0">
                <a:latin typeface="Times New Roman" panose="02020603050405020304" pitchFamily="18" charset="0"/>
              </a:rPr>
              <a:t>グラフの最大マッチング問題</a:t>
            </a:r>
            <a:r>
              <a:rPr lang="en-US" altLang="ja-JP" sz="2000" dirty="0">
                <a:latin typeface="Times New Roman" panose="02020603050405020304" pitchFamily="18" charset="0"/>
              </a:rPr>
              <a:t>,</a:t>
            </a:r>
            <a:r>
              <a:rPr lang="ja-JP" altLang="en-US" sz="2000" dirty="0">
                <a:latin typeface="Times New Roman" panose="02020603050405020304" pitchFamily="18" charset="0"/>
              </a:rPr>
              <a:t>　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ja-JP" altLang="en-US" sz="2000" dirty="0">
                <a:latin typeface="Times New Roman" panose="02020603050405020304" pitchFamily="18" charset="0"/>
              </a:rPr>
              <a:t>・二部グラフの最小節点カバー問題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Times New Roman" panose="02020603050405020304" pitchFamily="18" charset="0"/>
              </a:rPr>
              <a:t>・</a:t>
            </a:r>
            <a:r>
              <a:rPr lang="ja-JP" altLang="en-US" sz="2000" dirty="0" smtClean="0">
                <a:latin typeface="Times New Roman" panose="02020603050405020304" pitchFamily="18" charset="0"/>
              </a:rPr>
              <a:t>最大</a:t>
            </a:r>
            <a:r>
              <a:rPr lang="en-US" altLang="ja-JP" sz="2000" i="1" dirty="0" err="1" smtClean="0">
                <a:latin typeface="Times New Roman" panose="02020603050405020304" pitchFamily="18" charset="0"/>
              </a:rPr>
              <a:t>s,t</a:t>
            </a:r>
            <a:r>
              <a:rPr lang="en-US" altLang="ja-JP" sz="2000" dirty="0" smtClean="0">
                <a:latin typeface="Times New Roman" panose="02020603050405020304" pitchFamily="18" charset="0"/>
              </a:rPr>
              <a:t>-</a:t>
            </a:r>
            <a:r>
              <a:rPr lang="ja-JP" altLang="en-US" sz="2000" dirty="0" smtClean="0">
                <a:latin typeface="Times New Roman" panose="02020603050405020304" pitchFamily="18" charset="0"/>
              </a:rPr>
              <a:t>パス問題</a:t>
            </a:r>
            <a:endParaRPr lang="ja-JP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ja-JP" altLang="en-US" sz="2000" dirty="0">
                <a:latin typeface="Times New Roman" panose="02020603050405020304" pitchFamily="18" charset="0"/>
              </a:rPr>
              <a:t>・最</a:t>
            </a:r>
            <a:r>
              <a:rPr lang="ja-JP" altLang="en-US" sz="2000" dirty="0" smtClean="0">
                <a:latin typeface="Times New Roman" panose="02020603050405020304" pitchFamily="18" charset="0"/>
              </a:rPr>
              <a:t>小</a:t>
            </a:r>
            <a:r>
              <a:rPr lang="en-US" altLang="ja-JP" sz="2000" i="1" dirty="0" err="1">
                <a:latin typeface="Times New Roman" panose="02020603050405020304" pitchFamily="18" charset="0"/>
              </a:rPr>
              <a:t>s,t</a:t>
            </a:r>
            <a:r>
              <a:rPr lang="en-US" altLang="ja-JP" sz="2000" dirty="0">
                <a:latin typeface="Times New Roman" panose="02020603050405020304" pitchFamily="18" charset="0"/>
              </a:rPr>
              <a:t>-</a:t>
            </a:r>
            <a:r>
              <a:rPr lang="ja-JP" altLang="en-US" sz="2000" dirty="0" smtClean="0">
                <a:latin typeface="Times New Roman" panose="02020603050405020304" pitchFamily="18" charset="0"/>
              </a:rPr>
              <a:t>カット</a:t>
            </a:r>
            <a:r>
              <a:rPr lang="ja-JP" altLang="en-US" sz="2000" dirty="0">
                <a:latin typeface="Times New Roman" panose="02020603050405020304" pitchFamily="18" charset="0"/>
              </a:rPr>
              <a:t>問題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Times New Roman" panose="02020603050405020304" pitchFamily="18" charset="0"/>
              </a:rPr>
              <a:t>・一般グラフ</a:t>
            </a:r>
            <a:r>
              <a:rPr lang="ja-JP" altLang="en-US" sz="2000" dirty="0" smtClean="0">
                <a:latin typeface="Times New Roman" panose="02020603050405020304" pitchFamily="18" charset="0"/>
              </a:rPr>
              <a:t>の最大</a:t>
            </a:r>
            <a:r>
              <a:rPr lang="ja-JP" altLang="en-US" sz="2000" dirty="0">
                <a:latin typeface="Times New Roman" panose="02020603050405020304" pitchFamily="18" charset="0"/>
              </a:rPr>
              <a:t>マッチング</a:t>
            </a:r>
            <a:r>
              <a:rPr lang="ja-JP" altLang="en-US" sz="2000" dirty="0" smtClean="0">
                <a:latin typeface="Times New Roman" panose="02020603050405020304" pitchFamily="18" charset="0"/>
              </a:rPr>
              <a:t>問題</a:t>
            </a:r>
            <a:endParaRPr lang="ja-JP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4347" name="Line 7"/>
          <p:cNvSpPr>
            <a:spLocks noChangeShapeType="1"/>
          </p:cNvSpPr>
          <p:nvPr/>
        </p:nvSpPr>
        <p:spPr bwMode="auto">
          <a:xfrm flipV="1">
            <a:off x="5414764" y="2068850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8" name="Line 8"/>
          <p:cNvSpPr>
            <a:spLocks noChangeShapeType="1"/>
          </p:cNvSpPr>
          <p:nvPr/>
        </p:nvSpPr>
        <p:spPr bwMode="auto">
          <a:xfrm rot="5400000" flipV="1">
            <a:off x="6862564" y="3359488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4353" name="Group 13"/>
          <p:cNvGrpSpPr>
            <a:grpSpLocks/>
          </p:cNvGrpSpPr>
          <p:nvPr/>
        </p:nvGrpSpPr>
        <p:grpSpPr bwMode="auto">
          <a:xfrm>
            <a:off x="5414764" y="2580026"/>
            <a:ext cx="2679700" cy="2468563"/>
            <a:chOff x="912" y="3025"/>
            <a:chExt cx="1088" cy="1027"/>
          </a:xfrm>
        </p:grpSpPr>
        <p:sp>
          <p:nvSpPr>
            <p:cNvPr id="14355" name="Rectangle 14"/>
            <p:cNvSpPr>
              <a:spLocks noChangeArrowheads="1"/>
            </p:cNvSpPr>
            <p:nvPr/>
          </p:nvSpPr>
          <p:spPr bwMode="auto">
            <a:xfrm>
              <a:off x="1782" y="3230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56" name="Rectangle 15"/>
            <p:cNvSpPr>
              <a:spLocks noChangeArrowheads="1"/>
            </p:cNvSpPr>
            <p:nvPr/>
          </p:nvSpPr>
          <p:spPr bwMode="auto">
            <a:xfrm>
              <a:off x="1130" y="3230"/>
              <a:ext cx="2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57" name="Rectangle 16"/>
            <p:cNvSpPr>
              <a:spLocks noChangeArrowheads="1"/>
            </p:cNvSpPr>
            <p:nvPr/>
          </p:nvSpPr>
          <p:spPr bwMode="auto">
            <a:xfrm>
              <a:off x="912" y="3230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58" name="Rectangle 17"/>
            <p:cNvSpPr>
              <a:spLocks noChangeArrowheads="1"/>
            </p:cNvSpPr>
            <p:nvPr/>
          </p:nvSpPr>
          <p:spPr bwMode="auto">
            <a:xfrm>
              <a:off x="1565" y="3230"/>
              <a:ext cx="2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59" name="Rectangle 18"/>
            <p:cNvSpPr>
              <a:spLocks noChangeArrowheads="1"/>
            </p:cNvSpPr>
            <p:nvPr/>
          </p:nvSpPr>
          <p:spPr bwMode="auto">
            <a:xfrm>
              <a:off x="1347" y="3230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60" name="Rectangle 19"/>
            <p:cNvSpPr>
              <a:spLocks noChangeArrowheads="1"/>
            </p:cNvSpPr>
            <p:nvPr/>
          </p:nvSpPr>
          <p:spPr bwMode="auto">
            <a:xfrm>
              <a:off x="1782" y="3436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61" name="Rectangle 20"/>
            <p:cNvSpPr>
              <a:spLocks noChangeArrowheads="1"/>
            </p:cNvSpPr>
            <p:nvPr/>
          </p:nvSpPr>
          <p:spPr bwMode="auto">
            <a:xfrm>
              <a:off x="1130" y="3436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62" name="Rectangle 21"/>
            <p:cNvSpPr>
              <a:spLocks noChangeArrowheads="1"/>
            </p:cNvSpPr>
            <p:nvPr/>
          </p:nvSpPr>
          <p:spPr bwMode="auto">
            <a:xfrm>
              <a:off x="912" y="3436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63" name="Rectangle 22"/>
            <p:cNvSpPr>
              <a:spLocks noChangeArrowheads="1"/>
            </p:cNvSpPr>
            <p:nvPr/>
          </p:nvSpPr>
          <p:spPr bwMode="auto">
            <a:xfrm>
              <a:off x="1565" y="3436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64" name="Rectangle 23"/>
            <p:cNvSpPr>
              <a:spLocks noChangeArrowheads="1"/>
            </p:cNvSpPr>
            <p:nvPr/>
          </p:nvSpPr>
          <p:spPr bwMode="auto">
            <a:xfrm>
              <a:off x="1347" y="3436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65" name="Rectangle 24"/>
            <p:cNvSpPr>
              <a:spLocks noChangeArrowheads="1"/>
            </p:cNvSpPr>
            <p:nvPr/>
          </p:nvSpPr>
          <p:spPr bwMode="auto">
            <a:xfrm>
              <a:off x="1782" y="3641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66" name="Rectangle 25"/>
            <p:cNvSpPr>
              <a:spLocks noChangeArrowheads="1"/>
            </p:cNvSpPr>
            <p:nvPr/>
          </p:nvSpPr>
          <p:spPr bwMode="auto">
            <a:xfrm>
              <a:off x="1130" y="3641"/>
              <a:ext cx="2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67" name="Rectangle 26"/>
            <p:cNvSpPr>
              <a:spLocks noChangeArrowheads="1"/>
            </p:cNvSpPr>
            <p:nvPr/>
          </p:nvSpPr>
          <p:spPr bwMode="auto">
            <a:xfrm>
              <a:off x="912" y="3641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68" name="Rectangle 27"/>
            <p:cNvSpPr>
              <a:spLocks noChangeArrowheads="1"/>
            </p:cNvSpPr>
            <p:nvPr/>
          </p:nvSpPr>
          <p:spPr bwMode="auto">
            <a:xfrm>
              <a:off x="1565" y="3641"/>
              <a:ext cx="217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69" name="Rectangle 28"/>
            <p:cNvSpPr>
              <a:spLocks noChangeArrowheads="1"/>
            </p:cNvSpPr>
            <p:nvPr/>
          </p:nvSpPr>
          <p:spPr bwMode="auto">
            <a:xfrm>
              <a:off x="1347" y="3641"/>
              <a:ext cx="218" cy="2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70" name="Rectangle 29"/>
            <p:cNvSpPr>
              <a:spLocks noChangeArrowheads="1"/>
            </p:cNvSpPr>
            <p:nvPr/>
          </p:nvSpPr>
          <p:spPr bwMode="auto">
            <a:xfrm>
              <a:off x="1782" y="3847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71" name="Rectangle 30"/>
            <p:cNvSpPr>
              <a:spLocks noChangeArrowheads="1"/>
            </p:cNvSpPr>
            <p:nvPr/>
          </p:nvSpPr>
          <p:spPr bwMode="auto">
            <a:xfrm>
              <a:off x="1130" y="3847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72" name="Rectangle 31"/>
            <p:cNvSpPr>
              <a:spLocks noChangeArrowheads="1"/>
            </p:cNvSpPr>
            <p:nvPr/>
          </p:nvSpPr>
          <p:spPr bwMode="auto">
            <a:xfrm>
              <a:off x="912" y="3847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73" name="Rectangle 32"/>
            <p:cNvSpPr>
              <a:spLocks noChangeArrowheads="1"/>
            </p:cNvSpPr>
            <p:nvPr/>
          </p:nvSpPr>
          <p:spPr bwMode="auto">
            <a:xfrm>
              <a:off x="1565" y="3847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74" name="Rectangle 33"/>
            <p:cNvSpPr>
              <a:spLocks noChangeArrowheads="1"/>
            </p:cNvSpPr>
            <p:nvPr/>
          </p:nvSpPr>
          <p:spPr bwMode="auto">
            <a:xfrm>
              <a:off x="1347" y="3847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75" name="Rectangle 34"/>
            <p:cNvSpPr>
              <a:spLocks noChangeArrowheads="1"/>
            </p:cNvSpPr>
            <p:nvPr/>
          </p:nvSpPr>
          <p:spPr bwMode="auto">
            <a:xfrm>
              <a:off x="1782" y="3025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76" name="Rectangle 35"/>
            <p:cNvSpPr>
              <a:spLocks noChangeArrowheads="1"/>
            </p:cNvSpPr>
            <p:nvPr/>
          </p:nvSpPr>
          <p:spPr bwMode="auto">
            <a:xfrm>
              <a:off x="1130" y="3025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77" name="Rectangle 36"/>
            <p:cNvSpPr>
              <a:spLocks noChangeArrowheads="1"/>
            </p:cNvSpPr>
            <p:nvPr/>
          </p:nvSpPr>
          <p:spPr bwMode="auto">
            <a:xfrm>
              <a:off x="912" y="3025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78" name="Rectangle 37"/>
            <p:cNvSpPr>
              <a:spLocks noChangeArrowheads="1"/>
            </p:cNvSpPr>
            <p:nvPr/>
          </p:nvSpPr>
          <p:spPr bwMode="auto">
            <a:xfrm>
              <a:off x="1565" y="3025"/>
              <a:ext cx="217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79" name="Rectangle 38"/>
            <p:cNvSpPr>
              <a:spLocks noChangeArrowheads="1"/>
            </p:cNvSpPr>
            <p:nvPr/>
          </p:nvSpPr>
          <p:spPr bwMode="auto">
            <a:xfrm>
              <a:off x="1347" y="3025"/>
              <a:ext cx="218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14343" name="Line 41"/>
          <p:cNvSpPr>
            <a:spLocks noChangeShapeType="1"/>
          </p:cNvSpPr>
          <p:nvPr/>
        </p:nvSpPr>
        <p:spPr bwMode="auto">
          <a:xfrm flipH="1" flipV="1">
            <a:off x="4821133" y="2233708"/>
            <a:ext cx="2736405" cy="136375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4" name="Line 42"/>
          <p:cNvSpPr>
            <a:spLocks noChangeShapeType="1"/>
          </p:cNvSpPr>
          <p:nvPr/>
        </p:nvSpPr>
        <p:spPr bwMode="auto">
          <a:xfrm flipH="1" flipV="1">
            <a:off x="7016380" y="2315929"/>
            <a:ext cx="17536" cy="330095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5" name="Oval 43"/>
          <p:cNvSpPr>
            <a:spLocks noChangeArrowheads="1"/>
          </p:cNvSpPr>
          <p:nvPr/>
        </p:nvSpPr>
        <p:spPr bwMode="auto">
          <a:xfrm>
            <a:off x="6430225" y="3002928"/>
            <a:ext cx="114300" cy="1143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 flipH="1">
            <a:off x="395536" y="815014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flipH="1">
            <a:off x="6497046" y="2033301"/>
            <a:ext cx="246436" cy="940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6300764" y="1672115"/>
            <a:ext cx="1590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LP</a:t>
            </a:r>
            <a:r>
              <a:rPr lang="ja-JP" altLang="en-US" sz="2000" dirty="0">
                <a:solidFill>
                  <a:srgbClr val="C00000"/>
                </a:solidFill>
                <a:latin typeface="Century Schoolbook" panose="02040604050505020304" pitchFamily="18" charset="0"/>
              </a:rPr>
              <a:t>の最適解</a:t>
            </a:r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6497046" y="3077866"/>
            <a:ext cx="114300" cy="114300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latin typeface="Century Schoolbook" panose="02040604050505020304" pitchFamily="18" charset="0"/>
            </a:endParaRP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H="1" flipV="1">
            <a:off x="6647231" y="3117354"/>
            <a:ext cx="1207139" cy="2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sz="1600">
              <a:latin typeface="Century Schoolbook" panose="02040604050505020304" pitchFamily="18" charset="0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7807667" y="3149714"/>
            <a:ext cx="151765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IP</a:t>
            </a:r>
            <a:r>
              <a:rPr lang="ja-JP" altLang="en-US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の最適解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2862" y="5073988"/>
            <a:ext cx="4330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適切な整数計画問題</a:t>
            </a:r>
            <a:r>
              <a:rPr kumimoji="1" lang="en-US" altLang="ja-JP" sz="2000" dirty="0" smtClean="0"/>
              <a:t>IP</a:t>
            </a:r>
            <a:r>
              <a:rPr kumimoji="1" lang="ja-JP" altLang="en-US" sz="2000" dirty="0" smtClean="0"/>
              <a:t>で定式化すると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IP</a:t>
            </a:r>
            <a:r>
              <a:rPr lang="ja-JP" altLang="en-US" sz="2000" dirty="0" smtClean="0"/>
              <a:t>の最適解が緩和した</a:t>
            </a:r>
            <a:r>
              <a:rPr lang="en-US" altLang="ja-JP" sz="2000" dirty="0" smtClean="0"/>
              <a:t>LP</a:t>
            </a:r>
            <a:r>
              <a:rPr lang="ja-JP" altLang="en-US" sz="2000" dirty="0" smtClean="0"/>
              <a:t>の最適解と</a:t>
            </a:r>
            <a:endParaRPr lang="en-US" altLang="ja-JP" sz="2000" dirty="0" smtClean="0"/>
          </a:p>
          <a:p>
            <a:r>
              <a:rPr kumimoji="1" lang="ja-JP" altLang="en-US" sz="2000" dirty="0"/>
              <a:t>一致</a:t>
            </a:r>
            <a:r>
              <a:rPr kumimoji="1" lang="ja-JP" altLang="en-US" sz="2000" dirty="0" smtClean="0"/>
              <a:t>する．</a:t>
            </a:r>
            <a:endParaRPr kumimoji="1" lang="ja-JP" altLang="en-US" sz="2000" dirty="0"/>
          </a:p>
        </p:txBody>
      </p:sp>
      <p:sp>
        <p:nvSpPr>
          <p:cNvPr id="8" name="下矢印 7"/>
          <p:cNvSpPr/>
          <p:nvPr/>
        </p:nvSpPr>
        <p:spPr>
          <a:xfrm>
            <a:off x="2063246" y="4210520"/>
            <a:ext cx="484632" cy="54525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Line 41"/>
          <p:cNvSpPr>
            <a:spLocks noChangeShapeType="1"/>
          </p:cNvSpPr>
          <p:nvPr/>
        </p:nvSpPr>
        <p:spPr bwMode="auto">
          <a:xfrm flipH="1" flipV="1">
            <a:off x="6001075" y="2184420"/>
            <a:ext cx="1432247" cy="258605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3682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96957" y="-17463"/>
            <a:ext cx="8229600" cy="715963"/>
          </a:xfrm>
        </p:spPr>
        <p:txBody>
          <a:bodyPr/>
          <a:lstStyle/>
          <a:p>
            <a:pPr eaLnBrk="1" hangingPunct="1"/>
            <a:r>
              <a:rPr lang="ja-JP" altLang="en-US" sz="2800" dirty="0" smtClean="0"/>
              <a:t>最小木問題の</a:t>
            </a:r>
            <a:r>
              <a:rPr lang="en-US" altLang="ja-JP" sz="2800" dirty="0" smtClean="0"/>
              <a:t>IP</a:t>
            </a:r>
            <a:r>
              <a:rPr lang="ja-JP" altLang="en-US" sz="2800" dirty="0" smtClean="0"/>
              <a:t>定式化の例</a:t>
            </a:r>
            <a:r>
              <a:rPr lang="en-US" altLang="ja-JP" sz="2800" dirty="0" smtClean="0"/>
              <a:t>1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733495" y="1382378"/>
            <a:ext cx="19287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min  </a:t>
            </a:r>
            <a:r>
              <a:rPr lang="en-US" altLang="ja-JP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(e)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809695" y="3115928"/>
            <a:ext cx="2347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 ∈ {1,0},  ∀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060520" y="1777666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Rectangle 23"/>
          <p:cNvSpPr>
            <a:spLocks noChangeArrowheads="1"/>
          </p:cNvSpPr>
          <p:nvPr/>
        </p:nvSpPr>
        <p:spPr bwMode="auto">
          <a:xfrm>
            <a:off x="366781" y="837866"/>
            <a:ext cx="5173593" cy="27717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Text Box 30"/>
          <p:cNvSpPr txBox="1">
            <a:spLocks noChangeArrowheads="1"/>
          </p:cNvSpPr>
          <p:nvPr/>
        </p:nvSpPr>
        <p:spPr bwMode="auto">
          <a:xfrm>
            <a:off x="1244670" y="2144378"/>
            <a:ext cx="4333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∑</a:t>
            </a:r>
            <a:r>
              <a:rPr lang="ja-JP" altLang="en-US" sz="2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 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≧ 1,  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1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⊆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: 1</a:t>
            </a:r>
            <a:r>
              <a:rPr lang="ja-JP" altLang="en-US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≦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|X|&lt;|V|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8" name="Text Box 31"/>
          <p:cNvSpPr txBox="1">
            <a:spLocks noChangeArrowheads="1"/>
          </p:cNvSpPr>
          <p:nvPr/>
        </p:nvSpPr>
        <p:spPr bwMode="auto">
          <a:xfrm>
            <a:off x="850970" y="2628566"/>
            <a:ext cx="1483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V-X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374" name="Text Box 37"/>
          <p:cNvSpPr txBox="1">
            <a:spLocks noChangeArrowheads="1"/>
          </p:cNvSpPr>
          <p:nvPr/>
        </p:nvSpPr>
        <p:spPr bwMode="auto">
          <a:xfrm>
            <a:off x="8135690" y="5138403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Century Schoolbook" panose="020406040505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5375" name="Text Box 38"/>
          <p:cNvSpPr txBox="1">
            <a:spLocks noChangeArrowheads="1"/>
          </p:cNvSpPr>
          <p:nvPr/>
        </p:nvSpPr>
        <p:spPr bwMode="auto">
          <a:xfrm>
            <a:off x="6365758" y="5199666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Century Schoolbook" panose="020406040505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5376" name="Text Box 39"/>
          <p:cNvSpPr txBox="1">
            <a:spLocks noChangeArrowheads="1"/>
          </p:cNvSpPr>
          <p:nvPr/>
        </p:nvSpPr>
        <p:spPr bwMode="auto">
          <a:xfrm>
            <a:off x="7208838" y="434607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5381" name="Text Box 44"/>
          <p:cNvSpPr txBox="1">
            <a:spLocks noChangeArrowheads="1"/>
          </p:cNvSpPr>
          <p:nvPr/>
        </p:nvSpPr>
        <p:spPr bwMode="auto">
          <a:xfrm>
            <a:off x="7276799" y="595809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Century Schoolbook" panose="020406040505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5382" name="Text Box 5"/>
          <p:cNvSpPr txBox="1">
            <a:spLocks noChangeArrowheads="1"/>
          </p:cNvSpPr>
          <p:nvPr/>
        </p:nvSpPr>
        <p:spPr bwMode="auto">
          <a:xfrm>
            <a:off x="727145" y="4297028"/>
            <a:ext cx="19287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min 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(e)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383" name="Text Box 8"/>
          <p:cNvSpPr txBox="1">
            <a:spLocks noChangeArrowheads="1"/>
          </p:cNvSpPr>
          <p:nvPr/>
        </p:nvSpPr>
        <p:spPr bwMode="auto">
          <a:xfrm>
            <a:off x="803345" y="6202028"/>
            <a:ext cx="1872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)≧0,  ∀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4" name="Text Box 9"/>
          <p:cNvSpPr txBox="1">
            <a:spLocks noChangeArrowheads="1"/>
          </p:cNvSpPr>
          <p:nvPr/>
        </p:nvSpPr>
        <p:spPr bwMode="auto">
          <a:xfrm>
            <a:off x="1108145" y="4678028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5" name="Rectangle 23"/>
          <p:cNvSpPr>
            <a:spLocks noChangeArrowheads="1"/>
          </p:cNvSpPr>
          <p:nvPr/>
        </p:nvSpPr>
        <p:spPr bwMode="auto">
          <a:xfrm>
            <a:off x="373132" y="3882691"/>
            <a:ext cx="5167242" cy="28384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6" name="Text Box 30"/>
          <p:cNvSpPr txBox="1">
            <a:spLocks noChangeArrowheads="1"/>
          </p:cNvSpPr>
          <p:nvPr/>
        </p:nvSpPr>
        <p:spPr bwMode="auto">
          <a:xfrm>
            <a:off x="1224032" y="5138403"/>
            <a:ext cx="4386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 ≧ 1,  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ja-JP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⊆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: 1</a:t>
            </a:r>
            <a:r>
              <a:rPr lang="ja-JP" altLang="en-US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≦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|X|&lt;|V|</a:t>
            </a:r>
          </a:p>
        </p:txBody>
      </p:sp>
      <p:sp>
        <p:nvSpPr>
          <p:cNvPr id="15387" name="Text Box 31"/>
          <p:cNvSpPr txBox="1">
            <a:spLocks noChangeArrowheads="1"/>
          </p:cNvSpPr>
          <p:nvPr/>
        </p:nvSpPr>
        <p:spPr bwMode="auto">
          <a:xfrm>
            <a:off x="776357" y="5635291"/>
            <a:ext cx="1483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V-X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388" name="Rectangle 12"/>
          <p:cNvSpPr>
            <a:spLocks noChangeArrowheads="1"/>
          </p:cNvSpPr>
          <p:nvPr/>
        </p:nvSpPr>
        <p:spPr bwMode="auto">
          <a:xfrm>
            <a:off x="6453188" y="1174750"/>
            <a:ext cx="755650" cy="1316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9" name="Rectangle 13"/>
          <p:cNvSpPr>
            <a:spLocks noChangeArrowheads="1"/>
          </p:cNvSpPr>
          <p:nvPr/>
        </p:nvSpPr>
        <p:spPr bwMode="auto">
          <a:xfrm>
            <a:off x="7577138" y="1174750"/>
            <a:ext cx="917575" cy="1303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0" name="Line 16"/>
          <p:cNvSpPr>
            <a:spLocks noChangeShapeType="1"/>
          </p:cNvSpPr>
          <p:nvPr/>
        </p:nvSpPr>
        <p:spPr bwMode="auto">
          <a:xfrm flipV="1">
            <a:off x="7089775" y="1350963"/>
            <a:ext cx="48101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5391" name="Line 17"/>
          <p:cNvSpPr>
            <a:spLocks noChangeShapeType="1"/>
          </p:cNvSpPr>
          <p:nvPr/>
        </p:nvSpPr>
        <p:spPr bwMode="auto">
          <a:xfrm>
            <a:off x="7086600" y="2082800"/>
            <a:ext cx="600075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5392" name="Line 19"/>
          <p:cNvSpPr>
            <a:spLocks noChangeShapeType="1"/>
          </p:cNvSpPr>
          <p:nvPr/>
        </p:nvSpPr>
        <p:spPr bwMode="auto">
          <a:xfrm>
            <a:off x="7092950" y="1793875"/>
            <a:ext cx="712788" cy="193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5393" name="Line 20"/>
          <p:cNvSpPr>
            <a:spLocks noChangeShapeType="1"/>
          </p:cNvSpPr>
          <p:nvPr/>
        </p:nvSpPr>
        <p:spPr bwMode="auto">
          <a:xfrm>
            <a:off x="7065963" y="15684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5394" name="Line 21"/>
          <p:cNvSpPr>
            <a:spLocks noChangeShapeType="1"/>
          </p:cNvSpPr>
          <p:nvPr/>
        </p:nvSpPr>
        <p:spPr bwMode="auto">
          <a:xfrm flipH="1">
            <a:off x="7062788" y="2252663"/>
            <a:ext cx="663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5395" name="Text Box 45"/>
          <p:cNvSpPr txBox="1">
            <a:spLocks noChangeArrowheads="1"/>
          </p:cNvSpPr>
          <p:nvPr/>
        </p:nvSpPr>
        <p:spPr bwMode="auto">
          <a:xfrm>
            <a:off x="6229350" y="2727325"/>
            <a:ext cx="29995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 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：部分集合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間をつなぐ枝の集合</a:t>
            </a:r>
            <a:endParaRPr lang="en-US" altLang="ja-JP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6" name="Text Box 46"/>
          <p:cNvSpPr txBox="1">
            <a:spLocks noChangeArrowheads="1"/>
          </p:cNvSpPr>
          <p:nvPr/>
        </p:nvSpPr>
        <p:spPr bwMode="auto">
          <a:xfrm>
            <a:off x="7242175" y="2317750"/>
            <a:ext cx="287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397" name="Text Box 32"/>
          <p:cNvSpPr txBox="1">
            <a:spLocks noChangeArrowheads="1"/>
          </p:cNvSpPr>
          <p:nvPr/>
        </p:nvSpPr>
        <p:spPr bwMode="auto">
          <a:xfrm>
            <a:off x="346145" y="861678"/>
            <a:ext cx="2100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整数計画問題　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IP1</a:t>
            </a:r>
            <a:endParaRPr lang="ja-JP" altLang="en-US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8" name="Text Box 32"/>
          <p:cNvSpPr txBox="1">
            <a:spLocks noChangeArrowheads="1"/>
          </p:cNvSpPr>
          <p:nvPr/>
        </p:nvSpPr>
        <p:spPr bwMode="auto">
          <a:xfrm>
            <a:off x="390595" y="3893803"/>
            <a:ext cx="1754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IP1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の緩和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LP1</a:t>
            </a:r>
            <a:endParaRPr lang="ja-JP" altLang="en-US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>
                <a:latin typeface="Century Schoolbook" panose="02040604050505020304" pitchFamily="18" charset="0"/>
              </a:rPr>
              <a:t>5</a:t>
            </a:fld>
            <a:endParaRPr kumimoji="1" lang="ja-JP" altLang="en-US">
              <a:latin typeface="Century Schoolbook" panose="02040604050505020304" pitchFamily="18" charset="0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 flipH="1">
            <a:off x="373132" y="582057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20968" y="167562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812088" y="1713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dirty="0"/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7652666" y="5128955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0" name="Line 33"/>
          <p:cNvSpPr>
            <a:spLocks noChangeShapeType="1"/>
          </p:cNvSpPr>
          <p:nvPr/>
        </p:nvSpPr>
        <p:spPr bwMode="auto">
          <a:xfrm>
            <a:off x="7033979" y="4827265"/>
            <a:ext cx="0" cy="10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5371" name="Line 34"/>
          <p:cNvSpPr>
            <a:spLocks noChangeShapeType="1"/>
          </p:cNvSpPr>
          <p:nvPr/>
        </p:nvSpPr>
        <p:spPr bwMode="auto">
          <a:xfrm>
            <a:off x="7133069" y="4827265"/>
            <a:ext cx="89181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5372" name="Line 35"/>
          <p:cNvSpPr>
            <a:spLocks noChangeShapeType="1"/>
          </p:cNvSpPr>
          <p:nvPr/>
        </p:nvSpPr>
        <p:spPr bwMode="auto">
          <a:xfrm>
            <a:off x="8024884" y="4733321"/>
            <a:ext cx="0" cy="10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5373" name="Line 36"/>
          <p:cNvSpPr>
            <a:spLocks noChangeShapeType="1"/>
          </p:cNvSpPr>
          <p:nvPr/>
        </p:nvSpPr>
        <p:spPr bwMode="auto">
          <a:xfrm>
            <a:off x="7033979" y="5860653"/>
            <a:ext cx="10899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5377" name="Oval 40"/>
          <p:cNvSpPr>
            <a:spLocks noChangeArrowheads="1"/>
          </p:cNvSpPr>
          <p:nvPr/>
        </p:nvSpPr>
        <p:spPr bwMode="auto">
          <a:xfrm>
            <a:off x="6934888" y="4733321"/>
            <a:ext cx="198181" cy="1878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8" name="Oval 41"/>
          <p:cNvSpPr>
            <a:spLocks noChangeArrowheads="1"/>
          </p:cNvSpPr>
          <p:nvPr/>
        </p:nvSpPr>
        <p:spPr bwMode="auto">
          <a:xfrm>
            <a:off x="6934888" y="5766708"/>
            <a:ext cx="198181" cy="1878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9" name="Oval 42"/>
          <p:cNvSpPr>
            <a:spLocks noChangeArrowheads="1"/>
          </p:cNvSpPr>
          <p:nvPr/>
        </p:nvSpPr>
        <p:spPr bwMode="auto">
          <a:xfrm>
            <a:off x="7925794" y="5766708"/>
            <a:ext cx="198181" cy="1878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0" name="Oval 43"/>
          <p:cNvSpPr>
            <a:spLocks noChangeArrowheads="1"/>
          </p:cNvSpPr>
          <p:nvPr/>
        </p:nvSpPr>
        <p:spPr bwMode="auto">
          <a:xfrm>
            <a:off x="7925794" y="4733321"/>
            <a:ext cx="198181" cy="1878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7329826" y="4744330"/>
            <a:ext cx="484033" cy="45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7062788" y="5115389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4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7326759" y="5442603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1979712" y="-52014"/>
            <a:ext cx="5338068" cy="715962"/>
          </a:xfrm>
        </p:spPr>
        <p:txBody>
          <a:bodyPr/>
          <a:lstStyle/>
          <a:p>
            <a:r>
              <a:rPr lang="ja-JP" altLang="en-US" sz="2800" dirty="0" smtClean="0"/>
              <a:t>最小木問題の</a:t>
            </a:r>
            <a:r>
              <a:rPr lang="en-US" altLang="ja-JP" sz="2800" dirty="0" smtClean="0"/>
              <a:t>IP</a:t>
            </a:r>
            <a:r>
              <a:rPr lang="ja-JP" altLang="en-US" sz="2800" dirty="0" smtClean="0"/>
              <a:t>定式化の例</a:t>
            </a:r>
            <a:r>
              <a:rPr lang="en-US" altLang="ja-JP" sz="2800" dirty="0" smtClean="0"/>
              <a:t>2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325072" y="2209800"/>
            <a:ext cx="41873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 ≧ 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ja-JP" sz="18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- 1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　　　　　　　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1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ja-JP" sz="18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143000" y="2667000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endParaRPr lang="en-US" altLang="ja-JP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6455759" y="2438400"/>
            <a:ext cx="5334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7141559" y="2438400"/>
            <a:ext cx="5334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7827359" y="2438400"/>
            <a:ext cx="5334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6455759" y="3352800"/>
            <a:ext cx="19050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6" name="Line 16"/>
          <p:cNvSpPr>
            <a:spLocks noChangeShapeType="1"/>
          </p:cNvSpPr>
          <p:nvPr/>
        </p:nvSpPr>
        <p:spPr bwMode="auto">
          <a:xfrm>
            <a:off x="6872288" y="25905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397" name="Line 17"/>
          <p:cNvSpPr>
            <a:spLocks noChangeShapeType="1"/>
          </p:cNvSpPr>
          <p:nvPr/>
        </p:nvSpPr>
        <p:spPr bwMode="auto">
          <a:xfrm>
            <a:off x="6860580" y="300253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398" name="Line 18"/>
          <p:cNvSpPr>
            <a:spLocks noChangeShapeType="1"/>
          </p:cNvSpPr>
          <p:nvPr/>
        </p:nvSpPr>
        <p:spPr bwMode="auto">
          <a:xfrm>
            <a:off x="6641915" y="3047998"/>
            <a:ext cx="76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399" name="Line 19"/>
          <p:cNvSpPr>
            <a:spLocks noChangeShapeType="1"/>
          </p:cNvSpPr>
          <p:nvPr/>
        </p:nvSpPr>
        <p:spPr bwMode="auto">
          <a:xfrm flipH="1">
            <a:off x="7169999" y="3124199"/>
            <a:ext cx="123959" cy="4571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400" name="Line 20"/>
          <p:cNvSpPr>
            <a:spLocks noChangeShapeType="1"/>
          </p:cNvSpPr>
          <p:nvPr/>
        </p:nvSpPr>
        <p:spPr bwMode="auto">
          <a:xfrm>
            <a:off x="7446406" y="260318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401" name="Line 21"/>
          <p:cNvSpPr>
            <a:spLocks noChangeShapeType="1"/>
          </p:cNvSpPr>
          <p:nvPr/>
        </p:nvSpPr>
        <p:spPr bwMode="auto">
          <a:xfrm flipH="1">
            <a:off x="8008200" y="3109817"/>
            <a:ext cx="9468" cy="5643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402" name="Line 22"/>
          <p:cNvSpPr>
            <a:spLocks noChangeShapeType="1"/>
          </p:cNvSpPr>
          <p:nvPr/>
        </p:nvSpPr>
        <p:spPr bwMode="auto">
          <a:xfrm>
            <a:off x="7522559" y="3096643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403" name="Rectangle 23"/>
          <p:cNvSpPr>
            <a:spLocks noChangeArrowheads="1"/>
          </p:cNvSpPr>
          <p:nvPr/>
        </p:nvSpPr>
        <p:spPr bwMode="auto">
          <a:xfrm>
            <a:off x="838200" y="888752"/>
            <a:ext cx="4876800" cy="284504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04" name="Rectangle 24"/>
          <p:cNvSpPr>
            <a:spLocks noChangeArrowheads="1"/>
          </p:cNvSpPr>
          <p:nvPr/>
        </p:nvSpPr>
        <p:spPr bwMode="auto">
          <a:xfrm>
            <a:off x="838200" y="3870880"/>
            <a:ext cx="4876800" cy="282756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25" name="Text Box 45"/>
          <p:cNvSpPr txBox="1">
            <a:spLocks noChangeArrowheads="1"/>
          </p:cNvSpPr>
          <p:nvPr/>
        </p:nvSpPr>
        <p:spPr bwMode="auto">
          <a:xfrm>
            <a:off x="6140484" y="4214691"/>
            <a:ext cx="27812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 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 p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異なる部分集合間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をつなぐ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枝の集合</a:t>
            </a:r>
            <a:endParaRPr lang="en-US" altLang="ja-JP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26" name="Text Box 46"/>
          <p:cNvSpPr txBox="1">
            <a:spLocks noChangeArrowheads="1"/>
          </p:cNvSpPr>
          <p:nvPr/>
        </p:nvSpPr>
        <p:spPr bwMode="auto">
          <a:xfrm>
            <a:off x="8008200" y="3248342"/>
            <a:ext cx="287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787974" y="6406963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 flipH="1">
            <a:off x="331745" y="634076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884086" y="1299571"/>
            <a:ext cx="25346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min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 =  </a:t>
            </a:r>
            <a:r>
              <a:rPr lang="en-US" altLang="ja-JP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(e)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950139" y="1719898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220813" y="3248342"/>
            <a:ext cx="2347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 ∈ {1,0},  ∀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804963" y="888752"/>
            <a:ext cx="2100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整数計画問題　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IP2</a:t>
            </a:r>
            <a:endParaRPr lang="ja-JP" altLang="en-US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838384" y="3881495"/>
            <a:ext cx="1754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IP2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の緩和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LP2</a:t>
            </a:r>
            <a:endParaRPr lang="ja-JP" altLang="en-US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7230595" y="2579368"/>
            <a:ext cx="431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6481431" y="2565419"/>
            <a:ext cx="431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7192495" y="3573455"/>
            <a:ext cx="431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4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900285" y="2630012"/>
            <a:ext cx="431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220813" y="5196112"/>
            <a:ext cx="41873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 ≧ 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ja-JP" sz="18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- 1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　　　　　　　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1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ja-JP" sz="18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038741" y="5653312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endParaRPr lang="en-US" altLang="ja-JP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1032589" y="6199598"/>
            <a:ext cx="1872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)≧0,  ∀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884086" y="4345553"/>
            <a:ext cx="25346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min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 =  </a:t>
            </a:r>
            <a:r>
              <a:rPr lang="en-US" altLang="ja-JP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(e)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950139" y="4765880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角丸四角形 78"/>
          <p:cNvSpPr/>
          <p:nvPr/>
        </p:nvSpPr>
        <p:spPr>
          <a:xfrm>
            <a:off x="5136538" y="4503421"/>
            <a:ext cx="1838374" cy="1931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44" name="円/楕円 43"/>
          <p:cNvSpPr/>
          <p:nvPr/>
        </p:nvSpPr>
        <p:spPr>
          <a:xfrm rot="16200000">
            <a:off x="4488482" y="1873866"/>
            <a:ext cx="1947863" cy="842962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 rot="18928449">
            <a:off x="1972770" y="2881232"/>
            <a:ext cx="423863" cy="447675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0" name="円/楕円 19"/>
          <p:cNvSpPr/>
          <p:nvPr/>
        </p:nvSpPr>
        <p:spPr>
          <a:xfrm rot="18928449">
            <a:off x="2019913" y="1389726"/>
            <a:ext cx="423863" cy="447675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 rot="18928449">
            <a:off x="512340" y="2945713"/>
            <a:ext cx="423863" cy="446088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2" name="円/楕円 21"/>
          <p:cNvSpPr/>
          <p:nvPr/>
        </p:nvSpPr>
        <p:spPr>
          <a:xfrm rot="18928449">
            <a:off x="589957" y="1430203"/>
            <a:ext cx="423863" cy="446087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rot="18928449" flipH="1">
            <a:off x="281019" y="1897706"/>
            <a:ext cx="906121" cy="9008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rot="18928449" flipV="1">
            <a:off x="1666777" y="1817934"/>
            <a:ext cx="1082675" cy="1077912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18928449">
            <a:off x="929261" y="1082474"/>
            <a:ext cx="1087407" cy="104827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rot="18928449">
            <a:off x="930834" y="2616404"/>
            <a:ext cx="1084262" cy="1076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rot="18928449">
            <a:off x="1477571" y="1373150"/>
            <a:ext cx="0" cy="204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1810" y="217781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436672" y="191097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2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232792" y="220179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7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87783" y="11844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5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281249" y="310506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3</a:t>
            </a:r>
          </a:p>
        </p:txBody>
      </p:sp>
      <p:sp>
        <p:nvSpPr>
          <p:cNvPr id="42" name="円/楕円 41"/>
          <p:cNvSpPr/>
          <p:nvPr/>
        </p:nvSpPr>
        <p:spPr>
          <a:xfrm rot="18876274">
            <a:off x="6683098" y="2758164"/>
            <a:ext cx="423863" cy="447675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43" name="円/楕円 42"/>
          <p:cNvSpPr/>
          <p:nvPr/>
        </p:nvSpPr>
        <p:spPr>
          <a:xfrm rot="18876274">
            <a:off x="6705293" y="1288358"/>
            <a:ext cx="423863" cy="446088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 rot="18876274" flipH="1">
            <a:off x="4987107" y="1830349"/>
            <a:ext cx="929739" cy="92405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rot="18876274" flipV="1">
            <a:off x="6384662" y="1723256"/>
            <a:ext cx="1082675" cy="1077912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rot="18876274">
            <a:off x="5653812" y="1026227"/>
            <a:ext cx="1035730" cy="104993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 rot="18876274">
            <a:off x="5597573" y="2475392"/>
            <a:ext cx="1084262" cy="1076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rot="18876274">
            <a:off x="6196139" y="1289554"/>
            <a:ext cx="0" cy="204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8" name="円/楕円 77"/>
          <p:cNvSpPr/>
          <p:nvPr/>
        </p:nvSpPr>
        <p:spPr>
          <a:xfrm rot="18937573">
            <a:off x="1980848" y="4431814"/>
            <a:ext cx="423863" cy="446088"/>
          </a:xfrm>
          <a:prstGeom prst="ellipse">
            <a:avLst/>
          </a:prstGeom>
          <a:solidFill>
            <a:srgbClr val="66FF66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0" name="フリーフォーム 79"/>
          <p:cNvSpPr/>
          <p:nvPr/>
        </p:nvSpPr>
        <p:spPr>
          <a:xfrm rot="18937573">
            <a:off x="290398" y="4595806"/>
            <a:ext cx="1565275" cy="2376488"/>
          </a:xfrm>
          <a:custGeom>
            <a:avLst/>
            <a:gdLst>
              <a:gd name="connsiteX0" fmla="*/ 52237 w 1677195"/>
              <a:gd name="connsiteY0" fmla="*/ 1071564 h 2508079"/>
              <a:gd name="connsiteX1" fmla="*/ 703026 w 1677195"/>
              <a:gd name="connsiteY1" fmla="*/ 346635 h 2508079"/>
              <a:gd name="connsiteX2" fmla="*/ 1180821 w 1677195"/>
              <a:gd name="connsiteY2" fmla="*/ 50072 h 2508079"/>
              <a:gd name="connsiteX3" fmla="*/ 1510334 w 1677195"/>
              <a:gd name="connsiteY3" fmla="*/ 33597 h 2508079"/>
              <a:gd name="connsiteX4" fmla="*/ 1658615 w 1677195"/>
              <a:gd name="connsiteY4" fmla="*/ 387824 h 2508079"/>
              <a:gd name="connsiteX5" fmla="*/ 1675091 w 1677195"/>
              <a:gd name="connsiteY5" fmla="*/ 1104516 h 2508079"/>
              <a:gd name="connsiteX6" fmla="*/ 1666853 w 1677195"/>
              <a:gd name="connsiteY6" fmla="*/ 1887110 h 2508079"/>
              <a:gd name="connsiteX7" fmla="*/ 1584475 w 1677195"/>
              <a:gd name="connsiteY7" fmla="*/ 2439045 h 2508079"/>
              <a:gd name="connsiteX8" fmla="*/ 1230248 w 1677195"/>
              <a:gd name="connsiteY8" fmla="*/ 2463759 h 2508079"/>
              <a:gd name="connsiteX9" fmla="*/ 546507 w 1677195"/>
              <a:gd name="connsiteY9" fmla="*/ 2109532 h 2508079"/>
              <a:gd name="connsiteX10" fmla="*/ 60475 w 1677195"/>
              <a:gd name="connsiteY10" fmla="*/ 1450505 h 2508079"/>
              <a:gd name="connsiteX11" fmla="*/ 11048 w 1677195"/>
              <a:gd name="connsiteY11" fmla="*/ 1170418 h 2508079"/>
              <a:gd name="connsiteX12" fmla="*/ 93426 w 1677195"/>
              <a:gd name="connsiteY12" fmla="*/ 1030375 h 250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7195" h="2508079">
                <a:moveTo>
                  <a:pt x="52237" y="1071564"/>
                </a:moveTo>
                <a:cubicBezTo>
                  <a:pt x="283583" y="794224"/>
                  <a:pt x="514929" y="516884"/>
                  <a:pt x="703026" y="346635"/>
                </a:cubicBezTo>
                <a:cubicBezTo>
                  <a:pt x="891123" y="176386"/>
                  <a:pt x="1046270" y="102245"/>
                  <a:pt x="1180821" y="50072"/>
                </a:cubicBezTo>
                <a:cubicBezTo>
                  <a:pt x="1315372" y="-2101"/>
                  <a:pt x="1430702" y="-22695"/>
                  <a:pt x="1510334" y="33597"/>
                </a:cubicBezTo>
                <a:cubicBezTo>
                  <a:pt x="1589966" y="89889"/>
                  <a:pt x="1631156" y="209338"/>
                  <a:pt x="1658615" y="387824"/>
                </a:cubicBezTo>
                <a:cubicBezTo>
                  <a:pt x="1686074" y="566310"/>
                  <a:pt x="1673718" y="854635"/>
                  <a:pt x="1675091" y="1104516"/>
                </a:cubicBezTo>
                <a:cubicBezTo>
                  <a:pt x="1676464" y="1354397"/>
                  <a:pt x="1681956" y="1664689"/>
                  <a:pt x="1666853" y="1887110"/>
                </a:cubicBezTo>
                <a:cubicBezTo>
                  <a:pt x="1651750" y="2109531"/>
                  <a:pt x="1657243" y="2342937"/>
                  <a:pt x="1584475" y="2439045"/>
                </a:cubicBezTo>
                <a:cubicBezTo>
                  <a:pt x="1511708" y="2535153"/>
                  <a:pt x="1403243" y="2518678"/>
                  <a:pt x="1230248" y="2463759"/>
                </a:cubicBezTo>
                <a:cubicBezTo>
                  <a:pt x="1057253" y="2408840"/>
                  <a:pt x="741469" y="2278408"/>
                  <a:pt x="546507" y="2109532"/>
                </a:cubicBezTo>
                <a:cubicBezTo>
                  <a:pt x="351545" y="1940656"/>
                  <a:pt x="149718" y="1607024"/>
                  <a:pt x="60475" y="1450505"/>
                </a:cubicBezTo>
                <a:cubicBezTo>
                  <a:pt x="-28768" y="1293986"/>
                  <a:pt x="5556" y="1240440"/>
                  <a:pt x="11048" y="1170418"/>
                </a:cubicBezTo>
                <a:cubicBezTo>
                  <a:pt x="16540" y="1100396"/>
                  <a:pt x="54983" y="1065385"/>
                  <a:pt x="93426" y="1030375"/>
                </a:cubicBezTo>
              </a:path>
            </a:pathLst>
          </a:custGeom>
          <a:solidFill>
            <a:srgbClr val="66FF66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48" name="Line 3"/>
          <p:cNvSpPr>
            <a:spLocks noChangeShapeType="1"/>
          </p:cNvSpPr>
          <p:nvPr/>
        </p:nvSpPr>
        <p:spPr bwMode="auto">
          <a:xfrm rot="18937573" flipH="1">
            <a:off x="228583" y="4986742"/>
            <a:ext cx="987663" cy="982505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Line 4"/>
          <p:cNvSpPr>
            <a:spLocks noChangeShapeType="1"/>
          </p:cNvSpPr>
          <p:nvPr/>
        </p:nvSpPr>
        <p:spPr bwMode="auto">
          <a:xfrm rot="18937573" flipV="1">
            <a:off x="1641829" y="4948145"/>
            <a:ext cx="1082675" cy="1077912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 rot="18937573">
            <a:off x="923253" y="4182238"/>
            <a:ext cx="1053560" cy="101613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 rot="18937573">
            <a:off x="948193" y="5685477"/>
            <a:ext cx="1084262" cy="1076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rot="18937573">
            <a:off x="1466360" y="4447293"/>
            <a:ext cx="0" cy="204628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3" name="Line 3"/>
          <p:cNvSpPr>
            <a:spLocks noChangeShapeType="1"/>
          </p:cNvSpPr>
          <p:nvPr/>
        </p:nvSpPr>
        <p:spPr bwMode="auto">
          <a:xfrm rot="18869971" flipH="1">
            <a:off x="4845194" y="5015936"/>
            <a:ext cx="983413" cy="955321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4" name="Line 4"/>
          <p:cNvSpPr>
            <a:spLocks noChangeShapeType="1"/>
          </p:cNvSpPr>
          <p:nvPr/>
        </p:nvSpPr>
        <p:spPr bwMode="auto">
          <a:xfrm rot="18869971" flipV="1">
            <a:off x="6277186" y="4891675"/>
            <a:ext cx="1082675" cy="1077912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 rot="18869971">
            <a:off x="5537010" y="4212011"/>
            <a:ext cx="1005647" cy="1014826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 rot="18869971">
            <a:off x="5554918" y="5702534"/>
            <a:ext cx="1084262" cy="1076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rot="18869971">
            <a:off x="6088757" y="4459311"/>
            <a:ext cx="0" cy="204628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 flipH="1">
            <a:off x="410121" y="542137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82" name="Rectangle 4"/>
          <p:cNvSpPr>
            <a:spLocks noGrp="1" noChangeArrowheads="1"/>
          </p:cNvSpPr>
          <p:nvPr>
            <p:ph type="title"/>
          </p:nvPr>
        </p:nvSpPr>
        <p:spPr>
          <a:xfrm>
            <a:off x="1811799" y="-49554"/>
            <a:ext cx="5338068" cy="715962"/>
          </a:xfrm>
        </p:spPr>
        <p:txBody>
          <a:bodyPr>
            <a:normAutofit fontScale="90000"/>
          </a:bodyPr>
          <a:lstStyle/>
          <a:p>
            <a:r>
              <a:rPr lang="ja-JP" altLang="en-US" sz="2400" dirty="0" smtClean="0"/>
              <a:t>クラスカル法による最小木の構築の過程</a:t>
            </a:r>
            <a:endParaRPr lang="en-US" altLang="ja-JP" sz="2400" dirty="0" smtClean="0"/>
          </a:p>
        </p:txBody>
      </p:sp>
      <p:sp>
        <p:nvSpPr>
          <p:cNvPr id="85" name="Text Box 46"/>
          <p:cNvSpPr txBox="1">
            <a:spLocks noChangeArrowheads="1"/>
          </p:cNvSpPr>
          <p:nvPr/>
        </p:nvSpPr>
        <p:spPr bwMode="auto">
          <a:xfrm>
            <a:off x="312633" y="2184621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endParaRPr lang="en-US" altLang="ja-JP" sz="18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46"/>
          <p:cNvSpPr txBox="1">
            <a:spLocks noChangeArrowheads="1"/>
          </p:cNvSpPr>
          <p:nvPr/>
        </p:nvSpPr>
        <p:spPr bwMode="auto">
          <a:xfrm>
            <a:off x="5988037" y="2264776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endParaRPr lang="en-US" altLang="ja-JP" sz="18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 Box 46"/>
          <p:cNvSpPr txBox="1">
            <a:spLocks noChangeArrowheads="1"/>
          </p:cNvSpPr>
          <p:nvPr/>
        </p:nvSpPr>
        <p:spPr bwMode="auto">
          <a:xfrm>
            <a:off x="1462269" y="4609887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endParaRPr lang="en-US" altLang="ja-JP" sz="18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02121" y="1392164"/>
            <a:ext cx="1776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４個の島の間の橋のうち</a:t>
            </a:r>
            <a:r>
              <a:rPr lang="ja-JP" altLang="en-US" sz="1600" dirty="0" smtClean="0"/>
              <a:t>最小費用 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の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4</a:t>
            </a:r>
            <a:r>
              <a:rPr lang="ja-JP" altLang="en-US" sz="1600" dirty="0" smtClean="0"/>
              <a:t>を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ja-JP" altLang="en-US" sz="1600" dirty="0" smtClean="0"/>
              <a:t>として選ぶ．</a:t>
            </a:r>
            <a:endParaRPr kumimoji="1" lang="ja-JP" altLang="en-US" sz="1600" dirty="0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5366731" y="20880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1</a:t>
            </a:r>
          </a:p>
        </p:txBody>
      </p:sp>
      <p:sp>
        <p:nvSpPr>
          <p:cNvPr id="89" name="Text Box 13"/>
          <p:cNvSpPr txBox="1">
            <a:spLocks noChangeArrowheads="1"/>
          </p:cNvSpPr>
          <p:nvPr/>
        </p:nvSpPr>
        <p:spPr bwMode="auto">
          <a:xfrm>
            <a:off x="6111065" y="18358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2</a:t>
            </a:r>
          </a:p>
        </p:txBody>
      </p:sp>
      <p:sp>
        <p:nvSpPr>
          <p:cNvPr id="90" name="Text Box 14"/>
          <p:cNvSpPr txBox="1">
            <a:spLocks noChangeArrowheads="1"/>
          </p:cNvSpPr>
          <p:nvPr/>
        </p:nvSpPr>
        <p:spPr bwMode="auto">
          <a:xfrm>
            <a:off x="6907185" y="212665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7</a:t>
            </a: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6062176" y="110934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5</a:t>
            </a:r>
          </a:p>
        </p:txBody>
      </p:sp>
      <p:sp>
        <p:nvSpPr>
          <p:cNvPr id="92" name="Text Box 16"/>
          <p:cNvSpPr txBox="1">
            <a:spLocks noChangeArrowheads="1"/>
          </p:cNvSpPr>
          <p:nvPr/>
        </p:nvSpPr>
        <p:spPr bwMode="auto">
          <a:xfrm>
            <a:off x="5955642" y="302993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3</a:t>
            </a: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5287926" y="525704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1</a:t>
            </a:r>
          </a:p>
        </p:txBody>
      </p:sp>
      <p:sp>
        <p:nvSpPr>
          <p:cNvPr id="94" name="Text Box 13"/>
          <p:cNvSpPr txBox="1">
            <a:spLocks noChangeArrowheads="1"/>
          </p:cNvSpPr>
          <p:nvPr/>
        </p:nvSpPr>
        <p:spPr bwMode="auto">
          <a:xfrm>
            <a:off x="6055658" y="519608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2</a:t>
            </a:r>
          </a:p>
        </p:txBody>
      </p:sp>
      <p:sp>
        <p:nvSpPr>
          <p:cNvPr id="95" name="Text Box 14"/>
          <p:cNvSpPr txBox="1">
            <a:spLocks noChangeArrowheads="1"/>
          </p:cNvSpPr>
          <p:nvPr/>
        </p:nvSpPr>
        <p:spPr bwMode="auto">
          <a:xfrm>
            <a:off x="6868908" y="52810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7</a:t>
            </a:r>
          </a:p>
        </p:txBody>
      </p:sp>
      <p:sp>
        <p:nvSpPr>
          <p:cNvPr id="96" name="Text Box 15"/>
          <p:cNvSpPr txBox="1">
            <a:spLocks noChangeArrowheads="1"/>
          </p:cNvSpPr>
          <p:nvPr/>
        </p:nvSpPr>
        <p:spPr bwMode="auto">
          <a:xfrm>
            <a:off x="5898009" y="423314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5</a:t>
            </a:r>
          </a:p>
        </p:txBody>
      </p:sp>
      <p:sp>
        <p:nvSpPr>
          <p:cNvPr id="97" name="Text Box 16"/>
          <p:cNvSpPr txBox="1">
            <a:spLocks noChangeArrowheads="1"/>
          </p:cNvSpPr>
          <p:nvPr/>
        </p:nvSpPr>
        <p:spPr bwMode="auto">
          <a:xfrm>
            <a:off x="5917365" y="618429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3</a:t>
            </a:r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646084" y="524724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1</a:t>
            </a:r>
          </a:p>
        </p:txBody>
      </p: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431378" y="514433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2</a:t>
            </a:r>
          </a:p>
        </p:txBody>
      </p:sp>
      <p:sp>
        <p:nvSpPr>
          <p:cNvPr id="100" name="Text Box 14"/>
          <p:cNvSpPr txBox="1">
            <a:spLocks noChangeArrowheads="1"/>
          </p:cNvSpPr>
          <p:nvPr/>
        </p:nvSpPr>
        <p:spPr bwMode="auto">
          <a:xfrm>
            <a:off x="2227066" y="527121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7</a:t>
            </a:r>
          </a:p>
        </p:txBody>
      </p:sp>
      <p:sp>
        <p:nvSpPr>
          <p:cNvPr id="101" name="Text Box 15"/>
          <p:cNvSpPr txBox="1">
            <a:spLocks noChangeArrowheads="1"/>
          </p:cNvSpPr>
          <p:nvPr/>
        </p:nvSpPr>
        <p:spPr bwMode="auto">
          <a:xfrm>
            <a:off x="1382057" y="425389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5</a:t>
            </a:r>
          </a:p>
        </p:txBody>
      </p:sp>
      <p:sp>
        <p:nvSpPr>
          <p:cNvPr id="102" name="Text Box 16"/>
          <p:cNvSpPr txBox="1">
            <a:spLocks noChangeArrowheads="1"/>
          </p:cNvSpPr>
          <p:nvPr/>
        </p:nvSpPr>
        <p:spPr bwMode="auto">
          <a:xfrm>
            <a:off x="1275523" y="617449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3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542638" y="1431626"/>
            <a:ext cx="447675" cy="368300"/>
            <a:chOff x="4454545" y="1261852"/>
            <a:chExt cx="447675" cy="368300"/>
          </a:xfrm>
        </p:grpSpPr>
        <p:sp>
          <p:nvSpPr>
            <p:cNvPr id="104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05" name="Text Box 18"/>
            <p:cNvSpPr txBox="1">
              <a:spLocks noChangeArrowheads="1"/>
            </p:cNvSpPr>
            <p:nvPr/>
          </p:nvSpPr>
          <p:spPr bwMode="auto">
            <a:xfrm>
              <a:off x="4454545" y="1261852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1952024" y="1392406"/>
            <a:ext cx="447675" cy="368300"/>
            <a:chOff x="4446319" y="1234437"/>
            <a:chExt cx="447675" cy="368300"/>
          </a:xfrm>
        </p:grpSpPr>
        <p:sp>
          <p:nvSpPr>
            <p:cNvPr id="107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08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9" name="グループ化 108"/>
          <p:cNvGrpSpPr/>
          <p:nvPr/>
        </p:nvGrpSpPr>
        <p:grpSpPr>
          <a:xfrm>
            <a:off x="1925987" y="2871188"/>
            <a:ext cx="447675" cy="368300"/>
            <a:chOff x="4446319" y="1234437"/>
            <a:chExt cx="447675" cy="368300"/>
          </a:xfrm>
        </p:grpSpPr>
        <p:sp>
          <p:nvSpPr>
            <p:cNvPr id="110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11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>
            <a:off x="474686" y="2889234"/>
            <a:ext cx="447675" cy="368300"/>
            <a:chOff x="4446319" y="1234437"/>
            <a:chExt cx="447675" cy="368300"/>
          </a:xfrm>
        </p:grpSpPr>
        <p:sp>
          <p:nvSpPr>
            <p:cNvPr id="113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234129" y="1320733"/>
            <a:ext cx="447675" cy="368300"/>
            <a:chOff x="4446319" y="1234437"/>
            <a:chExt cx="447675" cy="368300"/>
          </a:xfrm>
        </p:grpSpPr>
        <p:sp>
          <p:nvSpPr>
            <p:cNvPr id="116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6676940" y="1299194"/>
            <a:ext cx="447675" cy="368300"/>
            <a:chOff x="4446319" y="1234437"/>
            <a:chExt cx="447675" cy="368300"/>
          </a:xfrm>
        </p:grpSpPr>
        <p:sp>
          <p:nvSpPr>
            <p:cNvPr id="119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1" name="グループ化 120"/>
          <p:cNvGrpSpPr/>
          <p:nvPr/>
        </p:nvGrpSpPr>
        <p:grpSpPr>
          <a:xfrm>
            <a:off x="6650903" y="2777976"/>
            <a:ext cx="447675" cy="368300"/>
            <a:chOff x="4446319" y="1234437"/>
            <a:chExt cx="447675" cy="368300"/>
          </a:xfrm>
        </p:grpSpPr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23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4" name="グループ化 123"/>
          <p:cNvGrpSpPr/>
          <p:nvPr/>
        </p:nvGrpSpPr>
        <p:grpSpPr>
          <a:xfrm>
            <a:off x="5199602" y="2796022"/>
            <a:ext cx="447675" cy="368300"/>
            <a:chOff x="4446319" y="1234437"/>
            <a:chExt cx="447675" cy="368300"/>
          </a:xfrm>
        </p:grpSpPr>
        <p:sp>
          <p:nvSpPr>
            <p:cNvPr id="125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26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482113" y="4491252"/>
            <a:ext cx="447675" cy="368300"/>
            <a:chOff x="4446319" y="1234437"/>
            <a:chExt cx="447675" cy="368300"/>
          </a:xfrm>
        </p:grpSpPr>
        <p:sp>
          <p:nvSpPr>
            <p:cNvPr id="128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29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0" name="グループ化 129"/>
          <p:cNvGrpSpPr/>
          <p:nvPr/>
        </p:nvGrpSpPr>
        <p:grpSpPr>
          <a:xfrm>
            <a:off x="1924924" y="4469713"/>
            <a:ext cx="447675" cy="368300"/>
            <a:chOff x="4446319" y="1234437"/>
            <a:chExt cx="447675" cy="368300"/>
          </a:xfrm>
        </p:grpSpPr>
        <p:sp>
          <p:nvSpPr>
            <p:cNvPr id="131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32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" name="グループ化 132"/>
          <p:cNvGrpSpPr/>
          <p:nvPr/>
        </p:nvGrpSpPr>
        <p:grpSpPr>
          <a:xfrm>
            <a:off x="1898887" y="5948495"/>
            <a:ext cx="447675" cy="368300"/>
            <a:chOff x="4446319" y="1234437"/>
            <a:chExt cx="447675" cy="368300"/>
          </a:xfrm>
        </p:grpSpPr>
        <p:sp>
          <p:nvSpPr>
            <p:cNvPr id="134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447586" y="5966541"/>
            <a:ext cx="447675" cy="368300"/>
            <a:chOff x="4446319" y="1234437"/>
            <a:chExt cx="447675" cy="368300"/>
          </a:xfrm>
        </p:grpSpPr>
        <p:sp>
          <p:nvSpPr>
            <p:cNvPr id="137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9" name="グループ化 138"/>
          <p:cNvGrpSpPr/>
          <p:nvPr/>
        </p:nvGrpSpPr>
        <p:grpSpPr>
          <a:xfrm>
            <a:off x="5110463" y="4500590"/>
            <a:ext cx="447675" cy="368300"/>
            <a:chOff x="4446319" y="1234437"/>
            <a:chExt cx="447675" cy="368300"/>
          </a:xfrm>
        </p:grpSpPr>
        <p:sp>
          <p:nvSpPr>
            <p:cNvPr id="140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1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2" name="グループ化 141"/>
          <p:cNvGrpSpPr/>
          <p:nvPr/>
        </p:nvGrpSpPr>
        <p:grpSpPr>
          <a:xfrm>
            <a:off x="6553274" y="4479051"/>
            <a:ext cx="447675" cy="368300"/>
            <a:chOff x="4446319" y="1234437"/>
            <a:chExt cx="447675" cy="368300"/>
          </a:xfrm>
        </p:grpSpPr>
        <p:sp>
          <p:nvSpPr>
            <p:cNvPr id="143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4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5" name="グループ化 144"/>
          <p:cNvGrpSpPr/>
          <p:nvPr/>
        </p:nvGrpSpPr>
        <p:grpSpPr>
          <a:xfrm>
            <a:off x="6527237" y="5957833"/>
            <a:ext cx="447675" cy="368300"/>
            <a:chOff x="4446319" y="1234437"/>
            <a:chExt cx="447675" cy="368300"/>
          </a:xfrm>
        </p:grpSpPr>
        <p:sp>
          <p:nvSpPr>
            <p:cNvPr id="146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8" name="グループ化 147"/>
          <p:cNvGrpSpPr/>
          <p:nvPr/>
        </p:nvGrpSpPr>
        <p:grpSpPr>
          <a:xfrm>
            <a:off x="5075936" y="5975879"/>
            <a:ext cx="447675" cy="368300"/>
            <a:chOff x="4446319" y="1234437"/>
            <a:chExt cx="447675" cy="368300"/>
          </a:xfrm>
        </p:grpSpPr>
        <p:sp>
          <p:nvSpPr>
            <p:cNvPr id="149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1" name="テキスト ボックス 150"/>
          <p:cNvSpPr txBox="1"/>
          <p:nvPr/>
        </p:nvSpPr>
        <p:spPr>
          <a:xfrm>
            <a:off x="7328123" y="1399016"/>
            <a:ext cx="1806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３個の島の間の橋のうち</a:t>
            </a:r>
            <a:r>
              <a:rPr lang="ja-JP" altLang="en-US" sz="1600" dirty="0" smtClean="0"/>
              <a:t>最小</a:t>
            </a:r>
            <a:r>
              <a:rPr lang="ja-JP" altLang="en-US" sz="1600" dirty="0"/>
              <a:t>費用 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の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r>
              <a:rPr lang="ja-JP" altLang="en-US" sz="1600" dirty="0" smtClean="0"/>
              <a:t>を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1600" dirty="0" smtClean="0"/>
              <a:t>と</a:t>
            </a:r>
            <a:r>
              <a:rPr lang="ja-JP" altLang="en-US" sz="1600" dirty="0"/>
              <a:t>して</a:t>
            </a:r>
            <a:r>
              <a:rPr lang="ja-JP" altLang="en-US" sz="1600" dirty="0" smtClean="0"/>
              <a:t>選ぶ．</a:t>
            </a:r>
            <a:endParaRPr kumimoji="1" lang="ja-JP" altLang="en-US" sz="1600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721859" y="4515049"/>
            <a:ext cx="1778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２個の島の間の橋のうち</a:t>
            </a:r>
            <a:r>
              <a:rPr lang="ja-JP" altLang="en-US" sz="1600" dirty="0" smtClean="0"/>
              <a:t>最小</a:t>
            </a:r>
            <a:r>
              <a:rPr lang="ja-JP" altLang="en-US" sz="1600" dirty="0"/>
              <a:t>費用 </a:t>
            </a:r>
            <a:r>
              <a:rPr lang="en-US" altLang="ja-JP" sz="1600" dirty="0" smtClean="0"/>
              <a:t>5</a:t>
            </a:r>
            <a:r>
              <a:rPr lang="ja-JP" altLang="en-US" sz="1600" dirty="0" smtClean="0"/>
              <a:t>の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1600" dirty="0" smtClean="0"/>
              <a:t>を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r>
              <a:rPr lang="ja-JP" altLang="en-US" sz="1600" dirty="0" smtClean="0"/>
              <a:t>と</a:t>
            </a:r>
            <a:r>
              <a:rPr lang="ja-JP" altLang="en-US" sz="1600" dirty="0"/>
              <a:t>して</a:t>
            </a:r>
            <a:r>
              <a:rPr lang="ja-JP" altLang="en-US" sz="1600" dirty="0" smtClean="0"/>
              <a:t>選ぶ．</a:t>
            </a:r>
            <a:endParaRPr kumimoji="1" lang="ja-JP" altLang="en-US" sz="1600" dirty="0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7201602" y="4336833"/>
            <a:ext cx="1972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１個の島に併合され計算終了．</a:t>
            </a:r>
            <a:endParaRPr kumimoji="1" lang="en-US" altLang="ja-JP" sz="1600" dirty="0" smtClean="0"/>
          </a:p>
          <a:p>
            <a:r>
              <a:rPr lang="ja-JP" altLang="en-US" sz="1600" dirty="0"/>
              <a:t>費用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総和</a:t>
            </a:r>
            <a:r>
              <a:rPr lang="ja-JP" altLang="en-US" sz="1600" dirty="0" smtClean="0"/>
              <a:t>は</a:t>
            </a:r>
            <a:endParaRPr lang="en-US" altLang="ja-JP" sz="1600" dirty="0" smtClean="0"/>
          </a:p>
          <a:p>
            <a:r>
              <a:rPr lang="en-US" altLang="ja-JP" sz="16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6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600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6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6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6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6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6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6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16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endParaRPr lang="en-US" altLang="ja-JP" sz="1600" dirty="0" smtClean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6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ja-JP" sz="1600" dirty="0" smtClean="0"/>
              <a:t>1+2+5=8. </a:t>
            </a:r>
          </a:p>
          <a:p>
            <a:r>
              <a:rPr kumimoji="1" lang="en-US" altLang="ja-JP" sz="1600" dirty="0"/>
              <a:t> </a:t>
            </a:r>
            <a:endParaRPr kumimoji="1" lang="ja-JP" altLang="en-US" sz="1600" dirty="0"/>
          </a:p>
        </p:txBody>
      </p:sp>
      <p:sp>
        <p:nvSpPr>
          <p:cNvPr id="154" name="Text Box 46"/>
          <p:cNvSpPr txBox="1">
            <a:spLocks noChangeArrowheads="1"/>
          </p:cNvSpPr>
          <p:nvPr/>
        </p:nvSpPr>
        <p:spPr bwMode="auto">
          <a:xfrm>
            <a:off x="5035005" y="2068254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endParaRPr lang="en-US" altLang="ja-JP" sz="1800" b="1" baseline="-25000" dirty="0">
              <a:solidFill>
                <a:srgbClr val="C0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 Box 46"/>
          <p:cNvSpPr txBox="1">
            <a:spLocks noChangeArrowheads="1"/>
          </p:cNvSpPr>
          <p:nvPr/>
        </p:nvSpPr>
        <p:spPr bwMode="auto">
          <a:xfrm>
            <a:off x="1251304" y="5408740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endParaRPr lang="en-US" altLang="ja-JP" sz="1800" b="1" baseline="-25000" dirty="0">
              <a:solidFill>
                <a:srgbClr val="C0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 Box 46"/>
          <p:cNvSpPr txBox="1">
            <a:spLocks noChangeArrowheads="1"/>
          </p:cNvSpPr>
          <p:nvPr/>
        </p:nvSpPr>
        <p:spPr bwMode="auto">
          <a:xfrm>
            <a:off x="298272" y="5212218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endParaRPr lang="en-US" altLang="ja-JP" sz="1800" b="1" baseline="-25000" dirty="0">
              <a:solidFill>
                <a:srgbClr val="C0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 Box 46"/>
          <p:cNvSpPr txBox="1">
            <a:spLocks noChangeArrowheads="1"/>
          </p:cNvSpPr>
          <p:nvPr/>
        </p:nvSpPr>
        <p:spPr bwMode="auto">
          <a:xfrm>
            <a:off x="5871335" y="5445422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endParaRPr lang="en-US" altLang="ja-JP" sz="1800" b="1" baseline="-25000" dirty="0">
              <a:solidFill>
                <a:srgbClr val="C0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 Box 46"/>
          <p:cNvSpPr txBox="1">
            <a:spLocks noChangeArrowheads="1"/>
          </p:cNvSpPr>
          <p:nvPr/>
        </p:nvSpPr>
        <p:spPr bwMode="auto">
          <a:xfrm>
            <a:off x="4918303" y="5248900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endParaRPr lang="en-US" altLang="ja-JP" sz="1800" b="1" baseline="-25000" dirty="0">
              <a:solidFill>
                <a:srgbClr val="C0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 Box 46"/>
          <p:cNvSpPr txBox="1">
            <a:spLocks noChangeArrowheads="1"/>
          </p:cNvSpPr>
          <p:nvPr/>
        </p:nvSpPr>
        <p:spPr bwMode="auto">
          <a:xfrm>
            <a:off x="5955642" y="4608913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solidFill>
                  <a:srgbClr val="C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endParaRPr lang="en-US" altLang="ja-JP" sz="1800" b="1" baseline="-25000" dirty="0">
              <a:solidFill>
                <a:srgbClr val="C0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17442" y="766592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[1]</a:t>
            </a:r>
            <a:endParaRPr kumimoji="1" lang="ja-JP" altLang="en-US" sz="24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052390" y="72958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[2]</a:t>
            </a:r>
            <a:endParaRPr lang="ja-JP" altLang="en-US" sz="2400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452522" y="389105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[3]</a:t>
            </a:r>
            <a:endParaRPr lang="ja-JP" altLang="en-US" sz="2400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5014924" y="395826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[4]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66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69496" y="6469175"/>
            <a:ext cx="280614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 rot="16200000">
            <a:off x="4327140" y="1849549"/>
            <a:ext cx="1947863" cy="842962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1" name="円/楕円 80"/>
          <p:cNvSpPr/>
          <p:nvPr/>
        </p:nvSpPr>
        <p:spPr>
          <a:xfrm rot="18922674">
            <a:off x="6523546" y="2779782"/>
            <a:ext cx="423863" cy="447675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2" name="円/楕円 81"/>
          <p:cNvSpPr/>
          <p:nvPr/>
        </p:nvSpPr>
        <p:spPr>
          <a:xfrm rot="18922674">
            <a:off x="6548314" y="1323099"/>
            <a:ext cx="423863" cy="446088"/>
          </a:xfrm>
          <a:prstGeom prst="ellipse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 rot="18922674" flipH="1">
            <a:off x="4793089" y="1761145"/>
            <a:ext cx="1020866" cy="983468"/>
          </a:xfrm>
          <a:prstGeom prst="line">
            <a:avLst/>
          </a:prstGeom>
          <a:noFill/>
          <a:ln w="1270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 rot="18922674" flipV="1">
            <a:off x="6250712" y="1736524"/>
            <a:ext cx="1066800" cy="10620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 rot="18922674">
            <a:off x="5528526" y="1045989"/>
            <a:ext cx="1011331" cy="100231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5"/>
          <p:cNvSpPr>
            <a:spLocks noChangeShapeType="1"/>
          </p:cNvSpPr>
          <p:nvPr/>
        </p:nvSpPr>
        <p:spPr bwMode="auto">
          <a:xfrm rot="18922674">
            <a:off x="5510369" y="2532070"/>
            <a:ext cx="106680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6"/>
          <p:cNvSpPr>
            <a:spLocks noChangeShapeType="1"/>
          </p:cNvSpPr>
          <p:nvPr/>
        </p:nvSpPr>
        <p:spPr bwMode="auto">
          <a:xfrm rot="18922674">
            <a:off x="6045425" y="1293258"/>
            <a:ext cx="0" cy="2017713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4947636" y="207187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2000" dirty="0" smtClean="0"/>
              <a:t>0</a:t>
            </a: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5853845" y="1918808"/>
            <a:ext cx="737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dirty="0" smtClean="0">
                <a:latin typeface="Symbol" panose="05050102010706020507" pitchFamily="18" charset="2"/>
              </a:rPr>
              <a:t>D</a:t>
            </a:r>
            <a:r>
              <a:rPr lang="en-US" altLang="ja-JP" sz="20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ja-JP" sz="2000" dirty="0" smtClean="0"/>
              <a:t>1</a:t>
            </a:r>
            <a:endParaRPr lang="en-US" altLang="ja-JP" sz="2000" dirty="0"/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6777230" y="199742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6</a:t>
            </a:r>
          </a:p>
        </p:txBody>
      </p:sp>
      <p:sp>
        <p:nvSpPr>
          <p:cNvPr id="95" name="Text Box 34"/>
          <p:cNvSpPr txBox="1">
            <a:spLocks noChangeArrowheads="1"/>
          </p:cNvSpPr>
          <p:nvPr/>
        </p:nvSpPr>
        <p:spPr bwMode="auto">
          <a:xfrm>
            <a:off x="5901067" y="108930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4</a:t>
            </a: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5931721" y="302017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2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5068828" y="1317114"/>
            <a:ext cx="447675" cy="368300"/>
            <a:chOff x="4446319" y="1234437"/>
            <a:chExt cx="447675" cy="368300"/>
          </a:xfrm>
        </p:grpSpPr>
        <p:sp>
          <p:nvSpPr>
            <p:cNvPr id="88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97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8" name="円/楕円 77"/>
          <p:cNvSpPr/>
          <p:nvPr/>
        </p:nvSpPr>
        <p:spPr>
          <a:xfrm rot="18921036">
            <a:off x="1904338" y="4549447"/>
            <a:ext cx="423863" cy="446088"/>
          </a:xfrm>
          <a:prstGeom prst="ellipse">
            <a:avLst/>
          </a:prstGeom>
          <a:solidFill>
            <a:srgbClr val="66FF66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0" name="フリーフォーム 79"/>
          <p:cNvSpPr/>
          <p:nvPr/>
        </p:nvSpPr>
        <p:spPr>
          <a:xfrm rot="18921036">
            <a:off x="239595" y="4642996"/>
            <a:ext cx="1565275" cy="2376488"/>
          </a:xfrm>
          <a:custGeom>
            <a:avLst/>
            <a:gdLst>
              <a:gd name="connsiteX0" fmla="*/ 52237 w 1677195"/>
              <a:gd name="connsiteY0" fmla="*/ 1071564 h 2508079"/>
              <a:gd name="connsiteX1" fmla="*/ 703026 w 1677195"/>
              <a:gd name="connsiteY1" fmla="*/ 346635 h 2508079"/>
              <a:gd name="connsiteX2" fmla="*/ 1180821 w 1677195"/>
              <a:gd name="connsiteY2" fmla="*/ 50072 h 2508079"/>
              <a:gd name="connsiteX3" fmla="*/ 1510334 w 1677195"/>
              <a:gd name="connsiteY3" fmla="*/ 33597 h 2508079"/>
              <a:gd name="connsiteX4" fmla="*/ 1658615 w 1677195"/>
              <a:gd name="connsiteY4" fmla="*/ 387824 h 2508079"/>
              <a:gd name="connsiteX5" fmla="*/ 1675091 w 1677195"/>
              <a:gd name="connsiteY5" fmla="*/ 1104516 h 2508079"/>
              <a:gd name="connsiteX6" fmla="*/ 1666853 w 1677195"/>
              <a:gd name="connsiteY6" fmla="*/ 1887110 h 2508079"/>
              <a:gd name="connsiteX7" fmla="*/ 1584475 w 1677195"/>
              <a:gd name="connsiteY7" fmla="*/ 2439045 h 2508079"/>
              <a:gd name="connsiteX8" fmla="*/ 1230248 w 1677195"/>
              <a:gd name="connsiteY8" fmla="*/ 2463759 h 2508079"/>
              <a:gd name="connsiteX9" fmla="*/ 546507 w 1677195"/>
              <a:gd name="connsiteY9" fmla="*/ 2109532 h 2508079"/>
              <a:gd name="connsiteX10" fmla="*/ 60475 w 1677195"/>
              <a:gd name="connsiteY10" fmla="*/ 1450505 h 2508079"/>
              <a:gd name="connsiteX11" fmla="*/ 11048 w 1677195"/>
              <a:gd name="connsiteY11" fmla="*/ 1170418 h 2508079"/>
              <a:gd name="connsiteX12" fmla="*/ 93426 w 1677195"/>
              <a:gd name="connsiteY12" fmla="*/ 1030375 h 250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7195" h="2508079">
                <a:moveTo>
                  <a:pt x="52237" y="1071564"/>
                </a:moveTo>
                <a:cubicBezTo>
                  <a:pt x="283583" y="794224"/>
                  <a:pt x="514929" y="516884"/>
                  <a:pt x="703026" y="346635"/>
                </a:cubicBezTo>
                <a:cubicBezTo>
                  <a:pt x="891123" y="176386"/>
                  <a:pt x="1046270" y="102245"/>
                  <a:pt x="1180821" y="50072"/>
                </a:cubicBezTo>
                <a:cubicBezTo>
                  <a:pt x="1315372" y="-2101"/>
                  <a:pt x="1430702" y="-22695"/>
                  <a:pt x="1510334" y="33597"/>
                </a:cubicBezTo>
                <a:cubicBezTo>
                  <a:pt x="1589966" y="89889"/>
                  <a:pt x="1631156" y="209338"/>
                  <a:pt x="1658615" y="387824"/>
                </a:cubicBezTo>
                <a:cubicBezTo>
                  <a:pt x="1686074" y="566310"/>
                  <a:pt x="1673718" y="854635"/>
                  <a:pt x="1675091" y="1104516"/>
                </a:cubicBezTo>
                <a:cubicBezTo>
                  <a:pt x="1676464" y="1354397"/>
                  <a:pt x="1681956" y="1664689"/>
                  <a:pt x="1666853" y="1887110"/>
                </a:cubicBezTo>
                <a:cubicBezTo>
                  <a:pt x="1651750" y="2109531"/>
                  <a:pt x="1657243" y="2342937"/>
                  <a:pt x="1584475" y="2439045"/>
                </a:cubicBezTo>
                <a:cubicBezTo>
                  <a:pt x="1511708" y="2535153"/>
                  <a:pt x="1403243" y="2518678"/>
                  <a:pt x="1230248" y="2463759"/>
                </a:cubicBezTo>
                <a:cubicBezTo>
                  <a:pt x="1057253" y="2408840"/>
                  <a:pt x="741469" y="2278408"/>
                  <a:pt x="546507" y="2109532"/>
                </a:cubicBezTo>
                <a:cubicBezTo>
                  <a:pt x="351545" y="1940656"/>
                  <a:pt x="149718" y="1607024"/>
                  <a:pt x="60475" y="1450505"/>
                </a:cubicBezTo>
                <a:cubicBezTo>
                  <a:pt x="-28768" y="1293986"/>
                  <a:pt x="5556" y="1240440"/>
                  <a:pt x="11048" y="1170418"/>
                </a:cubicBezTo>
                <a:cubicBezTo>
                  <a:pt x="16540" y="1100396"/>
                  <a:pt x="54983" y="1065385"/>
                  <a:pt x="93426" y="1030375"/>
                </a:cubicBezTo>
              </a:path>
            </a:pathLst>
          </a:custGeom>
          <a:solidFill>
            <a:srgbClr val="66FF66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4" name="Line 40"/>
          <p:cNvSpPr>
            <a:spLocks noChangeShapeType="1"/>
          </p:cNvSpPr>
          <p:nvPr/>
        </p:nvSpPr>
        <p:spPr bwMode="auto">
          <a:xfrm rot="18921036" flipH="1">
            <a:off x="186011" y="5069273"/>
            <a:ext cx="928719" cy="926264"/>
          </a:xfrm>
          <a:prstGeom prst="line">
            <a:avLst/>
          </a:prstGeom>
          <a:noFill/>
          <a:ln w="1270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5" name="Line 41"/>
          <p:cNvSpPr>
            <a:spLocks noChangeShapeType="1"/>
          </p:cNvSpPr>
          <p:nvPr/>
        </p:nvSpPr>
        <p:spPr bwMode="auto">
          <a:xfrm rot="18921036" flipV="1">
            <a:off x="1566261" y="5021229"/>
            <a:ext cx="1066800" cy="10620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6" name="Line 42"/>
          <p:cNvSpPr>
            <a:spLocks noChangeShapeType="1"/>
          </p:cNvSpPr>
          <p:nvPr/>
        </p:nvSpPr>
        <p:spPr bwMode="auto">
          <a:xfrm rot="18921036">
            <a:off x="874468" y="4245401"/>
            <a:ext cx="1030696" cy="10401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 rot="18921036">
            <a:off x="840356" y="5790018"/>
            <a:ext cx="106838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8" name="Line 44"/>
          <p:cNvSpPr>
            <a:spLocks noChangeShapeType="1"/>
          </p:cNvSpPr>
          <p:nvPr/>
        </p:nvSpPr>
        <p:spPr bwMode="auto">
          <a:xfrm rot="18921036">
            <a:off x="1399813" y="4550637"/>
            <a:ext cx="0" cy="2019300"/>
          </a:xfrm>
          <a:prstGeom prst="line">
            <a:avLst/>
          </a:prstGeom>
          <a:noFill/>
          <a:ln w="1270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296831" y="518509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0</a:t>
            </a:r>
          </a:p>
        </p:txBody>
      </p:sp>
      <p:sp>
        <p:nvSpPr>
          <p:cNvPr id="114" name="Text Box 50"/>
          <p:cNvSpPr txBox="1">
            <a:spLocks noChangeArrowheads="1"/>
          </p:cNvSpPr>
          <p:nvPr/>
        </p:nvSpPr>
        <p:spPr bwMode="auto">
          <a:xfrm>
            <a:off x="1094081" y="543646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0</a:t>
            </a:r>
          </a:p>
        </p:txBody>
      </p:sp>
      <p:sp>
        <p:nvSpPr>
          <p:cNvPr id="115" name="Text Box 51"/>
          <p:cNvSpPr txBox="1">
            <a:spLocks noChangeArrowheads="1"/>
          </p:cNvSpPr>
          <p:nvPr/>
        </p:nvSpPr>
        <p:spPr bwMode="auto">
          <a:xfrm>
            <a:off x="2185028" y="525560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5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1241084" y="627413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1</a:t>
            </a:r>
          </a:p>
        </p:txBody>
      </p:sp>
      <p:sp>
        <p:nvSpPr>
          <p:cNvPr id="79" name="角丸四角形 78"/>
          <p:cNvSpPr/>
          <p:nvPr/>
        </p:nvSpPr>
        <p:spPr>
          <a:xfrm rot="46917">
            <a:off x="5250052" y="4605165"/>
            <a:ext cx="1838374" cy="1931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 rot="19050698" flipH="1">
            <a:off x="4994946" y="5085123"/>
            <a:ext cx="940634" cy="978383"/>
          </a:xfrm>
          <a:prstGeom prst="line">
            <a:avLst/>
          </a:prstGeom>
          <a:noFill/>
          <a:ln w="1270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" name="Line 37"/>
          <p:cNvSpPr>
            <a:spLocks noChangeShapeType="1"/>
          </p:cNvSpPr>
          <p:nvPr/>
        </p:nvSpPr>
        <p:spPr bwMode="auto">
          <a:xfrm rot="19050698" flipV="1">
            <a:off x="6469174" y="5084513"/>
            <a:ext cx="969101" cy="1013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5" name="Line 38"/>
          <p:cNvSpPr>
            <a:spLocks noChangeShapeType="1"/>
          </p:cNvSpPr>
          <p:nvPr/>
        </p:nvSpPr>
        <p:spPr bwMode="auto">
          <a:xfrm rot="19050698">
            <a:off x="5743869" y="4380036"/>
            <a:ext cx="1041652" cy="93013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 rot="19050698">
            <a:off x="5707200" y="5855058"/>
            <a:ext cx="1042981" cy="9314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 rot="19050698">
            <a:off x="6170805" y="4617115"/>
            <a:ext cx="25607" cy="1939945"/>
          </a:xfrm>
          <a:prstGeom prst="line">
            <a:avLst/>
          </a:prstGeom>
          <a:noFill/>
          <a:ln w="12700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2" name="Text Box 45"/>
          <p:cNvSpPr txBox="1">
            <a:spLocks noChangeArrowheads="1"/>
          </p:cNvSpPr>
          <p:nvPr/>
        </p:nvSpPr>
        <p:spPr bwMode="auto">
          <a:xfrm>
            <a:off x="5999301" y="444425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0</a:t>
            </a:r>
          </a:p>
        </p:txBody>
      </p:sp>
      <p:sp>
        <p:nvSpPr>
          <p:cNvPr id="133" name="Text Box 46"/>
          <p:cNvSpPr txBox="1">
            <a:spLocks noChangeArrowheads="1"/>
          </p:cNvSpPr>
          <p:nvPr/>
        </p:nvSpPr>
        <p:spPr bwMode="auto">
          <a:xfrm>
            <a:off x="5900453" y="548599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0</a:t>
            </a:r>
          </a:p>
        </p:txBody>
      </p:sp>
      <p:sp>
        <p:nvSpPr>
          <p:cNvPr id="134" name="Text Box 47"/>
          <p:cNvSpPr txBox="1">
            <a:spLocks noChangeArrowheads="1"/>
          </p:cNvSpPr>
          <p:nvPr/>
        </p:nvSpPr>
        <p:spPr bwMode="auto">
          <a:xfrm>
            <a:off x="6921221" y="534687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2</a:t>
            </a:r>
          </a:p>
        </p:txBody>
      </p:sp>
      <p:sp>
        <p:nvSpPr>
          <p:cNvPr id="135" name="Text Box 48"/>
          <p:cNvSpPr txBox="1">
            <a:spLocks noChangeArrowheads="1"/>
          </p:cNvSpPr>
          <p:nvPr/>
        </p:nvSpPr>
        <p:spPr bwMode="auto">
          <a:xfrm>
            <a:off x="5153824" y="533977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0</a:t>
            </a:r>
          </a:p>
        </p:txBody>
      </p:sp>
      <p:sp>
        <p:nvSpPr>
          <p:cNvPr id="136" name="Text Box 49"/>
          <p:cNvSpPr txBox="1">
            <a:spLocks noChangeArrowheads="1"/>
          </p:cNvSpPr>
          <p:nvPr/>
        </p:nvSpPr>
        <p:spPr bwMode="auto">
          <a:xfrm>
            <a:off x="5999301" y="625179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1</a:t>
            </a:r>
          </a:p>
        </p:txBody>
      </p:sp>
      <p:sp>
        <p:nvSpPr>
          <p:cNvPr id="141" name="Rectangle 42"/>
          <p:cNvSpPr>
            <a:spLocks noChangeArrowheads="1"/>
          </p:cNvSpPr>
          <p:nvPr/>
        </p:nvSpPr>
        <p:spPr bwMode="auto">
          <a:xfrm flipH="1">
            <a:off x="410121" y="542137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142" name="Rectangle 4"/>
          <p:cNvSpPr>
            <a:spLocks noGrp="1" noChangeArrowheads="1"/>
          </p:cNvSpPr>
          <p:nvPr>
            <p:ph type="title"/>
          </p:nvPr>
        </p:nvSpPr>
        <p:spPr>
          <a:xfrm>
            <a:off x="1901847" y="-33911"/>
            <a:ext cx="5838505" cy="71596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クラスカル法：必要経費を減じながら進行</a:t>
            </a:r>
            <a:endParaRPr lang="en-US" altLang="ja-JP" sz="2400" dirty="0" smtClean="0"/>
          </a:p>
        </p:txBody>
      </p:sp>
      <p:sp>
        <p:nvSpPr>
          <p:cNvPr id="178" name="円/楕円 177"/>
          <p:cNvSpPr/>
          <p:nvPr/>
        </p:nvSpPr>
        <p:spPr>
          <a:xfrm rot="18928449">
            <a:off x="1917039" y="2684384"/>
            <a:ext cx="423863" cy="447675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79" name="円/楕円 178"/>
          <p:cNvSpPr/>
          <p:nvPr/>
        </p:nvSpPr>
        <p:spPr>
          <a:xfrm rot="18928449">
            <a:off x="1964182" y="1192878"/>
            <a:ext cx="423863" cy="447675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80" name="円/楕円 179"/>
          <p:cNvSpPr/>
          <p:nvPr/>
        </p:nvSpPr>
        <p:spPr>
          <a:xfrm rot="18928449">
            <a:off x="456609" y="2748865"/>
            <a:ext cx="423863" cy="446088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81" name="円/楕円 180"/>
          <p:cNvSpPr/>
          <p:nvPr/>
        </p:nvSpPr>
        <p:spPr>
          <a:xfrm rot="18928449">
            <a:off x="534226" y="1233355"/>
            <a:ext cx="423863" cy="446087"/>
          </a:xfrm>
          <a:prstGeom prst="ellipse">
            <a:avLst/>
          </a:prstGeom>
          <a:solidFill>
            <a:srgbClr val="00B0F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82" name="Line 3"/>
          <p:cNvSpPr>
            <a:spLocks noChangeShapeType="1"/>
          </p:cNvSpPr>
          <p:nvPr/>
        </p:nvSpPr>
        <p:spPr bwMode="auto">
          <a:xfrm rot="18928449" flipH="1">
            <a:off x="183887" y="1717806"/>
            <a:ext cx="987009" cy="980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3" name="Line 4"/>
          <p:cNvSpPr>
            <a:spLocks noChangeShapeType="1"/>
          </p:cNvSpPr>
          <p:nvPr/>
        </p:nvSpPr>
        <p:spPr bwMode="auto">
          <a:xfrm rot="18928449" flipV="1">
            <a:off x="1611046" y="1621086"/>
            <a:ext cx="1082675" cy="1077912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" name="Line 5"/>
          <p:cNvSpPr>
            <a:spLocks noChangeShapeType="1"/>
          </p:cNvSpPr>
          <p:nvPr/>
        </p:nvSpPr>
        <p:spPr bwMode="auto">
          <a:xfrm rot="18928449">
            <a:off x="954805" y="928035"/>
            <a:ext cx="1049475" cy="10260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5" name="Line 6"/>
          <p:cNvSpPr>
            <a:spLocks noChangeShapeType="1"/>
          </p:cNvSpPr>
          <p:nvPr/>
        </p:nvSpPr>
        <p:spPr bwMode="auto">
          <a:xfrm rot="18928449">
            <a:off x="875103" y="2419556"/>
            <a:ext cx="1084262" cy="1076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6" name="Line 7"/>
          <p:cNvSpPr>
            <a:spLocks noChangeShapeType="1"/>
          </p:cNvSpPr>
          <p:nvPr/>
        </p:nvSpPr>
        <p:spPr bwMode="auto">
          <a:xfrm rot="18928449">
            <a:off x="1421840" y="1176302"/>
            <a:ext cx="0" cy="204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2" name="Text Box 13"/>
          <p:cNvSpPr txBox="1">
            <a:spLocks noChangeArrowheads="1"/>
          </p:cNvSpPr>
          <p:nvPr/>
        </p:nvSpPr>
        <p:spPr bwMode="auto">
          <a:xfrm>
            <a:off x="1380941" y="17141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2</a:t>
            </a:r>
          </a:p>
        </p:txBody>
      </p:sp>
      <p:sp>
        <p:nvSpPr>
          <p:cNvPr id="193" name="Text Box 14"/>
          <p:cNvSpPr txBox="1">
            <a:spLocks noChangeArrowheads="1"/>
          </p:cNvSpPr>
          <p:nvPr/>
        </p:nvSpPr>
        <p:spPr bwMode="auto">
          <a:xfrm>
            <a:off x="2177061" y="200494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7</a:t>
            </a:r>
          </a:p>
        </p:txBody>
      </p:sp>
      <p:sp>
        <p:nvSpPr>
          <p:cNvPr id="194" name="Text Box 15"/>
          <p:cNvSpPr txBox="1">
            <a:spLocks noChangeArrowheads="1"/>
          </p:cNvSpPr>
          <p:nvPr/>
        </p:nvSpPr>
        <p:spPr bwMode="auto">
          <a:xfrm>
            <a:off x="1282749" y="106990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5</a:t>
            </a:r>
          </a:p>
        </p:txBody>
      </p:sp>
      <p:sp>
        <p:nvSpPr>
          <p:cNvPr id="195" name="Text Box 16"/>
          <p:cNvSpPr txBox="1">
            <a:spLocks noChangeArrowheads="1"/>
          </p:cNvSpPr>
          <p:nvPr/>
        </p:nvSpPr>
        <p:spPr bwMode="auto">
          <a:xfrm>
            <a:off x="1225518" y="290822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3</a:t>
            </a:r>
          </a:p>
        </p:txBody>
      </p:sp>
      <p:grpSp>
        <p:nvGrpSpPr>
          <p:cNvPr id="202" name="グループ化 201"/>
          <p:cNvGrpSpPr/>
          <p:nvPr/>
        </p:nvGrpSpPr>
        <p:grpSpPr>
          <a:xfrm>
            <a:off x="6511639" y="1295575"/>
            <a:ext cx="447675" cy="368300"/>
            <a:chOff x="4446319" y="1234437"/>
            <a:chExt cx="447675" cy="368300"/>
          </a:xfrm>
        </p:grpSpPr>
        <p:sp>
          <p:nvSpPr>
            <p:cNvPr id="203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04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" name="グループ化 204"/>
          <p:cNvGrpSpPr/>
          <p:nvPr/>
        </p:nvGrpSpPr>
        <p:grpSpPr>
          <a:xfrm>
            <a:off x="6485602" y="2774357"/>
            <a:ext cx="447675" cy="368300"/>
            <a:chOff x="4446319" y="1234437"/>
            <a:chExt cx="447675" cy="368300"/>
          </a:xfrm>
        </p:grpSpPr>
        <p:sp>
          <p:nvSpPr>
            <p:cNvPr id="206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07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8" name="グループ化 207"/>
          <p:cNvGrpSpPr/>
          <p:nvPr/>
        </p:nvGrpSpPr>
        <p:grpSpPr>
          <a:xfrm>
            <a:off x="5034301" y="2792403"/>
            <a:ext cx="447675" cy="368300"/>
            <a:chOff x="4446319" y="1234437"/>
            <a:chExt cx="447675" cy="368300"/>
          </a:xfrm>
        </p:grpSpPr>
        <p:sp>
          <p:nvSpPr>
            <p:cNvPr id="209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10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1" name="グループ化 210"/>
          <p:cNvGrpSpPr/>
          <p:nvPr/>
        </p:nvGrpSpPr>
        <p:grpSpPr>
          <a:xfrm>
            <a:off x="453482" y="1217097"/>
            <a:ext cx="447675" cy="368300"/>
            <a:chOff x="4446319" y="1234437"/>
            <a:chExt cx="447675" cy="368300"/>
          </a:xfrm>
        </p:grpSpPr>
        <p:sp>
          <p:nvSpPr>
            <p:cNvPr id="212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13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14" name="グループ化 213"/>
          <p:cNvGrpSpPr/>
          <p:nvPr/>
        </p:nvGrpSpPr>
        <p:grpSpPr>
          <a:xfrm>
            <a:off x="1896293" y="1195558"/>
            <a:ext cx="447675" cy="368300"/>
            <a:chOff x="4446319" y="1234437"/>
            <a:chExt cx="447675" cy="368300"/>
          </a:xfrm>
        </p:grpSpPr>
        <p:sp>
          <p:nvSpPr>
            <p:cNvPr id="215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16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7" name="グループ化 216"/>
          <p:cNvGrpSpPr/>
          <p:nvPr/>
        </p:nvGrpSpPr>
        <p:grpSpPr>
          <a:xfrm>
            <a:off x="1870256" y="2674340"/>
            <a:ext cx="447675" cy="368300"/>
            <a:chOff x="4446319" y="1234437"/>
            <a:chExt cx="447675" cy="368300"/>
          </a:xfrm>
        </p:grpSpPr>
        <p:sp>
          <p:nvSpPr>
            <p:cNvPr id="218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19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0" name="グループ化 219"/>
          <p:cNvGrpSpPr/>
          <p:nvPr/>
        </p:nvGrpSpPr>
        <p:grpSpPr>
          <a:xfrm>
            <a:off x="418955" y="2692386"/>
            <a:ext cx="447675" cy="368300"/>
            <a:chOff x="4446319" y="1234437"/>
            <a:chExt cx="447675" cy="368300"/>
          </a:xfrm>
        </p:grpSpPr>
        <p:sp>
          <p:nvSpPr>
            <p:cNvPr id="221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22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3" name="グループ化 222"/>
          <p:cNvGrpSpPr/>
          <p:nvPr/>
        </p:nvGrpSpPr>
        <p:grpSpPr>
          <a:xfrm>
            <a:off x="406023" y="4544827"/>
            <a:ext cx="447675" cy="368300"/>
            <a:chOff x="4446319" y="1234437"/>
            <a:chExt cx="447675" cy="368300"/>
          </a:xfrm>
        </p:grpSpPr>
        <p:sp>
          <p:nvSpPr>
            <p:cNvPr id="224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25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26" name="グループ化 225"/>
          <p:cNvGrpSpPr/>
          <p:nvPr/>
        </p:nvGrpSpPr>
        <p:grpSpPr>
          <a:xfrm>
            <a:off x="1848834" y="4523288"/>
            <a:ext cx="447675" cy="368300"/>
            <a:chOff x="4446319" y="1234437"/>
            <a:chExt cx="447675" cy="368300"/>
          </a:xfrm>
        </p:grpSpPr>
        <p:sp>
          <p:nvSpPr>
            <p:cNvPr id="227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28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9" name="グループ化 228"/>
          <p:cNvGrpSpPr/>
          <p:nvPr/>
        </p:nvGrpSpPr>
        <p:grpSpPr>
          <a:xfrm>
            <a:off x="1822797" y="6002070"/>
            <a:ext cx="447675" cy="368300"/>
            <a:chOff x="4446319" y="1234437"/>
            <a:chExt cx="447675" cy="368300"/>
          </a:xfrm>
        </p:grpSpPr>
        <p:sp>
          <p:nvSpPr>
            <p:cNvPr id="230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31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2" name="グループ化 231"/>
          <p:cNvGrpSpPr/>
          <p:nvPr/>
        </p:nvGrpSpPr>
        <p:grpSpPr>
          <a:xfrm>
            <a:off x="371496" y="6020116"/>
            <a:ext cx="447675" cy="368300"/>
            <a:chOff x="4446319" y="1234437"/>
            <a:chExt cx="447675" cy="368300"/>
          </a:xfrm>
        </p:grpSpPr>
        <p:sp>
          <p:nvSpPr>
            <p:cNvPr id="233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34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5213875" y="4608234"/>
            <a:ext cx="447675" cy="368300"/>
            <a:chOff x="4446319" y="1234437"/>
            <a:chExt cx="447675" cy="368300"/>
          </a:xfrm>
        </p:grpSpPr>
        <p:sp>
          <p:nvSpPr>
            <p:cNvPr id="236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37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38" name="グループ化 237"/>
          <p:cNvGrpSpPr/>
          <p:nvPr/>
        </p:nvGrpSpPr>
        <p:grpSpPr>
          <a:xfrm>
            <a:off x="6656686" y="4586695"/>
            <a:ext cx="447675" cy="368300"/>
            <a:chOff x="4446319" y="1234437"/>
            <a:chExt cx="447675" cy="368300"/>
          </a:xfrm>
        </p:grpSpPr>
        <p:sp>
          <p:nvSpPr>
            <p:cNvPr id="239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40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2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1" name="グループ化 240"/>
          <p:cNvGrpSpPr/>
          <p:nvPr/>
        </p:nvGrpSpPr>
        <p:grpSpPr>
          <a:xfrm>
            <a:off x="6630649" y="6065477"/>
            <a:ext cx="447675" cy="368300"/>
            <a:chOff x="4446319" y="1234437"/>
            <a:chExt cx="447675" cy="368300"/>
          </a:xfrm>
        </p:grpSpPr>
        <p:sp>
          <p:nvSpPr>
            <p:cNvPr id="242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43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3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4" name="グループ化 243"/>
          <p:cNvGrpSpPr/>
          <p:nvPr/>
        </p:nvGrpSpPr>
        <p:grpSpPr>
          <a:xfrm>
            <a:off x="5203433" y="6090722"/>
            <a:ext cx="447675" cy="368300"/>
            <a:chOff x="4446319" y="1234437"/>
            <a:chExt cx="447675" cy="368300"/>
          </a:xfrm>
        </p:grpSpPr>
        <p:sp>
          <p:nvSpPr>
            <p:cNvPr id="245" name="Oval 27"/>
            <p:cNvSpPr>
              <a:spLocks noChangeArrowheads="1"/>
            </p:cNvSpPr>
            <p:nvPr/>
          </p:nvSpPr>
          <p:spPr bwMode="auto">
            <a:xfrm rot="18922674">
              <a:off x="4583284" y="1344036"/>
              <a:ext cx="239621" cy="2452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46" name="Text Box 18"/>
            <p:cNvSpPr txBox="1">
              <a:spLocks noChangeArrowheads="1"/>
            </p:cNvSpPr>
            <p:nvPr/>
          </p:nvSpPr>
          <p:spPr bwMode="auto">
            <a:xfrm>
              <a:off x="4446319" y="1234437"/>
              <a:ext cx="4476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latin typeface="Times New Roman" panose="02020603050405020304" pitchFamily="18" charset="0"/>
                </a:rPr>
                <a:t> </a:t>
              </a:r>
              <a:r>
                <a:rPr lang="en-US" altLang="ja-JP" sz="1800" b="1" i="1" dirty="0" smtClean="0">
                  <a:latin typeface="Century Schoolbook" panose="02040604050505020304" pitchFamily="18" charset="0"/>
                </a:rPr>
                <a:t>v</a:t>
              </a:r>
              <a:r>
                <a:rPr lang="en-US" altLang="ja-JP" sz="1800" b="1" baseline="-25000" dirty="0" smtClean="0">
                  <a:latin typeface="Times New Roman" panose="02020603050405020304" pitchFamily="18" charset="0"/>
                </a:rPr>
                <a:t>4</a:t>
              </a:r>
              <a:endParaRPr lang="en-US" altLang="ja-JP" sz="1800" b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9" name="Text Box 46"/>
          <p:cNvSpPr txBox="1">
            <a:spLocks noChangeArrowheads="1"/>
          </p:cNvSpPr>
          <p:nvPr/>
        </p:nvSpPr>
        <p:spPr bwMode="auto">
          <a:xfrm>
            <a:off x="1340819" y="4728977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endParaRPr lang="en-US" altLang="ja-JP" sz="18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テキスト ボックス 109"/>
          <p:cNvSpPr txBox="1">
            <a:spLocks noChangeArrowheads="1"/>
          </p:cNvSpPr>
          <p:nvPr/>
        </p:nvSpPr>
        <p:spPr bwMode="auto">
          <a:xfrm>
            <a:off x="2587027" y="721044"/>
            <a:ext cx="1890890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400" dirty="0"/>
              <a:t>青の</a:t>
            </a:r>
            <a:r>
              <a:rPr lang="ja-JP" altLang="en-US" sz="1400" dirty="0" smtClean="0"/>
              <a:t>４島間の橋の最</a:t>
            </a:r>
            <a:r>
              <a:rPr lang="ja-JP" altLang="en-US" sz="1400" dirty="0" smtClean="0"/>
              <a:t>小</a:t>
            </a:r>
            <a:r>
              <a:rPr lang="ja-JP" altLang="en-US" sz="1400" dirty="0" smtClean="0"/>
              <a:t>費用</a:t>
            </a:r>
            <a:r>
              <a:rPr lang="en-US" altLang="ja-JP" sz="1400" dirty="0"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ja-JP" altLang="en-US" sz="1400" dirty="0" smtClean="0"/>
              <a:t>は</a:t>
            </a:r>
            <a:endParaRPr lang="en-US" altLang="ja-JP" sz="1400" dirty="0" smtClean="0"/>
          </a:p>
          <a:p>
            <a:pPr>
              <a:spcBef>
                <a:spcPct val="0"/>
              </a:spcBef>
              <a:buNone/>
            </a:pPr>
            <a:r>
              <a:rPr lang="en-US" altLang="ja-JP" sz="1400" dirty="0" smtClean="0"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ja-JP" sz="14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ja-JP" sz="14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4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4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4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400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4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)=1</a:t>
            </a:r>
            <a:r>
              <a:rPr lang="ja-JP" altLang="en-US" sz="1400" dirty="0" smtClean="0"/>
              <a:t>で</a:t>
            </a:r>
            <a:r>
              <a:rPr lang="ja-JP" altLang="en-US" sz="1400" dirty="0"/>
              <a:t>ある</a:t>
            </a:r>
            <a:r>
              <a:rPr lang="ja-JP" altLang="en-US" sz="1400" dirty="0" smtClean="0"/>
              <a:t>．</a:t>
            </a:r>
            <a:endParaRPr lang="en-US" altLang="ja-JP" sz="1400" dirty="0"/>
          </a:p>
          <a:p>
            <a:pPr>
              <a:spcBef>
                <a:spcPct val="0"/>
              </a:spcBef>
              <a:buNone/>
            </a:pPr>
            <a:endParaRPr lang="en-US" altLang="ja-JP" sz="14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ja-JP" altLang="en-US" sz="1400" dirty="0" smtClean="0"/>
              <a:t>４島をつなぐには少なく</a:t>
            </a:r>
            <a:r>
              <a:rPr lang="ja-JP" altLang="en-US" sz="1400" dirty="0" smtClean="0"/>
              <a:t>とも </a:t>
            </a:r>
            <a:r>
              <a:rPr lang="en-US" altLang="ja-JP" sz="1400" dirty="0" smtClean="0">
                <a:latin typeface="Symbol" panose="05050102010706020507" pitchFamily="18" charset="2"/>
              </a:rPr>
              <a:t> </a:t>
            </a:r>
            <a:r>
              <a:rPr lang="en-US" altLang="ja-JP" sz="1400" dirty="0"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ja-JP" sz="1400" dirty="0" smtClean="0"/>
              <a:t>×</a:t>
            </a:r>
            <a:r>
              <a:rPr lang="ja-JP" altLang="en-US" sz="1400" dirty="0" smtClean="0"/>
              <a:t>３本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＝３</a:t>
            </a:r>
            <a:endParaRPr lang="en-US" altLang="ja-JP" sz="1400" dirty="0" smtClean="0"/>
          </a:p>
          <a:p>
            <a:pPr>
              <a:spcBef>
                <a:spcPct val="0"/>
              </a:spcBef>
              <a:buNone/>
            </a:pPr>
            <a:r>
              <a:rPr lang="ja-JP" altLang="en-US" sz="1400" dirty="0" smtClean="0"/>
              <a:t>の費用が</a:t>
            </a:r>
            <a:r>
              <a:rPr lang="ja-JP" altLang="en-US" sz="1400" dirty="0"/>
              <a:t>必要．</a:t>
            </a:r>
          </a:p>
        </p:txBody>
      </p:sp>
      <p:sp>
        <p:nvSpPr>
          <p:cNvPr id="254" name="テキスト ボックス 109"/>
          <p:cNvSpPr txBox="1">
            <a:spLocks noChangeArrowheads="1"/>
          </p:cNvSpPr>
          <p:nvPr/>
        </p:nvSpPr>
        <p:spPr bwMode="auto">
          <a:xfrm>
            <a:off x="2594336" y="2344397"/>
            <a:ext cx="1809812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400" dirty="0" smtClean="0"/>
              <a:t>この３の費用をこの時点で計上しておく．</a:t>
            </a:r>
            <a:endParaRPr lang="ja-JP" altLang="en-US" sz="1400" dirty="0"/>
          </a:p>
        </p:txBody>
      </p:sp>
      <p:sp>
        <p:nvSpPr>
          <p:cNvPr id="256" name="テキスト ボックス 109"/>
          <p:cNvSpPr txBox="1">
            <a:spLocks noChangeArrowheads="1"/>
          </p:cNvSpPr>
          <p:nvPr/>
        </p:nvSpPr>
        <p:spPr bwMode="auto">
          <a:xfrm>
            <a:off x="7073439" y="707342"/>
            <a:ext cx="1999536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400" dirty="0" smtClean="0"/>
              <a:t>赤の３</a:t>
            </a:r>
            <a:r>
              <a:rPr lang="ja-JP" altLang="en-US" sz="1400" dirty="0"/>
              <a:t>島間の橋の最小費用</a:t>
            </a:r>
            <a:r>
              <a:rPr lang="en-US" altLang="ja-JP" sz="1400" dirty="0" smtClean="0"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1400" dirty="0" smtClean="0"/>
              <a:t>は</a:t>
            </a:r>
            <a:endParaRPr lang="en-US" altLang="ja-JP" sz="1400" dirty="0" smtClean="0"/>
          </a:p>
          <a:p>
            <a:pPr>
              <a:spcBef>
                <a:spcPct val="0"/>
              </a:spcBef>
              <a:buNone/>
            </a:pPr>
            <a:r>
              <a:rPr lang="en-US" altLang="ja-JP" sz="1400" dirty="0" smtClean="0"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ja-JP" sz="14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ja-JP" sz="14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4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4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ja-JP" sz="1400" b="1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sz="1400" dirty="0">
                <a:latin typeface="Symbol" panose="05050102010706020507" pitchFamily="18" charset="2"/>
              </a:rPr>
              <a:t> D</a:t>
            </a:r>
            <a:r>
              <a:rPr lang="en-US" altLang="ja-JP" sz="14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ja-JP" sz="1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=1. </a:t>
            </a:r>
            <a:endParaRPr lang="en-US" altLang="ja-JP" sz="1400" dirty="0"/>
          </a:p>
          <a:p>
            <a:pPr>
              <a:spcBef>
                <a:spcPct val="0"/>
              </a:spcBef>
              <a:buNone/>
            </a:pPr>
            <a:endParaRPr lang="en-US" altLang="ja-JP" sz="14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ja-JP" altLang="en-US" sz="1400" dirty="0" smtClean="0"/>
              <a:t>３島</a:t>
            </a:r>
            <a:r>
              <a:rPr lang="ja-JP" altLang="en-US" sz="1400" dirty="0" smtClean="0"/>
              <a:t>をつなぐ</a:t>
            </a:r>
            <a:r>
              <a:rPr lang="ja-JP" altLang="en-US" sz="1400" dirty="0"/>
              <a:t>には少なく</a:t>
            </a:r>
            <a:r>
              <a:rPr lang="ja-JP" altLang="en-US" sz="1400" dirty="0" smtClean="0"/>
              <a:t>とも</a:t>
            </a:r>
            <a:r>
              <a:rPr lang="en-US" altLang="ja-JP" sz="1400" dirty="0" smtClean="0">
                <a:latin typeface="Symbol" panose="05050102010706020507" pitchFamily="18" charset="2"/>
              </a:rPr>
              <a:t>  </a:t>
            </a:r>
            <a:r>
              <a:rPr lang="en-US" altLang="ja-JP" sz="1400" dirty="0" smtClean="0"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400" dirty="0" smtClean="0"/>
              <a:t>×</a:t>
            </a:r>
            <a:r>
              <a:rPr lang="ja-JP" altLang="en-US" sz="1400" dirty="0" smtClean="0"/>
              <a:t>２本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＝２</a:t>
            </a:r>
            <a:endParaRPr lang="en-US" altLang="ja-JP" sz="1400" dirty="0" smtClean="0"/>
          </a:p>
          <a:p>
            <a:pPr>
              <a:spcBef>
                <a:spcPct val="0"/>
              </a:spcBef>
              <a:buNone/>
            </a:pPr>
            <a:r>
              <a:rPr lang="ja-JP" altLang="en-US" sz="1400" dirty="0"/>
              <a:t>の</a:t>
            </a:r>
            <a:r>
              <a:rPr lang="ja-JP" altLang="en-US" sz="1400" dirty="0" smtClean="0"/>
              <a:t>費用</a:t>
            </a:r>
            <a:r>
              <a:rPr lang="ja-JP" altLang="en-US" sz="1400" dirty="0"/>
              <a:t>が必要．</a:t>
            </a:r>
            <a:endParaRPr lang="ja-JP" altLang="en-US" sz="1400" dirty="0">
              <a:latin typeface="Symbol" panose="05050102010706020507" pitchFamily="18" charset="2"/>
            </a:endParaRPr>
          </a:p>
        </p:txBody>
      </p:sp>
      <p:sp>
        <p:nvSpPr>
          <p:cNvPr id="257" name="Text Box 32"/>
          <p:cNvSpPr txBox="1">
            <a:spLocks noChangeArrowheads="1"/>
          </p:cNvSpPr>
          <p:nvPr/>
        </p:nvSpPr>
        <p:spPr bwMode="auto">
          <a:xfrm>
            <a:off x="1035900" y="4359843"/>
            <a:ext cx="737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000" dirty="0" smtClean="0">
                <a:latin typeface="Symbol" panose="05050102010706020507" pitchFamily="18" charset="2"/>
              </a:rPr>
              <a:t>D</a:t>
            </a:r>
            <a:r>
              <a:rPr lang="en-US" altLang="ja-JP" sz="20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0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ja-JP" sz="2000" dirty="0" smtClean="0"/>
              <a:t>3</a:t>
            </a:r>
            <a:endParaRPr lang="en-US" altLang="ja-JP" sz="2000" dirty="0"/>
          </a:p>
        </p:txBody>
      </p:sp>
      <p:sp>
        <p:nvSpPr>
          <p:cNvPr id="258" name="テキスト ボックス 109"/>
          <p:cNvSpPr txBox="1">
            <a:spLocks noChangeArrowheads="1"/>
          </p:cNvSpPr>
          <p:nvPr/>
        </p:nvSpPr>
        <p:spPr bwMode="auto">
          <a:xfrm>
            <a:off x="7139323" y="2353316"/>
            <a:ext cx="1809812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400" dirty="0" smtClean="0"/>
              <a:t>この２の費用をこの時点で計上しておく．</a:t>
            </a:r>
            <a:endParaRPr lang="ja-JP" altLang="en-US" sz="1400" dirty="0"/>
          </a:p>
        </p:txBody>
      </p:sp>
      <p:sp>
        <p:nvSpPr>
          <p:cNvPr id="260" name="テキスト ボックス 109"/>
          <p:cNvSpPr txBox="1">
            <a:spLocks noChangeArrowheads="1"/>
          </p:cNvSpPr>
          <p:nvPr/>
        </p:nvSpPr>
        <p:spPr bwMode="auto">
          <a:xfrm>
            <a:off x="2617711" y="3891059"/>
            <a:ext cx="1999536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400" dirty="0" smtClean="0"/>
              <a:t>緑の２島間</a:t>
            </a:r>
            <a:r>
              <a:rPr lang="ja-JP" altLang="en-US" sz="1400" dirty="0"/>
              <a:t>の橋の最小費用</a:t>
            </a:r>
            <a:r>
              <a:rPr lang="en-US" altLang="ja-JP" sz="1400" dirty="0" smtClean="0"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r>
              <a:rPr lang="ja-JP" altLang="en-US" sz="1400" dirty="0" smtClean="0"/>
              <a:t>は</a:t>
            </a:r>
            <a:endParaRPr lang="en-US" altLang="ja-JP" sz="1400" dirty="0"/>
          </a:p>
          <a:p>
            <a:pPr>
              <a:spcBef>
                <a:spcPct val="0"/>
              </a:spcBef>
              <a:buNone/>
            </a:pPr>
            <a:r>
              <a:rPr lang="en-US" altLang="ja-JP" sz="1400" dirty="0" smtClean="0"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ja-JP" sz="1400" b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ja-JP" sz="14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4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4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14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 )</a:t>
            </a:r>
            <a:r>
              <a:rPr lang="en-US" altLang="ja-JP" sz="1400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sz="1400" dirty="0">
                <a:latin typeface="Symbol" panose="05050102010706020507" pitchFamily="18" charset="2"/>
              </a:rPr>
              <a:t> D</a:t>
            </a:r>
            <a:r>
              <a:rPr lang="en-US" altLang="ja-JP" sz="1400" b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ja-JP" sz="1400" b="1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ja-JP" sz="1400" dirty="0" smtClean="0">
                <a:latin typeface="Symbol" panose="05050102010706020507" pitchFamily="18" charset="2"/>
              </a:rPr>
              <a:t> D</a:t>
            </a:r>
            <a:r>
              <a:rPr lang="en-US" altLang="ja-JP" sz="14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ja-JP" sz="1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>
              <a:spcBef>
                <a:spcPct val="0"/>
              </a:spcBef>
              <a:buNone/>
            </a:pPr>
            <a:endParaRPr lang="en-US" altLang="ja-JP" sz="14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ja-JP" altLang="en-US" sz="1400" dirty="0" smtClean="0"/>
              <a:t>２島</a:t>
            </a:r>
            <a:r>
              <a:rPr lang="ja-JP" altLang="en-US" sz="1400" dirty="0"/>
              <a:t>をつなぐには少なく</a:t>
            </a:r>
            <a:r>
              <a:rPr lang="ja-JP" altLang="en-US" sz="1400" dirty="0" smtClean="0"/>
              <a:t>とも</a:t>
            </a:r>
            <a:r>
              <a:rPr lang="en-US" altLang="ja-JP" sz="1400" dirty="0" smtClean="0">
                <a:latin typeface="Symbol" panose="05050102010706020507" pitchFamily="18" charset="2"/>
              </a:rPr>
              <a:t>  </a:t>
            </a:r>
            <a:r>
              <a:rPr lang="en-US" altLang="ja-JP" sz="1400" dirty="0" smtClean="0"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1400" dirty="0" smtClean="0"/>
              <a:t>×1</a:t>
            </a:r>
            <a:r>
              <a:rPr lang="ja-JP" altLang="en-US" sz="1400" dirty="0" smtClean="0"/>
              <a:t>本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＝３</a:t>
            </a:r>
            <a:endParaRPr lang="en-US" altLang="ja-JP" sz="1400" dirty="0" smtClean="0"/>
          </a:p>
          <a:p>
            <a:pPr>
              <a:spcBef>
                <a:spcPct val="0"/>
              </a:spcBef>
              <a:buNone/>
            </a:pPr>
            <a:r>
              <a:rPr lang="ja-JP" altLang="en-US" sz="1400" dirty="0"/>
              <a:t>の</a:t>
            </a:r>
            <a:r>
              <a:rPr lang="ja-JP" altLang="en-US" sz="1400" dirty="0" smtClean="0"/>
              <a:t>費用</a:t>
            </a:r>
            <a:r>
              <a:rPr lang="ja-JP" altLang="en-US" sz="1400" dirty="0"/>
              <a:t>が必要．</a:t>
            </a:r>
            <a:endParaRPr lang="ja-JP" altLang="en-US" sz="1400" dirty="0">
              <a:latin typeface="Symbol" panose="05050102010706020507" pitchFamily="18" charset="2"/>
            </a:endParaRPr>
          </a:p>
        </p:txBody>
      </p:sp>
      <p:sp>
        <p:nvSpPr>
          <p:cNvPr id="261" name="テキスト ボックス 109"/>
          <p:cNvSpPr txBox="1">
            <a:spLocks noChangeArrowheads="1"/>
          </p:cNvSpPr>
          <p:nvPr/>
        </p:nvSpPr>
        <p:spPr bwMode="auto">
          <a:xfrm>
            <a:off x="2717769" y="5513929"/>
            <a:ext cx="1809812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400" dirty="0" smtClean="0"/>
              <a:t>この３の費用をこの時点で計上しておく．</a:t>
            </a:r>
            <a:endParaRPr lang="ja-JP" altLang="en-US" sz="1400" dirty="0"/>
          </a:p>
        </p:txBody>
      </p:sp>
      <p:sp>
        <p:nvSpPr>
          <p:cNvPr id="263" name="テキスト ボックス 262"/>
          <p:cNvSpPr txBox="1"/>
          <p:nvPr/>
        </p:nvSpPr>
        <p:spPr>
          <a:xfrm>
            <a:off x="7369556" y="4065173"/>
            <a:ext cx="147251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１個の島に併合され計算終了．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計上した費用の</a:t>
            </a:r>
            <a:endParaRPr lang="en-US" altLang="ja-JP" sz="1400" dirty="0" smtClean="0"/>
          </a:p>
          <a:p>
            <a:r>
              <a:rPr lang="ja-JP" altLang="en-US" sz="1400" dirty="0" smtClean="0"/>
              <a:t>総和は</a:t>
            </a:r>
            <a:endParaRPr lang="en-US" altLang="ja-JP" sz="1600" dirty="0" smtClean="0"/>
          </a:p>
          <a:p>
            <a:r>
              <a:rPr lang="en-US" altLang="ja-JP" sz="1600" dirty="0" smtClean="0">
                <a:latin typeface="Symbol" panose="05050102010706020507" pitchFamily="18" charset="2"/>
              </a:rPr>
              <a:t>     D</a:t>
            </a:r>
            <a:r>
              <a:rPr lang="en-US" altLang="ja-JP" sz="16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600" dirty="0" smtClean="0"/>
              <a:t>×3</a:t>
            </a:r>
            <a:endParaRPr lang="en-US" altLang="ja-JP" sz="1600" dirty="0" smtClean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6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+</a:t>
            </a:r>
            <a:r>
              <a:rPr lang="en-US" altLang="ja-JP" sz="1600" dirty="0" smtClean="0">
                <a:latin typeface="Symbol" panose="05050102010706020507" pitchFamily="18" charset="2"/>
              </a:rPr>
              <a:t>D</a:t>
            </a:r>
            <a:r>
              <a:rPr lang="en-US" altLang="ja-JP" sz="16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600" dirty="0" smtClean="0"/>
              <a:t>×2</a:t>
            </a:r>
          </a:p>
          <a:p>
            <a:r>
              <a:rPr lang="en-US" altLang="ja-JP" sz="16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+</a:t>
            </a:r>
            <a:r>
              <a:rPr lang="en-US" altLang="ja-JP" sz="1600" dirty="0" smtClean="0">
                <a:latin typeface="Symbol" panose="05050102010706020507" pitchFamily="18" charset="2"/>
              </a:rPr>
              <a:t>D</a:t>
            </a:r>
            <a:r>
              <a:rPr lang="en-US" altLang="ja-JP" sz="16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1600" dirty="0" smtClean="0"/>
              <a:t>×1</a:t>
            </a:r>
            <a:endParaRPr lang="en-US" altLang="ja-JP" sz="1600" dirty="0" smtClean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600" dirty="0" smtClean="0"/>
              <a:t>=3+2+3=8. </a:t>
            </a:r>
          </a:p>
          <a:p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616919" y="194769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1</a:t>
            </a:r>
          </a:p>
        </p:txBody>
      </p:sp>
      <p:sp>
        <p:nvSpPr>
          <p:cNvPr id="128" name="Text Box 46"/>
          <p:cNvSpPr txBox="1">
            <a:spLocks noChangeArrowheads="1"/>
          </p:cNvSpPr>
          <p:nvPr/>
        </p:nvSpPr>
        <p:spPr bwMode="auto">
          <a:xfrm>
            <a:off x="277742" y="1954502"/>
            <a:ext cx="426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1800" b="1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endParaRPr lang="en-US" altLang="ja-JP" sz="1800" b="1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417442" y="766592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[1]</a:t>
            </a:r>
            <a:endParaRPr kumimoji="1" lang="ja-JP" altLang="en-US" sz="24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5052390" y="72958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[2]</a:t>
            </a:r>
            <a:endParaRPr lang="ja-JP" altLang="en-US" sz="24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52522" y="389105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[3]</a:t>
            </a:r>
            <a:endParaRPr lang="ja-JP" altLang="en-US" sz="2400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014924" y="395826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[4]</a:t>
            </a:r>
            <a:endParaRPr lang="ja-JP" altLang="en-US" sz="2400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7073439" y="2931349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ja-JP" altLang="en-US" sz="1400" dirty="0" smtClean="0">
                <a:solidFill>
                  <a:srgbClr val="003399"/>
                </a:solidFill>
              </a:rPr>
              <a:t>３島</a:t>
            </a:r>
            <a:r>
              <a:rPr lang="ja-JP" altLang="en-US" sz="1400" dirty="0">
                <a:solidFill>
                  <a:srgbClr val="003399"/>
                </a:solidFill>
              </a:rPr>
              <a:t>の間</a:t>
            </a:r>
            <a:r>
              <a:rPr lang="ja-JP" altLang="en-US" sz="1400" dirty="0" smtClean="0">
                <a:solidFill>
                  <a:srgbClr val="003399"/>
                </a:solidFill>
              </a:rPr>
              <a:t>の各橋の費用</a:t>
            </a:r>
            <a:endParaRPr lang="en-US" altLang="ja-JP" sz="1400" dirty="0" smtClean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ja-JP" altLang="en-US" sz="1400" dirty="0" smtClean="0">
                <a:solidFill>
                  <a:srgbClr val="003399"/>
                </a:solidFill>
              </a:rPr>
              <a:t>を </a:t>
            </a:r>
            <a:r>
              <a:rPr lang="en-US" altLang="ja-JP" sz="1400" dirty="0" smtClean="0">
                <a:solidFill>
                  <a:srgbClr val="003399"/>
                </a:solidFill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 smtClean="0">
                <a:solidFill>
                  <a:srgbClr val="003399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400" dirty="0" smtClean="0">
                <a:solidFill>
                  <a:srgbClr val="003399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=1 </a:t>
            </a:r>
            <a:r>
              <a:rPr lang="ja-JP" altLang="en-US" sz="1400" dirty="0" err="1" smtClean="0">
                <a:solidFill>
                  <a:srgbClr val="003399"/>
                </a:solidFill>
              </a:rPr>
              <a:t>だけ</a:t>
            </a:r>
            <a:r>
              <a:rPr lang="ja-JP" altLang="en-US" sz="1400" dirty="0">
                <a:solidFill>
                  <a:srgbClr val="003399"/>
                </a:solidFill>
              </a:rPr>
              <a:t>減じておく</a:t>
            </a:r>
            <a:r>
              <a:rPr lang="ja-JP" altLang="en-US" sz="1400" dirty="0" smtClean="0">
                <a:solidFill>
                  <a:srgbClr val="003399"/>
                </a:solidFill>
              </a:rPr>
              <a:t>．</a:t>
            </a:r>
            <a:endParaRPr lang="en-US" altLang="ja-JP" sz="1400" dirty="0">
              <a:solidFill>
                <a:srgbClr val="003399"/>
              </a:solidFill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2532004" y="2957718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ja-JP" altLang="en-US" sz="1400" dirty="0" smtClean="0">
                <a:solidFill>
                  <a:srgbClr val="003399"/>
                </a:solidFill>
              </a:rPr>
              <a:t>４島</a:t>
            </a:r>
            <a:r>
              <a:rPr lang="ja-JP" altLang="en-US" sz="1400" dirty="0">
                <a:solidFill>
                  <a:srgbClr val="003399"/>
                </a:solidFill>
              </a:rPr>
              <a:t>の間</a:t>
            </a:r>
            <a:r>
              <a:rPr lang="ja-JP" altLang="en-US" sz="1400" dirty="0" smtClean="0">
                <a:solidFill>
                  <a:srgbClr val="003399"/>
                </a:solidFill>
              </a:rPr>
              <a:t>の各橋の費用</a:t>
            </a:r>
            <a:endParaRPr lang="en-US" altLang="ja-JP" sz="1400" dirty="0" smtClean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ja-JP" altLang="en-US" sz="1400" dirty="0" smtClean="0">
                <a:solidFill>
                  <a:srgbClr val="003399"/>
                </a:solidFill>
              </a:rPr>
              <a:t>を </a:t>
            </a:r>
            <a:r>
              <a:rPr lang="en-US" altLang="ja-JP" sz="1400" dirty="0" smtClean="0">
                <a:solidFill>
                  <a:srgbClr val="003399"/>
                </a:solidFill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 smtClean="0">
                <a:solidFill>
                  <a:srgbClr val="003399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400" dirty="0" smtClean="0">
                <a:solidFill>
                  <a:srgbClr val="003399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=1 </a:t>
            </a:r>
            <a:r>
              <a:rPr lang="ja-JP" altLang="en-US" sz="1400" dirty="0" err="1" smtClean="0">
                <a:solidFill>
                  <a:srgbClr val="003399"/>
                </a:solidFill>
              </a:rPr>
              <a:t>だけ</a:t>
            </a:r>
            <a:r>
              <a:rPr lang="ja-JP" altLang="en-US" sz="1400" dirty="0">
                <a:solidFill>
                  <a:srgbClr val="003399"/>
                </a:solidFill>
              </a:rPr>
              <a:t>減じておく</a:t>
            </a:r>
            <a:r>
              <a:rPr lang="ja-JP" altLang="en-US" sz="1400" dirty="0" smtClean="0">
                <a:solidFill>
                  <a:srgbClr val="003399"/>
                </a:solidFill>
              </a:rPr>
              <a:t>．</a:t>
            </a:r>
            <a:endParaRPr lang="en-US" altLang="ja-JP" sz="1400" dirty="0">
              <a:solidFill>
                <a:srgbClr val="003399"/>
              </a:solidFill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2687258" y="6170424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ja-JP" altLang="en-US" sz="1400" dirty="0" smtClean="0">
                <a:solidFill>
                  <a:srgbClr val="003399"/>
                </a:solidFill>
              </a:rPr>
              <a:t>２島</a:t>
            </a:r>
            <a:r>
              <a:rPr lang="ja-JP" altLang="en-US" sz="1400" dirty="0">
                <a:solidFill>
                  <a:srgbClr val="003399"/>
                </a:solidFill>
              </a:rPr>
              <a:t>の間</a:t>
            </a:r>
            <a:r>
              <a:rPr lang="ja-JP" altLang="en-US" sz="1400" dirty="0" smtClean="0">
                <a:solidFill>
                  <a:srgbClr val="003399"/>
                </a:solidFill>
              </a:rPr>
              <a:t>の各橋の費用</a:t>
            </a:r>
            <a:endParaRPr lang="en-US" altLang="ja-JP" sz="1400" dirty="0" smtClean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ja-JP" altLang="en-US" sz="1400" dirty="0" smtClean="0">
                <a:solidFill>
                  <a:srgbClr val="003399"/>
                </a:solidFill>
              </a:rPr>
              <a:t>を </a:t>
            </a:r>
            <a:r>
              <a:rPr lang="en-US" altLang="ja-JP" sz="1400" dirty="0" smtClean="0">
                <a:solidFill>
                  <a:srgbClr val="003399"/>
                </a:solidFill>
                <a:latin typeface="Symbol" panose="05050102010706020507" pitchFamily="18" charset="2"/>
              </a:rPr>
              <a:t>D</a:t>
            </a:r>
            <a:r>
              <a:rPr lang="en-US" altLang="ja-JP" sz="1400" b="1" baseline="-25000" dirty="0" smtClean="0">
                <a:solidFill>
                  <a:srgbClr val="003399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1400" dirty="0" smtClean="0">
                <a:solidFill>
                  <a:srgbClr val="003399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=3 </a:t>
            </a:r>
            <a:r>
              <a:rPr lang="ja-JP" altLang="en-US" sz="1400" dirty="0" err="1" smtClean="0">
                <a:solidFill>
                  <a:srgbClr val="003399"/>
                </a:solidFill>
              </a:rPr>
              <a:t>だけ</a:t>
            </a:r>
            <a:r>
              <a:rPr lang="ja-JP" altLang="en-US" sz="1400" dirty="0">
                <a:solidFill>
                  <a:srgbClr val="003399"/>
                </a:solidFill>
              </a:rPr>
              <a:t>減じておく</a:t>
            </a:r>
            <a:r>
              <a:rPr lang="ja-JP" altLang="en-US" sz="1400" dirty="0" smtClean="0">
                <a:solidFill>
                  <a:srgbClr val="003399"/>
                </a:solidFill>
              </a:rPr>
              <a:t>．</a:t>
            </a:r>
            <a:endParaRPr lang="en-US" altLang="ja-JP" sz="1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1979712" y="-52014"/>
            <a:ext cx="5338068" cy="715962"/>
          </a:xfrm>
        </p:spPr>
        <p:txBody>
          <a:bodyPr/>
          <a:lstStyle/>
          <a:p>
            <a:r>
              <a:rPr lang="ja-JP" altLang="en-US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緩和</a:t>
            </a:r>
            <a:r>
              <a:rPr lang="en-US" altLang="ja-JP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LP2</a:t>
            </a:r>
            <a:r>
              <a:rPr lang="ja-JP" altLang="en-US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の双対問題</a:t>
            </a:r>
            <a:r>
              <a:rPr lang="en-US" altLang="ja-JP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D</a:t>
            </a:r>
            <a:endParaRPr lang="ja-JP" altLang="en-US" sz="2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6455759" y="2438400"/>
            <a:ext cx="5334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7141559" y="2438400"/>
            <a:ext cx="5334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7827359" y="2438400"/>
            <a:ext cx="5334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6455759" y="3352800"/>
            <a:ext cx="19050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6" name="Line 16"/>
          <p:cNvSpPr>
            <a:spLocks noChangeShapeType="1"/>
          </p:cNvSpPr>
          <p:nvPr/>
        </p:nvSpPr>
        <p:spPr bwMode="auto">
          <a:xfrm>
            <a:off x="6872288" y="25905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397" name="Line 17"/>
          <p:cNvSpPr>
            <a:spLocks noChangeShapeType="1"/>
          </p:cNvSpPr>
          <p:nvPr/>
        </p:nvSpPr>
        <p:spPr bwMode="auto">
          <a:xfrm>
            <a:off x="6860580" y="300253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398" name="Line 18"/>
          <p:cNvSpPr>
            <a:spLocks noChangeShapeType="1"/>
          </p:cNvSpPr>
          <p:nvPr/>
        </p:nvSpPr>
        <p:spPr bwMode="auto">
          <a:xfrm>
            <a:off x="6641915" y="3047998"/>
            <a:ext cx="76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399" name="Line 19"/>
          <p:cNvSpPr>
            <a:spLocks noChangeShapeType="1"/>
          </p:cNvSpPr>
          <p:nvPr/>
        </p:nvSpPr>
        <p:spPr bwMode="auto">
          <a:xfrm flipH="1">
            <a:off x="7169999" y="3124199"/>
            <a:ext cx="123959" cy="4571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400" name="Line 20"/>
          <p:cNvSpPr>
            <a:spLocks noChangeShapeType="1"/>
          </p:cNvSpPr>
          <p:nvPr/>
        </p:nvSpPr>
        <p:spPr bwMode="auto">
          <a:xfrm>
            <a:off x="7446406" y="260318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401" name="Line 21"/>
          <p:cNvSpPr>
            <a:spLocks noChangeShapeType="1"/>
          </p:cNvSpPr>
          <p:nvPr/>
        </p:nvSpPr>
        <p:spPr bwMode="auto">
          <a:xfrm flipH="1">
            <a:off x="8008200" y="3109817"/>
            <a:ext cx="9468" cy="5643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402" name="Line 22"/>
          <p:cNvSpPr>
            <a:spLocks noChangeShapeType="1"/>
          </p:cNvSpPr>
          <p:nvPr/>
        </p:nvSpPr>
        <p:spPr bwMode="auto">
          <a:xfrm>
            <a:off x="7522559" y="3096643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Century Schoolbook" panose="02040604050505020304" pitchFamily="18" charset="0"/>
            </a:endParaRPr>
          </a:p>
        </p:txBody>
      </p:sp>
      <p:sp>
        <p:nvSpPr>
          <p:cNvPr id="16403" name="Rectangle 23"/>
          <p:cNvSpPr>
            <a:spLocks noChangeArrowheads="1"/>
          </p:cNvSpPr>
          <p:nvPr/>
        </p:nvSpPr>
        <p:spPr bwMode="auto">
          <a:xfrm>
            <a:off x="838200" y="888752"/>
            <a:ext cx="4876800" cy="284504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04" name="Rectangle 24"/>
          <p:cNvSpPr>
            <a:spLocks noChangeArrowheads="1"/>
          </p:cNvSpPr>
          <p:nvPr/>
        </p:nvSpPr>
        <p:spPr bwMode="auto">
          <a:xfrm>
            <a:off x="838200" y="3870880"/>
            <a:ext cx="4876800" cy="282756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05" name="Text Box 25"/>
          <p:cNvSpPr txBox="1">
            <a:spLocks noChangeArrowheads="1"/>
          </p:cNvSpPr>
          <p:nvPr/>
        </p:nvSpPr>
        <p:spPr bwMode="auto">
          <a:xfrm>
            <a:off x="892629" y="4261442"/>
            <a:ext cx="2997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ja-JP" sz="2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ja-JP" sz="18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|-1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endParaRPr lang="en-US" altLang="ja-JP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06" name="Text Box 26"/>
          <p:cNvSpPr txBox="1">
            <a:spLocks noChangeArrowheads="1"/>
          </p:cNvSpPr>
          <p:nvPr/>
        </p:nvSpPr>
        <p:spPr bwMode="auto">
          <a:xfrm>
            <a:off x="1295400" y="5250643"/>
            <a:ext cx="31742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∑  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   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≦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),  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∀ 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07" name="Text Box 27"/>
          <p:cNvSpPr txBox="1">
            <a:spLocks noChangeArrowheads="1"/>
          </p:cNvSpPr>
          <p:nvPr/>
        </p:nvSpPr>
        <p:spPr bwMode="auto">
          <a:xfrm>
            <a:off x="982663" y="5699906"/>
            <a:ext cx="1821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 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ja-JP" sz="1800" i="1" dirty="0" err="1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endParaRPr lang="en-US" altLang="ja-JP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08" name="Text Box 28"/>
          <p:cNvSpPr txBox="1">
            <a:spLocks noChangeArrowheads="1"/>
          </p:cNvSpPr>
          <p:nvPr/>
        </p:nvSpPr>
        <p:spPr bwMode="auto">
          <a:xfrm>
            <a:off x="1066800" y="6165043"/>
            <a:ext cx="2085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≧0,  ∀ 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 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endParaRPr lang="en-US" altLang="ja-JP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09" name="Text Box 29"/>
          <p:cNvSpPr txBox="1">
            <a:spLocks noChangeArrowheads="1"/>
          </p:cNvSpPr>
          <p:nvPr/>
        </p:nvSpPr>
        <p:spPr bwMode="auto">
          <a:xfrm>
            <a:off x="1968510" y="4679272"/>
            <a:ext cx="835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 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 P</a:t>
            </a:r>
            <a:endParaRPr lang="en-US" altLang="ja-JP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25" name="Text Box 45"/>
          <p:cNvSpPr txBox="1">
            <a:spLocks noChangeArrowheads="1"/>
          </p:cNvSpPr>
          <p:nvPr/>
        </p:nvSpPr>
        <p:spPr bwMode="auto">
          <a:xfrm>
            <a:off x="6140484" y="4214691"/>
            <a:ext cx="27812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 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 p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異なる部分集合間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をつなぐ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枝の集合</a:t>
            </a:r>
            <a:endParaRPr lang="en-US" altLang="ja-JP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26" name="Text Box 46"/>
          <p:cNvSpPr txBox="1">
            <a:spLocks noChangeArrowheads="1"/>
          </p:cNvSpPr>
          <p:nvPr/>
        </p:nvSpPr>
        <p:spPr bwMode="auto">
          <a:xfrm>
            <a:off x="8008200" y="3248342"/>
            <a:ext cx="287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787974" y="6406963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 flipH="1">
            <a:off x="331745" y="634076"/>
            <a:ext cx="8477250" cy="1143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66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Times New Roman" panose="02020603050405020304" pitchFamily="18" charset="0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838384" y="3881495"/>
            <a:ext cx="2510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緩和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LP2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の双対問題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D</a:t>
            </a:r>
            <a:endParaRPr lang="ja-JP" altLang="en-US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7230595" y="2579368"/>
            <a:ext cx="431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6481431" y="2565419"/>
            <a:ext cx="431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7192495" y="3573455"/>
            <a:ext cx="431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4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900285" y="2630012"/>
            <a:ext cx="431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baseline="-250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3</a:t>
            </a:r>
            <a:endParaRPr lang="en-US" altLang="ja-JP" sz="1800" baseline="-250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942794" y="926884"/>
            <a:ext cx="1754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IP2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の緩和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LP2</a:t>
            </a:r>
            <a:endParaRPr lang="ja-JP" altLang="en-US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325223" y="2241501"/>
            <a:ext cx="41873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2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 ≧ 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ja-JP" sz="18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|-1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　　　　　　　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14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ja-JP" sz="18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143151" y="2698701"/>
            <a:ext cx="995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endParaRPr lang="en-US" altLang="ja-JP" sz="18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1136999" y="3244987"/>
            <a:ext cx="1872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)≧0,  ∀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884086" y="1299571"/>
            <a:ext cx="25346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min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) =  </a:t>
            </a:r>
            <a:r>
              <a:rPr lang="en-US" altLang="ja-JP" sz="2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∑ 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(e)</a:t>
            </a:r>
            <a:r>
              <a:rPr lang="en-US" altLang="ja-JP" sz="1800" i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18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ja-JP" sz="18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1950139" y="1719898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ja-JP" sz="1800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ja-JP" sz="1800" i="1" dirty="0" err="1">
                <a:latin typeface="Century Schoolbook" panose="02040604050505020304" pitchFamily="18" charset="0"/>
                <a:cs typeface="Times New Roman" panose="02020603050405020304" pitchFamily="18" charset="0"/>
              </a:rPr>
              <a:t>E</a:t>
            </a:r>
            <a:endParaRPr lang="en-US" altLang="ja-JP" sz="1800" i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1192</Words>
  <Application>Microsoft Office PowerPoint</Application>
  <PresentationFormat>画面に合わせる (4:3)</PresentationFormat>
  <Paragraphs>320</Paragraphs>
  <Slides>11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HG丸ｺﾞｼｯｸM-PRO</vt:lpstr>
      <vt:lpstr>ＭＳ Ｐゴシック</vt:lpstr>
      <vt:lpstr>Arial</vt:lpstr>
      <vt:lpstr>Calibri</vt:lpstr>
      <vt:lpstr>Century Schoolbook</vt:lpstr>
      <vt:lpstr>Symbol</vt:lpstr>
      <vt:lpstr>Times New Roman</vt:lpstr>
      <vt:lpstr>Office テーマ</vt:lpstr>
      <vt:lpstr>PowerPoint プレゼンテーション</vt:lpstr>
      <vt:lpstr>離散最適化問題の整数線形計画問題への定式化 　</vt:lpstr>
      <vt:lpstr>整数線形計画問題と線形計画問題とのギャップの例　</vt:lpstr>
      <vt:lpstr>緩和線形計画問題とギャップを持たない例</vt:lpstr>
      <vt:lpstr>最小木問題のIP定式化の例1</vt:lpstr>
      <vt:lpstr>最小木問題のIP定式化の例2</vt:lpstr>
      <vt:lpstr>クラスカル法による最小木の構築の過程</vt:lpstr>
      <vt:lpstr>クラスカル法：必要経費を減じながら進行</vt:lpstr>
      <vt:lpstr>緩和LP2の双対問題D</vt:lpstr>
      <vt:lpstr>クラスカル法：双対変数の値の決定過程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</dc:creator>
  <cp:lastModifiedBy>nag</cp:lastModifiedBy>
  <cp:revision>68</cp:revision>
  <dcterms:created xsi:type="dcterms:W3CDTF">2020-09-27T00:10:24Z</dcterms:created>
  <dcterms:modified xsi:type="dcterms:W3CDTF">2020-11-23T03:44:06Z</dcterms:modified>
</cp:coreProperties>
</file>