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08"/>
    <p:restoredTop sz="91066"/>
  </p:normalViewPr>
  <p:slideViewPr>
    <p:cSldViewPr snapToGrid="0" snapToObjects="1">
      <p:cViewPr varScale="1">
        <p:scale>
          <a:sx n="104" d="100"/>
          <a:sy n="104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o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mron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数据报告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报告结构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1.ici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数据</a:t>
            </a:r>
            <a:endParaRPr kumimoji="1" lang="zh-CN" altLang="en-US" sz="2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2.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工厂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数据</a:t>
            </a:r>
          </a:p>
          <a:p>
            <a:pPr algn="just"/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3.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体动数据</a:t>
            </a:r>
            <a:endParaRPr kumimoji="1" lang="zh-CN" altLang="en-US" sz="28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基本训练介绍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使用技术成熟，商业应用广的</a:t>
            </a:r>
            <a:r>
              <a:rPr kumimoji="1" lang="en-US" altLang="zh-CN" sz="2600" dirty="0" err="1" smtClean="0">
                <a:latin typeface="Heiti SC Light" charset="-122"/>
                <a:ea typeface="Heiti SC Light" charset="-122"/>
                <a:cs typeface="Heiti SC Light" charset="-122"/>
              </a:rPr>
              <a:t>svm</a:t>
            </a:r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分类器</a:t>
            </a:r>
            <a:endParaRPr kumimoji="1" lang="zh-CN" altLang="en-US" sz="26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 algn="just"/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使用</a:t>
            </a:r>
            <a:r>
              <a:rPr kumimoji="1" lang="en-US" altLang="zh-CN" sz="2600" dirty="0" err="1" smtClean="0">
                <a:latin typeface="Heiti SC Light" charset="-122"/>
                <a:ea typeface="Heiti SC Light" charset="-122"/>
                <a:cs typeface="Heiti SC Light" charset="-122"/>
              </a:rPr>
              <a:t>svm</a:t>
            </a:r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中的</a:t>
            </a:r>
            <a:r>
              <a:rPr kumimoji="1" lang="en-US" altLang="zh-CN" sz="2600" dirty="0" err="1" smtClean="0">
                <a:latin typeface="Heiti SC Light" charset="-122"/>
                <a:ea typeface="Heiti SC Light" charset="-122"/>
                <a:cs typeface="Heiti SC Light" charset="-122"/>
              </a:rPr>
              <a:t>rbf</a:t>
            </a:r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（径向基函数）核，训练速度快，分类准确率高，同时增加使用</a:t>
            </a:r>
            <a:r>
              <a:rPr kumimoji="1" lang="en-US" altLang="zh-CN" sz="2600" dirty="0" smtClean="0">
                <a:latin typeface="Heiti SC Light" charset="-122"/>
                <a:ea typeface="Heiti SC Light" charset="-122"/>
                <a:cs typeface="Heiti SC Light" charset="-122"/>
              </a:rPr>
              <a:t>linear</a:t>
            </a:r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（线性函数）核作为验证</a:t>
            </a:r>
            <a:endParaRPr kumimoji="1" lang="zh-CN" altLang="en-US" sz="26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 algn="just"/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使用多组参数优化分类结果，参数主要包括：</a:t>
            </a:r>
            <a:r>
              <a:rPr kumimoji="1" lang="en-US" altLang="zh-CN" sz="2600" dirty="0" smtClean="0">
                <a:latin typeface="Heiti SC Light" charset="-122"/>
                <a:ea typeface="Heiti SC Light" charset="-122"/>
                <a:cs typeface="Heiti SC Light" charset="-122"/>
              </a:rPr>
              <a:t>c</a:t>
            </a:r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，即惩罚系数，越高表示越不能容忍误差；</a:t>
            </a:r>
            <a:r>
              <a:rPr kumimoji="1" lang="en-US" altLang="zh-CN" sz="2600" dirty="0" smtClean="0">
                <a:latin typeface="Heiti SC Light" charset="-122"/>
                <a:ea typeface="Heiti SC Light" charset="-122"/>
                <a:cs typeface="Heiti SC Light" charset="-122"/>
              </a:rPr>
              <a:t>gamma</a:t>
            </a:r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sz="2600" dirty="0" err="1" smtClean="0">
                <a:latin typeface="Heiti SC Light" charset="-122"/>
                <a:ea typeface="Heiti SC Light" charset="-122"/>
                <a:cs typeface="Heiti SC Light" charset="-122"/>
              </a:rPr>
              <a:t>rbf</a:t>
            </a:r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核的参数，决定了</a:t>
            </a:r>
            <a:r>
              <a:rPr kumimoji="1" lang="en-US" altLang="zh-CN" sz="2600" dirty="0" err="1" smtClean="0">
                <a:latin typeface="Heiti SC Light" charset="-122"/>
                <a:ea typeface="Heiti SC Light" charset="-122"/>
                <a:cs typeface="Heiti SC Light" charset="-122"/>
              </a:rPr>
              <a:t>svm</a:t>
            </a:r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分类器向高维映射后的分布情况</a:t>
            </a:r>
          </a:p>
          <a:p>
            <a:pPr lvl="1" algn="just"/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分类准确率评测使用交叉验证法</a:t>
            </a:r>
            <a:endParaRPr kumimoji="1" lang="zh-CN" altLang="en-US" sz="26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ici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数据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结果分为两部分，文件名分别为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ici_result_classification.csv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ici_result_regression.csv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，是分类和回归分析的结果。</a:t>
            </a:r>
          </a:p>
          <a:p>
            <a:r>
              <a:rPr lang="zh-CN" altLang="zh-CN" b="1" dirty="0">
                <a:latin typeface="Heiti SC Light" charset="-122"/>
                <a:ea typeface="Heiti SC Light" charset="-122"/>
                <a:cs typeface="Heiti SC Light" charset="-122"/>
              </a:rPr>
              <a:t>分类实验：</a:t>
            </a:r>
            <a:endParaRPr lang="zh-CN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/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linear/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rbf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是核函数的类型，每一种核函数设定了三个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c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值，每个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c</a:t>
            </a:r>
            <a:r>
              <a:rPr lang="zh-C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值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运行</a:t>
            </a:r>
            <a:r>
              <a:rPr lang="zh-C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了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两次实验：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single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是用单个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feature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运行出的结果，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reverse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是用除去这个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feature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以外的所有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feature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运行出的结果。所以结果共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2*3*2=12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列。</a:t>
            </a:r>
          </a:p>
          <a:p>
            <a:pPr lvl="1"/>
            <a:r>
              <a:rPr lang="zh-C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从单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分类结果来看，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feature V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的结果最好，举例为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52.035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linear/c=1/single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）；从其余分类结果来看，除去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feature K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的结果最差，举例为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30.7058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linear/c=1/reverse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），即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feature K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对正确分类的影响最大。</a:t>
            </a:r>
          </a:p>
          <a:p>
            <a:r>
              <a:rPr lang="zh-CN" altLang="zh-CN" b="1" dirty="0">
                <a:latin typeface="Heiti SC Light" charset="-122"/>
                <a:ea typeface="Heiti SC Light" charset="-122"/>
                <a:cs typeface="Heiti SC Light" charset="-122"/>
              </a:rPr>
              <a:t>回归实验：</a:t>
            </a:r>
            <a:endParaRPr lang="zh-CN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/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epsilon-SVR/nu-SVR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是核函数的类型，每个核函数也分为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single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与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reverse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实验，每次实验有两列结果：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MSR = Mean squared error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，越小越好；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SCC = Squared correlation coefficient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，约接近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越好。结果共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2*2*2=8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列。</a:t>
            </a:r>
          </a:p>
          <a:p>
            <a:pPr lvl="1"/>
            <a:r>
              <a:rPr lang="zh-C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从单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分类结果来看，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feature K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的结果最好，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MSR=4.14202,SCC=0.216261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epsilon-SVR/single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）；从其余分类结果来看，则各个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feature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之间没有明显差别。</a:t>
            </a:r>
          </a:p>
          <a:p>
            <a:pPr lvl="1"/>
            <a:r>
              <a:rPr lang="zh-C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综上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ici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数据部分的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feature K</a:t>
            </a:r>
            <a:r>
              <a:rPr lang="zh-CN" altLang="zh-CN" dirty="0">
                <a:latin typeface="Heiti SC Light" charset="-122"/>
                <a:ea typeface="Heiti SC Light" charset="-122"/>
                <a:cs typeface="Heiti SC Light" charset="-122"/>
              </a:rPr>
              <a:t>对数据影响最大</a:t>
            </a:r>
            <a:r>
              <a:rPr lang="zh-C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  <a:endParaRPr lang="zh-CN" altLang="zh-CN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6217"/>
          </a:xfrm>
        </p:spPr>
        <p:txBody>
          <a:bodyPr/>
          <a:lstStyle/>
          <a:p>
            <a:pPr algn="ctr"/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ici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-classification(partial)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736626"/>
              </p:ext>
            </p:extLst>
          </p:nvPr>
        </p:nvGraphicFramePr>
        <p:xfrm>
          <a:off x="1096963" y="1182028"/>
          <a:ext cx="10058398" cy="391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1436914"/>
                <a:gridCol w="1436914"/>
                <a:gridCol w="1436914"/>
                <a:gridCol w="1436914"/>
                <a:gridCol w="1436914"/>
                <a:gridCol w="1436914"/>
              </a:tblGrid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53.6837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53.9413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53.9928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35.3426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35.3426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35.3426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35.3426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35.3426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35.3426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55.3838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55.3838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55.3838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39.3612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39.5672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40.237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Q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34.4668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34.7759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49.3045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49.4075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49.4075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44.9253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44.9768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45.0283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34.8789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35.2911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35.4456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V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52.6533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52.7048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52.5502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34.6728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05415" y="5386039"/>
            <a:ext cx="924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对结果影响最大的</a:t>
            </a:r>
            <a:r>
              <a:rPr lang="en-US" altLang="zh-CN" dirty="0"/>
              <a:t>features</a:t>
            </a:r>
            <a:r>
              <a:rPr lang="zh-CN" altLang="en-US" dirty="0"/>
              <a:t>的组合为</a:t>
            </a:r>
            <a:r>
              <a:rPr lang="en-US" altLang="zh-CN" dirty="0"/>
              <a:t>K N V</a:t>
            </a:r>
            <a:r>
              <a:rPr lang="zh-CN" altLang="en-US" dirty="0"/>
              <a:t>。当仅以此三者为</a:t>
            </a:r>
            <a:r>
              <a:rPr lang="en-US" altLang="zh-CN" dirty="0"/>
              <a:t>feature</a:t>
            </a:r>
            <a:r>
              <a:rPr lang="zh-CN" altLang="en-US" dirty="0"/>
              <a:t>进行训练时，分类正确率达到了</a:t>
            </a:r>
            <a:r>
              <a:rPr lang="en-US" altLang="zh-CN" dirty="0"/>
              <a:t>74.9098</a:t>
            </a:r>
            <a:r>
              <a:rPr lang="en-US" altLang="zh-CN" dirty="0" smtClean="0"/>
              <a:t>%(R</a:t>
            </a:r>
            <a:r>
              <a:rPr lang="zh-CN" altLang="en-US" dirty="0" smtClean="0"/>
              <a:t>语言包装后正确率达到了</a:t>
            </a:r>
            <a:r>
              <a:rPr lang="en-US" altLang="zh-CN" dirty="0" smtClean="0"/>
              <a:t>82%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工厂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数据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zh-CN" dirty="0"/>
              <a:t>结果分为两部分，文件名分别为</a:t>
            </a:r>
            <a:r>
              <a:rPr lang="en-US" altLang="zh-CN" dirty="0" err="1"/>
              <a:t>factory_result_classification.csv</a:t>
            </a:r>
            <a:r>
              <a:rPr lang="zh-CN" altLang="zh-CN" dirty="0"/>
              <a:t>，</a:t>
            </a:r>
            <a:r>
              <a:rPr lang="en-US" altLang="zh-CN" dirty="0" err="1"/>
              <a:t>factory_result_regression.csv</a:t>
            </a:r>
            <a:r>
              <a:rPr lang="zh-CN" altLang="zh-CN" dirty="0"/>
              <a:t>，是分类和回归分析的结果。</a:t>
            </a:r>
          </a:p>
          <a:p>
            <a:pPr lvl="1"/>
            <a:r>
              <a:rPr lang="zh-CN" altLang="zh-CN" dirty="0" smtClean="0"/>
              <a:t>工厂</a:t>
            </a:r>
            <a:r>
              <a:rPr lang="zh-CN" altLang="zh-CN" dirty="0"/>
              <a:t>数据主要的处理是将所有文字型数据变为</a:t>
            </a:r>
            <a:r>
              <a:rPr lang="en-US" altLang="zh-CN" dirty="0"/>
              <a:t>0</a:t>
            </a:r>
            <a:r>
              <a:rPr lang="zh-CN" altLang="zh-CN" dirty="0"/>
              <a:t>，忽略所有起止时间的</a:t>
            </a:r>
            <a:r>
              <a:rPr lang="en-US" altLang="zh-CN" dirty="0"/>
              <a:t>feature</a:t>
            </a:r>
            <a:r>
              <a:rPr lang="zh-CN" altLang="zh-CN" dirty="0"/>
              <a:t>（保留持续时间的</a:t>
            </a:r>
            <a:r>
              <a:rPr lang="en-US" altLang="zh-CN" dirty="0"/>
              <a:t>feature</a:t>
            </a:r>
            <a:r>
              <a:rPr lang="zh-CN" altLang="zh-CN" dirty="0"/>
              <a:t>），数值为</a:t>
            </a:r>
            <a:r>
              <a:rPr lang="en-US" altLang="zh-CN" dirty="0"/>
              <a:t>NA</a:t>
            </a:r>
            <a:r>
              <a:rPr lang="zh-CN" altLang="zh-CN" dirty="0"/>
              <a:t>的部分变为</a:t>
            </a:r>
            <a:r>
              <a:rPr lang="en-US" altLang="zh-CN" dirty="0"/>
              <a:t>-1</a:t>
            </a:r>
            <a:r>
              <a:rPr lang="zh-CN" altLang="zh-CN" dirty="0"/>
              <a:t>，合格产品结果为</a:t>
            </a:r>
            <a:r>
              <a:rPr lang="en-US" altLang="zh-CN" dirty="0"/>
              <a:t>1</a:t>
            </a:r>
            <a:r>
              <a:rPr lang="zh-CN" altLang="zh-CN" dirty="0"/>
              <a:t>，忽略不合格产品的错误类型而把所有不合格产品的结果全部设为</a:t>
            </a:r>
            <a:r>
              <a:rPr lang="en-US" altLang="zh-CN" dirty="0"/>
              <a:t>-1</a:t>
            </a:r>
            <a:r>
              <a:rPr lang="zh-CN" altLang="zh-CN" dirty="0"/>
              <a:t>，去掉所有的无效数据等等。</a:t>
            </a:r>
          </a:p>
          <a:p>
            <a:pPr lvl="1"/>
            <a:r>
              <a:rPr lang="zh-CN" altLang="zh-CN" dirty="0" smtClean="0"/>
              <a:t>结果</a:t>
            </a:r>
            <a:r>
              <a:rPr lang="zh-CN" altLang="zh-CN" dirty="0"/>
              <a:t>数据的表头，数据举例的类型与</a:t>
            </a:r>
            <a:r>
              <a:rPr lang="en-US" altLang="zh-CN" dirty="0" err="1"/>
              <a:t>ici</a:t>
            </a:r>
            <a:r>
              <a:rPr lang="zh-CN" altLang="zh-CN" dirty="0"/>
              <a:t>的表格相同。</a:t>
            </a:r>
          </a:p>
          <a:p>
            <a:r>
              <a:rPr lang="zh-CN" altLang="zh-CN" b="1" dirty="0"/>
              <a:t>分类实验：</a:t>
            </a:r>
            <a:endParaRPr lang="zh-CN" altLang="zh-CN" dirty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reverse</a:t>
            </a:r>
            <a:r>
              <a:rPr lang="zh-CN" altLang="zh-CN" dirty="0"/>
              <a:t>结果区别不大的情况下，</a:t>
            </a:r>
            <a:r>
              <a:rPr lang="en-US" altLang="zh-CN" dirty="0"/>
              <a:t>feature AG</a:t>
            </a:r>
            <a:r>
              <a:rPr lang="zh-CN" altLang="zh-CN" dirty="0"/>
              <a:t>的单分类</a:t>
            </a:r>
            <a:r>
              <a:rPr lang="en-US" altLang="zh-CN" dirty="0"/>
              <a:t>single</a:t>
            </a:r>
            <a:r>
              <a:rPr lang="zh-CN" altLang="zh-CN" dirty="0"/>
              <a:t>实验的正确率达到了</a:t>
            </a:r>
            <a:r>
              <a:rPr lang="en-US" altLang="zh-CN" dirty="0"/>
              <a:t>100%</a:t>
            </a:r>
            <a:r>
              <a:rPr lang="zh-CN" altLang="zh-CN" dirty="0"/>
              <a:t>。</a:t>
            </a:r>
          </a:p>
          <a:p>
            <a:r>
              <a:rPr lang="zh-CN" altLang="zh-CN" b="1" dirty="0"/>
              <a:t>回归实验：</a:t>
            </a:r>
            <a:endParaRPr lang="zh-CN" altLang="zh-CN" dirty="0"/>
          </a:p>
          <a:p>
            <a:pPr lvl="1"/>
            <a:r>
              <a:rPr lang="en-US" altLang="zh-CN" dirty="0" smtClean="0"/>
              <a:t>feature </a:t>
            </a:r>
            <a:r>
              <a:rPr lang="en-US" altLang="zh-CN" dirty="0"/>
              <a:t>AG</a:t>
            </a:r>
            <a:r>
              <a:rPr lang="zh-CN" altLang="zh-CN" dirty="0"/>
              <a:t>的</a:t>
            </a:r>
            <a:r>
              <a:rPr lang="en-US" altLang="zh-CN" dirty="0"/>
              <a:t>MSR=0.0110247</a:t>
            </a:r>
            <a:r>
              <a:rPr lang="zh-CN" altLang="zh-CN" dirty="0"/>
              <a:t>是最低的</a:t>
            </a:r>
            <a:r>
              <a:rPr lang="zh-CN" altLang="zh-CN" dirty="0" smtClean="0"/>
              <a:t>方差值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越低越好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</a:t>
            </a:r>
            <a:r>
              <a:rPr lang="zh-CN" altLang="zh-CN" dirty="0"/>
              <a:t>其</a:t>
            </a:r>
            <a:r>
              <a:rPr lang="en-US" altLang="zh-CN" dirty="0" smtClean="0"/>
              <a:t>SCC=0.0003(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越好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 smtClean="0"/>
              <a:t>综上</a:t>
            </a:r>
            <a:r>
              <a:rPr lang="zh-CN" altLang="zh-CN" dirty="0"/>
              <a:t>，工厂数据部分的</a:t>
            </a:r>
            <a:r>
              <a:rPr lang="en-US" altLang="zh-CN" dirty="0"/>
              <a:t>feature AG</a:t>
            </a:r>
            <a:r>
              <a:rPr lang="zh-CN" altLang="zh-CN" dirty="0"/>
              <a:t>对数据影响最大。具体影响方式是</a:t>
            </a:r>
            <a:r>
              <a:rPr lang="en-US" altLang="zh-CN" dirty="0"/>
              <a:t>feature AG</a:t>
            </a:r>
            <a:r>
              <a:rPr lang="zh-CN" altLang="zh-CN" dirty="0"/>
              <a:t>为</a:t>
            </a:r>
            <a:r>
              <a:rPr lang="en-US" altLang="zh-CN" dirty="0"/>
              <a:t>10</a:t>
            </a:r>
            <a:r>
              <a:rPr lang="zh-CN" altLang="zh-CN" dirty="0"/>
              <a:t>时产品合格，为</a:t>
            </a:r>
            <a:r>
              <a:rPr lang="en-US" altLang="zh-CN" dirty="0"/>
              <a:t>11</a:t>
            </a:r>
            <a:r>
              <a:rPr lang="zh-CN" altLang="zh-CN" dirty="0"/>
              <a:t>时不合格。</a:t>
            </a:r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6217"/>
          </a:xfrm>
        </p:spPr>
        <p:txBody>
          <a:bodyPr/>
          <a:lstStyle/>
          <a:p>
            <a:pPr algn="ctr"/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factory-classification(partial)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581515"/>
              </p:ext>
            </p:extLst>
          </p:nvPr>
        </p:nvGraphicFramePr>
        <p:xfrm>
          <a:off x="1096963" y="1182028"/>
          <a:ext cx="10058398" cy="391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1436914"/>
                <a:gridCol w="1436914"/>
                <a:gridCol w="1436914"/>
                <a:gridCol w="1436914"/>
                <a:gridCol w="1436914"/>
                <a:gridCol w="1436914"/>
              </a:tblGrid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Z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92.0566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93.6888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93.6888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93.6888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charset="0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  <a:tr h="32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AJ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91.7301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89.6627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92.383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03981" y="5185312"/>
            <a:ext cx="924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	</a:t>
            </a:r>
            <a:r>
              <a:rPr lang="zh-CN" altLang="zh-CN" dirty="0" smtClean="0"/>
              <a:t>工厂</a:t>
            </a:r>
            <a:r>
              <a:rPr lang="zh-CN" altLang="zh-CN" dirty="0"/>
              <a:t>数据部分的</a:t>
            </a:r>
            <a:r>
              <a:rPr lang="en-US" altLang="zh-CN" dirty="0"/>
              <a:t>feature AG</a:t>
            </a:r>
            <a:r>
              <a:rPr lang="zh-CN" altLang="zh-CN" dirty="0"/>
              <a:t>对数据影响最大。具体影响方式是</a:t>
            </a:r>
            <a:r>
              <a:rPr lang="en-US" altLang="zh-CN" dirty="0"/>
              <a:t>feature AG</a:t>
            </a:r>
            <a:r>
              <a:rPr lang="zh-CN" altLang="zh-CN" dirty="0"/>
              <a:t>为</a:t>
            </a:r>
            <a:r>
              <a:rPr lang="en-US" altLang="zh-CN" dirty="0"/>
              <a:t>10</a:t>
            </a:r>
            <a:r>
              <a:rPr lang="zh-CN" altLang="zh-CN" dirty="0"/>
              <a:t>时产品合格，为</a:t>
            </a:r>
            <a:r>
              <a:rPr lang="en-US" altLang="zh-CN" dirty="0"/>
              <a:t>11</a:t>
            </a:r>
            <a:r>
              <a:rPr lang="zh-CN" altLang="zh-CN" dirty="0"/>
              <a:t>时不合格。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注：鉴于</a:t>
            </a:r>
            <a:r>
              <a:rPr lang="en-US" altLang="zh-CN" dirty="0"/>
              <a:t>feature AG</a:t>
            </a:r>
            <a:r>
              <a:rPr lang="zh-CN" altLang="zh-CN" dirty="0"/>
              <a:t>的</a:t>
            </a:r>
            <a:r>
              <a:rPr lang="en-US" altLang="zh-CN" dirty="0"/>
              <a:t>title</a:t>
            </a:r>
            <a:r>
              <a:rPr lang="zh-CN" altLang="zh-CN" dirty="0"/>
              <a:t>为</a:t>
            </a:r>
            <a:r>
              <a:rPr lang="en-US" altLang="zh-CN" dirty="0"/>
              <a:t>LAST_RESULT</a:t>
            </a:r>
            <a:r>
              <a:rPr lang="zh-CN" altLang="zh-CN" dirty="0"/>
              <a:t>，可能</a:t>
            </a:r>
            <a:r>
              <a:rPr lang="en-US" altLang="zh-CN" dirty="0"/>
              <a:t>feature AG</a:t>
            </a:r>
            <a:r>
              <a:rPr lang="zh-CN" altLang="zh-CN" dirty="0"/>
              <a:t>只是结果的另外一种</a:t>
            </a:r>
            <a:r>
              <a:rPr lang="zh-CN" altLang="zh-CN" dirty="0" smtClean="0"/>
              <a:t>表述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体动数据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经过参数优化之后，分类结果的准确率达到了</a:t>
            </a:r>
            <a:r>
              <a:rPr kumimoji="1" lang="en-US" altLang="zh-CN" sz="2600" dirty="0" smtClean="0">
                <a:latin typeface="Heiti SC Light" charset="-122"/>
                <a:ea typeface="Heiti SC Light" charset="-122"/>
                <a:cs typeface="Heiti SC Light" charset="-122"/>
              </a:rPr>
              <a:t>98</a:t>
            </a:r>
            <a:r>
              <a:rPr kumimoji="1" lang="en-US" altLang="zh-CN" sz="2600" dirty="0" smtClean="0">
                <a:latin typeface="Heiti SC Light" charset="-122"/>
                <a:ea typeface="Heiti SC Light" charset="-122"/>
                <a:cs typeface="Heiti SC Light" charset="-122"/>
              </a:rPr>
              <a:t>%</a:t>
            </a:r>
            <a:r>
              <a:rPr kumimoji="1" lang="zh-CN" altLang="en-US" sz="2600" dirty="0" smtClean="0">
                <a:latin typeface="Heiti SC Light" charset="-122"/>
                <a:ea typeface="Heiti SC Light" charset="-122"/>
                <a:cs typeface="Heiti SC Light" charset="-122"/>
              </a:rPr>
              <a:t>以上。</a:t>
            </a:r>
            <a:endParaRPr kumimoji="1" lang="zh-CN" altLang="en-US" sz="26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5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Thank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you!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5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767</Words>
  <Application>Microsoft Macintosh PowerPoint</Application>
  <PresentationFormat>宽屏</PresentationFormat>
  <Paragraphs>204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Heiti SC Light</vt:lpstr>
      <vt:lpstr>宋体</vt:lpstr>
      <vt:lpstr>怀旧</vt:lpstr>
      <vt:lpstr>omron数据报告</vt:lpstr>
      <vt:lpstr>报告结构</vt:lpstr>
      <vt:lpstr>基本训练介绍</vt:lpstr>
      <vt:lpstr>ici数据</vt:lpstr>
      <vt:lpstr>ici-classification(partial)</vt:lpstr>
      <vt:lpstr>工厂数据</vt:lpstr>
      <vt:lpstr>factory-classification(partial)</vt:lpstr>
      <vt:lpstr>体动数据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Omron数据报告</dc:title>
  <dc:creator>Microsoft Office 用户</dc:creator>
  <cp:lastModifiedBy>Microsoft Office 用户</cp:lastModifiedBy>
  <cp:revision>8</cp:revision>
  <dcterms:created xsi:type="dcterms:W3CDTF">2016-03-01T02:20:16Z</dcterms:created>
  <dcterms:modified xsi:type="dcterms:W3CDTF">2016-03-01T05:44:09Z</dcterms:modified>
</cp:coreProperties>
</file>