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9144000" cy="5143500"/>
  <p:embeddedFontLst>
    <p:embeddedFont>
      <p:font typeface="Tahoma"/>
      <p:regular r:id="rId37"/>
      <p:bold r:id="rId38"/>
    </p:embeddedFont>
    <p:embeddedFont>
      <p:font typeface="Gill Sans"/>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illSans-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Tahoma-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GillSans-regular.fntdata"/><Relationship Id="rId16" Type="http://schemas.openxmlformats.org/officeDocument/2006/relationships/slide" Target="slides/slide11.xml"/><Relationship Id="rId38" Type="http://schemas.openxmlformats.org/officeDocument/2006/relationships/font" Target="fonts/Tahom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6afac083d2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42" name="Google Shape;42;g6afac083d2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416945bae_0_3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90" name="Google Shape;90;g7416945bae_0_3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416945bae_0_4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95" name="Google Shape;95;g7416945bae_0_4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416945bae_0_4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416945bae_0_4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416945bae_0_5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416945bae_0_5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7416945bae_0_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54" name="Google Shape;54;g7416945bae_0_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416945bae_0_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60" name="Google Shape;60;g7416945bae_0_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416945bae_0_1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65" name="Google Shape;65;g7416945bae_0_1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416945bae_0_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70" name="Google Shape;70;g7416945bae_0_1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416945bae_0_2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75" name="Google Shape;75;g7416945bae_0_2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416945bae_0_2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80" name="Google Shape;80;g7416945bae_0_2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416945bae_0_3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85" name="Google Shape;85;g7416945bae_0_3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2" name="Shape 12"/>
        <p:cNvGrpSpPr/>
        <p:nvPr/>
      </p:nvGrpSpPr>
      <p:grpSpPr>
        <a:xfrm>
          <a:off x="0" y="0"/>
          <a:ext cx="0" cy="0"/>
          <a:chOff x="0" y="0"/>
          <a:chExt cx="0" cy="0"/>
        </a:xfrm>
      </p:grpSpPr>
      <p:sp>
        <p:nvSpPr>
          <p:cNvPr id="13" name="Google Shape;13;p2"/>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6" name="Shape 16"/>
        <p:cNvGrpSpPr/>
        <p:nvPr/>
      </p:nvGrpSpPr>
      <p:grpSpPr>
        <a:xfrm>
          <a:off x="0" y="0"/>
          <a:ext cx="0" cy="0"/>
          <a:chOff x="0" y="0"/>
          <a:chExt cx="0" cy="0"/>
        </a:xfrm>
      </p:grpSpPr>
      <p:sp>
        <p:nvSpPr>
          <p:cNvPr id="17" name="Google Shape;17;p3"/>
          <p:cNvSpPr txBox="1"/>
          <p:nvPr>
            <p:ph type="title"/>
          </p:nvPr>
        </p:nvSpPr>
        <p:spPr>
          <a:xfrm>
            <a:off x="892925" y="1232621"/>
            <a:ext cx="7358149" cy="23990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52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1" name="Shape 21"/>
        <p:cNvGrpSpPr/>
        <p:nvPr/>
      </p:nvGrpSpPr>
      <p:grpSpPr>
        <a:xfrm>
          <a:off x="0" y="0"/>
          <a:ext cx="0" cy="0"/>
          <a:chOff x="0" y="0"/>
          <a:chExt cx="0" cy="0"/>
        </a:xfrm>
      </p:grpSpPr>
      <p:sp>
        <p:nvSpPr>
          <p:cNvPr id="22" name="Google Shape;22;p4"/>
          <p:cNvSpPr txBox="1"/>
          <p:nvPr>
            <p:ph type="ctrTitle"/>
          </p:nvPr>
        </p:nvSpPr>
        <p:spPr>
          <a:xfrm>
            <a:off x="2200407" y="1698117"/>
            <a:ext cx="4743185" cy="122173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7" name="Shape 27"/>
        <p:cNvGrpSpPr/>
        <p:nvPr/>
      </p:nvGrpSpPr>
      <p:grpSpPr>
        <a:xfrm>
          <a:off x="0" y="0"/>
          <a:ext cx="0" cy="0"/>
          <a:chOff x="0" y="0"/>
          <a:chExt cx="0" cy="0"/>
        </a:xfrm>
      </p:grpSpPr>
      <p:sp>
        <p:nvSpPr>
          <p:cNvPr id="28" name="Google Shape;28;p5"/>
          <p:cNvSpPr txBox="1"/>
          <p:nvPr>
            <p:ph type="title"/>
          </p:nvPr>
        </p:nvSpPr>
        <p:spPr>
          <a:xfrm>
            <a:off x="892925" y="1232621"/>
            <a:ext cx="7358149" cy="23990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52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457200" y="1183005"/>
            <a:ext cx="822960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3" name="Shape 33"/>
        <p:cNvGrpSpPr/>
        <p:nvPr/>
      </p:nvGrpSpPr>
      <p:grpSpPr>
        <a:xfrm>
          <a:off x="0" y="0"/>
          <a:ext cx="0" cy="0"/>
          <a:chOff x="0" y="0"/>
          <a:chExt cx="0" cy="0"/>
        </a:xfrm>
      </p:grpSpPr>
      <p:sp>
        <p:nvSpPr>
          <p:cNvPr id="34" name="Google Shape;34;p6"/>
          <p:cNvSpPr txBox="1"/>
          <p:nvPr>
            <p:ph type="title"/>
          </p:nvPr>
        </p:nvSpPr>
        <p:spPr>
          <a:xfrm>
            <a:off x="892925" y="1232621"/>
            <a:ext cx="7358149" cy="23990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52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6"/>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8464000" y="4397498"/>
            <a:ext cx="341824" cy="3973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txBox="1"/>
          <p:nvPr>
            <p:ph type="title"/>
          </p:nvPr>
        </p:nvSpPr>
        <p:spPr>
          <a:xfrm>
            <a:off x="892925" y="1232621"/>
            <a:ext cx="7358149" cy="239902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52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183005"/>
            <a:ext cx="8229600" cy="339471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machinelearningmastery.com/how-to-perform-face-recognition-with-vggface2-convolutional-neural-network-in-keras/" TargetMode="External"/><Relationship Id="rId4" Type="http://schemas.openxmlformats.org/officeDocument/2006/relationships/hyperlink" Target="https://towardsdatascience.com/one-shot-learning-face-recognition-using-siamese-neural-network-a13dcf739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7"/>
          <p:cNvSpPr txBox="1"/>
          <p:nvPr>
            <p:ph type="title"/>
          </p:nvPr>
        </p:nvSpPr>
        <p:spPr>
          <a:xfrm>
            <a:off x="892925" y="1232621"/>
            <a:ext cx="7358100" cy="239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45" name="Google Shape;45;p7"/>
          <p:cNvPicPr preferRelativeResize="0"/>
          <p:nvPr/>
        </p:nvPicPr>
        <p:blipFill>
          <a:blip r:embed="rId3">
            <a:alphaModFix/>
          </a:blip>
          <a:stretch>
            <a:fillRect/>
          </a:stretch>
        </p:blipFill>
        <p:spPr>
          <a:xfrm>
            <a:off x="0" y="0"/>
            <a:ext cx="9296402" cy="511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1405150" y="152400"/>
            <a:ext cx="6918399"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4581450" y="3625748"/>
            <a:ext cx="4486275" cy="1313700"/>
          </a:xfrm>
          <a:prstGeom prst="rect">
            <a:avLst/>
          </a:prstGeom>
          <a:noFill/>
          <a:ln>
            <a:noFill/>
          </a:ln>
        </p:spPr>
      </p:pic>
      <p:pic>
        <p:nvPicPr>
          <p:cNvPr id="98" name="Google Shape;98;p17"/>
          <p:cNvPicPr preferRelativeResize="0"/>
          <p:nvPr/>
        </p:nvPicPr>
        <p:blipFill>
          <a:blip r:embed="rId4">
            <a:alphaModFix/>
          </a:blip>
          <a:stretch>
            <a:fillRect/>
          </a:stretch>
        </p:blipFill>
        <p:spPr>
          <a:xfrm>
            <a:off x="0" y="0"/>
            <a:ext cx="6564899" cy="3505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158150" y="136471"/>
            <a:ext cx="7358100" cy="239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Featuuure Visualization</a:t>
            </a:r>
            <a:endParaRPr/>
          </a:p>
        </p:txBody>
      </p:sp>
      <p:pic>
        <p:nvPicPr>
          <p:cNvPr id="104" name="Google Shape;104;p18"/>
          <p:cNvPicPr preferRelativeResize="0"/>
          <p:nvPr/>
        </p:nvPicPr>
        <p:blipFill>
          <a:blip r:embed="rId3">
            <a:alphaModFix/>
          </a:blip>
          <a:stretch>
            <a:fillRect/>
          </a:stretch>
        </p:blipFill>
        <p:spPr>
          <a:xfrm>
            <a:off x="1114425" y="847725"/>
            <a:ext cx="7219950" cy="3752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513750" y="155475"/>
            <a:ext cx="7845926" cy="4832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892925" y="315471"/>
            <a:ext cx="7358100" cy="2029800"/>
          </a:xfrm>
          <a:prstGeom prst="rect">
            <a:avLst/>
          </a:prstGeom>
          <a:noFill/>
          <a:ln>
            <a:noFill/>
          </a:ln>
        </p:spPr>
        <p:txBody>
          <a:bodyPr anchorCtr="0" anchor="t" bIns="0" lIns="0" spcFirstLastPara="1" rIns="0" wrap="square" tIns="435275">
            <a:noAutofit/>
          </a:bodyPr>
          <a:lstStyle/>
          <a:p>
            <a:pPr indent="0" lvl="0" marL="12700" marR="5080" rtl="0" algn="l">
              <a:lnSpc>
                <a:spcPct val="119807"/>
              </a:lnSpc>
              <a:spcBef>
                <a:spcPts val="0"/>
              </a:spcBef>
              <a:spcAft>
                <a:spcPts val="0"/>
              </a:spcAft>
              <a:buNone/>
            </a:pPr>
            <a:r>
              <a:rPr lang="en-US"/>
              <a:t>What is One Shot Learning?</a:t>
            </a:r>
            <a:endParaRPr/>
          </a:p>
          <a:p>
            <a:pPr indent="0" lvl="0" marL="12700" rtl="0" algn="just">
              <a:spcBef>
                <a:spcPts val="0"/>
              </a:spcBef>
              <a:spcAft>
                <a:spcPts val="0"/>
              </a:spcAft>
              <a:buClr>
                <a:schemeClr val="dk1"/>
              </a:buClr>
              <a:buFont typeface="Arial"/>
              <a:buNone/>
            </a:pPr>
            <a:r>
              <a:rPr lang="en-US" sz="2800">
                <a:latin typeface="Gill Sans"/>
                <a:ea typeface="Gill Sans"/>
                <a:cs typeface="Gill Sans"/>
                <a:sym typeface="Gill Sans"/>
              </a:rPr>
              <a:t>Learning about a new person with a single instance of data </a:t>
            </a:r>
            <a:endParaRPr sz="1400">
              <a:latin typeface="Arial"/>
              <a:ea typeface="Arial"/>
              <a:cs typeface="Arial"/>
              <a:sym typeface="Arial"/>
            </a:endParaRPr>
          </a:p>
          <a:p>
            <a:pPr indent="0" lvl="0" marL="12700" rtl="0" algn="just">
              <a:spcBef>
                <a:spcPts val="100"/>
              </a:spcBef>
              <a:spcAft>
                <a:spcPts val="0"/>
              </a:spcAft>
              <a:buClr>
                <a:schemeClr val="dk1"/>
              </a:buClr>
              <a:buFont typeface="Arial"/>
              <a:buNone/>
            </a:pPr>
            <a:r>
              <a:rPr lang="en-US" sz="2800">
                <a:latin typeface="Gill Sans"/>
                <a:ea typeface="Gill Sans"/>
                <a:cs typeface="Gill Sans"/>
                <a:sym typeface="Gill Sans"/>
              </a:rPr>
              <a:t>For ex- Face recognition with the help of a single picture</a:t>
            </a:r>
            <a:endParaRPr sz="2800">
              <a:latin typeface="Gill Sans"/>
              <a:ea typeface="Gill Sans"/>
              <a:cs typeface="Gill Sans"/>
              <a:sym typeface="Gill Sans"/>
            </a:endParaRPr>
          </a:p>
          <a:p>
            <a:pPr indent="0" lvl="0" marL="12700" marR="5080" rtl="0" algn="l">
              <a:lnSpc>
                <a:spcPct val="119807"/>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843350" y="622696"/>
            <a:ext cx="4896000" cy="817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Some use cases</a:t>
            </a:r>
            <a:endParaRPr/>
          </a:p>
          <a:p>
            <a:pPr indent="-411480" lvl="0" marL="506730" rtl="0" algn="l">
              <a:spcBef>
                <a:spcPts val="0"/>
              </a:spcBef>
              <a:spcAft>
                <a:spcPts val="0"/>
              </a:spcAft>
              <a:buClr>
                <a:schemeClr val="dk1"/>
              </a:buClr>
              <a:buSzPts val="2800"/>
              <a:buFont typeface="Tahoma"/>
              <a:buAutoNum type="arabicPeriod"/>
            </a:pPr>
            <a:r>
              <a:rPr lang="en-US" sz="2800"/>
              <a:t>Criminal Detection through surveillance</a:t>
            </a:r>
            <a:endParaRPr sz="2800"/>
          </a:p>
          <a:p>
            <a:pPr indent="-494665" lvl="0" marL="506730" rtl="0" algn="l">
              <a:spcBef>
                <a:spcPts val="15"/>
              </a:spcBef>
              <a:spcAft>
                <a:spcPts val="0"/>
              </a:spcAft>
              <a:buClr>
                <a:schemeClr val="dk1"/>
              </a:buClr>
              <a:buSzPts val="2800"/>
              <a:buFont typeface="Tahoma"/>
              <a:buAutoNum type="arabicPeriod"/>
            </a:pPr>
            <a:r>
              <a:rPr lang="en-US" sz="2800"/>
              <a:t>Attendance</a:t>
            </a:r>
            <a:endParaRPr sz="2800"/>
          </a:p>
          <a:p>
            <a:pPr indent="-478155" lvl="0" marL="506730" rtl="0" algn="l">
              <a:spcBef>
                <a:spcPts val="15"/>
              </a:spcBef>
              <a:spcAft>
                <a:spcPts val="0"/>
              </a:spcAft>
              <a:buClr>
                <a:schemeClr val="dk1"/>
              </a:buClr>
              <a:buSzPts val="2800"/>
              <a:buFont typeface="Tahoma"/>
              <a:buAutoNum type="arabicPeriod"/>
            </a:pPr>
            <a:r>
              <a:rPr lang="en-US" sz="2800"/>
              <a:t>Payment Authorization</a:t>
            </a:r>
            <a:endParaRPr sz="2800"/>
          </a:p>
          <a:p>
            <a:pPr indent="-490855" lvl="0" marL="506730" rtl="0" algn="l">
              <a:spcBef>
                <a:spcPts val="15"/>
              </a:spcBef>
              <a:spcAft>
                <a:spcPts val="0"/>
              </a:spcAft>
              <a:buClr>
                <a:schemeClr val="dk1"/>
              </a:buClr>
              <a:buSzPts val="2800"/>
              <a:buFont typeface="Tahoma"/>
              <a:buAutoNum type="arabicPeriod"/>
            </a:pPr>
            <a:r>
              <a:rPr lang="en-US" sz="2800"/>
              <a:t>Security</a:t>
            </a:r>
            <a:endParaRPr sz="2800"/>
          </a:p>
          <a:p>
            <a:pPr indent="0" lvl="0" marL="12700" rtl="0" algn="l">
              <a:lnSpc>
                <a:spcPct val="100000"/>
              </a:lnSpc>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ctrTitle"/>
          </p:nvPr>
        </p:nvSpPr>
        <p:spPr>
          <a:xfrm>
            <a:off x="2200407" y="1698117"/>
            <a:ext cx="4743185" cy="200054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Why one shot learning when there is CNN for image classification ?</a:t>
            </a:r>
            <a:br>
              <a:rPr lang="en-US"/>
            </a:br>
            <a:br>
              <a:rPr lang="en-US"/>
            </a:br>
            <a:r>
              <a:rPr lang="en-US"/>
              <a:t>Think buddy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892925" y="1232621"/>
            <a:ext cx="7358149" cy="160043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Let’s see the drawback of CNN approach first?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457200" y="57150"/>
            <a:ext cx="8229600" cy="1292662"/>
          </a:xfrm>
          <a:prstGeom prst="rect">
            <a:avLst/>
          </a:prstGeom>
          <a:noFill/>
          <a:ln>
            <a:noFill/>
          </a:ln>
        </p:spPr>
        <p:txBody>
          <a:bodyPr anchorCtr="0" anchor="t" bIns="0" lIns="0" spcFirstLastPara="1" rIns="0" wrap="square" tIns="0">
            <a:noAutofit/>
          </a:bodyPr>
          <a:lstStyle/>
          <a:p>
            <a:pPr indent="-342900" lvl="0" marL="342900" rtl="0" algn="l">
              <a:spcBef>
                <a:spcPts val="0"/>
              </a:spcBef>
              <a:spcAft>
                <a:spcPts val="0"/>
              </a:spcAft>
              <a:buSzPts val="1400"/>
              <a:buFont typeface="Calibri"/>
              <a:buAutoNum type="arabicPeriod"/>
            </a:pPr>
            <a:r>
              <a:rPr lang="en-US" sz="1400"/>
              <a:t>Need a lot of data to train on a particular class</a:t>
            </a:r>
            <a:endParaRPr/>
          </a:p>
          <a:p>
            <a:pPr indent="-342900" lvl="0" marL="342900" rtl="0" algn="l">
              <a:spcBef>
                <a:spcPts val="0"/>
              </a:spcBef>
              <a:spcAft>
                <a:spcPts val="0"/>
              </a:spcAft>
              <a:buSzPts val="1400"/>
              <a:buFont typeface="Calibri"/>
              <a:buAutoNum type="arabicPeriod"/>
            </a:pPr>
            <a:r>
              <a:rPr lang="en-US" sz="1400"/>
              <a:t>Once the network architecture is fixed you can’t add new class</a:t>
            </a:r>
            <a:endParaRPr/>
          </a:p>
          <a:p>
            <a:pPr indent="-342900" lvl="0" marL="342900" rtl="0" algn="l">
              <a:spcBef>
                <a:spcPts val="0"/>
              </a:spcBef>
              <a:spcAft>
                <a:spcPts val="0"/>
              </a:spcAft>
              <a:buSzPts val="1400"/>
              <a:buFont typeface="Calibri"/>
              <a:buAutoNum type="arabicPeriod"/>
            </a:pPr>
            <a:r>
              <a:rPr lang="en-US" sz="1400"/>
              <a:t>If you want add a new class then you have to fulfill two requirements</a:t>
            </a:r>
            <a:endParaRPr/>
          </a:p>
          <a:p>
            <a:pPr indent="0" lvl="0" marL="0" rtl="0" algn="l">
              <a:spcBef>
                <a:spcPts val="0"/>
              </a:spcBef>
              <a:spcAft>
                <a:spcPts val="0"/>
              </a:spcAft>
              <a:buNone/>
            </a:pPr>
            <a:r>
              <a:rPr lang="en-US" sz="1400"/>
              <a:t>	a). need a lot of image for that class it can be easily done with the help of data augmentation.</a:t>
            </a:r>
            <a:endParaRPr/>
          </a:p>
          <a:p>
            <a:pPr indent="0" lvl="0" marL="0" rtl="0" algn="l">
              <a:spcBef>
                <a:spcPts val="0"/>
              </a:spcBef>
              <a:spcAft>
                <a:spcPts val="0"/>
              </a:spcAft>
              <a:buNone/>
            </a:pPr>
            <a:r>
              <a:rPr lang="en-US" sz="1400"/>
              <a:t>	b). You have to change the CNN architecture as you have to add a new class as well as you have to 		      retrain it and training a Neural Network it will took a lot of time.</a:t>
            </a:r>
            <a:endParaRPr/>
          </a:p>
        </p:txBody>
      </p:sp>
      <p:pic>
        <p:nvPicPr>
          <p:cNvPr descr="A picture containing text, map&#10;&#10;Description automatically generated" id="135" name="Google Shape;135;p24"/>
          <p:cNvPicPr preferRelativeResize="0"/>
          <p:nvPr/>
        </p:nvPicPr>
        <p:blipFill rotWithShape="1">
          <a:blip r:embed="rId3">
            <a:alphaModFix/>
          </a:blip>
          <a:srcRect b="0" l="0" r="0" t="0"/>
          <a:stretch/>
        </p:blipFill>
        <p:spPr>
          <a:xfrm>
            <a:off x="0" y="1581149"/>
            <a:ext cx="9144000" cy="35623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892925" y="1232621"/>
            <a:ext cx="7358149" cy="2029722"/>
          </a:xfrm>
          <a:prstGeom prst="rect">
            <a:avLst/>
          </a:prstGeom>
          <a:noFill/>
          <a:ln>
            <a:noFill/>
          </a:ln>
        </p:spPr>
        <p:txBody>
          <a:bodyPr anchorCtr="0" anchor="t" bIns="0" lIns="0" spcFirstLastPara="1" rIns="0" wrap="square" tIns="435275">
            <a:noAutofit/>
          </a:bodyPr>
          <a:lstStyle/>
          <a:p>
            <a:pPr indent="0" lvl="0" marL="12700" marR="5080" rtl="0" algn="l">
              <a:lnSpc>
                <a:spcPct val="119807"/>
              </a:lnSpc>
              <a:spcBef>
                <a:spcPts val="0"/>
              </a:spcBef>
              <a:spcAft>
                <a:spcPts val="0"/>
              </a:spcAft>
              <a:buNone/>
            </a:pPr>
            <a:r>
              <a:rPr lang="en-US"/>
              <a:t>How One Shot Learning 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 name="Shape 49"/>
        <p:cNvGrpSpPr/>
        <p:nvPr/>
      </p:nvGrpSpPr>
      <p:grpSpPr>
        <a:xfrm>
          <a:off x="0" y="0"/>
          <a:ext cx="0" cy="0"/>
          <a:chOff x="0" y="0"/>
          <a:chExt cx="0" cy="0"/>
        </a:xfrm>
      </p:grpSpPr>
      <p:sp>
        <p:nvSpPr>
          <p:cNvPr id="50" name="Google Shape;50;p8"/>
          <p:cNvSpPr txBox="1"/>
          <p:nvPr>
            <p:ph type="title"/>
          </p:nvPr>
        </p:nvSpPr>
        <p:spPr>
          <a:xfrm>
            <a:off x="892925" y="1232621"/>
            <a:ext cx="7358149" cy="2425664"/>
          </a:xfrm>
          <a:prstGeom prst="rect">
            <a:avLst/>
          </a:prstGeom>
          <a:noFill/>
          <a:ln>
            <a:noFill/>
          </a:ln>
        </p:spPr>
        <p:txBody>
          <a:bodyPr anchorCtr="0" anchor="t" bIns="0" lIns="0" spcFirstLastPara="1" rIns="0" wrap="square" tIns="40000">
            <a:noAutofit/>
          </a:bodyPr>
          <a:lstStyle/>
          <a:p>
            <a:pPr indent="0" lvl="0" marL="12700" marR="5080" rtl="0" algn="l">
              <a:lnSpc>
                <a:spcPct val="119807"/>
              </a:lnSpc>
              <a:spcBef>
                <a:spcPts val="0"/>
              </a:spcBef>
              <a:spcAft>
                <a:spcPts val="0"/>
              </a:spcAft>
              <a:buNone/>
            </a:pPr>
            <a:r>
              <a:rPr lang="en-US"/>
              <a:t>Building a  Face Recognition with One Shot Learning</a:t>
            </a:r>
            <a:endParaRPr/>
          </a:p>
        </p:txBody>
      </p:sp>
      <p:sp>
        <p:nvSpPr>
          <p:cNvPr id="51" name="Google Shape;51;p8"/>
          <p:cNvSpPr txBox="1"/>
          <p:nvPr/>
        </p:nvSpPr>
        <p:spPr>
          <a:xfrm>
            <a:off x="1006475" y="4199395"/>
            <a:ext cx="2146300" cy="411588"/>
          </a:xfrm>
          <a:prstGeom prst="rect">
            <a:avLst/>
          </a:prstGeom>
          <a:noFill/>
          <a:ln>
            <a:noFill/>
          </a:ln>
        </p:spPr>
        <p:txBody>
          <a:bodyPr anchorCtr="0" anchor="t" bIns="0" lIns="0" spcFirstLastPara="1" rIns="0" wrap="square" tIns="10775">
            <a:noAutofit/>
          </a:bodyPr>
          <a:lstStyle/>
          <a:p>
            <a:pPr indent="0" lvl="0" marL="12700" marR="5080" rtl="0" algn="l">
              <a:lnSpc>
                <a:spcPct val="101000"/>
              </a:lnSpc>
              <a:spcBef>
                <a:spcPts val="0"/>
              </a:spcBef>
              <a:spcAft>
                <a:spcPts val="0"/>
              </a:spcAft>
              <a:buNone/>
            </a:pPr>
            <a:r>
              <a:rPr lang="en-US" sz="1300">
                <a:solidFill>
                  <a:schemeClr val="dk1"/>
                </a:solidFill>
                <a:latin typeface="Tahoma"/>
                <a:ea typeface="Tahoma"/>
                <a:cs typeface="Tahoma"/>
                <a:sym typeface="Tahoma"/>
              </a:rPr>
              <a:t>Ravi Ranjan</a:t>
            </a:r>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@raviranjan0631</a:t>
            </a:r>
            <a:endParaRPr sz="1300">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nvSpPr>
        <p:spPr>
          <a:xfrm>
            <a:off x="855572" y="514350"/>
            <a:ext cx="7450228" cy="2162130"/>
          </a:xfrm>
          <a:prstGeom prst="rect">
            <a:avLst/>
          </a:prstGeom>
          <a:noFill/>
          <a:ln>
            <a:noFill/>
          </a:ln>
        </p:spPr>
        <p:txBody>
          <a:bodyPr anchorCtr="0" anchor="t" bIns="0" lIns="0" spcFirstLastPara="1" rIns="0" wrap="square" tIns="12700">
            <a:noAutofit/>
          </a:bodyPr>
          <a:lstStyle/>
          <a:p>
            <a:pPr indent="0" lvl="0" marL="95250" marR="0" rtl="0" algn="l">
              <a:lnSpc>
                <a:spcPct val="100000"/>
              </a:lnSpc>
              <a:spcBef>
                <a:spcPts val="0"/>
              </a:spcBef>
              <a:spcAft>
                <a:spcPts val="0"/>
              </a:spcAft>
              <a:buNone/>
            </a:pPr>
            <a:r>
              <a:rPr lang="en-US" sz="1800">
                <a:solidFill>
                  <a:schemeClr val="dk1"/>
                </a:solidFill>
                <a:latin typeface="Calibri"/>
                <a:ea typeface="Calibri"/>
                <a:cs typeface="Calibri"/>
                <a:sym typeface="Calibri"/>
              </a:rPr>
              <a:t>The brain doesn’t need thousands of pictures of the same object in order to be able to recognize it. But in deep learning, we need a large amount of data and the more we have, the better the results get.</a:t>
            </a:r>
            <a:endParaRPr/>
          </a:p>
          <a:p>
            <a:pPr indent="0" lvl="0" marL="95250" marR="0" rtl="0" algn="l">
              <a:lnSpc>
                <a:spcPct val="100000"/>
              </a:lnSpc>
              <a:spcBef>
                <a:spcPts val="100"/>
              </a:spcBef>
              <a:spcAft>
                <a:spcPts val="0"/>
              </a:spcAft>
              <a:buNone/>
            </a:pPr>
            <a:r>
              <a:t/>
            </a:r>
            <a:endParaRPr sz="2800">
              <a:solidFill>
                <a:schemeClr val="dk1"/>
              </a:solidFill>
              <a:latin typeface="Tahoma"/>
              <a:ea typeface="Tahoma"/>
              <a:cs typeface="Tahoma"/>
              <a:sym typeface="Tahoma"/>
            </a:endParaRPr>
          </a:p>
          <a:p>
            <a:pPr indent="0" lvl="0" marL="95250" marR="0" rtl="0" algn="l">
              <a:lnSpc>
                <a:spcPct val="100000"/>
              </a:lnSpc>
              <a:spcBef>
                <a:spcPts val="100"/>
              </a:spcBef>
              <a:spcAft>
                <a:spcPts val="0"/>
              </a:spcAft>
              <a:buNone/>
            </a:pPr>
            <a:r>
              <a:rPr lang="en-US" sz="2800">
                <a:solidFill>
                  <a:schemeClr val="dk1"/>
                </a:solidFill>
                <a:latin typeface="Tahoma"/>
                <a:ea typeface="Tahoma"/>
                <a:cs typeface="Tahoma"/>
                <a:sym typeface="Tahoma"/>
              </a:rPr>
              <a:t>One Shot Learning is following brain approach by recognizing classes with single image</a:t>
            </a:r>
            <a:endParaRPr sz="2800">
              <a:solidFill>
                <a:schemeClr val="dk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892925" y="1627909"/>
            <a:ext cx="5013325" cy="2425664"/>
          </a:xfrm>
          <a:prstGeom prst="rect">
            <a:avLst/>
          </a:prstGeom>
          <a:noFill/>
          <a:ln>
            <a:noFill/>
          </a:ln>
        </p:spPr>
        <p:txBody>
          <a:bodyPr anchorCtr="0" anchor="t" bIns="0" lIns="0" spcFirstLastPara="1" rIns="0" wrap="square" tIns="40000">
            <a:noAutofit/>
          </a:bodyPr>
          <a:lstStyle/>
          <a:p>
            <a:pPr indent="0" lvl="0" marL="12700" marR="5080" rtl="0" algn="l">
              <a:lnSpc>
                <a:spcPct val="119807"/>
              </a:lnSpc>
              <a:spcBef>
                <a:spcPts val="0"/>
              </a:spcBef>
              <a:spcAft>
                <a:spcPts val="0"/>
              </a:spcAft>
              <a:buNone/>
            </a:pPr>
            <a:r>
              <a:rPr lang="en-US"/>
              <a:t>Which approach  One Shot Learning take?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idx="1" type="subTitle"/>
          </p:nvPr>
        </p:nvSpPr>
        <p:spPr>
          <a:xfrm>
            <a:off x="76200" y="57150"/>
            <a:ext cx="6400800" cy="166199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a:t>Siamese neural network</a:t>
            </a:r>
            <a:endParaRPr/>
          </a:p>
          <a:p>
            <a:pPr indent="0" lvl="0" marL="0" rtl="0" algn="l">
              <a:spcBef>
                <a:spcPts val="0"/>
              </a:spcBef>
              <a:spcAft>
                <a:spcPts val="0"/>
              </a:spcAft>
              <a:buNone/>
            </a:pPr>
            <a:r>
              <a:rPr lang="en-US"/>
              <a:t>Siamese neural network has the objective to find how similar two comparable things are (e.g. signature verification, face recognition..). This network has two identical subnetworks, which both have the same parameters and weights.</a:t>
            </a:r>
            <a:endParaRPr/>
          </a:p>
          <a:p>
            <a:pPr indent="0" lvl="0" marL="0" rtl="0" algn="l">
              <a:spcBef>
                <a:spcPts val="0"/>
              </a:spcBef>
              <a:spcAft>
                <a:spcPts val="0"/>
              </a:spcAft>
              <a:buNone/>
            </a:pPr>
            <a:r>
              <a:t/>
            </a:r>
            <a:endParaRPr/>
          </a:p>
        </p:txBody>
      </p:sp>
      <p:pic>
        <p:nvPicPr>
          <p:cNvPr id="156" name="Google Shape;156;p28"/>
          <p:cNvPicPr preferRelativeResize="0"/>
          <p:nvPr/>
        </p:nvPicPr>
        <p:blipFill rotWithShape="1">
          <a:blip r:embed="rId3">
            <a:alphaModFix/>
          </a:blip>
          <a:srcRect b="0" l="0" r="0" t="0"/>
          <a:stretch/>
        </p:blipFill>
        <p:spPr>
          <a:xfrm>
            <a:off x="0" y="1504950"/>
            <a:ext cx="9144000" cy="32444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descr="A picture containing object&#10;&#10;Description automatically generated" id="161" name="Google Shape;161;p29"/>
          <p:cNvPicPr preferRelativeResize="0"/>
          <p:nvPr/>
        </p:nvPicPr>
        <p:blipFill rotWithShape="1">
          <a:blip r:embed="rId3">
            <a:alphaModFix/>
          </a:blip>
          <a:srcRect b="0" l="0" r="0" t="0"/>
          <a:stretch/>
        </p:blipFill>
        <p:spPr>
          <a:xfrm>
            <a:off x="685800" y="133350"/>
            <a:ext cx="7391400" cy="1371600"/>
          </a:xfrm>
          <a:prstGeom prst="rect">
            <a:avLst/>
          </a:prstGeom>
          <a:noFill/>
          <a:ln>
            <a:noFill/>
          </a:ln>
        </p:spPr>
      </p:pic>
      <p:pic>
        <p:nvPicPr>
          <p:cNvPr descr="A close up of a logo&#10;&#10;Description automatically generated" id="162" name="Google Shape;162;p29"/>
          <p:cNvPicPr preferRelativeResize="0"/>
          <p:nvPr/>
        </p:nvPicPr>
        <p:blipFill rotWithShape="1">
          <a:blip r:embed="rId4">
            <a:alphaModFix/>
          </a:blip>
          <a:srcRect b="0" l="0" r="0" t="0"/>
          <a:stretch/>
        </p:blipFill>
        <p:spPr>
          <a:xfrm>
            <a:off x="0" y="1882707"/>
            <a:ext cx="9144000" cy="137808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04801" y="285751"/>
            <a:ext cx="8534400" cy="2502608"/>
          </a:xfrm>
          <a:prstGeom prst="rect">
            <a:avLst/>
          </a:prstGeom>
          <a:noFill/>
          <a:ln>
            <a:noFill/>
          </a:ln>
        </p:spPr>
        <p:txBody>
          <a:bodyPr anchorCtr="0" anchor="t" bIns="0" lIns="0" spcFirstLastPara="1" rIns="0" wrap="square" tIns="40000">
            <a:noAutofit/>
          </a:bodyPr>
          <a:lstStyle/>
          <a:p>
            <a:pPr indent="0" lvl="0" marL="0" rtl="0" algn="l">
              <a:spcBef>
                <a:spcPts val="0"/>
              </a:spcBef>
              <a:spcAft>
                <a:spcPts val="0"/>
              </a:spcAft>
              <a:buNone/>
            </a:pPr>
            <a:r>
              <a:rPr b="1" lang="en-US" sz="1600"/>
              <a:t>So, how can we learn the parameters in order to get a good encoding for the input image?</a:t>
            </a:r>
            <a:br>
              <a:rPr b="1" lang="en-US" sz="1600"/>
            </a:br>
            <a:r>
              <a:rPr lang="en-US" sz="1600"/>
              <a:t> </a:t>
            </a:r>
            <a:r>
              <a:rPr b="1" lang="en-US" sz="1600"/>
              <a:t>Triplet loss function</a:t>
            </a:r>
            <a:r>
              <a:rPr lang="en-US" sz="1600"/>
              <a:t> which is simply a loss function using </a:t>
            </a:r>
            <a:r>
              <a:rPr b="1" lang="en-US" sz="1600"/>
              <a:t>three</a:t>
            </a:r>
            <a:r>
              <a:rPr lang="en-US" sz="1600"/>
              <a:t> images: an anchor image A, a positive image P(same person as the anchor), as well as a negative image N (different person than the anchor). So, we want the distance d(A, P) between the encoding of the anchor and the encoding of the positive example </a:t>
            </a:r>
            <a:r>
              <a:rPr b="1" lang="en-US" sz="1600"/>
              <a:t>to be less than or equal to</a:t>
            </a:r>
            <a:r>
              <a:rPr lang="en-US" sz="1600"/>
              <a:t> the distance d(A, N) between the encoding of the anchor and the encoding of the negative example. In other words, we want pictures of the same person to be close to each other, and pictures of different persons to be far from each other.</a:t>
            </a:r>
            <a:br>
              <a:rPr b="1" lang="en-US" sz="1600"/>
            </a:br>
            <a:endParaRPr b="1" sz="1600"/>
          </a:p>
        </p:txBody>
      </p:sp>
      <p:pic>
        <p:nvPicPr>
          <p:cNvPr id="168" name="Google Shape;168;p30"/>
          <p:cNvPicPr preferRelativeResize="0"/>
          <p:nvPr/>
        </p:nvPicPr>
        <p:blipFill rotWithShape="1">
          <a:blip r:embed="rId3">
            <a:alphaModFix/>
          </a:blip>
          <a:srcRect b="0" l="0" r="0" t="0"/>
          <a:stretch/>
        </p:blipFill>
        <p:spPr>
          <a:xfrm>
            <a:off x="0" y="2952750"/>
            <a:ext cx="9144000" cy="20790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idx="1" type="subTitle"/>
          </p:nvPr>
        </p:nvSpPr>
        <p:spPr>
          <a:xfrm>
            <a:off x="1143000" y="209550"/>
            <a:ext cx="6400800" cy="166199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problem here is that the model can learn to make the same encoding for different images, which means that distances will be zero, and unfortunately, it will satisfy the triplet loss function. For this reason, we are adding a margin alpha (hyperparameter), to prevent this from happening, and to always have a gap between A and P versus A and N.</a:t>
            </a:r>
            <a:endParaRPr/>
          </a:p>
        </p:txBody>
      </p:sp>
      <p:pic>
        <p:nvPicPr>
          <p:cNvPr id="174" name="Google Shape;174;p31"/>
          <p:cNvPicPr preferRelativeResize="0"/>
          <p:nvPr/>
        </p:nvPicPr>
        <p:blipFill rotWithShape="1">
          <a:blip r:embed="rId3">
            <a:alphaModFix/>
          </a:blip>
          <a:srcRect b="0" l="0" r="0" t="0"/>
          <a:stretch/>
        </p:blipFill>
        <p:spPr>
          <a:xfrm>
            <a:off x="238125" y="1871543"/>
            <a:ext cx="8667750" cy="2990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892925" y="1232621"/>
            <a:ext cx="7358149" cy="80021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Triplet loss function</a:t>
            </a:r>
            <a:endParaRPr/>
          </a:p>
        </p:txBody>
      </p:sp>
      <p:pic>
        <p:nvPicPr>
          <p:cNvPr id="180" name="Google Shape;180;p32"/>
          <p:cNvPicPr preferRelativeResize="0"/>
          <p:nvPr/>
        </p:nvPicPr>
        <p:blipFill rotWithShape="1">
          <a:blip r:embed="rId3">
            <a:alphaModFix/>
          </a:blip>
          <a:srcRect b="0" l="0" r="0" t="0"/>
          <a:stretch/>
        </p:blipFill>
        <p:spPr>
          <a:xfrm>
            <a:off x="0" y="2052204"/>
            <a:ext cx="9144000" cy="1039091"/>
          </a:xfrm>
          <a:prstGeom prst="rect">
            <a:avLst/>
          </a:prstGeom>
          <a:noFill/>
          <a:ln>
            <a:noFill/>
          </a:ln>
        </p:spPr>
      </p:pic>
      <p:pic>
        <p:nvPicPr>
          <p:cNvPr id="181" name="Google Shape;181;p32"/>
          <p:cNvPicPr preferRelativeResize="0"/>
          <p:nvPr/>
        </p:nvPicPr>
        <p:blipFill rotWithShape="1">
          <a:blip r:embed="rId4">
            <a:alphaModFix/>
          </a:blip>
          <a:srcRect b="0" l="0" r="0" t="0"/>
          <a:stretch/>
        </p:blipFill>
        <p:spPr>
          <a:xfrm>
            <a:off x="400049" y="3282229"/>
            <a:ext cx="8343900" cy="1257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ctrTitle"/>
          </p:nvPr>
        </p:nvSpPr>
        <p:spPr>
          <a:xfrm>
            <a:off x="609600" y="361950"/>
            <a:ext cx="7696200" cy="3701654"/>
          </a:xfrm>
          <a:prstGeom prst="rect">
            <a:avLst/>
          </a:prstGeom>
          <a:noFill/>
          <a:ln>
            <a:noFill/>
          </a:ln>
        </p:spPr>
        <p:txBody>
          <a:bodyPr anchorCtr="0" anchor="t" bIns="0" lIns="0" spcFirstLastPara="1" rIns="0" wrap="square" tIns="8250">
            <a:noAutofit/>
          </a:bodyPr>
          <a:lstStyle/>
          <a:p>
            <a:pPr indent="0" lvl="0" marL="0" rtl="0" algn="l">
              <a:spcBef>
                <a:spcPts val="0"/>
              </a:spcBef>
              <a:spcAft>
                <a:spcPts val="0"/>
              </a:spcAft>
              <a:buNone/>
            </a:pPr>
            <a:r>
              <a:rPr b="1" lang="en-US" sz="2000">
                <a:latin typeface="Calibri"/>
                <a:ea typeface="Calibri"/>
                <a:cs typeface="Calibri"/>
                <a:sym typeface="Calibri"/>
              </a:rPr>
              <a:t>Training set:</a:t>
            </a:r>
            <a:br>
              <a:rPr b="1" lang="en-US" sz="2000">
                <a:latin typeface="Calibri"/>
                <a:ea typeface="Calibri"/>
                <a:cs typeface="Calibri"/>
                <a:sym typeface="Calibri"/>
              </a:rPr>
            </a:br>
            <a:r>
              <a:rPr lang="en-US" sz="2000">
                <a:latin typeface="Calibri"/>
                <a:ea typeface="Calibri"/>
                <a:cs typeface="Calibri"/>
                <a:sym typeface="Calibri"/>
              </a:rPr>
              <a:t>The training set should contain </a:t>
            </a:r>
            <a:r>
              <a:rPr b="1" lang="en-US" sz="2000">
                <a:latin typeface="Calibri"/>
                <a:ea typeface="Calibri"/>
                <a:cs typeface="Calibri"/>
                <a:sym typeface="Calibri"/>
              </a:rPr>
              <a:t>multiple pictures of the same person</a:t>
            </a:r>
            <a:r>
              <a:rPr lang="en-US" sz="2000">
                <a:latin typeface="Calibri"/>
                <a:ea typeface="Calibri"/>
                <a:cs typeface="Calibri"/>
                <a:sym typeface="Calibri"/>
              </a:rPr>
              <a:t> to have the pairs A and P, then once the model is trained, we’ll be able to recognize a person with only one picture.</a:t>
            </a:r>
            <a:br>
              <a:rPr lang="en-US" sz="2000">
                <a:latin typeface="Calibri"/>
                <a:ea typeface="Calibri"/>
                <a:cs typeface="Calibri"/>
                <a:sym typeface="Calibri"/>
              </a:rPr>
            </a:br>
            <a:r>
              <a:rPr b="1" lang="en-US" sz="2000">
                <a:latin typeface="Calibri"/>
                <a:ea typeface="Calibri"/>
                <a:cs typeface="Calibri"/>
                <a:sym typeface="Calibri"/>
              </a:rPr>
              <a:t>How do we choose the triplets to train the model?</a:t>
            </a:r>
            <a:br>
              <a:rPr b="1" lang="en-US" sz="2000">
                <a:latin typeface="Calibri"/>
                <a:ea typeface="Calibri"/>
                <a:cs typeface="Calibri"/>
                <a:sym typeface="Calibri"/>
              </a:rPr>
            </a:br>
            <a:r>
              <a:rPr lang="en-US" sz="2000">
                <a:latin typeface="Calibri"/>
                <a:ea typeface="Calibri"/>
                <a:cs typeface="Calibri"/>
                <a:sym typeface="Calibri"/>
              </a:rPr>
              <a:t>If we choose them randomly, it will be so easy to satisfy the constraint of the loss function because the distance is going to be most of the time so large. And the gradient descent will not learn much from the training set. For this reason, we need to find A, P, and N so that A and P are so close to N. Our objective is to make it harder to train the model to push the gradient descent to learn more.</a:t>
            </a:r>
            <a:br>
              <a:rPr lang="en-US" sz="2000">
                <a:latin typeface="Calibri"/>
                <a:ea typeface="Calibri"/>
                <a:cs typeface="Calibri"/>
                <a:sym typeface="Calibri"/>
              </a:rPr>
            </a:br>
            <a:endParaRPr sz="2000">
              <a:latin typeface="Calibri"/>
              <a:ea typeface="Calibri"/>
              <a:cs typeface="Calibri"/>
              <a:sym typeface="Calibri"/>
            </a:endParaRPr>
          </a:p>
        </p:txBody>
      </p:sp>
      <p:sp>
        <p:nvSpPr>
          <p:cNvPr id="187" name="Google Shape;187;p33"/>
          <p:cNvSpPr txBox="1"/>
          <p:nvPr/>
        </p:nvSpPr>
        <p:spPr>
          <a:xfrm>
            <a:off x="3226241" y="5069972"/>
            <a:ext cx="2157000" cy="2691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solidFill>
                  <a:srgbClr val="666666"/>
                </a:solidFill>
                <a:latin typeface="Tahoma"/>
                <a:ea typeface="Tahoma"/>
                <a:cs typeface="Tahoma"/>
                <a:sym typeface="Tahoma"/>
              </a:rPr>
              <a:t>- </a:t>
            </a:r>
            <a:r>
              <a:rPr lang="en-US" sz="1500">
                <a:solidFill>
                  <a:srgbClr val="666666"/>
                </a:solidFill>
                <a:latin typeface="Tahoma"/>
                <a:ea typeface="Tahoma"/>
                <a:cs typeface="Tahoma"/>
                <a:sym typeface="Tahoma"/>
              </a:rPr>
              <a:t>Microsoft Vo</a:t>
            </a:r>
            <a:r>
              <a:rPr lang="en-US" sz="1500">
                <a:solidFill>
                  <a:srgbClr val="666666"/>
                </a:solidFill>
                <a:latin typeface="Tahoma"/>
                <a:ea typeface="Tahoma"/>
                <a:cs typeface="Tahoma"/>
                <a:sym typeface="Tahoma"/>
              </a:rPr>
              <a:t>i</a:t>
            </a:r>
            <a:r>
              <a:rPr lang="en-US" sz="1500">
                <a:solidFill>
                  <a:srgbClr val="666666"/>
                </a:solidFill>
                <a:latin typeface="Tahoma"/>
                <a:ea typeface="Tahoma"/>
                <a:cs typeface="Tahoma"/>
                <a:sym typeface="Tahoma"/>
              </a:rPr>
              <a:t>ce Report</a:t>
            </a:r>
            <a:endParaRPr sz="1500">
              <a:solidFill>
                <a:schemeClr val="dk1"/>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892925" y="1627909"/>
            <a:ext cx="3846829" cy="1608455"/>
          </a:xfrm>
          <a:prstGeom prst="rect">
            <a:avLst/>
          </a:prstGeom>
          <a:noFill/>
          <a:ln>
            <a:noFill/>
          </a:ln>
        </p:spPr>
        <p:txBody>
          <a:bodyPr anchorCtr="0" anchor="t" bIns="0" lIns="0" spcFirstLastPara="1" rIns="0" wrap="square" tIns="40000">
            <a:noAutofit/>
          </a:bodyPr>
          <a:lstStyle/>
          <a:p>
            <a:pPr indent="0" lvl="0" marL="12700" marR="5080" rtl="0" algn="l">
              <a:lnSpc>
                <a:spcPct val="119807"/>
              </a:lnSpc>
              <a:spcBef>
                <a:spcPts val="0"/>
              </a:spcBef>
              <a:spcAft>
                <a:spcPts val="0"/>
              </a:spcAft>
              <a:buNone/>
            </a:pPr>
            <a:r>
              <a:rPr lang="en-US"/>
              <a:t>Q&amp;A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892925" y="2023196"/>
            <a:ext cx="2818765" cy="81788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Break </a:t>
            </a:r>
            <a:r>
              <a:rPr lang="en-US">
                <a:latin typeface="Gill Sans"/>
                <a:ea typeface="Gill Sans"/>
                <a:cs typeface="Gill Sans"/>
                <a:sym typeface="Gill Sans"/>
              </a:rPr>
              <a:t>🕚</a:t>
            </a:r>
            <a:endParaRPr/>
          </a:p>
        </p:txBody>
      </p:sp>
      <p:sp>
        <p:nvSpPr>
          <p:cNvPr id="198" name="Google Shape;198;p35"/>
          <p:cNvSpPr/>
          <p:nvPr/>
        </p:nvSpPr>
        <p:spPr>
          <a:xfrm>
            <a:off x="2876107" y="2083666"/>
            <a:ext cx="822213" cy="7738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9"/>
          <p:cNvSpPr txBox="1"/>
          <p:nvPr>
            <p:ph type="title"/>
          </p:nvPr>
        </p:nvSpPr>
        <p:spPr>
          <a:xfrm>
            <a:off x="892950" y="-4"/>
            <a:ext cx="7358100" cy="239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How a Computer reads an image ?</a:t>
            </a:r>
            <a:endParaRPr/>
          </a:p>
        </p:txBody>
      </p:sp>
      <p:pic>
        <p:nvPicPr>
          <p:cNvPr id="57" name="Google Shape;57;p9"/>
          <p:cNvPicPr preferRelativeResize="0"/>
          <p:nvPr/>
        </p:nvPicPr>
        <p:blipFill>
          <a:blip r:embed="rId3">
            <a:alphaModFix/>
          </a:blip>
          <a:stretch>
            <a:fillRect/>
          </a:stretch>
        </p:blipFill>
        <p:spPr>
          <a:xfrm>
            <a:off x="5363355" y="1104475"/>
            <a:ext cx="2442250" cy="3368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892925" y="2023196"/>
            <a:ext cx="3755275" cy="813043"/>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Hands on</a:t>
            </a:r>
            <a:endParaRPr/>
          </a:p>
          <a:p>
            <a:pPr indent="0" lvl="0" marL="12700" rtl="0" algn="l">
              <a:lnSpc>
                <a:spcPct val="100000"/>
              </a:lnSpc>
              <a:spcBef>
                <a:spcPts val="0"/>
              </a:spcBef>
              <a:spcAft>
                <a:spcPts val="0"/>
              </a:spcAft>
              <a:buNone/>
            </a:pPr>
            <a:r>
              <a:rPr lang="en-US" sz="1400"/>
              <a:t>Download the code from the link below</a:t>
            </a:r>
            <a:endParaRPr sz="1400"/>
          </a:p>
          <a:p>
            <a:pPr indent="0" lvl="0" marL="12700" rtl="0" algn="l">
              <a:lnSpc>
                <a:spcPct val="100000"/>
              </a:lnSpc>
              <a:spcBef>
                <a:spcPts val="0"/>
              </a:spcBef>
              <a:spcAft>
                <a:spcPts val="0"/>
              </a:spcAft>
              <a:buNone/>
            </a:pPr>
            <a:r>
              <a:rPr lang="en-US" sz="1400"/>
              <a:t>shorturl.at/lyDEN</a:t>
            </a:r>
            <a:endParaRPr sz="1400"/>
          </a:p>
          <a:p>
            <a:pPr indent="0" lvl="0" marL="12700" rtl="0" algn="l">
              <a:lnSpc>
                <a:spcPct val="100000"/>
              </a:lnSpc>
              <a:spcBef>
                <a:spcPts val="0"/>
              </a:spcBef>
              <a:spcAft>
                <a:spcPts val="0"/>
              </a:spcAft>
              <a:buNone/>
            </a:pPr>
            <a:r>
              <a:rPr lang="en-US" sz="1400"/>
              <a:t>Download the files from</a:t>
            </a:r>
            <a:endParaRPr sz="1400"/>
          </a:p>
          <a:p>
            <a:pPr indent="0" lvl="0" marL="12700" rtl="0" algn="l">
              <a:lnSpc>
                <a:spcPct val="100000"/>
              </a:lnSpc>
              <a:spcBef>
                <a:spcPts val="0"/>
              </a:spcBef>
              <a:spcAft>
                <a:spcPts val="0"/>
              </a:spcAft>
              <a:buNone/>
            </a:pPr>
            <a:r>
              <a:rPr lang="en-US" sz="1400"/>
              <a:t>shorturl.at/jtwyW</a:t>
            </a:r>
            <a:endParaRPr sz="1400"/>
          </a:p>
          <a:p>
            <a:pPr indent="0" lvl="0" marL="12700" rtl="0" algn="l">
              <a:lnSpc>
                <a:spcPct val="100000"/>
              </a:lnSpc>
              <a:spcBef>
                <a:spcPts val="0"/>
              </a:spcBef>
              <a:spcAft>
                <a:spcPts val="0"/>
              </a:spcAft>
              <a:buNone/>
            </a:pPr>
            <a:r>
              <a:rPr lang="en-US" sz="1400"/>
              <a:t>Download Face Detecto</a:t>
            </a:r>
            <a:endParaRPr sz="1400"/>
          </a:p>
          <a:p>
            <a:pPr indent="0" lvl="0" marL="12700" rtl="0" algn="l">
              <a:lnSpc>
                <a:spcPct val="100000"/>
              </a:lnSpc>
              <a:spcBef>
                <a:spcPts val="0"/>
              </a:spcBef>
              <a:spcAft>
                <a:spcPts val="0"/>
              </a:spcAft>
              <a:buNone/>
            </a:pPr>
            <a:r>
              <a:rPr lang="en-US" sz="1400"/>
              <a:t>shorturl.at/vHLO7</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892925" y="2023196"/>
            <a:ext cx="3253740" cy="81788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Thank you</a:t>
            </a:r>
            <a:endParaRPr/>
          </a:p>
        </p:txBody>
      </p:sp>
      <p:sp>
        <p:nvSpPr>
          <p:cNvPr id="209" name="Google Shape;209;p37"/>
          <p:cNvSpPr txBox="1"/>
          <p:nvPr/>
        </p:nvSpPr>
        <p:spPr>
          <a:xfrm>
            <a:off x="892925" y="3381515"/>
            <a:ext cx="3489325" cy="1485920"/>
          </a:xfrm>
          <a:prstGeom prst="rect">
            <a:avLst/>
          </a:prstGeom>
          <a:noFill/>
          <a:ln>
            <a:noFill/>
          </a:ln>
        </p:spPr>
        <p:txBody>
          <a:bodyPr anchorCtr="0" anchor="t" bIns="0" lIns="0" spcFirstLastPara="1" rIns="0" wrap="square" tIns="10775">
            <a:noAutofit/>
          </a:bodyPr>
          <a:lstStyle/>
          <a:p>
            <a:pPr indent="0" lvl="0" marL="12700" marR="5080" rtl="0" algn="l">
              <a:lnSpc>
                <a:spcPct val="101000"/>
              </a:lnSpc>
              <a:spcBef>
                <a:spcPts val="0"/>
              </a:spcBef>
              <a:spcAft>
                <a:spcPts val="0"/>
              </a:spcAft>
              <a:buNone/>
            </a:pPr>
            <a:r>
              <a:rPr lang="en-US" sz="1300">
                <a:solidFill>
                  <a:schemeClr val="dk1"/>
                </a:solidFill>
                <a:latin typeface="Tahoma"/>
                <a:ea typeface="Tahoma"/>
                <a:cs typeface="Tahoma"/>
                <a:sym typeface="Tahoma"/>
              </a:rPr>
              <a:t>Ravi Ranjan, </a:t>
            </a:r>
            <a:endParaRPr sz="1300">
              <a:solidFill>
                <a:schemeClr val="dk1"/>
              </a:solidFill>
              <a:latin typeface="Tahoma"/>
              <a:ea typeface="Tahoma"/>
              <a:cs typeface="Tahoma"/>
              <a:sym typeface="Tahoma"/>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Facebook @raviranjan06311</a:t>
            </a:r>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Twitter @raviranjan0631</a:t>
            </a:r>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Github @raviranjan0631</a:t>
            </a:r>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Instagram @raviranjan0631</a:t>
            </a:r>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Youtube @raviranjan0631</a:t>
            </a:r>
            <a:endParaRPr sz="1300">
              <a:solidFill>
                <a:schemeClr val="dk1"/>
              </a:solidFill>
              <a:latin typeface="Tahoma"/>
              <a:ea typeface="Tahoma"/>
              <a:cs typeface="Tahoma"/>
              <a:sym typeface="Tahoma"/>
            </a:endParaRPr>
          </a:p>
          <a:p>
            <a:pPr indent="0" lvl="0" marL="12700" marR="5080" rtl="0" algn="l">
              <a:lnSpc>
                <a:spcPct val="101000"/>
              </a:lnSpc>
              <a:spcBef>
                <a:spcPts val="85"/>
              </a:spcBef>
              <a:spcAft>
                <a:spcPts val="0"/>
              </a:spcAft>
              <a:buNone/>
            </a:pPr>
            <a:r>
              <a:rPr lang="en-US" sz="1300">
                <a:solidFill>
                  <a:schemeClr val="dk1"/>
                </a:solidFill>
                <a:latin typeface="Tahoma"/>
                <a:ea typeface="Tahoma"/>
                <a:cs typeface="Tahoma"/>
                <a:sym typeface="Tahoma"/>
              </a:rPr>
              <a:t>Linkedin @/in/raviranjan0631 </a:t>
            </a:r>
            <a:endParaRPr/>
          </a:p>
        </p:txBody>
      </p:sp>
      <p:sp>
        <p:nvSpPr>
          <p:cNvPr id="210" name="Google Shape;210;p37"/>
          <p:cNvSpPr txBox="1"/>
          <p:nvPr>
            <p:ph type="title"/>
          </p:nvPr>
        </p:nvSpPr>
        <p:spPr>
          <a:xfrm>
            <a:off x="5259275" y="1301384"/>
            <a:ext cx="3253800" cy="2621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4000"/>
              <a:t>Rerences</a:t>
            </a:r>
            <a:endParaRPr sz="4000"/>
          </a:p>
          <a:p>
            <a:pPr indent="0" lvl="0" marL="12700" rtl="0" algn="l">
              <a:lnSpc>
                <a:spcPct val="100000"/>
              </a:lnSpc>
              <a:spcBef>
                <a:spcPts val="0"/>
              </a:spcBef>
              <a:spcAft>
                <a:spcPts val="0"/>
              </a:spcAft>
              <a:buNone/>
            </a:pPr>
            <a:r>
              <a:rPr lang="en-US" sz="1300"/>
              <a:t>Coursera Deep Learning Specialization</a:t>
            </a:r>
            <a:endParaRPr sz="1300"/>
          </a:p>
          <a:p>
            <a:pPr indent="0" lvl="0" marL="12700" rtl="0" algn="l">
              <a:lnSpc>
                <a:spcPct val="100000"/>
              </a:lnSpc>
              <a:spcBef>
                <a:spcPts val="0"/>
              </a:spcBef>
              <a:spcAft>
                <a:spcPts val="0"/>
              </a:spcAft>
              <a:buNone/>
            </a:pPr>
            <a:r>
              <a:rPr lang="en-US" sz="1100" u="sng">
                <a:solidFill>
                  <a:schemeClr val="hlink"/>
                </a:solidFill>
                <a:latin typeface="Arial"/>
                <a:ea typeface="Arial"/>
                <a:cs typeface="Arial"/>
                <a:sym typeface="Arial"/>
                <a:hlinkClick r:id="rId3"/>
              </a:rPr>
              <a:t>How to Perform Face Recognition With VGGFace2 in Keras</a:t>
            </a:r>
            <a:endParaRPr sz="1300"/>
          </a:p>
          <a:p>
            <a:pPr indent="0" lvl="0" marL="12700" rtl="0" algn="l">
              <a:lnSpc>
                <a:spcPct val="100000"/>
              </a:lnSpc>
              <a:spcBef>
                <a:spcPts val="0"/>
              </a:spcBef>
              <a:spcAft>
                <a:spcPts val="0"/>
              </a:spcAft>
              <a:buNone/>
            </a:pPr>
            <a:r>
              <a:rPr lang="en-US" sz="1100" u="sng">
                <a:solidFill>
                  <a:schemeClr val="hlink"/>
                </a:solidFill>
                <a:latin typeface="Arial"/>
                <a:ea typeface="Arial"/>
                <a:cs typeface="Arial"/>
                <a:sym typeface="Arial"/>
                <a:hlinkClick r:id="rId4"/>
              </a:rPr>
              <a:t>https://towardsdatascience.com/one-shot-learning-face-recognition-using-siamese-neural-network-a13dcf739e</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Google Shape;62;p10"/>
          <p:cNvPicPr preferRelativeResize="0"/>
          <p:nvPr/>
        </p:nvPicPr>
        <p:blipFill>
          <a:blip r:embed="rId3">
            <a:alphaModFix/>
          </a:blip>
          <a:stretch>
            <a:fillRect/>
          </a:stretch>
        </p:blipFill>
        <p:spPr>
          <a:xfrm>
            <a:off x="152400" y="179925"/>
            <a:ext cx="8917999" cy="481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1"/>
          <p:cNvPicPr preferRelativeResize="0"/>
          <p:nvPr/>
        </p:nvPicPr>
        <p:blipFill>
          <a:blip r:embed="rId3">
            <a:alphaModFix/>
          </a:blip>
          <a:stretch>
            <a:fillRect/>
          </a:stretch>
        </p:blipFill>
        <p:spPr>
          <a:xfrm>
            <a:off x="1215015" y="0"/>
            <a:ext cx="6713971"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2"/>
          <p:cNvPicPr preferRelativeResize="0"/>
          <p:nvPr/>
        </p:nvPicPr>
        <p:blipFill>
          <a:blip r:embed="rId3">
            <a:alphaModFix/>
          </a:blip>
          <a:stretch>
            <a:fillRect/>
          </a:stretch>
        </p:blipFill>
        <p:spPr>
          <a:xfrm>
            <a:off x="152400" y="152400"/>
            <a:ext cx="8773451"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3"/>
          <p:cNvPicPr preferRelativeResize="0"/>
          <p:nvPr/>
        </p:nvPicPr>
        <p:blipFill>
          <a:blip r:embed="rId3">
            <a:alphaModFix/>
          </a:blip>
          <a:stretch>
            <a:fillRect/>
          </a:stretch>
        </p:blipFill>
        <p:spPr>
          <a:xfrm>
            <a:off x="152400" y="152400"/>
            <a:ext cx="8689125"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4"/>
          <p:cNvPicPr preferRelativeResize="0"/>
          <p:nvPr/>
        </p:nvPicPr>
        <p:blipFill>
          <a:blip r:embed="rId3">
            <a:alphaModFix/>
          </a:blip>
          <a:stretch>
            <a:fillRect/>
          </a:stretch>
        </p:blipFill>
        <p:spPr>
          <a:xfrm>
            <a:off x="1072075" y="152400"/>
            <a:ext cx="7287624"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5"/>
          <p:cNvPicPr preferRelativeResize="0"/>
          <p:nvPr/>
        </p:nvPicPr>
        <p:blipFill>
          <a:blip r:embed="rId3">
            <a:alphaModFix/>
          </a:blip>
          <a:stretch>
            <a:fillRect/>
          </a:stretch>
        </p:blipFill>
        <p:spPr>
          <a:xfrm>
            <a:off x="706500" y="152400"/>
            <a:ext cx="7424324"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