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4"/>
  </p:notesMasterIdLst>
  <p:sldIdLst>
    <p:sldId id="257" r:id="rId2"/>
    <p:sldId id="258" r:id="rId3"/>
    <p:sldId id="259" r:id="rId4"/>
    <p:sldId id="260" r:id="rId5"/>
    <p:sldId id="261" r:id="rId6"/>
    <p:sldId id="263" r:id="rId7"/>
    <p:sldId id="264" r:id="rId8"/>
    <p:sldId id="300" r:id="rId9"/>
    <p:sldId id="265" r:id="rId10"/>
    <p:sldId id="268" r:id="rId11"/>
    <p:sldId id="269" r:id="rId12"/>
    <p:sldId id="288" r:id="rId13"/>
    <p:sldId id="289" r:id="rId14"/>
    <p:sldId id="270" r:id="rId15"/>
    <p:sldId id="266" r:id="rId16"/>
    <p:sldId id="267" r:id="rId17"/>
    <p:sldId id="276" r:id="rId18"/>
    <p:sldId id="277" r:id="rId19"/>
    <p:sldId id="294" r:id="rId20"/>
    <p:sldId id="295" r:id="rId21"/>
    <p:sldId id="278" r:id="rId22"/>
    <p:sldId id="279" r:id="rId23"/>
    <p:sldId id="281" r:id="rId24"/>
    <p:sldId id="280" r:id="rId25"/>
    <p:sldId id="282" r:id="rId26"/>
    <p:sldId id="283" r:id="rId27"/>
    <p:sldId id="284" r:id="rId28"/>
    <p:sldId id="272" r:id="rId29"/>
    <p:sldId id="273" r:id="rId30"/>
    <p:sldId id="274" r:id="rId31"/>
    <p:sldId id="275" r:id="rId32"/>
    <p:sldId id="285" r:id="rId33"/>
    <p:sldId id="286" r:id="rId34"/>
    <p:sldId id="287" r:id="rId35"/>
    <p:sldId id="291" r:id="rId36"/>
    <p:sldId id="292" r:id="rId37"/>
    <p:sldId id="296" r:id="rId38"/>
    <p:sldId id="297" r:id="rId39"/>
    <p:sldId id="298" r:id="rId40"/>
    <p:sldId id="290" r:id="rId41"/>
    <p:sldId id="293" r:id="rId42"/>
    <p:sldId id="30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87A76-B268-CCED-CA28-88D64E87FA03}" v="329" dt="2023-03-14T17:15:11.0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9"/>
    <p:restoredTop sz="96231"/>
  </p:normalViewPr>
  <p:slideViewPr>
    <p:cSldViewPr snapToGrid="0" snapToObjects="1">
      <p:cViewPr varScale="1">
        <p:scale>
          <a:sx n="134" d="100"/>
          <a:sy n="134" d="100"/>
        </p:scale>
        <p:origin x="200" y="3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C575F-6930-AA4B-B746-78C7E31FE570}"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5838F-7320-7648-A01D-6274FFD08CD1}" type="slidenum">
              <a:rPr lang="en-US" smtClean="0"/>
              <a:t>‹#›</a:t>
            </a:fld>
            <a:endParaRPr lang="en-US"/>
          </a:p>
        </p:txBody>
      </p:sp>
    </p:spTree>
    <p:extLst>
      <p:ext uri="{BB962C8B-B14F-4D97-AF65-F5344CB8AC3E}">
        <p14:creationId xmlns:p14="http://schemas.microsoft.com/office/powerpoint/2010/main" val="291347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35838F-7320-7648-A01D-6274FFD08CD1}" type="slidenum">
              <a:rPr lang="en-US" smtClean="0"/>
              <a:t>1</a:t>
            </a:fld>
            <a:endParaRPr lang="en-US"/>
          </a:p>
        </p:txBody>
      </p:sp>
    </p:spTree>
    <p:extLst>
      <p:ext uri="{BB962C8B-B14F-4D97-AF65-F5344CB8AC3E}">
        <p14:creationId xmlns:p14="http://schemas.microsoft.com/office/powerpoint/2010/main" val="193266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Expression: </a:t>
            </a:r>
            <a:r>
              <a:rPr lang="en-US" sz="1200" dirty="0"/>
              <a:t>strpos(upper(a), 'FOO') &gt; 0 OR strpos(upper(a), 'BAR') &gt;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upper(a) is a Common SubExpression</a:t>
            </a:r>
          </a:p>
          <a:p>
            <a:endParaRPr lang="en-US" dirty="0"/>
          </a:p>
        </p:txBody>
      </p:sp>
      <p:sp>
        <p:nvSpPr>
          <p:cNvPr id="4" name="Slide Number Placeholder 3"/>
          <p:cNvSpPr>
            <a:spLocks noGrp="1"/>
          </p:cNvSpPr>
          <p:nvPr>
            <p:ph type="sldNum" sz="quarter" idx="5"/>
          </p:nvPr>
        </p:nvSpPr>
        <p:spPr/>
        <p:txBody>
          <a:bodyPr/>
          <a:lstStyle/>
          <a:p>
            <a:fld id="{9135838F-7320-7648-A01D-6274FFD08CD1}" type="slidenum">
              <a:rPr lang="en-US" smtClean="0"/>
              <a:t>2</a:t>
            </a:fld>
            <a:endParaRPr lang="en-US"/>
          </a:p>
        </p:txBody>
      </p:sp>
    </p:spTree>
    <p:extLst>
      <p:ext uri="{BB962C8B-B14F-4D97-AF65-F5344CB8AC3E}">
        <p14:creationId xmlns:p14="http://schemas.microsoft.com/office/powerpoint/2010/main" val="134386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35838F-7320-7648-A01D-6274FFD08CD1}" type="slidenum">
              <a:rPr lang="en-US" smtClean="0"/>
              <a:t>7</a:t>
            </a:fld>
            <a:endParaRPr lang="en-US"/>
          </a:p>
        </p:txBody>
      </p:sp>
    </p:spTree>
    <p:extLst>
      <p:ext uri="{BB962C8B-B14F-4D97-AF65-F5344CB8AC3E}">
        <p14:creationId xmlns:p14="http://schemas.microsoft.com/office/powerpoint/2010/main" val="33360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35838F-7320-7648-A01D-6274FFD08CD1}" type="slidenum">
              <a:rPr lang="en-US" smtClean="0"/>
              <a:t>8</a:t>
            </a:fld>
            <a:endParaRPr lang="en-US"/>
          </a:p>
        </p:txBody>
      </p:sp>
    </p:spTree>
    <p:extLst>
      <p:ext uri="{BB962C8B-B14F-4D97-AF65-F5344CB8AC3E}">
        <p14:creationId xmlns:p14="http://schemas.microsoft.com/office/powerpoint/2010/main" val="257548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35838F-7320-7648-A01D-6274FFD08CD1}" type="slidenum">
              <a:rPr lang="en-US" smtClean="0"/>
              <a:t>30</a:t>
            </a:fld>
            <a:endParaRPr lang="en-US"/>
          </a:p>
        </p:txBody>
      </p:sp>
    </p:spTree>
    <p:extLst>
      <p:ext uri="{BB962C8B-B14F-4D97-AF65-F5344CB8AC3E}">
        <p14:creationId xmlns:p14="http://schemas.microsoft.com/office/powerpoint/2010/main" val="320880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35838F-7320-7648-A01D-6274FFD08CD1}" type="slidenum">
              <a:rPr lang="en-US" smtClean="0"/>
              <a:t>31</a:t>
            </a:fld>
            <a:endParaRPr lang="en-US"/>
          </a:p>
        </p:txBody>
      </p:sp>
    </p:spTree>
    <p:extLst>
      <p:ext uri="{BB962C8B-B14F-4D97-AF65-F5344CB8AC3E}">
        <p14:creationId xmlns:p14="http://schemas.microsoft.com/office/powerpoint/2010/main" val="185569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281366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183238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2883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1743464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3601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1550628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554526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51761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243177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5DADE-C80A-B940-8004-75DD6D87C3B3}"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4244951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D5DADE-C80A-B940-8004-75DD6D87C3B3}"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13817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5DADE-C80A-B940-8004-75DD6D87C3B3}"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426926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5DADE-C80A-B940-8004-75DD6D87C3B3}"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244119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5DADE-C80A-B940-8004-75DD6D87C3B3}"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218440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D5DADE-C80A-B940-8004-75DD6D87C3B3}"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194269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D5DADE-C80A-B940-8004-75DD6D87C3B3}"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A4AC9-6938-BD4C-B1A3-8881FB61747B}" type="slidenum">
              <a:rPr lang="en-US" smtClean="0"/>
              <a:t>‹#›</a:t>
            </a:fld>
            <a:endParaRPr lang="en-US"/>
          </a:p>
        </p:txBody>
      </p:sp>
    </p:spTree>
    <p:extLst>
      <p:ext uri="{BB962C8B-B14F-4D97-AF65-F5344CB8AC3E}">
        <p14:creationId xmlns:p14="http://schemas.microsoft.com/office/powerpoint/2010/main" val="8165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D5DADE-C80A-B940-8004-75DD6D87C3B3}" type="datetimeFigureOut">
              <a:rPr lang="en-US" smtClean="0"/>
              <a:t>3/14/2023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0A4AC9-6938-BD4C-B1A3-8881FB61747B}" type="slidenum">
              <a:rPr lang="en-US" smtClean="0"/>
              <a:t>‹#›</a:t>
            </a:fld>
            <a:endParaRPr lang="en-US"/>
          </a:p>
        </p:txBody>
      </p:sp>
    </p:spTree>
    <p:extLst>
      <p:ext uri="{BB962C8B-B14F-4D97-AF65-F5344CB8AC3E}">
        <p14:creationId xmlns:p14="http://schemas.microsoft.com/office/powerpoint/2010/main" val="39384716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6E4F7F-D91E-3B4E-AB55-FCF286E3B3C4}"/>
              </a:ext>
            </a:extLst>
          </p:cNvPr>
          <p:cNvSpPr/>
          <p:nvPr/>
        </p:nvSpPr>
        <p:spPr>
          <a:xfrm>
            <a:off x="2241388" y="1047714"/>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5" name="Rounded Rectangle 4">
            <a:extLst>
              <a:ext uri="{FF2B5EF4-FFF2-40B4-BE49-F238E27FC236}">
                <a16:creationId xmlns:a16="http://schemas.microsoft.com/office/drawing/2014/main" id="{D0D96F1F-2D49-EB49-AE3D-D3FA54F55546}"/>
              </a:ext>
            </a:extLst>
          </p:cNvPr>
          <p:cNvSpPr/>
          <p:nvPr/>
        </p:nvSpPr>
        <p:spPr>
          <a:xfrm>
            <a:off x="1059361" y="2014152"/>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6" name="Rounded Rectangle 5">
            <a:extLst>
              <a:ext uri="{FF2B5EF4-FFF2-40B4-BE49-F238E27FC236}">
                <a16:creationId xmlns:a16="http://schemas.microsoft.com/office/drawing/2014/main" id="{BF01DC50-61B3-474C-9068-0F5B2FE7A9D6}"/>
              </a:ext>
            </a:extLst>
          </p:cNvPr>
          <p:cNvSpPr/>
          <p:nvPr/>
        </p:nvSpPr>
        <p:spPr>
          <a:xfrm>
            <a:off x="3434570" y="2014152"/>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7" name="Rounded Rectangle 6">
            <a:extLst>
              <a:ext uri="{FF2B5EF4-FFF2-40B4-BE49-F238E27FC236}">
                <a16:creationId xmlns:a16="http://schemas.microsoft.com/office/drawing/2014/main" id="{847EA94F-B34E-BB4F-953E-5A6EDAF0C30D}"/>
              </a:ext>
            </a:extLst>
          </p:cNvPr>
          <p:cNvSpPr/>
          <p:nvPr/>
        </p:nvSpPr>
        <p:spPr>
          <a:xfrm>
            <a:off x="553839" y="2902532"/>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8" name="Rounded Rectangle 7">
            <a:extLst>
              <a:ext uri="{FF2B5EF4-FFF2-40B4-BE49-F238E27FC236}">
                <a16:creationId xmlns:a16="http://schemas.microsoft.com/office/drawing/2014/main" id="{ACCF4854-C2E0-F144-9954-1F269A598E65}"/>
              </a:ext>
            </a:extLst>
          </p:cNvPr>
          <p:cNvSpPr/>
          <p:nvPr/>
        </p:nvSpPr>
        <p:spPr>
          <a:xfrm>
            <a:off x="1717280" y="2902532"/>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Rounded Rectangle 8">
            <a:extLst>
              <a:ext uri="{FF2B5EF4-FFF2-40B4-BE49-F238E27FC236}">
                <a16:creationId xmlns:a16="http://schemas.microsoft.com/office/drawing/2014/main" id="{ADC24CA0-9128-7040-B5DF-CE08095F7A0E}"/>
              </a:ext>
            </a:extLst>
          </p:cNvPr>
          <p:cNvSpPr/>
          <p:nvPr/>
        </p:nvSpPr>
        <p:spPr>
          <a:xfrm>
            <a:off x="252752" y="3781621"/>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10" name="Rounded Rectangle 9">
            <a:extLst>
              <a:ext uri="{FF2B5EF4-FFF2-40B4-BE49-F238E27FC236}">
                <a16:creationId xmlns:a16="http://schemas.microsoft.com/office/drawing/2014/main" id="{D326B517-7E00-4C40-88FC-E8205D3B1B95}"/>
              </a:ext>
            </a:extLst>
          </p:cNvPr>
          <p:cNvSpPr/>
          <p:nvPr/>
        </p:nvSpPr>
        <p:spPr>
          <a:xfrm>
            <a:off x="1196890" y="3781621"/>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11" name="Rounded Rectangle 10">
            <a:extLst>
              <a:ext uri="{FF2B5EF4-FFF2-40B4-BE49-F238E27FC236}">
                <a16:creationId xmlns:a16="http://schemas.microsoft.com/office/drawing/2014/main" id="{136EADE6-CB50-0447-BB1D-5BFD78E93C7B}"/>
              </a:ext>
            </a:extLst>
          </p:cNvPr>
          <p:cNvSpPr/>
          <p:nvPr/>
        </p:nvSpPr>
        <p:spPr>
          <a:xfrm>
            <a:off x="3051700" y="2902532"/>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2" name="Rounded Rectangle 11">
            <a:extLst>
              <a:ext uri="{FF2B5EF4-FFF2-40B4-BE49-F238E27FC236}">
                <a16:creationId xmlns:a16="http://schemas.microsoft.com/office/drawing/2014/main" id="{712E50BB-0780-8849-B79B-E62D4D25FFB8}"/>
              </a:ext>
            </a:extLst>
          </p:cNvPr>
          <p:cNvSpPr/>
          <p:nvPr/>
        </p:nvSpPr>
        <p:spPr>
          <a:xfrm>
            <a:off x="4047876" y="2902532"/>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3" name="Straight Arrow Connector 12">
            <a:extLst>
              <a:ext uri="{FF2B5EF4-FFF2-40B4-BE49-F238E27FC236}">
                <a16:creationId xmlns:a16="http://schemas.microsoft.com/office/drawing/2014/main" id="{72F64780-6506-6E4F-B119-03DC2ECDDA06}"/>
              </a:ext>
            </a:extLst>
          </p:cNvPr>
          <p:cNvCxnSpPr>
            <a:stCxn id="4" idx="2"/>
            <a:endCxn id="5" idx="0"/>
          </p:cNvCxnSpPr>
          <p:nvPr/>
        </p:nvCxnSpPr>
        <p:spPr>
          <a:xfrm flipH="1">
            <a:off x="1471956" y="1504914"/>
            <a:ext cx="1182027" cy="5092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873AB44-2120-244C-9785-8A70C6271EDC}"/>
              </a:ext>
            </a:extLst>
          </p:cNvPr>
          <p:cNvCxnSpPr>
            <a:cxnSpLocks/>
            <a:stCxn id="4" idx="2"/>
            <a:endCxn id="6" idx="0"/>
          </p:cNvCxnSpPr>
          <p:nvPr/>
        </p:nvCxnSpPr>
        <p:spPr>
          <a:xfrm>
            <a:off x="2653983" y="1504914"/>
            <a:ext cx="1193182" cy="5092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01398D-427A-704C-8A58-ADE9EED6ACA1}"/>
              </a:ext>
            </a:extLst>
          </p:cNvPr>
          <p:cNvCxnSpPr>
            <a:cxnSpLocks/>
            <a:stCxn id="5" idx="2"/>
            <a:endCxn id="7" idx="0"/>
          </p:cNvCxnSpPr>
          <p:nvPr/>
        </p:nvCxnSpPr>
        <p:spPr>
          <a:xfrm flipH="1">
            <a:off x="966434" y="2471352"/>
            <a:ext cx="505522"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573772A-7D31-BD4E-8592-F1F72D1E4E18}"/>
              </a:ext>
            </a:extLst>
          </p:cNvPr>
          <p:cNvCxnSpPr>
            <a:cxnSpLocks/>
            <a:stCxn id="5" idx="2"/>
            <a:endCxn id="8" idx="0"/>
          </p:cNvCxnSpPr>
          <p:nvPr/>
        </p:nvCxnSpPr>
        <p:spPr>
          <a:xfrm>
            <a:off x="1471956" y="2471352"/>
            <a:ext cx="524111"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A4D1DE-9D5B-F84D-98D0-A07C7028826D}"/>
              </a:ext>
            </a:extLst>
          </p:cNvPr>
          <p:cNvCxnSpPr>
            <a:cxnSpLocks/>
            <a:stCxn id="7" idx="2"/>
            <a:endCxn id="9" idx="0"/>
          </p:cNvCxnSpPr>
          <p:nvPr/>
        </p:nvCxnSpPr>
        <p:spPr>
          <a:xfrm flipH="1">
            <a:off x="531539" y="3359732"/>
            <a:ext cx="434895" cy="4218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03293C-7525-6445-AAE6-170CBFFBF8C7}"/>
              </a:ext>
            </a:extLst>
          </p:cNvPr>
          <p:cNvCxnSpPr>
            <a:cxnSpLocks/>
            <a:stCxn id="7" idx="2"/>
            <a:endCxn id="10" idx="0"/>
          </p:cNvCxnSpPr>
          <p:nvPr/>
        </p:nvCxnSpPr>
        <p:spPr>
          <a:xfrm>
            <a:off x="966434" y="3359732"/>
            <a:ext cx="509243" cy="4218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C69FDC1-0F86-5F48-A15F-B716A3AA8201}"/>
              </a:ext>
            </a:extLst>
          </p:cNvPr>
          <p:cNvCxnSpPr>
            <a:cxnSpLocks/>
            <a:stCxn id="6" idx="2"/>
            <a:endCxn id="11" idx="0"/>
          </p:cNvCxnSpPr>
          <p:nvPr/>
        </p:nvCxnSpPr>
        <p:spPr>
          <a:xfrm flipH="1">
            <a:off x="3330487" y="2471352"/>
            <a:ext cx="516678"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15E23D0-97F8-C14D-A867-D6AC47424B2F}"/>
              </a:ext>
            </a:extLst>
          </p:cNvPr>
          <p:cNvCxnSpPr>
            <a:cxnSpLocks/>
            <a:stCxn id="6" idx="2"/>
            <a:endCxn id="12" idx="0"/>
          </p:cNvCxnSpPr>
          <p:nvPr/>
        </p:nvCxnSpPr>
        <p:spPr>
          <a:xfrm>
            <a:off x="3847165" y="2471352"/>
            <a:ext cx="479498"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18F2E75A-ABDF-7B48-9318-F4D521006FB8}"/>
              </a:ext>
            </a:extLst>
          </p:cNvPr>
          <p:cNvSpPr/>
          <p:nvPr/>
        </p:nvSpPr>
        <p:spPr>
          <a:xfrm>
            <a:off x="7281996" y="1936094"/>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2" name="Rounded Rectangle 21">
            <a:extLst>
              <a:ext uri="{FF2B5EF4-FFF2-40B4-BE49-F238E27FC236}">
                <a16:creationId xmlns:a16="http://schemas.microsoft.com/office/drawing/2014/main" id="{851CF5C5-1E95-4C4C-BCDF-89D9CF7EF4C9}"/>
              </a:ext>
            </a:extLst>
          </p:cNvPr>
          <p:cNvSpPr/>
          <p:nvPr/>
        </p:nvSpPr>
        <p:spPr>
          <a:xfrm>
            <a:off x="5774725" y="1936094"/>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23" name="Rounded Rectangle 22">
            <a:extLst>
              <a:ext uri="{FF2B5EF4-FFF2-40B4-BE49-F238E27FC236}">
                <a16:creationId xmlns:a16="http://schemas.microsoft.com/office/drawing/2014/main" id="{BA7396E6-3174-5F4B-A78A-E6085226A723}"/>
              </a:ext>
            </a:extLst>
          </p:cNvPr>
          <p:cNvSpPr/>
          <p:nvPr/>
        </p:nvSpPr>
        <p:spPr>
          <a:xfrm>
            <a:off x="6545088" y="1936094"/>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24" name="Rounded Rectangle 23">
            <a:extLst>
              <a:ext uri="{FF2B5EF4-FFF2-40B4-BE49-F238E27FC236}">
                <a16:creationId xmlns:a16="http://schemas.microsoft.com/office/drawing/2014/main" id="{27C1431A-D12D-0B43-BF36-8C4658F4FED4}"/>
              </a:ext>
            </a:extLst>
          </p:cNvPr>
          <p:cNvSpPr/>
          <p:nvPr/>
        </p:nvSpPr>
        <p:spPr>
          <a:xfrm>
            <a:off x="8041207" y="1936094"/>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5" name="Rounded Rectangle 24">
            <a:extLst>
              <a:ext uri="{FF2B5EF4-FFF2-40B4-BE49-F238E27FC236}">
                <a16:creationId xmlns:a16="http://schemas.microsoft.com/office/drawing/2014/main" id="{E9D88FB0-F8BB-CF4F-9946-1DE85EE2E232}"/>
              </a:ext>
            </a:extLst>
          </p:cNvPr>
          <p:cNvSpPr/>
          <p:nvPr/>
        </p:nvSpPr>
        <p:spPr>
          <a:xfrm>
            <a:off x="8766964" y="1936094"/>
            <a:ext cx="557573"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6" name="Rounded Rectangle 25">
            <a:extLst>
              <a:ext uri="{FF2B5EF4-FFF2-40B4-BE49-F238E27FC236}">
                <a16:creationId xmlns:a16="http://schemas.microsoft.com/office/drawing/2014/main" id="{4909B055-E216-6841-9D84-AE78B23832AA}"/>
              </a:ext>
            </a:extLst>
          </p:cNvPr>
          <p:cNvSpPr/>
          <p:nvPr/>
        </p:nvSpPr>
        <p:spPr>
          <a:xfrm>
            <a:off x="7148187" y="1047714"/>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cxnSp>
        <p:nvCxnSpPr>
          <p:cNvPr id="27" name="Straight Arrow Connector 26">
            <a:extLst>
              <a:ext uri="{FF2B5EF4-FFF2-40B4-BE49-F238E27FC236}">
                <a16:creationId xmlns:a16="http://schemas.microsoft.com/office/drawing/2014/main" id="{89E74303-F440-834B-A02D-0F651FFB868E}"/>
              </a:ext>
            </a:extLst>
          </p:cNvPr>
          <p:cNvCxnSpPr>
            <a:cxnSpLocks/>
            <a:stCxn id="26" idx="2"/>
            <a:endCxn id="22" idx="0"/>
          </p:cNvCxnSpPr>
          <p:nvPr/>
        </p:nvCxnSpPr>
        <p:spPr>
          <a:xfrm flipH="1">
            <a:off x="6053512" y="1504914"/>
            <a:ext cx="1507270"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ACCD35-761D-2441-A6C8-587232D82D6C}"/>
              </a:ext>
            </a:extLst>
          </p:cNvPr>
          <p:cNvCxnSpPr>
            <a:cxnSpLocks/>
            <a:stCxn id="26" idx="2"/>
            <a:endCxn id="23" idx="0"/>
          </p:cNvCxnSpPr>
          <p:nvPr/>
        </p:nvCxnSpPr>
        <p:spPr>
          <a:xfrm flipH="1">
            <a:off x="6823875" y="1504914"/>
            <a:ext cx="736907"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AF6781-6F69-2446-9563-F3B649FAAD8D}"/>
              </a:ext>
            </a:extLst>
          </p:cNvPr>
          <p:cNvCxnSpPr>
            <a:cxnSpLocks/>
            <a:stCxn id="26" idx="2"/>
            <a:endCxn id="21" idx="0"/>
          </p:cNvCxnSpPr>
          <p:nvPr/>
        </p:nvCxnSpPr>
        <p:spPr>
          <a:xfrm>
            <a:off x="7560782" y="1504914"/>
            <a:ext cx="1"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F07A5D-B934-A54C-A68B-B278783E61A0}"/>
              </a:ext>
            </a:extLst>
          </p:cNvPr>
          <p:cNvCxnSpPr>
            <a:cxnSpLocks/>
            <a:stCxn id="26" idx="2"/>
            <a:endCxn id="24" idx="0"/>
          </p:cNvCxnSpPr>
          <p:nvPr/>
        </p:nvCxnSpPr>
        <p:spPr>
          <a:xfrm>
            <a:off x="7560782" y="1504914"/>
            <a:ext cx="759212"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D73E9C8-22F5-C549-BE4D-EE5444570753}"/>
              </a:ext>
            </a:extLst>
          </p:cNvPr>
          <p:cNvCxnSpPr>
            <a:cxnSpLocks/>
            <a:stCxn id="26" idx="2"/>
            <a:endCxn id="25" idx="0"/>
          </p:cNvCxnSpPr>
          <p:nvPr/>
        </p:nvCxnSpPr>
        <p:spPr>
          <a:xfrm>
            <a:off x="7560782" y="1504914"/>
            <a:ext cx="1484969"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04FAEE-DBC9-B548-8771-F3ACC14A0761}"/>
              </a:ext>
            </a:extLst>
          </p:cNvPr>
          <p:cNvCxnSpPr>
            <a:cxnSpLocks/>
          </p:cNvCxnSpPr>
          <p:nvPr/>
        </p:nvCxnSpPr>
        <p:spPr>
          <a:xfrm flipV="1">
            <a:off x="4075873" y="1517398"/>
            <a:ext cx="2037149" cy="1"/>
          </a:xfrm>
          <a:prstGeom prst="straightConnector1">
            <a:avLst/>
          </a:prstGeom>
          <a:ln w="1270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10A6A98-8292-DE4C-B8A9-9CC98C5D01FE}"/>
              </a:ext>
            </a:extLst>
          </p:cNvPr>
          <p:cNvSpPr txBox="1"/>
          <p:nvPr/>
        </p:nvSpPr>
        <p:spPr>
          <a:xfrm>
            <a:off x="3986890" y="1061251"/>
            <a:ext cx="1891934" cy="338554"/>
          </a:xfrm>
          <a:prstGeom prst="rect">
            <a:avLst/>
          </a:prstGeom>
          <a:noFill/>
        </p:spPr>
        <p:txBody>
          <a:bodyPr wrap="square" rtlCol="0">
            <a:spAutoFit/>
          </a:bodyPr>
          <a:lstStyle/>
          <a:p>
            <a:r>
              <a:rPr lang="en-US" sz="1600" dirty="0"/>
              <a:t>Flatten ANDs</a:t>
            </a:r>
          </a:p>
        </p:txBody>
      </p:sp>
    </p:spTree>
    <p:extLst>
      <p:ext uri="{BB962C8B-B14F-4D97-AF65-F5344CB8AC3E}">
        <p14:creationId xmlns:p14="http://schemas.microsoft.com/office/powerpoint/2010/main" val="233787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3D849CA-4E94-9E48-B39F-14F2B7CF5C8E}"/>
              </a:ext>
            </a:extLst>
          </p:cNvPr>
          <p:cNvSpPr/>
          <p:nvPr/>
        </p:nvSpPr>
        <p:spPr>
          <a:xfrm>
            <a:off x="2239563" y="3235280"/>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Operator A</a:t>
            </a:r>
          </a:p>
        </p:txBody>
      </p:sp>
      <p:sp>
        <p:nvSpPr>
          <p:cNvPr id="6" name="Rounded Rectangle 5">
            <a:extLst>
              <a:ext uri="{FF2B5EF4-FFF2-40B4-BE49-F238E27FC236}">
                <a16:creationId xmlns:a16="http://schemas.microsoft.com/office/drawing/2014/main" id="{8311FF44-A748-CE45-BD4B-09636668A2CB}"/>
              </a:ext>
            </a:extLst>
          </p:cNvPr>
          <p:cNvSpPr/>
          <p:nvPr/>
        </p:nvSpPr>
        <p:spPr>
          <a:xfrm>
            <a:off x="2239563" y="4524502"/>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Operator B</a:t>
            </a:r>
          </a:p>
        </p:txBody>
      </p:sp>
      <p:sp>
        <p:nvSpPr>
          <p:cNvPr id="7" name="Rounded Rectangle 6">
            <a:extLst>
              <a:ext uri="{FF2B5EF4-FFF2-40B4-BE49-F238E27FC236}">
                <a16:creationId xmlns:a16="http://schemas.microsoft.com/office/drawing/2014/main" id="{856E9AAC-D058-7B41-BAF7-B9F53F04ED54}"/>
              </a:ext>
            </a:extLst>
          </p:cNvPr>
          <p:cNvSpPr/>
          <p:nvPr/>
        </p:nvSpPr>
        <p:spPr>
          <a:xfrm>
            <a:off x="5880070" y="3259994"/>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Operator C</a:t>
            </a:r>
          </a:p>
        </p:txBody>
      </p:sp>
      <p:cxnSp>
        <p:nvCxnSpPr>
          <p:cNvPr id="9" name="Straight Arrow Connector 8">
            <a:extLst>
              <a:ext uri="{FF2B5EF4-FFF2-40B4-BE49-F238E27FC236}">
                <a16:creationId xmlns:a16="http://schemas.microsoft.com/office/drawing/2014/main" id="{7E79AB8D-05AC-594D-AAED-085CCB29587E}"/>
              </a:ext>
            </a:extLst>
          </p:cNvPr>
          <p:cNvCxnSpPr>
            <a:cxnSpLocks/>
            <a:stCxn id="14" idx="2"/>
            <a:endCxn id="5" idx="0"/>
          </p:cNvCxnSpPr>
          <p:nvPr/>
        </p:nvCxnSpPr>
        <p:spPr>
          <a:xfrm>
            <a:off x="3172188" y="2850165"/>
            <a:ext cx="0" cy="385115"/>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8CDE11-CCD3-074B-B4A5-9BFA8CB3F4FA}"/>
              </a:ext>
            </a:extLst>
          </p:cNvPr>
          <p:cNvCxnSpPr>
            <a:cxnSpLocks/>
            <a:stCxn id="15" idx="2"/>
            <a:endCxn id="7" idx="0"/>
          </p:cNvCxnSpPr>
          <p:nvPr/>
        </p:nvCxnSpPr>
        <p:spPr>
          <a:xfrm>
            <a:off x="6812694" y="2860589"/>
            <a:ext cx="1" cy="399405"/>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624F3D-162A-7B4C-931E-2ADA3C423C39}"/>
              </a:ext>
            </a:extLst>
          </p:cNvPr>
          <p:cNvCxnSpPr>
            <a:cxnSpLocks/>
            <a:stCxn id="5" idx="2"/>
            <a:endCxn id="6" idx="0"/>
          </p:cNvCxnSpPr>
          <p:nvPr/>
        </p:nvCxnSpPr>
        <p:spPr>
          <a:xfrm>
            <a:off x="3172188" y="4203479"/>
            <a:ext cx="0" cy="321023"/>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31E3DB7F-5547-B643-BD9B-5BE0AB359B93}"/>
              </a:ext>
            </a:extLst>
          </p:cNvPr>
          <p:cNvSpPr/>
          <p:nvPr/>
        </p:nvSpPr>
        <p:spPr>
          <a:xfrm>
            <a:off x="2239563" y="1881966"/>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HashProbe</a:t>
            </a:r>
          </a:p>
        </p:txBody>
      </p:sp>
      <p:sp>
        <p:nvSpPr>
          <p:cNvPr id="15" name="Rounded Rectangle 14">
            <a:extLst>
              <a:ext uri="{FF2B5EF4-FFF2-40B4-BE49-F238E27FC236}">
                <a16:creationId xmlns:a16="http://schemas.microsoft.com/office/drawing/2014/main" id="{2A83AF06-5E32-1344-AFF5-89C6D4278840}"/>
              </a:ext>
            </a:extLst>
          </p:cNvPr>
          <p:cNvSpPr/>
          <p:nvPr/>
        </p:nvSpPr>
        <p:spPr>
          <a:xfrm>
            <a:off x="5880069" y="1892390"/>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HashBuild</a:t>
            </a:r>
          </a:p>
        </p:txBody>
      </p:sp>
      <p:sp>
        <p:nvSpPr>
          <p:cNvPr id="18" name="Rounded Rectangle 17">
            <a:extLst>
              <a:ext uri="{FF2B5EF4-FFF2-40B4-BE49-F238E27FC236}">
                <a16:creationId xmlns:a16="http://schemas.microsoft.com/office/drawing/2014/main" id="{0A0D9B0B-32BE-0A4D-9089-375C87A8AB75}"/>
              </a:ext>
            </a:extLst>
          </p:cNvPr>
          <p:cNvSpPr/>
          <p:nvPr/>
        </p:nvSpPr>
        <p:spPr>
          <a:xfrm>
            <a:off x="2239563" y="528652"/>
            <a:ext cx="1865249" cy="968199"/>
          </a:xfrm>
          <a:prstGeom prst="roundRect">
            <a:avLst/>
          </a:prstGeom>
          <a:pattFill prst="pct9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More downstream operators</a:t>
            </a:r>
          </a:p>
        </p:txBody>
      </p:sp>
      <p:cxnSp>
        <p:nvCxnSpPr>
          <p:cNvPr id="19" name="Straight Arrow Connector 18">
            <a:extLst>
              <a:ext uri="{FF2B5EF4-FFF2-40B4-BE49-F238E27FC236}">
                <a16:creationId xmlns:a16="http://schemas.microsoft.com/office/drawing/2014/main" id="{E4FFEDD3-F686-D349-A536-FFD45FECAC0E}"/>
              </a:ext>
            </a:extLst>
          </p:cNvPr>
          <p:cNvCxnSpPr>
            <a:cxnSpLocks/>
          </p:cNvCxnSpPr>
          <p:nvPr/>
        </p:nvCxnSpPr>
        <p:spPr>
          <a:xfrm>
            <a:off x="3160451" y="1482561"/>
            <a:ext cx="0" cy="385115"/>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B86FEB5-3913-1D44-9363-3095F5C313C3}"/>
              </a:ext>
            </a:extLst>
          </p:cNvPr>
          <p:cNvCxnSpPr>
            <a:cxnSpLocks/>
            <a:stCxn id="14" idx="3"/>
            <a:endCxn id="15" idx="1"/>
          </p:cNvCxnSpPr>
          <p:nvPr/>
        </p:nvCxnSpPr>
        <p:spPr>
          <a:xfrm>
            <a:off x="4104812" y="2366066"/>
            <a:ext cx="1775257" cy="10424"/>
          </a:xfrm>
          <a:prstGeom prst="straightConnector1">
            <a:avLst/>
          </a:prstGeom>
          <a:ln w="25400">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7F18593-A4EB-3A48-8915-C36A69B8FF2D}"/>
              </a:ext>
            </a:extLst>
          </p:cNvPr>
          <p:cNvSpPr txBox="1"/>
          <p:nvPr/>
        </p:nvSpPr>
        <p:spPr>
          <a:xfrm>
            <a:off x="4178953" y="1729946"/>
            <a:ext cx="1579295" cy="369332"/>
          </a:xfrm>
          <a:prstGeom prst="rect">
            <a:avLst/>
          </a:prstGeom>
          <a:noFill/>
        </p:spPr>
        <p:txBody>
          <a:bodyPr wrap="square" rtlCol="0">
            <a:spAutoFit/>
          </a:bodyPr>
          <a:lstStyle/>
          <a:p>
            <a:pPr algn="ctr"/>
            <a:r>
              <a:rPr lang="en-US" dirty="0"/>
              <a:t>JoinBridge</a:t>
            </a:r>
          </a:p>
        </p:txBody>
      </p:sp>
      <p:sp>
        <p:nvSpPr>
          <p:cNvPr id="23" name="Rounded Rectangle 22">
            <a:extLst>
              <a:ext uri="{FF2B5EF4-FFF2-40B4-BE49-F238E27FC236}">
                <a16:creationId xmlns:a16="http://schemas.microsoft.com/office/drawing/2014/main" id="{7BE00BAF-CC74-E14D-B3EC-43F00D7D17CE}"/>
              </a:ext>
            </a:extLst>
          </p:cNvPr>
          <p:cNvSpPr/>
          <p:nvPr/>
        </p:nvSpPr>
        <p:spPr>
          <a:xfrm>
            <a:off x="1915297" y="296562"/>
            <a:ext cx="2458995" cy="58063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Probe-side pipeline</a:t>
            </a:r>
          </a:p>
        </p:txBody>
      </p:sp>
      <p:sp>
        <p:nvSpPr>
          <p:cNvPr id="25" name="Rounded Rectangle 24">
            <a:extLst>
              <a:ext uri="{FF2B5EF4-FFF2-40B4-BE49-F238E27FC236}">
                <a16:creationId xmlns:a16="http://schemas.microsoft.com/office/drawing/2014/main" id="{5B799E1A-8695-6D43-B29A-A92E78B3E656}"/>
              </a:ext>
            </a:extLst>
          </p:cNvPr>
          <p:cNvSpPr/>
          <p:nvPr/>
        </p:nvSpPr>
        <p:spPr>
          <a:xfrm>
            <a:off x="5636741" y="1692876"/>
            <a:ext cx="2385163" cy="43914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Build-side pipeline</a:t>
            </a:r>
          </a:p>
        </p:txBody>
      </p:sp>
      <p:sp>
        <p:nvSpPr>
          <p:cNvPr id="26" name="Rounded Rectangle 25">
            <a:extLst>
              <a:ext uri="{FF2B5EF4-FFF2-40B4-BE49-F238E27FC236}">
                <a16:creationId xmlns:a16="http://schemas.microsoft.com/office/drawing/2014/main" id="{FD858CF3-6946-5D42-97C8-DF23E8D6E192}"/>
              </a:ext>
            </a:extLst>
          </p:cNvPr>
          <p:cNvSpPr/>
          <p:nvPr/>
        </p:nvSpPr>
        <p:spPr>
          <a:xfrm>
            <a:off x="4760595" y="2216673"/>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0AACAA3-0589-E54F-8A34-778DF8D4F5C6}"/>
              </a:ext>
            </a:extLst>
          </p:cNvPr>
          <p:cNvSpPr txBox="1"/>
          <p:nvPr/>
        </p:nvSpPr>
        <p:spPr>
          <a:xfrm>
            <a:off x="4568820" y="2841364"/>
            <a:ext cx="922014" cy="276999"/>
          </a:xfrm>
          <a:prstGeom prst="rect">
            <a:avLst/>
          </a:prstGeom>
          <a:noFill/>
        </p:spPr>
        <p:txBody>
          <a:bodyPr wrap="square" rtlCol="0">
            <a:spAutoFit/>
          </a:bodyPr>
          <a:lstStyle/>
          <a:p>
            <a:pPr algn="ctr"/>
            <a:r>
              <a:rPr lang="en-US" sz="1200" dirty="0"/>
              <a:t>Hash table</a:t>
            </a:r>
          </a:p>
        </p:txBody>
      </p:sp>
    </p:spTree>
    <p:extLst>
      <p:ext uri="{BB962C8B-B14F-4D97-AF65-F5344CB8AC3E}">
        <p14:creationId xmlns:p14="http://schemas.microsoft.com/office/powerpoint/2010/main" val="9975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3D849CA-4E94-9E48-B39F-14F2B7CF5C8E}"/>
              </a:ext>
            </a:extLst>
          </p:cNvPr>
          <p:cNvSpPr/>
          <p:nvPr/>
        </p:nvSpPr>
        <p:spPr>
          <a:xfrm>
            <a:off x="328275" y="2973425"/>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Plan Node A</a:t>
            </a:r>
          </a:p>
        </p:txBody>
      </p:sp>
      <p:sp>
        <p:nvSpPr>
          <p:cNvPr id="6" name="Rounded Rectangle 5">
            <a:extLst>
              <a:ext uri="{FF2B5EF4-FFF2-40B4-BE49-F238E27FC236}">
                <a16:creationId xmlns:a16="http://schemas.microsoft.com/office/drawing/2014/main" id="{8311FF44-A748-CE45-BD4B-09636668A2CB}"/>
              </a:ext>
            </a:extLst>
          </p:cNvPr>
          <p:cNvSpPr/>
          <p:nvPr/>
        </p:nvSpPr>
        <p:spPr>
          <a:xfrm>
            <a:off x="328275" y="3929444"/>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TableScan</a:t>
            </a:r>
          </a:p>
        </p:txBody>
      </p:sp>
      <p:sp>
        <p:nvSpPr>
          <p:cNvPr id="7" name="Rounded Rectangle 6">
            <a:extLst>
              <a:ext uri="{FF2B5EF4-FFF2-40B4-BE49-F238E27FC236}">
                <a16:creationId xmlns:a16="http://schemas.microsoft.com/office/drawing/2014/main" id="{856E9AAC-D058-7B41-BAF7-B9F53F04ED54}"/>
              </a:ext>
            </a:extLst>
          </p:cNvPr>
          <p:cNvSpPr/>
          <p:nvPr/>
        </p:nvSpPr>
        <p:spPr>
          <a:xfrm>
            <a:off x="2274289" y="2973425"/>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ExchangeNode</a:t>
            </a:r>
          </a:p>
        </p:txBody>
      </p:sp>
      <p:cxnSp>
        <p:nvCxnSpPr>
          <p:cNvPr id="9" name="Straight Arrow Connector 8">
            <a:extLst>
              <a:ext uri="{FF2B5EF4-FFF2-40B4-BE49-F238E27FC236}">
                <a16:creationId xmlns:a16="http://schemas.microsoft.com/office/drawing/2014/main" id="{7E79AB8D-05AC-594D-AAED-085CCB29587E}"/>
              </a:ext>
            </a:extLst>
          </p:cNvPr>
          <p:cNvCxnSpPr>
            <a:cxnSpLocks/>
            <a:stCxn id="12" idx="2"/>
            <a:endCxn id="5" idx="0"/>
          </p:cNvCxnSpPr>
          <p:nvPr/>
        </p:nvCxnSpPr>
        <p:spPr>
          <a:xfrm flipH="1">
            <a:off x="1071214" y="2399396"/>
            <a:ext cx="1018501" cy="5740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8CDE11-CCD3-074B-B4A5-9BFA8CB3F4FA}"/>
              </a:ext>
            </a:extLst>
          </p:cNvPr>
          <p:cNvCxnSpPr>
            <a:cxnSpLocks/>
            <a:stCxn id="12" idx="2"/>
            <a:endCxn id="7" idx="0"/>
          </p:cNvCxnSpPr>
          <p:nvPr/>
        </p:nvCxnSpPr>
        <p:spPr>
          <a:xfrm>
            <a:off x="2089715" y="2399396"/>
            <a:ext cx="927513" cy="5740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624F3D-162A-7B4C-931E-2ADA3C423C39}"/>
              </a:ext>
            </a:extLst>
          </p:cNvPr>
          <p:cNvCxnSpPr>
            <a:cxnSpLocks/>
            <a:stCxn id="5" idx="2"/>
            <a:endCxn id="6" idx="0"/>
          </p:cNvCxnSpPr>
          <p:nvPr/>
        </p:nvCxnSpPr>
        <p:spPr>
          <a:xfrm>
            <a:off x="1071214" y="3494594"/>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43DCCA64-C1F0-0E41-A63E-923469AEB685}"/>
              </a:ext>
            </a:extLst>
          </p:cNvPr>
          <p:cNvSpPr/>
          <p:nvPr/>
        </p:nvSpPr>
        <p:spPr>
          <a:xfrm>
            <a:off x="1346776" y="1878227"/>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HashJoinNode</a:t>
            </a:r>
          </a:p>
        </p:txBody>
      </p:sp>
      <p:sp>
        <p:nvSpPr>
          <p:cNvPr id="32" name="Rounded Rectangle 31">
            <a:extLst>
              <a:ext uri="{FF2B5EF4-FFF2-40B4-BE49-F238E27FC236}">
                <a16:creationId xmlns:a16="http://schemas.microsoft.com/office/drawing/2014/main" id="{11B61CC4-923E-C04C-AE5B-603B62DBD9EF}"/>
              </a:ext>
            </a:extLst>
          </p:cNvPr>
          <p:cNvSpPr/>
          <p:nvPr/>
        </p:nvSpPr>
        <p:spPr>
          <a:xfrm>
            <a:off x="6354415" y="2984832"/>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Operator A</a:t>
            </a:r>
          </a:p>
        </p:txBody>
      </p:sp>
      <p:sp>
        <p:nvSpPr>
          <p:cNvPr id="33" name="Rounded Rectangle 32">
            <a:extLst>
              <a:ext uri="{FF2B5EF4-FFF2-40B4-BE49-F238E27FC236}">
                <a16:creationId xmlns:a16="http://schemas.microsoft.com/office/drawing/2014/main" id="{D4B9FB65-6AFB-1C41-B578-1F5507E0C30A}"/>
              </a:ext>
            </a:extLst>
          </p:cNvPr>
          <p:cNvSpPr/>
          <p:nvPr/>
        </p:nvSpPr>
        <p:spPr>
          <a:xfrm>
            <a:off x="6354415" y="3929444"/>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TableScan</a:t>
            </a:r>
          </a:p>
        </p:txBody>
      </p:sp>
      <p:sp>
        <p:nvSpPr>
          <p:cNvPr id="34" name="Rounded Rectangle 33">
            <a:extLst>
              <a:ext uri="{FF2B5EF4-FFF2-40B4-BE49-F238E27FC236}">
                <a16:creationId xmlns:a16="http://schemas.microsoft.com/office/drawing/2014/main" id="{CC290C61-E75A-0A48-B1DD-A4ED9007B082}"/>
              </a:ext>
            </a:extLst>
          </p:cNvPr>
          <p:cNvSpPr/>
          <p:nvPr/>
        </p:nvSpPr>
        <p:spPr>
          <a:xfrm>
            <a:off x="9736507" y="3009546"/>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Exchange</a:t>
            </a:r>
          </a:p>
        </p:txBody>
      </p:sp>
      <p:cxnSp>
        <p:nvCxnSpPr>
          <p:cNvPr id="35" name="Straight Arrow Connector 34">
            <a:extLst>
              <a:ext uri="{FF2B5EF4-FFF2-40B4-BE49-F238E27FC236}">
                <a16:creationId xmlns:a16="http://schemas.microsoft.com/office/drawing/2014/main" id="{9885EF81-0781-024F-8178-0291C1C84400}"/>
              </a:ext>
            </a:extLst>
          </p:cNvPr>
          <p:cNvCxnSpPr>
            <a:cxnSpLocks/>
            <a:stCxn id="38" idx="2"/>
            <a:endCxn id="32" idx="0"/>
          </p:cNvCxnSpPr>
          <p:nvPr/>
        </p:nvCxnSpPr>
        <p:spPr>
          <a:xfrm>
            <a:off x="7148319" y="2407490"/>
            <a:ext cx="0" cy="577342"/>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00D33A4-45DD-8C46-84D7-FE2064C57879}"/>
              </a:ext>
            </a:extLst>
          </p:cNvPr>
          <p:cNvCxnSpPr>
            <a:cxnSpLocks/>
            <a:stCxn id="39" idx="2"/>
            <a:endCxn id="34" idx="0"/>
          </p:cNvCxnSpPr>
          <p:nvPr/>
        </p:nvCxnSpPr>
        <p:spPr>
          <a:xfrm>
            <a:off x="10530410" y="2417914"/>
            <a:ext cx="1" cy="591632"/>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3285B3-52CC-794D-8E28-B38007141B6A}"/>
              </a:ext>
            </a:extLst>
          </p:cNvPr>
          <p:cNvCxnSpPr>
            <a:cxnSpLocks/>
            <a:stCxn id="32" idx="2"/>
            <a:endCxn id="33" idx="0"/>
          </p:cNvCxnSpPr>
          <p:nvPr/>
        </p:nvCxnSpPr>
        <p:spPr>
          <a:xfrm>
            <a:off x="7148319" y="3514095"/>
            <a:ext cx="0" cy="415349"/>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DC1F9CBB-BECE-7D40-A6C2-03C6636C40C9}"/>
              </a:ext>
            </a:extLst>
          </p:cNvPr>
          <p:cNvSpPr/>
          <p:nvPr/>
        </p:nvSpPr>
        <p:spPr>
          <a:xfrm>
            <a:off x="6354415" y="1878227"/>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HashProbe</a:t>
            </a:r>
          </a:p>
        </p:txBody>
      </p:sp>
      <p:sp>
        <p:nvSpPr>
          <p:cNvPr id="39" name="Rounded Rectangle 38">
            <a:extLst>
              <a:ext uri="{FF2B5EF4-FFF2-40B4-BE49-F238E27FC236}">
                <a16:creationId xmlns:a16="http://schemas.microsoft.com/office/drawing/2014/main" id="{B5433EB2-1E8A-8C43-B99F-4BFCCB8D1F31}"/>
              </a:ext>
            </a:extLst>
          </p:cNvPr>
          <p:cNvSpPr/>
          <p:nvPr/>
        </p:nvSpPr>
        <p:spPr>
          <a:xfrm>
            <a:off x="9736506" y="1888651"/>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HashBuild</a:t>
            </a:r>
          </a:p>
        </p:txBody>
      </p:sp>
      <p:cxnSp>
        <p:nvCxnSpPr>
          <p:cNvPr id="42" name="Straight Arrow Connector 41">
            <a:extLst>
              <a:ext uri="{FF2B5EF4-FFF2-40B4-BE49-F238E27FC236}">
                <a16:creationId xmlns:a16="http://schemas.microsoft.com/office/drawing/2014/main" id="{CCCB99DD-F925-254B-BFFB-88A4C98932D0}"/>
              </a:ext>
            </a:extLst>
          </p:cNvPr>
          <p:cNvCxnSpPr>
            <a:cxnSpLocks/>
            <a:stCxn id="38" idx="3"/>
            <a:endCxn id="39" idx="1"/>
          </p:cNvCxnSpPr>
          <p:nvPr/>
        </p:nvCxnSpPr>
        <p:spPr>
          <a:xfrm>
            <a:off x="7942223" y="2142859"/>
            <a:ext cx="1794283" cy="10424"/>
          </a:xfrm>
          <a:prstGeom prst="straightConnector1">
            <a:avLst/>
          </a:prstGeom>
          <a:ln w="25400">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54EB191-E306-EC44-BD5C-14C98A484169}"/>
              </a:ext>
            </a:extLst>
          </p:cNvPr>
          <p:cNvSpPr txBox="1"/>
          <p:nvPr/>
        </p:nvSpPr>
        <p:spPr>
          <a:xfrm>
            <a:off x="8025450" y="1505929"/>
            <a:ext cx="1579295" cy="307777"/>
          </a:xfrm>
          <a:prstGeom prst="rect">
            <a:avLst/>
          </a:prstGeom>
          <a:noFill/>
        </p:spPr>
        <p:txBody>
          <a:bodyPr wrap="square" rtlCol="0">
            <a:spAutoFit/>
          </a:bodyPr>
          <a:lstStyle/>
          <a:p>
            <a:pPr algn="ctr"/>
            <a:r>
              <a:rPr lang="en-US" sz="1400" dirty="0"/>
              <a:t>JoinBridge</a:t>
            </a:r>
          </a:p>
        </p:txBody>
      </p:sp>
      <p:sp>
        <p:nvSpPr>
          <p:cNvPr id="44" name="Rounded Rectangle 43">
            <a:extLst>
              <a:ext uri="{FF2B5EF4-FFF2-40B4-BE49-F238E27FC236}">
                <a16:creationId xmlns:a16="http://schemas.microsoft.com/office/drawing/2014/main" id="{7765E910-99B5-DA48-B45A-99C5C8FEE682}"/>
              </a:ext>
            </a:extLst>
          </p:cNvPr>
          <p:cNvSpPr/>
          <p:nvPr/>
        </p:nvSpPr>
        <p:spPr>
          <a:xfrm>
            <a:off x="6117631" y="1632118"/>
            <a:ext cx="2046154" cy="34121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Probe-side pipeline</a:t>
            </a:r>
          </a:p>
        </p:txBody>
      </p:sp>
      <p:sp>
        <p:nvSpPr>
          <p:cNvPr id="45" name="Rounded Rectangle 44">
            <a:extLst>
              <a:ext uri="{FF2B5EF4-FFF2-40B4-BE49-F238E27FC236}">
                <a16:creationId xmlns:a16="http://schemas.microsoft.com/office/drawing/2014/main" id="{CDF22520-59FB-D240-9CCB-ECE35C8C3143}"/>
              </a:ext>
            </a:extLst>
          </p:cNvPr>
          <p:cNvSpPr/>
          <p:nvPr/>
        </p:nvSpPr>
        <p:spPr>
          <a:xfrm>
            <a:off x="9513055" y="1613582"/>
            <a:ext cx="2046153" cy="34121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Build-side pipeline</a:t>
            </a:r>
          </a:p>
        </p:txBody>
      </p:sp>
      <p:sp>
        <p:nvSpPr>
          <p:cNvPr id="46" name="Rounded Rectangle 45">
            <a:extLst>
              <a:ext uri="{FF2B5EF4-FFF2-40B4-BE49-F238E27FC236}">
                <a16:creationId xmlns:a16="http://schemas.microsoft.com/office/drawing/2014/main" id="{02C8A882-3ACE-4B47-B17A-5713C34C3CB9}"/>
              </a:ext>
            </a:extLst>
          </p:cNvPr>
          <p:cNvSpPr/>
          <p:nvPr/>
        </p:nvSpPr>
        <p:spPr>
          <a:xfrm>
            <a:off x="8617031" y="1992657"/>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6A5837B-8AC1-224B-9571-8F6F2B5AFB9E}"/>
              </a:ext>
            </a:extLst>
          </p:cNvPr>
          <p:cNvSpPr txBox="1"/>
          <p:nvPr/>
        </p:nvSpPr>
        <p:spPr>
          <a:xfrm>
            <a:off x="8425256" y="2617348"/>
            <a:ext cx="922014" cy="276999"/>
          </a:xfrm>
          <a:prstGeom prst="rect">
            <a:avLst/>
          </a:prstGeom>
          <a:noFill/>
        </p:spPr>
        <p:txBody>
          <a:bodyPr wrap="square" rtlCol="0">
            <a:spAutoFit/>
          </a:bodyPr>
          <a:lstStyle/>
          <a:p>
            <a:pPr algn="ctr"/>
            <a:r>
              <a:rPr lang="en-US" sz="1200" dirty="0"/>
              <a:t>Hash table</a:t>
            </a:r>
          </a:p>
        </p:txBody>
      </p:sp>
      <p:cxnSp>
        <p:nvCxnSpPr>
          <p:cNvPr id="62" name="Straight Arrow Connector 61">
            <a:extLst>
              <a:ext uri="{FF2B5EF4-FFF2-40B4-BE49-F238E27FC236}">
                <a16:creationId xmlns:a16="http://schemas.microsoft.com/office/drawing/2014/main" id="{AF9EE722-1D66-2B4C-A337-518D50A43DB5}"/>
              </a:ext>
            </a:extLst>
          </p:cNvPr>
          <p:cNvCxnSpPr>
            <a:cxnSpLocks/>
          </p:cNvCxnSpPr>
          <p:nvPr/>
        </p:nvCxnSpPr>
        <p:spPr>
          <a:xfrm>
            <a:off x="3846440" y="2693504"/>
            <a:ext cx="2148418"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46EBDCD-0E53-874C-A463-29FCFDA4DCFD}"/>
              </a:ext>
            </a:extLst>
          </p:cNvPr>
          <p:cNvSpPr txBox="1"/>
          <p:nvPr/>
        </p:nvSpPr>
        <p:spPr>
          <a:xfrm>
            <a:off x="4122803" y="2353476"/>
            <a:ext cx="1579295" cy="307777"/>
          </a:xfrm>
          <a:prstGeom prst="rect">
            <a:avLst/>
          </a:prstGeom>
          <a:noFill/>
        </p:spPr>
        <p:txBody>
          <a:bodyPr wrap="square" rtlCol="0">
            <a:spAutoFit/>
          </a:bodyPr>
          <a:lstStyle/>
          <a:p>
            <a:pPr algn="ctr"/>
            <a:r>
              <a:rPr lang="en-US" sz="1400" dirty="0"/>
              <a:t>LocalPlanner</a:t>
            </a:r>
          </a:p>
        </p:txBody>
      </p:sp>
    </p:spTree>
    <p:extLst>
      <p:ext uri="{BB962C8B-B14F-4D97-AF65-F5344CB8AC3E}">
        <p14:creationId xmlns:p14="http://schemas.microsoft.com/office/powerpoint/2010/main" val="315786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404C16E6-7F22-9340-8D8B-80CE4969DF5E}"/>
              </a:ext>
            </a:extLst>
          </p:cNvPr>
          <p:cNvSpPr/>
          <p:nvPr/>
        </p:nvSpPr>
        <p:spPr>
          <a:xfrm>
            <a:off x="5207309" y="2216672"/>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32A97F4C-70DC-EC4D-ABC7-FD247B3925B4}"/>
              </a:ext>
            </a:extLst>
          </p:cNvPr>
          <p:cNvSpPr/>
          <p:nvPr/>
        </p:nvSpPr>
        <p:spPr>
          <a:xfrm>
            <a:off x="5082806" y="2216673"/>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3D849CA-4E94-9E48-B39F-14F2B7CF5C8E}"/>
              </a:ext>
            </a:extLst>
          </p:cNvPr>
          <p:cNvSpPr/>
          <p:nvPr/>
        </p:nvSpPr>
        <p:spPr>
          <a:xfrm>
            <a:off x="2239563" y="3235280"/>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Operator A</a:t>
            </a:r>
          </a:p>
        </p:txBody>
      </p:sp>
      <p:sp>
        <p:nvSpPr>
          <p:cNvPr id="6" name="Rounded Rectangle 5">
            <a:extLst>
              <a:ext uri="{FF2B5EF4-FFF2-40B4-BE49-F238E27FC236}">
                <a16:creationId xmlns:a16="http://schemas.microsoft.com/office/drawing/2014/main" id="{8311FF44-A748-CE45-BD4B-09636668A2CB}"/>
              </a:ext>
            </a:extLst>
          </p:cNvPr>
          <p:cNvSpPr/>
          <p:nvPr/>
        </p:nvSpPr>
        <p:spPr>
          <a:xfrm>
            <a:off x="2239563" y="4524502"/>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Operator B</a:t>
            </a:r>
          </a:p>
        </p:txBody>
      </p:sp>
      <p:sp>
        <p:nvSpPr>
          <p:cNvPr id="7" name="Rounded Rectangle 6">
            <a:extLst>
              <a:ext uri="{FF2B5EF4-FFF2-40B4-BE49-F238E27FC236}">
                <a16:creationId xmlns:a16="http://schemas.microsoft.com/office/drawing/2014/main" id="{856E9AAC-D058-7B41-BAF7-B9F53F04ED54}"/>
              </a:ext>
            </a:extLst>
          </p:cNvPr>
          <p:cNvSpPr/>
          <p:nvPr/>
        </p:nvSpPr>
        <p:spPr>
          <a:xfrm>
            <a:off x="6258759" y="3259994"/>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Operator C</a:t>
            </a:r>
          </a:p>
        </p:txBody>
      </p:sp>
      <p:cxnSp>
        <p:nvCxnSpPr>
          <p:cNvPr id="9" name="Straight Arrow Connector 8">
            <a:extLst>
              <a:ext uri="{FF2B5EF4-FFF2-40B4-BE49-F238E27FC236}">
                <a16:creationId xmlns:a16="http://schemas.microsoft.com/office/drawing/2014/main" id="{7E79AB8D-05AC-594D-AAED-085CCB29587E}"/>
              </a:ext>
            </a:extLst>
          </p:cNvPr>
          <p:cNvCxnSpPr>
            <a:cxnSpLocks/>
            <a:stCxn id="14" idx="2"/>
            <a:endCxn id="5" idx="0"/>
          </p:cNvCxnSpPr>
          <p:nvPr/>
        </p:nvCxnSpPr>
        <p:spPr>
          <a:xfrm>
            <a:off x="3172188" y="2850165"/>
            <a:ext cx="0" cy="385115"/>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8CDE11-CCD3-074B-B4A5-9BFA8CB3F4FA}"/>
              </a:ext>
            </a:extLst>
          </p:cNvPr>
          <p:cNvCxnSpPr>
            <a:cxnSpLocks/>
            <a:stCxn id="15" idx="2"/>
            <a:endCxn id="7" idx="0"/>
          </p:cNvCxnSpPr>
          <p:nvPr/>
        </p:nvCxnSpPr>
        <p:spPr>
          <a:xfrm>
            <a:off x="7191383" y="2860589"/>
            <a:ext cx="1" cy="399405"/>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624F3D-162A-7B4C-931E-2ADA3C423C39}"/>
              </a:ext>
            </a:extLst>
          </p:cNvPr>
          <p:cNvCxnSpPr>
            <a:cxnSpLocks/>
            <a:stCxn id="5" idx="2"/>
            <a:endCxn id="6" idx="0"/>
          </p:cNvCxnSpPr>
          <p:nvPr/>
        </p:nvCxnSpPr>
        <p:spPr>
          <a:xfrm>
            <a:off x="3172188" y="4203479"/>
            <a:ext cx="0" cy="321023"/>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31E3DB7F-5547-B643-BD9B-5BE0AB359B93}"/>
              </a:ext>
            </a:extLst>
          </p:cNvPr>
          <p:cNvSpPr/>
          <p:nvPr/>
        </p:nvSpPr>
        <p:spPr>
          <a:xfrm>
            <a:off x="2239563" y="1881966"/>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err="1"/>
              <a:t>MergeJoin</a:t>
            </a:r>
            <a:endParaRPr lang="en-US" dirty="0"/>
          </a:p>
        </p:txBody>
      </p:sp>
      <p:sp>
        <p:nvSpPr>
          <p:cNvPr id="15" name="Rounded Rectangle 14">
            <a:extLst>
              <a:ext uri="{FF2B5EF4-FFF2-40B4-BE49-F238E27FC236}">
                <a16:creationId xmlns:a16="http://schemas.microsoft.com/office/drawing/2014/main" id="{2A83AF06-5E32-1344-AFF5-89C6D4278840}"/>
              </a:ext>
            </a:extLst>
          </p:cNvPr>
          <p:cNvSpPr/>
          <p:nvPr/>
        </p:nvSpPr>
        <p:spPr>
          <a:xfrm>
            <a:off x="6258758" y="1892390"/>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err="1"/>
              <a:t>CallbackSink</a:t>
            </a:r>
            <a:endParaRPr lang="en-US" dirty="0"/>
          </a:p>
        </p:txBody>
      </p:sp>
      <p:sp>
        <p:nvSpPr>
          <p:cNvPr id="18" name="Rounded Rectangle 17">
            <a:extLst>
              <a:ext uri="{FF2B5EF4-FFF2-40B4-BE49-F238E27FC236}">
                <a16:creationId xmlns:a16="http://schemas.microsoft.com/office/drawing/2014/main" id="{0A0D9B0B-32BE-0A4D-9089-375C87A8AB75}"/>
              </a:ext>
            </a:extLst>
          </p:cNvPr>
          <p:cNvSpPr/>
          <p:nvPr/>
        </p:nvSpPr>
        <p:spPr>
          <a:xfrm>
            <a:off x="2239563" y="528652"/>
            <a:ext cx="1865249" cy="968199"/>
          </a:xfrm>
          <a:prstGeom prst="roundRect">
            <a:avLst/>
          </a:prstGeom>
          <a:pattFill prst="pct9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More downstream operators</a:t>
            </a:r>
          </a:p>
        </p:txBody>
      </p:sp>
      <p:cxnSp>
        <p:nvCxnSpPr>
          <p:cNvPr id="19" name="Straight Arrow Connector 18">
            <a:extLst>
              <a:ext uri="{FF2B5EF4-FFF2-40B4-BE49-F238E27FC236}">
                <a16:creationId xmlns:a16="http://schemas.microsoft.com/office/drawing/2014/main" id="{E4FFEDD3-F686-D349-A536-FFD45FECAC0E}"/>
              </a:ext>
            </a:extLst>
          </p:cNvPr>
          <p:cNvCxnSpPr>
            <a:cxnSpLocks/>
          </p:cNvCxnSpPr>
          <p:nvPr/>
        </p:nvCxnSpPr>
        <p:spPr>
          <a:xfrm>
            <a:off x="3160451" y="1482561"/>
            <a:ext cx="0" cy="385115"/>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B86FEB5-3913-1D44-9363-3095F5C313C3}"/>
              </a:ext>
            </a:extLst>
          </p:cNvPr>
          <p:cNvCxnSpPr>
            <a:cxnSpLocks/>
            <a:stCxn id="14" idx="3"/>
            <a:endCxn id="15" idx="1"/>
          </p:cNvCxnSpPr>
          <p:nvPr/>
        </p:nvCxnSpPr>
        <p:spPr>
          <a:xfrm>
            <a:off x="4104812" y="2366066"/>
            <a:ext cx="2153946" cy="10424"/>
          </a:xfrm>
          <a:prstGeom prst="straightConnector1">
            <a:avLst/>
          </a:prstGeom>
          <a:ln w="25400">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7F18593-A4EB-3A48-8915-C36A69B8FF2D}"/>
              </a:ext>
            </a:extLst>
          </p:cNvPr>
          <p:cNvSpPr txBox="1"/>
          <p:nvPr/>
        </p:nvSpPr>
        <p:spPr>
          <a:xfrm>
            <a:off x="4409861" y="1785362"/>
            <a:ext cx="1579295" cy="307777"/>
          </a:xfrm>
          <a:prstGeom prst="rect">
            <a:avLst/>
          </a:prstGeom>
          <a:noFill/>
        </p:spPr>
        <p:txBody>
          <a:bodyPr wrap="square" rtlCol="0">
            <a:spAutoFit/>
          </a:bodyPr>
          <a:lstStyle/>
          <a:p>
            <a:pPr algn="ctr"/>
            <a:r>
              <a:rPr lang="en-US" sz="1400" dirty="0" err="1"/>
              <a:t>MergeJoinSource</a:t>
            </a:r>
            <a:endParaRPr lang="en-US" sz="1400" dirty="0"/>
          </a:p>
        </p:txBody>
      </p:sp>
      <p:sp>
        <p:nvSpPr>
          <p:cNvPr id="23" name="Rounded Rectangle 22">
            <a:extLst>
              <a:ext uri="{FF2B5EF4-FFF2-40B4-BE49-F238E27FC236}">
                <a16:creationId xmlns:a16="http://schemas.microsoft.com/office/drawing/2014/main" id="{7BE00BAF-CC74-E14D-B3EC-43F00D7D17CE}"/>
              </a:ext>
            </a:extLst>
          </p:cNvPr>
          <p:cNvSpPr/>
          <p:nvPr/>
        </p:nvSpPr>
        <p:spPr>
          <a:xfrm>
            <a:off x="1915297" y="296562"/>
            <a:ext cx="2458995" cy="58063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Left-side pipeline</a:t>
            </a:r>
          </a:p>
        </p:txBody>
      </p:sp>
      <p:sp>
        <p:nvSpPr>
          <p:cNvPr id="25" name="Rounded Rectangle 24">
            <a:extLst>
              <a:ext uri="{FF2B5EF4-FFF2-40B4-BE49-F238E27FC236}">
                <a16:creationId xmlns:a16="http://schemas.microsoft.com/office/drawing/2014/main" id="{5B799E1A-8695-6D43-B29A-A92E78B3E656}"/>
              </a:ext>
            </a:extLst>
          </p:cNvPr>
          <p:cNvSpPr/>
          <p:nvPr/>
        </p:nvSpPr>
        <p:spPr>
          <a:xfrm>
            <a:off x="6015430" y="1692876"/>
            <a:ext cx="2385163" cy="43914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Right-side pipeline</a:t>
            </a:r>
          </a:p>
        </p:txBody>
      </p:sp>
      <p:sp>
        <p:nvSpPr>
          <p:cNvPr id="26" name="Rounded Rectangle 25">
            <a:extLst>
              <a:ext uri="{FF2B5EF4-FFF2-40B4-BE49-F238E27FC236}">
                <a16:creationId xmlns:a16="http://schemas.microsoft.com/office/drawing/2014/main" id="{FD858CF3-6946-5D42-97C8-DF23E8D6E192}"/>
              </a:ext>
            </a:extLst>
          </p:cNvPr>
          <p:cNvSpPr/>
          <p:nvPr/>
        </p:nvSpPr>
        <p:spPr>
          <a:xfrm>
            <a:off x="4973031" y="2216673"/>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0AACAA3-0589-E54F-8A34-778DF8D4F5C6}"/>
              </a:ext>
            </a:extLst>
          </p:cNvPr>
          <p:cNvSpPr txBox="1"/>
          <p:nvPr/>
        </p:nvSpPr>
        <p:spPr>
          <a:xfrm>
            <a:off x="4781256" y="2841364"/>
            <a:ext cx="922014" cy="276999"/>
          </a:xfrm>
          <a:prstGeom prst="rect">
            <a:avLst/>
          </a:prstGeom>
          <a:noFill/>
        </p:spPr>
        <p:txBody>
          <a:bodyPr wrap="square" rtlCol="0">
            <a:spAutoFit/>
          </a:bodyPr>
          <a:lstStyle/>
          <a:p>
            <a:pPr algn="ctr"/>
            <a:r>
              <a:rPr lang="en-US" sz="1200" dirty="0"/>
              <a:t>Vectors</a:t>
            </a:r>
          </a:p>
        </p:txBody>
      </p:sp>
    </p:spTree>
    <p:extLst>
      <p:ext uri="{BB962C8B-B14F-4D97-AF65-F5344CB8AC3E}">
        <p14:creationId xmlns:p14="http://schemas.microsoft.com/office/powerpoint/2010/main" val="291431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3D849CA-4E94-9E48-B39F-14F2B7CF5C8E}"/>
              </a:ext>
            </a:extLst>
          </p:cNvPr>
          <p:cNvSpPr/>
          <p:nvPr/>
        </p:nvSpPr>
        <p:spPr>
          <a:xfrm>
            <a:off x="328275" y="2973425"/>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Plan Node A</a:t>
            </a:r>
          </a:p>
        </p:txBody>
      </p:sp>
      <p:sp>
        <p:nvSpPr>
          <p:cNvPr id="6" name="Rounded Rectangle 5">
            <a:extLst>
              <a:ext uri="{FF2B5EF4-FFF2-40B4-BE49-F238E27FC236}">
                <a16:creationId xmlns:a16="http://schemas.microsoft.com/office/drawing/2014/main" id="{8311FF44-A748-CE45-BD4B-09636668A2CB}"/>
              </a:ext>
            </a:extLst>
          </p:cNvPr>
          <p:cNvSpPr/>
          <p:nvPr/>
        </p:nvSpPr>
        <p:spPr>
          <a:xfrm>
            <a:off x="328275" y="3929444"/>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TableScan</a:t>
            </a:r>
          </a:p>
        </p:txBody>
      </p:sp>
      <p:sp>
        <p:nvSpPr>
          <p:cNvPr id="7" name="Rounded Rectangle 6">
            <a:extLst>
              <a:ext uri="{FF2B5EF4-FFF2-40B4-BE49-F238E27FC236}">
                <a16:creationId xmlns:a16="http://schemas.microsoft.com/office/drawing/2014/main" id="{856E9AAC-D058-7B41-BAF7-B9F53F04ED54}"/>
              </a:ext>
            </a:extLst>
          </p:cNvPr>
          <p:cNvSpPr/>
          <p:nvPr/>
        </p:nvSpPr>
        <p:spPr>
          <a:xfrm>
            <a:off x="2274289" y="2973425"/>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Plan Node B</a:t>
            </a:r>
          </a:p>
        </p:txBody>
      </p:sp>
      <p:cxnSp>
        <p:nvCxnSpPr>
          <p:cNvPr id="9" name="Straight Arrow Connector 8">
            <a:extLst>
              <a:ext uri="{FF2B5EF4-FFF2-40B4-BE49-F238E27FC236}">
                <a16:creationId xmlns:a16="http://schemas.microsoft.com/office/drawing/2014/main" id="{7E79AB8D-05AC-594D-AAED-085CCB29587E}"/>
              </a:ext>
            </a:extLst>
          </p:cNvPr>
          <p:cNvCxnSpPr>
            <a:cxnSpLocks/>
            <a:stCxn id="12" idx="2"/>
            <a:endCxn id="5" idx="0"/>
          </p:cNvCxnSpPr>
          <p:nvPr/>
        </p:nvCxnSpPr>
        <p:spPr>
          <a:xfrm flipH="1">
            <a:off x="1071214" y="2399396"/>
            <a:ext cx="1018501" cy="5740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8CDE11-CCD3-074B-B4A5-9BFA8CB3F4FA}"/>
              </a:ext>
            </a:extLst>
          </p:cNvPr>
          <p:cNvCxnSpPr>
            <a:cxnSpLocks/>
            <a:stCxn id="12" idx="2"/>
            <a:endCxn id="7" idx="0"/>
          </p:cNvCxnSpPr>
          <p:nvPr/>
        </p:nvCxnSpPr>
        <p:spPr>
          <a:xfrm>
            <a:off x="2089715" y="2399396"/>
            <a:ext cx="927513" cy="5740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624F3D-162A-7B4C-931E-2ADA3C423C39}"/>
              </a:ext>
            </a:extLst>
          </p:cNvPr>
          <p:cNvCxnSpPr>
            <a:cxnSpLocks/>
            <a:stCxn id="5" idx="2"/>
            <a:endCxn id="6" idx="0"/>
          </p:cNvCxnSpPr>
          <p:nvPr/>
        </p:nvCxnSpPr>
        <p:spPr>
          <a:xfrm>
            <a:off x="1071214" y="3494594"/>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43DCCA64-C1F0-0E41-A63E-923469AEB685}"/>
              </a:ext>
            </a:extLst>
          </p:cNvPr>
          <p:cNvSpPr/>
          <p:nvPr/>
        </p:nvSpPr>
        <p:spPr>
          <a:xfrm>
            <a:off x="1346776" y="1878227"/>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err="1"/>
              <a:t>MergeJoinNode</a:t>
            </a:r>
            <a:endParaRPr lang="en-US" sz="1400" dirty="0"/>
          </a:p>
        </p:txBody>
      </p:sp>
      <p:sp>
        <p:nvSpPr>
          <p:cNvPr id="32" name="Rounded Rectangle 31">
            <a:extLst>
              <a:ext uri="{FF2B5EF4-FFF2-40B4-BE49-F238E27FC236}">
                <a16:creationId xmlns:a16="http://schemas.microsoft.com/office/drawing/2014/main" id="{11B61CC4-923E-C04C-AE5B-603B62DBD9EF}"/>
              </a:ext>
            </a:extLst>
          </p:cNvPr>
          <p:cNvSpPr/>
          <p:nvPr/>
        </p:nvSpPr>
        <p:spPr>
          <a:xfrm>
            <a:off x="6354415" y="2984832"/>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Operator A</a:t>
            </a:r>
          </a:p>
        </p:txBody>
      </p:sp>
      <p:sp>
        <p:nvSpPr>
          <p:cNvPr id="33" name="Rounded Rectangle 32">
            <a:extLst>
              <a:ext uri="{FF2B5EF4-FFF2-40B4-BE49-F238E27FC236}">
                <a16:creationId xmlns:a16="http://schemas.microsoft.com/office/drawing/2014/main" id="{D4B9FB65-6AFB-1C41-B578-1F5507E0C30A}"/>
              </a:ext>
            </a:extLst>
          </p:cNvPr>
          <p:cNvSpPr/>
          <p:nvPr/>
        </p:nvSpPr>
        <p:spPr>
          <a:xfrm>
            <a:off x="6354415" y="3929444"/>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TableScan</a:t>
            </a:r>
          </a:p>
        </p:txBody>
      </p:sp>
      <p:sp>
        <p:nvSpPr>
          <p:cNvPr id="34" name="Rounded Rectangle 33">
            <a:extLst>
              <a:ext uri="{FF2B5EF4-FFF2-40B4-BE49-F238E27FC236}">
                <a16:creationId xmlns:a16="http://schemas.microsoft.com/office/drawing/2014/main" id="{CC290C61-E75A-0A48-B1DD-A4ED9007B082}"/>
              </a:ext>
            </a:extLst>
          </p:cNvPr>
          <p:cNvSpPr/>
          <p:nvPr/>
        </p:nvSpPr>
        <p:spPr>
          <a:xfrm>
            <a:off x="9736507" y="3009546"/>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t>Operator B</a:t>
            </a:r>
          </a:p>
        </p:txBody>
      </p:sp>
      <p:cxnSp>
        <p:nvCxnSpPr>
          <p:cNvPr id="35" name="Straight Arrow Connector 34">
            <a:extLst>
              <a:ext uri="{FF2B5EF4-FFF2-40B4-BE49-F238E27FC236}">
                <a16:creationId xmlns:a16="http://schemas.microsoft.com/office/drawing/2014/main" id="{9885EF81-0781-024F-8178-0291C1C84400}"/>
              </a:ext>
            </a:extLst>
          </p:cNvPr>
          <p:cNvCxnSpPr>
            <a:cxnSpLocks/>
            <a:stCxn id="38" idx="2"/>
            <a:endCxn id="32" idx="0"/>
          </p:cNvCxnSpPr>
          <p:nvPr/>
        </p:nvCxnSpPr>
        <p:spPr>
          <a:xfrm>
            <a:off x="7148319" y="2407490"/>
            <a:ext cx="0" cy="577342"/>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00D33A4-45DD-8C46-84D7-FE2064C57879}"/>
              </a:ext>
            </a:extLst>
          </p:cNvPr>
          <p:cNvCxnSpPr>
            <a:cxnSpLocks/>
            <a:stCxn id="39" idx="2"/>
            <a:endCxn id="34" idx="0"/>
          </p:cNvCxnSpPr>
          <p:nvPr/>
        </p:nvCxnSpPr>
        <p:spPr>
          <a:xfrm>
            <a:off x="10530410" y="2417914"/>
            <a:ext cx="1" cy="591632"/>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3285B3-52CC-794D-8E28-B38007141B6A}"/>
              </a:ext>
            </a:extLst>
          </p:cNvPr>
          <p:cNvCxnSpPr>
            <a:cxnSpLocks/>
            <a:stCxn id="32" idx="2"/>
            <a:endCxn id="33" idx="0"/>
          </p:cNvCxnSpPr>
          <p:nvPr/>
        </p:nvCxnSpPr>
        <p:spPr>
          <a:xfrm>
            <a:off x="7148319" y="3514095"/>
            <a:ext cx="0" cy="415349"/>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DC1F9CBB-BECE-7D40-A6C2-03C6636C40C9}"/>
              </a:ext>
            </a:extLst>
          </p:cNvPr>
          <p:cNvSpPr/>
          <p:nvPr/>
        </p:nvSpPr>
        <p:spPr>
          <a:xfrm>
            <a:off x="6354415" y="1878227"/>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err="1"/>
              <a:t>MergeJoin</a:t>
            </a:r>
            <a:endParaRPr lang="en-US" sz="1400" dirty="0"/>
          </a:p>
        </p:txBody>
      </p:sp>
      <p:sp>
        <p:nvSpPr>
          <p:cNvPr id="39" name="Rounded Rectangle 38">
            <a:extLst>
              <a:ext uri="{FF2B5EF4-FFF2-40B4-BE49-F238E27FC236}">
                <a16:creationId xmlns:a16="http://schemas.microsoft.com/office/drawing/2014/main" id="{B5433EB2-1E8A-8C43-B99F-4BFCCB8D1F31}"/>
              </a:ext>
            </a:extLst>
          </p:cNvPr>
          <p:cNvSpPr/>
          <p:nvPr/>
        </p:nvSpPr>
        <p:spPr>
          <a:xfrm>
            <a:off x="9736506" y="1888651"/>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err="1"/>
              <a:t>CallbackSink</a:t>
            </a:r>
            <a:endParaRPr lang="en-US" sz="1400" dirty="0"/>
          </a:p>
        </p:txBody>
      </p:sp>
      <p:cxnSp>
        <p:nvCxnSpPr>
          <p:cNvPr id="42" name="Straight Arrow Connector 41">
            <a:extLst>
              <a:ext uri="{FF2B5EF4-FFF2-40B4-BE49-F238E27FC236}">
                <a16:creationId xmlns:a16="http://schemas.microsoft.com/office/drawing/2014/main" id="{CCCB99DD-F925-254B-BFFB-88A4C98932D0}"/>
              </a:ext>
            </a:extLst>
          </p:cNvPr>
          <p:cNvCxnSpPr>
            <a:cxnSpLocks/>
            <a:stCxn id="38" idx="3"/>
            <a:endCxn id="39" idx="1"/>
          </p:cNvCxnSpPr>
          <p:nvPr/>
        </p:nvCxnSpPr>
        <p:spPr>
          <a:xfrm>
            <a:off x="7942223" y="2142859"/>
            <a:ext cx="1794283" cy="10424"/>
          </a:xfrm>
          <a:prstGeom prst="straightConnector1">
            <a:avLst/>
          </a:prstGeom>
          <a:ln w="25400">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54EB191-E306-EC44-BD5C-14C98A484169}"/>
              </a:ext>
            </a:extLst>
          </p:cNvPr>
          <p:cNvSpPr txBox="1"/>
          <p:nvPr/>
        </p:nvSpPr>
        <p:spPr>
          <a:xfrm>
            <a:off x="8025450" y="1505929"/>
            <a:ext cx="1579295" cy="307777"/>
          </a:xfrm>
          <a:prstGeom prst="rect">
            <a:avLst/>
          </a:prstGeom>
          <a:noFill/>
        </p:spPr>
        <p:txBody>
          <a:bodyPr wrap="square" rtlCol="0">
            <a:spAutoFit/>
          </a:bodyPr>
          <a:lstStyle/>
          <a:p>
            <a:pPr algn="ctr"/>
            <a:r>
              <a:rPr lang="en-US" sz="1400" dirty="0" err="1"/>
              <a:t>MergeJoinSource</a:t>
            </a:r>
            <a:endParaRPr lang="en-US" sz="1400" dirty="0"/>
          </a:p>
        </p:txBody>
      </p:sp>
      <p:sp>
        <p:nvSpPr>
          <p:cNvPr id="44" name="Rounded Rectangle 43">
            <a:extLst>
              <a:ext uri="{FF2B5EF4-FFF2-40B4-BE49-F238E27FC236}">
                <a16:creationId xmlns:a16="http://schemas.microsoft.com/office/drawing/2014/main" id="{7765E910-99B5-DA48-B45A-99C5C8FEE682}"/>
              </a:ext>
            </a:extLst>
          </p:cNvPr>
          <p:cNvSpPr/>
          <p:nvPr/>
        </p:nvSpPr>
        <p:spPr>
          <a:xfrm>
            <a:off x="6117631" y="1632118"/>
            <a:ext cx="2046154" cy="34121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Right-side pipeline</a:t>
            </a:r>
          </a:p>
        </p:txBody>
      </p:sp>
      <p:sp>
        <p:nvSpPr>
          <p:cNvPr id="45" name="Rounded Rectangle 44">
            <a:extLst>
              <a:ext uri="{FF2B5EF4-FFF2-40B4-BE49-F238E27FC236}">
                <a16:creationId xmlns:a16="http://schemas.microsoft.com/office/drawing/2014/main" id="{CDF22520-59FB-D240-9CCB-ECE35C8C3143}"/>
              </a:ext>
            </a:extLst>
          </p:cNvPr>
          <p:cNvSpPr/>
          <p:nvPr/>
        </p:nvSpPr>
        <p:spPr>
          <a:xfrm>
            <a:off x="9513055" y="1613582"/>
            <a:ext cx="2046153" cy="34121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Left-side pipeline</a:t>
            </a:r>
          </a:p>
        </p:txBody>
      </p:sp>
      <p:sp>
        <p:nvSpPr>
          <p:cNvPr id="46" name="Rounded Rectangle 45">
            <a:extLst>
              <a:ext uri="{FF2B5EF4-FFF2-40B4-BE49-F238E27FC236}">
                <a16:creationId xmlns:a16="http://schemas.microsoft.com/office/drawing/2014/main" id="{02C8A882-3ACE-4B47-B17A-5713C34C3CB9}"/>
              </a:ext>
            </a:extLst>
          </p:cNvPr>
          <p:cNvSpPr/>
          <p:nvPr/>
        </p:nvSpPr>
        <p:spPr>
          <a:xfrm>
            <a:off x="8617031" y="1992657"/>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6A5837B-8AC1-224B-9571-8F6F2B5AFB9E}"/>
              </a:ext>
            </a:extLst>
          </p:cNvPr>
          <p:cNvSpPr txBox="1"/>
          <p:nvPr/>
        </p:nvSpPr>
        <p:spPr>
          <a:xfrm>
            <a:off x="8425256" y="2617348"/>
            <a:ext cx="922014" cy="276999"/>
          </a:xfrm>
          <a:prstGeom prst="rect">
            <a:avLst/>
          </a:prstGeom>
          <a:noFill/>
        </p:spPr>
        <p:txBody>
          <a:bodyPr wrap="square" rtlCol="0">
            <a:spAutoFit/>
          </a:bodyPr>
          <a:lstStyle/>
          <a:p>
            <a:pPr algn="ctr"/>
            <a:r>
              <a:rPr lang="en-US" sz="1200" dirty="0"/>
              <a:t>Vectors</a:t>
            </a:r>
          </a:p>
        </p:txBody>
      </p:sp>
      <p:cxnSp>
        <p:nvCxnSpPr>
          <p:cNvPr id="62" name="Straight Arrow Connector 61">
            <a:extLst>
              <a:ext uri="{FF2B5EF4-FFF2-40B4-BE49-F238E27FC236}">
                <a16:creationId xmlns:a16="http://schemas.microsoft.com/office/drawing/2014/main" id="{AF9EE722-1D66-2B4C-A337-518D50A43DB5}"/>
              </a:ext>
            </a:extLst>
          </p:cNvPr>
          <p:cNvCxnSpPr>
            <a:cxnSpLocks/>
          </p:cNvCxnSpPr>
          <p:nvPr/>
        </p:nvCxnSpPr>
        <p:spPr>
          <a:xfrm>
            <a:off x="3846440" y="2693504"/>
            <a:ext cx="2148418"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46EBDCD-0E53-874C-A463-29FCFDA4DCFD}"/>
              </a:ext>
            </a:extLst>
          </p:cNvPr>
          <p:cNvSpPr txBox="1"/>
          <p:nvPr/>
        </p:nvSpPr>
        <p:spPr>
          <a:xfrm>
            <a:off x="4122803" y="2353476"/>
            <a:ext cx="1579295" cy="307777"/>
          </a:xfrm>
          <a:prstGeom prst="rect">
            <a:avLst/>
          </a:prstGeom>
          <a:noFill/>
        </p:spPr>
        <p:txBody>
          <a:bodyPr wrap="square" rtlCol="0">
            <a:spAutoFit/>
          </a:bodyPr>
          <a:lstStyle/>
          <a:p>
            <a:pPr algn="ctr"/>
            <a:r>
              <a:rPr lang="en-US" sz="1400" dirty="0"/>
              <a:t>LocalPlanner</a:t>
            </a:r>
          </a:p>
        </p:txBody>
      </p:sp>
    </p:spTree>
    <p:extLst>
      <p:ext uri="{BB962C8B-B14F-4D97-AF65-F5344CB8AC3E}">
        <p14:creationId xmlns:p14="http://schemas.microsoft.com/office/powerpoint/2010/main" val="769229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Graphical user interface, table, Teams&#10;&#10;Description automatically generated">
            <a:extLst>
              <a:ext uri="{FF2B5EF4-FFF2-40B4-BE49-F238E27FC236}">
                <a16:creationId xmlns:a16="http://schemas.microsoft.com/office/drawing/2014/main" id="{5E591C12-E3D3-D043-8795-5C55D9E38AD2}"/>
              </a:ext>
            </a:extLst>
          </p:cNvPr>
          <p:cNvPicPr>
            <a:picLocks noChangeAspect="1"/>
          </p:cNvPicPr>
          <p:nvPr/>
        </p:nvPicPr>
        <p:blipFill>
          <a:blip r:embed="rId2"/>
          <a:stretch>
            <a:fillRect/>
          </a:stretch>
        </p:blipFill>
        <p:spPr>
          <a:xfrm>
            <a:off x="1227881" y="950591"/>
            <a:ext cx="9492812" cy="4533140"/>
          </a:xfrm>
          <a:prstGeom prst="rect">
            <a:avLst/>
          </a:prstGeom>
        </p:spPr>
      </p:pic>
      <p:sp>
        <p:nvSpPr>
          <p:cNvPr id="5" name="Rounded Rectangle 4">
            <a:extLst>
              <a:ext uri="{FF2B5EF4-FFF2-40B4-BE49-F238E27FC236}">
                <a16:creationId xmlns:a16="http://schemas.microsoft.com/office/drawing/2014/main" id="{FF34F68B-6E06-5041-ADA5-EDB39229C5B6}"/>
              </a:ext>
            </a:extLst>
          </p:cNvPr>
          <p:cNvSpPr/>
          <p:nvPr/>
        </p:nvSpPr>
        <p:spPr>
          <a:xfrm>
            <a:off x="1227881" y="3138617"/>
            <a:ext cx="9492812" cy="1637200"/>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681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01E4E15-80CE-F047-AEE2-AA66AB3A8CC3}"/>
              </a:ext>
            </a:extLst>
          </p:cNvPr>
          <p:cNvSpPr/>
          <p:nvPr/>
        </p:nvSpPr>
        <p:spPr>
          <a:xfrm>
            <a:off x="1075658" y="1066548"/>
            <a:ext cx="2351282" cy="1083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Coordinator</a:t>
            </a:r>
          </a:p>
        </p:txBody>
      </p:sp>
      <p:sp>
        <p:nvSpPr>
          <p:cNvPr id="5" name="Rounded Rectangle 4">
            <a:extLst>
              <a:ext uri="{FF2B5EF4-FFF2-40B4-BE49-F238E27FC236}">
                <a16:creationId xmlns:a16="http://schemas.microsoft.com/office/drawing/2014/main" id="{39B22FCD-D14A-6E49-89B4-9DC58B3610CB}"/>
              </a:ext>
            </a:extLst>
          </p:cNvPr>
          <p:cNvSpPr/>
          <p:nvPr/>
        </p:nvSpPr>
        <p:spPr>
          <a:xfrm>
            <a:off x="1075658" y="3764441"/>
            <a:ext cx="1506904" cy="1083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Worker</a:t>
            </a:r>
          </a:p>
        </p:txBody>
      </p:sp>
      <p:sp>
        <p:nvSpPr>
          <p:cNvPr id="6" name="Rounded Rectangle 5">
            <a:extLst>
              <a:ext uri="{FF2B5EF4-FFF2-40B4-BE49-F238E27FC236}">
                <a16:creationId xmlns:a16="http://schemas.microsoft.com/office/drawing/2014/main" id="{3B33A4B3-BF05-384A-981C-56C5C77FE65C}"/>
              </a:ext>
            </a:extLst>
          </p:cNvPr>
          <p:cNvSpPr/>
          <p:nvPr/>
        </p:nvSpPr>
        <p:spPr>
          <a:xfrm>
            <a:off x="1228058" y="3916841"/>
            <a:ext cx="1506904" cy="1083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Worker</a:t>
            </a:r>
          </a:p>
        </p:txBody>
      </p:sp>
      <p:sp>
        <p:nvSpPr>
          <p:cNvPr id="7" name="Rounded Rectangle 6">
            <a:extLst>
              <a:ext uri="{FF2B5EF4-FFF2-40B4-BE49-F238E27FC236}">
                <a16:creationId xmlns:a16="http://schemas.microsoft.com/office/drawing/2014/main" id="{B5DE0B9A-757B-1845-9F42-58E2297CA95E}"/>
              </a:ext>
            </a:extLst>
          </p:cNvPr>
          <p:cNvSpPr/>
          <p:nvPr/>
        </p:nvSpPr>
        <p:spPr>
          <a:xfrm>
            <a:off x="1380458" y="4069241"/>
            <a:ext cx="1506904" cy="1083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Worker</a:t>
            </a:r>
          </a:p>
        </p:txBody>
      </p:sp>
      <p:sp>
        <p:nvSpPr>
          <p:cNvPr id="8" name="Rounded Rectangle 7">
            <a:extLst>
              <a:ext uri="{FF2B5EF4-FFF2-40B4-BE49-F238E27FC236}">
                <a16:creationId xmlns:a16="http://schemas.microsoft.com/office/drawing/2014/main" id="{C514019A-C323-F948-B366-56DD9A08286E}"/>
              </a:ext>
            </a:extLst>
          </p:cNvPr>
          <p:cNvSpPr/>
          <p:nvPr/>
        </p:nvSpPr>
        <p:spPr>
          <a:xfrm>
            <a:off x="1532858" y="4221641"/>
            <a:ext cx="1506904" cy="1083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Worker</a:t>
            </a:r>
          </a:p>
        </p:txBody>
      </p:sp>
      <p:cxnSp>
        <p:nvCxnSpPr>
          <p:cNvPr id="10" name="Straight Connector 9">
            <a:extLst>
              <a:ext uri="{FF2B5EF4-FFF2-40B4-BE49-F238E27FC236}">
                <a16:creationId xmlns:a16="http://schemas.microsoft.com/office/drawing/2014/main" id="{428C76C8-0308-704F-96B5-B0A63DF79109}"/>
              </a:ext>
            </a:extLst>
          </p:cNvPr>
          <p:cNvCxnSpPr>
            <a:stCxn id="4" idx="2"/>
            <a:endCxn id="8" idx="0"/>
          </p:cNvCxnSpPr>
          <p:nvPr/>
        </p:nvCxnSpPr>
        <p:spPr>
          <a:xfrm>
            <a:off x="2251299" y="2150076"/>
            <a:ext cx="35011" cy="207156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05FD78C-BC36-D642-96C9-DA5CAEEFB926}"/>
              </a:ext>
            </a:extLst>
          </p:cNvPr>
          <p:cNvSpPr txBox="1"/>
          <p:nvPr/>
        </p:nvSpPr>
        <p:spPr>
          <a:xfrm>
            <a:off x="345987" y="2614701"/>
            <a:ext cx="3818238" cy="646331"/>
          </a:xfrm>
          <a:prstGeom prst="rect">
            <a:avLst/>
          </a:prstGeom>
          <a:solidFill>
            <a:schemeClr val="bg1"/>
          </a:solidFill>
        </p:spPr>
        <p:txBody>
          <a:bodyPr wrap="square" rtlCol="0">
            <a:spAutoFit/>
          </a:bodyPr>
          <a:lstStyle/>
          <a:p>
            <a:pPr algn="ctr"/>
            <a:r>
              <a:rPr lang="en-US" dirty="0"/>
              <a:t>Coordinator-Worker Interface</a:t>
            </a:r>
          </a:p>
          <a:p>
            <a:pPr algn="ctr"/>
            <a:r>
              <a:rPr lang="en-US" dirty="0"/>
              <a:t>HTTP + JSON</a:t>
            </a:r>
          </a:p>
        </p:txBody>
      </p:sp>
      <p:sp>
        <p:nvSpPr>
          <p:cNvPr id="13" name="Rounded Rectangle 12">
            <a:extLst>
              <a:ext uri="{FF2B5EF4-FFF2-40B4-BE49-F238E27FC236}">
                <a16:creationId xmlns:a16="http://schemas.microsoft.com/office/drawing/2014/main" id="{79AD222A-6BBE-254F-A60B-4DA4056CD099}"/>
              </a:ext>
            </a:extLst>
          </p:cNvPr>
          <p:cNvSpPr/>
          <p:nvPr/>
        </p:nvSpPr>
        <p:spPr>
          <a:xfrm>
            <a:off x="6914283" y="1066548"/>
            <a:ext cx="2351282" cy="1083528"/>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(metadata)</a:t>
            </a:r>
          </a:p>
        </p:txBody>
      </p:sp>
      <p:sp>
        <p:nvSpPr>
          <p:cNvPr id="16" name="Rounded Rectangle 15">
            <a:extLst>
              <a:ext uri="{FF2B5EF4-FFF2-40B4-BE49-F238E27FC236}">
                <a16:creationId xmlns:a16="http://schemas.microsoft.com/office/drawing/2014/main" id="{00FC1C51-9E18-C542-AEA0-A843E6B5688A}"/>
              </a:ext>
            </a:extLst>
          </p:cNvPr>
          <p:cNvSpPr/>
          <p:nvPr/>
        </p:nvSpPr>
        <p:spPr>
          <a:xfrm>
            <a:off x="6873097" y="3778731"/>
            <a:ext cx="1506904" cy="1083528"/>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(data)</a:t>
            </a:r>
          </a:p>
        </p:txBody>
      </p:sp>
      <p:sp>
        <p:nvSpPr>
          <p:cNvPr id="18" name="Rounded Rectangle 17">
            <a:extLst>
              <a:ext uri="{FF2B5EF4-FFF2-40B4-BE49-F238E27FC236}">
                <a16:creationId xmlns:a16="http://schemas.microsoft.com/office/drawing/2014/main" id="{FC037B02-8E8E-7A46-86C9-0CD4288F63CA}"/>
              </a:ext>
            </a:extLst>
          </p:cNvPr>
          <p:cNvSpPr/>
          <p:nvPr/>
        </p:nvSpPr>
        <p:spPr>
          <a:xfrm>
            <a:off x="7025497" y="3931131"/>
            <a:ext cx="1506904" cy="1083528"/>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(data)</a:t>
            </a:r>
          </a:p>
        </p:txBody>
      </p:sp>
      <p:sp>
        <p:nvSpPr>
          <p:cNvPr id="19" name="Rounded Rectangle 18">
            <a:extLst>
              <a:ext uri="{FF2B5EF4-FFF2-40B4-BE49-F238E27FC236}">
                <a16:creationId xmlns:a16="http://schemas.microsoft.com/office/drawing/2014/main" id="{3CAE5884-8375-674F-9849-2D3A32BFA9BD}"/>
              </a:ext>
            </a:extLst>
          </p:cNvPr>
          <p:cNvSpPr/>
          <p:nvPr/>
        </p:nvSpPr>
        <p:spPr>
          <a:xfrm>
            <a:off x="7177897" y="4083531"/>
            <a:ext cx="1506904" cy="1083528"/>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(data)</a:t>
            </a:r>
          </a:p>
        </p:txBody>
      </p:sp>
      <p:sp>
        <p:nvSpPr>
          <p:cNvPr id="20" name="Rounded Rectangle 19">
            <a:extLst>
              <a:ext uri="{FF2B5EF4-FFF2-40B4-BE49-F238E27FC236}">
                <a16:creationId xmlns:a16="http://schemas.microsoft.com/office/drawing/2014/main" id="{4FC2DA76-4E6C-214D-A515-D15B45DE709C}"/>
              </a:ext>
            </a:extLst>
          </p:cNvPr>
          <p:cNvSpPr/>
          <p:nvPr/>
        </p:nvSpPr>
        <p:spPr>
          <a:xfrm>
            <a:off x="7330297" y="4235931"/>
            <a:ext cx="1506904" cy="1083528"/>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(data)</a:t>
            </a:r>
          </a:p>
        </p:txBody>
      </p:sp>
      <p:cxnSp>
        <p:nvCxnSpPr>
          <p:cNvPr id="23" name="Straight Connector 22">
            <a:extLst>
              <a:ext uri="{FF2B5EF4-FFF2-40B4-BE49-F238E27FC236}">
                <a16:creationId xmlns:a16="http://schemas.microsoft.com/office/drawing/2014/main" id="{39C2B2DA-430B-3947-95CF-706F72D8DE4C}"/>
              </a:ext>
            </a:extLst>
          </p:cNvPr>
          <p:cNvCxnSpPr>
            <a:cxnSpLocks/>
            <a:stCxn id="4" idx="3"/>
            <a:endCxn id="13" idx="1"/>
          </p:cNvCxnSpPr>
          <p:nvPr/>
        </p:nvCxnSpPr>
        <p:spPr>
          <a:xfrm>
            <a:off x="3426940" y="1608312"/>
            <a:ext cx="34873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61DE97-E6D1-C340-A56E-FB56B1154827}"/>
              </a:ext>
            </a:extLst>
          </p:cNvPr>
          <p:cNvCxnSpPr>
            <a:cxnSpLocks/>
            <a:stCxn id="8" idx="3"/>
            <a:endCxn id="20" idx="1"/>
          </p:cNvCxnSpPr>
          <p:nvPr/>
        </p:nvCxnSpPr>
        <p:spPr>
          <a:xfrm>
            <a:off x="3039762" y="4763405"/>
            <a:ext cx="4290535" cy="1429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E2CD5BB5-4D8B-5047-B547-E1F80954BB35}"/>
              </a:ext>
            </a:extLst>
          </p:cNvPr>
          <p:cNvSpPr/>
          <p:nvPr/>
        </p:nvSpPr>
        <p:spPr>
          <a:xfrm>
            <a:off x="617840" y="889686"/>
            <a:ext cx="3289886" cy="4732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dirty="0"/>
          </a:p>
        </p:txBody>
      </p:sp>
      <p:sp>
        <p:nvSpPr>
          <p:cNvPr id="30" name="Rounded Rectangle 29">
            <a:extLst>
              <a:ext uri="{FF2B5EF4-FFF2-40B4-BE49-F238E27FC236}">
                <a16:creationId xmlns:a16="http://schemas.microsoft.com/office/drawing/2014/main" id="{5AADEEA9-8E8B-A54A-A35A-AEA2273428C5}"/>
              </a:ext>
            </a:extLst>
          </p:cNvPr>
          <p:cNvSpPr/>
          <p:nvPr/>
        </p:nvSpPr>
        <p:spPr>
          <a:xfrm>
            <a:off x="6497400" y="889686"/>
            <a:ext cx="3184179" cy="4732638"/>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dirty="0"/>
          </a:p>
        </p:txBody>
      </p:sp>
      <p:sp>
        <p:nvSpPr>
          <p:cNvPr id="34" name="TextBox 33">
            <a:extLst>
              <a:ext uri="{FF2B5EF4-FFF2-40B4-BE49-F238E27FC236}">
                <a16:creationId xmlns:a16="http://schemas.microsoft.com/office/drawing/2014/main" id="{AFBFA41D-EA3D-D749-BC77-DD853F9263D0}"/>
              </a:ext>
            </a:extLst>
          </p:cNvPr>
          <p:cNvSpPr txBox="1"/>
          <p:nvPr/>
        </p:nvSpPr>
        <p:spPr>
          <a:xfrm>
            <a:off x="4062809" y="1160204"/>
            <a:ext cx="2270709" cy="923330"/>
          </a:xfrm>
          <a:prstGeom prst="rect">
            <a:avLst/>
          </a:prstGeom>
          <a:solidFill>
            <a:schemeClr val="bg1"/>
          </a:solidFill>
        </p:spPr>
        <p:txBody>
          <a:bodyPr wrap="square" rtlCol="0">
            <a:spAutoFit/>
          </a:bodyPr>
          <a:lstStyle/>
          <a:p>
            <a:pPr algn="ctr"/>
            <a:r>
              <a:rPr lang="en-US" dirty="0"/>
              <a:t>SPI (Metadata APIs)</a:t>
            </a:r>
          </a:p>
          <a:p>
            <a:pPr marL="285750" indent="-285750">
              <a:buFont typeface="Arial" panose="020B0604020202020204" pitchFamily="34" charset="0"/>
              <a:buChar char="•"/>
            </a:pPr>
            <a:r>
              <a:rPr lang="en-US" sz="1200" dirty="0"/>
              <a:t>Get table schema</a:t>
            </a:r>
          </a:p>
          <a:p>
            <a:pPr marL="285750" indent="-285750">
              <a:buFont typeface="Arial" panose="020B0604020202020204" pitchFamily="34" charset="0"/>
              <a:buChar char="•"/>
            </a:pPr>
            <a:r>
              <a:rPr lang="en-US" sz="1200" dirty="0"/>
              <a:t>List splits</a:t>
            </a:r>
          </a:p>
          <a:p>
            <a:pPr marL="285750" indent="-285750">
              <a:buFont typeface="Arial" panose="020B0604020202020204" pitchFamily="34" charset="0"/>
              <a:buChar char="•"/>
            </a:pPr>
            <a:r>
              <a:rPr lang="en-US" sz="1200" dirty="0"/>
              <a:t>Etc.</a:t>
            </a:r>
          </a:p>
        </p:txBody>
      </p:sp>
      <p:sp>
        <p:nvSpPr>
          <p:cNvPr id="35" name="TextBox 34">
            <a:extLst>
              <a:ext uri="{FF2B5EF4-FFF2-40B4-BE49-F238E27FC236}">
                <a16:creationId xmlns:a16="http://schemas.microsoft.com/office/drawing/2014/main" id="{29C16292-A8F6-BE4E-BA4C-8A3FEE6D7F74}"/>
              </a:ext>
            </a:extLst>
          </p:cNvPr>
          <p:cNvSpPr txBox="1"/>
          <p:nvPr/>
        </p:nvSpPr>
        <p:spPr>
          <a:xfrm>
            <a:off x="4018939" y="4317554"/>
            <a:ext cx="2314580" cy="738664"/>
          </a:xfrm>
          <a:prstGeom prst="rect">
            <a:avLst/>
          </a:prstGeom>
          <a:solidFill>
            <a:schemeClr val="bg1"/>
          </a:solidFill>
        </p:spPr>
        <p:txBody>
          <a:bodyPr wrap="square" rtlCol="0">
            <a:spAutoFit/>
          </a:bodyPr>
          <a:lstStyle/>
          <a:p>
            <a:pPr algn="ctr"/>
            <a:r>
              <a:rPr lang="en-US" dirty="0"/>
              <a:t>SPI (Data APIs)</a:t>
            </a:r>
          </a:p>
          <a:p>
            <a:pPr marL="285750" indent="-285750">
              <a:buFont typeface="Arial" panose="020B0604020202020204" pitchFamily="34" charset="0"/>
              <a:buChar char="•"/>
            </a:pPr>
            <a:r>
              <a:rPr lang="en-US" sz="1200" dirty="0"/>
              <a:t>Fetch data for a given split</a:t>
            </a:r>
          </a:p>
          <a:p>
            <a:pPr marL="285750" indent="-285750">
              <a:buFont typeface="Arial" panose="020B0604020202020204" pitchFamily="34" charset="0"/>
              <a:buChar char="•"/>
            </a:pPr>
            <a:r>
              <a:rPr lang="en-US" sz="1200" dirty="0"/>
              <a:t>Etc.</a:t>
            </a:r>
          </a:p>
        </p:txBody>
      </p:sp>
    </p:spTree>
    <p:extLst>
      <p:ext uri="{BB962C8B-B14F-4D97-AF65-F5344CB8AC3E}">
        <p14:creationId xmlns:p14="http://schemas.microsoft.com/office/powerpoint/2010/main" val="96751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FE8BD14-9306-CD42-A522-F6999AB707A1}"/>
              </a:ext>
            </a:extLst>
          </p:cNvPr>
          <p:cNvSpPr/>
          <p:nvPr/>
        </p:nvSpPr>
        <p:spPr>
          <a:xfrm>
            <a:off x="1075658" y="1066547"/>
            <a:ext cx="2351282" cy="1722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Coordinator</a:t>
            </a:r>
          </a:p>
        </p:txBody>
      </p:sp>
      <p:sp>
        <p:nvSpPr>
          <p:cNvPr id="5" name="Rounded Rectangle 4">
            <a:extLst>
              <a:ext uri="{FF2B5EF4-FFF2-40B4-BE49-F238E27FC236}">
                <a16:creationId xmlns:a16="http://schemas.microsoft.com/office/drawing/2014/main" id="{901CD797-81A4-B348-A022-F68F462C46F8}"/>
              </a:ext>
            </a:extLst>
          </p:cNvPr>
          <p:cNvSpPr/>
          <p:nvPr/>
        </p:nvSpPr>
        <p:spPr>
          <a:xfrm>
            <a:off x="1075658" y="3764440"/>
            <a:ext cx="1506904" cy="1315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Worker</a:t>
            </a:r>
          </a:p>
        </p:txBody>
      </p:sp>
      <p:sp>
        <p:nvSpPr>
          <p:cNvPr id="6" name="Rounded Rectangle 5">
            <a:extLst>
              <a:ext uri="{FF2B5EF4-FFF2-40B4-BE49-F238E27FC236}">
                <a16:creationId xmlns:a16="http://schemas.microsoft.com/office/drawing/2014/main" id="{3026B5FB-2EE6-BB49-9D7C-42912AD6C79A}"/>
              </a:ext>
            </a:extLst>
          </p:cNvPr>
          <p:cNvSpPr/>
          <p:nvPr/>
        </p:nvSpPr>
        <p:spPr>
          <a:xfrm>
            <a:off x="1228058" y="3916841"/>
            <a:ext cx="1506904" cy="1398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Worker</a:t>
            </a:r>
          </a:p>
        </p:txBody>
      </p:sp>
      <p:sp>
        <p:nvSpPr>
          <p:cNvPr id="7" name="Rounded Rectangle 6">
            <a:extLst>
              <a:ext uri="{FF2B5EF4-FFF2-40B4-BE49-F238E27FC236}">
                <a16:creationId xmlns:a16="http://schemas.microsoft.com/office/drawing/2014/main" id="{7E96BAC9-C064-2E40-AB3D-F2AAB0B23937}"/>
              </a:ext>
            </a:extLst>
          </p:cNvPr>
          <p:cNvSpPr/>
          <p:nvPr/>
        </p:nvSpPr>
        <p:spPr>
          <a:xfrm>
            <a:off x="1380458" y="4069240"/>
            <a:ext cx="1506904" cy="1493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Worker</a:t>
            </a:r>
          </a:p>
        </p:txBody>
      </p:sp>
      <p:sp>
        <p:nvSpPr>
          <p:cNvPr id="8" name="Rounded Rectangle 7">
            <a:extLst>
              <a:ext uri="{FF2B5EF4-FFF2-40B4-BE49-F238E27FC236}">
                <a16:creationId xmlns:a16="http://schemas.microsoft.com/office/drawing/2014/main" id="{E43C9CC7-0B64-4840-BC09-CC68A758C9CF}"/>
              </a:ext>
            </a:extLst>
          </p:cNvPr>
          <p:cNvSpPr/>
          <p:nvPr/>
        </p:nvSpPr>
        <p:spPr>
          <a:xfrm>
            <a:off x="1532858" y="4221640"/>
            <a:ext cx="1506904" cy="1599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Presto Worker</a:t>
            </a:r>
          </a:p>
        </p:txBody>
      </p:sp>
      <p:cxnSp>
        <p:nvCxnSpPr>
          <p:cNvPr id="9" name="Straight Connector 8">
            <a:extLst>
              <a:ext uri="{FF2B5EF4-FFF2-40B4-BE49-F238E27FC236}">
                <a16:creationId xmlns:a16="http://schemas.microsoft.com/office/drawing/2014/main" id="{73A09F98-3205-254A-82B3-8C8C50702EC8}"/>
              </a:ext>
            </a:extLst>
          </p:cNvPr>
          <p:cNvCxnSpPr>
            <a:cxnSpLocks/>
          </p:cNvCxnSpPr>
          <p:nvPr/>
        </p:nvCxnSpPr>
        <p:spPr>
          <a:xfrm>
            <a:off x="1532858" y="2827156"/>
            <a:ext cx="1" cy="937285"/>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1A839784-35C0-2D49-85C9-E594BD70E868}"/>
              </a:ext>
            </a:extLst>
          </p:cNvPr>
          <p:cNvSpPr/>
          <p:nvPr/>
        </p:nvSpPr>
        <p:spPr>
          <a:xfrm>
            <a:off x="6914283" y="1066548"/>
            <a:ext cx="2351282" cy="1722204"/>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(metadata)</a:t>
            </a:r>
          </a:p>
        </p:txBody>
      </p:sp>
      <p:sp>
        <p:nvSpPr>
          <p:cNvPr id="11" name="Rounded Rectangle 10">
            <a:extLst>
              <a:ext uri="{FF2B5EF4-FFF2-40B4-BE49-F238E27FC236}">
                <a16:creationId xmlns:a16="http://schemas.microsoft.com/office/drawing/2014/main" id="{1405FDDA-1523-C245-B1B7-3BC79924AF76}"/>
              </a:ext>
            </a:extLst>
          </p:cNvPr>
          <p:cNvSpPr/>
          <p:nvPr/>
        </p:nvSpPr>
        <p:spPr>
          <a:xfrm>
            <a:off x="6873097" y="3778730"/>
            <a:ext cx="1506904" cy="1301393"/>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(data)</a:t>
            </a:r>
          </a:p>
        </p:txBody>
      </p:sp>
      <p:sp>
        <p:nvSpPr>
          <p:cNvPr id="12" name="Rounded Rectangle 11">
            <a:extLst>
              <a:ext uri="{FF2B5EF4-FFF2-40B4-BE49-F238E27FC236}">
                <a16:creationId xmlns:a16="http://schemas.microsoft.com/office/drawing/2014/main" id="{114CDFDA-6D43-624D-8960-9DFA75FDE05A}"/>
              </a:ext>
            </a:extLst>
          </p:cNvPr>
          <p:cNvSpPr/>
          <p:nvPr/>
        </p:nvSpPr>
        <p:spPr>
          <a:xfrm>
            <a:off x="7025497" y="3931131"/>
            <a:ext cx="1506904" cy="1370312"/>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(data)</a:t>
            </a:r>
          </a:p>
        </p:txBody>
      </p:sp>
      <p:sp>
        <p:nvSpPr>
          <p:cNvPr id="13" name="Rounded Rectangle 12">
            <a:extLst>
              <a:ext uri="{FF2B5EF4-FFF2-40B4-BE49-F238E27FC236}">
                <a16:creationId xmlns:a16="http://schemas.microsoft.com/office/drawing/2014/main" id="{B784B2A4-3829-2741-AE56-BFAD5EF0E954}"/>
              </a:ext>
            </a:extLst>
          </p:cNvPr>
          <p:cNvSpPr/>
          <p:nvPr/>
        </p:nvSpPr>
        <p:spPr>
          <a:xfrm>
            <a:off x="7177897" y="4083531"/>
            <a:ext cx="1506904" cy="1473748"/>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(data)</a:t>
            </a:r>
          </a:p>
        </p:txBody>
      </p:sp>
      <p:sp>
        <p:nvSpPr>
          <p:cNvPr id="14" name="Rounded Rectangle 13">
            <a:extLst>
              <a:ext uri="{FF2B5EF4-FFF2-40B4-BE49-F238E27FC236}">
                <a16:creationId xmlns:a16="http://schemas.microsoft.com/office/drawing/2014/main" id="{08004B59-2F5F-7E49-B8DE-33B7C9A86339}"/>
              </a:ext>
            </a:extLst>
          </p:cNvPr>
          <p:cNvSpPr/>
          <p:nvPr/>
        </p:nvSpPr>
        <p:spPr>
          <a:xfrm>
            <a:off x="7330297" y="4235931"/>
            <a:ext cx="1506904" cy="1559388"/>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Connector</a:t>
            </a:r>
          </a:p>
          <a:p>
            <a:pPr algn="ctr"/>
            <a:r>
              <a:rPr lang="en-US" dirty="0"/>
              <a:t>(data)</a:t>
            </a:r>
          </a:p>
        </p:txBody>
      </p:sp>
      <p:cxnSp>
        <p:nvCxnSpPr>
          <p:cNvPr id="15" name="Straight Connector 14">
            <a:extLst>
              <a:ext uri="{FF2B5EF4-FFF2-40B4-BE49-F238E27FC236}">
                <a16:creationId xmlns:a16="http://schemas.microsoft.com/office/drawing/2014/main" id="{5CDCB3D4-E904-0045-9D48-84D0BDD8703A}"/>
              </a:ext>
            </a:extLst>
          </p:cNvPr>
          <p:cNvCxnSpPr>
            <a:cxnSpLocks/>
          </p:cNvCxnSpPr>
          <p:nvPr/>
        </p:nvCxnSpPr>
        <p:spPr>
          <a:xfrm>
            <a:off x="3426940" y="1237605"/>
            <a:ext cx="3487343" cy="0"/>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3F6F59-2C0D-2740-9E21-399464CF35A7}"/>
              </a:ext>
            </a:extLst>
          </p:cNvPr>
          <p:cNvCxnSpPr>
            <a:cxnSpLocks/>
          </p:cNvCxnSpPr>
          <p:nvPr/>
        </p:nvCxnSpPr>
        <p:spPr>
          <a:xfrm>
            <a:off x="3039762" y="4429771"/>
            <a:ext cx="4290535" cy="14290"/>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C81281D5-385E-4849-BCB2-7D045F0DF7B6}"/>
              </a:ext>
            </a:extLst>
          </p:cNvPr>
          <p:cNvSpPr/>
          <p:nvPr/>
        </p:nvSpPr>
        <p:spPr>
          <a:xfrm>
            <a:off x="617840" y="889686"/>
            <a:ext cx="3289886" cy="5117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dirty="0"/>
          </a:p>
        </p:txBody>
      </p:sp>
      <p:sp>
        <p:nvSpPr>
          <p:cNvPr id="18" name="Rounded Rectangle 17">
            <a:extLst>
              <a:ext uri="{FF2B5EF4-FFF2-40B4-BE49-F238E27FC236}">
                <a16:creationId xmlns:a16="http://schemas.microsoft.com/office/drawing/2014/main" id="{10F90D9D-E862-D747-86A7-8B2EAF3158F8}"/>
              </a:ext>
            </a:extLst>
          </p:cNvPr>
          <p:cNvSpPr/>
          <p:nvPr/>
        </p:nvSpPr>
        <p:spPr>
          <a:xfrm>
            <a:off x="6497400" y="889686"/>
            <a:ext cx="3184179" cy="5117032"/>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dirty="0"/>
          </a:p>
        </p:txBody>
      </p:sp>
      <p:sp>
        <p:nvSpPr>
          <p:cNvPr id="19" name="TextBox 18">
            <a:extLst>
              <a:ext uri="{FF2B5EF4-FFF2-40B4-BE49-F238E27FC236}">
                <a16:creationId xmlns:a16="http://schemas.microsoft.com/office/drawing/2014/main" id="{7E2B6C83-47FC-9342-ABAB-E274BA276E08}"/>
              </a:ext>
            </a:extLst>
          </p:cNvPr>
          <p:cNvSpPr txBox="1"/>
          <p:nvPr/>
        </p:nvSpPr>
        <p:spPr>
          <a:xfrm>
            <a:off x="3686438" y="851282"/>
            <a:ext cx="2906578" cy="276999"/>
          </a:xfrm>
          <a:prstGeom prst="rect">
            <a:avLst/>
          </a:prstGeom>
          <a:solidFill>
            <a:schemeClr val="bg1"/>
          </a:solidFill>
        </p:spPr>
        <p:txBody>
          <a:bodyPr wrap="square" rtlCol="0">
            <a:spAutoFit/>
          </a:bodyPr>
          <a:lstStyle/>
          <a:p>
            <a:r>
              <a:rPr lang="en-US" sz="1200" dirty="0"/>
              <a:t>1. </a:t>
            </a:r>
            <a:r>
              <a:rPr lang="en-US" sz="1200" dirty="0" err="1"/>
              <a:t>ConnectorSplitManager</a:t>
            </a:r>
            <a:r>
              <a:rPr lang="en-US" sz="1200" dirty="0"/>
              <a:t>::</a:t>
            </a:r>
            <a:r>
              <a:rPr lang="en-US" sz="1200" dirty="0" err="1"/>
              <a:t>getSplits</a:t>
            </a:r>
            <a:endParaRPr lang="en-US" sz="1200" dirty="0"/>
          </a:p>
        </p:txBody>
      </p:sp>
      <p:cxnSp>
        <p:nvCxnSpPr>
          <p:cNvPr id="21" name="Straight Connector 20">
            <a:extLst>
              <a:ext uri="{FF2B5EF4-FFF2-40B4-BE49-F238E27FC236}">
                <a16:creationId xmlns:a16="http://schemas.microsoft.com/office/drawing/2014/main" id="{F9A175A2-5417-8440-85CF-1D5122D30008}"/>
              </a:ext>
            </a:extLst>
          </p:cNvPr>
          <p:cNvCxnSpPr>
            <a:cxnSpLocks/>
          </p:cNvCxnSpPr>
          <p:nvPr/>
        </p:nvCxnSpPr>
        <p:spPr>
          <a:xfrm flipH="1" flipV="1">
            <a:off x="3426941" y="1563003"/>
            <a:ext cx="3446156" cy="14289"/>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78343EC-C58B-474E-837E-CDB85ED94E2B}"/>
              </a:ext>
            </a:extLst>
          </p:cNvPr>
          <p:cNvSpPr txBox="1"/>
          <p:nvPr/>
        </p:nvSpPr>
        <p:spPr>
          <a:xfrm>
            <a:off x="3686438" y="1255233"/>
            <a:ext cx="2906578" cy="276999"/>
          </a:xfrm>
          <a:prstGeom prst="rect">
            <a:avLst/>
          </a:prstGeom>
          <a:solidFill>
            <a:schemeClr val="bg1"/>
          </a:solidFill>
        </p:spPr>
        <p:txBody>
          <a:bodyPr wrap="square" rtlCol="0">
            <a:spAutoFit/>
          </a:bodyPr>
          <a:lstStyle/>
          <a:p>
            <a:r>
              <a:rPr lang="en-US" sz="1200" dirty="0"/>
              <a:t>2. return </a:t>
            </a:r>
            <a:r>
              <a:rPr lang="en-US" sz="1200" dirty="0" err="1"/>
              <a:t>ConnectorSplitSource</a:t>
            </a:r>
            <a:endParaRPr lang="en-US" sz="1200" dirty="0"/>
          </a:p>
        </p:txBody>
      </p:sp>
      <p:cxnSp>
        <p:nvCxnSpPr>
          <p:cNvPr id="27" name="Straight Connector 26">
            <a:extLst>
              <a:ext uri="{FF2B5EF4-FFF2-40B4-BE49-F238E27FC236}">
                <a16:creationId xmlns:a16="http://schemas.microsoft.com/office/drawing/2014/main" id="{25E13D8D-2D52-CE40-85DD-3D612C77DDCD}"/>
              </a:ext>
            </a:extLst>
          </p:cNvPr>
          <p:cNvCxnSpPr>
            <a:cxnSpLocks/>
          </p:cNvCxnSpPr>
          <p:nvPr/>
        </p:nvCxnSpPr>
        <p:spPr>
          <a:xfrm>
            <a:off x="3455770" y="2156129"/>
            <a:ext cx="3487343" cy="0"/>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39AEDB1-4842-2048-B089-A17A7CA78999}"/>
              </a:ext>
            </a:extLst>
          </p:cNvPr>
          <p:cNvSpPr txBox="1"/>
          <p:nvPr/>
        </p:nvSpPr>
        <p:spPr>
          <a:xfrm>
            <a:off x="3715268" y="1769806"/>
            <a:ext cx="2906578" cy="276999"/>
          </a:xfrm>
          <a:prstGeom prst="rect">
            <a:avLst/>
          </a:prstGeom>
          <a:solidFill>
            <a:schemeClr val="bg1"/>
          </a:solidFill>
        </p:spPr>
        <p:txBody>
          <a:bodyPr wrap="square" rtlCol="0">
            <a:spAutoFit/>
          </a:bodyPr>
          <a:lstStyle/>
          <a:p>
            <a:r>
              <a:rPr lang="en-US" sz="1200" dirty="0"/>
              <a:t>3. </a:t>
            </a:r>
            <a:r>
              <a:rPr lang="en-US" sz="1200" dirty="0" err="1"/>
              <a:t>ConnectorSplitSource</a:t>
            </a:r>
            <a:r>
              <a:rPr lang="en-US" sz="1200" dirty="0"/>
              <a:t>::</a:t>
            </a:r>
            <a:r>
              <a:rPr lang="en-US" sz="1200" dirty="0" err="1"/>
              <a:t>getNextBatch</a:t>
            </a:r>
            <a:endParaRPr lang="en-US" sz="1200" dirty="0"/>
          </a:p>
        </p:txBody>
      </p:sp>
      <p:cxnSp>
        <p:nvCxnSpPr>
          <p:cNvPr id="29" name="Straight Connector 28">
            <a:extLst>
              <a:ext uri="{FF2B5EF4-FFF2-40B4-BE49-F238E27FC236}">
                <a16:creationId xmlns:a16="http://schemas.microsoft.com/office/drawing/2014/main" id="{14118A1B-4B86-DC46-98E7-5C301AEF3766}"/>
              </a:ext>
            </a:extLst>
          </p:cNvPr>
          <p:cNvCxnSpPr>
            <a:cxnSpLocks/>
          </p:cNvCxnSpPr>
          <p:nvPr/>
        </p:nvCxnSpPr>
        <p:spPr>
          <a:xfrm flipH="1" flipV="1">
            <a:off x="3455771" y="2469170"/>
            <a:ext cx="3446156" cy="14289"/>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279FC8A-2967-7F4A-AC94-6921AD031671}"/>
              </a:ext>
            </a:extLst>
          </p:cNvPr>
          <p:cNvSpPr txBox="1"/>
          <p:nvPr/>
        </p:nvSpPr>
        <p:spPr>
          <a:xfrm>
            <a:off x="3715268" y="2161400"/>
            <a:ext cx="2906578" cy="276999"/>
          </a:xfrm>
          <a:prstGeom prst="rect">
            <a:avLst/>
          </a:prstGeom>
          <a:solidFill>
            <a:schemeClr val="bg1"/>
          </a:solidFill>
        </p:spPr>
        <p:txBody>
          <a:bodyPr wrap="square" rtlCol="0">
            <a:spAutoFit/>
          </a:bodyPr>
          <a:lstStyle/>
          <a:p>
            <a:r>
              <a:rPr lang="en-US" sz="1200" dirty="0"/>
              <a:t>4. return </a:t>
            </a:r>
            <a:r>
              <a:rPr lang="en-US" sz="1200" dirty="0" err="1"/>
              <a:t>ConnectorSplitBatch</a:t>
            </a:r>
            <a:endParaRPr lang="en-US" sz="1200" dirty="0"/>
          </a:p>
        </p:txBody>
      </p:sp>
      <p:sp>
        <p:nvSpPr>
          <p:cNvPr id="38" name="TextBox 37">
            <a:extLst>
              <a:ext uri="{FF2B5EF4-FFF2-40B4-BE49-F238E27FC236}">
                <a16:creationId xmlns:a16="http://schemas.microsoft.com/office/drawing/2014/main" id="{B1C21CBB-6F4F-8548-B563-CEF46541A5A2}"/>
              </a:ext>
            </a:extLst>
          </p:cNvPr>
          <p:cNvSpPr txBox="1"/>
          <p:nvPr/>
        </p:nvSpPr>
        <p:spPr>
          <a:xfrm>
            <a:off x="1586473" y="2892979"/>
            <a:ext cx="2906578" cy="461665"/>
          </a:xfrm>
          <a:prstGeom prst="rect">
            <a:avLst/>
          </a:prstGeom>
          <a:solidFill>
            <a:schemeClr val="bg1"/>
          </a:solidFill>
        </p:spPr>
        <p:txBody>
          <a:bodyPr wrap="square" rtlCol="0">
            <a:spAutoFit/>
          </a:bodyPr>
          <a:lstStyle/>
          <a:p>
            <a:r>
              <a:rPr lang="en-US" sz="1200" dirty="0"/>
              <a:t>5. PUT /v1/task/&lt;task-id&gt; (payload includes splits)</a:t>
            </a:r>
          </a:p>
        </p:txBody>
      </p:sp>
      <p:sp>
        <p:nvSpPr>
          <p:cNvPr id="41" name="TextBox 40">
            <a:extLst>
              <a:ext uri="{FF2B5EF4-FFF2-40B4-BE49-F238E27FC236}">
                <a16:creationId xmlns:a16="http://schemas.microsoft.com/office/drawing/2014/main" id="{51DBC86B-2816-7445-A2E1-F167A061DECE}"/>
              </a:ext>
            </a:extLst>
          </p:cNvPr>
          <p:cNvSpPr txBox="1"/>
          <p:nvPr/>
        </p:nvSpPr>
        <p:spPr>
          <a:xfrm>
            <a:off x="3126006" y="4049664"/>
            <a:ext cx="4183694" cy="276999"/>
          </a:xfrm>
          <a:prstGeom prst="rect">
            <a:avLst/>
          </a:prstGeom>
          <a:solidFill>
            <a:schemeClr val="bg1"/>
          </a:solidFill>
        </p:spPr>
        <p:txBody>
          <a:bodyPr wrap="square" rtlCol="0">
            <a:spAutoFit/>
          </a:bodyPr>
          <a:lstStyle/>
          <a:p>
            <a:r>
              <a:rPr lang="en-US" sz="1200" dirty="0"/>
              <a:t>6. </a:t>
            </a:r>
            <a:r>
              <a:rPr lang="en-US" sz="1200" dirty="0" err="1"/>
              <a:t>ConnectorPageSourceProvider</a:t>
            </a:r>
            <a:r>
              <a:rPr lang="en-US" sz="1200" dirty="0"/>
              <a:t>::</a:t>
            </a:r>
            <a:r>
              <a:rPr lang="en-US" sz="1200" dirty="0" err="1"/>
              <a:t>createPageSource</a:t>
            </a:r>
            <a:r>
              <a:rPr lang="en-US" sz="1200" dirty="0"/>
              <a:t>(split)</a:t>
            </a:r>
          </a:p>
        </p:txBody>
      </p:sp>
      <p:cxnSp>
        <p:nvCxnSpPr>
          <p:cNvPr id="44" name="Straight Connector 43">
            <a:extLst>
              <a:ext uri="{FF2B5EF4-FFF2-40B4-BE49-F238E27FC236}">
                <a16:creationId xmlns:a16="http://schemas.microsoft.com/office/drawing/2014/main" id="{6E94198C-EC17-6C44-9471-C8BC8FF816AF}"/>
              </a:ext>
            </a:extLst>
          </p:cNvPr>
          <p:cNvCxnSpPr>
            <a:cxnSpLocks/>
          </p:cNvCxnSpPr>
          <p:nvPr/>
        </p:nvCxnSpPr>
        <p:spPr>
          <a:xfrm flipH="1" flipV="1">
            <a:off x="3039507" y="4779909"/>
            <a:ext cx="4290790" cy="3094"/>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5AB4219-D52C-EB40-868B-E7DE08418443}"/>
              </a:ext>
            </a:extLst>
          </p:cNvPr>
          <p:cNvSpPr txBox="1"/>
          <p:nvPr/>
        </p:nvSpPr>
        <p:spPr>
          <a:xfrm>
            <a:off x="3126007" y="4472137"/>
            <a:ext cx="2906578" cy="276999"/>
          </a:xfrm>
          <a:prstGeom prst="rect">
            <a:avLst/>
          </a:prstGeom>
          <a:solidFill>
            <a:schemeClr val="bg1"/>
          </a:solidFill>
        </p:spPr>
        <p:txBody>
          <a:bodyPr wrap="square" rtlCol="0">
            <a:spAutoFit/>
          </a:bodyPr>
          <a:lstStyle/>
          <a:p>
            <a:r>
              <a:rPr lang="en-US" sz="1200" dirty="0"/>
              <a:t>7. return </a:t>
            </a:r>
            <a:r>
              <a:rPr lang="en-US" sz="1200" dirty="0" err="1"/>
              <a:t>ConnectorPageSource</a:t>
            </a:r>
            <a:endParaRPr lang="en-US" sz="1200" dirty="0"/>
          </a:p>
        </p:txBody>
      </p:sp>
      <p:cxnSp>
        <p:nvCxnSpPr>
          <p:cNvPr id="47" name="Straight Connector 46">
            <a:extLst>
              <a:ext uri="{FF2B5EF4-FFF2-40B4-BE49-F238E27FC236}">
                <a16:creationId xmlns:a16="http://schemas.microsoft.com/office/drawing/2014/main" id="{9C66BD1F-ECB7-B443-A72F-4041DC5977B1}"/>
              </a:ext>
            </a:extLst>
          </p:cNvPr>
          <p:cNvCxnSpPr>
            <a:cxnSpLocks/>
          </p:cNvCxnSpPr>
          <p:nvPr/>
        </p:nvCxnSpPr>
        <p:spPr>
          <a:xfrm>
            <a:off x="3039762" y="5301443"/>
            <a:ext cx="4290535" cy="14290"/>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47CDB9A-60E5-714C-BB1A-5CD07517B499}"/>
              </a:ext>
            </a:extLst>
          </p:cNvPr>
          <p:cNvSpPr txBox="1"/>
          <p:nvPr/>
        </p:nvSpPr>
        <p:spPr>
          <a:xfrm>
            <a:off x="3126007" y="4921336"/>
            <a:ext cx="3143271" cy="276999"/>
          </a:xfrm>
          <a:prstGeom prst="rect">
            <a:avLst/>
          </a:prstGeom>
          <a:solidFill>
            <a:schemeClr val="bg1"/>
          </a:solidFill>
        </p:spPr>
        <p:txBody>
          <a:bodyPr wrap="square" rtlCol="0">
            <a:spAutoFit/>
          </a:bodyPr>
          <a:lstStyle/>
          <a:p>
            <a:r>
              <a:rPr lang="en-US" sz="1200" dirty="0"/>
              <a:t>8. </a:t>
            </a:r>
            <a:r>
              <a:rPr lang="en-US" sz="1200" dirty="0" err="1"/>
              <a:t>ConnectorPageSource</a:t>
            </a:r>
            <a:r>
              <a:rPr lang="en-US" sz="1200" dirty="0"/>
              <a:t>::</a:t>
            </a:r>
            <a:r>
              <a:rPr lang="en-US" sz="1200" dirty="0" err="1"/>
              <a:t>getNextPage</a:t>
            </a:r>
            <a:r>
              <a:rPr lang="en-US" sz="1200" dirty="0"/>
              <a:t>()</a:t>
            </a:r>
          </a:p>
        </p:txBody>
      </p:sp>
      <p:cxnSp>
        <p:nvCxnSpPr>
          <p:cNvPr id="49" name="Straight Connector 48">
            <a:extLst>
              <a:ext uri="{FF2B5EF4-FFF2-40B4-BE49-F238E27FC236}">
                <a16:creationId xmlns:a16="http://schemas.microsoft.com/office/drawing/2014/main" id="{4CEB1381-B475-064C-9101-CEBBE0840428}"/>
              </a:ext>
            </a:extLst>
          </p:cNvPr>
          <p:cNvCxnSpPr>
            <a:cxnSpLocks/>
          </p:cNvCxnSpPr>
          <p:nvPr/>
        </p:nvCxnSpPr>
        <p:spPr>
          <a:xfrm flipH="1">
            <a:off x="3039507" y="5649367"/>
            <a:ext cx="4290790" cy="2213"/>
          </a:xfrm>
          <a:prstGeom prst="line">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E558733-4D34-AA4B-ACA3-A759105EDC61}"/>
              </a:ext>
            </a:extLst>
          </p:cNvPr>
          <p:cNvSpPr txBox="1"/>
          <p:nvPr/>
        </p:nvSpPr>
        <p:spPr>
          <a:xfrm>
            <a:off x="3126007" y="5343809"/>
            <a:ext cx="2906578" cy="276999"/>
          </a:xfrm>
          <a:prstGeom prst="rect">
            <a:avLst/>
          </a:prstGeom>
          <a:solidFill>
            <a:schemeClr val="bg1"/>
          </a:solidFill>
        </p:spPr>
        <p:txBody>
          <a:bodyPr wrap="square" rtlCol="0">
            <a:spAutoFit/>
          </a:bodyPr>
          <a:lstStyle/>
          <a:p>
            <a:r>
              <a:rPr lang="en-US" sz="1200" dirty="0"/>
              <a:t>9. return Page</a:t>
            </a:r>
          </a:p>
        </p:txBody>
      </p:sp>
    </p:spTree>
    <p:extLst>
      <p:ext uri="{BB962C8B-B14F-4D97-AF65-F5344CB8AC3E}">
        <p14:creationId xmlns:p14="http://schemas.microsoft.com/office/powerpoint/2010/main" val="95160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3D849CA-4E94-9E48-B39F-14F2B7CF5C8E}"/>
              </a:ext>
            </a:extLst>
          </p:cNvPr>
          <p:cNvSpPr/>
          <p:nvPr/>
        </p:nvSpPr>
        <p:spPr>
          <a:xfrm>
            <a:off x="1054015" y="2985456"/>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LocalPartitionNode</a:t>
            </a:r>
            <a:endParaRPr lang="en-US" sz="1000" dirty="0"/>
          </a:p>
        </p:txBody>
      </p:sp>
      <p:sp>
        <p:nvSpPr>
          <p:cNvPr id="6" name="Rounded Rectangle 5">
            <a:extLst>
              <a:ext uri="{FF2B5EF4-FFF2-40B4-BE49-F238E27FC236}">
                <a16:creationId xmlns:a16="http://schemas.microsoft.com/office/drawing/2014/main" id="{8311FF44-A748-CE45-BD4B-09636668A2CB}"/>
              </a:ext>
            </a:extLst>
          </p:cNvPr>
          <p:cNvSpPr/>
          <p:nvPr/>
        </p:nvSpPr>
        <p:spPr>
          <a:xfrm>
            <a:off x="1054015" y="3941475"/>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ExchangeNode</a:t>
            </a:r>
            <a:endParaRPr lang="en-US" sz="1000" dirty="0"/>
          </a:p>
        </p:txBody>
      </p:sp>
      <p:cxnSp>
        <p:nvCxnSpPr>
          <p:cNvPr id="9" name="Straight Arrow Connector 8">
            <a:extLst>
              <a:ext uri="{FF2B5EF4-FFF2-40B4-BE49-F238E27FC236}">
                <a16:creationId xmlns:a16="http://schemas.microsoft.com/office/drawing/2014/main" id="{7E79AB8D-05AC-594D-AAED-085CCB29587E}"/>
              </a:ext>
            </a:extLst>
          </p:cNvPr>
          <p:cNvCxnSpPr>
            <a:cxnSpLocks/>
            <a:stCxn id="5" idx="0"/>
            <a:endCxn id="12" idx="2"/>
          </p:cNvCxnSpPr>
          <p:nvPr/>
        </p:nvCxnSpPr>
        <p:spPr>
          <a:xfrm flipV="1">
            <a:off x="1796954" y="2496199"/>
            <a:ext cx="0" cy="4892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624F3D-162A-7B4C-931E-2ADA3C423C39}"/>
              </a:ext>
            </a:extLst>
          </p:cNvPr>
          <p:cNvCxnSpPr>
            <a:cxnSpLocks/>
            <a:stCxn id="6" idx="0"/>
            <a:endCxn id="5" idx="2"/>
          </p:cNvCxnSpPr>
          <p:nvPr/>
        </p:nvCxnSpPr>
        <p:spPr>
          <a:xfrm flipV="1">
            <a:off x="1796954" y="3506625"/>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43DCCA64-C1F0-0E41-A63E-923469AEB685}"/>
              </a:ext>
            </a:extLst>
          </p:cNvPr>
          <p:cNvSpPr/>
          <p:nvPr/>
        </p:nvSpPr>
        <p:spPr>
          <a:xfrm>
            <a:off x="1054015" y="1975030"/>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AggregationNode</a:t>
            </a:r>
            <a:endParaRPr lang="en-US" sz="1000" dirty="0"/>
          </a:p>
        </p:txBody>
      </p:sp>
      <p:sp>
        <p:nvSpPr>
          <p:cNvPr id="32" name="Rounded Rectangle 31">
            <a:extLst>
              <a:ext uri="{FF2B5EF4-FFF2-40B4-BE49-F238E27FC236}">
                <a16:creationId xmlns:a16="http://schemas.microsoft.com/office/drawing/2014/main" id="{11B61CC4-923E-C04C-AE5B-603B62DBD9EF}"/>
              </a:ext>
            </a:extLst>
          </p:cNvPr>
          <p:cNvSpPr/>
          <p:nvPr/>
        </p:nvSpPr>
        <p:spPr>
          <a:xfrm>
            <a:off x="7841424" y="2241802"/>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LocalExchange</a:t>
            </a:r>
            <a:endParaRPr lang="en-US" sz="1000" dirty="0"/>
          </a:p>
          <a:p>
            <a:pPr algn="ctr"/>
            <a:r>
              <a:rPr lang="en-US" sz="1000" dirty="0" err="1"/>
              <a:t>SourceOperator</a:t>
            </a:r>
            <a:endParaRPr lang="en-US" sz="1000" dirty="0"/>
          </a:p>
        </p:txBody>
      </p:sp>
      <p:sp>
        <p:nvSpPr>
          <p:cNvPr id="34" name="Rounded Rectangle 33">
            <a:extLst>
              <a:ext uri="{FF2B5EF4-FFF2-40B4-BE49-F238E27FC236}">
                <a16:creationId xmlns:a16="http://schemas.microsoft.com/office/drawing/2014/main" id="{CC290C61-E75A-0A48-B1DD-A4ED9007B082}"/>
              </a:ext>
            </a:extLst>
          </p:cNvPr>
          <p:cNvSpPr/>
          <p:nvPr/>
        </p:nvSpPr>
        <p:spPr>
          <a:xfrm>
            <a:off x="4564744" y="4625269"/>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Exchange</a:t>
            </a:r>
          </a:p>
        </p:txBody>
      </p:sp>
      <p:cxnSp>
        <p:nvCxnSpPr>
          <p:cNvPr id="35" name="Straight Arrow Connector 34">
            <a:extLst>
              <a:ext uri="{FF2B5EF4-FFF2-40B4-BE49-F238E27FC236}">
                <a16:creationId xmlns:a16="http://schemas.microsoft.com/office/drawing/2014/main" id="{9885EF81-0781-024F-8178-0291C1C84400}"/>
              </a:ext>
            </a:extLst>
          </p:cNvPr>
          <p:cNvCxnSpPr>
            <a:cxnSpLocks/>
            <a:stCxn id="38" idx="2"/>
            <a:endCxn id="32" idx="0"/>
          </p:cNvCxnSpPr>
          <p:nvPr/>
        </p:nvCxnSpPr>
        <p:spPr>
          <a:xfrm>
            <a:off x="8635328" y="1823081"/>
            <a:ext cx="0" cy="418721"/>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00D33A4-45DD-8C46-84D7-FE2064C57879}"/>
              </a:ext>
            </a:extLst>
          </p:cNvPr>
          <p:cNvCxnSpPr>
            <a:cxnSpLocks/>
            <a:stCxn id="39" idx="2"/>
            <a:endCxn id="34" idx="0"/>
          </p:cNvCxnSpPr>
          <p:nvPr/>
        </p:nvCxnSpPr>
        <p:spPr>
          <a:xfrm>
            <a:off x="5358647" y="4033637"/>
            <a:ext cx="1" cy="591632"/>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DC1F9CBB-BECE-7D40-A6C2-03C6636C40C9}"/>
              </a:ext>
            </a:extLst>
          </p:cNvPr>
          <p:cNvSpPr/>
          <p:nvPr/>
        </p:nvSpPr>
        <p:spPr>
          <a:xfrm>
            <a:off x="7841424" y="1293818"/>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HashAggregation</a:t>
            </a:r>
            <a:endParaRPr lang="en-US" sz="1000" dirty="0"/>
          </a:p>
        </p:txBody>
      </p:sp>
      <p:sp>
        <p:nvSpPr>
          <p:cNvPr id="39" name="Rounded Rectangle 38">
            <a:extLst>
              <a:ext uri="{FF2B5EF4-FFF2-40B4-BE49-F238E27FC236}">
                <a16:creationId xmlns:a16="http://schemas.microsoft.com/office/drawing/2014/main" id="{B5433EB2-1E8A-8C43-B99F-4BFCCB8D1F31}"/>
              </a:ext>
            </a:extLst>
          </p:cNvPr>
          <p:cNvSpPr/>
          <p:nvPr/>
        </p:nvSpPr>
        <p:spPr>
          <a:xfrm>
            <a:off x="4564743" y="3504374"/>
            <a:ext cx="1587808" cy="529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LocalPartition</a:t>
            </a:r>
            <a:endParaRPr lang="en-US" sz="1000" dirty="0"/>
          </a:p>
        </p:txBody>
      </p:sp>
      <p:sp>
        <p:nvSpPr>
          <p:cNvPr id="44" name="Rounded Rectangle 43">
            <a:extLst>
              <a:ext uri="{FF2B5EF4-FFF2-40B4-BE49-F238E27FC236}">
                <a16:creationId xmlns:a16="http://schemas.microsoft.com/office/drawing/2014/main" id="{7765E910-99B5-DA48-B45A-99C5C8FEE682}"/>
              </a:ext>
            </a:extLst>
          </p:cNvPr>
          <p:cNvSpPr/>
          <p:nvPr/>
        </p:nvSpPr>
        <p:spPr>
          <a:xfrm>
            <a:off x="7604640" y="132083"/>
            <a:ext cx="2046154" cy="31701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Consuming pipeline</a:t>
            </a:r>
          </a:p>
        </p:txBody>
      </p:sp>
      <p:sp>
        <p:nvSpPr>
          <p:cNvPr id="45" name="Rounded Rectangle 44">
            <a:extLst>
              <a:ext uri="{FF2B5EF4-FFF2-40B4-BE49-F238E27FC236}">
                <a16:creationId xmlns:a16="http://schemas.microsoft.com/office/drawing/2014/main" id="{CDF22520-59FB-D240-9CCB-ECE35C8C3143}"/>
              </a:ext>
            </a:extLst>
          </p:cNvPr>
          <p:cNvSpPr/>
          <p:nvPr/>
        </p:nvSpPr>
        <p:spPr>
          <a:xfrm>
            <a:off x="4341292" y="3292190"/>
            <a:ext cx="2046153" cy="2332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Producing pipeline</a:t>
            </a:r>
          </a:p>
        </p:txBody>
      </p:sp>
      <p:cxnSp>
        <p:nvCxnSpPr>
          <p:cNvPr id="62" name="Straight Arrow Connector 61">
            <a:extLst>
              <a:ext uri="{FF2B5EF4-FFF2-40B4-BE49-F238E27FC236}">
                <a16:creationId xmlns:a16="http://schemas.microsoft.com/office/drawing/2014/main" id="{AF9EE722-1D66-2B4C-A337-518D50A43DB5}"/>
              </a:ext>
            </a:extLst>
          </p:cNvPr>
          <p:cNvCxnSpPr>
            <a:cxnSpLocks/>
          </p:cNvCxnSpPr>
          <p:nvPr/>
        </p:nvCxnSpPr>
        <p:spPr>
          <a:xfrm>
            <a:off x="2691076" y="2275034"/>
            <a:ext cx="2148418"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46EBDCD-0E53-874C-A463-29FCFDA4DCFD}"/>
              </a:ext>
            </a:extLst>
          </p:cNvPr>
          <p:cNvSpPr txBox="1"/>
          <p:nvPr/>
        </p:nvSpPr>
        <p:spPr>
          <a:xfrm>
            <a:off x="2967439" y="1935006"/>
            <a:ext cx="1579295" cy="307777"/>
          </a:xfrm>
          <a:prstGeom prst="rect">
            <a:avLst/>
          </a:prstGeom>
          <a:noFill/>
        </p:spPr>
        <p:txBody>
          <a:bodyPr wrap="square" rtlCol="0">
            <a:spAutoFit/>
          </a:bodyPr>
          <a:lstStyle/>
          <a:p>
            <a:pPr algn="ctr"/>
            <a:r>
              <a:rPr lang="en-US" sz="1400" dirty="0"/>
              <a:t>LocalPlanner</a:t>
            </a:r>
          </a:p>
        </p:txBody>
      </p:sp>
      <p:sp>
        <p:nvSpPr>
          <p:cNvPr id="26" name="Rounded Rectangle 25">
            <a:extLst>
              <a:ext uri="{FF2B5EF4-FFF2-40B4-BE49-F238E27FC236}">
                <a16:creationId xmlns:a16="http://schemas.microsoft.com/office/drawing/2014/main" id="{BFB78B76-285D-B043-A209-F1E478BC6B22}"/>
              </a:ext>
            </a:extLst>
          </p:cNvPr>
          <p:cNvSpPr/>
          <p:nvPr/>
        </p:nvSpPr>
        <p:spPr>
          <a:xfrm>
            <a:off x="5769429" y="2081098"/>
            <a:ext cx="1587808" cy="871808"/>
          </a:xfrm>
          <a:prstGeom prst="roundRect">
            <a:avLst/>
          </a:prstGeom>
          <a:pattFill prst="pct9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LocalExchangeSource</a:t>
            </a:r>
            <a:endParaRPr lang="en-US" sz="1000" dirty="0"/>
          </a:p>
          <a:p>
            <a:pPr algn="ctr"/>
            <a:endParaRPr lang="en-US" sz="1000" dirty="0"/>
          </a:p>
          <a:p>
            <a:pPr algn="ctr"/>
            <a:r>
              <a:rPr lang="en-US" sz="800" dirty="0"/>
              <a:t>std::queue&lt;</a:t>
            </a:r>
            <a:r>
              <a:rPr lang="en-US" sz="800" dirty="0" err="1"/>
              <a:t>RowVectorPtr</a:t>
            </a:r>
            <a:r>
              <a:rPr lang="en-US" sz="800" dirty="0"/>
              <a:t>&gt;</a:t>
            </a:r>
          </a:p>
        </p:txBody>
      </p:sp>
      <p:cxnSp>
        <p:nvCxnSpPr>
          <p:cNvPr id="30" name="Straight Arrow Connector 29">
            <a:extLst>
              <a:ext uri="{FF2B5EF4-FFF2-40B4-BE49-F238E27FC236}">
                <a16:creationId xmlns:a16="http://schemas.microsoft.com/office/drawing/2014/main" id="{EB4725A9-07E0-C944-A972-16EB7E7F09B8}"/>
              </a:ext>
            </a:extLst>
          </p:cNvPr>
          <p:cNvCxnSpPr>
            <a:cxnSpLocks/>
            <a:stCxn id="32" idx="1"/>
            <a:endCxn id="26" idx="3"/>
          </p:cNvCxnSpPr>
          <p:nvPr/>
        </p:nvCxnSpPr>
        <p:spPr>
          <a:xfrm flipH="1">
            <a:off x="7357237" y="2506434"/>
            <a:ext cx="484187" cy="10568"/>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FD84D9BD-3406-DF49-9CBB-F6C61E8FF092}"/>
              </a:ext>
            </a:extLst>
          </p:cNvPr>
          <p:cNvCxnSpPr>
            <a:cxnSpLocks/>
            <a:stCxn id="39" idx="0"/>
            <a:endCxn id="26" idx="1"/>
          </p:cNvCxnSpPr>
          <p:nvPr/>
        </p:nvCxnSpPr>
        <p:spPr>
          <a:xfrm rot="5400000" flipH="1" flipV="1">
            <a:off x="5070352" y="2805297"/>
            <a:ext cx="987372" cy="41078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FF6EFCE5-505F-2A4B-B916-0BDBDEB1C5ED}"/>
              </a:ext>
            </a:extLst>
          </p:cNvPr>
          <p:cNvSpPr/>
          <p:nvPr/>
        </p:nvSpPr>
        <p:spPr>
          <a:xfrm>
            <a:off x="1054014" y="1019011"/>
            <a:ext cx="1485877"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49" name="Straight Arrow Connector 48">
            <a:extLst>
              <a:ext uri="{FF2B5EF4-FFF2-40B4-BE49-F238E27FC236}">
                <a16:creationId xmlns:a16="http://schemas.microsoft.com/office/drawing/2014/main" id="{48DAC0EC-1CDF-4443-9EBD-9450A493E6F5}"/>
              </a:ext>
            </a:extLst>
          </p:cNvPr>
          <p:cNvCxnSpPr>
            <a:cxnSpLocks/>
            <a:stCxn id="12" idx="0"/>
            <a:endCxn id="48" idx="2"/>
          </p:cNvCxnSpPr>
          <p:nvPr/>
        </p:nvCxnSpPr>
        <p:spPr>
          <a:xfrm flipH="1" flipV="1">
            <a:off x="1796953" y="1540180"/>
            <a:ext cx="1"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05A6FCCA-7121-1B4F-9301-EDC3242B6C39}"/>
              </a:ext>
            </a:extLst>
          </p:cNvPr>
          <p:cNvSpPr/>
          <p:nvPr/>
        </p:nvSpPr>
        <p:spPr>
          <a:xfrm>
            <a:off x="7841425" y="295186"/>
            <a:ext cx="1587808"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56" name="Straight Arrow Connector 55">
            <a:extLst>
              <a:ext uri="{FF2B5EF4-FFF2-40B4-BE49-F238E27FC236}">
                <a16:creationId xmlns:a16="http://schemas.microsoft.com/office/drawing/2014/main" id="{B112DAD5-A5C7-1046-B2F0-4A54CF502B7E}"/>
              </a:ext>
            </a:extLst>
          </p:cNvPr>
          <p:cNvCxnSpPr>
            <a:cxnSpLocks/>
            <a:stCxn id="38" idx="0"/>
            <a:endCxn id="55" idx="2"/>
          </p:cNvCxnSpPr>
          <p:nvPr/>
        </p:nvCxnSpPr>
        <p:spPr>
          <a:xfrm flipV="1">
            <a:off x="8635328" y="816355"/>
            <a:ext cx="1" cy="4774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35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Rounded Rectangle 40">
            <a:extLst>
              <a:ext uri="{FF2B5EF4-FFF2-40B4-BE49-F238E27FC236}">
                <a16:creationId xmlns:a16="http://schemas.microsoft.com/office/drawing/2014/main" id="{7B9F9889-5369-5140-8357-059991080F3C}"/>
              </a:ext>
            </a:extLst>
          </p:cNvPr>
          <p:cNvSpPr/>
          <p:nvPr/>
        </p:nvSpPr>
        <p:spPr>
          <a:xfrm>
            <a:off x="6885365" y="2221366"/>
            <a:ext cx="1097757" cy="1966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a:t>
            </a:r>
          </a:p>
        </p:txBody>
      </p:sp>
      <p:sp>
        <p:nvSpPr>
          <p:cNvPr id="40" name="Rounded Rectangle 39">
            <a:extLst>
              <a:ext uri="{FF2B5EF4-FFF2-40B4-BE49-F238E27FC236}">
                <a16:creationId xmlns:a16="http://schemas.microsoft.com/office/drawing/2014/main" id="{BAE441BF-5F3B-7943-82B2-7F429A6C133C}"/>
              </a:ext>
            </a:extLst>
          </p:cNvPr>
          <p:cNvSpPr/>
          <p:nvPr/>
        </p:nvSpPr>
        <p:spPr>
          <a:xfrm>
            <a:off x="6790829" y="2309048"/>
            <a:ext cx="1097757" cy="1966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a:t>
            </a:r>
          </a:p>
        </p:txBody>
      </p:sp>
      <p:sp>
        <p:nvSpPr>
          <p:cNvPr id="37" name="Rounded Rectangle 36">
            <a:extLst>
              <a:ext uri="{FF2B5EF4-FFF2-40B4-BE49-F238E27FC236}">
                <a16:creationId xmlns:a16="http://schemas.microsoft.com/office/drawing/2014/main" id="{957DE610-EC33-784E-AFD7-8F3369DEA07A}"/>
              </a:ext>
            </a:extLst>
          </p:cNvPr>
          <p:cNvSpPr/>
          <p:nvPr/>
        </p:nvSpPr>
        <p:spPr>
          <a:xfrm>
            <a:off x="6696179" y="2407168"/>
            <a:ext cx="1097757" cy="1966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2</a:t>
            </a:r>
          </a:p>
        </p:txBody>
      </p:sp>
      <p:sp>
        <p:nvSpPr>
          <p:cNvPr id="33" name="Rounded Rectangle 32">
            <a:extLst>
              <a:ext uri="{FF2B5EF4-FFF2-40B4-BE49-F238E27FC236}">
                <a16:creationId xmlns:a16="http://schemas.microsoft.com/office/drawing/2014/main" id="{53E07A8B-AE96-5243-8297-AEA53D6D4D2D}"/>
              </a:ext>
            </a:extLst>
          </p:cNvPr>
          <p:cNvSpPr/>
          <p:nvPr/>
        </p:nvSpPr>
        <p:spPr>
          <a:xfrm>
            <a:off x="5452713" y="1352837"/>
            <a:ext cx="1097757" cy="4960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a:t>
            </a:r>
          </a:p>
        </p:txBody>
      </p:sp>
      <p:sp>
        <p:nvSpPr>
          <p:cNvPr id="36" name="Rounded Rectangle 35">
            <a:extLst>
              <a:ext uri="{FF2B5EF4-FFF2-40B4-BE49-F238E27FC236}">
                <a16:creationId xmlns:a16="http://schemas.microsoft.com/office/drawing/2014/main" id="{635D96DE-F313-944A-A558-08818FEF912E}"/>
              </a:ext>
            </a:extLst>
          </p:cNvPr>
          <p:cNvSpPr/>
          <p:nvPr/>
        </p:nvSpPr>
        <p:spPr>
          <a:xfrm>
            <a:off x="5366086" y="1436571"/>
            <a:ext cx="1097757" cy="4960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1</a:t>
            </a:r>
          </a:p>
        </p:txBody>
      </p:sp>
      <p:sp>
        <p:nvSpPr>
          <p:cNvPr id="4" name="Rounded Rectangle 3">
            <a:extLst>
              <a:ext uri="{FF2B5EF4-FFF2-40B4-BE49-F238E27FC236}">
                <a16:creationId xmlns:a16="http://schemas.microsoft.com/office/drawing/2014/main" id="{31B8795F-2858-C14D-BBFC-97B1860501F6}"/>
              </a:ext>
            </a:extLst>
          </p:cNvPr>
          <p:cNvSpPr/>
          <p:nvPr/>
        </p:nvSpPr>
        <p:spPr>
          <a:xfrm>
            <a:off x="1054015" y="3543722"/>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CNode</a:t>
            </a:r>
            <a:endParaRPr lang="en-US" sz="1000" dirty="0"/>
          </a:p>
        </p:txBody>
      </p:sp>
      <p:sp>
        <p:nvSpPr>
          <p:cNvPr id="5" name="Rounded Rectangle 4">
            <a:extLst>
              <a:ext uri="{FF2B5EF4-FFF2-40B4-BE49-F238E27FC236}">
                <a16:creationId xmlns:a16="http://schemas.microsoft.com/office/drawing/2014/main" id="{342943A0-3E16-CE44-BB6D-31E7B4D70A9A}"/>
              </a:ext>
            </a:extLst>
          </p:cNvPr>
          <p:cNvSpPr/>
          <p:nvPr/>
        </p:nvSpPr>
        <p:spPr>
          <a:xfrm>
            <a:off x="1054015" y="4499741"/>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BNode</a:t>
            </a:r>
            <a:endParaRPr lang="en-US" sz="1000" dirty="0"/>
          </a:p>
        </p:txBody>
      </p:sp>
      <p:cxnSp>
        <p:nvCxnSpPr>
          <p:cNvPr id="6" name="Straight Arrow Connector 5">
            <a:extLst>
              <a:ext uri="{FF2B5EF4-FFF2-40B4-BE49-F238E27FC236}">
                <a16:creationId xmlns:a16="http://schemas.microsoft.com/office/drawing/2014/main" id="{CFC23169-C9C6-9B43-B05B-BB940CF7593A}"/>
              </a:ext>
            </a:extLst>
          </p:cNvPr>
          <p:cNvCxnSpPr>
            <a:cxnSpLocks/>
            <a:stCxn id="4" idx="0"/>
            <a:endCxn id="8" idx="2"/>
          </p:cNvCxnSpPr>
          <p:nvPr/>
        </p:nvCxnSpPr>
        <p:spPr>
          <a:xfrm flipV="1">
            <a:off x="1435392" y="3054465"/>
            <a:ext cx="0" cy="4892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24B7B37-8DF7-CF46-AF33-462F3EE63D84}"/>
              </a:ext>
            </a:extLst>
          </p:cNvPr>
          <p:cNvCxnSpPr>
            <a:cxnSpLocks/>
            <a:stCxn id="5" idx="0"/>
            <a:endCxn id="4" idx="2"/>
          </p:cNvCxnSpPr>
          <p:nvPr/>
        </p:nvCxnSpPr>
        <p:spPr>
          <a:xfrm flipV="1">
            <a:off x="1435392" y="4064891"/>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BB98E828-F38F-AE43-807F-79D38E80D85B}"/>
              </a:ext>
            </a:extLst>
          </p:cNvPr>
          <p:cNvSpPr/>
          <p:nvPr/>
        </p:nvSpPr>
        <p:spPr>
          <a:xfrm>
            <a:off x="1054015" y="2533296"/>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HashJoinNode</a:t>
            </a:r>
            <a:endParaRPr lang="en-US" sz="1000" dirty="0"/>
          </a:p>
        </p:txBody>
      </p:sp>
      <p:sp>
        <p:nvSpPr>
          <p:cNvPr id="9" name="Rounded Rectangle 8">
            <a:extLst>
              <a:ext uri="{FF2B5EF4-FFF2-40B4-BE49-F238E27FC236}">
                <a16:creationId xmlns:a16="http://schemas.microsoft.com/office/drawing/2014/main" id="{7B6CE2DF-48CE-C549-911B-4E476CD18790}"/>
              </a:ext>
            </a:extLst>
          </p:cNvPr>
          <p:cNvSpPr/>
          <p:nvPr/>
        </p:nvSpPr>
        <p:spPr>
          <a:xfrm>
            <a:off x="1054014" y="1577277"/>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10" name="Straight Arrow Connector 9">
            <a:extLst>
              <a:ext uri="{FF2B5EF4-FFF2-40B4-BE49-F238E27FC236}">
                <a16:creationId xmlns:a16="http://schemas.microsoft.com/office/drawing/2014/main" id="{7FC13BF5-4E2F-D64B-84FA-0D3153AB090C}"/>
              </a:ext>
            </a:extLst>
          </p:cNvPr>
          <p:cNvCxnSpPr>
            <a:cxnSpLocks/>
            <a:stCxn id="8" idx="0"/>
            <a:endCxn id="9" idx="2"/>
          </p:cNvCxnSpPr>
          <p:nvPr/>
        </p:nvCxnSpPr>
        <p:spPr>
          <a:xfrm flipH="1" flipV="1">
            <a:off x="1435391" y="2098446"/>
            <a:ext cx="1"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4B462208-5C05-1A42-A69E-663FC744FC6B}"/>
              </a:ext>
            </a:extLst>
          </p:cNvPr>
          <p:cNvSpPr/>
          <p:nvPr/>
        </p:nvSpPr>
        <p:spPr>
          <a:xfrm>
            <a:off x="2337384" y="3283137"/>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XNode</a:t>
            </a:r>
            <a:endParaRPr lang="en-US" sz="1000" dirty="0"/>
          </a:p>
        </p:txBody>
      </p:sp>
      <p:sp>
        <p:nvSpPr>
          <p:cNvPr id="12" name="Rounded Rectangle 11">
            <a:extLst>
              <a:ext uri="{FF2B5EF4-FFF2-40B4-BE49-F238E27FC236}">
                <a16:creationId xmlns:a16="http://schemas.microsoft.com/office/drawing/2014/main" id="{5CD9A0C8-AE1D-AF47-8268-782AB61A57A9}"/>
              </a:ext>
            </a:extLst>
          </p:cNvPr>
          <p:cNvSpPr/>
          <p:nvPr/>
        </p:nvSpPr>
        <p:spPr>
          <a:xfrm>
            <a:off x="2337384" y="4239156"/>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YNode</a:t>
            </a:r>
            <a:endParaRPr lang="en-US" sz="1000" dirty="0"/>
          </a:p>
        </p:txBody>
      </p:sp>
      <p:cxnSp>
        <p:nvCxnSpPr>
          <p:cNvPr id="13" name="Straight Arrow Connector 12">
            <a:extLst>
              <a:ext uri="{FF2B5EF4-FFF2-40B4-BE49-F238E27FC236}">
                <a16:creationId xmlns:a16="http://schemas.microsoft.com/office/drawing/2014/main" id="{BDAA9B7A-2ED5-3644-B140-817438F3A935}"/>
              </a:ext>
            </a:extLst>
          </p:cNvPr>
          <p:cNvCxnSpPr>
            <a:cxnSpLocks/>
            <a:stCxn id="12" idx="0"/>
            <a:endCxn id="11" idx="2"/>
          </p:cNvCxnSpPr>
          <p:nvPr/>
        </p:nvCxnSpPr>
        <p:spPr>
          <a:xfrm flipV="1">
            <a:off x="2718761" y="3804306"/>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E348EF63-2E49-BE4D-9DD5-8B863043D9E0}"/>
              </a:ext>
            </a:extLst>
          </p:cNvPr>
          <p:cNvCxnSpPr>
            <a:stCxn id="11" idx="0"/>
            <a:endCxn id="8" idx="3"/>
          </p:cNvCxnSpPr>
          <p:nvPr/>
        </p:nvCxnSpPr>
        <p:spPr>
          <a:xfrm rot="16200000" flipV="1">
            <a:off x="2023137" y="2587512"/>
            <a:ext cx="489256" cy="901993"/>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7FD6D746-22D1-D447-80F7-AE04CC9962BD}"/>
              </a:ext>
            </a:extLst>
          </p:cNvPr>
          <p:cNvSpPr/>
          <p:nvPr/>
        </p:nvSpPr>
        <p:spPr>
          <a:xfrm>
            <a:off x="1054014" y="5434735"/>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Aode</a:t>
            </a:r>
            <a:endParaRPr lang="en-US" sz="1000" dirty="0"/>
          </a:p>
        </p:txBody>
      </p:sp>
      <p:cxnSp>
        <p:nvCxnSpPr>
          <p:cNvPr id="21" name="Straight Arrow Connector 20">
            <a:extLst>
              <a:ext uri="{FF2B5EF4-FFF2-40B4-BE49-F238E27FC236}">
                <a16:creationId xmlns:a16="http://schemas.microsoft.com/office/drawing/2014/main" id="{1F95E07D-B1BE-A24F-BA3D-A9C8CC3229D6}"/>
              </a:ext>
            </a:extLst>
          </p:cNvPr>
          <p:cNvCxnSpPr>
            <a:cxnSpLocks/>
            <a:stCxn id="20" idx="0"/>
            <a:endCxn id="5" idx="2"/>
          </p:cNvCxnSpPr>
          <p:nvPr/>
        </p:nvCxnSpPr>
        <p:spPr>
          <a:xfrm flipV="1">
            <a:off x="1435391" y="5020910"/>
            <a:ext cx="1" cy="413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678DE31C-5B2B-3B4F-AB20-9C2FA53FCEBD}"/>
              </a:ext>
            </a:extLst>
          </p:cNvPr>
          <p:cNvSpPr/>
          <p:nvPr/>
        </p:nvSpPr>
        <p:spPr>
          <a:xfrm>
            <a:off x="5477627" y="3543721"/>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COperator</a:t>
            </a:r>
            <a:endParaRPr lang="en-US" sz="1000" dirty="0"/>
          </a:p>
        </p:txBody>
      </p:sp>
      <p:sp>
        <p:nvSpPr>
          <p:cNvPr id="24" name="Rounded Rectangle 23">
            <a:extLst>
              <a:ext uri="{FF2B5EF4-FFF2-40B4-BE49-F238E27FC236}">
                <a16:creationId xmlns:a16="http://schemas.microsoft.com/office/drawing/2014/main" id="{1F68E3EF-3C81-374D-8641-AF0943F88828}"/>
              </a:ext>
            </a:extLst>
          </p:cNvPr>
          <p:cNvSpPr/>
          <p:nvPr/>
        </p:nvSpPr>
        <p:spPr>
          <a:xfrm>
            <a:off x="5477627" y="4499740"/>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BOperator</a:t>
            </a:r>
            <a:endParaRPr lang="en-US" sz="1000" dirty="0"/>
          </a:p>
        </p:txBody>
      </p:sp>
      <p:cxnSp>
        <p:nvCxnSpPr>
          <p:cNvPr id="25" name="Straight Arrow Connector 24">
            <a:extLst>
              <a:ext uri="{FF2B5EF4-FFF2-40B4-BE49-F238E27FC236}">
                <a16:creationId xmlns:a16="http://schemas.microsoft.com/office/drawing/2014/main" id="{86B4E868-3A48-984B-9A14-BC73B3D1B4E7}"/>
              </a:ext>
            </a:extLst>
          </p:cNvPr>
          <p:cNvCxnSpPr>
            <a:cxnSpLocks/>
            <a:stCxn id="23" idx="0"/>
            <a:endCxn id="27" idx="2"/>
          </p:cNvCxnSpPr>
          <p:nvPr/>
        </p:nvCxnSpPr>
        <p:spPr>
          <a:xfrm flipV="1">
            <a:off x="5905312" y="3054464"/>
            <a:ext cx="0" cy="4892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EC91E0-9F4B-9B45-BC69-C6A80F457592}"/>
              </a:ext>
            </a:extLst>
          </p:cNvPr>
          <p:cNvCxnSpPr>
            <a:cxnSpLocks/>
            <a:stCxn id="24" idx="0"/>
            <a:endCxn id="23" idx="2"/>
          </p:cNvCxnSpPr>
          <p:nvPr/>
        </p:nvCxnSpPr>
        <p:spPr>
          <a:xfrm flipV="1">
            <a:off x="5905312" y="4064890"/>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7018098-58D3-D54A-BE55-2CEEA09AA4FE}"/>
              </a:ext>
            </a:extLst>
          </p:cNvPr>
          <p:cNvSpPr/>
          <p:nvPr/>
        </p:nvSpPr>
        <p:spPr>
          <a:xfrm>
            <a:off x="5477627" y="2533295"/>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HashProbe</a:t>
            </a:r>
            <a:endParaRPr lang="en-US" sz="1000" dirty="0"/>
          </a:p>
        </p:txBody>
      </p:sp>
      <p:sp>
        <p:nvSpPr>
          <p:cNvPr id="28" name="Rounded Rectangle 27">
            <a:extLst>
              <a:ext uri="{FF2B5EF4-FFF2-40B4-BE49-F238E27FC236}">
                <a16:creationId xmlns:a16="http://schemas.microsoft.com/office/drawing/2014/main" id="{98DA4B4A-7650-A041-B4D6-C4A346EBD6D9}"/>
              </a:ext>
            </a:extLst>
          </p:cNvPr>
          <p:cNvSpPr/>
          <p:nvPr/>
        </p:nvSpPr>
        <p:spPr>
          <a:xfrm>
            <a:off x="5477626" y="1577276"/>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29" name="Straight Arrow Connector 28">
            <a:extLst>
              <a:ext uri="{FF2B5EF4-FFF2-40B4-BE49-F238E27FC236}">
                <a16:creationId xmlns:a16="http://schemas.microsoft.com/office/drawing/2014/main" id="{2FF2E337-AC81-9747-9518-024AB8D124B8}"/>
              </a:ext>
            </a:extLst>
          </p:cNvPr>
          <p:cNvCxnSpPr>
            <a:cxnSpLocks/>
            <a:stCxn id="27" idx="0"/>
            <a:endCxn id="28" idx="2"/>
          </p:cNvCxnSpPr>
          <p:nvPr/>
        </p:nvCxnSpPr>
        <p:spPr>
          <a:xfrm flipH="1" flipV="1">
            <a:off x="5905311" y="2098445"/>
            <a:ext cx="1"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6059299D-5E9C-444E-B937-9B0A70C38043}"/>
              </a:ext>
            </a:extLst>
          </p:cNvPr>
          <p:cNvSpPr/>
          <p:nvPr/>
        </p:nvSpPr>
        <p:spPr>
          <a:xfrm>
            <a:off x="6818747" y="2551616"/>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HashBuild</a:t>
            </a:r>
            <a:endParaRPr lang="en-US" sz="1000" dirty="0"/>
          </a:p>
        </p:txBody>
      </p:sp>
      <p:sp>
        <p:nvSpPr>
          <p:cNvPr id="31" name="Rounded Rectangle 30">
            <a:extLst>
              <a:ext uri="{FF2B5EF4-FFF2-40B4-BE49-F238E27FC236}">
                <a16:creationId xmlns:a16="http://schemas.microsoft.com/office/drawing/2014/main" id="{1D78893A-6B38-5F4A-9A28-DC08DBBDC3E6}"/>
              </a:ext>
            </a:extLst>
          </p:cNvPr>
          <p:cNvSpPr/>
          <p:nvPr/>
        </p:nvSpPr>
        <p:spPr>
          <a:xfrm>
            <a:off x="6818747" y="3507635"/>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YOperator</a:t>
            </a:r>
            <a:endParaRPr lang="en-US" sz="1000" dirty="0"/>
          </a:p>
        </p:txBody>
      </p:sp>
      <p:cxnSp>
        <p:nvCxnSpPr>
          <p:cNvPr id="32" name="Straight Arrow Connector 31">
            <a:extLst>
              <a:ext uri="{FF2B5EF4-FFF2-40B4-BE49-F238E27FC236}">
                <a16:creationId xmlns:a16="http://schemas.microsoft.com/office/drawing/2014/main" id="{8F811C91-4D54-1642-9AA5-1DAB4981F9FC}"/>
              </a:ext>
            </a:extLst>
          </p:cNvPr>
          <p:cNvCxnSpPr>
            <a:cxnSpLocks/>
            <a:stCxn id="31" idx="0"/>
            <a:endCxn id="30" idx="2"/>
          </p:cNvCxnSpPr>
          <p:nvPr/>
        </p:nvCxnSpPr>
        <p:spPr>
          <a:xfrm flipV="1">
            <a:off x="7246432" y="3072785"/>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AE714030-749E-0841-B845-8D4408DFB93E}"/>
              </a:ext>
            </a:extLst>
          </p:cNvPr>
          <p:cNvSpPr/>
          <p:nvPr/>
        </p:nvSpPr>
        <p:spPr>
          <a:xfrm>
            <a:off x="5477626" y="5434734"/>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AOperator</a:t>
            </a:r>
            <a:endParaRPr lang="en-US" sz="1000" dirty="0"/>
          </a:p>
        </p:txBody>
      </p:sp>
      <p:cxnSp>
        <p:nvCxnSpPr>
          <p:cNvPr id="35" name="Straight Arrow Connector 34">
            <a:extLst>
              <a:ext uri="{FF2B5EF4-FFF2-40B4-BE49-F238E27FC236}">
                <a16:creationId xmlns:a16="http://schemas.microsoft.com/office/drawing/2014/main" id="{2593639F-64DF-2942-8C29-50F53D681B37}"/>
              </a:ext>
            </a:extLst>
          </p:cNvPr>
          <p:cNvCxnSpPr>
            <a:cxnSpLocks/>
            <a:stCxn id="34" idx="0"/>
            <a:endCxn id="24" idx="2"/>
          </p:cNvCxnSpPr>
          <p:nvPr/>
        </p:nvCxnSpPr>
        <p:spPr>
          <a:xfrm flipV="1">
            <a:off x="5905311" y="5020909"/>
            <a:ext cx="1" cy="413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C3E7553-79C3-9B4C-BE04-C167CEFD4398}"/>
              </a:ext>
            </a:extLst>
          </p:cNvPr>
          <p:cNvCxnSpPr>
            <a:cxnSpLocks/>
          </p:cNvCxnSpPr>
          <p:nvPr/>
        </p:nvCxnSpPr>
        <p:spPr>
          <a:xfrm>
            <a:off x="3344390" y="2794380"/>
            <a:ext cx="17088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63A1FA0-E2B4-174A-898F-48619F8B4040}"/>
              </a:ext>
            </a:extLst>
          </p:cNvPr>
          <p:cNvSpPr txBox="1"/>
          <p:nvPr/>
        </p:nvSpPr>
        <p:spPr>
          <a:xfrm>
            <a:off x="3368091" y="2454352"/>
            <a:ext cx="1579295" cy="307777"/>
          </a:xfrm>
          <a:prstGeom prst="rect">
            <a:avLst/>
          </a:prstGeom>
          <a:noFill/>
        </p:spPr>
        <p:txBody>
          <a:bodyPr wrap="square" rtlCol="0">
            <a:spAutoFit/>
          </a:bodyPr>
          <a:lstStyle/>
          <a:p>
            <a:pPr algn="ctr"/>
            <a:r>
              <a:rPr lang="en-US" sz="1400" dirty="0"/>
              <a:t>LocalPlanner</a:t>
            </a:r>
          </a:p>
        </p:txBody>
      </p:sp>
      <p:sp>
        <p:nvSpPr>
          <p:cNvPr id="47" name="TextBox 46">
            <a:extLst>
              <a:ext uri="{FF2B5EF4-FFF2-40B4-BE49-F238E27FC236}">
                <a16:creationId xmlns:a16="http://schemas.microsoft.com/office/drawing/2014/main" id="{43E7D83F-E34B-0548-91B0-48E971918F38}"/>
              </a:ext>
            </a:extLst>
          </p:cNvPr>
          <p:cNvSpPr txBox="1"/>
          <p:nvPr/>
        </p:nvSpPr>
        <p:spPr>
          <a:xfrm>
            <a:off x="688470" y="898800"/>
            <a:ext cx="1579295" cy="307777"/>
          </a:xfrm>
          <a:prstGeom prst="rect">
            <a:avLst/>
          </a:prstGeom>
          <a:noFill/>
        </p:spPr>
        <p:txBody>
          <a:bodyPr wrap="square" rtlCol="0">
            <a:spAutoFit/>
          </a:bodyPr>
          <a:lstStyle/>
          <a:p>
            <a:pPr algn="ctr"/>
            <a:r>
              <a:rPr lang="en-US" sz="1400" dirty="0"/>
              <a:t>Query Plan</a:t>
            </a:r>
          </a:p>
        </p:txBody>
      </p:sp>
      <p:sp>
        <p:nvSpPr>
          <p:cNvPr id="48" name="TextBox 47">
            <a:extLst>
              <a:ext uri="{FF2B5EF4-FFF2-40B4-BE49-F238E27FC236}">
                <a16:creationId xmlns:a16="http://schemas.microsoft.com/office/drawing/2014/main" id="{2B30905F-5AE7-F148-896B-6FE1E43DBFFB}"/>
              </a:ext>
            </a:extLst>
          </p:cNvPr>
          <p:cNvSpPr txBox="1"/>
          <p:nvPr/>
        </p:nvSpPr>
        <p:spPr>
          <a:xfrm>
            <a:off x="5674195" y="898800"/>
            <a:ext cx="1942170" cy="307777"/>
          </a:xfrm>
          <a:prstGeom prst="rect">
            <a:avLst/>
          </a:prstGeom>
          <a:noFill/>
        </p:spPr>
        <p:txBody>
          <a:bodyPr wrap="square" rtlCol="0">
            <a:spAutoFit/>
          </a:bodyPr>
          <a:lstStyle/>
          <a:p>
            <a:pPr algn="ctr"/>
            <a:r>
              <a:rPr lang="en-US" sz="1400" dirty="0"/>
              <a:t>Executable Pipelines</a:t>
            </a:r>
          </a:p>
        </p:txBody>
      </p:sp>
      <p:sp>
        <p:nvSpPr>
          <p:cNvPr id="42" name="TextBox 41">
            <a:extLst>
              <a:ext uri="{FF2B5EF4-FFF2-40B4-BE49-F238E27FC236}">
                <a16:creationId xmlns:a16="http://schemas.microsoft.com/office/drawing/2014/main" id="{3F89FA98-E065-DC4B-8B16-A65C32C904A5}"/>
              </a:ext>
            </a:extLst>
          </p:cNvPr>
          <p:cNvSpPr txBox="1"/>
          <p:nvPr/>
        </p:nvSpPr>
        <p:spPr>
          <a:xfrm>
            <a:off x="2037410" y="183110"/>
            <a:ext cx="2418856" cy="369332"/>
          </a:xfrm>
          <a:prstGeom prst="rect">
            <a:avLst/>
          </a:prstGeom>
          <a:noFill/>
        </p:spPr>
        <p:txBody>
          <a:bodyPr wrap="square" rtlCol="0">
            <a:spAutoFit/>
          </a:bodyPr>
          <a:lstStyle/>
          <a:p>
            <a:pPr algn="ctr"/>
            <a:r>
              <a:rPr lang="en-US" dirty="0"/>
              <a:t>Join</a:t>
            </a:r>
          </a:p>
        </p:txBody>
      </p:sp>
    </p:spTree>
    <p:extLst>
      <p:ext uri="{BB962C8B-B14F-4D97-AF65-F5344CB8AC3E}">
        <p14:creationId xmlns:p14="http://schemas.microsoft.com/office/powerpoint/2010/main" val="1270660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ounded Rectangle 48">
            <a:extLst>
              <a:ext uri="{FF2B5EF4-FFF2-40B4-BE49-F238E27FC236}">
                <a16:creationId xmlns:a16="http://schemas.microsoft.com/office/drawing/2014/main" id="{74264E83-1B2F-CC4E-9096-0D53B9556B78}"/>
              </a:ext>
            </a:extLst>
          </p:cNvPr>
          <p:cNvSpPr/>
          <p:nvPr/>
        </p:nvSpPr>
        <p:spPr>
          <a:xfrm>
            <a:off x="4506984" y="3446909"/>
            <a:ext cx="1097757" cy="16899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1</a:t>
            </a:r>
          </a:p>
        </p:txBody>
      </p:sp>
      <p:sp>
        <p:nvSpPr>
          <p:cNvPr id="36" name="Rounded Rectangle 35">
            <a:extLst>
              <a:ext uri="{FF2B5EF4-FFF2-40B4-BE49-F238E27FC236}">
                <a16:creationId xmlns:a16="http://schemas.microsoft.com/office/drawing/2014/main" id="{635D96DE-F313-944A-A558-08818FEF912E}"/>
              </a:ext>
            </a:extLst>
          </p:cNvPr>
          <p:cNvSpPr/>
          <p:nvPr/>
        </p:nvSpPr>
        <p:spPr>
          <a:xfrm>
            <a:off x="4414744" y="3523111"/>
            <a:ext cx="1097757" cy="16899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1</a:t>
            </a:r>
          </a:p>
        </p:txBody>
      </p:sp>
      <p:sp>
        <p:nvSpPr>
          <p:cNvPr id="4" name="Rounded Rectangle 3">
            <a:extLst>
              <a:ext uri="{FF2B5EF4-FFF2-40B4-BE49-F238E27FC236}">
                <a16:creationId xmlns:a16="http://schemas.microsoft.com/office/drawing/2014/main" id="{31B8795F-2858-C14D-BBFC-97B1860501F6}"/>
              </a:ext>
            </a:extLst>
          </p:cNvPr>
          <p:cNvSpPr/>
          <p:nvPr/>
        </p:nvSpPr>
        <p:spPr>
          <a:xfrm>
            <a:off x="1054015" y="4081375"/>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6" name="Straight Arrow Connector 5">
            <a:extLst>
              <a:ext uri="{FF2B5EF4-FFF2-40B4-BE49-F238E27FC236}">
                <a16:creationId xmlns:a16="http://schemas.microsoft.com/office/drawing/2014/main" id="{CFC23169-C9C6-9B43-B05B-BB940CF7593A}"/>
              </a:ext>
            </a:extLst>
          </p:cNvPr>
          <p:cNvCxnSpPr>
            <a:cxnSpLocks/>
            <a:stCxn id="4" idx="0"/>
            <a:endCxn id="8" idx="2"/>
          </p:cNvCxnSpPr>
          <p:nvPr/>
        </p:nvCxnSpPr>
        <p:spPr>
          <a:xfrm flipV="1">
            <a:off x="1435392" y="3592118"/>
            <a:ext cx="0" cy="4892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BB98E828-F38F-AE43-807F-79D38E80D85B}"/>
              </a:ext>
            </a:extLst>
          </p:cNvPr>
          <p:cNvSpPr/>
          <p:nvPr/>
        </p:nvSpPr>
        <p:spPr>
          <a:xfrm>
            <a:off x="1054015" y="3070949"/>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 Partition Node</a:t>
            </a:r>
          </a:p>
        </p:txBody>
      </p:sp>
      <p:sp>
        <p:nvSpPr>
          <p:cNvPr id="9" name="Rounded Rectangle 8">
            <a:extLst>
              <a:ext uri="{FF2B5EF4-FFF2-40B4-BE49-F238E27FC236}">
                <a16:creationId xmlns:a16="http://schemas.microsoft.com/office/drawing/2014/main" id="{7B6CE2DF-48CE-C549-911B-4E476CD18790}"/>
              </a:ext>
            </a:extLst>
          </p:cNvPr>
          <p:cNvSpPr/>
          <p:nvPr/>
        </p:nvSpPr>
        <p:spPr>
          <a:xfrm>
            <a:off x="1054014" y="2114930"/>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10" name="Straight Arrow Connector 9">
            <a:extLst>
              <a:ext uri="{FF2B5EF4-FFF2-40B4-BE49-F238E27FC236}">
                <a16:creationId xmlns:a16="http://schemas.microsoft.com/office/drawing/2014/main" id="{7FC13BF5-4E2F-D64B-84FA-0D3153AB090C}"/>
              </a:ext>
            </a:extLst>
          </p:cNvPr>
          <p:cNvCxnSpPr>
            <a:cxnSpLocks/>
            <a:stCxn id="8" idx="0"/>
            <a:endCxn id="9" idx="2"/>
          </p:cNvCxnSpPr>
          <p:nvPr/>
        </p:nvCxnSpPr>
        <p:spPr>
          <a:xfrm flipH="1" flipV="1">
            <a:off x="1435391" y="2636099"/>
            <a:ext cx="1"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678DE31C-5B2B-3B4F-AB20-9C2FA53FCEBD}"/>
              </a:ext>
            </a:extLst>
          </p:cNvPr>
          <p:cNvSpPr/>
          <p:nvPr/>
        </p:nvSpPr>
        <p:spPr>
          <a:xfrm>
            <a:off x="4526285" y="4537574"/>
            <a:ext cx="855369" cy="26058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25" name="Straight Arrow Connector 24">
            <a:extLst>
              <a:ext uri="{FF2B5EF4-FFF2-40B4-BE49-F238E27FC236}">
                <a16:creationId xmlns:a16="http://schemas.microsoft.com/office/drawing/2014/main" id="{86B4E868-3A48-984B-9A14-BC73B3D1B4E7}"/>
              </a:ext>
            </a:extLst>
          </p:cNvPr>
          <p:cNvCxnSpPr>
            <a:cxnSpLocks/>
            <a:stCxn id="23" idx="0"/>
            <a:endCxn id="27" idx="2"/>
          </p:cNvCxnSpPr>
          <p:nvPr/>
        </p:nvCxnSpPr>
        <p:spPr>
          <a:xfrm flipV="1">
            <a:off x="4953970" y="4244208"/>
            <a:ext cx="0" cy="2933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7018098-58D3-D54A-BE55-2CEEA09AA4FE}"/>
              </a:ext>
            </a:extLst>
          </p:cNvPr>
          <p:cNvSpPr/>
          <p:nvPr/>
        </p:nvSpPr>
        <p:spPr>
          <a:xfrm>
            <a:off x="4526285" y="3723039"/>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 Partition</a:t>
            </a:r>
          </a:p>
        </p:txBody>
      </p:sp>
      <p:cxnSp>
        <p:nvCxnSpPr>
          <p:cNvPr id="38" name="Straight Arrow Connector 37">
            <a:extLst>
              <a:ext uri="{FF2B5EF4-FFF2-40B4-BE49-F238E27FC236}">
                <a16:creationId xmlns:a16="http://schemas.microsoft.com/office/drawing/2014/main" id="{EC3E7553-79C3-9B4C-BE04-C167CEFD4398}"/>
              </a:ext>
            </a:extLst>
          </p:cNvPr>
          <p:cNvCxnSpPr>
            <a:cxnSpLocks/>
          </p:cNvCxnSpPr>
          <p:nvPr/>
        </p:nvCxnSpPr>
        <p:spPr>
          <a:xfrm>
            <a:off x="2297293" y="3304690"/>
            <a:ext cx="17088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63A1FA0-E2B4-174A-898F-48619F8B4040}"/>
              </a:ext>
            </a:extLst>
          </p:cNvPr>
          <p:cNvSpPr txBox="1"/>
          <p:nvPr/>
        </p:nvSpPr>
        <p:spPr>
          <a:xfrm>
            <a:off x="2320994" y="2964662"/>
            <a:ext cx="1579295" cy="307777"/>
          </a:xfrm>
          <a:prstGeom prst="rect">
            <a:avLst/>
          </a:prstGeom>
          <a:noFill/>
        </p:spPr>
        <p:txBody>
          <a:bodyPr wrap="square" rtlCol="0">
            <a:spAutoFit/>
          </a:bodyPr>
          <a:lstStyle/>
          <a:p>
            <a:pPr algn="ctr"/>
            <a:r>
              <a:rPr lang="en-US" sz="1400" dirty="0" err="1"/>
              <a:t>LocalPlanner</a:t>
            </a:r>
            <a:endParaRPr lang="en-US" sz="1400" dirty="0"/>
          </a:p>
        </p:txBody>
      </p:sp>
      <p:sp>
        <p:nvSpPr>
          <p:cNvPr id="48" name="TextBox 47">
            <a:extLst>
              <a:ext uri="{FF2B5EF4-FFF2-40B4-BE49-F238E27FC236}">
                <a16:creationId xmlns:a16="http://schemas.microsoft.com/office/drawing/2014/main" id="{2B30905F-5AE7-F148-896B-6FE1E43DBFFB}"/>
              </a:ext>
            </a:extLst>
          </p:cNvPr>
          <p:cNvSpPr txBox="1"/>
          <p:nvPr/>
        </p:nvSpPr>
        <p:spPr>
          <a:xfrm>
            <a:off x="2037410" y="365991"/>
            <a:ext cx="2418856" cy="369332"/>
          </a:xfrm>
          <a:prstGeom prst="rect">
            <a:avLst/>
          </a:prstGeom>
          <a:noFill/>
        </p:spPr>
        <p:txBody>
          <a:bodyPr wrap="square" rtlCol="0">
            <a:spAutoFit/>
          </a:bodyPr>
          <a:lstStyle/>
          <a:p>
            <a:pPr algn="ctr"/>
            <a:r>
              <a:rPr lang="en-US" dirty="0"/>
              <a:t>Local Exchange</a:t>
            </a:r>
          </a:p>
        </p:txBody>
      </p:sp>
      <p:sp>
        <p:nvSpPr>
          <p:cNvPr id="18" name="TextBox 17">
            <a:extLst>
              <a:ext uri="{FF2B5EF4-FFF2-40B4-BE49-F238E27FC236}">
                <a16:creationId xmlns:a16="http://schemas.microsoft.com/office/drawing/2014/main" id="{1DE6DF3C-207C-7E48-8744-06FBA1D3CF43}"/>
              </a:ext>
            </a:extLst>
          </p:cNvPr>
          <p:cNvSpPr txBox="1"/>
          <p:nvPr/>
        </p:nvSpPr>
        <p:spPr>
          <a:xfrm>
            <a:off x="13367084" y="673768"/>
            <a:ext cx="184731" cy="369332"/>
          </a:xfrm>
          <a:prstGeom prst="rect">
            <a:avLst/>
          </a:prstGeom>
          <a:solidFill>
            <a:schemeClr val="bg1"/>
          </a:solidFill>
        </p:spPr>
        <p:txBody>
          <a:bodyPr wrap="none" rtlCol="0">
            <a:spAutoFit/>
          </a:bodyPr>
          <a:lstStyle/>
          <a:p>
            <a:endParaRPr lang="en-US" dirty="0"/>
          </a:p>
        </p:txBody>
      </p:sp>
      <p:sp>
        <p:nvSpPr>
          <p:cNvPr id="51" name="Rounded Rectangle 50">
            <a:extLst>
              <a:ext uri="{FF2B5EF4-FFF2-40B4-BE49-F238E27FC236}">
                <a16:creationId xmlns:a16="http://schemas.microsoft.com/office/drawing/2014/main" id="{6D2760F4-5F6C-3442-80B2-7E6D4D63443F}"/>
              </a:ext>
            </a:extLst>
          </p:cNvPr>
          <p:cNvSpPr/>
          <p:nvPr/>
        </p:nvSpPr>
        <p:spPr>
          <a:xfrm>
            <a:off x="4423903" y="1635681"/>
            <a:ext cx="1097757" cy="1572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2</a:t>
            </a:r>
          </a:p>
        </p:txBody>
      </p:sp>
      <p:sp>
        <p:nvSpPr>
          <p:cNvPr id="52" name="Rounded Rectangle 51">
            <a:extLst>
              <a:ext uri="{FF2B5EF4-FFF2-40B4-BE49-F238E27FC236}">
                <a16:creationId xmlns:a16="http://schemas.microsoft.com/office/drawing/2014/main" id="{50174D7D-628F-8D46-9163-2E0002AB4833}"/>
              </a:ext>
            </a:extLst>
          </p:cNvPr>
          <p:cNvSpPr/>
          <p:nvPr/>
        </p:nvSpPr>
        <p:spPr>
          <a:xfrm>
            <a:off x="4535444" y="2385841"/>
            <a:ext cx="855369" cy="48925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a:t>Exchange</a:t>
            </a:r>
          </a:p>
        </p:txBody>
      </p:sp>
      <p:cxnSp>
        <p:nvCxnSpPr>
          <p:cNvPr id="54" name="Straight Arrow Connector 53">
            <a:extLst>
              <a:ext uri="{FF2B5EF4-FFF2-40B4-BE49-F238E27FC236}">
                <a16:creationId xmlns:a16="http://schemas.microsoft.com/office/drawing/2014/main" id="{407ADC8F-C3F6-6240-A343-151CAA615D28}"/>
              </a:ext>
            </a:extLst>
          </p:cNvPr>
          <p:cNvCxnSpPr>
            <a:cxnSpLocks/>
            <a:stCxn id="52" idx="0"/>
            <a:endCxn id="56" idx="2"/>
          </p:cNvCxnSpPr>
          <p:nvPr/>
        </p:nvCxnSpPr>
        <p:spPr>
          <a:xfrm flipV="1">
            <a:off x="4963129" y="2114930"/>
            <a:ext cx="0" cy="2709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A82B2A8C-D6DC-2648-A97B-1287C0814F87}"/>
              </a:ext>
            </a:extLst>
          </p:cNvPr>
          <p:cNvSpPr/>
          <p:nvPr/>
        </p:nvSpPr>
        <p:spPr>
          <a:xfrm>
            <a:off x="4535444" y="1854345"/>
            <a:ext cx="855369" cy="26058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29" name="TextBox 28">
            <a:extLst>
              <a:ext uri="{FF2B5EF4-FFF2-40B4-BE49-F238E27FC236}">
                <a16:creationId xmlns:a16="http://schemas.microsoft.com/office/drawing/2014/main" id="{B4FF3FBF-8F32-4B48-9A26-F6C7F5E65711}"/>
              </a:ext>
            </a:extLst>
          </p:cNvPr>
          <p:cNvSpPr txBox="1"/>
          <p:nvPr/>
        </p:nvSpPr>
        <p:spPr>
          <a:xfrm>
            <a:off x="645742" y="1171180"/>
            <a:ext cx="1579295" cy="307777"/>
          </a:xfrm>
          <a:prstGeom prst="rect">
            <a:avLst/>
          </a:prstGeom>
          <a:noFill/>
        </p:spPr>
        <p:txBody>
          <a:bodyPr wrap="square" rtlCol="0">
            <a:spAutoFit/>
          </a:bodyPr>
          <a:lstStyle/>
          <a:p>
            <a:pPr algn="ctr"/>
            <a:r>
              <a:rPr lang="en-US" sz="1400" dirty="0"/>
              <a:t>Query Plan</a:t>
            </a:r>
          </a:p>
        </p:txBody>
      </p:sp>
      <p:sp>
        <p:nvSpPr>
          <p:cNvPr id="31" name="TextBox 30">
            <a:extLst>
              <a:ext uri="{FF2B5EF4-FFF2-40B4-BE49-F238E27FC236}">
                <a16:creationId xmlns:a16="http://schemas.microsoft.com/office/drawing/2014/main" id="{AD8E0879-2A2D-E64E-91EE-583A8F522BF0}"/>
              </a:ext>
            </a:extLst>
          </p:cNvPr>
          <p:cNvSpPr txBox="1"/>
          <p:nvPr/>
        </p:nvSpPr>
        <p:spPr>
          <a:xfrm>
            <a:off x="3903144" y="1171180"/>
            <a:ext cx="1942170" cy="307777"/>
          </a:xfrm>
          <a:prstGeom prst="rect">
            <a:avLst/>
          </a:prstGeom>
          <a:noFill/>
        </p:spPr>
        <p:txBody>
          <a:bodyPr wrap="square" rtlCol="0">
            <a:spAutoFit/>
          </a:bodyPr>
          <a:lstStyle/>
          <a:p>
            <a:pPr algn="ctr"/>
            <a:r>
              <a:rPr lang="en-US" sz="1400" dirty="0"/>
              <a:t>Executable Pipelines</a:t>
            </a:r>
          </a:p>
        </p:txBody>
      </p:sp>
    </p:spTree>
    <p:extLst>
      <p:ext uri="{BB962C8B-B14F-4D97-AF65-F5344CB8AC3E}">
        <p14:creationId xmlns:p14="http://schemas.microsoft.com/office/powerpoint/2010/main" val="11714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a:extLst>
              <a:ext uri="{FF2B5EF4-FFF2-40B4-BE49-F238E27FC236}">
                <a16:creationId xmlns:a16="http://schemas.microsoft.com/office/drawing/2014/main" id="{DB187316-94E4-F241-881D-9B6C27838AF5}"/>
              </a:ext>
            </a:extLst>
          </p:cNvPr>
          <p:cNvSpPr/>
          <p:nvPr/>
        </p:nvSpPr>
        <p:spPr>
          <a:xfrm>
            <a:off x="518577" y="3296791"/>
            <a:ext cx="1137223" cy="1584128"/>
          </a:xfrm>
          <a:prstGeom prst="round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BA311CBB-ED8B-1F48-AE6B-2776BF3B2FD3}"/>
              </a:ext>
            </a:extLst>
          </p:cNvPr>
          <p:cNvSpPr/>
          <p:nvPr/>
        </p:nvSpPr>
        <p:spPr>
          <a:xfrm>
            <a:off x="2697435" y="3308246"/>
            <a:ext cx="1137223" cy="1584128"/>
          </a:xfrm>
          <a:prstGeom prst="round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ED2EB9D8-6AE7-5D4C-9C92-171555644F91}"/>
              </a:ext>
            </a:extLst>
          </p:cNvPr>
          <p:cNvSpPr/>
          <p:nvPr/>
        </p:nvSpPr>
        <p:spPr>
          <a:xfrm>
            <a:off x="2763686" y="737289"/>
            <a:ext cx="825190" cy="4572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t>
            </a:r>
          </a:p>
        </p:txBody>
      </p:sp>
      <p:sp>
        <p:nvSpPr>
          <p:cNvPr id="22" name="Rounded Rectangle 21">
            <a:extLst>
              <a:ext uri="{FF2B5EF4-FFF2-40B4-BE49-F238E27FC236}">
                <a16:creationId xmlns:a16="http://schemas.microsoft.com/office/drawing/2014/main" id="{E9508D2F-D6B7-3346-851C-6B772910CDFB}"/>
              </a:ext>
            </a:extLst>
          </p:cNvPr>
          <p:cNvSpPr/>
          <p:nvPr/>
        </p:nvSpPr>
        <p:spPr>
          <a:xfrm>
            <a:off x="1581659" y="1703727"/>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a:t>
            </a:r>
          </a:p>
        </p:txBody>
      </p:sp>
      <p:sp>
        <p:nvSpPr>
          <p:cNvPr id="23" name="Rounded Rectangle 22">
            <a:extLst>
              <a:ext uri="{FF2B5EF4-FFF2-40B4-BE49-F238E27FC236}">
                <a16:creationId xmlns:a16="http://schemas.microsoft.com/office/drawing/2014/main" id="{23CD2834-B160-F143-B380-D1EA60B4C1C7}"/>
              </a:ext>
            </a:extLst>
          </p:cNvPr>
          <p:cNvSpPr/>
          <p:nvPr/>
        </p:nvSpPr>
        <p:spPr>
          <a:xfrm>
            <a:off x="3956868" y="1703727"/>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a:t>
            </a:r>
          </a:p>
        </p:txBody>
      </p:sp>
      <p:sp>
        <p:nvSpPr>
          <p:cNvPr id="24" name="Rounded Rectangle 23">
            <a:extLst>
              <a:ext uri="{FF2B5EF4-FFF2-40B4-BE49-F238E27FC236}">
                <a16:creationId xmlns:a16="http://schemas.microsoft.com/office/drawing/2014/main" id="{B492A013-9D5A-2349-8386-0D0D103B06B7}"/>
              </a:ext>
            </a:extLst>
          </p:cNvPr>
          <p:cNvSpPr/>
          <p:nvPr/>
        </p:nvSpPr>
        <p:spPr>
          <a:xfrm>
            <a:off x="1076137" y="2592107"/>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strpos</a:t>
            </a:r>
          </a:p>
        </p:txBody>
      </p:sp>
      <p:sp>
        <p:nvSpPr>
          <p:cNvPr id="25" name="Rounded Rectangle 24">
            <a:extLst>
              <a:ext uri="{FF2B5EF4-FFF2-40B4-BE49-F238E27FC236}">
                <a16:creationId xmlns:a16="http://schemas.microsoft.com/office/drawing/2014/main" id="{AD6887E0-342B-A24E-ADDD-5B60BF05B44A}"/>
              </a:ext>
            </a:extLst>
          </p:cNvPr>
          <p:cNvSpPr/>
          <p:nvPr/>
        </p:nvSpPr>
        <p:spPr>
          <a:xfrm>
            <a:off x="2239578" y="2592107"/>
            <a:ext cx="557573"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ounded Rectangle 25">
            <a:extLst>
              <a:ext uri="{FF2B5EF4-FFF2-40B4-BE49-F238E27FC236}">
                <a16:creationId xmlns:a16="http://schemas.microsoft.com/office/drawing/2014/main" id="{CBD6D6B2-3305-1240-B97C-E90479095B60}"/>
              </a:ext>
            </a:extLst>
          </p:cNvPr>
          <p:cNvSpPr/>
          <p:nvPr/>
        </p:nvSpPr>
        <p:spPr>
          <a:xfrm>
            <a:off x="696993" y="3471196"/>
            <a:ext cx="8066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upper</a:t>
            </a:r>
          </a:p>
        </p:txBody>
      </p:sp>
      <p:sp>
        <p:nvSpPr>
          <p:cNvPr id="27" name="Rounded Rectangle 26">
            <a:extLst>
              <a:ext uri="{FF2B5EF4-FFF2-40B4-BE49-F238E27FC236}">
                <a16:creationId xmlns:a16="http://schemas.microsoft.com/office/drawing/2014/main" id="{654DAE7B-C366-9B49-8FBE-2980B57F929F}"/>
              </a:ext>
            </a:extLst>
          </p:cNvPr>
          <p:cNvSpPr/>
          <p:nvPr/>
        </p:nvSpPr>
        <p:spPr>
          <a:xfrm>
            <a:off x="1719188" y="3471196"/>
            <a:ext cx="687661"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a:t>
            </a:r>
          </a:p>
        </p:txBody>
      </p:sp>
      <p:sp>
        <p:nvSpPr>
          <p:cNvPr id="28" name="Rounded Rectangle 27">
            <a:extLst>
              <a:ext uri="{FF2B5EF4-FFF2-40B4-BE49-F238E27FC236}">
                <a16:creationId xmlns:a16="http://schemas.microsoft.com/office/drawing/2014/main" id="{AB36C252-8066-8447-A2A1-4F55ED6C1173}"/>
              </a:ext>
            </a:extLst>
          </p:cNvPr>
          <p:cNvSpPr/>
          <p:nvPr/>
        </p:nvSpPr>
        <p:spPr>
          <a:xfrm>
            <a:off x="3306382" y="2592107"/>
            <a:ext cx="8251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strpos</a:t>
            </a:r>
          </a:p>
        </p:txBody>
      </p:sp>
      <p:sp>
        <p:nvSpPr>
          <p:cNvPr id="29" name="Rounded Rectangle 28">
            <a:extLst>
              <a:ext uri="{FF2B5EF4-FFF2-40B4-BE49-F238E27FC236}">
                <a16:creationId xmlns:a16="http://schemas.microsoft.com/office/drawing/2014/main" id="{30BBE254-DCF9-4C40-8F41-699D2832ABA9}"/>
              </a:ext>
            </a:extLst>
          </p:cNvPr>
          <p:cNvSpPr/>
          <p:nvPr/>
        </p:nvSpPr>
        <p:spPr>
          <a:xfrm>
            <a:off x="4570174" y="2592107"/>
            <a:ext cx="557573"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30" name="Straight Arrow Connector 29">
            <a:extLst>
              <a:ext uri="{FF2B5EF4-FFF2-40B4-BE49-F238E27FC236}">
                <a16:creationId xmlns:a16="http://schemas.microsoft.com/office/drawing/2014/main" id="{7D367AF5-7EEE-DF4B-B9AB-A5B41A187E9B}"/>
              </a:ext>
            </a:extLst>
          </p:cNvPr>
          <p:cNvCxnSpPr>
            <a:stCxn id="21" idx="2"/>
            <a:endCxn id="22" idx="0"/>
          </p:cNvCxnSpPr>
          <p:nvPr/>
        </p:nvCxnSpPr>
        <p:spPr>
          <a:xfrm flipH="1">
            <a:off x="1994254" y="1194489"/>
            <a:ext cx="1182027" cy="5092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E592DA7-3E2B-AD4B-8C74-69D79A0DC328}"/>
              </a:ext>
            </a:extLst>
          </p:cNvPr>
          <p:cNvCxnSpPr>
            <a:cxnSpLocks/>
            <a:stCxn id="21" idx="2"/>
            <a:endCxn id="23" idx="0"/>
          </p:cNvCxnSpPr>
          <p:nvPr/>
        </p:nvCxnSpPr>
        <p:spPr>
          <a:xfrm>
            <a:off x="3176281" y="1194489"/>
            <a:ext cx="1193182" cy="5092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9D6BB10-35CA-9D40-95D0-C5C432BC4B99}"/>
              </a:ext>
            </a:extLst>
          </p:cNvPr>
          <p:cNvCxnSpPr>
            <a:cxnSpLocks/>
            <a:stCxn id="22" idx="2"/>
            <a:endCxn id="24" idx="0"/>
          </p:cNvCxnSpPr>
          <p:nvPr/>
        </p:nvCxnSpPr>
        <p:spPr>
          <a:xfrm flipH="1">
            <a:off x="1488732" y="2160927"/>
            <a:ext cx="505522"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78813A8-4A77-BA4A-AF46-E499654C3A3D}"/>
              </a:ext>
            </a:extLst>
          </p:cNvPr>
          <p:cNvCxnSpPr>
            <a:cxnSpLocks/>
            <a:stCxn id="22" idx="2"/>
            <a:endCxn id="25" idx="0"/>
          </p:cNvCxnSpPr>
          <p:nvPr/>
        </p:nvCxnSpPr>
        <p:spPr>
          <a:xfrm>
            <a:off x="1994254" y="2160927"/>
            <a:ext cx="524111"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F4FCE01-B15E-DD43-87C1-18A15E4FFCB5}"/>
              </a:ext>
            </a:extLst>
          </p:cNvPr>
          <p:cNvCxnSpPr>
            <a:cxnSpLocks/>
            <a:stCxn id="24" idx="2"/>
            <a:endCxn id="26" idx="0"/>
          </p:cNvCxnSpPr>
          <p:nvPr/>
        </p:nvCxnSpPr>
        <p:spPr>
          <a:xfrm flipH="1">
            <a:off x="1100298" y="3049307"/>
            <a:ext cx="388434" cy="4218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977DC3-C229-F848-B96C-8F794919AE7B}"/>
              </a:ext>
            </a:extLst>
          </p:cNvPr>
          <p:cNvCxnSpPr>
            <a:cxnSpLocks/>
            <a:stCxn id="24" idx="2"/>
            <a:endCxn id="27" idx="0"/>
          </p:cNvCxnSpPr>
          <p:nvPr/>
        </p:nvCxnSpPr>
        <p:spPr>
          <a:xfrm>
            <a:off x="1488732" y="3049307"/>
            <a:ext cx="574287" cy="4218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3E4CF68-395B-1E4F-B2A2-A1B7582317A7}"/>
              </a:ext>
            </a:extLst>
          </p:cNvPr>
          <p:cNvCxnSpPr>
            <a:cxnSpLocks/>
            <a:stCxn id="23" idx="2"/>
            <a:endCxn id="28" idx="0"/>
          </p:cNvCxnSpPr>
          <p:nvPr/>
        </p:nvCxnSpPr>
        <p:spPr>
          <a:xfrm flipH="1">
            <a:off x="3718977" y="2160927"/>
            <a:ext cx="650486"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EADC5F-E87A-CF4D-AF2F-935EF73852FC}"/>
              </a:ext>
            </a:extLst>
          </p:cNvPr>
          <p:cNvCxnSpPr>
            <a:cxnSpLocks/>
            <a:stCxn id="23" idx="2"/>
            <a:endCxn id="29" idx="0"/>
          </p:cNvCxnSpPr>
          <p:nvPr/>
        </p:nvCxnSpPr>
        <p:spPr>
          <a:xfrm>
            <a:off x="4369463" y="2160927"/>
            <a:ext cx="479498"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5262FDF4-F385-894B-B9C3-10DA8414B523}"/>
              </a:ext>
            </a:extLst>
          </p:cNvPr>
          <p:cNvSpPr/>
          <p:nvPr/>
        </p:nvSpPr>
        <p:spPr>
          <a:xfrm>
            <a:off x="821510" y="4272224"/>
            <a:ext cx="557573"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42" name="Straight Arrow Connector 41">
            <a:extLst>
              <a:ext uri="{FF2B5EF4-FFF2-40B4-BE49-F238E27FC236}">
                <a16:creationId xmlns:a16="http://schemas.microsoft.com/office/drawing/2014/main" id="{32EA8462-997F-8341-956D-921027949309}"/>
              </a:ext>
            </a:extLst>
          </p:cNvPr>
          <p:cNvCxnSpPr>
            <a:cxnSpLocks/>
            <a:stCxn id="26" idx="2"/>
            <a:endCxn id="41" idx="0"/>
          </p:cNvCxnSpPr>
          <p:nvPr/>
        </p:nvCxnSpPr>
        <p:spPr>
          <a:xfrm flipH="1">
            <a:off x="1100297" y="3928396"/>
            <a:ext cx="1" cy="3438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9C054210-B3CB-7847-890F-02EFB6B0AAC8}"/>
              </a:ext>
            </a:extLst>
          </p:cNvPr>
          <p:cNvSpPr/>
          <p:nvPr/>
        </p:nvSpPr>
        <p:spPr>
          <a:xfrm>
            <a:off x="2860324" y="3471196"/>
            <a:ext cx="8066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upper</a:t>
            </a:r>
          </a:p>
        </p:txBody>
      </p:sp>
      <p:sp>
        <p:nvSpPr>
          <p:cNvPr id="46" name="Rounded Rectangle 45">
            <a:extLst>
              <a:ext uri="{FF2B5EF4-FFF2-40B4-BE49-F238E27FC236}">
                <a16:creationId xmlns:a16="http://schemas.microsoft.com/office/drawing/2014/main" id="{F6FEE481-36B9-9C4A-A5BA-43E95C3DC36A}"/>
              </a:ext>
            </a:extLst>
          </p:cNvPr>
          <p:cNvSpPr/>
          <p:nvPr/>
        </p:nvSpPr>
        <p:spPr>
          <a:xfrm>
            <a:off x="3882519" y="3471196"/>
            <a:ext cx="687661"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a:t>
            </a:r>
          </a:p>
        </p:txBody>
      </p:sp>
      <p:cxnSp>
        <p:nvCxnSpPr>
          <p:cNvPr id="47" name="Straight Arrow Connector 46">
            <a:extLst>
              <a:ext uri="{FF2B5EF4-FFF2-40B4-BE49-F238E27FC236}">
                <a16:creationId xmlns:a16="http://schemas.microsoft.com/office/drawing/2014/main" id="{8EB48498-ADDE-7B4C-8F4E-2D8C4DCA95B2}"/>
              </a:ext>
            </a:extLst>
          </p:cNvPr>
          <p:cNvCxnSpPr>
            <a:cxnSpLocks/>
            <a:stCxn id="28" idx="2"/>
            <a:endCxn id="45" idx="0"/>
          </p:cNvCxnSpPr>
          <p:nvPr/>
        </p:nvCxnSpPr>
        <p:spPr>
          <a:xfrm flipH="1">
            <a:off x="3263629" y="3049307"/>
            <a:ext cx="455348" cy="4218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A41A736-972C-284B-A6BF-BE32B6054FA2}"/>
              </a:ext>
            </a:extLst>
          </p:cNvPr>
          <p:cNvCxnSpPr>
            <a:cxnSpLocks/>
            <a:stCxn id="28" idx="2"/>
            <a:endCxn id="46" idx="0"/>
          </p:cNvCxnSpPr>
          <p:nvPr/>
        </p:nvCxnSpPr>
        <p:spPr>
          <a:xfrm>
            <a:off x="3718977" y="3049307"/>
            <a:ext cx="507373" cy="4218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E2FC3AB6-5EC6-E845-9D07-A45EF2388E20}"/>
              </a:ext>
            </a:extLst>
          </p:cNvPr>
          <p:cNvSpPr/>
          <p:nvPr/>
        </p:nvSpPr>
        <p:spPr>
          <a:xfrm>
            <a:off x="2984841" y="4272224"/>
            <a:ext cx="557573"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0" name="Straight Arrow Connector 49">
            <a:extLst>
              <a:ext uri="{FF2B5EF4-FFF2-40B4-BE49-F238E27FC236}">
                <a16:creationId xmlns:a16="http://schemas.microsoft.com/office/drawing/2014/main" id="{5C0BE1E3-6D52-4043-B29A-0F8F3641A978}"/>
              </a:ext>
            </a:extLst>
          </p:cNvPr>
          <p:cNvCxnSpPr>
            <a:cxnSpLocks/>
            <a:stCxn id="45" idx="2"/>
            <a:endCxn id="49" idx="0"/>
          </p:cNvCxnSpPr>
          <p:nvPr/>
        </p:nvCxnSpPr>
        <p:spPr>
          <a:xfrm flipH="1">
            <a:off x="3263628" y="3928396"/>
            <a:ext cx="1" cy="3438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884BCA4C-7792-5043-BD89-7C71764FB406}"/>
              </a:ext>
            </a:extLst>
          </p:cNvPr>
          <p:cNvSpPr/>
          <p:nvPr/>
        </p:nvSpPr>
        <p:spPr>
          <a:xfrm>
            <a:off x="6915672" y="885573"/>
            <a:ext cx="1768391"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FieldReference</a:t>
            </a:r>
          </a:p>
        </p:txBody>
      </p:sp>
      <p:sp>
        <p:nvSpPr>
          <p:cNvPr id="56" name="Rounded Rectangle 55">
            <a:extLst>
              <a:ext uri="{FF2B5EF4-FFF2-40B4-BE49-F238E27FC236}">
                <a16:creationId xmlns:a16="http://schemas.microsoft.com/office/drawing/2014/main" id="{D44DED41-1A1B-1441-8228-4B5094D4B708}"/>
              </a:ext>
            </a:extLst>
          </p:cNvPr>
          <p:cNvSpPr/>
          <p:nvPr/>
        </p:nvSpPr>
        <p:spPr>
          <a:xfrm>
            <a:off x="6915672" y="1524556"/>
            <a:ext cx="1768391"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ConstantExpr</a:t>
            </a:r>
          </a:p>
        </p:txBody>
      </p:sp>
      <p:sp>
        <p:nvSpPr>
          <p:cNvPr id="57" name="Rounded Rectangle 56">
            <a:extLst>
              <a:ext uri="{FF2B5EF4-FFF2-40B4-BE49-F238E27FC236}">
                <a16:creationId xmlns:a16="http://schemas.microsoft.com/office/drawing/2014/main" id="{27DEBC14-BA7F-6C4C-B366-C621D4B752C4}"/>
              </a:ext>
            </a:extLst>
          </p:cNvPr>
          <p:cNvSpPr/>
          <p:nvPr/>
        </p:nvSpPr>
        <p:spPr>
          <a:xfrm>
            <a:off x="6915672" y="2188252"/>
            <a:ext cx="1768391"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Expr</a:t>
            </a:r>
          </a:p>
        </p:txBody>
      </p:sp>
      <p:sp>
        <p:nvSpPr>
          <p:cNvPr id="58" name="Rounded Rectangle 57">
            <a:extLst>
              <a:ext uri="{FF2B5EF4-FFF2-40B4-BE49-F238E27FC236}">
                <a16:creationId xmlns:a16="http://schemas.microsoft.com/office/drawing/2014/main" id="{E67D7E16-2640-B04E-969B-6BD0C171CAC9}"/>
              </a:ext>
            </a:extLst>
          </p:cNvPr>
          <p:cNvSpPr/>
          <p:nvPr/>
        </p:nvSpPr>
        <p:spPr>
          <a:xfrm>
            <a:off x="6915671" y="2839591"/>
            <a:ext cx="1768391" cy="4572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ConjunctExpr</a:t>
            </a:r>
          </a:p>
        </p:txBody>
      </p:sp>
      <p:sp>
        <p:nvSpPr>
          <p:cNvPr id="59" name="Rounded Rectangle 58">
            <a:extLst>
              <a:ext uri="{FF2B5EF4-FFF2-40B4-BE49-F238E27FC236}">
                <a16:creationId xmlns:a16="http://schemas.microsoft.com/office/drawing/2014/main" id="{5FBEDEEE-0969-544C-B85D-7D4DC5B9992B}"/>
              </a:ext>
            </a:extLst>
          </p:cNvPr>
          <p:cNvSpPr/>
          <p:nvPr/>
        </p:nvSpPr>
        <p:spPr>
          <a:xfrm>
            <a:off x="6746788" y="420129"/>
            <a:ext cx="2100649" cy="30510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Legend</a:t>
            </a:r>
          </a:p>
        </p:txBody>
      </p:sp>
    </p:spTree>
    <p:extLst>
      <p:ext uri="{BB962C8B-B14F-4D97-AF65-F5344CB8AC3E}">
        <p14:creationId xmlns:p14="http://schemas.microsoft.com/office/powerpoint/2010/main" val="179927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a:extLst>
              <a:ext uri="{FF2B5EF4-FFF2-40B4-BE49-F238E27FC236}">
                <a16:creationId xmlns:a16="http://schemas.microsoft.com/office/drawing/2014/main" id="{635D96DE-F313-944A-A558-08818FEF912E}"/>
              </a:ext>
            </a:extLst>
          </p:cNvPr>
          <p:cNvSpPr/>
          <p:nvPr/>
        </p:nvSpPr>
        <p:spPr>
          <a:xfrm>
            <a:off x="4414744" y="3869356"/>
            <a:ext cx="1097757" cy="21811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1</a:t>
            </a:r>
          </a:p>
        </p:txBody>
      </p:sp>
      <p:sp>
        <p:nvSpPr>
          <p:cNvPr id="4" name="Rounded Rectangle 3">
            <a:extLst>
              <a:ext uri="{FF2B5EF4-FFF2-40B4-BE49-F238E27FC236}">
                <a16:creationId xmlns:a16="http://schemas.microsoft.com/office/drawing/2014/main" id="{31B8795F-2858-C14D-BBFC-97B1860501F6}"/>
              </a:ext>
            </a:extLst>
          </p:cNvPr>
          <p:cNvSpPr/>
          <p:nvPr/>
        </p:nvSpPr>
        <p:spPr>
          <a:xfrm>
            <a:off x="558280" y="4362540"/>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ANode</a:t>
            </a:r>
            <a:endParaRPr lang="en-US" sz="1000" dirty="0"/>
          </a:p>
        </p:txBody>
      </p:sp>
      <p:sp>
        <p:nvSpPr>
          <p:cNvPr id="8" name="Rounded Rectangle 7">
            <a:extLst>
              <a:ext uri="{FF2B5EF4-FFF2-40B4-BE49-F238E27FC236}">
                <a16:creationId xmlns:a16="http://schemas.microsoft.com/office/drawing/2014/main" id="{BB98E828-F38F-AE43-807F-79D38E80D85B}"/>
              </a:ext>
            </a:extLst>
          </p:cNvPr>
          <p:cNvSpPr/>
          <p:nvPr/>
        </p:nvSpPr>
        <p:spPr>
          <a:xfrm>
            <a:off x="1054015" y="3350082"/>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 Merge Node</a:t>
            </a:r>
          </a:p>
        </p:txBody>
      </p:sp>
      <p:sp>
        <p:nvSpPr>
          <p:cNvPr id="9" name="Rounded Rectangle 8">
            <a:extLst>
              <a:ext uri="{FF2B5EF4-FFF2-40B4-BE49-F238E27FC236}">
                <a16:creationId xmlns:a16="http://schemas.microsoft.com/office/drawing/2014/main" id="{7B6CE2DF-48CE-C549-911B-4E476CD18790}"/>
              </a:ext>
            </a:extLst>
          </p:cNvPr>
          <p:cNvSpPr/>
          <p:nvPr/>
        </p:nvSpPr>
        <p:spPr>
          <a:xfrm>
            <a:off x="1054014" y="2394063"/>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10" name="Straight Arrow Connector 9">
            <a:extLst>
              <a:ext uri="{FF2B5EF4-FFF2-40B4-BE49-F238E27FC236}">
                <a16:creationId xmlns:a16="http://schemas.microsoft.com/office/drawing/2014/main" id="{7FC13BF5-4E2F-D64B-84FA-0D3153AB090C}"/>
              </a:ext>
            </a:extLst>
          </p:cNvPr>
          <p:cNvCxnSpPr>
            <a:cxnSpLocks/>
            <a:stCxn id="8" idx="0"/>
            <a:endCxn id="9" idx="2"/>
          </p:cNvCxnSpPr>
          <p:nvPr/>
        </p:nvCxnSpPr>
        <p:spPr>
          <a:xfrm flipH="1" flipV="1">
            <a:off x="1435391" y="2915232"/>
            <a:ext cx="1"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678DE31C-5B2B-3B4F-AB20-9C2FA53FCEBD}"/>
              </a:ext>
            </a:extLst>
          </p:cNvPr>
          <p:cNvSpPr/>
          <p:nvPr/>
        </p:nvSpPr>
        <p:spPr>
          <a:xfrm>
            <a:off x="4526285" y="4816705"/>
            <a:ext cx="855369" cy="26058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AOperator</a:t>
            </a:r>
            <a:endParaRPr lang="en-US" sz="1000" dirty="0"/>
          </a:p>
        </p:txBody>
      </p:sp>
      <p:sp>
        <p:nvSpPr>
          <p:cNvPr id="24" name="Rounded Rectangle 23">
            <a:extLst>
              <a:ext uri="{FF2B5EF4-FFF2-40B4-BE49-F238E27FC236}">
                <a16:creationId xmlns:a16="http://schemas.microsoft.com/office/drawing/2014/main" id="{1F68E3EF-3C81-374D-8641-AF0943F88828}"/>
              </a:ext>
            </a:extLst>
          </p:cNvPr>
          <p:cNvSpPr/>
          <p:nvPr/>
        </p:nvSpPr>
        <p:spPr>
          <a:xfrm>
            <a:off x="4526285" y="5407756"/>
            <a:ext cx="855369" cy="26058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25" name="Straight Arrow Connector 24">
            <a:extLst>
              <a:ext uri="{FF2B5EF4-FFF2-40B4-BE49-F238E27FC236}">
                <a16:creationId xmlns:a16="http://schemas.microsoft.com/office/drawing/2014/main" id="{86B4E868-3A48-984B-9A14-BC73B3D1B4E7}"/>
              </a:ext>
            </a:extLst>
          </p:cNvPr>
          <p:cNvCxnSpPr>
            <a:cxnSpLocks/>
            <a:stCxn id="23" idx="0"/>
            <a:endCxn id="27" idx="2"/>
          </p:cNvCxnSpPr>
          <p:nvPr/>
        </p:nvCxnSpPr>
        <p:spPr>
          <a:xfrm flipV="1">
            <a:off x="4953970" y="4523339"/>
            <a:ext cx="0" cy="2933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EC91E0-9F4B-9B45-BC69-C6A80F457592}"/>
              </a:ext>
            </a:extLst>
          </p:cNvPr>
          <p:cNvCxnSpPr>
            <a:cxnSpLocks/>
            <a:stCxn id="24" idx="0"/>
            <a:endCxn id="23" idx="2"/>
          </p:cNvCxnSpPr>
          <p:nvPr/>
        </p:nvCxnSpPr>
        <p:spPr>
          <a:xfrm flipV="1">
            <a:off x="4953970" y="5077290"/>
            <a:ext cx="0" cy="3304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7018098-58D3-D54A-BE55-2CEEA09AA4FE}"/>
              </a:ext>
            </a:extLst>
          </p:cNvPr>
          <p:cNvSpPr/>
          <p:nvPr/>
        </p:nvSpPr>
        <p:spPr>
          <a:xfrm>
            <a:off x="4526285" y="4002170"/>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Callback</a:t>
            </a:r>
          </a:p>
          <a:p>
            <a:pPr algn="ctr"/>
            <a:r>
              <a:rPr lang="en-US" sz="1000" dirty="0"/>
              <a:t>Sink</a:t>
            </a:r>
          </a:p>
        </p:txBody>
      </p:sp>
      <p:cxnSp>
        <p:nvCxnSpPr>
          <p:cNvPr id="38" name="Straight Arrow Connector 37">
            <a:extLst>
              <a:ext uri="{FF2B5EF4-FFF2-40B4-BE49-F238E27FC236}">
                <a16:creationId xmlns:a16="http://schemas.microsoft.com/office/drawing/2014/main" id="{EC3E7553-79C3-9B4C-BE04-C167CEFD4398}"/>
              </a:ext>
            </a:extLst>
          </p:cNvPr>
          <p:cNvCxnSpPr>
            <a:cxnSpLocks/>
          </p:cNvCxnSpPr>
          <p:nvPr/>
        </p:nvCxnSpPr>
        <p:spPr>
          <a:xfrm>
            <a:off x="2297293" y="3583823"/>
            <a:ext cx="17088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63A1FA0-E2B4-174A-898F-48619F8B4040}"/>
              </a:ext>
            </a:extLst>
          </p:cNvPr>
          <p:cNvSpPr txBox="1"/>
          <p:nvPr/>
        </p:nvSpPr>
        <p:spPr>
          <a:xfrm>
            <a:off x="2320994" y="3243795"/>
            <a:ext cx="1579295" cy="307777"/>
          </a:xfrm>
          <a:prstGeom prst="rect">
            <a:avLst/>
          </a:prstGeom>
          <a:noFill/>
        </p:spPr>
        <p:txBody>
          <a:bodyPr wrap="square" rtlCol="0">
            <a:spAutoFit/>
          </a:bodyPr>
          <a:lstStyle/>
          <a:p>
            <a:pPr algn="ctr"/>
            <a:r>
              <a:rPr lang="en-US" sz="1400" dirty="0" err="1"/>
              <a:t>LocalPlanner</a:t>
            </a:r>
            <a:endParaRPr lang="en-US" sz="1400" dirty="0"/>
          </a:p>
        </p:txBody>
      </p:sp>
      <p:sp>
        <p:nvSpPr>
          <p:cNvPr id="48" name="TextBox 47">
            <a:extLst>
              <a:ext uri="{FF2B5EF4-FFF2-40B4-BE49-F238E27FC236}">
                <a16:creationId xmlns:a16="http://schemas.microsoft.com/office/drawing/2014/main" id="{2B30905F-5AE7-F148-896B-6FE1E43DBFFB}"/>
              </a:ext>
            </a:extLst>
          </p:cNvPr>
          <p:cNvSpPr txBox="1"/>
          <p:nvPr/>
        </p:nvSpPr>
        <p:spPr>
          <a:xfrm>
            <a:off x="2037410" y="365991"/>
            <a:ext cx="2418856" cy="369332"/>
          </a:xfrm>
          <a:prstGeom prst="rect">
            <a:avLst/>
          </a:prstGeom>
          <a:noFill/>
        </p:spPr>
        <p:txBody>
          <a:bodyPr wrap="square" rtlCol="0">
            <a:spAutoFit/>
          </a:bodyPr>
          <a:lstStyle/>
          <a:p>
            <a:pPr algn="ctr"/>
            <a:r>
              <a:rPr lang="en-US" dirty="0"/>
              <a:t>Local Merge</a:t>
            </a:r>
          </a:p>
        </p:txBody>
      </p:sp>
      <p:sp>
        <p:nvSpPr>
          <p:cNvPr id="18" name="TextBox 17">
            <a:extLst>
              <a:ext uri="{FF2B5EF4-FFF2-40B4-BE49-F238E27FC236}">
                <a16:creationId xmlns:a16="http://schemas.microsoft.com/office/drawing/2014/main" id="{1DE6DF3C-207C-7E48-8744-06FBA1D3CF43}"/>
              </a:ext>
            </a:extLst>
          </p:cNvPr>
          <p:cNvSpPr txBox="1"/>
          <p:nvPr/>
        </p:nvSpPr>
        <p:spPr>
          <a:xfrm>
            <a:off x="13367084" y="673768"/>
            <a:ext cx="184731" cy="369332"/>
          </a:xfrm>
          <a:prstGeom prst="rect">
            <a:avLst/>
          </a:prstGeom>
          <a:solidFill>
            <a:schemeClr val="bg1"/>
          </a:solidFill>
        </p:spPr>
        <p:txBody>
          <a:bodyPr wrap="none" rtlCol="0">
            <a:spAutoFit/>
          </a:bodyPr>
          <a:lstStyle/>
          <a:p>
            <a:endParaRPr lang="en-US" dirty="0"/>
          </a:p>
        </p:txBody>
      </p:sp>
      <p:sp>
        <p:nvSpPr>
          <p:cNvPr id="51" name="Rounded Rectangle 50">
            <a:extLst>
              <a:ext uri="{FF2B5EF4-FFF2-40B4-BE49-F238E27FC236}">
                <a16:creationId xmlns:a16="http://schemas.microsoft.com/office/drawing/2014/main" id="{6D2760F4-5F6C-3442-80B2-7E6D4D63443F}"/>
              </a:ext>
            </a:extLst>
          </p:cNvPr>
          <p:cNvSpPr/>
          <p:nvPr/>
        </p:nvSpPr>
        <p:spPr>
          <a:xfrm>
            <a:off x="5213177" y="1914814"/>
            <a:ext cx="1097757" cy="1572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3</a:t>
            </a:r>
          </a:p>
        </p:txBody>
      </p:sp>
      <p:sp>
        <p:nvSpPr>
          <p:cNvPr id="52" name="Rounded Rectangle 51">
            <a:extLst>
              <a:ext uri="{FF2B5EF4-FFF2-40B4-BE49-F238E27FC236}">
                <a16:creationId xmlns:a16="http://schemas.microsoft.com/office/drawing/2014/main" id="{50174D7D-628F-8D46-9163-2E0002AB4833}"/>
              </a:ext>
            </a:extLst>
          </p:cNvPr>
          <p:cNvSpPr/>
          <p:nvPr/>
        </p:nvSpPr>
        <p:spPr>
          <a:xfrm>
            <a:off x="5324718" y="2664974"/>
            <a:ext cx="855369" cy="48925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a:t>Merge</a:t>
            </a:r>
          </a:p>
        </p:txBody>
      </p:sp>
      <p:cxnSp>
        <p:nvCxnSpPr>
          <p:cNvPr id="54" name="Straight Arrow Connector 53">
            <a:extLst>
              <a:ext uri="{FF2B5EF4-FFF2-40B4-BE49-F238E27FC236}">
                <a16:creationId xmlns:a16="http://schemas.microsoft.com/office/drawing/2014/main" id="{407ADC8F-C3F6-6240-A343-151CAA615D28}"/>
              </a:ext>
            </a:extLst>
          </p:cNvPr>
          <p:cNvCxnSpPr>
            <a:cxnSpLocks/>
            <a:stCxn id="52" idx="0"/>
            <a:endCxn id="56" idx="2"/>
          </p:cNvCxnSpPr>
          <p:nvPr/>
        </p:nvCxnSpPr>
        <p:spPr>
          <a:xfrm flipV="1">
            <a:off x="5752403" y="2403688"/>
            <a:ext cx="0" cy="2612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A82B2A8C-D6DC-2648-A97B-1287C0814F87}"/>
              </a:ext>
            </a:extLst>
          </p:cNvPr>
          <p:cNvSpPr/>
          <p:nvPr/>
        </p:nvSpPr>
        <p:spPr>
          <a:xfrm>
            <a:off x="5324718" y="2143103"/>
            <a:ext cx="855369" cy="26058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29" name="TextBox 28">
            <a:extLst>
              <a:ext uri="{FF2B5EF4-FFF2-40B4-BE49-F238E27FC236}">
                <a16:creationId xmlns:a16="http://schemas.microsoft.com/office/drawing/2014/main" id="{B4FF3FBF-8F32-4B48-9A26-F6C7F5E65711}"/>
              </a:ext>
            </a:extLst>
          </p:cNvPr>
          <p:cNvSpPr txBox="1"/>
          <p:nvPr/>
        </p:nvSpPr>
        <p:spPr>
          <a:xfrm>
            <a:off x="645742" y="1171180"/>
            <a:ext cx="1579295" cy="307777"/>
          </a:xfrm>
          <a:prstGeom prst="rect">
            <a:avLst/>
          </a:prstGeom>
          <a:noFill/>
        </p:spPr>
        <p:txBody>
          <a:bodyPr wrap="square" rtlCol="0">
            <a:spAutoFit/>
          </a:bodyPr>
          <a:lstStyle/>
          <a:p>
            <a:pPr algn="ctr"/>
            <a:r>
              <a:rPr lang="en-US" sz="1400" dirty="0"/>
              <a:t>Query Plan</a:t>
            </a:r>
          </a:p>
        </p:txBody>
      </p:sp>
      <p:sp>
        <p:nvSpPr>
          <p:cNvPr id="31" name="TextBox 30">
            <a:extLst>
              <a:ext uri="{FF2B5EF4-FFF2-40B4-BE49-F238E27FC236}">
                <a16:creationId xmlns:a16="http://schemas.microsoft.com/office/drawing/2014/main" id="{AD8E0879-2A2D-E64E-91EE-583A8F522BF0}"/>
              </a:ext>
            </a:extLst>
          </p:cNvPr>
          <p:cNvSpPr txBox="1"/>
          <p:nvPr/>
        </p:nvSpPr>
        <p:spPr>
          <a:xfrm>
            <a:off x="3903144" y="1171180"/>
            <a:ext cx="1942170" cy="307777"/>
          </a:xfrm>
          <a:prstGeom prst="rect">
            <a:avLst/>
          </a:prstGeom>
          <a:noFill/>
        </p:spPr>
        <p:txBody>
          <a:bodyPr wrap="square" rtlCol="0">
            <a:spAutoFit/>
          </a:bodyPr>
          <a:lstStyle/>
          <a:p>
            <a:pPr algn="ctr"/>
            <a:r>
              <a:rPr lang="en-US" sz="1400" dirty="0"/>
              <a:t>Executable Pipelines</a:t>
            </a:r>
          </a:p>
        </p:txBody>
      </p:sp>
      <p:sp>
        <p:nvSpPr>
          <p:cNvPr id="28" name="Rounded Rectangle 27">
            <a:extLst>
              <a:ext uri="{FF2B5EF4-FFF2-40B4-BE49-F238E27FC236}">
                <a16:creationId xmlns:a16="http://schemas.microsoft.com/office/drawing/2014/main" id="{6F44CD54-FB1A-564A-B713-DCB995EACE62}"/>
              </a:ext>
            </a:extLst>
          </p:cNvPr>
          <p:cNvSpPr/>
          <p:nvPr/>
        </p:nvSpPr>
        <p:spPr>
          <a:xfrm>
            <a:off x="1601051" y="4362540"/>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BNode</a:t>
            </a:r>
            <a:endParaRPr lang="en-US" sz="1000" dirty="0"/>
          </a:p>
        </p:txBody>
      </p:sp>
      <p:cxnSp>
        <p:nvCxnSpPr>
          <p:cNvPr id="32" name="Elbow Connector 31">
            <a:extLst>
              <a:ext uri="{FF2B5EF4-FFF2-40B4-BE49-F238E27FC236}">
                <a16:creationId xmlns:a16="http://schemas.microsoft.com/office/drawing/2014/main" id="{61C6F990-2D45-194C-9C15-8D5391AB0082}"/>
              </a:ext>
            </a:extLst>
          </p:cNvPr>
          <p:cNvCxnSpPr>
            <a:cxnSpLocks/>
            <a:stCxn id="28" idx="0"/>
            <a:endCxn id="8" idx="2"/>
          </p:cNvCxnSpPr>
          <p:nvPr/>
        </p:nvCxnSpPr>
        <p:spPr>
          <a:xfrm rot="16200000" flipV="1">
            <a:off x="1463266" y="3843378"/>
            <a:ext cx="491289" cy="54703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83297B22-B6BA-A449-9FE5-F0D6C01C4663}"/>
              </a:ext>
            </a:extLst>
          </p:cNvPr>
          <p:cNvCxnSpPr>
            <a:cxnSpLocks/>
            <a:stCxn id="4" idx="0"/>
            <a:endCxn id="8" idx="2"/>
          </p:cNvCxnSpPr>
          <p:nvPr/>
        </p:nvCxnSpPr>
        <p:spPr>
          <a:xfrm rot="5400000" flipH="1" flipV="1">
            <a:off x="941880" y="3869029"/>
            <a:ext cx="491289" cy="495735"/>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92B201F2-6250-284D-8EEC-8169818C8CEF}"/>
              </a:ext>
            </a:extLst>
          </p:cNvPr>
          <p:cNvSpPr/>
          <p:nvPr/>
        </p:nvSpPr>
        <p:spPr>
          <a:xfrm>
            <a:off x="5971800" y="3876265"/>
            <a:ext cx="1097757" cy="21811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2</a:t>
            </a:r>
          </a:p>
        </p:txBody>
      </p:sp>
      <p:sp>
        <p:nvSpPr>
          <p:cNvPr id="40" name="Rounded Rectangle 39">
            <a:extLst>
              <a:ext uri="{FF2B5EF4-FFF2-40B4-BE49-F238E27FC236}">
                <a16:creationId xmlns:a16="http://schemas.microsoft.com/office/drawing/2014/main" id="{80EEBFB4-9BB3-344A-85FF-7A8753645F16}"/>
              </a:ext>
            </a:extLst>
          </p:cNvPr>
          <p:cNvSpPr/>
          <p:nvPr/>
        </p:nvSpPr>
        <p:spPr>
          <a:xfrm>
            <a:off x="6083341" y="4823614"/>
            <a:ext cx="855369" cy="26058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BOperator</a:t>
            </a:r>
            <a:endParaRPr lang="en-US" sz="1000" dirty="0"/>
          </a:p>
        </p:txBody>
      </p:sp>
      <p:sp>
        <p:nvSpPr>
          <p:cNvPr id="41" name="Rounded Rectangle 40">
            <a:extLst>
              <a:ext uri="{FF2B5EF4-FFF2-40B4-BE49-F238E27FC236}">
                <a16:creationId xmlns:a16="http://schemas.microsoft.com/office/drawing/2014/main" id="{3B396457-18B1-1747-A702-737A22D4BDA0}"/>
              </a:ext>
            </a:extLst>
          </p:cNvPr>
          <p:cNvSpPr/>
          <p:nvPr/>
        </p:nvSpPr>
        <p:spPr>
          <a:xfrm>
            <a:off x="6083341" y="5414665"/>
            <a:ext cx="855369" cy="26058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42" name="Straight Arrow Connector 41">
            <a:extLst>
              <a:ext uri="{FF2B5EF4-FFF2-40B4-BE49-F238E27FC236}">
                <a16:creationId xmlns:a16="http://schemas.microsoft.com/office/drawing/2014/main" id="{6BE5F2FC-FEF4-7840-982E-7E32E36955DF}"/>
              </a:ext>
            </a:extLst>
          </p:cNvPr>
          <p:cNvCxnSpPr>
            <a:cxnSpLocks/>
            <a:stCxn id="40" idx="0"/>
            <a:endCxn id="44" idx="2"/>
          </p:cNvCxnSpPr>
          <p:nvPr/>
        </p:nvCxnSpPr>
        <p:spPr>
          <a:xfrm flipV="1">
            <a:off x="6511026" y="4530248"/>
            <a:ext cx="0" cy="2933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F95175D-3F15-804B-92A2-EDEEE6C114FE}"/>
              </a:ext>
            </a:extLst>
          </p:cNvPr>
          <p:cNvCxnSpPr>
            <a:cxnSpLocks/>
            <a:stCxn id="41" idx="0"/>
            <a:endCxn id="40" idx="2"/>
          </p:cNvCxnSpPr>
          <p:nvPr/>
        </p:nvCxnSpPr>
        <p:spPr>
          <a:xfrm flipV="1">
            <a:off x="6511026" y="5084199"/>
            <a:ext cx="0" cy="3304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0F6ACDC9-4330-254F-A58B-673A3D0F9829}"/>
              </a:ext>
            </a:extLst>
          </p:cNvPr>
          <p:cNvSpPr/>
          <p:nvPr/>
        </p:nvSpPr>
        <p:spPr>
          <a:xfrm>
            <a:off x="6083341" y="4009079"/>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Callback</a:t>
            </a:r>
          </a:p>
          <a:p>
            <a:pPr algn="ctr"/>
            <a:r>
              <a:rPr lang="en-US" sz="1000" dirty="0"/>
              <a:t>Sink</a:t>
            </a:r>
          </a:p>
        </p:txBody>
      </p:sp>
      <p:sp>
        <p:nvSpPr>
          <p:cNvPr id="45" name="Rounded Rectangle 44">
            <a:extLst>
              <a:ext uri="{FF2B5EF4-FFF2-40B4-BE49-F238E27FC236}">
                <a16:creationId xmlns:a16="http://schemas.microsoft.com/office/drawing/2014/main" id="{D4C53C8C-0C16-2F44-A173-117427C40F7A}"/>
              </a:ext>
            </a:extLst>
          </p:cNvPr>
          <p:cNvSpPr/>
          <p:nvPr/>
        </p:nvSpPr>
        <p:spPr>
          <a:xfrm>
            <a:off x="558279" y="5317461"/>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46" name="Rounded Rectangle 45">
            <a:extLst>
              <a:ext uri="{FF2B5EF4-FFF2-40B4-BE49-F238E27FC236}">
                <a16:creationId xmlns:a16="http://schemas.microsoft.com/office/drawing/2014/main" id="{55BB1C5A-3244-8947-802C-AB713548E6BF}"/>
              </a:ext>
            </a:extLst>
          </p:cNvPr>
          <p:cNvSpPr/>
          <p:nvPr/>
        </p:nvSpPr>
        <p:spPr>
          <a:xfrm>
            <a:off x="1596741" y="5312852"/>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47" name="Straight Arrow Connector 46">
            <a:extLst>
              <a:ext uri="{FF2B5EF4-FFF2-40B4-BE49-F238E27FC236}">
                <a16:creationId xmlns:a16="http://schemas.microsoft.com/office/drawing/2014/main" id="{47C7FE4E-07C9-1C49-82D5-45ACA360C72C}"/>
              </a:ext>
            </a:extLst>
          </p:cNvPr>
          <p:cNvCxnSpPr>
            <a:cxnSpLocks/>
            <a:stCxn id="45" idx="0"/>
            <a:endCxn id="4" idx="2"/>
          </p:cNvCxnSpPr>
          <p:nvPr/>
        </p:nvCxnSpPr>
        <p:spPr>
          <a:xfrm flipV="1">
            <a:off x="939656" y="4883709"/>
            <a:ext cx="1" cy="4337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627883-1297-134C-A19A-B8790E3909AA}"/>
              </a:ext>
            </a:extLst>
          </p:cNvPr>
          <p:cNvCxnSpPr>
            <a:cxnSpLocks/>
            <a:stCxn id="46" idx="0"/>
            <a:endCxn id="28" idx="2"/>
          </p:cNvCxnSpPr>
          <p:nvPr/>
        </p:nvCxnSpPr>
        <p:spPr>
          <a:xfrm flipV="1">
            <a:off x="1978118" y="4883709"/>
            <a:ext cx="4310" cy="4291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ounded Rectangle 48">
            <a:extLst>
              <a:ext uri="{FF2B5EF4-FFF2-40B4-BE49-F238E27FC236}">
                <a16:creationId xmlns:a16="http://schemas.microsoft.com/office/drawing/2014/main" id="{74264E83-1B2F-CC4E-9096-0D53B9556B78}"/>
              </a:ext>
            </a:extLst>
          </p:cNvPr>
          <p:cNvSpPr/>
          <p:nvPr/>
        </p:nvSpPr>
        <p:spPr>
          <a:xfrm>
            <a:off x="5458326" y="802103"/>
            <a:ext cx="1097757" cy="4960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Probe Pipeline</a:t>
            </a:r>
          </a:p>
        </p:txBody>
      </p:sp>
      <p:sp>
        <p:nvSpPr>
          <p:cNvPr id="36" name="Rounded Rectangle 35">
            <a:extLst>
              <a:ext uri="{FF2B5EF4-FFF2-40B4-BE49-F238E27FC236}">
                <a16:creationId xmlns:a16="http://schemas.microsoft.com/office/drawing/2014/main" id="{635D96DE-F313-944A-A558-08818FEF912E}"/>
              </a:ext>
            </a:extLst>
          </p:cNvPr>
          <p:cNvSpPr/>
          <p:nvPr/>
        </p:nvSpPr>
        <p:spPr>
          <a:xfrm>
            <a:off x="5366086" y="878305"/>
            <a:ext cx="1097757" cy="4960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Probe Pipeline</a:t>
            </a:r>
          </a:p>
        </p:txBody>
      </p:sp>
      <p:sp>
        <p:nvSpPr>
          <p:cNvPr id="46" name="Rounded Rectangle 45">
            <a:extLst>
              <a:ext uri="{FF2B5EF4-FFF2-40B4-BE49-F238E27FC236}">
                <a16:creationId xmlns:a16="http://schemas.microsoft.com/office/drawing/2014/main" id="{DB58CB04-4834-1440-B30F-8001F501F9BC}"/>
              </a:ext>
            </a:extLst>
          </p:cNvPr>
          <p:cNvSpPr/>
          <p:nvPr/>
        </p:nvSpPr>
        <p:spPr>
          <a:xfrm>
            <a:off x="7797930" y="2510719"/>
            <a:ext cx="1097757" cy="19664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Build Pipeline</a:t>
            </a:r>
          </a:p>
        </p:txBody>
      </p:sp>
      <p:sp>
        <p:nvSpPr>
          <p:cNvPr id="45" name="Rounded Rectangle 44">
            <a:extLst>
              <a:ext uri="{FF2B5EF4-FFF2-40B4-BE49-F238E27FC236}">
                <a16:creationId xmlns:a16="http://schemas.microsoft.com/office/drawing/2014/main" id="{E33ACC74-B0F9-D943-B8C2-2F51216FB176}"/>
              </a:ext>
            </a:extLst>
          </p:cNvPr>
          <p:cNvSpPr/>
          <p:nvPr/>
        </p:nvSpPr>
        <p:spPr>
          <a:xfrm>
            <a:off x="7713540" y="2598261"/>
            <a:ext cx="1097757" cy="1966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Build Pipeline</a:t>
            </a:r>
          </a:p>
        </p:txBody>
      </p:sp>
      <p:sp>
        <p:nvSpPr>
          <p:cNvPr id="37" name="Rounded Rectangle 36">
            <a:extLst>
              <a:ext uri="{FF2B5EF4-FFF2-40B4-BE49-F238E27FC236}">
                <a16:creationId xmlns:a16="http://schemas.microsoft.com/office/drawing/2014/main" id="{957DE610-EC33-784E-AFD7-8F3369DEA07A}"/>
              </a:ext>
            </a:extLst>
          </p:cNvPr>
          <p:cNvSpPr/>
          <p:nvPr/>
        </p:nvSpPr>
        <p:spPr>
          <a:xfrm>
            <a:off x="7624644" y="2698442"/>
            <a:ext cx="1097757" cy="1966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Build Pipeline</a:t>
            </a:r>
          </a:p>
        </p:txBody>
      </p:sp>
      <p:sp>
        <p:nvSpPr>
          <p:cNvPr id="4" name="Rounded Rectangle 3">
            <a:extLst>
              <a:ext uri="{FF2B5EF4-FFF2-40B4-BE49-F238E27FC236}">
                <a16:creationId xmlns:a16="http://schemas.microsoft.com/office/drawing/2014/main" id="{31B8795F-2858-C14D-BBFC-97B1860501F6}"/>
              </a:ext>
            </a:extLst>
          </p:cNvPr>
          <p:cNvSpPr/>
          <p:nvPr/>
        </p:nvSpPr>
        <p:spPr>
          <a:xfrm>
            <a:off x="1054015" y="2985456"/>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5" name="Rounded Rectangle 4">
            <a:extLst>
              <a:ext uri="{FF2B5EF4-FFF2-40B4-BE49-F238E27FC236}">
                <a16:creationId xmlns:a16="http://schemas.microsoft.com/office/drawing/2014/main" id="{342943A0-3E16-CE44-BB6D-31E7B4D70A9A}"/>
              </a:ext>
            </a:extLst>
          </p:cNvPr>
          <p:cNvSpPr/>
          <p:nvPr/>
        </p:nvSpPr>
        <p:spPr>
          <a:xfrm>
            <a:off x="1054015" y="3941475"/>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6" name="Straight Arrow Connector 5">
            <a:extLst>
              <a:ext uri="{FF2B5EF4-FFF2-40B4-BE49-F238E27FC236}">
                <a16:creationId xmlns:a16="http://schemas.microsoft.com/office/drawing/2014/main" id="{CFC23169-C9C6-9B43-B05B-BB940CF7593A}"/>
              </a:ext>
            </a:extLst>
          </p:cNvPr>
          <p:cNvCxnSpPr>
            <a:cxnSpLocks/>
            <a:stCxn id="4" idx="0"/>
            <a:endCxn id="8" idx="2"/>
          </p:cNvCxnSpPr>
          <p:nvPr/>
        </p:nvCxnSpPr>
        <p:spPr>
          <a:xfrm flipV="1">
            <a:off x="1435392" y="2496199"/>
            <a:ext cx="0" cy="4892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24B7B37-8DF7-CF46-AF33-462F3EE63D84}"/>
              </a:ext>
            </a:extLst>
          </p:cNvPr>
          <p:cNvCxnSpPr>
            <a:cxnSpLocks/>
            <a:stCxn id="5" idx="0"/>
            <a:endCxn id="4" idx="2"/>
          </p:cNvCxnSpPr>
          <p:nvPr/>
        </p:nvCxnSpPr>
        <p:spPr>
          <a:xfrm flipV="1">
            <a:off x="1435392" y="3506625"/>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BB98E828-F38F-AE43-807F-79D38E80D85B}"/>
              </a:ext>
            </a:extLst>
          </p:cNvPr>
          <p:cNvSpPr/>
          <p:nvPr/>
        </p:nvSpPr>
        <p:spPr>
          <a:xfrm>
            <a:off x="1054015" y="1975030"/>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HashJoinNode</a:t>
            </a:r>
            <a:endParaRPr lang="en-US" sz="1000" dirty="0"/>
          </a:p>
        </p:txBody>
      </p:sp>
      <p:sp>
        <p:nvSpPr>
          <p:cNvPr id="9" name="Rounded Rectangle 8">
            <a:extLst>
              <a:ext uri="{FF2B5EF4-FFF2-40B4-BE49-F238E27FC236}">
                <a16:creationId xmlns:a16="http://schemas.microsoft.com/office/drawing/2014/main" id="{7B6CE2DF-48CE-C549-911B-4E476CD18790}"/>
              </a:ext>
            </a:extLst>
          </p:cNvPr>
          <p:cNvSpPr/>
          <p:nvPr/>
        </p:nvSpPr>
        <p:spPr>
          <a:xfrm>
            <a:off x="1054014" y="1019011"/>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10" name="Straight Arrow Connector 9">
            <a:extLst>
              <a:ext uri="{FF2B5EF4-FFF2-40B4-BE49-F238E27FC236}">
                <a16:creationId xmlns:a16="http://schemas.microsoft.com/office/drawing/2014/main" id="{7FC13BF5-4E2F-D64B-84FA-0D3153AB090C}"/>
              </a:ext>
            </a:extLst>
          </p:cNvPr>
          <p:cNvCxnSpPr>
            <a:cxnSpLocks/>
            <a:stCxn id="8" idx="0"/>
            <a:endCxn id="9" idx="2"/>
          </p:cNvCxnSpPr>
          <p:nvPr/>
        </p:nvCxnSpPr>
        <p:spPr>
          <a:xfrm flipH="1" flipV="1">
            <a:off x="1435391" y="1540180"/>
            <a:ext cx="1"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4B462208-5C05-1A42-A69E-663FC744FC6B}"/>
              </a:ext>
            </a:extLst>
          </p:cNvPr>
          <p:cNvSpPr/>
          <p:nvPr/>
        </p:nvSpPr>
        <p:spPr>
          <a:xfrm>
            <a:off x="2337384" y="2724871"/>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12" name="Rounded Rectangle 11">
            <a:extLst>
              <a:ext uri="{FF2B5EF4-FFF2-40B4-BE49-F238E27FC236}">
                <a16:creationId xmlns:a16="http://schemas.microsoft.com/office/drawing/2014/main" id="{5CD9A0C8-AE1D-AF47-8268-782AB61A57A9}"/>
              </a:ext>
            </a:extLst>
          </p:cNvPr>
          <p:cNvSpPr/>
          <p:nvPr/>
        </p:nvSpPr>
        <p:spPr>
          <a:xfrm>
            <a:off x="2337384" y="3680890"/>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13" name="Straight Arrow Connector 12">
            <a:extLst>
              <a:ext uri="{FF2B5EF4-FFF2-40B4-BE49-F238E27FC236}">
                <a16:creationId xmlns:a16="http://schemas.microsoft.com/office/drawing/2014/main" id="{BDAA9B7A-2ED5-3644-B140-817438F3A935}"/>
              </a:ext>
            </a:extLst>
          </p:cNvPr>
          <p:cNvCxnSpPr>
            <a:cxnSpLocks/>
            <a:stCxn id="12" idx="0"/>
            <a:endCxn id="11" idx="2"/>
          </p:cNvCxnSpPr>
          <p:nvPr/>
        </p:nvCxnSpPr>
        <p:spPr>
          <a:xfrm flipV="1">
            <a:off x="2718761" y="3246040"/>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E348EF63-2E49-BE4D-9DD5-8B863043D9E0}"/>
              </a:ext>
            </a:extLst>
          </p:cNvPr>
          <p:cNvCxnSpPr>
            <a:stCxn id="11" idx="0"/>
            <a:endCxn id="8" idx="3"/>
          </p:cNvCxnSpPr>
          <p:nvPr/>
        </p:nvCxnSpPr>
        <p:spPr>
          <a:xfrm rot="16200000" flipV="1">
            <a:off x="2023137" y="2029246"/>
            <a:ext cx="489256" cy="901993"/>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7FD6D746-22D1-D447-80F7-AE04CC9962BD}"/>
              </a:ext>
            </a:extLst>
          </p:cNvPr>
          <p:cNvSpPr/>
          <p:nvPr/>
        </p:nvSpPr>
        <p:spPr>
          <a:xfrm>
            <a:off x="1054014" y="4876469"/>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21" name="Straight Arrow Connector 20">
            <a:extLst>
              <a:ext uri="{FF2B5EF4-FFF2-40B4-BE49-F238E27FC236}">
                <a16:creationId xmlns:a16="http://schemas.microsoft.com/office/drawing/2014/main" id="{1F95E07D-B1BE-A24F-BA3D-A9C8CC3229D6}"/>
              </a:ext>
            </a:extLst>
          </p:cNvPr>
          <p:cNvCxnSpPr>
            <a:cxnSpLocks/>
            <a:stCxn id="20" idx="0"/>
            <a:endCxn id="5" idx="2"/>
          </p:cNvCxnSpPr>
          <p:nvPr/>
        </p:nvCxnSpPr>
        <p:spPr>
          <a:xfrm flipV="1">
            <a:off x="1435391" y="4462644"/>
            <a:ext cx="1" cy="413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678DE31C-5B2B-3B4F-AB20-9C2FA53FCEBD}"/>
              </a:ext>
            </a:extLst>
          </p:cNvPr>
          <p:cNvSpPr/>
          <p:nvPr/>
        </p:nvSpPr>
        <p:spPr>
          <a:xfrm>
            <a:off x="5477627" y="2985455"/>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24" name="Rounded Rectangle 23">
            <a:extLst>
              <a:ext uri="{FF2B5EF4-FFF2-40B4-BE49-F238E27FC236}">
                <a16:creationId xmlns:a16="http://schemas.microsoft.com/office/drawing/2014/main" id="{1F68E3EF-3C81-374D-8641-AF0943F88828}"/>
              </a:ext>
            </a:extLst>
          </p:cNvPr>
          <p:cNvSpPr/>
          <p:nvPr/>
        </p:nvSpPr>
        <p:spPr>
          <a:xfrm>
            <a:off x="5477627" y="3941474"/>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25" name="Straight Arrow Connector 24">
            <a:extLst>
              <a:ext uri="{FF2B5EF4-FFF2-40B4-BE49-F238E27FC236}">
                <a16:creationId xmlns:a16="http://schemas.microsoft.com/office/drawing/2014/main" id="{86B4E868-3A48-984B-9A14-BC73B3D1B4E7}"/>
              </a:ext>
            </a:extLst>
          </p:cNvPr>
          <p:cNvCxnSpPr>
            <a:cxnSpLocks/>
            <a:stCxn id="23" idx="0"/>
            <a:endCxn id="27" idx="2"/>
          </p:cNvCxnSpPr>
          <p:nvPr/>
        </p:nvCxnSpPr>
        <p:spPr>
          <a:xfrm flipV="1">
            <a:off x="5905312" y="2496198"/>
            <a:ext cx="0" cy="4892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EC91E0-9F4B-9B45-BC69-C6A80F457592}"/>
              </a:ext>
            </a:extLst>
          </p:cNvPr>
          <p:cNvCxnSpPr>
            <a:cxnSpLocks/>
            <a:stCxn id="24" idx="0"/>
            <a:endCxn id="23" idx="2"/>
          </p:cNvCxnSpPr>
          <p:nvPr/>
        </p:nvCxnSpPr>
        <p:spPr>
          <a:xfrm flipV="1">
            <a:off x="5905312" y="3506624"/>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7018098-58D3-D54A-BE55-2CEEA09AA4FE}"/>
              </a:ext>
            </a:extLst>
          </p:cNvPr>
          <p:cNvSpPr/>
          <p:nvPr/>
        </p:nvSpPr>
        <p:spPr>
          <a:xfrm>
            <a:off x="5477627" y="1975029"/>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HashProbe</a:t>
            </a:r>
            <a:endParaRPr lang="en-US" sz="1000" dirty="0"/>
          </a:p>
        </p:txBody>
      </p:sp>
      <p:sp>
        <p:nvSpPr>
          <p:cNvPr id="28" name="Rounded Rectangle 27">
            <a:extLst>
              <a:ext uri="{FF2B5EF4-FFF2-40B4-BE49-F238E27FC236}">
                <a16:creationId xmlns:a16="http://schemas.microsoft.com/office/drawing/2014/main" id="{98DA4B4A-7650-A041-B4D6-C4A346EBD6D9}"/>
              </a:ext>
            </a:extLst>
          </p:cNvPr>
          <p:cNvSpPr/>
          <p:nvPr/>
        </p:nvSpPr>
        <p:spPr>
          <a:xfrm>
            <a:off x="5477626" y="1019010"/>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29" name="Straight Arrow Connector 28">
            <a:extLst>
              <a:ext uri="{FF2B5EF4-FFF2-40B4-BE49-F238E27FC236}">
                <a16:creationId xmlns:a16="http://schemas.microsoft.com/office/drawing/2014/main" id="{2FF2E337-AC81-9747-9518-024AB8D124B8}"/>
              </a:ext>
            </a:extLst>
          </p:cNvPr>
          <p:cNvCxnSpPr>
            <a:cxnSpLocks/>
            <a:stCxn id="27" idx="0"/>
            <a:endCxn id="28" idx="2"/>
          </p:cNvCxnSpPr>
          <p:nvPr/>
        </p:nvCxnSpPr>
        <p:spPr>
          <a:xfrm flipH="1" flipV="1">
            <a:off x="5905311" y="1540179"/>
            <a:ext cx="1"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6059299D-5E9C-444E-B937-9B0A70C38043}"/>
              </a:ext>
            </a:extLst>
          </p:cNvPr>
          <p:cNvSpPr/>
          <p:nvPr/>
        </p:nvSpPr>
        <p:spPr>
          <a:xfrm>
            <a:off x="7747212" y="2842890"/>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err="1"/>
              <a:t>HashBuild</a:t>
            </a:r>
            <a:endParaRPr lang="en-US" sz="1000" dirty="0"/>
          </a:p>
        </p:txBody>
      </p:sp>
      <p:sp>
        <p:nvSpPr>
          <p:cNvPr id="31" name="Rounded Rectangle 30">
            <a:extLst>
              <a:ext uri="{FF2B5EF4-FFF2-40B4-BE49-F238E27FC236}">
                <a16:creationId xmlns:a16="http://schemas.microsoft.com/office/drawing/2014/main" id="{1D78893A-6B38-5F4A-9A28-DC08DBBDC3E6}"/>
              </a:ext>
            </a:extLst>
          </p:cNvPr>
          <p:cNvSpPr/>
          <p:nvPr/>
        </p:nvSpPr>
        <p:spPr>
          <a:xfrm>
            <a:off x="7747212" y="3798909"/>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32" name="Straight Arrow Connector 31">
            <a:extLst>
              <a:ext uri="{FF2B5EF4-FFF2-40B4-BE49-F238E27FC236}">
                <a16:creationId xmlns:a16="http://schemas.microsoft.com/office/drawing/2014/main" id="{8F811C91-4D54-1642-9AA5-1DAB4981F9FC}"/>
              </a:ext>
            </a:extLst>
          </p:cNvPr>
          <p:cNvCxnSpPr>
            <a:cxnSpLocks/>
            <a:stCxn id="31" idx="0"/>
            <a:endCxn id="30" idx="2"/>
          </p:cNvCxnSpPr>
          <p:nvPr/>
        </p:nvCxnSpPr>
        <p:spPr>
          <a:xfrm flipV="1">
            <a:off x="8174897" y="3364059"/>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AE714030-749E-0841-B845-8D4408DFB93E}"/>
              </a:ext>
            </a:extLst>
          </p:cNvPr>
          <p:cNvSpPr/>
          <p:nvPr/>
        </p:nvSpPr>
        <p:spPr>
          <a:xfrm>
            <a:off x="5477626" y="4876468"/>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35" name="Straight Arrow Connector 34">
            <a:extLst>
              <a:ext uri="{FF2B5EF4-FFF2-40B4-BE49-F238E27FC236}">
                <a16:creationId xmlns:a16="http://schemas.microsoft.com/office/drawing/2014/main" id="{2593639F-64DF-2942-8C29-50F53D681B37}"/>
              </a:ext>
            </a:extLst>
          </p:cNvPr>
          <p:cNvCxnSpPr>
            <a:cxnSpLocks/>
            <a:stCxn id="34" idx="0"/>
            <a:endCxn id="24" idx="2"/>
          </p:cNvCxnSpPr>
          <p:nvPr/>
        </p:nvCxnSpPr>
        <p:spPr>
          <a:xfrm flipV="1">
            <a:off x="5905311" y="4462643"/>
            <a:ext cx="1" cy="413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C3E7553-79C3-9B4C-BE04-C167CEFD4398}"/>
              </a:ext>
            </a:extLst>
          </p:cNvPr>
          <p:cNvCxnSpPr>
            <a:cxnSpLocks/>
          </p:cNvCxnSpPr>
          <p:nvPr/>
        </p:nvCxnSpPr>
        <p:spPr>
          <a:xfrm>
            <a:off x="3344390" y="2890633"/>
            <a:ext cx="1708873"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63A1FA0-E2B4-174A-898F-48619F8B4040}"/>
              </a:ext>
            </a:extLst>
          </p:cNvPr>
          <p:cNvSpPr txBox="1"/>
          <p:nvPr/>
        </p:nvSpPr>
        <p:spPr>
          <a:xfrm>
            <a:off x="3368091" y="2550605"/>
            <a:ext cx="1579295" cy="307777"/>
          </a:xfrm>
          <a:prstGeom prst="rect">
            <a:avLst/>
          </a:prstGeom>
          <a:noFill/>
        </p:spPr>
        <p:txBody>
          <a:bodyPr wrap="square" rtlCol="0">
            <a:spAutoFit/>
          </a:bodyPr>
          <a:lstStyle/>
          <a:p>
            <a:pPr algn="ctr"/>
            <a:r>
              <a:rPr lang="en-US" sz="1400" dirty="0"/>
              <a:t>LocalPlanner</a:t>
            </a:r>
          </a:p>
        </p:txBody>
      </p:sp>
      <p:sp>
        <p:nvSpPr>
          <p:cNvPr id="47" name="TextBox 46">
            <a:extLst>
              <a:ext uri="{FF2B5EF4-FFF2-40B4-BE49-F238E27FC236}">
                <a16:creationId xmlns:a16="http://schemas.microsoft.com/office/drawing/2014/main" id="{43E7D83F-E34B-0548-91B0-48E971918F38}"/>
              </a:ext>
            </a:extLst>
          </p:cNvPr>
          <p:cNvSpPr txBox="1"/>
          <p:nvPr/>
        </p:nvSpPr>
        <p:spPr>
          <a:xfrm>
            <a:off x="688470" y="427162"/>
            <a:ext cx="1579295" cy="307777"/>
          </a:xfrm>
          <a:prstGeom prst="rect">
            <a:avLst/>
          </a:prstGeom>
          <a:noFill/>
        </p:spPr>
        <p:txBody>
          <a:bodyPr wrap="square" rtlCol="0">
            <a:spAutoFit/>
          </a:bodyPr>
          <a:lstStyle/>
          <a:p>
            <a:pPr algn="ctr"/>
            <a:r>
              <a:rPr lang="en-US" sz="1400" dirty="0"/>
              <a:t>Query Plan</a:t>
            </a:r>
          </a:p>
        </p:txBody>
      </p:sp>
      <p:sp>
        <p:nvSpPr>
          <p:cNvPr id="48" name="TextBox 47">
            <a:extLst>
              <a:ext uri="{FF2B5EF4-FFF2-40B4-BE49-F238E27FC236}">
                <a16:creationId xmlns:a16="http://schemas.microsoft.com/office/drawing/2014/main" id="{2B30905F-5AE7-F148-896B-6FE1E43DBFFB}"/>
              </a:ext>
            </a:extLst>
          </p:cNvPr>
          <p:cNvSpPr txBox="1"/>
          <p:nvPr/>
        </p:nvSpPr>
        <p:spPr>
          <a:xfrm>
            <a:off x="5674195" y="427162"/>
            <a:ext cx="1942170" cy="307777"/>
          </a:xfrm>
          <a:prstGeom prst="rect">
            <a:avLst/>
          </a:prstGeom>
          <a:noFill/>
        </p:spPr>
        <p:txBody>
          <a:bodyPr wrap="square" rtlCol="0">
            <a:spAutoFit/>
          </a:bodyPr>
          <a:lstStyle/>
          <a:p>
            <a:pPr algn="ctr"/>
            <a:r>
              <a:rPr lang="en-US" sz="1400" dirty="0"/>
              <a:t>Executable Pipelines</a:t>
            </a:r>
          </a:p>
        </p:txBody>
      </p:sp>
      <p:sp>
        <p:nvSpPr>
          <p:cNvPr id="41" name="TextBox 40">
            <a:extLst>
              <a:ext uri="{FF2B5EF4-FFF2-40B4-BE49-F238E27FC236}">
                <a16:creationId xmlns:a16="http://schemas.microsoft.com/office/drawing/2014/main" id="{D2631E22-5563-5547-8EBA-DE15D5B904A9}"/>
              </a:ext>
            </a:extLst>
          </p:cNvPr>
          <p:cNvSpPr txBox="1"/>
          <p:nvPr/>
        </p:nvSpPr>
        <p:spPr>
          <a:xfrm>
            <a:off x="6487894" y="1580119"/>
            <a:ext cx="1579295" cy="307777"/>
          </a:xfrm>
          <a:prstGeom prst="rect">
            <a:avLst/>
          </a:prstGeom>
          <a:noFill/>
        </p:spPr>
        <p:txBody>
          <a:bodyPr wrap="square" rtlCol="0">
            <a:spAutoFit/>
          </a:bodyPr>
          <a:lstStyle/>
          <a:p>
            <a:pPr algn="ctr"/>
            <a:r>
              <a:rPr lang="en-US" sz="1400" dirty="0"/>
              <a:t>JoinBridge</a:t>
            </a:r>
          </a:p>
        </p:txBody>
      </p:sp>
      <p:sp>
        <p:nvSpPr>
          <p:cNvPr id="43" name="TextBox 42">
            <a:extLst>
              <a:ext uri="{FF2B5EF4-FFF2-40B4-BE49-F238E27FC236}">
                <a16:creationId xmlns:a16="http://schemas.microsoft.com/office/drawing/2014/main" id="{DC1BAAB4-FF2C-1847-AEA0-1F8D21FEE12D}"/>
              </a:ext>
            </a:extLst>
          </p:cNvPr>
          <p:cNvSpPr txBox="1"/>
          <p:nvPr/>
        </p:nvSpPr>
        <p:spPr>
          <a:xfrm>
            <a:off x="6816534" y="2467624"/>
            <a:ext cx="922014" cy="276999"/>
          </a:xfrm>
          <a:prstGeom prst="rect">
            <a:avLst/>
          </a:prstGeom>
          <a:noFill/>
        </p:spPr>
        <p:txBody>
          <a:bodyPr wrap="square" rtlCol="0">
            <a:spAutoFit/>
          </a:bodyPr>
          <a:lstStyle/>
          <a:p>
            <a:pPr algn="ctr"/>
            <a:r>
              <a:rPr lang="en-US" sz="1200" dirty="0"/>
              <a:t>Hash table</a:t>
            </a:r>
          </a:p>
        </p:txBody>
      </p:sp>
      <p:cxnSp>
        <p:nvCxnSpPr>
          <p:cNvPr id="44" name="Elbow Connector 43">
            <a:extLst>
              <a:ext uri="{FF2B5EF4-FFF2-40B4-BE49-F238E27FC236}">
                <a16:creationId xmlns:a16="http://schemas.microsoft.com/office/drawing/2014/main" id="{A6D98B4D-1B08-5B49-B989-C88C38419192}"/>
              </a:ext>
            </a:extLst>
          </p:cNvPr>
          <p:cNvCxnSpPr>
            <a:cxnSpLocks/>
            <a:stCxn id="30" idx="0"/>
            <a:endCxn id="27" idx="3"/>
          </p:cNvCxnSpPr>
          <p:nvPr/>
        </p:nvCxnSpPr>
        <p:spPr>
          <a:xfrm rot="16200000" flipV="1">
            <a:off x="6950309" y="1618301"/>
            <a:ext cx="607276" cy="1841901"/>
          </a:xfrm>
          <a:prstGeom prst="bentConnector2">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DB4A71B0-F0FC-E84F-AE87-A2721275C88B}"/>
              </a:ext>
            </a:extLst>
          </p:cNvPr>
          <p:cNvSpPr/>
          <p:nvPr/>
        </p:nvSpPr>
        <p:spPr>
          <a:xfrm>
            <a:off x="7045942" y="1944584"/>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DE6DF3C-207C-7E48-8744-06FBA1D3CF43}"/>
              </a:ext>
            </a:extLst>
          </p:cNvPr>
          <p:cNvSpPr txBox="1"/>
          <p:nvPr/>
        </p:nvSpPr>
        <p:spPr>
          <a:xfrm>
            <a:off x="13367084" y="673768"/>
            <a:ext cx="184731" cy="369332"/>
          </a:xfrm>
          <a:prstGeom prst="rect">
            <a:avLst/>
          </a:prstGeom>
          <a:solidFill>
            <a:schemeClr val="bg1"/>
          </a:solidFill>
        </p:spPr>
        <p:txBody>
          <a:bodyPr wrap="none" rtlCol="0">
            <a:spAutoFit/>
          </a:bodyPr>
          <a:lstStyle/>
          <a:p>
            <a:endParaRPr lang="en-US" dirty="0"/>
          </a:p>
        </p:txBody>
      </p:sp>
    </p:spTree>
    <p:extLst>
      <p:ext uri="{BB962C8B-B14F-4D97-AF65-F5344CB8AC3E}">
        <p14:creationId xmlns:p14="http://schemas.microsoft.com/office/powerpoint/2010/main" val="3318278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ounded Rectangle 48">
            <a:extLst>
              <a:ext uri="{FF2B5EF4-FFF2-40B4-BE49-F238E27FC236}">
                <a16:creationId xmlns:a16="http://schemas.microsoft.com/office/drawing/2014/main" id="{74264E83-1B2F-CC4E-9096-0D53B9556B78}"/>
              </a:ext>
            </a:extLst>
          </p:cNvPr>
          <p:cNvSpPr/>
          <p:nvPr/>
        </p:nvSpPr>
        <p:spPr>
          <a:xfrm>
            <a:off x="4506984" y="3862265"/>
            <a:ext cx="1097757" cy="24873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1</a:t>
            </a:r>
          </a:p>
        </p:txBody>
      </p:sp>
      <p:sp>
        <p:nvSpPr>
          <p:cNvPr id="36" name="Rounded Rectangle 35">
            <a:extLst>
              <a:ext uri="{FF2B5EF4-FFF2-40B4-BE49-F238E27FC236}">
                <a16:creationId xmlns:a16="http://schemas.microsoft.com/office/drawing/2014/main" id="{635D96DE-F313-944A-A558-08818FEF912E}"/>
              </a:ext>
            </a:extLst>
          </p:cNvPr>
          <p:cNvSpPr/>
          <p:nvPr/>
        </p:nvSpPr>
        <p:spPr>
          <a:xfrm>
            <a:off x="4414744" y="3938467"/>
            <a:ext cx="1097757" cy="24873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1</a:t>
            </a:r>
          </a:p>
        </p:txBody>
      </p:sp>
      <p:sp>
        <p:nvSpPr>
          <p:cNvPr id="4" name="Rounded Rectangle 3">
            <a:extLst>
              <a:ext uri="{FF2B5EF4-FFF2-40B4-BE49-F238E27FC236}">
                <a16:creationId xmlns:a16="http://schemas.microsoft.com/office/drawing/2014/main" id="{31B8795F-2858-C14D-BBFC-97B1860501F6}"/>
              </a:ext>
            </a:extLst>
          </p:cNvPr>
          <p:cNvSpPr/>
          <p:nvPr/>
        </p:nvSpPr>
        <p:spPr>
          <a:xfrm>
            <a:off x="1054015" y="3474981"/>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5" name="Rounded Rectangle 4">
            <a:extLst>
              <a:ext uri="{FF2B5EF4-FFF2-40B4-BE49-F238E27FC236}">
                <a16:creationId xmlns:a16="http://schemas.microsoft.com/office/drawing/2014/main" id="{342943A0-3E16-CE44-BB6D-31E7B4D70A9A}"/>
              </a:ext>
            </a:extLst>
          </p:cNvPr>
          <p:cNvSpPr/>
          <p:nvPr/>
        </p:nvSpPr>
        <p:spPr>
          <a:xfrm>
            <a:off x="1054015" y="4431000"/>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6" name="Straight Arrow Connector 5">
            <a:extLst>
              <a:ext uri="{FF2B5EF4-FFF2-40B4-BE49-F238E27FC236}">
                <a16:creationId xmlns:a16="http://schemas.microsoft.com/office/drawing/2014/main" id="{CFC23169-C9C6-9B43-B05B-BB940CF7593A}"/>
              </a:ext>
            </a:extLst>
          </p:cNvPr>
          <p:cNvCxnSpPr>
            <a:cxnSpLocks/>
            <a:stCxn id="4" idx="0"/>
            <a:endCxn id="8" idx="2"/>
          </p:cNvCxnSpPr>
          <p:nvPr/>
        </p:nvCxnSpPr>
        <p:spPr>
          <a:xfrm flipV="1">
            <a:off x="1435392" y="2985724"/>
            <a:ext cx="0" cy="4892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24B7B37-8DF7-CF46-AF33-462F3EE63D84}"/>
              </a:ext>
            </a:extLst>
          </p:cNvPr>
          <p:cNvCxnSpPr>
            <a:cxnSpLocks/>
            <a:stCxn id="5" idx="0"/>
            <a:endCxn id="4" idx="2"/>
          </p:cNvCxnSpPr>
          <p:nvPr/>
        </p:nvCxnSpPr>
        <p:spPr>
          <a:xfrm flipV="1">
            <a:off x="1435392" y="3996150"/>
            <a:ext cx="0"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BB98E828-F38F-AE43-807F-79D38E80D85B}"/>
              </a:ext>
            </a:extLst>
          </p:cNvPr>
          <p:cNvSpPr/>
          <p:nvPr/>
        </p:nvSpPr>
        <p:spPr>
          <a:xfrm>
            <a:off x="1054015" y="2464555"/>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err="1"/>
              <a:t>PartitionNode</a:t>
            </a:r>
            <a:endParaRPr lang="en-US" sz="1000" dirty="0"/>
          </a:p>
        </p:txBody>
      </p:sp>
      <p:sp>
        <p:nvSpPr>
          <p:cNvPr id="9" name="Rounded Rectangle 8">
            <a:extLst>
              <a:ext uri="{FF2B5EF4-FFF2-40B4-BE49-F238E27FC236}">
                <a16:creationId xmlns:a16="http://schemas.microsoft.com/office/drawing/2014/main" id="{7B6CE2DF-48CE-C549-911B-4E476CD18790}"/>
              </a:ext>
            </a:extLst>
          </p:cNvPr>
          <p:cNvSpPr/>
          <p:nvPr/>
        </p:nvSpPr>
        <p:spPr>
          <a:xfrm>
            <a:off x="1054014" y="1508536"/>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10" name="Straight Arrow Connector 9">
            <a:extLst>
              <a:ext uri="{FF2B5EF4-FFF2-40B4-BE49-F238E27FC236}">
                <a16:creationId xmlns:a16="http://schemas.microsoft.com/office/drawing/2014/main" id="{7FC13BF5-4E2F-D64B-84FA-0D3153AB090C}"/>
              </a:ext>
            </a:extLst>
          </p:cNvPr>
          <p:cNvCxnSpPr>
            <a:cxnSpLocks/>
            <a:stCxn id="8" idx="0"/>
            <a:endCxn id="9" idx="2"/>
          </p:cNvCxnSpPr>
          <p:nvPr/>
        </p:nvCxnSpPr>
        <p:spPr>
          <a:xfrm flipH="1" flipV="1">
            <a:off x="1435391" y="2029705"/>
            <a:ext cx="1" cy="4348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678DE31C-5B2B-3B4F-AB20-9C2FA53FCEBD}"/>
              </a:ext>
            </a:extLst>
          </p:cNvPr>
          <p:cNvSpPr/>
          <p:nvPr/>
        </p:nvSpPr>
        <p:spPr>
          <a:xfrm>
            <a:off x="4526285" y="4864130"/>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24" name="Rounded Rectangle 23">
            <a:extLst>
              <a:ext uri="{FF2B5EF4-FFF2-40B4-BE49-F238E27FC236}">
                <a16:creationId xmlns:a16="http://schemas.microsoft.com/office/drawing/2014/main" id="{1F68E3EF-3C81-374D-8641-AF0943F88828}"/>
              </a:ext>
            </a:extLst>
          </p:cNvPr>
          <p:cNvSpPr/>
          <p:nvPr/>
        </p:nvSpPr>
        <p:spPr>
          <a:xfrm>
            <a:off x="4526285" y="5657311"/>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25" name="Straight Arrow Connector 24">
            <a:extLst>
              <a:ext uri="{FF2B5EF4-FFF2-40B4-BE49-F238E27FC236}">
                <a16:creationId xmlns:a16="http://schemas.microsoft.com/office/drawing/2014/main" id="{86B4E868-3A48-984B-9A14-BC73B3D1B4E7}"/>
              </a:ext>
            </a:extLst>
          </p:cNvPr>
          <p:cNvCxnSpPr>
            <a:cxnSpLocks/>
            <a:stCxn id="23" idx="0"/>
            <a:endCxn id="27" idx="2"/>
          </p:cNvCxnSpPr>
          <p:nvPr/>
        </p:nvCxnSpPr>
        <p:spPr>
          <a:xfrm flipV="1">
            <a:off x="4953970" y="4600341"/>
            <a:ext cx="0" cy="2637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EC91E0-9F4B-9B45-BC69-C6A80F457592}"/>
              </a:ext>
            </a:extLst>
          </p:cNvPr>
          <p:cNvCxnSpPr>
            <a:cxnSpLocks/>
            <a:stCxn id="24" idx="0"/>
            <a:endCxn id="23" idx="2"/>
          </p:cNvCxnSpPr>
          <p:nvPr/>
        </p:nvCxnSpPr>
        <p:spPr>
          <a:xfrm flipV="1">
            <a:off x="4953970" y="5385299"/>
            <a:ext cx="0" cy="2720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7018098-58D3-D54A-BE55-2CEEA09AA4FE}"/>
              </a:ext>
            </a:extLst>
          </p:cNvPr>
          <p:cNvSpPr/>
          <p:nvPr/>
        </p:nvSpPr>
        <p:spPr>
          <a:xfrm>
            <a:off x="4526285" y="4079172"/>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 Partition</a:t>
            </a:r>
          </a:p>
        </p:txBody>
      </p:sp>
      <p:cxnSp>
        <p:nvCxnSpPr>
          <p:cNvPr id="38" name="Straight Arrow Connector 37">
            <a:extLst>
              <a:ext uri="{FF2B5EF4-FFF2-40B4-BE49-F238E27FC236}">
                <a16:creationId xmlns:a16="http://schemas.microsoft.com/office/drawing/2014/main" id="{EC3E7553-79C3-9B4C-BE04-C167CEFD4398}"/>
              </a:ext>
            </a:extLst>
          </p:cNvPr>
          <p:cNvCxnSpPr>
            <a:cxnSpLocks/>
          </p:cNvCxnSpPr>
          <p:nvPr/>
        </p:nvCxnSpPr>
        <p:spPr>
          <a:xfrm>
            <a:off x="2297293" y="2698296"/>
            <a:ext cx="1708873"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63A1FA0-E2B4-174A-898F-48619F8B4040}"/>
              </a:ext>
            </a:extLst>
          </p:cNvPr>
          <p:cNvSpPr txBox="1"/>
          <p:nvPr/>
        </p:nvSpPr>
        <p:spPr>
          <a:xfrm>
            <a:off x="2320994" y="2358268"/>
            <a:ext cx="1579295" cy="276999"/>
          </a:xfrm>
          <a:prstGeom prst="rect">
            <a:avLst/>
          </a:prstGeom>
          <a:noFill/>
        </p:spPr>
        <p:txBody>
          <a:bodyPr wrap="square" rtlCol="0">
            <a:spAutoFit/>
          </a:bodyPr>
          <a:lstStyle/>
          <a:p>
            <a:pPr algn="ctr"/>
            <a:r>
              <a:rPr lang="en-US" sz="1200" dirty="0" err="1"/>
              <a:t>LocalPlanner</a:t>
            </a:r>
            <a:endParaRPr lang="en-US" sz="1200" dirty="0"/>
          </a:p>
        </p:txBody>
      </p:sp>
      <p:sp>
        <p:nvSpPr>
          <p:cNvPr id="48" name="TextBox 47">
            <a:extLst>
              <a:ext uri="{FF2B5EF4-FFF2-40B4-BE49-F238E27FC236}">
                <a16:creationId xmlns:a16="http://schemas.microsoft.com/office/drawing/2014/main" id="{2B30905F-5AE7-F148-896B-6FE1E43DBFFB}"/>
              </a:ext>
            </a:extLst>
          </p:cNvPr>
          <p:cNvSpPr txBox="1"/>
          <p:nvPr/>
        </p:nvSpPr>
        <p:spPr>
          <a:xfrm>
            <a:off x="2037410" y="365991"/>
            <a:ext cx="2418856" cy="307777"/>
          </a:xfrm>
          <a:prstGeom prst="rect">
            <a:avLst/>
          </a:prstGeom>
          <a:noFill/>
        </p:spPr>
        <p:txBody>
          <a:bodyPr wrap="square" rtlCol="0">
            <a:spAutoFit/>
          </a:bodyPr>
          <a:lstStyle/>
          <a:p>
            <a:pPr algn="ctr"/>
            <a:r>
              <a:rPr lang="en-US" sz="1400" dirty="0"/>
              <a:t>N-to-1 Local Exchange</a:t>
            </a:r>
          </a:p>
        </p:txBody>
      </p:sp>
      <p:sp>
        <p:nvSpPr>
          <p:cNvPr id="18" name="TextBox 17">
            <a:extLst>
              <a:ext uri="{FF2B5EF4-FFF2-40B4-BE49-F238E27FC236}">
                <a16:creationId xmlns:a16="http://schemas.microsoft.com/office/drawing/2014/main" id="{1DE6DF3C-207C-7E48-8744-06FBA1D3CF43}"/>
              </a:ext>
            </a:extLst>
          </p:cNvPr>
          <p:cNvSpPr txBox="1"/>
          <p:nvPr/>
        </p:nvSpPr>
        <p:spPr>
          <a:xfrm>
            <a:off x="13367084" y="673768"/>
            <a:ext cx="184731" cy="369332"/>
          </a:xfrm>
          <a:prstGeom prst="rect">
            <a:avLst/>
          </a:prstGeom>
          <a:solidFill>
            <a:schemeClr val="bg1"/>
          </a:solidFill>
        </p:spPr>
        <p:txBody>
          <a:bodyPr wrap="none" rtlCol="0">
            <a:spAutoFit/>
          </a:bodyPr>
          <a:lstStyle/>
          <a:p>
            <a:endParaRPr lang="en-US" dirty="0"/>
          </a:p>
        </p:txBody>
      </p:sp>
      <p:sp>
        <p:nvSpPr>
          <p:cNvPr id="51" name="Rounded Rectangle 50">
            <a:extLst>
              <a:ext uri="{FF2B5EF4-FFF2-40B4-BE49-F238E27FC236}">
                <a16:creationId xmlns:a16="http://schemas.microsoft.com/office/drawing/2014/main" id="{6D2760F4-5F6C-3442-80B2-7E6D4D63443F}"/>
              </a:ext>
            </a:extLst>
          </p:cNvPr>
          <p:cNvSpPr/>
          <p:nvPr/>
        </p:nvSpPr>
        <p:spPr>
          <a:xfrm>
            <a:off x="4423903" y="846662"/>
            <a:ext cx="1097757" cy="20055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2</a:t>
            </a:r>
          </a:p>
        </p:txBody>
      </p:sp>
      <p:sp>
        <p:nvSpPr>
          <p:cNvPr id="52" name="Rounded Rectangle 51">
            <a:extLst>
              <a:ext uri="{FF2B5EF4-FFF2-40B4-BE49-F238E27FC236}">
                <a16:creationId xmlns:a16="http://schemas.microsoft.com/office/drawing/2014/main" id="{50174D7D-628F-8D46-9163-2E0002AB4833}"/>
              </a:ext>
            </a:extLst>
          </p:cNvPr>
          <p:cNvSpPr/>
          <p:nvPr/>
        </p:nvSpPr>
        <p:spPr>
          <a:xfrm>
            <a:off x="4535444" y="1804179"/>
            <a:ext cx="855369" cy="7147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a:t>Exchange</a:t>
            </a:r>
          </a:p>
          <a:p>
            <a:pPr algn="ctr"/>
            <a:r>
              <a:rPr lang="en-US" sz="1000" dirty="0"/>
              <a:t>Source</a:t>
            </a:r>
          </a:p>
          <a:p>
            <a:pPr algn="ctr"/>
            <a:r>
              <a:rPr lang="en-US" sz="1000" dirty="0"/>
              <a:t>Operator</a:t>
            </a:r>
          </a:p>
        </p:txBody>
      </p:sp>
      <p:cxnSp>
        <p:nvCxnSpPr>
          <p:cNvPr id="54" name="Straight Arrow Connector 53">
            <a:extLst>
              <a:ext uri="{FF2B5EF4-FFF2-40B4-BE49-F238E27FC236}">
                <a16:creationId xmlns:a16="http://schemas.microsoft.com/office/drawing/2014/main" id="{407ADC8F-C3F6-6240-A343-151CAA615D28}"/>
              </a:ext>
            </a:extLst>
          </p:cNvPr>
          <p:cNvCxnSpPr>
            <a:cxnSpLocks/>
            <a:stCxn id="52" idx="0"/>
            <a:endCxn id="56" idx="2"/>
          </p:cNvCxnSpPr>
          <p:nvPr/>
        </p:nvCxnSpPr>
        <p:spPr>
          <a:xfrm flipV="1">
            <a:off x="4963129" y="1508536"/>
            <a:ext cx="0" cy="2956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A82B2A8C-D6DC-2648-A97B-1287C0814F87}"/>
              </a:ext>
            </a:extLst>
          </p:cNvPr>
          <p:cNvSpPr/>
          <p:nvPr/>
        </p:nvSpPr>
        <p:spPr>
          <a:xfrm>
            <a:off x="4535444" y="987367"/>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57" name="Elbow Connector 56">
            <a:extLst>
              <a:ext uri="{FF2B5EF4-FFF2-40B4-BE49-F238E27FC236}">
                <a16:creationId xmlns:a16="http://schemas.microsoft.com/office/drawing/2014/main" id="{1CA836F5-046F-FA49-88FC-08C4C136887B}"/>
              </a:ext>
            </a:extLst>
          </p:cNvPr>
          <p:cNvCxnSpPr>
            <a:cxnSpLocks/>
            <a:stCxn id="36" idx="0"/>
            <a:endCxn id="52" idx="2"/>
          </p:cNvCxnSpPr>
          <p:nvPr/>
        </p:nvCxnSpPr>
        <p:spPr>
          <a:xfrm rot="16200000" flipV="1">
            <a:off x="4253624" y="3228468"/>
            <a:ext cx="1419504" cy="494"/>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B2A4C909-9E53-FA46-8D7B-4085241D37DF}"/>
              </a:ext>
            </a:extLst>
          </p:cNvPr>
          <p:cNvSpPr/>
          <p:nvPr/>
        </p:nvSpPr>
        <p:spPr>
          <a:xfrm>
            <a:off x="4751303" y="3120565"/>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4AEC006-097A-8A47-81A3-6C4ABBB03D3D}"/>
              </a:ext>
            </a:extLst>
          </p:cNvPr>
          <p:cNvSpPr txBox="1"/>
          <p:nvPr/>
        </p:nvSpPr>
        <p:spPr>
          <a:xfrm>
            <a:off x="3374674" y="3114684"/>
            <a:ext cx="1579295" cy="461665"/>
          </a:xfrm>
          <a:prstGeom prst="rect">
            <a:avLst/>
          </a:prstGeom>
          <a:noFill/>
        </p:spPr>
        <p:txBody>
          <a:bodyPr wrap="square" rtlCol="0">
            <a:spAutoFit/>
          </a:bodyPr>
          <a:lstStyle/>
          <a:p>
            <a:pPr algn="ctr"/>
            <a:r>
              <a:rPr lang="en-US" sz="1200" dirty="0" err="1"/>
              <a:t>LocalExchange</a:t>
            </a:r>
            <a:endParaRPr lang="en-US" sz="1200" dirty="0"/>
          </a:p>
          <a:p>
            <a:pPr algn="ctr"/>
            <a:r>
              <a:rPr lang="en-US" sz="1200" dirty="0"/>
              <a:t>Source</a:t>
            </a:r>
          </a:p>
        </p:txBody>
      </p:sp>
    </p:spTree>
    <p:extLst>
      <p:ext uri="{BB962C8B-B14F-4D97-AF65-F5344CB8AC3E}">
        <p14:creationId xmlns:p14="http://schemas.microsoft.com/office/powerpoint/2010/main" val="419109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ounded Rectangle 35">
            <a:extLst>
              <a:ext uri="{FF2B5EF4-FFF2-40B4-BE49-F238E27FC236}">
                <a16:creationId xmlns:a16="http://schemas.microsoft.com/office/drawing/2014/main" id="{635D96DE-F313-944A-A558-08818FEF912E}"/>
              </a:ext>
            </a:extLst>
          </p:cNvPr>
          <p:cNvSpPr/>
          <p:nvPr/>
        </p:nvSpPr>
        <p:spPr>
          <a:xfrm>
            <a:off x="4330097" y="3589488"/>
            <a:ext cx="1097757" cy="25562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1</a:t>
            </a:r>
          </a:p>
        </p:txBody>
      </p:sp>
      <p:sp>
        <p:nvSpPr>
          <p:cNvPr id="4" name="Rounded Rectangle 3">
            <a:extLst>
              <a:ext uri="{FF2B5EF4-FFF2-40B4-BE49-F238E27FC236}">
                <a16:creationId xmlns:a16="http://schemas.microsoft.com/office/drawing/2014/main" id="{31B8795F-2858-C14D-BBFC-97B1860501F6}"/>
              </a:ext>
            </a:extLst>
          </p:cNvPr>
          <p:cNvSpPr/>
          <p:nvPr/>
        </p:nvSpPr>
        <p:spPr>
          <a:xfrm>
            <a:off x="1054015" y="3206927"/>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5" name="Rounded Rectangle 4">
            <a:extLst>
              <a:ext uri="{FF2B5EF4-FFF2-40B4-BE49-F238E27FC236}">
                <a16:creationId xmlns:a16="http://schemas.microsoft.com/office/drawing/2014/main" id="{342943A0-3E16-CE44-BB6D-31E7B4D70A9A}"/>
              </a:ext>
            </a:extLst>
          </p:cNvPr>
          <p:cNvSpPr/>
          <p:nvPr/>
        </p:nvSpPr>
        <p:spPr>
          <a:xfrm>
            <a:off x="1054015" y="3980064"/>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6" name="Straight Arrow Connector 5">
            <a:extLst>
              <a:ext uri="{FF2B5EF4-FFF2-40B4-BE49-F238E27FC236}">
                <a16:creationId xmlns:a16="http://schemas.microsoft.com/office/drawing/2014/main" id="{CFC23169-C9C6-9B43-B05B-BB940CF7593A}"/>
              </a:ext>
            </a:extLst>
          </p:cNvPr>
          <p:cNvCxnSpPr>
            <a:cxnSpLocks/>
            <a:stCxn id="4" idx="0"/>
            <a:endCxn id="8" idx="2"/>
          </p:cNvCxnSpPr>
          <p:nvPr/>
        </p:nvCxnSpPr>
        <p:spPr>
          <a:xfrm flipV="1">
            <a:off x="1435392" y="2919798"/>
            <a:ext cx="0" cy="2871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24B7B37-8DF7-CF46-AF33-462F3EE63D84}"/>
              </a:ext>
            </a:extLst>
          </p:cNvPr>
          <p:cNvCxnSpPr>
            <a:cxnSpLocks/>
            <a:stCxn id="5" idx="0"/>
            <a:endCxn id="4" idx="2"/>
          </p:cNvCxnSpPr>
          <p:nvPr/>
        </p:nvCxnSpPr>
        <p:spPr>
          <a:xfrm flipV="1">
            <a:off x="1435392" y="3728096"/>
            <a:ext cx="0" cy="2519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BB98E828-F38F-AE43-807F-79D38E80D85B}"/>
              </a:ext>
            </a:extLst>
          </p:cNvPr>
          <p:cNvSpPr/>
          <p:nvPr/>
        </p:nvSpPr>
        <p:spPr>
          <a:xfrm>
            <a:off x="1054015" y="2398629"/>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err="1"/>
              <a:t>PartitionNode</a:t>
            </a:r>
            <a:endParaRPr lang="en-US" sz="1000" dirty="0"/>
          </a:p>
        </p:txBody>
      </p:sp>
      <p:sp>
        <p:nvSpPr>
          <p:cNvPr id="9" name="Rounded Rectangle 8">
            <a:extLst>
              <a:ext uri="{FF2B5EF4-FFF2-40B4-BE49-F238E27FC236}">
                <a16:creationId xmlns:a16="http://schemas.microsoft.com/office/drawing/2014/main" id="{7B6CE2DF-48CE-C549-911B-4E476CD18790}"/>
              </a:ext>
            </a:extLst>
          </p:cNvPr>
          <p:cNvSpPr/>
          <p:nvPr/>
        </p:nvSpPr>
        <p:spPr>
          <a:xfrm>
            <a:off x="1054014" y="1508536"/>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10" name="Straight Arrow Connector 9">
            <a:extLst>
              <a:ext uri="{FF2B5EF4-FFF2-40B4-BE49-F238E27FC236}">
                <a16:creationId xmlns:a16="http://schemas.microsoft.com/office/drawing/2014/main" id="{7FC13BF5-4E2F-D64B-84FA-0D3153AB090C}"/>
              </a:ext>
            </a:extLst>
          </p:cNvPr>
          <p:cNvCxnSpPr>
            <a:cxnSpLocks/>
            <a:stCxn id="8" idx="0"/>
            <a:endCxn id="9" idx="2"/>
          </p:cNvCxnSpPr>
          <p:nvPr/>
        </p:nvCxnSpPr>
        <p:spPr>
          <a:xfrm flipH="1" flipV="1">
            <a:off x="1435391" y="2029705"/>
            <a:ext cx="1" cy="3689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678DE31C-5B2B-3B4F-AB20-9C2FA53FCEBD}"/>
              </a:ext>
            </a:extLst>
          </p:cNvPr>
          <p:cNvSpPr/>
          <p:nvPr/>
        </p:nvSpPr>
        <p:spPr>
          <a:xfrm>
            <a:off x="4441638" y="4522281"/>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24" name="Rounded Rectangle 23">
            <a:extLst>
              <a:ext uri="{FF2B5EF4-FFF2-40B4-BE49-F238E27FC236}">
                <a16:creationId xmlns:a16="http://schemas.microsoft.com/office/drawing/2014/main" id="{1F68E3EF-3C81-374D-8641-AF0943F88828}"/>
              </a:ext>
            </a:extLst>
          </p:cNvPr>
          <p:cNvSpPr/>
          <p:nvPr/>
        </p:nvSpPr>
        <p:spPr>
          <a:xfrm>
            <a:off x="4441638" y="5302810"/>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25" name="Straight Arrow Connector 24">
            <a:extLst>
              <a:ext uri="{FF2B5EF4-FFF2-40B4-BE49-F238E27FC236}">
                <a16:creationId xmlns:a16="http://schemas.microsoft.com/office/drawing/2014/main" id="{86B4E868-3A48-984B-9A14-BC73B3D1B4E7}"/>
              </a:ext>
            </a:extLst>
          </p:cNvPr>
          <p:cNvCxnSpPr>
            <a:cxnSpLocks/>
            <a:stCxn id="23" idx="0"/>
            <a:endCxn id="27" idx="2"/>
          </p:cNvCxnSpPr>
          <p:nvPr/>
        </p:nvCxnSpPr>
        <p:spPr>
          <a:xfrm flipV="1">
            <a:off x="4869323" y="4254691"/>
            <a:ext cx="0" cy="2675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EC91E0-9F4B-9B45-BC69-C6A80F457592}"/>
              </a:ext>
            </a:extLst>
          </p:cNvPr>
          <p:cNvCxnSpPr>
            <a:cxnSpLocks/>
            <a:stCxn id="24" idx="0"/>
            <a:endCxn id="23" idx="2"/>
          </p:cNvCxnSpPr>
          <p:nvPr/>
        </p:nvCxnSpPr>
        <p:spPr>
          <a:xfrm flipV="1">
            <a:off x="4869323" y="5043450"/>
            <a:ext cx="0" cy="2593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7018098-58D3-D54A-BE55-2CEEA09AA4FE}"/>
              </a:ext>
            </a:extLst>
          </p:cNvPr>
          <p:cNvSpPr/>
          <p:nvPr/>
        </p:nvSpPr>
        <p:spPr>
          <a:xfrm>
            <a:off x="4441638" y="3733522"/>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 Partition</a:t>
            </a:r>
          </a:p>
        </p:txBody>
      </p:sp>
      <p:cxnSp>
        <p:nvCxnSpPr>
          <p:cNvPr id="38" name="Straight Arrow Connector 37">
            <a:extLst>
              <a:ext uri="{FF2B5EF4-FFF2-40B4-BE49-F238E27FC236}">
                <a16:creationId xmlns:a16="http://schemas.microsoft.com/office/drawing/2014/main" id="{EC3E7553-79C3-9B4C-BE04-C167CEFD4398}"/>
              </a:ext>
            </a:extLst>
          </p:cNvPr>
          <p:cNvCxnSpPr>
            <a:cxnSpLocks/>
          </p:cNvCxnSpPr>
          <p:nvPr/>
        </p:nvCxnSpPr>
        <p:spPr>
          <a:xfrm>
            <a:off x="2297293" y="2218007"/>
            <a:ext cx="1708873"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63A1FA0-E2B4-174A-898F-48619F8B4040}"/>
              </a:ext>
            </a:extLst>
          </p:cNvPr>
          <p:cNvSpPr txBox="1"/>
          <p:nvPr/>
        </p:nvSpPr>
        <p:spPr>
          <a:xfrm>
            <a:off x="2320994" y="1877979"/>
            <a:ext cx="1579295" cy="276999"/>
          </a:xfrm>
          <a:prstGeom prst="rect">
            <a:avLst/>
          </a:prstGeom>
          <a:noFill/>
        </p:spPr>
        <p:txBody>
          <a:bodyPr wrap="square" rtlCol="0">
            <a:spAutoFit/>
          </a:bodyPr>
          <a:lstStyle/>
          <a:p>
            <a:pPr algn="ctr"/>
            <a:r>
              <a:rPr lang="en-US" sz="1200" dirty="0" err="1"/>
              <a:t>LocalPlanner</a:t>
            </a:r>
            <a:endParaRPr lang="en-US" sz="1200" dirty="0"/>
          </a:p>
        </p:txBody>
      </p:sp>
      <p:sp>
        <p:nvSpPr>
          <p:cNvPr id="18" name="TextBox 17">
            <a:extLst>
              <a:ext uri="{FF2B5EF4-FFF2-40B4-BE49-F238E27FC236}">
                <a16:creationId xmlns:a16="http://schemas.microsoft.com/office/drawing/2014/main" id="{1DE6DF3C-207C-7E48-8744-06FBA1D3CF43}"/>
              </a:ext>
            </a:extLst>
          </p:cNvPr>
          <p:cNvSpPr txBox="1"/>
          <p:nvPr/>
        </p:nvSpPr>
        <p:spPr>
          <a:xfrm>
            <a:off x="13367084" y="673768"/>
            <a:ext cx="184731" cy="369332"/>
          </a:xfrm>
          <a:prstGeom prst="rect">
            <a:avLst/>
          </a:prstGeom>
          <a:solidFill>
            <a:schemeClr val="bg1"/>
          </a:solidFill>
        </p:spPr>
        <p:txBody>
          <a:bodyPr wrap="none" rtlCol="0">
            <a:spAutoFit/>
          </a:bodyPr>
          <a:lstStyle/>
          <a:p>
            <a:endParaRPr lang="en-US" dirty="0"/>
          </a:p>
        </p:txBody>
      </p:sp>
      <p:sp>
        <p:nvSpPr>
          <p:cNvPr id="51" name="Rounded Rectangle 50">
            <a:extLst>
              <a:ext uri="{FF2B5EF4-FFF2-40B4-BE49-F238E27FC236}">
                <a16:creationId xmlns:a16="http://schemas.microsoft.com/office/drawing/2014/main" id="{6D2760F4-5F6C-3442-80B2-7E6D4D63443F}"/>
              </a:ext>
            </a:extLst>
          </p:cNvPr>
          <p:cNvSpPr/>
          <p:nvPr/>
        </p:nvSpPr>
        <p:spPr>
          <a:xfrm>
            <a:off x="4986629" y="466393"/>
            <a:ext cx="1097757" cy="20055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3</a:t>
            </a:r>
          </a:p>
        </p:txBody>
      </p:sp>
      <p:sp>
        <p:nvSpPr>
          <p:cNvPr id="52" name="Rounded Rectangle 51">
            <a:extLst>
              <a:ext uri="{FF2B5EF4-FFF2-40B4-BE49-F238E27FC236}">
                <a16:creationId xmlns:a16="http://schemas.microsoft.com/office/drawing/2014/main" id="{50174D7D-628F-8D46-9163-2E0002AB4833}"/>
              </a:ext>
            </a:extLst>
          </p:cNvPr>
          <p:cNvSpPr/>
          <p:nvPr/>
        </p:nvSpPr>
        <p:spPr>
          <a:xfrm>
            <a:off x="5098170" y="1423910"/>
            <a:ext cx="855369" cy="7147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a:t>Exchange</a:t>
            </a:r>
          </a:p>
          <a:p>
            <a:pPr algn="ctr"/>
            <a:r>
              <a:rPr lang="en-US" sz="1000" dirty="0"/>
              <a:t>Source</a:t>
            </a:r>
          </a:p>
          <a:p>
            <a:pPr algn="ctr"/>
            <a:r>
              <a:rPr lang="en-US" sz="1000" dirty="0"/>
              <a:t>Operator</a:t>
            </a:r>
          </a:p>
        </p:txBody>
      </p:sp>
      <p:cxnSp>
        <p:nvCxnSpPr>
          <p:cNvPr id="54" name="Straight Arrow Connector 53">
            <a:extLst>
              <a:ext uri="{FF2B5EF4-FFF2-40B4-BE49-F238E27FC236}">
                <a16:creationId xmlns:a16="http://schemas.microsoft.com/office/drawing/2014/main" id="{407ADC8F-C3F6-6240-A343-151CAA615D28}"/>
              </a:ext>
            </a:extLst>
          </p:cNvPr>
          <p:cNvCxnSpPr>
            <a:cxnSpLocks/>
            <a:stCxn id="52" idx="0"/>
            <a:endCxn id="56" idx="2"/>
          </p:cNvCxnSpPr>
          <p:nvPr/>
        </p:nvCxnSpPr>
        <p:spPr>
          <a:xfrm flipV="1">
            <a:off x="5525855" y="1128267"/>
            <a:ext cx="0" cy="2956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A82B2A8C-D6DC-2648-A97B-1287C0814F87}"/>
              </a:ext>
            </a:extLst>
          </p:cNvPr>
          <p:cNvSpPr/>
          <p:nvPr/>
        </p:nvSpPr>
        <p:spPr>
          <a:xfrm>
            <a:off x="5098170" y="607098"/>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57" name="Elbow Connector 56">
            <a:extLst>
              <a:ext uri="{FF2B5EF4-FFF2-40B4-BE49-F238E27FC236}">
                <a16:creationId xmlns:a16="http://schemas.microsoft.com/office/drawing/2014/main" id="{1CA836F5-046F-FA49-88FC-08C4C136887B}"/>
              </a:ext>
            </a:extLst>
          </p:cNvPr>
          <p:cNvCxnSpPr>
            <a:cxnSpLocks/>
            <a:stCxn id="36" idx="0"/>
            <a:endCxn id="58" idx="2"/>
          </p:cNvCxnSpPr>
          <p:nvPr/>
        </p:nvCxnSpPr>
        <p:spPr>
          <a:xfrm rot="5400000" flipH="1" flipV="1">
            <a:off x="5046112" y="3111850"/>
            <a:ext cx="310502" cy="644774"/>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B2A4C909-9E53-FA46-8D7B-4085241D37DF}"/>
              </a:ext>
            </a:extLst>
          </p:cNvPr>
          <p:cNvSpPr/>
          <p:nvPr/>
        </p:nvSpPr>
        <p:spPr>
          <a:xfrm>
            <a:off x="5315745" y="2747645"/>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4AEC006-097A-8A47-81A3-6C4ABBB03D3D}"/>
              </a:ext>
            </a:extLst>
          </p:cNvPr>
          <p:cNvSpPr txBox="1"/>
          <p:nvPr/>
        </p:nvSpPr>
        <p:spPr>
          <a:xfrm>
            <a:off x="3923932" y="2763196"/>
            <a:ext cx="1579295" cy="461665"/>
          </a:xfrm>
          <a:prstGeom prst="rect">
            <a:avLst/>
          </a:prstGeom>
          <a:noFill/>
        </p:spPr>
        <p:txBody>
          <a:bodyPr wrap="square" rtlCol="0">
            <a:spAutoFit/>
          </a:bodyPr>
          <a:lstStyle/>
          <a:p>
            <a:pPr algn="ctr"/>
            <a:r>
              <a:rPr lang="en-US" sz="1200" dirty="0" err="1"/>
              <a:t>LocalExchange</a:t>
            </a:r>
            <a:endParaRPr lang="en-US" sz="1200" dirty="0"/>
          </a:p>
          <a:p>
            <a:pPr algn="ctr"/>
            <a:r>
              <a:rPr lang="en-US" sz="1200" dirty="0"/>
              <a:t>Source</a:t>
            </a:r>
          </a:p>
        </p:txBody>
      </p:sp>
      <p:sp>
        <p:nvSpPr>
          <p:cNvPr id="28" name="Rounded Rectangle 27">
            <a:extLst>
              <a:ext uri="{FF2B5EF4-FFF2-40B4-BE49-F238E27FC236}">
                <a16:creationId xmlns:a16="http://schemas.microsoft.com/office/drawing/2014/main" id="{5A3F8657-C8A7-634A-BA1D-FDCEDFD5CA4F}"/>
              </a:ext>
            </a:extLst>
          </p:cNvPr>
          <p:cNvSpPr/>
          <p:nvPr/>
        </p:nvSpPr>
        <p:spPr>
          <a:xfrm>
            <a:off x="2257318" y="2896874"/>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29" name="Rounded Rectangle 28">
            <a:extLst>
              <a:ext uri="{FF2B5EF4-FFF2-40B4-BE49-F238E27FC236}">
                <a16:creationId xmlns:a16="http://schemas.microsoft.com/office/drawing/2014/main" id="{A17A161C-744F-D443-A666-98788F78709A}"/>
              </a:ext>
            </a:extLst>
          </p:cNvPr>
          <p:cNvSpPr/>
          <p:nvPr/>
        </p:nvSpPr>
        <p:spPr>
          <a:xfrm>
            <a:off x="2257318" y="3689264"/>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30" name="Straight Arrow Connector 29">
            <a:extLst>
              <a:ext uri="{FF2B5EF4-FFF2-40B4-BE49-F238E27FC236}">
                <a16:creationId xmlns:a16="http://schemas.microsoft.com/office/drawing/2014/main" id="{D574E9CA-CB89-574D-A87C-A5C217AC6E81}"/>
              </a:ext>
            </a:extLst>
          </p:cNvPr>
          <p:cNvCxnSpPr>
            <a:cxnSpLocks/>
            <a:stCxn id="29" idx="0"/>
            <a:endCxn id="28" idx="2"/>
          </p:cNvCxnSpPr>
          <p:nvPr/>
        </p:nvCxnSpPr>
        <p:spPr>
          <a:xfrm flipV="1">
            <a:off x="2638695" y="3418043"/>
            <a:ext cx="0" cy="2712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a:extLst>
              <a:ext uri="{FF2B5EF4-FFF2-40B4-BE49-F238E27FC236}">
                <a16:creationId xmlns:a16="http://schemas.microsoft.com/office/drawing/2014/main" id="{CA77E4A8-0F90-6744-83B7-7859D038A746}"/>
              </a:ext>
            </a:extLst>
          </p:cNvPr>
          <p:cNvCxnSpPr>
            <a:stCxn id="28" idx="0"/>
            <a:endCxn id="8" idx="3"/>
          </p:cNvCxnSpPr>
          <p:nvPr/>
        </p:nvCxnSpPr>
        <p:spPr>
          <a:xfrm rot="16200000" flipV="1">
            <a:off x="2108902" y="2367080"/>
            <a:ext cx="237660" cy="82192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CC519F29-3860-5543-A82B-BA3865374541}"/>
              </a:ext>
            </a:extLst>
          </p:cNvPr>
          <p:cNvSpPr/>
          <p:nvPr/>
        </p:nvSpPr>
        <p:spPr>
          <a:xfrm>
            <a:off x="5632264" y="3591300"/>
            <a:ext cx="1097757" cy="25562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2</a:t>
            </a:r>
          </a:p>
        </p:txBody>
      </p:sp>
      <p:sp>
        <p:nvSpPr>
          <p:cNvPr id="33" name="Rounded Rectangle 32">
            <a:extLst>
              <a:ext uri="{FF2B5EF4-FFF2-40B4-BE49-F238E27FC236}">
                <a16:creationId xmlns:a16="http://schemas.microsoft.com/office/drawing/2014/main" id="{24AF65A5-3AC4-9A4F-B581-92448C2FB106}"/>
              </a:ext>
            </a:extLst>
          </p:cNvPr>
          <p:cNvSpPr/>
          <p:nvPr/>
        </p:nvSpPr>
        <p:spPr>
          <a:xfrm>
            <a:off x="5743805" y="4524093"/>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34" name="Rounded Rectangle 33">
            <a:extLst>
              <a:ext uri="{FF2B5EF4-FFF2-40B4-BE49-F238E27FC236}">
                <a16:creationId xmlns:a16="http://schemas.microsoft.com/office/drawing/2014/main" id="{9E71EED7-6FB1-3148-9180-07EBE6CE7C59}"/>
              </a:ext>
            </a:extLst>
          </p:cNvPr>
          <p:cNvSpPr/>
          <p:nvPr/>
        </p:nvSpPr>
        <p:spPr>
          <a:xfrm>
            <a:off x="5743805" y="5304622"/>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35" name="Straight Arrow Connector 34">
            <a:extLst>
              <a:ext uri="{FF2B5EF4-FFF2-40B4-BE49-F238E27FC236}">
                <a16:creationId xmlns:a16="http://schemas.microsoft.com/office/drawing/2014/main" id="{BCAEB6E3-B06B-3248-92CB-D2F42201546F}"/>
              </a:ext>
            </a:extLst>
          </p:cNvPr>
          <p:cNvCxnSpPr>
            <a:cxnSpLocks/>
            <a:stCxn id="33" idx="0"/>
            <a:endCxn id="40" idx="2"/>
          </p:cNvCxnSpPr>
          <p:nvPr/>
        </p:nvCxnSpPr>
        <p:spPr>
          <a:xfrm flipV="1">
            <a:off x="6171490" y="4256503"/>
            <a:ext cx="0" cy="2675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CC6145-005B-6743-8BC6-BDA67EC23DCB}"/>
              </a:ext>
            </a:extLst>
          </p:cNvPr>
          <p:cNvCxnSpPr>
            <a:cxnSpLocks/>
            <a:stCxn id="34" idx="0"/>
            <a:endCxn id="33" idx="2"/>
          </p:cNvCxnSpPr>
          <p:nvPr/>
        </p:nvCxnSpPr>
        <p:spPr>
          <a:xfrm flipV="1">
            <a:off x="6171490" y="5045262"/>
            <a:ext cx="0" cy="2593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A528CAF9-E89A-794F-B111-F25A4EE88D74}"/>
              </a:ext>
            </a:extLst>
          </p:cNvPr>
          <p:cNvSpPr/>
          <p:nvPr/>
        </p:nvSpPr>
        <p:spPr>
          <a:xfrm>
            <a:off x="5743805" y="3735334"/>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 Partition</a:t>
            </a:r>
          </a:p>
        </p:txBody>
      </p:sp>
      <p:cxnSp>
        <p:nvCxnSpPr>
          <p:cNvPr id="41" name="Elbow Connector 40">
            <a:extLst>
              <a:ext uri="{FF2B5EF4-FFF2-40B4-BE49-F238E27FC236}">
                <a16:creationId xmlns:a16="http://schemas.microsoft.com/office/drawing/2014/main" id="{B004052C-F52B-CE46-AFDB-14B0F5118574}"/>
              </a:ext>
            </a:extLst>
          </p:cNvPr>
          <p:cNvCxnSpPr>
            <a:cxnSpLocks/>
            <a:stCxn id="32" idx="0"/>
            <a:endCxn id="58" idx="2"/>
          </p:cNvCxnSpPr>
          <p:nvPr/>
        </p:nvCxnSpPr>
        <p:spPr>
          <a:xfrm rot="16200000" flipV="1">
            <a:off x="5696290" y="3106446"/>
            <a:ext cx="312314" cy="657393"/>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E205594-E7B4-A648-9479-6ED7AFA27426}"/>
              </a:ext>
            </a:extLst>
          </p:cNvPr>
          <p:cNvCxnSpPr>
            <a:cxnSpLocks/>
            <a:stCxn id="58" idx="0"/>
            <a:endCxn id="52" idx="2"/>
          </p:cNvCxnSpPr>
          <p:nvPr/>
        </p:nvCxnSpPr>
        <p:spPr>
          <a:xfrm rot="5400000" flipH="1" flipV="1">
            <a:off x="5220327" y="2442118"/>
            <a:ext cx="608951" cy="2105"/>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59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Rounded Rectangle 66">
            <a:extLst>
              <a:ext uri="{FF2B5EF4-FFF2-40B4-BE49-F238E27FC236}">
                <a16:creationId xmlns:a16="http://schemas.microsoft.com/office/drawing/2014/main" id="{A9451964-EB68-AE4C-A397-B840801460AF}"/>
              </a:ext>
            </a:extLst>
          </p:cNvPr>
          <p:cNvSpPr/>
          <p:nvPr/>
        </p:nvSpPr>
        <p:spPr>
          <a:xfrm>
            <a:off x="5754597" y="460766"/>
            <a:ext cx="1097757" cy="20055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2</a:t>
            </a:r>
          </a:p>
        </p:txBody>
      </p:sp>
      <p:sp>
        <p:nvSpPr>
          <p:cNvPr id="68" name="Rounded Rectangle 67">
            <a:extLst>
              <a:ext uri="{FF2B5EF4-FFF2-40B4-BE49-F238E27FC236}">
                <a16:creationId xmlns:a16="http://schemas.microsoft.com/office/drawing/2014/main" id="{C34C9B6D-3D18-8E43-8418-E311A49499A5}"/>
              </a:ext>
            </a:extLst>
          </p:cNvPr>
          <p:cNvSpPr/>
          <p:nvPr/>
        </p:nvSpPr>
        <p:spPr>
          <a:xfrm>
            <a:off x="5773776" y="1418283"/>
            <a:ext cx="855369" cy="7147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a:t>Exchange</a:t>
            </a:r>
          </a:p>
          <a:p>
            <a:pPr algn="ctr"/>
            <a:r>
              <a:rPr lang="en-US" sz="1000" dirty="0"/>
              <a:t>Source</a:t>
            </a:r>
          </a:p>
          <a:p>
            <a:pPr algn="ctr"/>
            <a:r>
              <a:rPr lang="en-US" sz="1000" dirty="0"/>
              <a:t>Operator</a:t>
            </a:r>
          </a:p>
        </p:txBody>
      </p:sp>
      <p:cxnSp>
        <p:nvCxnSpPr>
          <p:cNvPr id="69" name="Straight Arrow Connector 68">
            <a:extLst>
              <a:ext uri="{FF2B5EF4-FFF2-40B4-BE49-F238E27FC236}">
                <a16:creationId xmlns:a16="http://schemas.microsoft.com/office/drawing/2014/main" id="{D96B694B-90C4-D241-8B54-15D29032ED9C}"/>
              </a:ext>
            </a:extLst>
          </p:cNvPr>
          <p:cNvCxnSpPr>
            <a:cxnSpLocks/>
          </p:cNvCxnSpPr>
          <p:nvPr/>
        </p:nvCxnSpPr>
        <p:spPr>
          <a:xfrm flipV="1">
            <a:off x="6268837" y="1218892"/>
            <a:ext cx="0" cy="2956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9B1E0289-800F-4344-BE6D-53F2D1913670}"/>
              </a:ext>
            </a:extLst>
          </p:cNvPr>
          <p:cNvSpPr/>
          <p:nvPr/>
        </p:nvSpPr>
        <p:spPr>
          <a:xfrm>
            <a:off x="5773776" y="601471"/>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61" name="Rounded Rectangle 60">
            <a:extLst>
              <a:ext uri="{FF2B5EF4-FFF2-40B4-BE49-F238E27FC236}">
                <a16:creationId xmlns:a16="http://schemas.microsoft.com/office/drawing/2014/main" id="{10566501-67F2-5E4C-AE9E-9E8183E42D27}"/>
              </a:ext>
            </a:extLst>
          </p:cNvPr>
          <p:cNvSpPr/>
          <p:nvPr/>
        </p:nvSpPr>
        <p:spPr>
          <a:xfrm>
            <a:off x="5170272" y="526271"/>
            <a:ext cx="1097757" cy="20055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2</a:t>
            </a:r>
          </a:p>
        </p:txBody>
      </p:sp>
      <p:sp>
        <p:nvSpPr>
          <p:cNvPr id="63" name="Rounded Rectangle 62">
            <a:extLst>
              <a:ext uri="{FF2B5EF4-FFF2-40B4-BE49-F238E27FC236}">
                <a16:creationId xmlns:a16="http://schemas.microsoft.com/office/drawing/2014/main" id="{AD468D7A-391C-2D41-8EBD-7F7312868FFA}"/>
              </a:ext>
            </a:extLst>
          </p:cNvPr>
          <p:cNvSpPr/>
          <p:nvPr/>
        </p:nvSpPr>
        <p:spPr>
          <a:xfrm>
            <a:off x="5281813" y="1483788"/>
            <a:ext cx="855369" cy="7147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a:t>Exchange</a:t>
            </a:r>
          </a:p>
          <a:p>
            <a:pPr algn="ctr"/>
            <a:r>
              <a:rPr lang="en-US" sz="1000" dirty="0"/>
              <a:t>Source</a:t>
            </a:r>
          </a:p>
          <a:p>
            <a:pPr algn="ctr"/>
            <a:r>
              <a:rPr lang="en-US" sz="1000" dirty="0"/>
              <a:t>Operator</a:t>
            </a:r>
          </a:p>
        </p:txBody>
      </p:sp>
      <p:cxnSp>
        <p:nvCxnSpPr>
          <p:cNvPr id="64" name="Straight Arrow Connector 63">
            <a:extLst>
              <a:ext uri="{FF2B5EF4-FFF2-40B4-BE49-F238E27FC236}">
                <a16:creationId xmlns:a16="http://schemas.microsoft.com/office/drawing/2014/main" id="{6D49BC6A-46C8-C344-8BFE-D24F236D2C59}"/>
              </a:ext>
            </a:extLst>
          </p:cNvPr>
          <p:cNvCxnSpPr>
            <a:cxnSpLocks/>
          </p:cNvCxnSpPr>
          <p:nvPr/>
        </p:nvCxnSpPr>
        <p:spPr>
          <a:xfrm flipV="1">
            <a:off x="5757624" y="1188145"/>
            <a:ext cx="0" cy="2956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2A3139FD-724A-6948-B34B-88D648383219}"/>
              </a:ext>
            </a:extLst>
          </p:cNvPr>
          <p:cNvSpPr/>
          <p:nvPr/>
        </p:nvSpPr>
        <p:spPr>
          <a:xfrm>
            <a:off x="5281813" y="666976"/>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36" name="Rounded Rectangle 35">
            <a:extLst>
              <a:ext uri="{FF2B5EF4-FFF2-40B4-BE49-F238E27FC236}">
                <a16:creationId xmlns:a16="http://schemas.microsoft.com/office/drawing/2014/main" id="{635D96DE-F313-944A-A558-08818FEF912E}"/>
              </a:ext>
            </a:extLst>
          </p:cNvPr>
          <p:cNvSpPr/>
          <p:nvPr/>
        </p:nvSpPr>
        <p:spPr>
          <a:xfrm>
            <a:off x="5171272" y="4017237"/>
            <a:ext cx="1097757" cy="2428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1</a:t>
            </a:r>
          </a:p>
        </p:txBody>
      </p:sp>
      <p:sp>
        <p:nvSpPr>
          <p:cNvPr id="4" name="Rounded Rectangle 3">
            <a:extLst>
              <a:ext uri="{FF2B5EF4-FFF2-40B4-BE49-F238E27FC236}">
                <a16:creationId xmlns:a16="http://schemas.microsoft.com/office/drawing/2014/main" id="{31B8795F-2858-C14D-BBFC-97B1860501F6}"/>
              </a:ext>
            </a:extLst>
          </p:cNvPr>
          <p:cNvSpPr/>
          <p:nvPr/>
        </p:nvSpPr>
        <p:spPr>
          <a:xfrm>
            <a:off x="1054014" y="3442203"/>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5" name="Rounded Rectangle 4">
            <a:extLst>
              <a:ext uri="{FF2B5EF4-FFF2-40B4-BE49-F238E27FC236}">
                <a16:creationId xmlns:a16="http://schemas.microsoft.com/office/drawing/2014/main" id="{342943A0-3E16-CE44-BB6D-31E7B4D70A9A}"/>
              </a:ext>
            </a:extLst>
          </p:cNvPr>
          <p:cNvSpPr/>
          <p:nvPr/>
        </p:nvSpPr>
        <p:spPr>
          <a:xfrm>
            <a:off x="1054016" y="4137638"/>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6" name="Straight Arrow Connector 5">
            <a:extLst>
              <a:ext uri="{FF2B5EF4-FFF2-40B4-BE49-F238E27FC236}">
                <a16:creationId xmlns:a16="http://schemas.microsoft.com/office/drawing/2014/main" id="{CFC23169-C9C6-9B43-B05B-BB940CF7593A}"/>
              </a:ext>
            </a:extLst>
          </p:cNvPr>
          <p:cNvCxnSpPr>
            <a:cxnSpLocks/>
            <a:stCxn id="4" idx="0"/>
            <a:endCxn id="8" idx="2"/>
          </p:cNvCxnSpPr>
          <p:nvPr/>
        </p:nvCxnSpPr>
        <p:spPr>
          <a:xfrm flipH="1" flipV="1">
            <a:off x="1435390" y="3238291"/>
            <a:ext cx="1" cy="2039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24B7B37-8DF7-CF46-AF33-462F3EE63D84}"/>
              </a:ext>
            </a:extLst>
          </p:cNvPr>
          <p:cNvCxnSpPr>
            <a:cxnSpLocks/>
            <a:stCxn id="5" idx="0"/>
            <a:endCxn id="4" idx="2"/>
          </p:cNvCxnSpPr>
          <p:nvPr/>
        </p:nvCxnSpPr>
        <p:spPr>
          <a:xfrm flipH="1" flipV="1">
            <a:off x="1435391" y="3963372"/>
            <a:ext cx="2" cy="1742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BB98E828-F38F-AE43-807F-79D38E80D85B}"/>
              </a:ext>
            </a:extLst>
          </p:cNvPr>
          <p:cNvSpPr/>
          <p:nvPr/>
        </p:nvSpPr>
        <p:spPr>
          <a:xfrm>
            <a:off x="1054013" y="2717122"/>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err="1"/>
              <a:t>PartitionNode</a:t>
            </a:r>
            <a:endParaRPr lang="en-US" sz="1000" dirty="0"/>
          </a:p>
        </p:txBody>
      </p:sp>
      <p:sp>
        <p:nvSpPr>
          <p:cNvPr id="9" name="Rounded Rectangle 8">
            <a:extLst>
              <a:ext uri="{FF2B5EF4-FFF2-40B4-BE49-F238E27FC236}">
                <a16:creationId xmlns:a16="http://schemas.microsoft.com/office/drawing/2014/main" id="{7B6CE2DF-48CE-C549-911B-4E476CD18790}"/>
              </a:ext>
            </a:extLst>
          </p:cNvPr>
          <p:cNvSpPr/>
          <p:nvPr/>
        </p:nvSpPr>
        <p:spPr>
          <a:xfrm>
            <a:off x="1054013" y="1912022"/>
            <a:ext cx="762753" cy="52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10" name="Straight Arrow Connector 9">
            <a:extLst>
              <a:ext uri="{FF2B5EF4-FFF2-40B4-BE49-F238E27FC236}">
                <a16:creationId xmlns:a16="http://schemas.microsoft.com/office/drawing/2014/main" id="{7FC13BF5-4E2F-D64B-84FA-0D3153AB090C}"/>
              </a:ext>
            </a:extLst>
          </p:cNvPr>
          <p:cNvCxnSpPr>
            <a:cxnSpLocks/>
            <a:stCxn id="8" idx="0"/>
            <a:endCxn id="9" idx="2"/>
          </p:cNvCxnSpPr>
          <p:nvPr/>
        </p:nvCxnSpPr>
        <p:spPr>
          <a:xfrm flipV="1">
            <a:off x="1435390" y="2433191"/>
            <a:ext cx="0" cy="2839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678DE31C-5B2B-3B4F-AB20-9C2FA53FCEBD}"/>
              </a:ext>
            </a:extLst>
          </p:cNvPr>
          <p:cNvSpPr/>
          <p:nvPr/>
        </p:nvSpPr>
        <p:spPr>
          <a:xfrm>
            <a:off x="5282813" y="4887341"/>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sp>
        <p:nvSpPr>
          <p:cNvPr id="24" name="Rounded Rectangle 23">
            <a:extLst>
              <a:ext uri="{FF2B5EF4-FFF2-40B4-BE49-F238E27FC236}">
                <a16:creationId xmlns:a16="http://schemas.microsoft.com/office/drawing/2014/main" id="{1F68E3EF-3C81-374D-8641-AF0943F88828}"/>
              </a:ext>
            </a:extLst>
          </p:cNvPr>
          <p:cNvSpPr/>
          <p:nvPr/>
        </p:nvSpPr>
        <p:spPr>
          <a:xfrm>
            <a:off x="5282813" y="5603217"/>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25" name="Straight Arrow Connector 24">
            <a:extLst>
              <a:ext uri="{FF2B5EF4-FFF2-40B4-BE49-F238E27FC236}">
                <a16:creationId xmlns:a16="http://schemas.microsoft.com/office/drawing/2014/main" id="{86B4E868-3A48-984B-9A14-BC73B3D1B4E7}"/>
              </a:ext>
            </a:extLst>
          </p:cNvPr>
          <p:cNvCxnSpPr>
            <a:cxnSpLocks/>
            <a:stCxn id="23" idx="0"/>
            <a:endCxn id="27" idx="2"/>
          </p:cNvCxnSpPr>
          <p:nvPr/>
        </p:nvCxnSpPr>
        <p:spPr>
          <a:xfrm flipV="1">
            <a:off x="5710498" y="4702884"/>
            <a:ext cx="0" cy="1844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EC91E0-9F4B-9B45-BC69-C6A80F457592}"/>
              </a:ext>
            </a:extLst>
          </p:cNvPr>
          <p:cNvCxnSpPr>
            <a:cxnSpLocks/>
            <a:stCxn id="24" idx="0"/>
            <a:endCxn id="23" idx="2"/>
          </p:cNvCxnSpPr>
          <p:nvPr/>
        </p:nvCxnSpPr>
        <p:spPr>
          <a:xfrm flipV="1">
            <a:off x="5710498" y="5408510"/>
            <a:ext cx="0" cy="1947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7018098-58D3-D54A-BE55-2CEEA09AA4FE}"/>
              </a:ext>
            </a:extLst>
          </p:cNvPr>
          <p:cNvSpPr/>
          <p:nvPr/>
        </p:nvSpPr>
        <p:spPr>
          <a:xfrm>
            <a:off x="5282813" y="4181715"/>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 Partition</a:t>
            </a:r>
          </a:p>
        </p:txBody>
      </p:sp>
      <p:cxnSp>
        <p:nvCxnSpPr>
          <p:cNvPr id="38" name="Straight Arrow Connector 37">
            <a:extLst>
              <a:ext uri="{FF2B5EF4-FFF2-40B4-BE49-F238E27FC236}">
                <a16:creationId xmlns:a16="http://schemas.microsoft.com/office/drawing/2014/main" id="{EC3E7553-79C3-9B4C-BE04-C167CEFD4398}"/>
              </a:ext>
            </a:extLst>
          </p:cNvPr>
          <p:cNvCxnSpPr>
            <a:cxnSpLocks/>
          </p:cNvCxnSpPr>
          <p:nvPr/>
        </p:nvCxnSpPr>
        <p:spPr>
          <a:xfrm>
            <a:off x="2297293" y="2698296"/>
            <a:ext cx="1708873" cy="0"/>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63A1FA0-E2B4-174A-898F-48619F8B4040}"/>
              </a:ext>
            </a:extLst>
          </p:cNvPr>
          <p:cNvSpPr txBox="1"/>
          <p:nvPr/>
        </p:nvSpPr>
        <p:spPr>
          <a:xfrm>
            <a:off x="2320994" y="2358268"/>
            <a:ext cx="1579295" cy="276999"/>
          </a:xfrm>
          <a:prstGeom prst="rect">
            <a:avLst/>
          </a:prstGeom>
          <a:noFill/>
        </p:spPr>
        <p:txBody>
          <a:bodyPr wrap="square" rtlCol="0">
            <a:spAutoFit/>
          </a:bodyPr>
          <a:lstStyle/>
          <a:p>
            <a:pPr algn="ctr"/>
            <a:r>
              <a:rPr lang="en-US" sz="1200" dirty="0" err="1"/>
              <a:t>LocalPlanner</a:t>
            </a:r>
            <a:endParaRPr lang="en-US" sz="1200" dirty="0"/>
          </a:p>
        </p:txBody>
      </p:sp>
      <p:sp>
        <p:nvSpPr>
          <p:cNvPr id="48" name="TextBox 47">
            <a:extLst>
              <a:ext uri="{FF2B5EF4-FFF2-40B4-BE49-F238E27FC236}">
                <a16:creationId xmlns:a16="http://schemas.microsoft.com/office/drawing/2014/main" id="{2B30905F-5AE7-F148-896B-6FE1E43DBFFB}"/>
              </a:ext>
            </a:extLst>
          </p:cNvPr>
          <p:cNvSpPr txBox="1"/>
          <p:nvPr/>
        </p:nvSpPr>
        <p:spPr>
          <a:xfrm>
            <a:off x="1816766" y="95235"/>
            <a:ext cx="2264960" cy="307777"/>
          </a:xfrm>
          <a:prstGeom prst="rect">
            <a:avLst/>
          </a:prstGeom>
          <a:noFill/>
        </p:spPr>
        <p:txBody>
          <a:bodyPr wrap="square" rtlCol="0">
            <a:spAutoFit/>
          </a:bodyPr>
          <a:lstStyle/>
          <a:p>
            <a:pPr algn="ctr"/>
            <a:r>
              <a:rPr lang="en-US" sz="1400" dirty="0"/>
              <a:t>1-to-N Local Exchange</a:t>
            </a:r>
          </a:p>
        </p:txBody>
      </p:sp>
      <p:sp>
        <p:nvSpPr>
          <p:cNvPr id="18" name="TextBox 17">
            <a:extLst>
              <a:ext uri="{FF2B5EF4-FFF2-40B4-BE49-F238E27FC236}">
                <a16:creationId xmlns:a16="http://schemas.microsoft.com/office/drawing/2014/main" id="{1DE6DF3C-207C-7E48-8744-06FBA1D3CF43}"/>
              </a:ext>
            </a:extLst>
          </p:cNvPr>
          <p:cNvSpPr txBox="1"/>
          <p:nvPr/>
        </p:nvSpPr>
        <p:spPr>
          <a:xfrm>
            <a:off x="13367084" y="673768"/>
            <a:ext cx="184731" cy="369332"/>
          </a:xfrm>
          <a:prstGeom prst="rect">
            <a:avLst/>
          </a:prstGeom>
          <a:solidFill>
            <a:schemeClr val="bg1"/>
          </a:solidFill>
        </p:spPr>
        <p:txBody>
          <a:bodyPr wrap="none" rtlCol="0">
            <a:spAutoFit/>
          </a:bodyPr>
          <a:lstStyle/>
          <a:p>
            <a:endParaRPr lang="en-US" dirty="0"/>
          </a:p>
        </p:txBody>
      </p:sp>
      <p:sp>
        <p:nvSpPr>
          <p:cNvPr id="51" name="Rounded Rectangle 50">
            <a:extLst>
              <a:ext uri="{FF2B5EF4-FFF2-40B4-BE49-F238E27FC236}">
                <a16:creationId xmlns:a16="http://schemas.microsoft.com/office/drawing/2014/main" id="{6D2760F4-5F6C-3442-80B2-7E6D4D63443F}"/>
              </a:ext>
            </a:extLst>
          </p:cNvPr>
          <p:cNvSpPr/>
          <p:nvPr/>
        </p:nvSpPr>
        <p:spPr>
          <a:xfrm>
            <a:off x="4622259" y="597113"/>
            <a:ext cx="1097757" cy="20055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a:solidFill>
                  <a:schemeClr val="tx1"/>
                </a:solidFill>
              </a:rPr>
              <a:t>Pipeline 2</a:t>
            </a:r>
          </a:p>
        </p:txBody>
      </p:sp>
      <p:sp>
        <p:nvSpPr>
          <p:cNvPr id="52" name="Rounded Rectangle 51">
            <a:extLst>
              <a:ext uri="{FF2B5EF4-FFF2-40B4-BE49-F238E27FC236}">
                <a16:creationId xmlns:a16="http://schemas.microsoft.com/office/drawing/2014/main" id="{50174D7D-628F-8D46-9163-2E0002AB4833}"/>
              </a:ext>
            </a:extLst>
          </p:cNvPr>
          <p:cNvSpPr/>
          <p:nvPr/>
        </p:nvSpPr>
        <p:spPr>
          <a:xfrm>
            <a:off x="4733800" y="1554630"/>
            <a:ext cx="855369" cy="71478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Local</a:t>
            </a:r>
          </a:p>
          <a:p>
            <a:pPr algn="ctr"/>
            <a:r>
              <a:rPr lang="en-US" sz="1000" dirty="0"/>
              <a:t>Exchange</a:t>
            </a:r>
          </a:p>
          <a:p>
            <a:pPr algn="ctr"/>
            <a:r>
              <a:rPr lang="en-US" sz="1000" dirty="0"/>
              <a:t>Source</a:t>
            </a:r>
          </a:p>
          <a:p>
            <a:pPr algn="ctr"/>
            <a:r>
              <a:rPr lang="en-US" sz="1000" dirty="0"/>
              <a:t>Operator</a:t>
            </a:r>
          </a:p>
        </p:txBody>
      </p:sp>
      <p:cxnSp>
        <p:nvCxnSpPr>
          <p:cNvPr id="54" name="Straight Arrow Connector 53">
            <a:extLst>
              <a:ext uri="{FF2B5EF4-FFF2-40B4-BE49-F238E27FC236}">
                <a16:creationId xmlns:a16="http://schemas.microsoft.com/office/drawing/2014/main" id="{407ADC8F-C3F6-6240-A343-151CAA615D28}"/>
              </a:ext>
            </a:extLst>
          </p:cNvPr>
          <p:cNvCxnSpPr>
            <a:cxnSpLocks/>
            <a:stCxn id="52" idx="0"/>
            <a:endCxn id="56" idx="2"/>
          </p:cNvCxnSpPr>
          <p:nvPr/>
        </p:nvCxnSpPr>
        <p:spPr>
          <a:xfrm flipV="1">
            <a:off x="5161485" y="1258987"/>
            <a:ext cx="0" cy="2956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A82B2A8C-D6DC-2648-A97B-1287C0814F87}"/>
              </a:ext>
            </a:extLst>
          </p:cNvPr>
          <p:cNvSpPr/>
          <p:nvPr/>
        </p:nvSpPr>
        <p:spPr>
          <a:xfrm>
            <a:off x="4733800" y="737818"/>
            <a:ext cx="855369" cy="5211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t>…</a:t>
            </a:r>
          </a:p>
        </p:txBody>
      </p:sp>
      <p:cxnSp>
        <p:nvCxnSpPr>
          <p:cNvPr id="57" name="Elbow Connector 56">
            <a:extLst>
              <a:ext uri="{FF2B5EF4-FFF2-40B4-BE49-F238E27FC236}">
                <a16:creationId xmlns:a16="http://schemas.microsoft.com/office/drawing/2014/main" id="{1CA836F5-046F-FA49-88FC-08C4C136887B}"/>
              </a:ext>
            </a:extLst>
          </p:cNvPr>
          <p:cNvCxnSpPr>
            <a:cxnSpLocks/>
            <a:stCxn id="36" idx="0"/>
            <a:endCxn id="30" idx="2"/>
          </p:cNvCxnSpPr>
          <p:nvPr/>
        </p:nvCxnSpPr>
        <p:spPr>
          <a:xfrm rot="16200000" flipV="1">
            <a:off x="5221128" y="3518213"/>
            <a:ext cx="448683" cy="549365"/>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B2A4C909-9E53-FA46-8D7B-4085241D37DF}"/>
              </a:ext>
            </a:extLst>
          </p:cNvPr>
          <p:cNvSpPr/>
          <p:nvPr/>
        </p:nvSpPr>
        <p:spPr>
          <a:xfrm>
            <a:off x="5509637" y="3037214"/>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4AEC006-097A-8A47-81A3-6C4ABBB03D3D}"/>
              </a:ext>
            </a:extLst>
          </p:cNvPr>
          <p:cNvSpPr txBox="1"/>
          <p:nvPr/>
        </p:nvSpPr>
        <p:spPr>
          <a:xfrm>
            <a:off x="3537495" y="3072050"/>
            <a:ext cx="1579295" cy="461665"/>
          </a:xfrm>
          <a:prstGeom prst="rect">
            <a:avLst/>
          </a:prstGeom>
          <a:noFill/>
        </p:spPr>
        <p:txBody>
          <a:bodyPr wrap="square" rtlCol="0">
            <a:spAutoFit/>
          </a:bodyPr>
          <a:lstStyle/>
          <a:p>
            <a:pPr algn="ctr"/>
            <a:r>
              <a:rPr lang="en-US" sz="1200" dirty="0" err="1"/>
              <a:t>LocalExchange</a:t>
            </a:r>
            <a:endParaRPr lang="en-US" sz="1200" dirty="0"/>
          </a:p>
          <a:p>
            <a:pPr algn="ctr"/>
            <a:r>
              <a:rPr lang="en-US" sz="1200" dirty="0"/>
              <a:t>Source's</a:t>
            </a:r>
          </a:p>
        </p:txBody>
      </p:sp>
      <p:sp>
        <p:nvSpPr>
          <p:cNvPr id="30" name="Rounded Rectangle 29">
            <a:extLst>
              <a:ext uri="{FF2B5EF4-FFF2-40B4-BE49-F238E27FC236}">
                <a16:creationId xmlns:a16="http://schemas.microsoft.com/office/drawing/2014/main" id="{6B72424F-36D0-CD46-A42C-73556743FE4E}"/>
              </a:ext>
            </a:extLst>
          </p:cNvPr>
          <p:cNvSpPr/>
          <p:nvPr/>
        </p:nvSpPr>
        <p:spPr>
          <a:xfrm>
            <a:off x="4962781" y="3037213"/>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6216AC5E-F868-404B-B670-19F46EDF1312}"/>
              </a:ext>
            </a:extLst>
          </p:cNvPr>
          <p:cNvSpPr/>
          <p:nvPr/>
        </p:nvSpPr>
        <p:spPr>
          <a:xfrm>
            <a:off x="6093724" y="3026053"/>
            <a:ext cx="416009" cy="531341"/>
          </a:xfrm>
          <a:prstGeom prst="roundRect">
            <a:avLst/>
          </a:prstGeom>
          <a:pattFill prst="dk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Elbow Connector 33">
            <a:extLst>
              <a:ext uri="{FF2B5EF4-FFF2-40B4-BE49-F238E27FC236}">
                <a16:creationId xmlns:a16="http://schemas.microsoft.com/office/drawing/2014/main" id="{F7E920F7-90BD-E44B-88F5-7C5440A97EC9}"/>
              </a:ext>
            </a:extLst>
          </p:cNvPr>
          <p:cNvCxnSpPr>
            <a:cxnSpLocks/>
            <a:stCxn id="36" idx="0"/>
            <a:endCxn id="58" idx="2"/>
          </p:cNvCxnSpPr>
          <p:nvPr/>
        </p:nvCxnSpPr>
        <p:spPr>
          <a:xfrm rot="16200000" flipV="1">
            <a:off x="5494556" y="3791641"/>
            <a:ext cx="448682" cy="2509"/>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0B821460-5685-F545-8AEB-594A98F3C44E}"/>
              </a:ext>
            </a:extLst>
          </p:cNvPr>
          <p:cNvCxnSpPr>
            <a:cxnSpLocks/>
            <a:stCxn id="36" idx="0"/>
            <a:endCxn id="31" idx="2"/>
          </p:cNvCxnSpPr>
          <p:nvPr/>
        </p:nvCxnSpPr>
        <p:spPr>
          <a:xfrm rot="5400000" flipH="1" flipV="1">
            <a:off x="5781019" y="3496527"/>
            <a:ext cx="459843" cy="581578"/>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AB495D2A-19B7-C547-8602-5A98A947BA33}"/>
              </a:ext>
            </a:extLst>
          </p:cNvPr>
          <p:cNvCxnSpPr>
            <a:cxnSpLocks/>
            <a:stCxn id="30" idx="0"/>
            <a:endCxn id="51" idx="2"/>
          </p:cNvCxnSpPr>
          <p:nvPr/>
        </p:nvCxnSpPr>
        <p:spPr>
          <a:xfrm rot="5400000" flipH="1" flipV="1">
            <a:off x="4953698" y="2819773"/>
            <a:ext cx="434529" cy="352"/>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3BEE4E86-7A79-A547-B0CF-73B405973DBE}"/>
              </a:ext>
            </a:extLst>
          </p:cNvPr>
          <p:cNvCxnSpPr>
            <a:cxnSpLocks/>
            <a:stCxn id="58" idx="0"/>
            <a:endCxn id="61" idx="2"/>
          </p:cNvCxnSpPr>
          <p:nvPr/>
        </p:nvCxnSpPr>
        <p:spPr>
          <a:xfrm rot="5400000" flipH="1" flipV="1">
            <a:off x="5465710" y="2783774"/>
            <a:ext cx="505372" cy="1509"/>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88E5E7CF-0F09-634D-8691-EC9D21AC78EA}"/>
              </a:ext>
            </a:extLst>
          </p:cNvPr>
          <p:cNvCxnSpPr>
            <a:cxnSpLocks/>
            <a:stCxn id="31" idx="0"/>
            <a:endCxn id="67" idx="2"/>
          </p:cNvCxnSpPr>
          <p:nvPr/>
        </p:nvCxnSpPr>
        <p:spPr>
          <a:xfrm rot="5400000" flipH="1" flipV="1">
            <a:off x="6022744" y="2745322"/>
            <a:ext cx="559716" cy="1747"/>
          </a:xfrm>
          <a:prstGeom prst="bentConnector3">
            <a:avLst>
              <a:gd name="adj1" fmla="val 50000"/>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42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930F32E3-8753-9247-A948-238F212228D9}"/>
              </a:ext>
            </a:extLst>
          </p:cNvPr>
          <p:cNvSpPr txBox="1"/>
          <p:nvPr/>
        </p:nvSpPr>
        <p:spPr>
          <a:xfrm>
            <a:off x="5421869" y="238808"/>
            <a:ext cx="2490231" cy="1384995"/>
          </a:xfrm>
          <a:prstGeom prst="rect">
            <a:avLst/>
          </a:prstGeom>
          <a:noFill/>
        </p:spPr>
        <p:txBody>
          <a:bodyPr wrap="square" rtlCol="0">
            <a:spAutoFit/>
          </a:bodyPr>
          <a:lstStyle/>
          <a:p>
            <a:pPr algn="ctr"/>
            <a:r>
              <a:rPr lang="en-US" sz="1400" dirty="0" err="1"/>
              <a:t>outputConsumedDelay</a:t>
            </a:r>
            <a:endParaRPr lang="en-US" sz="1400" dirty="0"/>
          </a:p>
          <a:p>
            <a:pPr algn="ctr"/>
            <a:endParaRPr lang="en-US" sz="1000" dirty="0"/>
          </a:p>
          <a:p>
            <a:pPr algn="ctr"/>
            <a:r>
              <a:rPr lang="en-US" sz="1200" dirty="0"/>
              <a:t>The delay between the task finishing computing results and the downstream task or coordinator fetching these results.</a:t>
            </a:r>
          </a:p>
        </p:txBody>
      </p:sp>
      <p:cxnSp>
        <p:nvCxnSpPr>
          <p:cNvPr id="5" name="Straight Connector 4">
            <a:extLst>
              <a:ext uri="{FF2B5EF4-FFF2-40B4-BE49-F238E27FC236}">
                <a16:creationId xmlns:a16="http://schemas.microsoft.com/office/drawing/2014/main" id="{1EFA8958-C111-B04B-9882-1D66F3BF048F}"/>
              </a:ext>
            </a:extLst>
          </p:cNvPr>
          <p:cNvCxnSpPr>
            <a:cxnSpLocks/>
          </p:cNvCxnSpPr>
          <p:nvPr/>
        </p:nvCxnSpPr>
        <p:spPr>
          <a:xfrm>
            <a:off x="1921164" y="2055577"/>
            <a:ext cx="713970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B111DAB5-4500-8B47-AD7B-D59A96792B19}"/>
              </a:ext>
            </a:extLst>
          </p:cNvPr>
          <p:cNvSpPr/>
          <p:nvPr/>
        </p:nvSpPr>
        <p:spPr>
          <a:xfrm>
            <a:off x="2706255" y="2000157"/>
            <a:ext cx="101600"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B69B6FAF-12D5-B84E-BB56-29817C1B3508}"/>
              </a:ext>
            </a:extLst>
          </p:cNvPr>
          <p:cNvCxnSpPr>
            <a:cxnSpLocks/>
            <a:stCxn id="11" idx="0"/>
            <a:endCxn id="6" idx="4"/>
          </p:cNvCxnSpPr>
          <p:nvPr/>
        </p:nvCxnSpPr>
        <p:spPr>
          <a:xfrm flipV="1">
            <a:off x="2749214" y="2101757"/>
            <a:ext cx="7841" cy="93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29313B-1703-FB42-800B-9470FD5DC115}"/>
              </a:ext>
            </a:extLst>
          </p:cNvPr>
          <p:cNvSpPr txBox="1"/>
          <p:nvPr/>
        </p:nvSpPr>
        <p:spPr>
          <a:xfrm>
            <a:off x="1997240" y="3034632"/>
            <a:ext cx="1503947" cy="646331"/>
          </a:xfrm>
          <a:prstGeom prst="rect">
            <a:avLst/>
          </a:prstGeom>
          <a:noFill/>
        </p:spPr>
        <p:txBody>
          <a:bodyPr wrap="square" rtlCol="0">
            <a:spAutoFit/>
          </a:bodyPr>
          <a:lstStyle/>
          <a:p>
            <a:pPr algn="ctr"/>
            <a:r>
              <a:rPr lang="en-US" sz="1400" dirty="0" err="1"/>
              <a:t>createTime</a:t>
            </a:r>
            <a:endParaRPr lang="en-US" sz="1400" dirty="0"/>
          </a:p>
          <a:p>
            <a:pPr algn="ctr"/>
            <a:endParaRPr lang="en-US" sz="1000" dirty="0"/>
          </a:p>
          <a:p>
            <a:pPr algn="ctr"/>
            <a:r>
              <a:rPr lang="en-US" sz="1200" dirty="0"/>
              <a:t>Task started</a:t>
            </a:r>
          </a:p>
        </p:txBody>
      </p:sp>
      <p:sp>
        <p:nvSpPr>
          <p:cNvPr id="12" name="Oval 11">
            <a:extLst>
              <a:ext uri="{FF2B5EF4-FFF2-40B4-BE49-F238E27FC236}">
                <a16:creationId xmlns:a16="http://schemas.microsoft.com/office/drawing/2014/main" id="{F735D81F-38EC-F646-8B19-ACC69B4C758F}"/>
              </a:ext>
            </a:extLst>
          </p:cNvPr>
          <p:cNvSpPr/>
          <p:nvPr/>
        </p:nvSpPr>
        <p:spPr>
          <a:xfrm>
            <a:off x="3415270" y="2000157"/>
            <a:ext cx="101600"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69BDA32-9712-F44A-9726-9FBF7EC1CC9E}"/>
              </a:ext>
            </a:extLst>
          </p:cNvPr>
          <p:cNvCxnSpPr>
            <a:cxnSpLocks/>
            <a:stCxn id="14" idx="0"/>
            <a:endCxn id="12" idx="4"/>
          </p:cNvCxnSpPr>
          <p:nvPr/>
        </p:nvCxnSpPr>
        <p:spPr>
          <a:xfrm flipV="1">
            <a:off x="3458229" y="2101757"/>
            <a:ext cx="7841" cy="170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41B400-7CCF-D144-922E-EC0152CF3113}"/>
              </a:ext>
            </a:extLst>
          </p:cNvPr>
          <p:cNvSpPr txBox="1"/>
          <p:nvPr/>
        </p:nvSpPr>
        <p:spPr>
          <a:xfrm>
            <a:off x="2706255" y="3804653"/>
            <a:ext cx="1503947" cy="1015663"/>
          </a:xfrm>
          <a:prstGeom prst="rect">
            <a:avLst/>
          </a:prstGeom>
          <a:noFill/>
        </p:spPr>
        <p:txBody>
          <a:bodyPr wrap="square" rtlCol="0">
            <a:spAutoFit/>
          </a:bodyPr>
          <a:lstStyle/>
          <a:p>
            <a:pPr algn="ctr"/>
            <a:r>
              <a:rPr lang="en-US" sz="1400" dirty="0" err="1"/>
              <a:t>firstStartTime</a:t>
            </a:r>
            <a:endParaRPr lang="en-US" sz="1400" dirty="0"/>
          </a:p>
          <a:p>
            <a:pPr algn="ctr"/>
            <a:endParaRPr lang="en-US" sz="1000" dirty="0"/>
          </a:p>
          <a:p>
            <a:pPr algn="ctr"/>
            <a:r>
              <a:rPr lang="en-US" sz="1200" dirty="0"/>
              <a:t>Task started processing first split</a:t>
            </a:r>
          </a:p>
        </p:txBody>
      </p:sp>
      <p:sp>
        <p:nvSpPr>
          <p:cNvPr id="16" name="Oval 15">
            <a:extLst>
              <a:ext uri="{FF2B5EF4-FFF2-40B4-BE49-F238E27FC236}">
                <a16:creationId xmlns:a16="http://schemas.microsoft.com/office/drawing/2014/main" id="{F58FED1A-07EA-7343-8BBF-81A2405BE571}"/>
              </a:ext>
            </a:extLst>
          </p:cNvPr>
          <p:cNvSpPr/>
          <p:nvPr/>
        </p:nvSpPr>
        <p:spPr>
          <a:xfrm>
            <a:off x="4135156" y="2000157"/>
            <a:ext cx="101600"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6DD5204-2C45-6E4F-A4AC-6DBF6ED2BFCB}"/>
              </a:ext>
            </a:extLst>
          </p:cNvPr>
          <p:cNvCxnSpPr>
            <a:cxnSpLocks/>
            <a:stCxn id="18" idx="0"/>
            <a:endCxn id="16" idx="4"/>
          </p:cNvCxnSpPr>
          <p:nvPr/>
        </p:nvCxnSpPr>
        <p:spPr>
          <a:xfrm flipH="1" flipV="1">
            <a:off x="4185956" y="2101757"/>
            <a:ext cx="19080" cy="2821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93D3DA-F183-E641-8DFE-90AC9EFD7B21}"/>
              </a:ext>
            </a:extLst>
          </p:cNvPr>
          <p:cNvSpPr txBox="1"/>
          <p:nvPr/>
        </p:nvSpPr>
        <p:spPr>
          <a:xfrm>
            <a:off x="3080083" y="4923590"/>
            <a:ext cx="2249906" cy="830997"/>
          </a:xfrm>
          <a:prstGeom prst="rect">
            <a:avLst/>
          </a:prstGeom>
          <a:noFill/>
        </p:spPr>
        <p:txBody>
          <a:bodyPr wrap="square" rtlCol="0">
            <a:spAutoFit/>
          </a:bodyPr>
          <a:lstStyle/>
          <a:p>
            <a:pPr algn="ctr"/>
            <a:r>
              <a:rPr lang="en-US" sz="1400" dirty="0" err="1"/>
              <a:t>firstDataReceived</a:t>
            </a:r>
            <a:endParaRPr lang="en-US" sz="1400" dirty="0"/>
          </a:p>
          <a:p>
            <a:pPr algn="ctr"/>
            <a:endParaRPr lang="en-US" sz="1000" dirty="0"/>
          </a:p>
          <a:p>
            <a:pPr algn="ctr"/>
            <a:r>
              <a:rPr lang="en-US" sz="1200" dirty="0"/>
              <a:t>Task received first batch of data (non-leaf tasks only)</a:t>
            </a:r>
          </a:p>
        </p:txBody>
      </p:sp>
      <p:sp>
        <p:nvSpPr>
          <p:cNvPr id="25" name="Oval 24">
            <a:extLst>
              <a:ext uri="{FF2B5EF4-FFF2-40B4-BE49-F238E27FC236}">
                <a16:creationId xmlns:a16="http://schemas.microsoft.com/office/drawing/2014/main" id="{9550A76E-6A03-9A49-9C8D-A1E90A6122B4}"/>
              </a:ext>
            </a:extLst>
          </p:cNvPr>
          <p:cNvSpPr/>
          <p:nvPr/>
        </p:nvSpPr>
        <p:spPr>
          <a:xfrm>
            <a:off x="6203434" y="2000157"/>
            <a:ext cx="101600"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1B330B7-C08E-BC4B-B340-02644FAC157C}"/>
              </a:ext>
            </a:extLst>
          </p:cNvPr>
          <p:cNvCxnSpPr>
            <a:cxnSpLocks/>
            <a:stCxn id="27" idx="0"/>
            <a:endCxn id="25" idx="4"/>
          </p:cNvCxnSpPr>
          <p:nvPr/>
        </p:nvCxnSpPr>
        <p:spPr>
          <a:xfrm flipV="1">
            <a:off x="6246393" y="2101757"/>
            <a:ext cx="7841" cy="93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C22A9A0-C08E-8B41-ACE2-80A6B4899A82}"/>
              </a:ext>
            </a:extLst>
          </p:cNvPr>
          <p:cNvSpPr txBox="1"/>
          <p:nvPr/>
        </p:nvSpPr>
        <p:spPr>
          <a:xfrm>
            <a:off x="5494419" y="3034632"/>
            <a:ext cx="1503947" cy="1015663"/>
          </a:xfrm>
          <a:prstGeom prst="rect">
            <a:avLst/>
          </a:prstGeom>
          <a:noFill/>
        </p:spPr>
        <p:txBody>
          <a:bodyPr wrap="square" rtlCol="0">
            <a:spAutoFit/>
          </a:bodyPr>
          <a:lstStyle/>
          <a:p>
            <a:pPr algn="ctr"/>
            <a:r>
              <a:rPr lang="en-US" sz="1400" dirty="0" err="1"/>
              <a:t>lastEndTime</a:t>
            </a:r>
            <a:endParaRPr lang="en-US" sz="1400" dirty="0"/>
          </a:p>
          <a:p>
            <a:pPr algn="ctr"/>
            <a:endParaRPr lang="en-US" sz="1000" dirty="0"/>
          </a:p>
          <a:p>
            <a:pPr algn="ctr"/>
            <a:r>
              <a:rPr lang="en-US" sz="1200" dirty="0"/>
              <a:t>Task finished processing the last split </a:t>
            </a:r>
          </a:p>
        </p:txBody>
      </p:sp>
      <p:sp>
        <p:nvSpPr>
          <p:cNvPr id="28" name="Oval 27">
            <a:extLst>
              <a:ext uri="{FF2B5EF4-FFF2-40B4-BE49-F238E27FC236}">
                <a16:creationId xmlns:a16="http://schemas.microsoft.com/office/drawing/2014/main" id="{080B159A-0A12-B846-B87D-150D66508B6E}"/>
              </a:ext>
            </a:extLst>
          </p:cNvPr>
          <p:cNvSpPr/>
          <p:nvPr/>
        </p:nvSpPr>
        <p:spPr>
          <a:xfrm>
            <a:off x="7057008" y="2000157"/>
            <a:ext cx="101600"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8793ABE2-A28D-DB4D-8804-3C7C0FB68A62}"/>
              </a:ext>
            </a:extLst>
          </p:cNvPr>
          <p:cNvCxnSpPr>
            <a:cxnSpLocks/>
            <a:stCxn id="30" idx="0"/>
            <a:endCxn id="28" idx="4"/>
          </p:cNvCxnSpPr>
          <p:nvPr/>
        </p:nvCxnSpPr>
        <p:spPr>
          <a:xfrm flipV="1">
            <a:off x="7099967" y="2101757"/>
            <a:ext cx="7841" cy="2051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49EBC17-4706-B94C-A64C-E0651A30D7F6}"/>
              </a:ext>
            </a:extLst>
          </p:cNvPr>
          <p:cNvSpPr txBox="1"/>
          <p:nvPr/>
        </p:nvSpPr>
        <p:spPr>
          <a:xfrm>
            <a:off x="6347993" y="4153569"/>
            <a:ext cx="1503947" cy="646331"/>
          </a:xfrm>
          <a:prstGeom prst="rect">
            <a:avLst/>
          </a:prstGeom>
          <a:noFill/>
        </p:spPr>
        <p:txBody>
          <a:bodyPr wrap="square" rtlCol="0">
            <a:spAutoFit/>
          </a:bodyPr>
          <a:lstStyle/>
          <a:p>
            <a:pPr algn="ctr"/>
            <a:r>
              <a:rPr lang="en-US" sz="1400" dirty="0" err="1"/>
              <a:t>endTime</a:t>
            </a:r>
            <a:endParaRPr lang="en-US" sz="1400" dirty="0"/>
          </a:p>
          <a:p>
            <a:pPr algn="ctr"/>
            <a:endParaRPr lang="en-US" sz="1000" dirty="0"/>
          </a:p>
          <a:p>
            <a:pPr algn="ctr"/>
            <a:r>
              <a:rPr lang="en-US" sz="1200" dirty="0"/>
              <a:t>Task finished</a:t>
            </a:r>
          </a:p>
        </p:txBody>
      </p:sp>
      <p:sp>
        <p:nvSpPr>
          <p:cNvPr id="33" name="Left Brace 32">
            <a:extLst>
              <a:ext uri="{FF2B5EF4-FFF2-40B4-BE49-F238E27FC236}">
                <a16:creationId xmlns:a16="http://schemas.microsoft.com/office/drawing/2014/main" id="{0D78CB4E-6890-784B-A54A-ECB312588B71}"/>
              </a:ext>
            </a:extLst>
          </p:cNvPr>
          <p:cNvSpPr/>
          <p:nvPr/>
        </p:nvSpPr>
        <p:spPr>
          <a:xfrm rot="5400000">
            <a:off x="6462475" y="1439771"/>
            <a:ext cx="445646" cy="8494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392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4341169-163B-6C4A-A46F-E503D9956066}"/>
              </a:ext>
            </a:extLst>
          </p:cNvPr>
          <p:cNvCxnSpPr>
            <a:cxnSpLocks/>
          </p:cNvCxnSpPr>
          <p:nvPr/>
        </p:nvCxnSpPr>
        <p:spPr>
          <a:xfrm>
            <a:off x="1921164" y="1082835"/>
            <a:ext cx="0" cy="5775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F25586-DC25-EF44-912D-322FDD53DE8A}"/>
              </a:ext>
            </a:extLst>
          </p:cNvPr>
          <p:cNvCxnSpPr>
            <a:cxnSpLocks/>
          </p:cNvCxnSpPr>
          <p:nvPr/>
        </p:nvCxnSpPr>
        <p:spPr>
          <a:xfrm>
            <a:off x="7114796" y="1082835"/>
            <a:ext cx="0" cy="577516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2A4F93-BB60-DD44-8304-E7CACA06D044}"/>
              </a:ext>
            </a:extLst>
          </p:cNvPr>
          <p:cNvSpPr txBox="1"/>
          <p:nvPr/>
        </p:nvSpPr>
        <p:spPr>
          <a:xfrm>
            <a:off x="1169190" y="98921"/>
            <a:ext cx="1503947" cy="954107"/>
          </a:xfrm>
          <a:prstGeom prst="rect">
            <a:avLst/>
          </a:prstGeom>
          <a:noFill/>
        </p:spPr>
        <p:txBody>
          <a:bodyPr wrap="square" rtlCol="0">
            <a:spAutoFit/>
          </a:bodyPr>
          <a:lstStyle/>
          <a:p>
            <a:pPr algn="ctr"/>
            <a:r>
              <a:rPr lang="en-US" sz="1400" dirty="0"/>
              <a:t>Coordinator or downstream worker</a:t>
            </a:r>
          </a:p>
          <a:p>
            <a:pPr algn="ctr"/>
            <a:r>
              <a:rPr lang="en-US" sz="1400" dirty="0"/>
              <a:t>(consumer)</a:t>
            </a:r>
            <a:endParaRPr lang="en-US" sz="1200" dirty="0"/>
          </a:p>
        </p:txBody>
      </p:sp>
      <p:sp>
        <p:nvSpPr>
          <p:cNvPr id="9" name="TextBox 8">
            <a:extLst>
              <a:ext uri="{FF2B5EF4-FFF2-40B4-BE49-F238E27FC236}">
                <a16:creationId xmlns:a16="http://schemas.microsoft.com/office/drawing/2014/main" id="{E500511F-BD08-594C-8169-BFAD92D693EB}"/>
              </a:ext>
            </a:extLst>
          </p:cNvPr>
          <p:cNvSpPr txBox="1"/>
          <p:nvPr/>
        </p:nvSpPr>
        <p:spPr>
          <a:xfrm>
            <a:off x="6362822" y="98921"/>
            <a:ext cx="1503947" cy="523220"/>
          </a:xfrm>
          <a:prstGeom prst="rect">
            <a:avLst/>
          </a:prstGeom>
          <a:noFill/>
        </p:spPr>
        <p:txBody>
          <a:bodyPr wrap="square" rtlCol="0">
            <a:spAutoFit/>
          </a:bodyPr>
          <a:lstStyle/>
          <a:p>
            <a:pPr algn="ctr"/>
            <a:r>
              <a:rPr lang="en-US" sz="1400" dirty="0"/>
              <a:t>Worker</a:t>
            </a:r>
          </a:p>
          <a:p>
            <a:pPr algn="ctr"/>
            <a:r>
              <a:rPr lang="en-US" sz="1400" dirty="0"/>
              <a:t>(producer)</a:t>
            </a:r>
            <a:endParaRPr lang="en-US" sz="1200" dirty="0"/>
          </a:p>
        </p:txBody>
      </p:sp>
      <p:cxnSp>
        <p:nvCxnSpPr>
          <p:cNvPr id="13" name="Straight Arrow Connector 12">
            <a:extLst>
              <a:ext uri="{FF2B5EF4-FFF2-40B4-BE49-F238E27FC236}">
                <a16:creationId xmlns:a16="http://schemas.microsoft.com/office/drawing/2014/main" id="{90EDDC4C-C4E4-B14C-88A2-9E6C96B727CB}"/>
              </a:ext>
            </a:extLst>
          </p:cNvPr>
          <p:cNvCxnSpPr/>
          <p:nvPr/>
        </p:nvCxnSpPr>
        <p:spPr>
          <a:xfrm>
            <a:off x="1921164" y="1744577"/>
            <a:ext cx="5193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935315A-6D1C-AA4D-B03B-F60133E20511}"/>
              </a:ext>
            </a:extLst>
          </p:cNvPr>
          <p:cNvSpPr txBox="1"/>
          <p:nvPr/>
        </p:nvSpPr>
        <p:spPr>
          <a:xfrm>
            <a:off x="2027442" y="1209326"/>
            <a:ext cx="2388147" cy="492443"/>
          </a:xfrm>
          <a:prstGeom prst="rect">
            <a:avLst/>
          </a:prstGeom>
          <a:noFill/>
        </p:spPr>
        <p:txBody>
          <a:bodyPr wrap="square" rtlCol="0">
            <a:spAutoFit/>
          </a:bodyPr>
          <a:lstStyle/>
          <a:p>
            <a:r>
              <a:rPr lang="en-US" sz="1400" dirty="0"/>
              <a:t>GET {</a:t>
            </a:r>
            <a:r>
              <a:rPr lang="en-US" sz="1400" dirty="0" err="1"/>
              <a:t>taskId</a:t>
            </a:r>
            <a:r>
              <a:rPr lang="en-US" sz="1400" dirty="0"/>
              <a:t>}/results/0/0</a:t>
            </a:r>
          </a:p>
          <a:p>
            <a:r>
              <a:rPr lang="en-US" sz="1200" dirty="0"/>
              <a:t>X-Presto-Max-Size: 32MB</a:t>
            </a:r>
          </a:p>
        </p:txBody>
      </p:sp>
      <p:cxnSp>
        <p:nvCxnSpPr>
          <p:cNvPr id="15" name="Straight Arrow Connector 14">
            <a:extLst>
              <a:ext uri="{FF2B5EF4-FFF2-40B4-BE49-F238E27FC236}">
                <a16:creationId xmlns:a16="http://schemas.microsoft.com/office/drawing/2014/main" id="{DC316CB1-23F2-EB4E-B8D4-AA2877D5FA8A}"/>
              </a:ext>
            </a:extLst>
          </p:cNvPr>
          <p:cNvCxnSpPr>
            <a:cxnSpLocks/>
          </p:cNvCxnSpPr>
          <p:nvPr/>
        </p:nvCxnSpPr>
        <p:spPr>
          <a:xfrm flipH="1" flipV="1">
            <a:off x="1921164" y="1900987"/>
            <a:ext cx="51936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14E30EA-A7C0-E64E-9ABB-DA235676B30F}"/>
              </a:ext>
            </a:extLst>
          </p:cNvPr>
          <p:cNvSpPr txBox="1"/>
          <p:nvPr/>
        </p:nvSpPr>
        <p:spPr>
          <a:xfrm>
            <a:off x="3140242" y="1977257"/>
            <a:ext cx="2671007" cy="646331"/>
          </a:xfrm>
          <a:prstGeom prst="rect">
            <a:avLst/>
          </a:prstGeom>
          <a:noFill/>
        </p:spPr>
        <p:txBody>
          <a:bodyPr wrap="square" rtlCol="0">
            <a:spAutoFit/>
          </a:bodyPr>
          <a:lstStyle/>
          <a:p>
            <a:r>
              <a:rPr lang="en-US" sz="1200" dirty="0"/>
              <a:t>X-Presto-Page-Sequence-Id: 0</a:t>
            </a:r>
          </a:p>
          <a:p>
            <a:r>
              <a:rPr lang="en-US" sz="1200" dirty="0"/>
              <a:t>X-Presto-Page-End-Sequence-Id: 1</a:t>
            </a:r>
          </a:p>
          <a:p>
            <a:r>
              <a:rPr lang="en-US" sz="1200" dirty="0"/>
              <a:t>X-Presto-Buffer-Complete: false</a:t>
            </a:r>
          </a:p>
        </p:txBody>
      </p:sp>
      <p:sp>
        <p:nvSpPr>
          <p:cNvPr id="19" name="Rounded Rectangle 18">
            <a:extLst>
              <a:ext uri="{FF2B5EF4-FFF2-40B4-BE49-F238E27FC236}">
                <a16:creationId xmlns:a16="http://schemas.microsoft.com/office/drawing/2014/main" id="{8E9BEDD1-9E00-334D-B277-FE354D700C1A}"/>
              </a:ext>
            </a:extLst>
          </p:cNvPr>
          <p:cNvSpPr/>
          <p:nvPr/>
        </p:nvSpPr>
        <p:spPr>
          <a:xfrm>
            <a:off x="5599295" y="2025391"/>
            <a:ext cx="416009" cy="531341"/>
          </a:xfrm>
          <a:prstGeom prst="round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954E3A61-820D-7F4A-B112-C9BB34950480}"/>
              </a:ext>
            </a:extLst>
          </p:cNvPr>
          <p:cNvSpPr/>
          <p:nvPr/>
        </p:nvSpPr>
        <p:spPr>
          <a:xfrm>
            <a:off x="6059902" y="2025390"/>
            <a:ext cx="416009" cy="531341"/>
          </a:xfrm>
          <a:prstGeom prst="round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95D36AEB-0F12-3E4B-A9BE-6EAE3A3E3020}"/>
              </a:ext>
            </a:extLst>
          </p:cNvPr>
          <p:cNvSpPr/>
          <p:nvPr/>
        </p:nvSpPr>
        <p:spPr>
          <a:xfrm>
            <a:off x="6516559" y="2025389"/>
            <a:ext cx="416009" cy="531341"/>
          </a:xfrm>
          <a:prstGeom prst="round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FD6BACA-2BA1-6047-9DAE-EF5621EAD204}"/>
              </a:ext>
            </a:extLst>
          </p:cNvPr>
          <p:cNvCxnSpPr/>
          <p:nvPr/>
        </p:nvCxnSpPr>
        <p:spPr>
          <a:xfrm>
            <a:off x="1921164" y="3082729"/>
            <a:ext cx="5193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CD2D316-3DF2-A240-8125-5347D1326CB4}"/>
              </a:ext>
            </a:extLst>
          </p:cNvPr>
          <p:cNvSpPr txBox="1"/>
          <p:nvPr/>
        </p:nvSpPr>
        <p:spPr>
          <a:xfrm>
            <a:off x="2027442" y="2715922"/>
            <a:ext cx="4770392" cy="307777"/>
          </a:xfrm>
          <a:prstGeom prst="rect">
            <a:avLst/>
          </a:prstGeom>
          <a:noFill/>
        </p:spPr>
        <p:txBody>
          <a:bodyPr wrap="square" rtlCol="0">
            <a:spAutoFit/>
          </a:bodyPr>
          <a:lstStyle/>
          <a:p>
            <a:r>
              <a:rPr lang="en-US" sz="1400" dirty="0"/>
              <a:t>GET {</a:t>
            </a:r>
            <a:r>
              <a:rPr lang="en-US" sz="1400" dirty="0" err="1"/>
              <a:t>taskId</a:t>
            </a:r>
            <a:r>
              <a:rPr lang="en-US" sz="1400" dirty="0"/>
              <a:t>}/results/0/1/acknowledge</a:t>
            </a:r>
          </a:p>
        </p:txBody>
      </p:sp>
      <p:cxnSp>
        <p:nvCxnSpPr>
          <p:cNvPr id="26" name="Straight Arrow Connector 25">
            <a:extLst>
              <a:ext uri="{FF2B5EF4-FFF2-40B4-BE49-F238E27FC236}">
                <a16:creationId xmlns:a16="http://schemas.microsoft.com/office/drawing/2014/main" id="{EFE2C211-CF86-3F41-8B2C-806BD68AA98E}"/>
              </a:ext>
            </a:extLst>
          </p:cNvPr>
          <p:cNvCxnSpPr>
            <a:cxnSpLocks/>
          </p:cNvCxnSpPr>
          <p:nvPr/>
        </p:nvCxnSpPr>
        <p:spPr>
          <a:xfrm flipH="1" flipV="1">
            <a:off x="1921164" y="3191012"/>
            <a:ext cx="51936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D72FC7B-F6C7-5B41-B03B-B88400C5FF63}"/>
              </a:ext>
            </a:extLst>
          </p:cNvPr>
          <p:cNvSpPr txBox="1"/>
          <p:nvPr/>
        </p:nvSpPr>
        <p:spPr>
          <a:xfrm>
            <a:off x="4259179" y="3267282"/>
            <a:ext cx="2671007" cy="307777"/>
          </a:xfrm>
          <a:prstGeom prst="rect">
            <a:avLst/>
          </a:prstGeom>
          <a:noFill/>
        </p:spPr>
        <p:txBody>
          <a:bodyPr wrap="square" rtlCol="0">
            <a:spAutoFit/>
          </a:bodyPr>
          <a:lstStyle/>
          <a:p>
            <a:pPr algn="r"/>
            <a:r>
              <a:rPr lang="en-US" sz="1400" dirty="0"/>
              <a:t>HTTP 200</a:t>
            </a:r>
          </a:p>
        </p:txBody>
      </p:sp>
      <p:cxnSp>
        <p:nvCxnSpPr>
          <p:cNvPr id="31" name="Straight Arrow Connector 30">
            <a:extLst>
              <a:ext uri="{FF2B5EF4-FFF2-40B4-BE49-F238E27FC236}">
                <a16:creationId xmlns:a16="http://schemas.microsoft.com/office/drawing/2014/main" id="{DE228CEF-F96F-8E45-BAD2-0D5DF8D448F9}"/>
              </a:ext>
            </a:extLst>
          </p:cNvPr>
          <p:cNvCxnSpPr/>
          <p:nvPr/>
        </p:nvCxnSpPr>
        <p:spPr>
          <a:xfrm>
            <a:off x="1921164" y="4470672"/>
            <a:ext cx="5193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F75FFE8-2F4A-0C40-829D-9CBCD0E332C3}"/>
              </a:ext>
            </a:extLst>
          </p:cNvPr>
          <p:cNvSpPr txBox="1"/>
          <p:nvPr/>
        </p:nvSpPr>
        <p:spPr>
          <a:xfrm>
            <a:off x="2027442" y="3935421"/>
            <a:ext cx="2388147" cy="492443"/>
          </a:xfrm>
          <a:prstGeom prst="rect">
            <a:avLst/>
          </a:prstGeom>
          <a:noFill/>
        </p:spPr>
        <p:txBody>
          <a:bodyPr wrap="square" rtlCol="0">
            <a:spAutoFit/>
          </a:bodyPr>
          <a:lstStyle/>
          <a:p>
            <a:r>
              <a:rPr lang="en-US" sz="1400" dirty="0"/>
              <a:t>GET {</a:t>
            </a:r>
            <a:r>
              <a:rPr lang="en-US" sz="1400" dirty="0" err="1"/>
              <a:t>taskId</a:t>
            </a:r>
            <a:r>
              <a:rPr lang="en-US" sz="1400" dirty="0"/>
              <a:t>}/results/0/1</a:t>
            </a:r>
          </a:p>
          <a:p>
            <a:r>
              <a:rPr lang="en-US" sz="1200" dirty="0"/>
              <a:t>X-Presto-Max-Size: 32MB</a:t>
            </a:r>
          </a:p>
        </p:txBody>
      </p:sp>
      <p:cxnSp>
        <p:nvCxnSpPr>
          <p:cNvPr id="33" name="Straight Arrow Connector 32">
            <a:extLst>
              <a:ext uri="{FF2B5EF4-FFF2-40B4-BE49-F238E27FC236}">
                <a16:creationId xmlns:a16="http://schemas.microsoft.com/office/drawing/2014/main" id="{0AF42BEE-2F77-4C49-8717-0B3090D6C49E}"/>
              </a:ext>
            </a:extLst>
          </p:cNvPr>
          <p:cNvCxnSpPr>
            <a:cxnSpLocks/>
          </p:cNvCxnSpPr>
          <p:nvPr/>
        </p:nvCxnSpPr>
        <p:spPr>
          <a:xfrm flipH="1" flipV="1">
            <a:off x="1921164" y="4615050"/>
            <a:ext cx="51936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0FBC3BD-4BDE-9E42-A580-444A58421317}"/>
              </a:ext>
            </a:extLst>
          </p:cNvPr>
          <p:cNvSpPr txBox="1"/>
          <p:nvPr/>
        </p:nvSpPr>
        <p:spPr>
          <a:xfrm>
            <a:off x="3140242" y="4691320"/>
            <a:ext cx="2671007" cy="646331"/>
          </a:xfrm>
          <a:prstGeom prst="rect">
            <a:avLst/>
          </a:prstGeom>
          <a:noFill/>
        </p:spPr>
        <p:txBody>
          <a:bodyPr wrap="square" rtlCol="0">
            <a:spAutoFit/>
          </a:bodyPr>
          <a:lstStyle/>
          <a:p>
            <a:r>
              <a:rPr lang="en-US" sz="1200" dirty="0"/>
              <a:t>X-Presto-Page-Sequence-Id: 1</a:t>
            </a:r>
          </a:p>
          <a:p>
            <a:r>
              <a:rPr lang="en-US" sz="1200" dirty="0"/>
              <a:t>X-Presto-Page-End-Sequence-Id: 2</a:t>
            </a:r>
          </a:p>
          <a:p>
            <a:r>
              <a:rPr lang="en-US" sz="1200" dirty="0"/>
              <a:t>X-Presto-Buffer-Complete: true</a:t>
            </a:r>
          </a:p>
        </p:txBody>
      </p:sp>
      <p:sp>
        <p:nvSpPr>
          <p:cNvPr id="35" name="Rounded Rectangle 34">
            <a:extLst>
              <a:ext uri="{FF2B5EF4-FFF2-40B4-BE49-F238E27FC236}">
                <a16:creationId xmlns:a16="http://schemas.microsoft.com/office/drawing/2014/main" id="{0300E534-CC76-5D4D-A7D0-ADDB98FF4BB3}"/>
              </a:ext>
            </a:extLst>
          </p:cNvPr>
          <p:cNvSpPr/>
          <p:nvPr/>
        </p:nvSpPr>
        <p:spPr>
          <a:xfrm>
            <a:off x="5599295" y="4739454"/>
            <a:ext cx="416009" cy="531341"/>
          </a:xfrm>
          <a:prstGeom prst="round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6D9EF161-C6D7-0340-975E-4CDDEFB84DB1}"/>
              </a:ext>
            </a:extLst>
          </p:cNvPr>
          <p:cNvSpPr/>
          <p:nvPr/>
        </p:nvSpPr>
        <p:spPr>
          <a:xfrm>
            <a:off x="6059902" y="4739453"/>
            <a:ext cx="416009" cy="531341"/>
          </a:xfrm>
          <a:prstGeom prst="round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19D48D3C-45CB-4D44-8FE2-CD461B34CFC7}"/>
              </a:ext>
            </a:extLst>
          </p:cNvPr>
          <p:cNvCxnSpPr/>
          <p:nvPr/>
        </p:nvCxnSpPr>
        <p:spPr>
          <a:xfrm>
            <a:off x="1921164" y="5856949"/>
            <a:ext cx="5193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EB36621-F051-8243-A42B-73B4D23AD354}"/>
              </a:ext>
            </a:extLst>
          </p:cNvPr>
          <p:cNvSpPr txBox="1"/>
          <p:nvPr/>
        </p:nvSpPr>
        <p:spPr>
          <a:xfrm>
            <a:off x="2027442" y="5490142"/>
            <a:ext cx="4770392" cy="307777"/>
          </a:xfrm>
          <a:prstGeom prst="rect">
            <a:avLst/>
          </a:prstGeom>
          <a:noFill/>
        </p:spPr>
        <p:txBody>
          <a:bodyPr wrap="square" rtlCol="0">
            <a:spAutoFit/>
          </a:bodyPr>
          <a:lstStyle/>
          <a:p>
            <a:r>
              <a:rPr lang="en-US" sz="1400" dirty="0"/>
              <a:t>GET {</a:t>
            </a:r>
            <a:r>
              <a:rPr lang="en-US" sz="1400" dirty="0" err="1"/>
              <a:t>taskId</a:t>
            </a:r>
            <a:r>
              <a:rPr lang="en-US" sz="1400" dirty="0"/>
              <a:t>}/results/0/2/acknowledge</a:t>
            </a:r>
          </a:p>
        </p:txBody>
      </p:sp>
      <p:cxnSp>
        <p:nvCxnSpPr>
          <p:cNvPr id="40" name="Straight Arrow Connector 39">
            <a:extLst>
              <a:ext uri="{FF2B5EF4-FFF2-40B4-BE49-F238E27FC236}">
                <a16:creationId xmlns:a16="http://schemas.microsoft.com/office/drawing/2014/main" id="{E9AD80DF-81C6-8342-811D-053934981B99}"/>
              </a:ext>
            </a:extLst>
          </p:cNvPr>
          <p:cNvCxnSpPr>
            <a:cxnSpLocks/>
          </p:cNvCxnSpPr>
          <p:nvPr/>
        </p:nvCxnSpPr>
        <p:spPr>
          <a:xfrm flipH="1" flipV="1">
            <a:off x="1921164" y="5977262"/>
            <a:ext cx="51936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CB06C97-F3F8-7849-B099-CD43C7872A8F}"/>
              </a:ext>
            </a:extLst>
          </p:cNvPr>
          <p:cNvSpPr txBox="1"/>
          <p:nvPr/>
        </p:nvSpPr>
        <p:spPr>
          <a:xfrm>
            <a:off x="4259179" y="6053532"/>
            <a:ext cx="2671007" cy="307777"/>
          </a:xfrm>
          <a:prstGeom prst="rect">
            <a:avLst/>
          </a:prstGeom>
          <a:noFill/>
        </p:spPr>
        <p:txBody>
          <a:bodyPr wrap="square" rtlCol="0">
            <a:spAutoFit/>
          </a:bodyPr>
          <a:lstStyle/>
          <a:p>
            <a:pPr algn="r"/>
            <a:r>
              <a:rPr lang="en-US" sz="1400" dirty="0"/>
              <a:t>HTTP 200</a:t>
            </a:r>
          </a:p>
        </p:txBody>
      </p:sp>
    </p:spTree>
    <p:extLst>
      <p:ext uri="{BB962C8B-B14F-4D97-AF65-F5344CB8AC3E}">
        <p14:creationId xmlns:p14="http://schemas.microsoft.com/office/powerpoint/2010/main" val="3013551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Rounded Rectangle 27">
            <a:extLst>
              <a:ext uri="{FF2B5EF4-FFF2-40B4-BE49-F238E27FC236}">
                <a16:creationId xmlns:a16="http://schemas.microsoft.com/office/drawing/2014/main" id="{BB1981FA-617E-D440-8E5F-2837060DE16F}"/>
              </a:ext>
            </a:extLst>
          </p:cNvPr>
          <p:cNvSpPr/>
          <p:nvPr/>
        </p:nvSpPr>
        <p:spPr>
          <a:xfrm>
            <a:off x="1643561" y="3644570"/>
            <a:ext cx="762753" cy="521169"/>
          </a:xfrm>
          <a:prstGeom prst="roundRect">
            <a:avLst/>
          </a:prstGeom>
          <a:solidFill>
            <a:schemeClr val="accent1">
              <a:alpha val="3791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dirty="0"/>
          </a:p>
        </p:txBody>
      </p:sp>
      <p:sp>
        <p:nvSpPr>
          <p:cNvPr id="29" name="Rounded Rectangle 28">
            <a:extLst>
              <a:ext uri="{FF2B5EF4-FFF2-40B4-BE49-F238E27FC236}">
                <a16:creationId xmlns:a16="http://schemas.microsoft.com/office/drawing/2014/main" id="{B442FEC8-5B04-BA4A-8117-9C5A33EA233A}"/>
              </a:ext>
            </a:extLst>
          </p:cNvPr>
          <p:cNvSpPr/>
          <p:nvPr/>
        </p:nvSpPr>
        <p:spPr>
          <a:xfrm>
            <a:off x="1571370" y="3382988"/>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0</a:t>
            </a:r>
          </a:p>
        </p:txBody>
      </p:sp>
      <p:sp>
        <p:nvSpPr>
          <p:cNvPr id="42" name="Rounded Rectangle 41">
            <a:extLst>
              <a:ext uri="{FF2B5EF4-FFF2-40B4-BE49-F238E27FC236}">
                <a16:creationId xmlns:a16="http://schemas.microsoft.com/office/drawing/2014/main" id="{1411E752-430F-7B40-9D4A-FC207BE2B2FF}"/>
              </a:ext>
            </a:extLst>
          </p:cNvPr>
          <p:cNvSpPr/>
          <p:nvPr/>
        </p:nvSpPr>
        <p:spPr>
          <a:xfrm>
            <a:off x="1892214" y="3382988"/>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1</a:t>
            </a:r>
          </a:p>
        </p:txBody>
      </p:sp>
      <p:sp>
        <p:nvSpPr>
          <p:cNvPr id="43" name="Rounded Rectangle 42">
            <a:extLst>
              <a:ext uri="{FF2B5EF4-FFF2-40B4-BE49-F238E27FC236}">
                <a16:creationId xmlns:a16="http://schemas.microsoft.com/office/drawing/2014/main" id="{8308AE0F-4824-AA4C-9419-DCCEAFB3465B}"/>
              </a:ext>
            </a:extLst>
          </p:cNvPr>
          <p:cNvSpPr/>
          <p:nvPr/>
        </p:nvSpPr>
        <p:spPr>
          <a:xfrm>
            <a:off x="2223075" y="3382987"/>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2</a:t>
            </a:r>
          </a:p>
        </p:txBody>
      </p:sp>
      <p:sp>
        <p:nvSpPr>
          <p:cNvPr id="48" name="Rounded Rectangle 47">
            <a:extLst>
              <a:ext uri="{FF2B5EF4-FFF2-40B4-BE49-F238E27FC236}">
                <a16:creationId xmlns:a16="http://schemas.microsoft.com/office/drawing/2014/main" id="{BE2E51EF-5816-0646-81BF-EE0DED79F392}"/>
              </a:ext>
            </a:extLst>
          </p:cNvPr>
          <p:cNvSpPr/>
          <p:nvPr/>
        </p:nvSpPr>
        <p:spPr>
          <a:xfrm>
            <a:off x="2874780" y="3644570"/>
            <a:ext cx="762753" cy="521169"/>
          </a:xfrm>
          <a:prstGeom prst="roundRect">
            <a:avLst/>
          </a:prstGeom>
          <a:solidFill>
            <a:schemeClr val="accent1">
              <a:alpha val="3791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dirty="0"/>
          </a:p>
        </p:txBody>
      </p:sp>
      <p:sp>
        <p:nvSpPr>
          <p:cNvPr id="49" name="Rounded Rectangle 48">
            <a:extLst>
              <a:ext uri="{FF2B5EF4-FFF2-40B4-BE49-F238E27FC236}">
                <a16:creationId xmlns:a16="http://schemas.microsoft.com/office/drawing/2014/main" id="{E803D8F2-4FA6-5A44-83BC-D15D9CF983E6}"/>
              </a:ext>
            </a:extLst>
          </p:cNvPr>
          <p:cNvSpPr/>
          <p:nvPr/>
        </p:nvSpPr>
        <p:spPr>
          <a:xfrm>
            <a:off x="2802589" y="3382988"/>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0</a:t>
            </a:r>
          </a:p>
        </p:txBody>
      </p:sp>
      <p:sp>
        <p:nvSpPr>
          <p:cNvPr id="50" name="Rounded Rectangle 49">
            <a:extLst>
              <a:ext uri="{FF2B5EF4-FFF2-40B4-BE49-F238E27FC236}">
                <a16:creationId xmlns:a16="http://schemas.microsoft.com/office/drawing/2014/main" id="{91ABA9C6-A403-744C-ACD3-B0FADB57A6EA}"/>
              </a:ext>
            </a:extLst>
          </p:cNvPr>
          <p:cNvSpPr/>
          <p:nvPr/>
        </p:nvSpPr>
        <p:spPr>
          <a:xfrm>
            <a:off x="3123433" y="3382988"/>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1</a:t>
            </a:r>
          </a:p>
        </p:txBody>
      </p:sp>
      <p:sp>
        <p:nvSpPr>
          <p:cNvPr id="51" name="Rounded Rectangle 50">
            <a:extLst>
              <a:ext uri="{FF2B5EF4-FFF2-40B4-BE49-F238E27FC236}">
                <a16:creationId xmlns:a16="http://schemas.microsoft.com/office/drawing/2014/main" id="{E79112A9-82EE-3D44-8774-B07A82A4B947}"/>
              </a:ext>
            </a:extLst>
          </p:cNvPr>
          <p:cNvSpPr/>
          <p:nvPr/>
        </p:nvSpPr>
        <p:spPr>
          <a:xfrm>
            <a:off x="3454294" y="3382987"/>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2</a:t>
            </a:r>
          </a:p>
        </p:txBody>
      </p:sp>
      <p:sp>
        <p:nvSpPr>
          <p:cNvPr id="52" name="Rounded Rectangle 51">
            <a:extLst>
              <a:ext uri="{FF2B5EF4-FFF2-40B4-BE49-F238E27FC236}">
                <a16:creationId xmlns:a16="http://schemas.microsoft.com/office/drawing/2014/main" id="{88703108-CC3D-E549-AB95-3CACF73FDEE7}"/>
              </a:ext>
            </a:extLst>
          </p:cNvPr>
          <p:cNvSpPr/>
          <p:nvPr/>
        </p:nvSpPr>
        <p:spPr>
          <a:xfrm>
            <a:off x="4105999" y="3644569"/>
            <a:ext cx="762753" cy="521169"/>
          </a:xfrm>
          <a:prstGeom prst="roundRect">
            <a:avLst/>
          </a:prstGeom>
          <a:solidFill>
            <a:schemeClr val="accent1">
              <a:alpha val="3791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dirty="0"/>
          </a:p>
        </p:txBody>
      </p:sp>
      <p:sp>
        <p:nvSpPr>
          <p:cNvPr id="53" name="Rounded Rectangle 52">
            <a:extLst>
              <a:ext uri="{FF2B5EF4-FFF2-40B4-BE49-F238E27FC236}">
                <a16:creationId xmlns:a16="http://schemas.microsoft.com/office/drawing/2014/main" id="{8A13ED63-D9FF-814D-A026-C0BB89B037FE}"/>
              </a:ext>
            </a:extLst>
          </p:cNvPr>
          <p:cNvSpPr/>
          <p:nvPr/>
        </p:nvSpPr>
        <p:spPr>
          <a:xfrm>
            <a:off x="4033808" y="3382987"/>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0</a:t>
            </a:r>
          </a:p>
        </p:txBody>
      </p:sp>
      <p:sp>
        <p:nvSpPr>
          <p:cNvPr id="54" name="Rounded Rectangle 53">
            <a:extLst>
              <a:ext uri="{FF2B5EF4-FFF2-40B4-BE49-F238E27FC236}">
                <a16:creationId xmlns:a16="http://schemas.microsoft.com/office/drawing/2014/main" id="{C0113024-9A1D-4047-B4C7-927B65F8319E}"/>
              </a:ext>
            </a:extLst>
          </p:cNvPr>
          <p:cNvSpPr/>
          <p:nvPr/>
        </p:nvSpPr>
        <p:spPr>
          <a:xfrm>
            <a:off x="4354652" y="3382987"/>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1</a:t>
            </a:r>
          </a:p>
        </p:txBody>
      </p:sp>
      <p:sp>
        <p:nvSpPr>
          <p:cNvPr id="55" name="Rounded Rectangle 54">
            <a:extLst>
              <a:ext uri="{FF2B5EF4-FFF2-40B4-BE49-F238E27FC236}">
                <a16:creationId xmlns:a16="http://schemas.microsoft.com/office/drawing/2014/main" id="{C4FC9C0B-E644-1340-8E36-695146AC4861}"/>
              </a:ext>
            </a:extLst>
          </p:cNvPr>
          <p:cNvSpPr/>
          <p:nvPr/>
        </p:nvSpPr>
        <p:spPr>
          <a:xfrm>
            <a:off x="4685513" y="3382986"/>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2</a:t>
            </a:r>
          </a:p>
        </p:txBody>
      </p:sp>
      <p:sp>
        <p:nvSpPr>
          <p:cNvPr id="56" name="Rounded Rectangle 55">
            <a:extLst>
              <a:ext uri="{FF2B5EF4-FFF2-40B4-BE49-F238E27FC236}">
                <a16:creationId xmlns:a16="http://schemas.microsoft.com/office/drawing/2014/main" id="{320F7548-0A5D-A847-80D9-0A6A6AC16AE6}"/>
              </a:ext>
            </a:extLst>
          </p:cNvPr>
          <p:cNvSpPr/>
          <p:nvPr/>
        </p:nvSpPr>
        <p:spPr>
          <a:xfrm>
            <a:off x="6531588" y="3644568"/>
            <a:ext cx="762753" cy="521169"/>
          </a:xfrm>
          <a:prstGeom prst="roundRect">
            <a:avLst/>
          </a:prstGeom>
          <a:solidFill>
            <a:schemeClr val="accent1">
              <a:alpha val="3791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00" dirty="0"/>
          </a:p>
        </p:txBody>
      </p:sp>
      <p:sp>
        <p:nvSpPr>
          <p:cNvPr id="57" name="Rounded Rectangle 56">
            <a:extLst>
              <a:ext uri="{FF2B5EF4-FFF2-40B4-BE49-F238E27FC236}">
                <a16:creationId xmlns:a16="http://schemas.microsoft.com/office/drawing/2014/main" id="{D971FAF3-7C69-3C47-BFEF-4040B98829AE}"/>
              </a:ext>
            </a:extLst>
          </p:cNvPr>
          <p:cNvSpPr/>
          <p:nvPr/>
        </p:nvSpPr>
        <p:spPr>
          <a:xfrm>
            <a:off x="6459397" y="3382986"/>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0</a:t>
            </a:r>
          </a:p>
        </p:txBody>
      </p:sp>
      <p:sp>
        <p:nvSpPr>
          <p:cNvPr id="58" name="Rounded Rectangle 57">
            <a:extLst>
              <a:ext uri="{FF2B5EF4-FFF2-40B4-BE49-F238E27FC236}">
                <a16:creationId xmlns:a16="http://schemas.microsoft.com/office/drawing/2014/main" id="{DA8A219A-8DA1-2141-9D0D-88D951D4AF5E}"/>
              </a:ext>
            </a:extLst>
          </p:cNvPr>
          <p:cNvSpPr/>
          <p:nvPr/>
        </p:nvSpPr>
        <p:spPr>
          <a:xfrm>
            <a:off x="6780241" y="3382986"/>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1</a:t>
            </a:r>
          </a:p>
        </p:txBody>
      </p:sp>
      <p:sp>
        <p:nvSpPr>
          <p:cNvPr id="59" name="Rounded Rectangle 58">
            <a:extLst>
              <a:ext uri="{FF2B5EF4-FFF2-40B4-BE49-F238E27FC236}">
                <a16:creationId xmlns:a16="http://schemas.microsoft.com/office/drawing/2014/main" id="{88DDBFBA-8BFD-B24D-927F-721BC6427757}"/>
              </a:ext>
            </a:extLst>
          </p:cNvPr>
          <p:cNvSpPr/>
          <p:nvPr/>
        </p:nvSpPr>
        <p:spPr>
          <a:xfrm>
            <a:off x="7111102" y="3382985"/>
            <a:ext cx="293526" cy="370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2</a:t>
            </a:r>
          </a:p>
        </p:txBody>
      </p:sp>
      <p:sp>
        <p:nvSpPr>
          <p:cNvPr id="2" name="TextBox 1">
            <a:extLst>
              <a:ext uri="{FF2B5EF4-FFF2-40B4-BE49-F238E27FC236}">
                <a16:creationId xmlns:a16="http://schemas.microsoft.com/office/drawing/2014/main" id="{01A353FA-48DA-8142-B1F2-6E4A799EC5E1}"/>
              </a:ext>
            </a:extLst>
          </p:cNvPr>
          <p:cNvSpPr txBox="1"/>
          <p:nvPr/>
        </p:nvSpPr>
        <p:spPr>
          <a:xfrm>
            <a:off x="5366085" y="3644568"/>
            <a:ext cx="637674" cy="369332"/>
          </a:xfrm>
          <a:prstGeom prst="rect">
            <a:avLst/>
          </a:prstGeom>
          <a:noFill/>
        </p:spPr>
        <p:txBody>
          <a:bodyPr wrap="square" rtlCol="0">
            <a:spAutoFit/>
          </a:bodyPr>
          <a:lstStyle/>
          <a:p>
            <a:pPr algn="ctr"/>
            <a:r>
              <a:rPr lang="en-US" dirty="0"/>
              <a:t>…</a:t>
            </a:r>
          </a:p>
        </p:txBody>
      </p:sp>
      <p:sp>
        <p:nvSpPr>
          <p:cNvPr id="61" name="Rounded Rectangle 60">
            <a:extLst>
              <a:ext uri="{FF2B5EF4-FFF2-40B4-BE49-F238E27FC236}">
                <a16:creationId xmlns:a16="http://schemas.microsoft.com/office/drawing/2014/main" id="{B0328477-70B5-B54F-9165-31A1547B010A}"/>
              </a:ext>
            </a:extLst>
          </p:cNvPr>
          <p:cNvSpPr/>
          <p:nvPr/>
        </p:nvSpPr>
        <p:spPr>
          <a:xfrm>
            <a:off x="2691541" y="1716705"/>
            <a:ext cx="762753" cy="521169"/>
          </a:xfrm>
          <a:prstGeom prst="roundRect">
            <a:avLst/>
          </a:prstGeom>
          <a:solidFill>
            <a:schemeClr val="accent1">
              <a:alpha val="3791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0</a:t>
            </a:r>
          </a:p>
        </p:txBody>
      </p:sp>
      <p:sp>
        <p:nvSpPr>
          <p:cNvPr id="62" name="Rounded Rectangle 61">
            <a:extLst>
              <a:ext uri="{FF2B5EF4-FFF2-40B4-BE49-F238E27FC236}">
                <a16:creationId xmlns:a16="http://schemas.microsoft.com/office/drawing/2014/main" id="{2B6A1033-F420-EB41-8D54-A01EF49FA898}"/>
              </a:ext>
            </a:extLst>
          </p:cNvPr>
          <p:cNvSpPr/>
          <p:nvPr/>
        </p:nvSpPr>
        <p:spPr>
          <a:xfrm>
            <a:off x="3922760" y="1716705"/>
            <a:ext cx="762753" cy="521169"/>
          </a:xfrm>
          <a:prstGeom prst="roundRect">
            <a:avLst/>
          </a:prstGeom>
          <a:solidFill>
            <a:schemeClr val="accent1">
              <a:alpha val="3791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1</a:t>
            </a:r>
          </a:p>
        </p:txBody>
      </p:sp>
      <p:sp>
        <p:nvSpPr>
          <p:cNvPr id="63" name="Rounded Rectangle 62">
            <a:extLst>
              <a:ext uri="{FF2B5EF4-FFF2-40B4-BE49-F238E27FC236}">
                <a16:creationId xmlns:a16="http://schemas.microsoft.com/office/drawing/2014/main" id="{25AB5A3E-7166-B449-80B6-62ED4EAA5BF1}"/>
              </a:ext>
            </a:extLst>
          </p:cNvPr>
          <p:cNvSpPr/>
          <p:nvPr/>
        </p:nvSpPr>
        <p:spPr>
          <a:xfrm>
            <a:off x="5153979" y="1716704"/>
            <a:ext cx="762753" cy="521169"/>
          </a:xfrm>
          <a:prstGeom prst="roundRect">
            <a:avLst/>
          </a:prstGeom>
          <a:solidFill>
            <a:schemeClr val="accent1">
              <a:alpha val="3791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2</a:t>
            </a:r>
          </a:p>
        </p:txBody>
      </p:sp>
      <p:sp>
        <p:nvSpPr>
          <p:cNvPr id="3" name="TextBox 2">
            <a:extLst>
              <a:ext uri="{FF2B5EF4-FFF2-40B4-BE49-F238E27FC236}">
                <a16:creationId xmlns:a16="http://schemas.microsoft.com/office/drawing/2014/main" id="{810DF5A1-7E3A-9E44-B3E4-09A8E53A9865}"/>
              </a:ext>
            </a:extLst>
          </p:cNvPr>
          <p:cNvSpPr txBox="1"/>
          <p:nvPr/>
        </p:nvSpPr>
        <p:spPr>
          <a:xfrm>
            <a:off x="7628022" y="1792707"/>
            <a:ext cx="1997242" cy="307777"/>
          </a:xfrm>
          <a:prstGeom prst="rect">
            <a:avLst/>
          </a:prstGeom>
          <a:noFill/>
        </p:spPr>
        <p:txBody>
          <a:bodyPr wrap="square" rtlCol="0">
            <a:spAutoFit/>
          </a:bodyPr>
          <a:lstStyle/>
          <a:p>
            <a:pPr algn="ctr"/>
            <a:r>
              <a:rPr lang="en-US" sz="1400" dirty="0"/>
              <a:t>Stage N</a:t>
            </a:r>
          </a:p>
        </p:txBody>
      </p:sp>
      <p:sp>
        <p:nvSpPr>
          <p:cNvPr id="64" name="TextBox 63">
            <a:extLst>
              <a:ext uri="{FF2B5EF4-FFF2-40B4-BE49-F238E27FC236}">
                <a16:creationId xmlns:a16="http://schemas.microsoft.com/office/drawing/2014/main" id="{43CFE0DA-1C8D-4942-A19A-EF412BE3A7F1}"/>
              </a:ext>
            </a:extLst>
          </p:cNvPr>
          <p:cNvSpPr txBox="1"/>
          <p:nvPr/>
        </p:nvSpPr>
        <p:spPr>
          <a:xfrm>
            <a:off x="7628022" y="3599963"/>
            <a:ext cx="1997242" cy="307777"/>
          </a:xfrm>
          <a:prstGeom prst="rect">
            <a:avLst/>
          </a:prstGeom>
          <a:noFill/>
        </p:spPr>
        <p:txBody>
          <a:bodyPr wrap="square" rtlCol="0">
            <a:spAutoFit/>
          </a:bodyPr>
          <a:lstStyle/>
          <a:p>
            <a:pPr algn="ctr"/>
            <a:r>
              <a:rPr lang="en-US" sz="1400" dirty="0"/>
              <a:t>Stage N+1</a:t>
            </a:r>
          </a:p>
        </p:txBody>
      </p:sp>
      <p:cxnSp>
        <p:nvCxnSpPr>
          <p:cNvPr id="6" name="Straight Arrow Connector 5">
            <a:extLst>
              <a:ext uri="{FF2B5EF4-FFF2-40B4-BE49-F238E27FC236}">
                <a16:creationId xmlns:a16="http://schemas.microsoft.com/office/drawing/2014/main" id="{BE85C7EC-59A2-2B49-B0DC-EE11DE2CCD98}"/>
              </a:ext>
            </a:extLst>
          </p:cNvPr>
          <p:cNvCxnSpPr>
            <a:stCxn id="62" idx="2"/>
            <a:endCxn id="42" idx="0"/>
          </p:cNvCxnSpPr>
          <p:nvPr/>
        </p:nvCxnSpPr>
        <p:spPr>
          <a:xfrm flipH="1">
            <a:off x="2038977" y="2237874"/>
            <a:ext cx="2265160" cy="114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165ABDA-03FE-9647-A3BF-C25C83D53C60}"/>
              </a:ext>
            </a:extLst>
          </p:cNvPr>
          <p:cNvCxnSpPr>
            <a:cxnSpLocks/>
            <a:stCxn id="62" idx="2"/>
            <a:endCxn id="50" idx="0"/>
          </p:cNvCxnSpPr>
          <p:nvPr/>
        </p:nvCxnSpPr>
        <p:spPr>
          <a:xfrm flipH="1">
            <a:off x="3270196" y="2237874"/>
            <a:ext cx="1033941" cy="114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9B1E32C-FBED-5947-B14A-009233CF1946}"/>
              </a:ext>
            </a:extLst>
          </p:cNvPr>
          <p:cNvCxnSpPr>
            <a:cxnSpLocks/>
            <a:stCxn id="62" idx="2"/>
            <a:endCxn id="54" idx="0"/>
          </p:cNvCxnSpPr>
          <p:nvPr/>
        </p:nvCxnSpPr>
        <p:spPr>
          <a:xfrm>
            <a:off x="4304137" y="2237874"/>
            <a:ext cx="197278" cy="1145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CD8EF87-6CAF-2D40-9FA6-75597E9B7CD2}"/>
              </a:ext>
            </a:extLst>
          </p:cNvPr>
          <p:cNvCxnSpPr>
            <a:cxnSpLocks/>
            <a:stCxn id="62" idx="2"/>
            <a:endCxn id="58" idx="0"/>
          </p:cNvCxnSpPr>
          <p:nvPr/>
        </p:nvCxnSpPr>
        <p:spPr>
          <a:xfrm>
            <a:off x="4304137" y="2237874"/>
            <a:ext cx="2622867" cy="114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882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FDF79D90-173B-344D-9034-740C624B7EB5}"/>
              </a:ext>
            </a:extLst>
          </p:cNvPr>
          <p:cNvPicPr>
            <a:picLocks noChangeAspect="1"/>
          </p:cNvPicPr>
          <p:nvPr/>
        </p:nvPicPr>
        <p:blipFill>
          <a:blip r:embed="rId2"/>
          <a:stretch>
            <a:fillRect/>
          </a:stretch>
        </p:blipFill>
        <p:spPr>
          <a:xfrm>
            <a:off x="622471" y="777624"/>
            <a:ext cx="9563100" cy="4572000"/>
          </a:xfrm>
          <a:prstGeom prst="rect">
            <a:avLst/>
          </a:prstGeom>
        </p:spPr>
      </p:pic>
      <p:sp>
        <p:nvSpPr>
          <p:cNvPr id="6" name="Rounded Rectangle 5">
            <a:extLst>
              <a:ext uri="{FF2B5EF4-FFF2-40B4-BE49-F238E27FC236}">
                <a16:creationId xmlns:a16="http://schemas.microsoft.com/office/drawing/2014/main" id="{C0CF9EF5-6315-FF48-A1D3-DB2A6E7BE3A8}"/>
              </a:ext>
            </a:extLst>
          </p:cNvPr>
          <p:cNvSpPr/>
          <p:nvPr/>
        </p:nvSpPr>
        <p:spPr>
          <a:xfrm rot="21219215">
            <a:off x="3384751" y="4617446"/>
            <a:ext cx="1680519" cy="506627"/>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Sep 15, 2021</a:t>
            </a:r>
          </a:p>
        </p:txBody>
      </p:sp>
    </p:spTree>
    <p:extLst>
      <p:ext uri="{BB962C8B-B14F-4D97-AF65-F5344CB8AC3E}">
        <p14:creationId xmlns:p14="http://schemas.microsoft.com/office/powerpoint/2010/main" val="1220558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B6ADF395-16B2-EF43-9CB4-1F101ACA7677}"/>
              </a:ext>
            </a:extLst>
          </p:cNvPr>
          <p:cNvPicPr>
            <a:picLocks noChangeAspect="1"/>
          </p:cNvPicPr>
          <p:nvPr/>
        </p:nvPicPr>
        <p:blipFill>
          <a:blip r:embed="rId3"/>
          <a:stretch>
            <a:fillRect/>
          </a:stretch>
        </p:blipFill>
        <p:spPr>
          <a:xfrm>
            <a:off x="960251" y="0"/>
            <a:ext cx="10945265" cy="6858000"/>
          </a:xfrm>
          <a:prstGeom prst="rect">
            <a:avLst/>
          </a:prstGeom>
        </p:spPr>
      </p:pic>
      <p:sp>
        <p:nvSpPr>
          <p:cNvPr id="7" name="Rounded Rectangle 6">
            <a:extLst>
              <a:ext uri="{FF2B5EF4-FFF2-40B4-BE49-F238E27FC236}">
                <a16:creationId xmlns:a16="http://schemas.microsoft.com/office/drawing/2014/main" id="{54C12CE6-EE15-DD40-AAC4-8E57CE45645F}"/>
              </a:ext>
            </a:extLst>
          </p:cNvPr>
          <p:cNvSpPr/>
          <p:nvPr/>
        </p:nvSpPr>
        <p:spPr>
          <a:xfrm rot="21219215">
            <a:off x="7523613" y="5194962"/>
            <a:ext cx="1680519" cy="506627"/>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Sep 15, 2021</a:t>
            </a:r>
          </a:p>
        </p:txBody>
      </p:sp>
    </p:spTree>
    <p:extLst>
      <p:ext uri="{BB962C8B-B14F-4D97-AF65-F5344CB8AC3E}">
        <p14:creationId xmlns:p14="http://schemas.microsoft.com/office/powerpoint/2010/main" val="13222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76090A5-F15F-1D4A-B728-A084DD9F70CE}"/>
              </a:ext>
            </a:extLst>
          </p:cNvPr>
          <p:cNvSpPr/>
          <p:nvPr/>
        </p:nvSpPr>
        <p:spPr>
          <a:xfrm>
            <a:off x="967283" y="2618579"/>
            <a:ext cx="8066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upper</a:t>
            </a:r>
          </a:p>
        </p:txBody>
      </p:sp>
      <p:sp>
        <p:nvSpPr>
          <p:cNvPr id="10" name="Rounded Rectangle 9">
            <a:extLst>
              <a:ext uri="{FF2B5EF4-FFF2-40B4-BE49-F238E27FC236}">
                <a16:creationId xmlns:a16="http://schemas.microsoft.com/office/drawing/2014/main" id="{34DA45C2-8A9D-514E-BD4C-F1A6B20EC804}"/>
              </a:ext>
            </a:extLst>
          </p:cNvPr>
          <p:cNvSpPr/>
          <p:nvPr/>
        </p:nvSpPr>
        <p:spPr>
          <a:xfrm>
            <a:off x="1091801" y="3419607"/>
            <a:ext cx="557573"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a:extLst>
              <a:ext uri="{FF2B5EF4-FFF2-40B4-BE49-F238E27FC236}">
                <a16:creationId xmlns:a16="http://schemas.microsoft.com/office/drawing/2014/main" id="{D5ECCE35-BB01-B84A-B991-F676CB1E376B}"/>
              </a:ext>
            </a:extLst>
          </p:cNvPr>
          <p:cNvCxnSpPr>
            <a:cxnSpLocks/>
          </p:cNvCxnSpPr>
          <p:nvPr/>
        </p:nvCxnSpPr>
        <p:spPr>
          <a:xfrm>
            <a:off x="1370587" y="3075779"/>
            <a:ext cx="0" cy="3438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6B684B69-6610-3C47-A804-A788E3A2BEB8}"/>
              </a:ext>
            </a:extLst>
          </p:cNvPr>
          <p:cNvSpPr/>
          <p:nvPr/>
        </p:nvSpPr>
        <p:spPr>
          <a:xfrm>
            <a:off x="2247893" y="2618579"/>
            <a:ext cx="8066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upper</a:t>
            </a:r>
          </a:p>
        </p:txBody>
      </p:sp>
      <p:sp>
        <p:nvSpPr>
          <p:cNvPr id="15" name="Rounded Rectangle 14">
            <a:extLst>
              <a:ext uri="{FF2B5EF4-FFF2-40B4-BE49-F238E27FC236}">
                <a16:creationId xmlns:a16="http://schemas.microsoft.com/office/drawing/2014/main" id="{27105040-2010-4E46-BF78-29F59801625E}"/>
              </a:ext>
            </a:extLst>
          </p:cNvPr>
          <p:cNvSpPr/>
          <p:nvPr/>
        </p:nvSpPr>
        <p:spPr>
          <a:xfrm>
            <a:off x="2247893" y="3419607"/>
            <a:ext cx="806609"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‘Foo’</a:t>
            </a:r>
          </a:p>
        </p:txBody>
      </p:sp>
      <p:cxnSp>
        <p:nvCxnSpPr>
          <p:cNvPr id="16" name="Straight Arrow Connector 15">
            <a:extLst>
              <a:ext uri="{FF2B5EF4-FFF2-40B4-BE49-F238E27FC236}">
                <a16:creationId xmlns:a16="http://schemas.microsoft.com/office/drawing/2014/main" id="{EBFA60F8-6277-8C41-A076-E2F5147E7D53}"/>
              </a:ext>
            </a:extLst>
          </p:cNvPr>
          <p:cNvCxnSpPr>
            <a:cxnSpLocks/>
          </p:cNvCxnSpPr>
          <p:nvPr/>
        </p:nvCxnSpPr>
        <p:spPr>
          <a:xfrm>
            <a:off x="2651197" y="3075779"/>
            <a:ext cx="0" cy="3438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E6DFE3A1-A234-A246-A215-8882FF80A4AE}"/>
              </a:ext>
            </a:extLst>
          </p:cNvPr>
          <p:cNvSpPr/>
          <p:nvPr/>
        </p:nvSpPr>
        <p:spPr>
          <a:xfrm>
            <a:off x="1631832" y="1655805"/>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a:t>
            </a:r>
          </a:p>
        </p:txBody>
      </p:sp>
      <p:cxnSp>
        <p:nvCxnSpPr>
          <p:cNvPr id="20" name="Straight Arrow Connector 19">
            <a:extLst>
              <a:ext uri="{FF2B5EF4-FFF2-40B4-BE49-F238E27FC236}">
                <a16:creationId xmlns:a16="http://schemas.microsoft.com/office/drawing/2014/main" id="{94290A18-2541-6B42-9515-6D9E887273EF}"/>
              </a:ext>
            </a:extLst>
          </p:cNvPr>
          <p:cNvCxnSpPr>
            <a:cxnSpLocks/>
            <a:stCxn id="19" idx="2"/>
            <a:endCxn id="6" idx="0"/>
          </p:cNvCxnSpPr>
          <p:nvPr/>
        </p:nvCxnSpPr>
        <p:spPr>
          <a:xfrm flipH="1">
            <a:off x="1370588" y="2113005"/>
            <a:ext cx="673839" cy="5055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F179DC-AC7A-EF40-AB08-FC3605D9F93C}"/>
              </a:ext>
            </a:extLst>
          </p:cNvPr>
          <p:cNvCxnSpPr>
            <a:cxnSpLocks/>
            <a:stCxn id="19" idx="2"/>
            <a:endCxn id="14" idx="0"/>
          </p:cNvCxnSpPr>
          <p:nvPr/>
        </p:nvCxnSpPr>
        <p:spPr>
          <a:xfrm>
            <a:off x="2044427" y="2113005"/>
            <a:ext cx="606771" cy="5055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582380F8-DDAA-6F47-B9B3-1446BBEB886C}"/>
              </a:ext>
            </a:extLst>
          </p:cNvPr>
          <p:cNvSpPr/>
          <p:nvPr/>
        </p:nvSpPr>
        <p:spPr>
          <a:xfrm>
            <a:off x="5839658" y="2618579"/>
            <a:ext cx="8066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upper</a:t>
            </a:r>
          </a:p>
        </p:txBody>
      </p:sp>
      <p:sp>
        <p:nvSpPr>
          <p:cNvPr id="48" name="Rounded Rectangle 47">
            <a:extLst>
              <a:ext uri="{FF2B5EF4-FFF2-40B4-BE49-F238E27FC236}">
                <a16:creationId xmlns:a16="http://schemas.microsoft.com/office/drawing/2014/main" id="{A172C740-89EA-A847-8640-71DE60FDA1F4}"/>
              </a:ext>
            </a:extLst>
          </p:cNvPr>
          <p:cNvSpPr/>
          <p:nvPr/>
        </p:nvSpPr>
        <p:spPr>
          <a:xfrm>
            <a:off x="5964176" y="3419607"/>
            <a:ext cx="557573"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49" name="Straight Arrow Connector 48">
            <a:extLst>
              <a:ext uri="{FF2B5EF4-FFF2-40B4-BE49-F238E27FC236}">
                <a16:creationId xmlns:a16="http://schemas.microsoft.com/office/drawing/2014/main" id="{DF0DD40B-7F46-7943-B019-EB93D3C73FD8}"/>
              </a:ext>
            </a:extLst>
          </p:cNvPr>
          <p:cNvCxnSpPr>
            <a:cxnSpLocks/>
          </p:cNvCxnSpPr>
          <p:nvPr/>
        </p:nvCxnSpPr>
        <p:spPr>
          <a:xfrm>
            <a:off x="6242962" y="3075779"/>
            <a:ext cx="0" cy="3438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F7A13E12-5DC2-A342-9B6B-71DEFB00DB95}"/>
              </a:ext>
            </a:extLst>
          </p:cNvPr>
          <p:cNvSpPr/>
          <p:nvPr/>
        </p:nvSpPr>
        <p:spPr>
          <a:xfrm>
            <a:off x="7129559" y="2618579"/>
            <a:ext cx="806609"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‘FOO’</a:t>
            </a:r>
          </a:p>
        </p:txBody>
      </p:sp>
      <p:sp>
        <p:nvSpPr>
          <p:cNvPr id="53" name="Rounded Rectangle 52">
            <a:extLst>
              <a:ext uri="{FF2B5EF4-FFF2-40B4-BE49-F238E27FC236}">
                <a16:creationId xmlns:a16="http://schemas.microsoft.com/office/drawing/2014/main" id="{C0F177A4-6272-5549-9C1C-63C3D44FE9CA}"/>
              </a:ext>
            </a:extLst>
          </p:cNvPr>
          <p:cNvSpPr/>
          <p:nvPr/>
        </p:nvSpPr>
        <p:spPr>
          <a:xfrm>
            <a:off x="6504207" y="1655805"/>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a:t>
            </a:r>
          </a:p>
        </p:txBody>
      </p:sp>
      <p:cxnSp>
        <p:nvCxnSpPr>
          <p:cNvPr id="54" name="Straight Arrow Connector 53">
            <a:extLst>
              <a:ext uri="{FF2B5EF4-FFF2-40B4-BE49-F238E27FC236}">
                <a16:creationId xmlns:a16="http://schemas.microsoft.com/office/drawing/2014/main" id="{D9CAC301-3F66-204F-9F0E-48094FA40DF7}"/>
              </a:ext>
            </a:extLst>
          </p:cNvPr>
          <p:cNvCxnSpPr>
            <a:cxnSpLocks/>
            <a:stCxn id="53" idx="2"/>
            <a:endCxn id="47" idx="0"/>
          </p:cNvCxnSpPr>
          <p:nvPr/>
        </p:nvCxnSpPr>
        <p:spPr>
          <a:xfrm flipH="1">
            <a:off x="6242963" y="2113005"/>
            <a:ext cx="673839" cy="5055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636993D-622C-A547-9FFF-5B63F47CBC2D}"/>
              </a:ext>
            </a:extLst>
          </p:cNvPr>
          <p:cNvCxnSpPr>
            <a:cxnSpLocks/>
            <a:stCxn id="53" idx="2"/>
          </p:cNvCxnSpPr>
          <p:nvPr/>
        </p:nvCxnSpPr>
        <p:spPr>
          <a:xfrm>
            <a:off x="6916802" y="2113005"/>
            <a:ext cx="606771" cy="5055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C74B820-4474-1E4F-B932-FA2426D95E0B}"/>
              </a:ext>
            </a:extLst>
          </p:cNvPr>
          <p:cNvCxnSpPr>
            <a:cxnSpLocks/>
          </p:cNvCxnSpPr>
          <p:nvPr/>
        </p:nvCxnSpPr>
        <p:spPr>
          <a:xfrm flipV="1">
            <a:off x="3472249" y="2618579"/>
            <a:ext cx="2037149" cy="1"/>
          </a:xfrm>
          <a:prstGeom prst="straightConnector1">
            <a:avLst/>
          </a:prstGeom>
          <a:ln w="1270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181BEE1-991A-F645-BDCB-BAEEF13A59A0}"/>
              </a:ext>
            </a:extLst>
          </p:cNvPr>
          <p:cNvSpPr txBox="1"/>
          <p:nvPr/>
        </p:nvSpPr>
        <p:spPr>
          <a:xfrm>
            <a:off x="3383266" y="2162432"/>
            <a:ext cx="1891934" cy="338554"/>
          </a:xfrm>
          <a:prstGeom prst="rect">
            <a:avLst/>
          </a:prstGeom>
          <a:noFill/>
        </p:spPr>
        <p:txBody>
          <a:bodyPr wrap="square" rtlCol="0">
            <a:spAutoFit/>
          </a:bodyPr>
          <a:lstStyle/>
          <a:p>
            <a:r>
              <a:rPr lang="en-US" sz="1600" dirty="0"/>
              <a:t>Constant Folding</a:t>
            </a:r>
          </a:p>
        </p:txBody>
      </p:sp>
    </p:spTree>
    <p:extLst>
      <p:ext uri="{BB962C8B-B14F-4D97-AF65-F5344CB8AC3E}">
        <p14:creationId xmlns:p14="http://schemas.microsoft.com/office/powerpoint/2010/main" val="110428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Graphical user interface, table&#10;&#10;Description automatically generated">
            <a:extLst>
              <a:ext uri="{FF2B5EF4-FFF2-40B4-BE49-F238E27FC236}">
                <a16:creationId xmlns:a16="http://schemas.microsoft.com/office/drawing/2014/main" id="{EB1FE429-9780-E14A-8C9B-41AF7EF9927C}"/>
              </a:ext>
            </a:extLst>
          </p:cNvPr>
          <p:cNvPicPr>
            <a:picLocks noChangeAspect="1"/>
          </p:cNvPicPr>
          <p:nvPr/>
        </p:nvPicPr>
        <p:blipFill>
          <a:blip r:embed="rId3"/>
          <a:stretch>
            <a:fillRect/>
          </a:stretch>
        </p:blipFill>
        <p:spPr>
          <a:xfrm>
            <a:off x="2783164" y="0"/>
            <a:ext cx="6625671" cy="6858000"/>
          </a:xfrm>
          <a:prstGeom prst="rect">
            <a:avLst/>
          </a:prstGeom>
        </p:spPr>
      </p:pic>
      <p:sp>
        <p:nvSpPr>
          <p:cNvPr id="6" name="Rounded Rectangle 5">
            <a:extLst>
              <a:ext uri="{FF2B5EF4-FFF2-40B4-BE49-F238E27FC236}">
                <a16:creationId xmlns:a16="http://schemas.microsoft.com/office/drawing/2014/main" id="{C267A6BB-FD66-4D49-827A-2F267BE325BD}"/>
              </a:ext>
            </a:extLst>
          </p:cNvPr>
          <p:cNvSpPr/>
          <p:nvPr/>
        </p:nvSpPr>
        <p:spPr>
          <a:xfrm rot="21219215">
            <a:off x="6837814" y="5989046"/>
            <a:ext cx="1680519" cy="506627"/>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Sep 15, 2021</a:t>
            </a:r>
          </a:p>
        </p:txBody>
      </p:sp>
    </p:spTree>
    <p:extLst>
      <p:ext uri="{BB962C8B-B14F-4D97-AF65-F5344CB8AC3E}">
        <p14:creationId xmlns:p14="http://schemas.microsoft.com/office/powerpoint/2010/main" val="843947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8259368C-031F-B946-8C32-0897781683B9}"/>
              </a:ext>
            </a:extLst>
          </p:cNvPr>
          <p:cNvPicPr>
            <a:picLocks noChangeAspect="1"/>
          </p:cNvPicPr>
          <p:nvPr/>
        </p:nvPicPr>
        <p:blipFill>
          <a:blip r:embed="rId2"/>
          <a:stretch>
            <a:fillRect/>
          </a:stretch>
        </p:blipFill>
        <p:spPr>
          <a:xfrm>
            <a:off x="285750" y="463550"/>
            <a:ext cx="11620500" cy="5930900"/>
          </a:xfrm>
          <a:prstGeom prst="rect">
            <a:avLst/>
          </a:prstGeom>
        </p:spPr>
      </p:pic>
      <p:sp>
        <p:nvSpPr>
          <p:cNvPr id="8" name="Rounded Rectangle 7">
            <a:extLst>
              <a:ext uri="{FF2B5EF4-FFF2-40B4-BE49-F238E27FC236}">
                <a16:creationId xmlns:a16="http://schemas.microsoft.com/office/drawing/2014/main" id="{1510831C-FB02-234D-AD10-333E62D58ED1}"/>
              </a:ext>
            </a:extLst>
          </p:cNvPr>
          <p:cNvSpPr/>
          <p:nvPr/>
        </p:nvSpPr>
        <p:spPr>
          <a:xfrm rot="21219215">
            <a:off x="7910099" y="5522516"/>
            <a:ext cx="1680519" cy="506627"/>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Sep 20, 2021</a:t>
            </a:r>
          </a:p>
        </p:txBody>
      </p:sp>
    </p:spTree>
    <p:extLst>
      <p:ext uri="{BB962C8B-B14F-4D97-AF65-F5344CB8AC3E}">
        <p14:creationId xmlns:p14="http://schemas.microsoft.com/office/powerpoint/2010/main" val="1401559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6606B8AE-AFF7-2842-8EBD-E2B74E88914D}"/>
              </a:ext>
            </a:extLst>
          </p:cNvPr>
          <p:cNvPicPr>
            <a:picLocks noChangeAspect="1"/>
          </p:cNvPicPr>
          <p:nvPr/>
        </p:nvPicPr>
        <p:blipFill>
          <a:blip r:embed="rId2"/>
          <a:stretch>
            <a:fillRect/>
          </a:stretch>
        </p:blipFill>
        <p:spPr>
          <a:xfrm>
            <a:off x="259196" y="1106797"/>
            <a:ext cx="4025900" cy="2578100"/>
          </a:xfrm>
          <a:prstGeom prst="rect">
            <a:avLst/>
          </a:prstGeom>
        </p:spPr>
      </p:pic>
      <p:pic>
        <p:nvPicPr>
          <p:cNvPr id="7" name="Picture 6" descr="Table&#10;&#10;Description automatically generated">
            <a:extLst>
              <a:ext uri="{FF2B5EF4-FFF2-40B4-BE49-F238E27FC236}">
                <a16:creationId xmlns:a16="http://schemas.microsoft.com/office/drawing/2014/main" id="{F9E491E4-CE3A-DF4F-8EFF-7B32DC0163D5}"/>
              </a:ext>
            </a:extLst>
          </p:cNvPr>
          <p:cNvPicPr>
            <a:picLocks noChangeAspect="1"/>
          </p:cNvPicPr>
          <p:nvPr/>
        </p:nvPicPr>
        <p:blipFill>
          <a:blip r:embed="rId3"/>
          <a:stretch>
            <a:fillRect/>
          </a:stretch>
        </p:blipFill>
        <p:spPr>
          <a:xfrm>
            <a:off x="6006527" y="1306204"/>
            <a:ext cx="1473200" cy="2387600"/>
          </a:xfrm>
          <a:prstGeom prst="rect">
            <a:avLst/>
          </a:prstGeom>
        </p:spPr>
      </p:pic>
      <p:sp>
        <p:nvSpPr>
          <p:cNvPr id="8" name="Rounded Rectangle 7">
            <a:extLst>
              <a:ext uri="{FF2B5EF4-FFF2-40B4-BE49-F238E27FC236}">
                <a16:creationId xmlns:a16="http://schemas.microsoft.com/office/drawing/2014/main" id="{F0F52D06-071C-894E-9E70-68FB8221E681}"/>
              </a:ext>
            </a:extLst>
          </p:cNvPr>
          <p:cNvSpPr/>
          <p:nvPr/>
        </p:nvSpPr>
        <p:spPr>
          <a:xfrm>
            <a:off x="2766951" y="1258704"/>
            <a:ext cx="1541895" cy="2493900"/>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ACAD90A-48AA-7648-A8EB-689521CB1A98}"/>
              </a:ext>
            </a:extLst>
          </p:cNvPr>
          <p:cNvCxnSpPr>
            <a:cxnSpLocks/>
          </p:cNvCxnSpPr>
          <p:nvPr/>
        </p:nvCxnSpPr>
        <p:spPr>
          <a:xfrm>
            <a:off x="4429497" y="2458192"/>
            <a:ext cx="1520040" cy="0"/>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E3D0B6-C3B0-5F4C-A513-8C529A4694EC}"/>
              </a:ext>
            </a:extLst>
          </p:cNvPr>
          <p:cNvSpPr txBox="1"/>
          <p:nvPr/>
        </p:nvSpPr>
        <p:spPr>
          <a:xfrm>
            <a:off x="4322615" y="2113806"/>
            <a:ext cx="1721922" cy="276999"/>
          </a:xfrm>
          <a:prstGeom prst="rect">
            <a:avLst/>
          </a:prstGeom>
          <a:noFill/>
        </p:spPr>
        <p:txBody>
          <a:bodyPr wrap="square" rtlCol="0">
            <a:spAutoFit/>
          </a:bodyPr>
          <a:lstStyle/>
          <a:p>
            <a:pPr algn="ctr"/>
            <a:r>
              <a:rPr lang="en-US" sz="1200" dirty="0"/>
              <a:t>Callable::apply()</a:t>
            </a:r>
          </a:p>
        </p:txBody>
      </p:sp>
      <p:pic>
        <p:nvPicPr>
          <p:cNvPr id="22" name="Picture 21" descr="Table&#10;&#10;Description automatically generated">
            <a:extLst>
              <a:ext uri="{FF2B5EF4-FFF2-40B4-BE49-F238E27FC236}">
                <a16:creationId xmlns:a16="http://schemas.microsoft.com/office/drawing/2014/main" id="{0CAC2B98-C0ED-E847-B19F-2749A03AA485}"/>
              </a:ext>
            </a:extLst>
          </p:cNvPr>
          <p:cNvPicPr>
            <a:picLocks noChangeAspect="1"/>
          </p:cNvPicPr>
          <p:nvPr/>
        </p:nvPicPr>
        <p:blipFill>
          <a:blip r:embed="rId4"/>
          <a:stretch>
            <a:fillRect/>
          </a:stretch>
        </p:blipFill>
        <p:spPr>
          <a:xfrm>
            <a:off x="7883155" y="1106797"/>
            <a:ext cx="4025900" cy="1384300"/>
          </a:xfrm>
          <a:prstGeom prst="rect">
            <a:avLst/>
          </a:prstGeom>
        </p:spPr>
      </p:pic>
    </p:spTree>
    <p:extLst>
      <p:ext uri="{BB962C8B-B14F-4D97-AF65-F5344CB8AC3E}">
        <p14:creationId xmlns:p14="http://schemas.microsoft.com/office/powerpoint/2010/main" val="3598991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0ACAD90A-48AA-7648-A8EB-689521CB1A98}"/>
              </a:ext>
            </a:extLst>
          </p:cNvPr>
          <p:cNvCxnSpPr>
            <a:cxnSpLocks/>
          </p:cNvCxnSpPr>
          <p:nvPr/>
        </p:nvCxnSpPr>
        <p:spPr>
          <a:xfrm>
            <a:off x="4429497" y="2683823"/>
            <a:ext cx="1520040" cy="0"/>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E3D0B6-C3B0-5F4C-A513-8C529A4694EC}"/>
              </a:ext>
            </a:extLst>
          </p:cNvPr>
          <p:cNvSpPr txBox="1"/>
          <p:nvPr/>
        </p:nvSpPr>
        <p:spPr>
          <a:xfrm>
            <a:off x="4322615" y="2339437"/>
            <a:ext cx="1721922" cy="276999"/>
          </a:xfrm>
          <a:prstGeom prst="rect">
            <a:avLst/>
          </a:prstGeom>
          <a:noFill/>
        </p:spPr>
        <p:txBody>
          <a:bodyPr wrap="square" rtlCol="0">
            <a:spAutoFit/>
          </a:bodyPr>
          <a:lstStyle/>
          <a:p>
            <a:pPr algn="ctr"/>
            <a:r>
              <a:rPr lang="en-US" sz="1200" dirty="0"/>
              <a:t>Callable::apply()</a:t>
            </a:r>
          </a:p>
        </p:txBody>
      </p:sp>
      <p:pic>
        <p:nvPicPr>
          <p:cNvPr id="3" name="Picture 2" descr="A picture containing text, crossword puzzle, cellphone&#10;&#10;Description automatically generated">
            <a:extLst>
              <a:ext uri="{FF2B5EF4-FFF2-40B4-BE49-F238E27FC236}">
                <a16:creationId xmlns:a16="http://schemas.microsoft.com/office/drawing/2014/main" id="{7C406BAB-B5CE-C245-B1C3-30A6DF3F040C}"/>
              </a:ext>
            </a:extLst>
          </p:cNvPr>
          <p:cNvPicPr>
            <a:picLocks noChangeAspect="1"/>
          </p:cNvPicPr>
          <p:nvPr/>
        </p:nvPicPr>
        <p:blipFill>
          <a:blip r:embed="rId2"/>
          <a:stretch>
            <a:fillRect/>
          </a:stretch>
        </p:blipFill>
        <p:spPr>
          <a:xfrm>
            <a:off x="2452499" y="1691080"/>
            <a:ext cx="1612900" cy="2184400"/>
          </a:xfrm>
          <a:prstGeom prst="rect">
            <a:avLst/>
          </a:prstGeom>
        </p:spPr>
      </p:pic>
      <p:pic>
        <p:nvPicPr>
          <p:cNvPr id="6" name="Picture 5" descr="Table&#10;&#10;Description automatically generated">
            <a:extLst>
              <a:ext uri="{FF2B5EF4-FFF2-40B4-BE49-F238E27FC236}">
                <a16:creationId xmlns:a16="http://schemas.microsoft.com/office/drawing/2014/main" id="{D575C797-DBE2-714D-B874-0EC97CC7D8CB}"/>
              </a:ext>
            </a:extLst>
          </p:cNvPr>
          <p:cNvPicPr>
            <a:picLocks noChangeAspect="1"/>
          </p:cNvPicPr>
          <p:nvPr/>
        </p:nvPicPr>
        <p:blipFill>
          <a:blip r:embed="rId3"/>
          <a:stretch>
            <a:fillRect/>
          </a:stretch>
        </p:blipFill>
        <p:spPr>
          <a:xfrm>
            <a:off x="6324434" y="1462480"/>
            <a:ext cx="1498600" cy="2413000"/>
          </a:xfrm>
          <a:prstGeom prst="rect">
            <a:avLst/>
          </a:prstGeom>
        </p:spPr>
      </p:pic>
    </p:spTree>
    <p:extLst>
      <p:ext uri="{BB962C8B-B14F-4D97-AF65-F5344CB8AC3E}">
        <p14:creationId xmlns:p14="http://schemas.microsoft.com/office/powerpoint/2010/main" val="548312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6DA2B4AE-6FE3-384F-B7CC-1DD045693454}"/>
              </a:ext>
            </a:extLst>
          </p:cNvPr>
          <p:cNvSpPr/>
          <p:nvPr/>
        </p:nvSpPr>
        <p:spPr>
          <a:xfrm>
            <a:off x="3185187" y="2264817"/>
            <a:ext cx="2163324" cy="107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t>LambdaTypedExpr</a:t>
            </a:r>
          </a:p>
          <a:p>
            <a:pPr algn="ctr"/>
            <a:endParaRPr lang="en-US" sz="1200" dirty="0"/>
          </a:p>
          <a:p>
            <a:r>
              <a:rPr lang="en-US" sz="1200" dirty="0"/>
              <a:t>signature = (x: INTEGER)</a:t>
            </a:r>
          </a:p>
          <a:p>
            <a:r>
              <a:rPr lang="en-US" sz="1200" dirty="0"/>
              <a:t>body = {x mod 2 = 0}</a:t>
            </a:r>
          </a:p>
        </p:txBody>
      </p:sp>
      <p:sp>
        <p:nvSpPr>
          <p:cNvPr id="106" name="Line Callout 2 (No Border) 105">
            <a:extLst>
              <a:ext uri="{FF2B5EF4-FFF2-40B4-BE49-F238E27FC236}">
                <a16:creationId xmlns:a16="http://schemas.microsoft.com/office/drawing/2014/main" id="{905D84E2-A252-A142-9B46-B8F4444F134D}"/>
              </a:ext>
            </a:extLst>
          </p:cNvPr>
          <p:cNvSpPr/>
          <p:nvPr/>
        </p:nvSpPr>
        <p:spPr>
          <a:xfrm>
            <a:off x="6602681" y="1764343"/>
            <a:ext cx="4170968" cy="3686430"/>
          </a:xfrm>
          <a:prstGeom prst="callout2">
            <a:avLst>
              <a:gd name="adj1" fmla="val 18750"/>
              <a:gd name="adj2" fmla="val -8333"/>
              <a:gd name="adj3" fmla="val 18750"/>
              <a:gd name="adj4" fmla="val -16667"/>
              <a:gd name="adj5" fmla="val 34488"/>
              <a:gd name="adj6" fmla="val -43801"/>
            </a:avLst>
          </a:prstGeom>
          <a:solidFill>
            <a:schemeClr val="accent1">
              <a:alpha val="4753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2A66D56F-36DB-B44D-A2E5-77D11F0ACB88}"/>
              </a:ext>
            </a:extLst>
          </p:cNvPr>
          <p:cNvSpPr/>
          <p:nvPr/>
        </p:nvSpPr>
        <p:spPr>
          <a:xfrm>
            <a:off x="1694547" y="581891"/>
            <a:ext cx="2163324" cy="923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CallTypedExpr</a:t>
            </a:r>
          </a:p>
          <a:p>
            <a:pPr algn="ctr"/>
            <a:endParaRPr lang="en-US" sz="1200" dirty="0"/>
          </a:p>
          <a:p>
            <a:r>
              <a:rPr lang="en-US" sz="1200" dirty="0"/>
              <a:t>name = “filter”</a:t>
            </a:r>
          </a:p>
          <a:p>
            <a:r>
              <a:rPr lang="en-US" sz="1200" dirty="0"/>
              <a:t>type = ARRAY(INTEGER)</a:t>
            </a:r>
          </a:p>
        </p:txBody>
      </p:sp>
      <p:sp>
        <p:nvSpPr>
          <p:cNvPr id="8" name="Rounded Rectangle 7">
            <a:extLst>
              <a:ext uri="{FF2B5EF4-FFF2-40B4-BE49-F238E27FC236}">
                <a16:creationId xmlns:a16="http://schemas.microsoft.com/office/drawing/2014/main" id="{46EA2C9B-133E-5443-9E29-C2888B304617}"/>
              </a:ext>
            </a:extLst>
          </p:cNvPr>
          <p:cNvSpPr/>
          <p:nvPr/>
        </p:nvSpPr>
        <p:spPr>
          <a:xfrm>
            <a:off x="449761" y="2242751"/>
            <a:ext cx="1937180" cy="1095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t>FieldAccessTypedExpr</a:t>
            </a:r>
          </a:p>
          <a:p>
            <a:pPr algn="ctr"/>
            <a:endParaRPr lang="en-US" sz="1200" dirty="0"/>
          </a:p>
          <a:p>
            <a:r>
              <a:rPr lang="en-US" sz="1200" dirty="0"/>
              <a:t>type = ARRAY(INTEGER)</a:t>
            </a:r>
          </a:p>
          <a:p>
            <a:r>
              <a:rPr lang="en-US" sz="1200" dirty="0"/>
              <a:t>name = “a”</a:t>
            </a:r>
          </a:p>
        </p:txBody>
      </p:sp>
      <p:cxnSp>
        <p:nvCxnSpPr>
          <p:cNvPr id="18" name="Straight Arrow Connector 17">
            <a:extLst>
              <a:ext uri="{FF2B5EF4-FFF2-40B4-BE49-F238E27FC236}">
                <a16:creationId xmlns:a16="http://schemas.microsoft.com/office/drawing/2014/main" id="{25AE8DD8-9776-7944-92AD-ACABE09DE086}"/>
              </a:ext>
            </a:extLst>
          </p:cNvPr>
          <p:cNvCxnSpPr>
            <a:cxnSpLocks/>
            <a:stCxn id="7" idx="2"/>
            <a:endCxn id="8" idx="0"/>
          </p:cNvCxnSpPr>
          <p:nvPr/>
        </p:nvCxnSpPr>
        <p:spPr>
          <a:xfrm flipH="1">
            <a:off x="1418351" y="1504914"/>
            <a:ext cx="1357858" cy="7378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47654BC-F1E4-F24C-BA82-1BAE7FCCDA02}"/>
              </a:ext>
            </a:extLst>
          </p:cNvPr>
          <p:cNvCxnSpPr>
            <a:cxnSpLocks/>
            <a:stCxn id="7" idx="2"/>
            <a:endCxn id="9" idx="0"/>
          </p:cNvCxnSpPr>
          <p:nvPr/>
        </p:nvCxnSpPr>
        <p:spPr>
          <a:xfrm>
            <a:off x="2776209" y="1504914"/>
            <a:ext cx="1490640" cy="7599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0EA40BAD-316E-2846-A3A0-0F7D69B59E39}"/>
              </a:ext>
            </a:extLst>
          </p:cNvPr>
          <p:cNvSpPr/>
          <p:nvPr/>
        </p:nvSpPr>
        <p:spPr>
          <a:xfrm>
            <a:off x="8338971" y="1971160"/>
            <a:ext cx="1275420" cy="7843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Call…</a:t>
            </a:r>
          </a:p>
          <a:p>
            <a:pPr algn="ctr"/>
            <a:endParaRPr lang="en-US" sz="1000" dirty="0">
              <a:solidFill>
                <a:schemeClr val="bg1"/>
              </a:solidFill>
            </a:endParaRPr>
          </a:p>
          <a:p>
            <a:r>
              <a:rPr lang="en-US" sz="1000" dirty="0">
                <a:solidFill>
                  <a:schemeClr val="bg1"/>
                </a:solidFill>
              </a:rPr>
              <a:t>name = “eq”</a:t>
            </a:r>
          </a:p>
          <a:p>
            <a:r>
              <a:rPr lang="en-US" sz="1000" dirty="0">
                <a:solidFill>
                  <a:schemeClr val="bg1"/>
                </a:solidFill>
              </a:rPr>
              <a:t>type = BOOLEAN</a:t>
            </a:r>
          </a:p>
        </p:txBody>
      </p:sp>
      <p:sp>
        <p:nvSpPr>
          <p:cNvPr id="73" name="Rounded Rectangle 72">
            <a:extLst>
              <a:ext uri="{FF2B5EF4-FFF2-40B4-BE49-F238E27FC236}">
                <a16:creationId xmlns:a16="http://schemas.microsoft.com/office/drawing/2014/main" id="{5D0A9D4D-903A-B64F-A875-D513B1601C44}"/>
              </a:ext>
            </a:extLst>
          </p:cNvPr>
          <p:cNvSpPr/>
          <p:nvPr/>
        </p:nvSpPr>
        <p:spPr>
          <a:xfrm>
            <a:off x="6792686" y="4470201"/>
            <a:ext cx="1236219" cy="7843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FieldAccess…</a:t>
            </a:r>
          </a:p>
          <a:p>
            <a:pPr algn="ctr"/>
            <a:endParaRPr lang="en-US" sz="1000" dirty="0">
              <a:solidFill>
                <a:schemeClr val="bg1"/>
              </a:solidFill>
            </a:endParaRPr>
          </a:p>
          <a:p>
            <a:r>
              <a:rPr lang="en-US" sz="1000" dirty="0">
                <a:solidFill>
                  <a:schemeClr val="bg1"/>
                </a:solidFill>
              </a:rPr>
              <a:t>name = “x”</a:t>
            </a:r>
          </a:p>
          <a:p>
            <a:r>
              <a:rPr lang="en-US" sz="1000" dirty="0">
                <a:solidFill>
                  <a:schemeClr val="bg1"/>
                </a:solidFill>
              </a:rPr>
              <a:t>type = INTEGER</a:t>
            </a:r>
          </a:p>
        </p:txBody>
      </p:sp>
      <p:sp>
        <p:nvSpPr>
          <p:cNvPr id="74" name="Rounded Rectangle 73">
            <a:extLst>
              <a:ext uri="{FF2B5EF4-FFF2-40B4-BE49-F238E27FC236}">
                <a16:creationId xmlns:a16="http://schemas.microsoft.com/office/drawing/2014/main" id="{99E965CE-4717-3C42-804F-81CBC6E997A9}"/>
              </a:ext>
            </a:extLst>
          </p:cNvPr>
          <p:cNvSpPr/>
          <p:nvPr/>
        </p:nvSpPr>
        <p:spPr>
          <a:xfrm>
            <a:off x="8321360" y="4470201"/>
            <a:ext cx="1161023" cy="7843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rPr>
              <a:t>Constant…</a:t>
            </a:r>
          </a:p>
          <a:p>
            <a:pPr algn="ctr"/>
            <a:endParaRPr lang="en-US" sz="1000" dirty="0">
              <a:solidFill>
                <a:schemeClr val="bg1"/>
              </a:solidFill>
            </a:endParaRPr>
          </a:p>
          <a:p>
            <a:r>
              <a:rPr lang="en-US" sz="1000" dirty="0">
                <a:solidFill>
                  <a:schemeClr val="bg1"/>
                </a:solidFill>
              </a:rPr>
              <a:t>value = 2</a:t>
            </a:r>
          </a:p>
        </p:txBody>
      </p:sp>
      <p:sp>
        <p:nvSpPr>
          <p:cNvPr id="75" name="Rounded Rectangle 74">
            <a:extLst>
              <a:ext uri="{FF2B5EF4-FFF2-40B4-BE49-F238E27FC236}">
                <a16:creationId xmlns:a16="http://schemas.microsoft.com/office/drawing/2014/main" id="{CD5BD05E-5192-B746-B039-6D8922093C23}"/>
              </a:ext>
            </a:extLst>
          </p:cNvPr>
          <p:cNvSpPr/>
          <p:nvPr/>
        </p:nvSpPr>
        <p:spPr>
          <a:xfrm>
            <a:off x="9372388" y="3253837"/>
            <a:ext cx="1161023" cy="7843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a:solidFill>
                  <a:schemeClr val="bg1"/>
                </a:solidFill>
              </a:rPr>
              <a:t>Constant…</a:t>
            </a:r>
          </a:p>
          <a:p>
            <a:endParaRPr lang="en-US" sz="1000" dirty="0">
              <a:solidFill>
                <a:schemeClr val="bg1"/>
              </a:solidFill>
            </a:endParaRPr>
          </a:p>
          <a:p>
            <a:r>
              <a:rPr lang="en-US" sz="1000" dirty="0">
                <a:solidFill>
                  <a:schemeClr val="bg1"/>
                </a:solidFill>
              </a:rPr>
              <a:t>value = 0</a:t>
            </a:r>
          </a:p>
        </p:txBody>
      </p:sp>
      <p:sp>
        <p:nvSpPr>
          <p:cNvPr id="76" name="Rounded Rectangle 75">
            <a:extLst>
              <a:ext uri="{FF2B5EF4-FFF2-40B4-BE49-F238E27FC236}">
                <a16:creationId xmlns:a16="http://schemas.microsoft.com/office/drawing/2014/main" id="{29690359-9BC7-4F43-9049-6762A604DF9B}"/>
              </a:ext>
            </a:extLst>
          </p:cNvPr>
          <p:cNvSpPr/>
          <p:nvPr/>
        </p:nvSpPr>
        <p:spPr>
          <a:xfrm>
            <a:off x="7501962" y="3253837"/>
            <a:ext cx="1161023" cy="78434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Call…</a:t>
            </a:r>
          </a:p>
          <a:p>
            <a:pPr algn="ctr"/>
            <a:endParaRPr lang="en-US" sz="1000" dirty="0">
              <a:solidFill>
                <a:schemeClr val="bg1"/>
              </a:solidFill>
            </a:endParaRPr>
          </a:p>
          <a:p>
            <a:r>
              <a:rPr lang="en-US" sz="1000" dirty="0">
                <a:solidFill>
                  <a:schemeClr val="bg1"/>
                </a:solidFill>
              </a:rPr>
              <a:t>name = mod</a:t>
            </a:r>
          </a:p>
          <a:p>
            <a:r>
              <a:rPr lang="en-US" sz="1000" dirty="0">
                <a:solidFill>
                  <a:schemeClr val="bg1"/>
                </a:solidFill>
              </a:rPr>
              <a:t>type = INTEGER</a:t>
            </a:r>
          </a:p>
        </p:txBody>
      </p:sp>
      <p:cxnSp>
        <p:nvCxnSpPr>
          <p:cNvPr id="77" name="Straight Arrow Connector 76">
            <a:extLst>
              <a:ext uri="{FF2B5EF4-FFF2-40B4-BE49-F238E27FC236}">
                <a16:creationId xmlns:a16="http://schemas.microsoft.com/office/drawing/2014/main" id="{4FE2BB92-402A-4A4B-9BBA-0463941C746B}"/>
              </a:ext>
            </a:extLst>
          </p:cNvPr>
          <p:cNvCxnSpPr>
            <a:cxnSpLocks/>
            <a:stCxn id="72" idx="2"/>
            <a:endCxn id="75" idx="0"/>
          </p:cNvCxnSpPr>
          <p:nvPr/>
        </p:nvCxnSpPr>
        <p:spPr>
          <a:xfrm>
            <a:off x="8976681" y="2755507"/>
            <a:ext cx="976219" cy="49833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F4DD898-BEDA-9245-B4C4-119602F4E702}"/>
              </a:ext>
            </a:extLst>
          </p:cNvPr>
          <p:cNvCxnSpPr>
            <a:cxnSpLocks/>
            <a:stCxn id="72" idx="2"/>
            <a:endCxn id="76" idx="0"/>
          </p:cNvCxnSpPr>
          <p:nvPr/>
        </p:nvCxnSpPr>
        <p:spPr>
          <a:xfrm flipH="1">
            <a:off x="8082474" y="2755507"/>
            <a:ext cx="894207" cy="49833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529C0D9-28B0-4841-BE46-606308863C2F}"/>
              </a:ext>
            </a:extLst>
          </p:cNvPr>
          <p:cNvCxnSpPr>
            <a:cxnSpLocks/>
            <a:stCxn id="76" idx="2"/>
            <a:endCxn id="73" idx="0"/>
          </p:cNvCxnSpPr>
          <p:nvPr/>
        </p:nvCxnSpPr>
        <p:spPr>
          <a:xfrm flipH="1">
            <a:off x="7410796" y="4038184"/>
            <a:ext cx="671678" cy="432017"/>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6A4B713-0C24-BA4A-BCDF-2FEC28AB1261}"/>
              </a:ext>
            </a:extLst>
          </p:cNvPr>
          <p:cNvCxnSpPr>
            <a:cxnSpLocks/>
            <a:stCxn id="76" idx="2"/>
            <a:endCxn id="74" idx="0"/>
          </p:cNvCxnSpPr>
          <p:nvPr/>
        </p:nvCxnSpPr>
        <p:spPr>
          <a:xfrm>
            <a:off x="8082474" y="4038184"/>
            <a:ext cx="819398" cy="432017"/>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713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46878A-FA79-BE4D-8654-0559974B2335}"/>
              </a:ext>
            </a:extLst>
          </p:cNvPr>
          <p:cNvSpPr/>
          <p:nvPr/>
        </p:nvSpPr>
        <p:spPr>
          <a:xfrm>
            <a:off x="2107931" y="702646"/>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 N </a:t>
            </a:r>
            <a:r>
              <a:rPr lang="en-US" sz="1200" dirty="0"/>
              <a:t>(sink)</a:t>
            </a:r>
          </a:p>
        </p:txBody>
      </p:sp>
      <p:sp>
        <p:nvSpPr>
          <p:cNvPr id="7" name="Rounded Rectangle 6">
            <a:extLst>
              <a:ext uri="{FF2B5EF4-FFF2-40B4-BE49-F238E27FC236}">
                <a16:creationId xmlns:a16="http://schemas.microsoft.com/office/drawing/2014/main" id="{CF2BE70C-B9A4-1F43-A288-91FD545194F9}"/>
              </a:ext>
            </a:extLst>
          </p:cNvPr>
          <p:cNvSpPr/>
          <p:nvPr/>
        </p:nvSpPr>
        <p:spPr>
          <a:xfrm>
            <a:off x="2107931" y="1548065"/>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 N-1</a:t>
            </a:r>
          </a:p>
        </p:txBody>
      </p:sp>
      <p:sp>
        <p:nvSpPr>
          <p:cNvPr id="8" name="Rounded Rectangle 7">
            <a:extLst>
              <a:ext uri="{FF2B5EF4-FFF2-40B4-BE49-F238E27FC236}">
                <a16:creationId xmlns:a16="http://schemas.microsoft.com/office/drawing/2014/main" id="{57993F37-42FD-4444-91CB-8B3D225F49D6}"/>
              </a:ext>
            </a:extLst>
          </p:cNvPr>
          <p:cNvSpPr/>
          <p:nvPr/>
        </p:nvSpPr>
        <p:spPr>
          <a:xfrm>
            <a:off x="2095405" y="4616127"/>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 0</a:t>
            </a:r>
          </a:p>
          <a:p>
            <a:pPr algn="ctr"/>
            <a:r>
              <a:rPr lang="en-US" sz="1200" dirty="0"/>
              <a:t>(source)</a:t>
            </a:r>
          </a:p>
        </p:txBody>
      </p:sp>
      <p:sp>
        <p:nvSpPr>
          <p:cNvPr id="9" name="Rounded Rectangle 8">
            <a:extLst>
              <a:ext uri="{FF2B5EF4-FFF2-40B4-BE49-F238E27FC236}">
                <a16:creationId xmlns:a16="http://schemas.microsoft.com/office/drawing/2014/main" id="{2F724D12-A4E5-324A-80F5-1A66278394AD}"/>
              </a:ext>
            </a:extLst>
          </p:cNvPr>
          <p:cNvSpPr/>
          <p:nvPr/>
        </p:nvSpPr>
        <p:spPr>
          <a:xfrm>
            <a:off x="2095405" y="3770708"/>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 1</a:t>
            </a:r>
          </a:p>
        </p:txBody>
      </p:sp>
      <p:sp>
        <p:nvSpPr>
          <p:cNvPr id="10" name="Rounded Rectangle 9">
            <a:extLst>
              <a:ext uri="{FF2B5EF4-FFF2-40B4-BE49-F238E27FC236}">
                <a16:creationId xmlns:a16="http://schemas.microsoft.com/office/drawing/2014/main" id="{03CE4174-AF3C-5C41-BA71-81E02CC9C7F9}"/>
              </a:ext>
            </a:extLst>
          </p:cNvPr>
          <p:cNvSpPr/>
          <p:nvPr/>
        </p:nvSpPr>
        <p:spPr>
          <a:xfrm>
            <a:off x="2095405" y="2940529"/>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 2</a:t>
            </a:r>
          </a:p>
        </p:txBody>
      </p:sp>
      <p:sp>
        <p:nvSpPr>
          <p:cNvPr id="11" name="TextBox 10">
            <a:extLst>
              <a:ext uri="{FF2B5EF4-FFF2-40B4-BE49-F238E27FC236}">
                <a16:creationId xmlns:a16="http://schemas.microsoft.com/office/drawing/2014/main" id="{9B96F830-8A22-A347-A724-26964BDF910A}"/>
              </a:ext>
            </a:extLst>
          </p:cNvPr>
          <p:cNvSpPr txBox="1"/>
          <p:nvPr/>
        </p:nvSpPr>
        <p:spPr>
          <a:xfrm>
            <a:off x="2095405" y="2274595"/>
            <a:ext cx="859855" cy="369332"/>
          </a:xfrm>
          <a:prstGeom prst="rect">
            <a:avLst/>
          </a:prstGeom>
          <a:noFill/>
        </p:spPr>
        <p:txBody>
          <a:bodyPr wrap="square" rtlCol="0">
            <a:spAutoFit/>
          </a:bodyPr>
          <a:lstStyle/>
          <a:p>
            <a:pPr algn="ctr"/>
            <a:r>
              <a:rPr lang="en-US" dirty="0">
                <a:solidFill>
                  <a:schemeClr val="accent1"/>
                </a:solidFill>
              </a:rPr>
              <a:t>…</a:t>
            </a:r>
          </a:p>
        </p:txBody>
      </p:sp>
      <p:sp>
        <p:nvSpPr>
          <p:cNvPr id="12" name="Rounded Rectangle 11">
            <a:extLst>
              <a:ext uri="{FF2B5EF4-FFF2-40B4-BE49-F238E27FC236}">
                <a16:creationId xmlns:a16="http://schemas.microsoft.com/office/drawing/2014/main" id="{11E7E0DE-9E25-3243-A662-2BF7B45203FA}"/>
              </a:ext>
            </a:extLst>
          </p:cNvPr>
          <p:cNvSpPr/>
          <p:nvPr/>
        </p:nvSpPr>
        <p:spPr>
          <a:xfrm>
            <a:off x="1944303" y="577516"/>
            <a:ext cx="1222409" cy="50341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a:t>
            </a:r>
          </a:p>
        </p:txBody>
      </p:sp>
      <p:cxnSp>
        <p:nvCxnSpPr>
          <p:cNvPr id="14" name="Straight Arrow Connector 13">
            <a:extLst>
              <a:ext uri="{FF2B5EF4-FFF2-40B4-BE49-F238E27FC236}">
                <a16:creationId xmlns:a16="http://schemas.microsoft.com/office/drawing/2014/main" id="{BD78E6BB-311C-E14C-8913-439E368A2AE7}"/>
              </a:ext>
            </a:extLst>
          </p:cNvPr>
          <p:cNvCxnSpPr/>
          <p:nvPr/>
        </p:nvCxnSpPr>
        <p:spPr>
          <a:xfrm flipV="1">
            <a:off x="1315233" y="1415441"/>
            <a:ext cx="0" cy="329434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A5A5CC-9A33-AA47-A287-CC48F47C13F2}"/>
              </a:ext>
            </a:extLst>
          </p:cNvPr>
          <p:cNvSpPr txBox="1"/>
          <p:nvPr/>
        </p:nvSpPr>
        <p:spPr>
          <a:xfrm>
            <a:off x="263049" y="1785992"/>
            <a:ext cx="1052184" cy="954107"/>
          </a:xfrm>
          <a:prstGeom prst="rect">
            <a:avLst/>
          </a:prstGeom>
          <a:noFill/>
        </p:spPr>
        <p:txBody>
          <a:bodyPr wrap="square" rtlCol="0">
            <a:spAutoFit/>
          </a:bodyPr>
          <a:lstStyle/>
          <a:p>
            <a:pPr algn="ctr"/>
            <a:r>
              <a:rPr lang="en-US" sz="1400" dirty="0"/>
              <a:t>Data flows from source to sink</a:t>
            </a:r>
          </a:p>
        </p:txBody>
      </p:sp>
      <p:sp>
        <p:nvSpPr>
          <p:cNvPr id="22" name="TextBox 21">
            <a:extLst>
              <a:ext uri="{FF2B5EF4-FFF2-40B4-BE49-F238E27FC236}">
                <a16:creationId xmlns:a16="http://schemas.microsoft.com/office/drawing/2014/main" id="{929A7B63-0790-2149-8362-4E971A215729}"/>
              </a:ext>
            </a:extLst>
          </p:cNvPr>
          <p:cNvSpPr txBox="1"/>
          <p:nvPr/>
        </p:nvSpPr>
        <p:spPr>
          <a:xfrm rot="5400000">
            <a:off x="3008336" y="4162240"/>
            <a:ext cx="1528175" cy="369332"/>
          </a:xfrm>
          <a:prstGeom prst="rect">
            <a:avLst/>
          </a:prstGeom>
          <a:noFill/>
        </p:spPr>
        <p:txBody>
          <a:bodyPr wrap="square" rtlCol="0">
            <a:spAutoFit/>
          </a:bodyPr>
          <a:lstStyle/>
          <a:p>
            <a:r>
              <a:rPr lang="en-US" dirty="0"/>
              <a:t>Upstream</a:t>
            </a:r>
          </a:p>
        </p:txBody>
      </p:sp>
      <p:cxnSp>
        <p:nvCxnSpPr>
          <p:cNvPr id="23" name="Straight Arrow Connector 22">
            <a:extLst>
              <a:ext uri="{FF2B5EF4-FFF2-40B4-BE49-F238E27FC236}">
                <a16:creationId xmlns:a16="http://schemas.microsoft.com/office/drawing/2014/main" id="{B6A51584-352A-DF48-87F0-8AE9D5B49E30}"/>
              </a:ext>
            </a:extLst>
          </p:cNvPr>
          <p:cNvCxnSpPr>
            <a:cxnSpLocks/>
          </p:cNvCxnSpPr>
          <p:nvPr/>
        </p:nvCxnSpPr>
        <p:spPr>
          <a:xfrm flipV="1">
            <a:off x="3747371" y="672902"/>
            <a:ext cx="1" cy="7425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8F91A43-33C9-1B48-96D3-00756A6000AB}"/>
              </a:ext>
            </a:extLst>
          </p:cNvPr>
          <p:cNvSpPr txBox="1"/>
          <p:nvPr/>
        </p:nvSpPr>
        <p:spPr>
          <a:xfrm rot="16200000">
            <a:off x="2961033" y="2017114"/>
            <a:ext cx="1572677" cy="369332"/>
          </a:xfrm>
          <a:prstGeom prst="rect">
            <a:avLst/>
          </a:prstGeom>
          <a:noFill/>
        </p:spPr>
        <p:txBody>
          <a:bodyPr wrap="square" rtlCol="0">
            <a:spAutoFit/>
          </a:bodyPr>
          <a:lstStyle/>
          <a:p>
            <a:r>
              <a:rPr lang="en-US" dirty="0"/>
              <a:t>Downstream</a:t>
            </a:r>
          </a:p>
        </p:txBody>
      </p:sp>
      <p:cxnSp>
        <p:nvCxnSpPr>
          <p:cNvPr id="28" name="Straight Arrow Connector 27">
            <a:extLst>
              <a:ext uri="{FF2B5EF4-FFF2-40B4-BE49-F238E27FC236}">
                <a16:creationId xmlns:a16="http://schemas.microsoft.com/office/drawing/2014/main" id="{E71BC985-7184-654E-A299-4B483308F633}"/>
              </a:ext>
            </a:extLst>
          </p:cNvPr>
          <p:cNvCxnSpPr>
            <a:cxnSpLocks/>
          </p:cNvCxnSpPr>
          <p:nvPr/>
        </p:nvCxnSpPr>
        <p:spPr>
          <a:xfrm>
            <a:off x="3747372" y="4817208"/>
            <a:ext cx="0" cy="71283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B9727E1-88A6-C641-97C6-634F9B32E203}"/>
              </a:ext>
            </a:extLst>
          </p:cNvPr>
          <p:cNvCxnSpPr>
            <a:cxnSpLocks/>
            <a:stCxn id="8" idx="0"/>
            <a:endCxn id="9" idx="2"/>
          </p:cNvCxnSpPr>
          <p:nvPr/>
        </p:nvCxnSpPr>
        <p:spPr>
          <a:xfrm flipV="1">
            <a:off x="2525333" y="4271221"/>
            <a:ext cx="0" cy="3449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0C0F8C-71FA-3D4B-9582-AD217E860CEC}"/>
              </a:ext>
            </a:extLst>
          </p:cNvPr>
          <p:cNvCxnSpPr>
            <a:cxnSpLocks/>
          </p:cNvCxnSpPr>
          <p:nvPr/>
        </p:nvCxnSpPr>
        <p:spPr>
          <a:xfrm flipV="1">
            <a:off x="2525332" y="3400750"/>
            <a:ext cx="0" cy="3449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0768C46-9638-2D48-AC25-581826370F04}"/>
              </a:ext>
            </a:extLst>
          </p:cNvPr>
          <p:cNvCxnSpPr>
            <a:cxnSpLocks/>
          </p:cNvCxnSpPr>
          <p:nvPr/>
        </p:nvCxnSpPr>
        <p:spPr>
          <a:xfrm flipV="1">
            <a:off x="2537858" y="1203159"/>
            <a:ext cx="0" cy="3449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6F81C1-2311-994B-B1CB-311983B192C0}"/>
              </a:ext>
            </a:extLst>
          </p:cNvPr>
          <p:cNvCxnSpPr>
            <a:cxnSpLocks/>
          </p:cNvCxnSpPr>
          <p:nvPr/>
        </p:nvCxnSpPr>
        <p:spPr>
          <a:xfrm flipV="1">
            <a:off x="2509969" y="2595623"/>
            <a:ext cx="0" cy="3449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F417B8F-6DB4-B044-9ABC-02790B63E2AC}"/>
              </a:ext>
            </a:extLst>
          </p:cNvPr>
          <p:cNvCxnSpPr>
            <a:cxnSpLocks/>
          </p:cNvCxnSpPr>
          <p:nvPr/>
        </p:nvCxnSpPr>
        <p:spPr>
          <a:xfrm flipV="1">
            <a:off x="2522495" y="2041853"/>
            <a:ext cx="0" cy="3449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054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ounded Rectangle 39">
            <a:extLst>
              <a:ext uri="{FF2B5EF4-FFF2-40B4-BE49-F238E27FC236}">
                <a16:creationId xmlns:a16="http://schemas.microsoft.com/office/drawing/2014/main" id="{5CD65E29-4D04-D84D-A6AF-7DF16BF6752A}"/>
              </a:ext>
            </a:extLst>
          </p:cNvPr>
          <p:cNvSpPr/>
          <p:nvPr/>
        </p:nvSpPr>
        <p:spPr>
          <a:xfrm>
            <a:off x="3724978" y="1944546"/>
            <a:ext cx="1856518" cy="2098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Task</a:t>
            </a:r>
          </a:p>
        </p:txBody>
      </p:sp>
      <p:sp>
        <p:nvSpPr>
          <p:cNvPr id="41" name="Rounded Rectangle 40">
            <a:extLst>
              <a:ext uri="{FF2B5EF4-FFF2-40B4-BE49-F238E27FC236}">
                <a16:creationId xmlns:a16="http://schemas.microsoft.com/office/drawing/2014/main" id="{55293B4D-BD36-6E44-84D8-88975D6265A7}"/>
              </a:ext>
            </a:extLst>
          </p:cNvPr>
          <p:cNvSpPr/>
          <p:nvPr/>
        </p:nvSpPr>
        <p:spPr>
          <a:xfrm>
            <a:off x="4032510" y="2948670"/>
            <a:ext cx="425885" cy="488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E4B0423F-412A-FE4A-9FD8-FE01F3B7E988}"/>
              </a:ext>
            </a:extLst>
          </p:cNvPr>
          <p:cNvSpPr/>
          <p:nvPr/>
        </p:nvSpPr>
        <p:spPr>
          <a:xfrm>
            <a:off x="4032510" y="3101070"/>
            <a:ext cx="425885" cy="488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DFCDDA6E-05B5-FF45-B6E5-8F5191B437B4}"/>
              </a:ext>
            </a:extLst>
          </p:cNvPr>
          <p:cNvSpPr/>
          <p:nvPr/>
        </p:nvSpPr>
        <p:spPr>
          <a:xfrm>
            <a:off x="4032510" y="3253470"/>
            <a:ext cx="425885" cy="488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FBCDD722-B757-2B48-A836-D447EDC24B69}"/>
              </a:ext>
            </a:extLst>
          </p:cNvPr>
          <p:cNvSpPr/>
          <p:nvPr/>
        </p:nvSpPr>
        <p:spPr>
          <a:xfrm>
            <a:off x="4032510" y="3405870"/>
            <a:ext cx="425885" cy="488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4514B6AD-84AB-2943-83A6-C258DC1D6902}"/>
              </a:ext>
            </a:extLst>
          </p:cNvPr>
          <p:cNvSpPr/>
          <p:nvPr/>
        </p:nvSpPr>
        <p:spPr>
          <a:xfrm>
            <a:off x="4898894" y="2948670"/>
            <a:ext cx="425885" cy="488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62853CB3-E761-7A44-948D-4DC85E43198E}"/>
              </a:ext>
            </a:extLst>
          </p:cNvPr>
          <p:cNvSpPr/>
          <p:nvPr/>
        </p:nvSpPr>
        <p:spPr>
          <a:xfrm>
            <a:off x="4898894" y="3101070"/>
            <a:ext cx="425885" cy="488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6D982E1B-17D3-CF44-8882-DA757D74BECC}"/>
              </a:ext>
            </a:extLst>
          </p:cNvPr>
          <p:cNvSpPr/>
          <p:nvPr/>
        </p:nvSpPr>
        <p:spPr>
          <a:xfrm>
            <a:off x="4898894" y="3253470"/>
            <a:ext cx="425885" cy="488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24238523-9B39-0649-A51E-BC8878F1E9D9}"/>
              </a:ext>
            </a:extLst>
          </p:cNvPr>
          <p:cNvSpPr/>
          <p:nvPr/>
        </p:nvSpPr>
        <p:spPr>
          <a:xfrm>
            <a:off x="4898894" y="3378202"/>
            <a:ext cx="425885" cy="488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F73798D-0DFD-AD42-A8E4-066D8261FB82}"/>
              </a:ext>
            </a:extLst>
          </p:cNvPr>
          <p:cNvSpPr txBox="1"/>
          <p:nvPr/>
        </p:nvSpPr>
        <p:spPr>
          <a:xfrm>
            <a:off x="3852876" y="2357530"/>
            <a:ext cx="801665" cy="553998"/>
          </a:xfrm>
          <a:prstGeom prst="rect">
            <a:avLst/>
          </a:prstGeom>
          <a:noFill/>
        </p:spPr>
        <p:txBody>
          <a:bodyPr wrap="square" rtlCol="0">
            <a:spAutoFit/>
          </a:bodyPr>
          <a:lstStyle/>
          <a:p>
            <a:pPr algn="ctr"/>
            <a:r>
              <a:rPr lang="en-US" sz="1000" dirty="0"/>
              <a:t>Splits for source node 0</a:t>
            </a:r>
          </a:p>
        </p:txBody>
      </p:sp>
      <p:sp>
        <p:nvSpPr>
          <p:cNvPr id="50" name="TextBox 49">
            <a:extLst>
              <a:ext uri="{FF2B5EF4-FFF2-40B4-BE49-F238E27FC236}">
                <a16:creationId xmlns:a16="http://schemas.microsoft.com/office/drawing/2014/main" id="{43F13AEB-B963-144A-9607-2D200866F763}"/>
              </a:ext>
            </a:extLst>
          </p:cNvPr>
          <p:cNvSpPr txBox="1"/>
          <p:nvPr/>
        </p:nvSpPr>
        <p:spPr>
          <a:xfrm>
            <a:off x="4711003" y="2357530"/>
            <a:ext cx="801665" cy="553998"/>
          </a:xfrm>
          <a:prstGeom prst="rect">
            <a:avLst/>
          </a:prstGeom>
          <a:noFill/>
        </p:spPr>
        <p:txBody>
          <a:bodyPr wrap="square" rtlCol="0">
            <a:spAutoFit/>
          </a:bodyPr>
          <a:lstStyle/>
          <a:p>
            <a:pPr algn="ctr"/>
            <a:r>
              <a:rPr lang="en-US" sz="1000" dirty="0"/>
              <a:t>Splits for source node 10</a:t>
            </a:r>
          </a:p>
        </p:txBody>
      </p:sp>
      <p:sp>
        <p:nvSpPr>
          <p:cNvPr id="51" name="Rectangle 50">
            <a:extLst>
              <a:ext uri="{FF2B5EF4-FFF2-40B4-BE49-F238E27FC236}">
                <a16:creationId xmlns:a16="http://schemas.microsoft.com/office/drawing/2014/main" id="{947D4E1B-BB08-ED42-9E0E-BEE9D7CBAF1E}"/>
              </a:ext>
            </a:extLst>
          </p:cNvPr>
          <p:cNvSpPr/>
          <p:nvPr/>
        </p:nvSpPr>
        <p:spPr>
          <a:xfrm>
            <a:off x="1165715" y="487535"/>
            <a:ext cx="1541646" cy="1448591"/>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Velox Application</a:t>
            </a:r>
          </a:p>
        </p:txBody>
      </p:sp>
      <p:cxnSp>
        <p:nvCxnSpPr>
          <p:cNvPr id="59" name="Elbow Connector 58">
            <a:extLst>
              <a:ext uri="{FF2B5EF4-FFF2-40B4-BE49-F238E27FC236}">
                <a16:creationId xmlns:a16="http://schemas.microsoft.com/office/drawing/2014/main" id="{111CD261-162A-194A-9010-7FBA5634003D}"/>
              </a:ext>
            </a:extLst>
          </p:cNvPr>
          <p:cNvCxnSpPr>
            <a:cxnSpLocks/>
            <a:stCxn id="51" idx="3"/>
            <a:endCxn id="40" idx="0"/>
          </p:cNvCxnSpPr>
          <p:nvPr/>
        </p:nvCxnSpPr>
        <p:spPr>
          <a:xfrm>
            <a:off x="2707361" y="1211831"/>
            <a:ext cx="1945876" cy="732715"/>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3713AB2-AC54-9A49-BAEF-340588EEFBC3}"/>
              </a:ext>
            </a:extLst>
          </p:cNvPr>
          <p:cNvSpPr txBox="1"/>
          <p:nvPr/>
        </p:nvSpPr>
        <p:spPr>
          <a:xfrm>
            <a:off x="2707360" y="811950"/>
            <a:ext cx="2604966" cy="400110"/>
          </a:xfrm>
          <a:prstGeom prst="rect">
            <a:avLst/>
          </a:prstGeom>
          <a:noFill/>
        </p:spPr>
        <p:txBody>
          <a:bodyPr wrap="square" rtlCol="0">
            <a:spAutoFit/>
          </a:bodyPr>
          <a:lstStyle/>
          <a:p>
            <a:r>
              <a:rPr lang="en-US" sz="1000" dirty="0" err="1"/>
              <a:t>addSplit</a:t>
            </a:r>
            <a:r>
              <a:rPr lang="en-US" sz="1000" dirty="0"/>
              <a:t>(</a:t>
            </a:r>
            <a:r>
              <a:rPr lang="en-US" sz="1000" dirty="0" err="1"/>
              <a:t>planNodeId</a:t>
            </a:r>
            <a:r>
              <a:rPr lang="en-US" sz="1000" dirty="0"/>
              <a:t>, split)</a:t>
            </a:r>
          </a:p>
          <a:p>
            <a:r>
              <a:rPr lang="en-US" sz="1000" dirty="0" err="1"/>
              <a:t>noMoreSplits</a:t>
            </a:r>
            <a:r>
              <a:rPr lang="en-US" sz="1000" dirty="0"/>
              <a:t>(</a:t>
            </a:r>
            <a:r>
              <a:rPr lang="en-US" sz="1000" dirty="0" err="1"/>
              <a:t>planNodeId</a:t>
            </a:r>
            <a:r>
              <a:rPr lang="en-US" sz="1000" dirty="0"/>
              <a:t>)</a:t>
            </a:r>
          </a:p>
        </p:txBody>
      </p:sp>
      <p:cxnSp>
        <p:nvCxnSpPr>
          <p:cNvPr id="74" name="Elbow Connector 73">
            <a:extLst>
              <a:ext uri="{FF2B5EF4-FFF2-40B4-BE49-F238E27FC236}">
                <a16:creationId xmlns:a16="http://schemas.microsoft.com/office/drawing/2014/main" id="{9284DD00-291B-7A44-9B7E-F12E3816B43A}"/>
              </a:ext>
            </a:extLst>
          </p:cNvPr>
          <p:cNvCxnSpPr>
            <a:cxnSpLocks/>
            <a:stCxn id="53" idx="0"/>
            <a:endCxn id="40" idx="2"/>
          </p:cNvCxnSpPr>
          <p:nvPr/>
        </p:nvCxnSpPr>
        <p:spPr>
          <a:xfrm rot="5400000" flipH="1" flipV="1">
            <a:off x="3168303" y="3428521"/>
            <a:ext cx="870843" cy="209902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7BBEA0A-6C3C-AF46-A84D-AEE1EB264387}"/>
              </a:ext>
            </a:extLst>
          </p:cNvPr>
          <p:cNvSpPr txBox="1"/>
          <p:nvPr/>
        </p:nvSpPr>
        <p:spPr>
          <a:xfrm>
            <a:off x="4044508" y="4158081"/>
            <a:ext cx="3783322" cy="246221"/>
          </a:xfrm>
          <a:prstGeom prst="rect">
            <a:avLst/>
          </a:prstGeom>
          <a:noFill/>
        </p:spPr>
        <p:txBody>
          <a:bodyPr wrap="square" rtlCol="0">
            <a:spAutoFit/>
          </a:bodyPr>
          <a:lstStyle/>
          <a:p>
            <a:pPr algn="ctr"/>
            <a:r>
              <a:rPr lang="en-US" sz="1000" dirty="0" err="1"/>
              <a:t>getSplitOrFuture</a:t>
            </a:r>
            <a:r>
              <a:rPr lang="en-US" sz="1000" dirty="0"/>
              <a:t>(</a:t>
            </a:r>
            <a:r>
              <a:rPr lang="en-US" sz="1000" dirty="0" err="1"/>
              <a:t>planNodeId</a:t>
            </a:r>
            <a:r>
              <a:rPr lang="en-US" sz="1000" dirty="0"/>
              <a:t>,..)</a:t>
            </a:r>
          </a:p>
        </p:txBody>
      </p:sp>
      <p:sp>
        <p:nvSpPr>
          <p:cNvPr id="53" name="Rounded Rectangle 52">
            <a:extLst>
              <a:ext uri="{FF2B5EF4-FFF2-40B4-BE49-F238E27FC236}">
                <a16:creationId xmlns:a16="http://schemas.microsoft.com/office/drawing/2014/main" id="{3EDEB3D6-EC91-E84F-865B-26947119E16C}"/>
              </a:ext>
            </a:extLst>
          </p:cNvPr>
          <p:cNvSpPr/>
          <p:nvPr/>
        </p:nvSpPr>
        <p:spPr>
          <a:xfrm>
            <a:off x="1688005" y="4913455"/>
            <a:ext cx="1732411"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TableScan</a:t>
            </a:r>
            <a:endParaRPr lang="en-US" sz="1600" dirty="0"/>
          </a:p>
          <a:p>
            <a:pPr algn="ctr"/>
            <a:r>
              <a:rPr lang="en-US" sz="1000" dirty="0" err="1"/>
              <a:t>planNodeID</a:t>
            </a:r>
            <a:r>
              <a:rPr lang="en-US" sz="1000" dirty="0"/>
              <a:t>: 0</a:t>
            </a:r>
          </a:p>
          <a:p>
            <a:pPr algn="ctr"/>
            <a:r>
              <a:rPr lang="en-US" sz="1000" dirty="0" err="1"/>
              <a:t>driverId</a:t>
            </a:r>
            <a:r>
              <a:rPr lang="en-US" sz="1000" dirty="0"/>
              <a:t>: 0</a:t>
            </a:r>
          </a:p>
          <a:p>
            <a:pPr algn="ctr"/>
            <a:r>
              <a:rPr lang="en-US" sz="1000" dirty="0"/>
              <a:t>pipeline: 0</a:t>
            </a:r>
          </a:p>
        </p:txBody>
      </p:sp>
      <p:sp>
        <p:nvSpPr>
          <p:cNvPr id="54" name="Rounded Rectangle 53">
            <a:extLst>
              <a:ext uri="{FF2B5EF4-FFF2-40B4-BE49-F238E27FC236}">
                <a16:creationId xmlns:a16="http://schemas.microsoft.com/office/drawing/2014/main" id="{10F78C53-2D28-F54B-B8EA-52E463753ED0}"/>
              </a:ext>
            </a:extLst>
          </p:cNvPr>
          <p:cNvSpPr/>
          <p:nvPr/>
        </p:nvSpPr>
        <p:spPr>
          <a:xfrm>
            <a:off x="3592368" y="4913455"/>
            <a:ext cx="1732411"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TableScan</a:t>
            </a:r>
            <a:endParaRPr lang="en-US" sz="1600" dirty="0"/>
          </a:p>
          <a:p>
            <a:pPr algn="ctr"/>
            <a:r>
              <a:rPr lang="en-US" sz="1000" dirty="0" err="1"/>
              <a:t>planNodeID</a:t>
            </a:r>
            <a:r>
              <a:rPr lang="en-US" sz="1000" dirty="0"/>
              <a:t>: 0</a:t>
            </a:r>
          </a:p>
          <a:p>
            <a:pPr algn="ctr"/>
            <a:r>
              <a:rPr lang="en-US" sz="1000" dirty="0" err="1"/>
              <a:t>driverId</a:t>
            </a:r>
            <a:r>
              <a:rPr lang="en-US" sz="1000" dirty="0"/>
              <a:t>: 1</a:t>
            </a:r>
          </a:p>
          <a:p>
            <a:pPr algn="ctr"/>
            <a:r>
              <a:rPr lang="en-US" sz="1000" dirty="0"/>
              <a:t>pipeline: 0</a:t>
            </a:r>
          </a:p>
        </p:txBody>
      </p:sp>
      <p:sp>
        <p:nvSpPr>
          <p:cNvPr id="55" name="Rounded Rectangle 54">
            <a:extLst>
              <a:ext uri="{FF2B5EF4-FFF2-40B4-BE49-F238E27FC236}">
                <a16:creationId xmlns:a16="http://schemas.microsoft.com/office/drawing/2014/main" id="{E5F286D1-366F-D84D-AF35-ADCC821857BE}"/>
              </a:ext>
            </a:extLst>
          </p:cNvPr>
          <p:cNvSpPr/>
          <p:nvPr/>
        </p:nvSpPr>
        <p:spPr>
          <a:xfrm>
            <a:off x="5581495" y="4913455"/>
            <a:ext cx="1732411"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TableScan</a:t>
            </a:r>
            <a:endParaRPr lang="en-US" sz="1600" dirty="0"/>
          </a:p>
          <a:p>
            <a:pPr algn="ctr"/>
            <a:r>
              <a:rPr lang="en-US" sz="1000" dirty="0" err="1"/>
              <a:t>planNodeID</a:t>
            </a:r>
            <a:r>
              <a:rPr lang="en-US" sz="1000" dirty="0"/>
              <a:t>: 10</a:t>
            </a:r>
          </a:p>
          <a:p>
            <a:pPr algn="ctr"/>
            <a:r>
              <a:rPr lang="en-US" sz="1000" dirty="0" err="1"/>
              <a:t>driverId</a:t>
            </a:r>
            <a:r>
              <a:rPr lang="en-US" sz="1000" dirty="0"/>
              <a:t>: 0</a:t>
            </a:r>
          </a:p>
          <a:p>
            <a:pPr algn="ctr"/>
            <a:r>
              <a:rPr lang="en-US" sz="1000" dirty="0"/>
              <a:t>pipeline: 1</a:t>
            </a:r>
          </a:p>
        </p:txBody>
      </p:sp>
      <p:sp>
        <p:nvSpPr>
          <p:cNvPr id="56" name="Rounded Rectangle 55">
            <a:extLst>
              <a:ext uri="{FF2B5EF4-FFF2-40B4-BE49-F238E27FC236}">
                <a16:creationId xmlns:a16="http://schemas.microsoft.com/office/drawing/2014/main" id="{A8662483-5EB4-364B-A94D-7B61E2B37B40}"/>
              </a:ext>
            </a:extLst>
          </p:cNvPr>
          <p:cNvSpPr/>
          <p:nvPr/>
        </p:nvSpPr>
        <p:spPr>
          <a:xfrm>
            <a:off x="7570622" y="4913455"/>
            <a:ext cx="1732411"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TableScan</a:t>
            </a:r>
            <a:endParaRPr lang="en-US" sz="1600" dirty="0"/>
          </a:p>
          <a:p>
            <a:pPr algn="ctr"/>
            <a:r>
              <a:rPr lang="en-US" sz="1000" dirty="0" err="1"/>
              <a:t>planNodeID</a:t>
            </a:r>
            <a:r>
              <a:rPr lang="en-US" sz="1000" dirty="0"/>
              <a:t>: 10</a:t>
            </a:r>
          </a:p>
          <a:p>
            <a:pPr algn="ctr"/>
            <a:r>
              <a:rPr lang="en-US" sz="1000" dirty="0" err="1"/>
              <a:t>driverId</a:t>
            </a:r>
            <a:r>
              <a:rPr lang="en-US" sz="1000" dirty="0"/>
              <a:t>: 1</a:t>
            </a:r>
          </a:p>
          <a:p>
            <a:pPr algn="ctr"/>
            <a:r>
              <a:rPr lang="en-US" sz="1000" dirty="0"/>
              <a:t>pipeline: 1</a:t>
            </a:r>
          </a:p>
        </p:txBody>
      </p:sp>
      <p:cxnSp>
        <p:nvCxnSpPr>
          <p:cNvPr id="58" name="Elbow Connector 57">
            <a:extLst>
              <a:ext uri="{FF2B5EF4-FFF2-40B4-BE49-F238E27FC236}">
                <a16:creationId xmlns:a16="http://schemas.microsoft.com/office/drawing/2014/main" id="{754E665C-5BA3-A74D-976E-C0572E874AFD}"/>
              </a:ext>
            </a:extLst>
          </p:cNvPr>
          <p:cNvCxnSpPr>
            <a:cxnSpLocks/>
            <a:stCxn id="54" idx="0"/>
            <a:endCxn id="40" idx="2"/>
          </p:cNvCxnSpPr>
          <p:nvPr/>
        </p:nvCxnSpPr>
        <p:spPr>
          <a:xfrm rot="5400000" flipH="1" flipV="1">
            <a:off x="4120484" y="4380703"/>
            <a:ext cx="870843" cy="194663"/>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0A28F87A-5CD1-8948-BBF6-1FA7EB4AF401}"/>
              </a:ext>
            </a:extLst>
          </p:cNvPr>
          <p:cNvCxnSpPr>
            <a:cxnSpLocks/>
            <a:stCxn id="55" idx="0"/>
            <a:endCxn id="40" idx="2"/>
          </p:cNvCxnSpPr>
          <p:nvPr/>
        </p:nvCxnSpPr>
        <p:spPr>
          <a:xfrm rot="16200000" flipV="1">
            <a:off x="5115048" y="3580802"/>
            <a:ext cx="870843" cy="1794464"/>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1B31CA0A-8C30-BA42-A98C-E9D319747D65}"/>
              </a:ext>
            </a:extLst>
          </p:cNvPr>
          <p:cNvCxnSpPr>
            <a:cxnSpLocks/>
            <a:stCxn id="56" idx="0"/>
            <a:endCxn id="40" idx="2"/>
          </p:cNvCxnSpPr>
          <p:nvPr/>
        </p:nvCxnSpPr>
        <p:spPr>
          <a:xfrm rot="16200000" flipV="1">
            <a:off x="6109612" y="2586238"/>
            <a:ext cx="870843" cy="378359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FE799A54-89FB-8A42-8C83-0E91E7886608}"/>
              </a:ext>
            </a:extLst>
          </p:cNvPr>
          <p:cNvSpPr/>
          <p:nvPr/>
        </p:nvSpPr>
        <p:spPr>
          <a:xfrm>
            <a:off x="5484300" y="4768086"/>
            <a:ext cx="3948457" cy="1615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1</a:t>
            </a:r>
          </a:p>
        </p:txBody>
      </p:sp>
      <p:sp>
        <p:nvSpPr>
          <p:cNvPr id="77" name="Rounded Rectangle 76">
            <a:extLst>
              <a:ext uri="{FF2B5EF4-FFF2-40B4-BE49-F238E27FC236}">
                <a16:creationId xmlns:a16="http://schemas.microsoft.com/office/drawing/2014/main" id="{A665B041-AE9A-1346-B8B1-0D929DBC9F9C}"/>
              </a:ext>
            </a:extLst>
          </p:cNvPr>
          <p:cNvSpPr/>
          <p:nvPr/>
        </p:nvSpPr>
        <p:spPr>
          <a:xfrm>
            <a:off x="1614852" y="4768086"/>
            <a:ext cx="3783322" cy="1615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0</a:t>
            </a:r>
          </a:p>
        </p:txBody>
      </p:sp>
    </p:spTree>
    <p:extLst>
      <p:ext uri="{BB962C8B-B14F-4D97-AF65-F5344CB8AC3E}">
        <p14:creationId xmlns:p14="http://schemas.microsoft.com/office/powerpoint/2010/main" val="17420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ounded Rectangle 39">
            <a:extLst>
              <a:ext uri="{FF2B5EF4-FFF2-40B4-BE49-F238E27FC236}">
                <a16:creationId xmlns:a16="http://schemas.microsoft.com/office/drawing/2014/main" id="{5CD65E29-4D04-D84D-A6AF-7DF16BF6752A}"/>
              </a:ext>
            </a:extLst>
          </p:cNvPr>
          <p:cNvSpPr/>
          <p:nvPr/>
        </p:nvSpPr>
        <p:spPr>
          <a:xfrm>
            <a:off x="4081206" y="532062"/>
            <a:ext cx="1625071" cy="18497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Task</a:t>
            </a:r>
          </a:p>
        </p:txBody>
      </p:sp>
      <p:cxnSp>
        <p:nvCxnSpPr>
          <p:cNvPr id="74" name="Elbow Connector 73">
            <a:extLst>
              <a:ext uri="{FF2B5EF4-FFF2-40B4-BE49-F238E27FC236}">
                <a16:creationId xmlns:a16="http://schemas.microsoft.com/office/drawing/2014/main" id="{9284DD00-291B-7A44-9B7E-F12E3816B43A}"/>
              </a:ext>
            </a:extLst>
          </p:cNvPr>
          <p:cNvCxnSpPr>
            <a:cxnSpLocks/>
            <a:stCxn id="53" idx="0"/>
            <a:endCxn id="40" idx="1"/>
          </p:cNvCxnSpPr>
          <p:nvPr/>
        </p:nvCxnSpPr>
        <p:spPr>
          <a:xfrm rot="5400000" flipH="1" flipV="1">
            <a:off x="2065149" y="963254"/>
            <a:ext cx="1522373" cy="250974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3EDEB3D6-EC91-E84F-865B-26947119E16C}"/>
              </a:ext>
            </a:extLst>
          </p:cNvPr>
          <p:cNvSpPr/>
          <p:nvPr/>
        </p:nvSpPr>
        <p:spPr>
          <a:xfrm>
            <a:off x="850675" y="2979311"/>
            <a:ext cx="1441577"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HashProbe</a:t>
            </a:r>
            <a:endParaRPr lang="en-US" sz="1600" dirty="0"/>
          </a:p>
          <a:p>
            <a:pPr algn="ctr"/>
            <a:r>
              <a:rPr lang="en-US" sz="1000" dirty="0" err="1"/>
              <a:t>planNodeID</a:t>
            </a:r>
            <a:r>
              <a:rPr lang="en-US" sz="1000" dirty="0"/>
              <a:t>: 5</a:t>
            </a:r>
          </a:p>
          <a:p>
            <a:pPr algn="ctr"/>
            <a:r>
              <a:rPr lang="en-US" sz="1000" dirty="0" err="1"/>
              <a:t>driverId</a:t>
            </a:r>
            <a:r>
              <a:rPr lang="en-US" sz="1000" dirty="0"/>
              <a:t>: 0</a:t>
            </a:r>
          </a:p>
          <a:p>
            <a:pPr algn="ctr"/>
            <a:r>
              <a:rPr lang="en-US" sz="1000" dirty="0"/>
              <a:t>pipeline: 0</a:t>
            </a:r>
          </a:p>
        </p:txBody>
      </p:sp>
      <p:sp>
        <p:nvSpPr>
          <p:cNvPr id="54" name="Rounded Rectangle 53">
            <a:extLst>
              <a:ext uri="{FF2B5EF4-FFF2-40B4-BE49-F238E27FC236}">
                <a16:creationId xmlns:a16="http://schemas.microsoft.com/office/drawing/2014/main" id="{10F78C53-2D28-F54B-B8EA-52E463753ED0}"/>
              </a:ext>
            </a:extLst>
          </p:cNvPr>
          <p:cNvSpPr/>
          <p:nvPr/>
        </p:nvSpPr>
        <p:spPr>
          <a:xfrm>
            <a:off x="2572157" y="2979311"/>
            <a:ext cx="1441577"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HashProbe</a:t>
            </a:r>
            <a:endParaRPr lang="en-US" sz="1600" dirty="0"/>
          </a:p>
          <a:p>
            <a:pPr algn="ctr"/>
            <a:r>
              <a:rPr lang="en-US" sz="1000" dirty="0" err="1"/>
              <a:t>planNodeID</a:t>
            </a:r>
            <a:r>
              <a:rPr lang="en-US" sz="1000" dirty="0"/>
              <a:t>: 5</a:t>
            </a:r>
          </a:p>
          <a:p>
            <a:pPr algn="ctr"/>
            <a:r>
              <a:rPr lang="en-US" sz="1000" dirty="0" err="1"/>
              <a:t>driverId</a:t>
            </a:r>
            <a:r>
              <a:rPr lang="en-US" sz="1000" dirty="0"/>
              <a:t>: 1</a:t>
            </a:r>
          </a:p>
          <a:p>
            <a:pPr algn="ctr"/>
            <a:r>
              <a:rPr lang="en-US" sz="1000" dirty="0"/>
              <a:t>pipeline: 0</a:t>
            </a:r>
          </a:p>
        </p:txBody>
      </p:sp>
      <p:sp>
        <p:nvSpPr>
          <p:cNvPr id="55" name="Rounded Rectangle 54">
            <a:extLst>
              <a:ext uri="{FF2B5EF4-FFF2-40B4-BE49-F238E27FC236}">
                <a16:creationId xmlns:a16="http://schemas.microsoft.com/office/drawing/2014/main" id="{E5F286D1-366F-D84D-AF35-ADCC821857BE}"/>
              </a:ext>
            </a:extLst>
          </p:cNvPr>
          <p:cNvSpPr/>
          <p:nvPr/>
        </p:nvSpPr>
        <p:spPr>
          <a:xfrm>
            <a:off x="5626009" y="2979311"/>
            <a:ext cx="1441577"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HashBuild</a:t>
            </a:r>
            <a:endParaRPr lang="en-US" sz="1600" dirty="0"/>
          </a:p>
          <a:p>
            <a:pPr algn="ctr"/>
            <a:r>
              <a:rPr lang="en-US" sz="1000" dirty="0" err="1"/>
              <a:t>planNodeID</a:t>
            </a:r>
            <a:r>
              <a:rPr lang="en-US" sz="1000" dirty="0"/>
              <a:t>: 5</a:t>
            </a:r>
          </a:p>
          <a:p>
            <a:pPr algn="ctr"/>
            <a:r>
              <a:rPr lang="en-US" sz="1000" dirty="0" err="1"/>
              <a:t>driverId</a:t>
            </a:r>
            <a:r>
              <a:rPr lang="en-US" sz="1000" dirty="0"/>
              <a:t>: 0</a:t>
            </a:r>
          </a:p>
          <a:p>
            <a:pPr algn="ctr"/>
            <a:r>
              <a:rPr lang="en-US" sz="1000" dirty="0"/>
              <a:t>pipeline: 1</a:t>
            </a:r>
          </a:p>
        </p:txBody>
      </p:sp>
      <p:sp>
        <p:nvSpPr>
          <p:cNvPr id="56" name="Rounded Rectangle 55">
            <a:extLst>
              <a:ext uri="{FF2B5EF4-FFF2-40B4-BE49-F238E27FC236}">
                <a16:creationId xmlns:a16="http://schemas.microsoft.com/office/drawing/2014/main" id="{A8662483-5EB4-364B-A94D-7B61E2B37B40}"/>
              </a:ext>
            </a:extLst>
          </p:cNvPr>
          <p:cNvSpPr/>
          <p:nvPr/>
        </p:nvSpPr>
        <p:spPr>
          <a:xfrm>
            <a:off x="7316752" y="2979311"/>
            <a:ext cx="1441577"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HashBuild</a:t>
            </a:r>
            <a:endParaRPr lang="en-US" sz="1600" dirty="0"/>
          </a:p>
          <a:p>
            <a:pPr algn="ctr"/>
            <a:r>
              <a:rPr lang="en-US" sz="1000" dirty="0" err="1"/>
              <a:t>planNodeID</a:t>
            </a:r>
            <a:r>
              <a:rPr lang="en-US" sz="1000" dirty="0"/>
              <a:t>: 5</a:t>
            </a:r>
          </a:p>
          <a:p>
            <a:pPr algn="ctr"/>
            <a:r>
              <a:rPr lang="en-US" sz="1000" dirty="0" err="1"/>
              <a:t>driverId</a:t>
            </a:r>
            <a:r>
              <a:rPr lang="en-US" sz="1000" dirty="0"/>
              <a:t>: 1</a:t>
            </a:r>
          </a:p>
          <a:p>
            <a:pPr algn="ctr"/>
            <a:r>
              <a:rPr lang="en-US" sz="1000" dirty="0"/>
              <a:t>pipeline: 1</a:t>
            </a:r>
          </a:p>
        </p:txBody>
      </p:sp>
      <p:cxnSp>
        <p:nvCxnSpPr>
          <p:cNvPr id="58" name="Elbow Connector 57">
            <a:extLst>
              <a:ext uri="{FF2B5EF4-FFF2-40B4-BE49-F238E27FC236}">
                <a16:creationId xmlns:a16="http://schemas.microsoft.com/office/drawing/2014/main" id="{754E665C-5BA3-A74D-976E-C0572E874AFD}"/>
              </a:ext>
            </a:extLst>
          </p:cNvPr>
          <p:cNvCxnSpPr>
            <a:cxnSpLocks/>
            <a:stCxn id="54" idx="0"/>
            <a:endCxn id="40" idx="1"/>
          </p:cNvCxnSpPr>
          <p:nvPr/>
        </p:nvCxnSpPr>
        <p:spPr>
          <a:xfrm rot="5400000" flipH="1" flipV="1">
            <a:off x="2925890" y="1823995"/>
            <a:ext cx="1522373" cy="788260"/>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0A28F87A-5CD1-8948-BBF6-1FA7EB4AF401}"/>
              </a:ext>
            </a:extLst>
          </p:cNvPr>
          <p:cNvCxnSpPr>
            <a:cxnSpLocks/>
            <a:stCxn id="55" idx="0"/>
            <a:endCxn id="40" idx="3"/>
          </p:cNvCxnSpPr>
          <p:nvPr/>
        </p:nvCxnSpPr>
        <p:spPr>
          <a:xfrm rot="16200000" flipV="1">
            <a:off x="5265352" y="1897864"/>
            <a:ext cx="1522373" cy="640521"/>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1B31CA0A-8C30-BA42-A98C-E9D319747D65}"/>
              </a:ext>
            </a:extLst>
          </p:cNvPr>
          <p:cNvCxnSpPr>
            <a:cxnSpLocks/>
            <a:stCxn id="56" idx="0"/>
            <a:endCxn id="40" idx="3"/>
          </p:cNvCxnSpPr>
          <p:nvPr/>
        </p:nvCxnSpPr>
        <p:spPr>
          <a:xfrm rot="16200000" flipV="1">
            <a:off x="6110723" y="1052493"/>
            <a:ext cx="1522373" cy="233126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FE799A54-89FB-8A42-8C83-0E91E7886608}"/>
              </a:ext>
            </a:extLst>
          </p:cNvPr>
          <p:cNvSpPr/>
          <p:nvPr/>
        </p:nvSpPr>
        <p:spPr>
          <a:xfrm>
            <a:off x="5490315" y="2833942"/>
            <a:ext cx="3403430" cy="1615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1</a:t>
            </a:r>
          </a:p>
        </p:txBody>
      </p:sp>
      <p:sp>
        <p:nvSpPr>
          <p:cNvPr id="77" name="Rounded Rectangle 76">
            <a:extLst>
              <a:ext uri="{FF2B5EF4-FFF2-40B4-BE49-F238E27FC236}">
                <a16:creationId xmlns:a16="http://schemas.microsoft.com/office/drawing/2014/main" id="{A665B041-AE9A-1346-B8B1-0D929DBC9F9C}"/>
              </a:ext>
            </a:extLst>
          </p:cNvPr>
          <p:cNvSpPr/>
          <p:nvPr/>
        </p:nvSpPr>
        <p:spPr>
          <a:xfrm>
            <a:off x="739022" y="2833942"/>
            <a:ext cx="3403430" cy="1615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0</a:t>
            </a:r>
          </a:p>
        </p:txBody>
      </p:sp>
      <p:sp>
        <p:nvSpPr>
          <p:cNvPr id="27" name="Rounded Rectangle 26">
            <a:extLst>
              <a:ext uri="{FF2B5EF4-FFF2-40B4-BE49-F238E27FC236}">
                <a16:creationId xmlns:a16="http://schemas.microsoft.com/office/drawing/2014/main" id="{E2A36CE5-CE40-5C45-AAAD-CE1375D89165}"/>
              </a:ext>
            </a:extLst>
          </p:cNvPr>
          <p:cNvSpPr/>
          <p:nvPr/>
        </p:nvSpPr>
        <p:spPr>
          <a:xfrm>
            <a:off x="4266067" y="1201848"/>
            <a:ext cx="1258930" cy="447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HashJoinBridge</a:t>
            </a:r>
            <a:endParaRPr lang="en-US" sz="1000" dirty="0"/>
          </a:p>
        </p:txBody>
      </p:sp>
      <p:sp>
        <p:nvSpPr>
          <p:cNvPr id="28" name="Rounded Rectangle 27">
            <a:extLst>
              <a:ext uri="{FF2B5EF4-FFF2-40B4-BE49-F238E27FC236}">
                <a16:creationId xmlns:a16="http://schemas.microsoft.com/office/drawing/2014/main" id="{FD2164B3-C241-6C4F-B065-101CD67CBB78}"/>
              </a:ext>
            </a:extLst>
          </p:cNvPr>
          <p:cNvSpPr/>
          <p:nvPr/>
        </p:nvSpPr>
        <p:spPr>
          <a:xfrm>
            <a:off x="4266067" y="1788369"/>
            <a:ext cx="1258930" cy="447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BarrierState</a:t>
            </a:r>
            <a:endParaRPr lang="en-US" sz="1000" dirty="0"/>
          </a:p>
        </p:txBody>
      </p:sp>
      <p:sp>
        <p:nvSpPr>
          <p:cNvPr id="66" name="TextBox 65">
            <a:extLst>
              <a:ext uri="{FF2B5EF4-FFF2-40B4-BE49-F238E27FC236}">
                <a16:creationId xmlns:a16="http://schemas.microsoft.com/office/drawing/2014/main" id="{B5C68282-9930-4945-81BF-DA0F636A1B0B}"/>
              </a:ext>
            </a:extLst>
          </p:cNvPr>
          <p:cNvSpPr txBox="1"/>
          <p:nvPr/>
        </p:nvSpPr>
        <p:spPr>
          <a:xfrm>
            <a:off x="1894051" y="718448"/>
            <a:ext cx="2509744" cy="707886"/>
          </a:xfrm>
          <a:prstGeom prst="rect">
            <a:avLst/>
          </a:prstGeom>
          <a:noFill/>
        </p:spPr>
        <p:txBody>
          <a:bodyPr wrap="square" rtlCol="0">
            <a:spAutoFit/>
          </a:bodyPr>
          <a:lstStyle/>
          <a:p>
            <a:r>
              <a:rPr lang="en-US" sz="1000" dirty="0"/>
              <a:t>Task::</a:t>
            </a:r>
            <a:r>
              <a:rPr lang="en-US" sz="1000" dirty="0" err="1"/>
              <a:t>getHashJoinBridge</a:t>
            </a:r>
            <a:r>
              <a:rPr lang="en-US" sz="1000" dirty="0"/>
              <a:t>()</a:t>
            </a:r>
          </a:p>
          <a:p>
            <a:r>
              <a:rPr lang="en-US" sz="1000" dirty="0"/>
              <a:t>Task::</a:t>
            </a:r>
            <a:r>
              <a:rPr lang="en-US" sz="1000" dirty="0" err="1"/>
              <a:t>allPeersFinished</a:t>
            </a:r>
            <a:r>
              <a:rPr lang="en-US" sz="1000" dirty="0"/>
              <a:t>()</a:t>
            </a:r>
          </a:p>
          <a:p>
            <a:endParaRPr lang="en-US" sz="1000" dirty="0"/>
          </a:p>
          <a:p>
            <a:r>
              <a:rPr lang="en-US" sz="1000" dirty="0" err="1"/>
              <a:t>HashJoinBridge</a:t>
            </a:r>
            <a:r>
              <a:rPr lang="en-US" sz="1000" dirty="0"/>
              <a:t>::</a:t>
            </a:r>
            <a:r>
              <a:rPr lang="en-US" sz="1000" dirty="0" err="1"/>
              <a:t>tableOrFuture</a:t>
            </a:r>
            <a:r>
              <a:rPr lang="en-US" sz="1000" dirty="0"/>
              <a:t>()</a:t>
            </a:r>
          </a:p>
        </p:txBody>
      </p:sp>
      <p:sp>
        <p:nvSpPr>
          <p:cNvPr id="67" name="TextBox 66">
            <a:extLst>
              <a:ext uri="{FF2B5EF4-FFF2-40B4-BE49-F238E27FC236}">
                <a16:creationId xmlns:a16="http://schemas.microsoft.com/office/drawing/2014/main" id="{8DDCCEEF-108D-8247-A711-2CC78B518119}"/>
              </a:ext>
            </a:extLst>
          </p:cNvPr>
          <p:cNvSpPr txBox="1"/>
          <p:nvPr/>
        </p:nvSpPr>
        <p:spPr>
          <a:xfrm>
            <a:off x="6014269" y="718448"/>
            <a:ext cx="2604966" cy="707886"/>
          </a:xfrm>
          <a:prstGeom prst="rect">
            <a:avLst/>
          </a:prstGeom>
          <a:noFill/>
        </p:spPr>
        <p:txBody>
          <a:bodyPr wrap="square" rtlCol="0">
            <a:spAutoFit/>
          </a:bodyPr>
          <a:lstStyle/>
          <a:p>
            <a:r>
              <a:rPr lang="en-US" sz="1000" dirty="0"/>
              <a:t>Task::</a:t>
            </a:r>
            <a:r>
              <a:rPr lang="en-US" sz="1000" dirty="0" err="1"/>
              <a:t>getHashJoinBridge</a:t>
            </a:r>
            <a:r>
              <a:rPr lang="en-US" sz="1000" dirty="0"/>
              <a:t>()</a:t>
            </a:r>
          </a:p>
          <a:p>
            <a:r>
              <a:rPr lang="en-US" sz="1000" dirty="0"/>
              <a:t>Task::</a:t>
            </a:r>
            <a:r>
              <a:rPr lang="en-US" sz="1000" dirty="0" err="1"/>
              <a:t>allPeersFinished</a:t>
            </a:r>
            <a:r>
              <a:rPr lang="en-US" sz="1000" dirty="0"/>
              <a:t>()</a:t>
            </a:r>
          </a:p>
          <a:p>
            <a:endParaRPr lang="en-US" sz="1000" dirty="0"/>
          </a:p>
          <a:p>
            <a:r>
              <a:rPr lang="en-US" sz="1000" dirty="0" err="1"/>
              <a:t>HashJoinBridge</a:t>
            </a:r>
            <a:r>
              <a:rPr lang="en-US" sz="1000" dirty="0"/>
              <a:t>::</a:t>
            </a:r>
            <a:r>
              <a:rPr lang="en-US" sz="1000" dirty="0" err="1"/>
              <a:t>setTable</a:t>
            </a:r>
            <a:r>
              <a:rPr lang="en-US" sz="1000" dirty="0"/>
              <a:t>()</a:t>
            </a:r>
          </a:p>
        </p:txBody>
      </p:sp>
    </p:spTree>
    <p:extLst>
      <p:ext uri="{BB962C8B-B14F-4D97-AF65-F5344CB8AC3E}">
        <p14:creationId xmlns:p14="http://schemas.microsoft.com/office/powerpoint/2010/main" val="3123214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6" name="Elbow Connector 95">
            <a:extLst>
              <a:ext uri="{FF2B5EF4-FFF2-40B4-BE49-F238E27FC236}">
                <a16:creationId xmlns:a16="http://schemas.microsoft.com/office/drawing/2014/main" id="{12BF29F0-472D-C540-A1AB-801670582ACE}"/>
              </a:ext>
            </a:extLst>
          </p:cNvPr>
          <p:cNvCxnSpPr>
            <a:cxnSpLocks/>
            <a:stCxn id="87" idx="1"/>
            <a:endCxn id="78" idx="3"/>
          </p:cNvCxnSpPr>
          <p:nvPr/>
        </p:nvCxnSpPr>
        <p:spPr>
          <a:xfrm rot="10800000">
            <a:off x="7950467" y="1651747"/>
            <a:ext cx="1066148" cy="176758"/>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a:extLst>
              <a:ext uri="{FF2B5EF4-FFF2-40B4-BE49-F238E27FC236}">
                <a16:creationId xmlns:a16="http://schemas.microsoft.com/office/drawing/2014/main" id="{776B894D-D161-2D4D-9529-C957D922BD69}"/>
              </a:ext>
            </a:extLst>
          </p:cNvPr>
          <p:cNvCxnSpPr>
            <a:cxnSpLocks/>
          </p:cNvCxnSpPr>
          <p:nvPr/>
        </p:nvCxnSpPr>
        <p:spPr>
          <a:xfrm rot="10800000">
            <a:off x="8026143" y="1352936"/>
            <a:ext cx="1168148" cy="202602"/>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CC2BF48B-AAF3-2542-A2BD-8581927C0972}"/>
              </a:ext>
            </a:extLst>
          </p:cNvPr>
          <p:cNvCxnSpPr>
            <a:cxnSpLocks/>
          </p:cNvCxnSpPr>
          <p:nvPr/>
        </p:nvCxnSpPr>
        <p:spPr>
          <a:xfrm rot="10800000">
            <a:off x="8026143" y="1514971"/>
            <a:ext cx="1110996" cy="193414"/>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5" name="Rounded Rectangle 94">
            <a:extLst>
              <a:ext uri="{FF2B5EF4-FFF2-40B4-BE49-F238E27FC236}">
                <a16:creationId xmlns:a16="http://schemas.microsoft.com/office/drawing/2014/main" id="{BF858C35-CF07-4243-BFDA-38107D371538}"/>
              </a:ext>
            </a:extLst>
          </p:cNvPr>
          <p:cNvSpPr/>
          <p:nvPr/>
        </p:nvSpPr>
        <p:spPr>
          <a:xfrm>
            <a:off x="9122591" y="751154"/>
            <a:ext cx="2460969" cy="1516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94" name="Rounded Rectangle 93">
            <a:extLst>
              <a:ext uri="{FF2B5EF4-FFF2-40B4-BE49-F238E27FC236}">
                <a16:creationId xmlns:a16="http://schemas.microsoft.com/office/drawing/2014/main" id="{03E3474F-E718-B34D-B891-5543870FF180}"/>
              </a:ext>
            </a:extLst>
          </p:cNvPr>
          <p:cNvSpPr/>
          <p:nvPr/>
        </p:nvSpPr>
        <p:spPr>
          <a:xfrm>
            <a:off x="9016615" y="853901"/>
            <a:ext cx="2460969" cy="15165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Upstream Task</a:t>
            </a:r>
          </a:p>
        </p:txBody>
      </p:sp>
      <p:sp>
        <p:nvSpPr>
          <p:cNvPr id="80" name="Rounded Rectangle 79">
            <a:extLst>
              <a:ext uri="{FF2B5EF4-FFF2-40B4-BE49-F238E27FC236}">
                <a16:creationId xmlns:a16="http://schemas.microsoft.com/office/drawing/2014/main" id="{E3BC83E7-5516-8C4B-910F-CAFBBEB89A96}"/>
              </a:ext>
            </a:extLst>
          </p:cNvPr>
          <p:cNvSpPr/>
          <p:nvPr/>
        </p:nvSpPr>
        <p:spPr>
          <a:xfrm>
            <a:off x="7313857" y="1110763"/>
            <a:ext cx="811265" cy="734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Exchange</a:t>
            </a:r>
          </a:p>
          <a:p>
            <a:pPr algn="ctr"/>
            <a:r>
              <a:rPr lang="en-US" sz="1000" dirty="0"/>
              <a:t>Source</a:t>
            </a:r>
          </a:p>
        </p:txBody>
      </p:sp>
      <p:sp>
        <p:nvSpPr>
          <p:cNvPr id="79" name="Rounded Rectangle 78">
            <a:extLst>
              <a:ext uri="{FF2B5EF4-FFF2-40B4-BE49-F238E27FC236}">
                <a16:creationId xmlns:a16="http://schemas.microsoft.com/office/drawing/2014/main" id="{AD02D516-9887-3F4A-A7C7-D2E27E5B9219}"/>
              </a:ext>
            </a:extLst>
          </p:cNvPr>
          <p:cNvSpPr/>
          <p:nvPr/>
        </p:nvSpPr>
        <p:spPr>
          <a:xfrm>
            <a:off x="7228314" y="1190901"/>
            <a:ext cx="811265" cy="734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Exchange</a:t>
            </a:r>
          </a:p>
          <a:p>
            <a:pPr algn="ctr"/>
            <a:r>
              <a:rPr lang="en-US" sz="1000" dirty="0"/>
              <a:t>Source</a:t>
            </a:r>
          </a:p>
        </p:txBody>
      </p:sp>
      <p:sp>
        <p:nvSpPr>
          <p:cNvPr id="18" name="Rounded Rectangle 17">
            <a:extLst>
              <a:ext uri="{FF2B5EF4-FFF2-40B4-BE49-F238E27FC236}">
                <a16:creationId xmlns:a16="http://schemas.microsoft.com/office/drawing/2014/main" id="{99CAA2F4-0439-5E4B-B39D-FA8EA3C24831}"/>
              </a:ext>
            </a:extLst>
          </p:cNvPr>
          <p:cNvSpPr/>
          <p:nvPr/>
        </p:nvSpPr>
        <p:spPr>
          <a:xfrm>
            <a:off x="2309188" y="1303745"/>
            <a:ext cx="623567" cy="734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Split</a:t>
            </a:r>
          </a:p>
        </p:txBody>
      </p:sp>
      <p:sp>
        <p:nvSpPr>
          <p:cNvPr id="17" name="Rounded Rectangle 16">
            <a:extLst>
              <a:ext uri="{FF2B5EF4-FFF2-40B4-BE49-F238E27FC236}">
                <a16:creationId xmlns:a16="http://schemas.microsoft.com/office/drawing/2014/main" id="{1FAAFAE4-693F-1543-B353-8AFADC736EC2}"/>
              </a:ext>
            </a:extLst>
          </p:cNvPr>
          <p:cNvSpPr/>
          <p:nvPr/>
        </p:nvSpPr>
        <p:spPr>
          <a:xfrm>
            <a:off x="2255069" y="1377701"/>
            <a:ext cx="623567" cy="734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Split</a:t>
            </a:r>
          </a:p>
        </p:txBody>
      </p:sp>
      <p:sp>
        <p:nvSpPr>
          <p:cNvPr id="40" name="Rounded Rectangle 39">
            <a:extLst>
              <a:ext uri="{FF2B5EF4-FFF2-40B4-BE49-F238E27FC236}">
                <a16:creationId xmlns:a16="http://schemas.microsoft.com/office/drawing/2014/main" id="{5CD65E29-4D04-D84D-A6AF-7DF16BF6752A}"/>
              </a:ext>
            </a:extLst>
          </p:cNvPr>
          <p:cNvSpPr/>
          <p:nvPr/>
        </p:nvSpPr>
        <p:spPr>
          <a:xfrm>
            <a:off x="2012170" y="508483"/>
            <a:ext cx="2098213" cy="18497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Task</a:t>
            </a:r>
          </a:p>
          <a:p>
            <a:pPr algn="ctr"/>
            <a:r>
              <a:rPr lang="en-US" sz="1000" dirty="0">
                <a:solidFill>
                  <a:schemeClr val="tx1"/>
                </a:solidFill>
              </a:rPr>
              <a:t>destination: 15</a:t>
            </a:r>
          </a:p>
        </p:txBody>
      </p:sp>
      <p:sp>
        <p:nvSpPr>
          <p:cNvPr id="28" name="Rounded Rectangle 27">
            <a:extLst>
              <a:ext uri="{FF2B5EF4-FFF2-40B4-BE49-F238E27FC236}">
                <a16:creationId xmlns:a16="http://schemas.microsoft.com/office/drawing/2014/main" id="{FD2164B3-C241-6C4F-B065-101CD67CBB78}"/>
              </a:ext>
            </a:extLst>
          </p:cNvPr>
          <p:cNvSpPr/>
          <p:nvPr/>
        </p:nvSpPr>
        <p:spPr>
          <a:xfrm>
            <a:off x="2197031" y="1477962"/>
            <a:ext cx="623567" cy="734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Split</a:t>
            </a:r>
          </a:p>
        </p:txBody>
      </p:sp>
      <p:sp>
        <p:nvSpPr>
          <p:cNvPr id="19" name="Rounded Rectangle 18">
            <a:extLst>
              <a:ext uri="{FF2B5EF4-FFF2-40B4-BE49-F238E27FC236}">
                <a16:creationId xmlns:a16="http://schemas.microsoft.com/office/drawing/2014/main" id="{2A37D4B7-478D-584D-88E8-F6177B92FDEA}"/>
              </a:ext>
            </a:extLst>
          </p:cNvPr>
          <p:cNvSpPr/>
          <p:nvPr/>
        </p:nvSpPr>
        <p:spPr>
          <a:xfrm>
            <a:off x="3040733" y="1311787"/>
            <a:ext cx="886770" cy="734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Exchange</a:t>
            </a:r>
          </a:p>
          <a:p>
            <a:pPr algn="ctr"/>
            <a:r>
              <a:rPr lang="en-US" sz="1000" dirty="0"/>
              <a:t>Client</a:t>
            </a:r>
          </a:p>
        </p:txBody>
      </p:sp>
      <p:sp>
        <p:nvSpPr>
          <p:cNvPr id="20" name="Rounded Rectangle 19">
            <a:extLst>
              <a:ext uri="{FF2B5EF4-FFF2-40B4-BE49-F238E27FC236}">
                <a16:creationId xmlns:a16="http://schemas.microsoft.com/office/drawing/2014/main" id="{B68962AF-E77B-FC4E-B587-68D0BAD9739E}"/>
              </a:ext>
            </a:extLst>
          </p:cNvPr>
          <p:cNvSpPr/>
          <p:nvPr/>
        </p:nvSpPr>
        <p:spPr>
          <a:xfrm>
            <a:off x="947324" y="3728911"/>
            <a:ext cx="1441577"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Exchange</a:t>
            </a:r>
          </a:p>
          <a:p>
            <a:pPr algn="ctr"/>
            <a:r>
              <a:rPr lang="en-US" sz="1000" dirty="0" err="1"/>
              <a:t>planNodeID</a:t>
            </a:r>
            <a:r>
              <a:rPr lang="en-US" sz="1000" dirty="0"/>
              <a:t>: 0</a:t>
            </a:r>
          </a:p>
          <a:p>
            <a:pPr algn="ctr"/>
            <a:r>
              <a:rPr lang="en-US" sz="1000" dirty="0" err="1"/>
              <a:t>driverId</a:t>
            </a:r>
            <a:r>
              <a:rPr lang="en-US" sz="1000" dirty="0"/>
              <a:t>: 0</a:t>
            </a:r>
          </a:p>
          <a:p>
            <a:pPr algn="ctr"/>
            <a:r>
              <a:rPr lang="en-US" sz="1000" dirty="0"/>
              <a:t>pipeline: 0</a:t>
            </a:r>
          </a:p>
        </p:txBody>
      </p:sp>
      <p:sp>
        <p:nvSpPr>
          <p:cNvPr id="21" name="Rounded Rectangle 20">
            <a:extLst>
              <a:ext uri="{FF2B5EF4-FFF2-40B4-BE49-F238E27FC236}">
                <a16:creationId xmlns:a16="http://schemas.microsoft.com/office/drawing/2014/main" id="{79CDBAD2-D822-1C4D-8175-5C5D6DD7D5E4}"/>
              </a:ext>
            </a:extLst>
          </p:cNvPr>
          <p:cNvSpPr/>
          <p:nvPr/>
        </p:nvSpPr>
        <p:spPr>
          <a:xfrm>
            <a:off x="2572556" y="3728911"/>
            <a:ext cx="1441577" cy="980710"/>
          </a:xfrm>
          <a:prstGeom prst="roundRect">
            <a:avLst/>
          </a:prstGeom>
          <a:solidFill>
            <a:schemeClr val="accent1">
              <a:alpha val="5211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Exchange</a:t>
            </a:r>
          </a:p>
          <a:p>
            <a:pPr algn="ctr"/>
            <a:r>
              <a:rPr lang="en-US" sz="1000" dirty="0" err="1"/>
              <a:t>planNodeID</a:t>
            </a:r>
            <a:r>
              <a:rPr lang="en-US" sz="1000" dirty="0"/>
              <a:t>: 0</a:t>
            </a:r>
          </a:p>
          <a:p>
            <a:pPr algn="ctr"/>
            <a:r>
              <a:rPr lang="en-US" sz="1000" dirty="0" err="1"/>
              <a:t>driverId</a:t>
            </a:r>
            <a:r>
              <a:rPr lang="en-US" sz="1000" dirty="0"/>
              <a:t>: 1</a:t>
            </a:r>
          </a:p>
          <a:p>
            <a:pPr algn="ctr"/>
            <a:r>
              <a:rPr lang="en-US" sz="1000" dirty="0"/>
              <a:t>pipeline: 0</a:t>
            </a:r>
          </a:p>
        </p:txBody>
      </p:sp>
      <p:sp>
        <p:nvSpPr>
          <p:cNvPr id="22" name="Rounded Rectangle 21">
            <a:extLst>
              <a:ext uri="{FF2B5EF4-FFF2-40B4-BE49-F238E27FC236}">
                <a16:creationId xmlns:a16="http://schemas.microsoft.com/office/drawing/2014/main" id="{4ABA33B5-00B7-5246-B8A2-EBA861061490}"/>
              </a:ext>
            </a:extLst>
          </p:cNvPr>
          <p:cNvSpPr/>
          <p:nvPr/>
        </p:nvSpPr>
        <p:spPr>
          <a:xfrm>
            <a:off x="835671" y="3583542"/>
            <a:ext cx="3403430" cy="1615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0</a:t>
            </a:r>
          </a:p>
        </p:txBody>
      </p:sp>
      <p:cxnSp>
        <p:nvCxnSpPr>
          <p:cNvPr id="23" name="Elbow Connector 22">
            <a:extLst>
              <a:ext uri="{FF2B5EF4-FFF2-40B4-BE49-F238E27FC236}">
                <a16:creationId xmlns:a16="http://schemas.microsoft.com/office/drawing/2014/main" id="{AE93B5DB-84B7-D642-88A6-51F3581F5AD3}"/>
              </a:ext>
            </a:extLst>
          </p:cNvPr>
          <p:cNvCxnSpPr>
            <a:cxnSpLocks/>
            <a:stCxn id="20" idx="0"/>
            <a:endCxn id="40" idx="2"/>
          </p:cNvCxnSpPr>
          <p:nvPr/>
        </p:nvCxnSpPr>
        <p:spPr>
          <a:xfrm rot="5400000" flipH="1" flipV="1">
            <a:off x="1679357" y="2346991"/>
            <a:ext cx="1370677" cy="1393164"/>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889455B-2F50-7F4C-8D66-86AB5BC18FEF}"/>
              </a:ext>
            </a:extLst>
          </p:cNvPr>
          <p:cNvSpPr txBox="1"/>
          <p:nvPr/>
        </p:nvSpPr>
        <p:spPr>
          <a:xfrm>
            <a:off x="777145" y="2581206"/>
            <a:ext cx="3783322" cy="400110"/>
          </a:xfrm>
          <a:prstGeom prst="rect">
            <a:avLst/>
          </a:prstGeom>
          <a:noFill/>
        </p:spPr>
        <p:txBody>
          <a:bodyPr wrap="square" rtlCol="0">
            <a:spAutoFit/>
          </a:bodyPr>
          <a:lstStyle/>
          <a:p>
            <a:r>
              <a:rPr lang="en-US" sz="1000" dirty="0"/>
              <a:t>Task::</a:t>
            </a:r>
            <a:r>
              <a:rPr lang="en-US" sz="1000" dirty="0" err="1"/>
              <a:t>getSplitOrFuture</a:t>
            </a:r>
            <a:r>
              <a:rPr lang="en-US" sz="1000" dirty="0"/>
              <a:t>(</a:t>
            </a:r>
            <a:r>
              <a:rPr lang="en-US" sz="1000" dirty="0" err="1"/>
              <a:t>planNodeId</a:t>
            </a:r>
            <a:r>
              <a:rPr lang="en-US" sz="1000" dirty="0"/>
              <a:t>,..)</a:t>
            </a:r>
          </a:p>
          <a:p>
            <a:r>
              <a:rPr lang="en-US" sz="1000" dirty="0" err="1"/>
              <a:t>ExchangeClient</a:t>
            </a:r>
            <a:r>
              <a:rPr lang="en-US" sz="1000" dirty="0"/>
              <a:t>::</a:t>
            </a:r>
            <a:r>
              <a:rPr lang="en-US" sz="1000" dirty="0" err="1"/>
              <a:t>addRemoteTaskId</a:t>
            </a:r>
            <a:endParaRPr lang="en-US" sz="1000" dirty="0"/>
          </a:p>
        </p:txBody>
      </p:sp>
      <p:sp>
        <p:nvSpPr>
          <p:cNvPr id="64" name="Rounded Rectangle 63">
            <a:extLst>
              <a:ext uri="{FF2B5EF4-FFF2-40B4-BE49-F238E27FC236}">
                <a16:creationId xmlns:a16="http://schemas.microsoft.com/office/drawing/2014/main" id="{16147200-56A3-6B44-A100-5A0789CC65D9}"/>
              </a:ext>
            </a:extLst>
          </p:cNvPr>
          <p:cNvSpPr/>
          <p:nvPr/>
        </p:nvSpPr>
        <p:spPr>
          <a:xfrm>
            <a:off x="5488844" y="3728911"/>
            <a:ext cx="1441577" cy="98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Exchange</a:t>
            </a:r>
          </a:p>
          <a:p>
            <a:pPr algn="ctr"/>
            <a:r>
              <a:rPr lang="en-US" sz="1000" dirty="0" err="1"/>
              <a:t>planNodeID</a:t>
            </a:r>
            <a:r>
              <a:rPr lang="en-US" sz="1000" dirty="0"/>
              <a:t>: 0</a:t>
            </a:r>
          </a:p>
          <a:p>
            <a:pPr algn="ctr"/>
            <a:r>
              <a:rPr lang="en-US" sz="1000" dirty="0" err="1"/>
              <a:t>driverId</a:t>
            </a:r>
            <a:r>
              <a:rPr lang="en-US" sz="1000" dirty="0"/>
              <a:t>: 0</a:t>
            </a:r>
          </a:p>
          <a:p>
            <a:pPr algn="ctr"/>
            <a:r>
              <a:rPr lang="en-US" sz="1000" dirty="0"/>
              <a:t>pipeline: 0</a:t>
            </a:r>
          </a:p>
        </p:txBody>
      </p:sp>
      <p:sp>
        <p:nvSpPr>
          <p:cNvPr id="65" name="Rounded Rectangle 64">
            <a:extLst>
              <a:ext uri="{FF2B5EF4-FFF2-40B4-BE49-F238E27FC236}">
                <a16:creationId xmlns:a16="http://schemas.microsoft.com/office/drawing/2014/main" id="{1CADFA01-870F-E249-AD76-2215C31924F8}"/>
              </a:ext>
            </a:extLst>
          </p:cNvPr>
          <p:cNvSpPr/>
          <p:nvPr/>
        </p:nvSpPr>
        <p:spPr>
          <a:xfrm>
            <a:off x="7114076" y="3728911"/>
            <a:ext cx="1441577" cy="98071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Exchange</a:t>
            </a:r>
          </a:p>
          <a:p>
            <a:pPr algn="ctr"/>
            <a:r>
              <a:rPr lang="en-US" sz="1000" dirty="0" err="1"/>
              <a:t>planNodeID</a:t>
            </a:r>
            <a:r>
              <a:rPr lang="en-US" sz="1000" dirty="0"/>
              <a:t>: 0</a:t>
            </a:r>
          </a:p>
          <a:p>
            <a:pPr algn="ctr"/>
            <a:r>
              <a:rPr lang="en-US" sz="1000" dirty="0" err="1"/>
              <a:t>driverId</a:t>
            </a:r>
            <a:r>
              <a:rPr lang="en-US" sz="1000" dirty="0"/>
              <a:t>: 1</a:t>
            </a:r>
          </a:p>
          <a:p>
            <a:pPr algn="ctr"/>
            <a:r>
              <a:rPr lang="en-US" sz="1000" dirty="0"/>
              <a:t>pipeline: 0</a:t>
            </a:r>
          </a:p>
        </p:txBody>
      </p:sp>
      <p:sp>
        <p:nvSpPr>
          <p:cNvPr id="68" name="Rounded Rectangle 67">
            <a:extLst>
              <a:ext uri="{FF2B5EF4-FFF2-40B4-BE49-F238E27FC236}">
                <a16:creationId xmlns:a16="http://schemas.microsoft.com/office/drawing/2014/main" id="{733F564F-9E43-4B4D-AE38-5BD81719D224}"/>
              </a:ext>
            </a:extLst>
          </p:cNvPr>
          <p:cNvSpPr/>
          <p:nvPr/>
        </p:nvSpPr>
        <p:spPr>
          <a:xfrm>
            <a:off x="5377191" y="3583542"/>
            <a:ext cx="3403430" cy="1615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0</a:t>
            </a:r>
          </a:p>
        </p:txBody>
      </p:sp>
      <p:sp>
        <p:nvSpPr>
          <p:cNvPr id="72" name="Rounded Rectangle 71">
            <a:extLst>
              <a:ext uri="{FF2B5EF4-FFF2-40B4-BE49-F238E27FC236}">
                <a16:creationId xmlns:a16="http://schemas.microsoft.com/office/drawing/2014/main" id="{6C3119ED-BA88-8B4C-BAFC-DA0F63233E15}"/>
              </a:ext>
            </a:extLst>
          </p:cNvPr>
          <p:cNvSpPr/>
          <p:nvPr/>
        </p:nvSpPr>
        <p:spPr>
          <a:xfrm>
            <a:off x="5983406" y="596928"/>
            <a:ext cx="2275070" cy="1615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Exchange Client</a:t>
            </a:r>
          </a:p>
        </p:txBody>
      </p:sp>
      <p:sp>
        <p:nvSpPr>
          <p:cNvPr id="73" name="Rounded Rectangle 72">
            <a:extLst>
              <a:ext uri="{FF2B5EF4-FFF2-40B4-BE49-F238E27FC236}">
                <a16:creationId xmlns:a16="http://schemas.microsoft.com/office/drawing/2014/main" id="{653EA8EA-78CB-7842-BF35-5AD736A7766F}"/>
              </a:ext>
            </a:extLst>
          </p:cNvPr>
          <p:cNvSpPr/>
          <p:nvPr/>
        </p:nvSpPr>
        <p:spPr>
          <a:xfrm>
            <a:off x="6149713" y="1284548"/>
            <a:ext cx="623567" cy="734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Queue</a:t>
            </a:r>
          </a:p>
        </p:txBody>
      </p:sp>
      <p:sp>
        <p:nvSpPr>
          <p:cNvPr id="78" name="Rounded Rectangle 77">
            <a:extLst>
              <a:ext uri="{FF2B5EF4-FFF2-40B4-BE49-F238E27FC236}">
                <a16:creationId xmlns:a16="http://schemas.microsoft.com/office/drawing/2014/main" id="{6D215D6B-AB4D-3C45-9477-FC9AF478DC09}"/>
              </a:ext>
            </a:extLst>
          </p:cNvPr>
          <p:cNvSpPr/>
          <p:nvPr/>
        </p:nvSpPr>
        <p:spPr>
          <a:xfrm>
            <a:off x="7139202" y="1284548"/>
            <a:ext cx="811265" cy="734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Exchange</a:t>
            </a:r>
          </a:p>
          <a:p>
            <a:pPr algn="ctr"/>
            <a:r>
              <a:rPr lang="en-US" sz="1000" dirty="0"/>
              <a:t>Source</a:t>
            </a:r>
          </a:p>
        </p:txBody>
      </p:sp>
      <p:cxnSp>
        <p:nvCxnSpPr>
          <p:cNvPr id="81" name="Elbow Connector 80">
            <a:extLst>
              <a:ext uri="{FF2B5EF4-FFF2-40B4-BE49-F238E27FC236}">
                <a16:creationId xmlns:a16="http://schemas.microsoft.com/office/drawing/2014/main" id="{CC22D6FA-DE18-9042-9D2E-508A7F71DEF7}"/>
              </a:ext>
            </a:extLst>
          </p:cNvPr>
          <p:cNvCxnSpPr>
            <a:cxnSpLocks/>
            <a:stCxn id="64" idx="0"/>
            <a:endCxn id="72" idx="2"/>
          </p:cNvCxnSpPr>
          <p:nvPr/>
        </p:nvCxnSpPr>
        <p:spPr>
          <a:xfrm rot="5400000" flipH="1" flipV="1">
            <a:off x="5907012" y="2514982"/>
            <a:ext cx="1516551" cy="911308"/>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8700E924-A595-9C42-906E-7135BE9CE62B}"/>
              </a:ext>
            </a:extLst>
          </p:cNvPr>
          <p:cNvCxnSpPr>
            <a:cxnSpLocks/>
            <a:stCxn id="65" idx="0"/>
            <a:endCxn id="72" idx="2"/>
          </p:cNvCxnSpPr>
          <p:nvPr/>
        </p:nvCxnSpPr>
        <p:spPr>
          <a:xfrm rot="16200000" flipV="1">
            <a:off x="6719628" y="2613674"/>
            <a:ext cx="1516551" cy="713924"/>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0B522E4-852B-1446-9DB1-F10FF139EFA7}"/>
              </a:ext>
            </a:extLst>
          </p:cNvPr>
          <p:cNvSpPr txBox="1"/>
          <p:nvPr/>
        </p:nvSpPr>
        <p:spPr>
          <a:xfrm>
            <a:off x="6461496" y="2634033"/>
            <a:ext cx="1247326" cy="246221"/>
          </a:xfrm>
          <a:prstGeom prst="rect">
            <a:avLst/>
          </a:prstGeom>
          <a:noFill/>
        </p:spPr>
        <p:txBody>
          <a:bodyPr wrap="square" rtlCol="0">
            <a:spAutoFit/>
          </a:bodyPr>
          <a:lstStyle/>
          <a:p>
            <a:r>
              <a:rPr lang="en-US" sz="1000" dirty="0"/>
              <a:t>next()</a:t>
            </a:r>
          </a:p>
        </p:txBody>
      </p:sp>
      <p:sp>
        <p:nvSpPr>
          <p:cNvPr id="86" name="Rounded Rectangle 85">
            <a:extLst>
              <a:ext uri="{FF2B5EF4-FFF2-40B4-BE49-F238E27FC236}">
                <a16:creationId xmlns:a16="http://schemas.microsoft.com/office/drawing/2014/main" id="{8A201136-4686-6145-AEB7-99CC755FC6C1}"/>
              </a:ext>
            </a:extLst>
          </p:cNvPr>
          <p:cNvSpPr/>
          <p:nvPr/>
        </p:nvSpPr>
        <p:spPr>
          <a:xfrm>
            <a:off x="8901014" y="950110"/>
            <a:ext cx="2460969" cy="15165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Upstream Task</a:t>
            </a:r>
          </a:p>
        </p:txBody>
      </p:sp>
      <p:sp>
        <p:nvSpPr>
          <p:cNvPr id="87" name="Rounded Rectangle 86">
            <a:extLst>
              <a:ext uri="{FF2B5EF4-FFF2-40B4-BE49-F238E27FC236}">
                <a16:creationId xmlns:a16="http://schemas.microsoft.com/office/drawing/2014/main" id="{45DD094D-94B4-7849-AD70-FF8076667D8A}"/>
              </a:ext>
            </a:extLst>
          </p:cNvPr>
          <p:cNvSpPr/>
          <p:nvPr/>
        </p:nvSpPr>
        <p:spPr>
          <a:xfrm>
            <a:off x="9016615" y="1461306"/>
            <a:ext cx="711396" cy="734397"/>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Output Buffer 0</a:t>
            </a:r>
          </a:p>
        </p:txBody>
      </p:sp>
      <p:sp>
        <p:nvSpPr>
          <p:cNvPr id="88" name="Rounded Rectangle 87">
            <a:extLst>
              <a:ext uri="{FF2B5EF4-FFF2-40B4-BE49-F238E27FC236}">
                <a16:creationId xmlns:a16="http://schemas.microsoft.com/office/drawing/2014/main" id="{2583DCA7-0A91-2548-AF0F-59E1CC4AA427}"/>
              </a:ext>
            </a:extLst>
          </p:cNvPr>
          <p:cNvSpPr/>
          <p:nvPr/>
        </p:nvSpPr>
        <p:spPr>
          <a:xfrm>
            <a:off x="10082236" y="1461305"/>
            <a:ext cx="711396" cy="734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Output Buffer 15</a:t>
            </a:r>
          </a:p>
        </p:txBody>
      </p:sp>
      <p:sp>
        <p:nvSpPr>
          <p:cNvPr id="91" name="TextBox 90">
            <a:extLst>
              <a:ext uri="{FF2B5EF4-FFF2-40B4-BE49-F238E27FC236}">
                <a16:creationId xmlns:a16="http://schemas.microsoft.com/office/drawing/2014/main" id="{7A745D3F-C680-AE4E-979E-2C2B114F56DF}"/>
              </a:ext>
            </a:extLst>
          </p:cNvPr>
          <p:cNvSpPr txBox="1"/>
          <p:nvPr/>
        </p:nvSpPr>
        <p:spPr>
          <a:xfrm>
            <a:off x="9707152" y="1662329"/>
            <a:ext cx="406042" cy="246221"/>
          </a:xfrm>
          <a:prstGeom prst="rect">
            <a:avLst/>
          </a:prstGeom>
          <a:noFill/>
        </p:spPr>
        <p:txBody>
          <a:bodyPr wrap="square" rtlCol="0">
            <a:spAutoFit/>
          </a:bodyPr>
          <a:lstStyle/>
          <a:p>
            <a:pPr algn="ctr"/>
            <a:r>
              <a:rPr lang="en-US" sz="1000" b="1" dirty="0"/>
              <a:t>…</a:t>
            </a:r>
          </a:p>
        </p:txBody>
      </p:sp>
      <p:sp>
        <p:nvSpPr>
          <p:cNvPr id="93" name="TextBox 92">
            <a:extLst>
              <a:ext uri="{FF2B5EF4-FFF2-40B4-BE49-F238E27FC236}">
                <a16:creationId xmlns:a16="http://schemas.microsoft.com/office/drawing/2014/main" id="{B8C9EB2E-5EA2-424E-9249-69F637B8B8E3}"/>
              </a:ext>
            </a:extLst>
          </p:cNvPr>
          <p:cNvSpPr txBox="1"/>
          <p:nvPr/>
        </p:nvSpPr>
        <p:spPr>
          <a:xfrm>
            <a:off x="10810885" y="1654287"/>
            <a:ext cx="406042" cy="246221"/>
          </a:xfrm>
          <a:prstGeom prst="rect">
            <a:avLst/>
          </a:prstGeom>
          <a:noFill/>
        </p:spPr>
        <p:txBody>
          <a:bodyPr wrap="square" rtlCol="0">
            <a:spAutoFit/>
          </a:bodyPr>
          <a:lstStyle/>
          <a:p>
            <a:pPr algn="ctr"/>
            <a:r>
              <a:rPr lang="en-US" sz="1000" dirty="0"/>
              <a:t>…</a:t>
            </a:r>
          </a:p>
        </p:txBody>
      </p:sp>
    </p:spTree>
    <p:extLst>
      <p:ext uri="{BB962C8B-B14F-4D97-AF65-F5344CB8AC3E}">
        <p14:creationId xmlns:p14="http://schemas.microsoft.com/office/powerpoint/2010/main" val="1964542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0E5A041-973C-DE44-9C89-62F1B63EB819}"/>
              </a:ext>
            </a:extLst>
          </p:cNvPr>
          <p:cNvSpPr/>
          <p:nvPr/>
        </p:nvSpPr>
        <p:spPr>
          <a:xfrm>
            <a:off x="4411585" y="1034405"/>
            <a:ext cx="1258930" cy="660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LocalExchange</a:t>
            </a:r>
            <a:endParaRPr lang="en-US" sz="1000" dirty="0"/>
          </a:p>
          <a:p>
            <a:pPr algn="ctr"/>
            <a:r>
              <a:rPr lang="en-US" sz="1000" dirty="0"/>
              <a:t>Source</a:t>
            </a:r>
          </a:p>
        </p:txBody>
      </p:sp>
      <p:sp>
        <p:nvSpPr>
          <p:cNvPr id="17" name="Rounded Rectangle 16">
            <a:extLst>
              <a:ext uri="{FF2B5EF4-FFF2-40B4-BE49-F238E27FC236}">
                <a16:creationId xmlns:a16="http://schemas.microsoft.com/office/drawing/2014/main" id="{8825F4F7-982E-6B4A-8826-FF05F7C30587}"/>
              </a:ext>
            </a:extLst>
          </p:cNvPr>
          <p:cNvSpPr/>
          <p:nvPr/>
        </p:nvSpPr>
        <p:spPr>
          <a:xfrm>
            <a:off x="4348997" y="1121178"/>
            <a:ext cx="1258930" cy="660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LocalExchange</a:t>
            </a:r>
            <a:endParaRPr lang="en-US" sz="1000" dirty="0"/>
          </a:p>
          <a:p>
            <a:pPr algn="ctr"/>
            <a:r>
              <a:rPr lang="en-US" sz="1000" dirty="0"/>
              <a:t>Source</a:t>
            </a:r>
          </a:p>
        </p:txBody>
      </p:sp>
      <p:sp>
        <p:nvSpPr>
          <p:cNvPr id="40" name="Rounded Rectangle 39">
            <a:extLst>
              <a:ext uri="{FF2B5EF4-FFF2-40B4-BE49-F238E27FC236}">
                <a16:creationId xmlns:a16="http://schemas.microsoft.com/office/drawing/2014/main" id="{5CD65E29-4D04-D84D-A6AF-7DF16BF6752A}"/>
              </a:ext>
            </a:extLst>
          </p:cNvPr>
          <p:cNvSpPr/>
          <p:nvPr/>
        </p:nvSpPr>
        <p:spPr>
          <a:xfrm>
            <a:off x="4119706" y="532062"/>
            <a:ext cx="1625071" cy="15181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Task</a:t>
            </a:r>
          </a:p>
        </p:txBody>
      </p:sp>
      <p:cxnSp>
        <p:nvCxnSpPr>
          <p:cNvPr id="74" name="Elbow Connector 73">
            <a:extLst>
              <a:ext uri="{FF2B5EF4-FFF2-40B4-BE49-F238E27FC236}">
                <a16:creationId xmlns:a16="http://schemas.microsoft.com/office/drawing/2014/main" id="{9284DD00-291B-7A44-9B7E-F12E3816B43A}"/>
              </a:ext>
            </a:extLst>
          </p:cNvPr>
          <p:cNvCxnSpPr>
            <a:cxnSpLocks/>
            <a:stCxn id="53" idx="0"/>
            <a:endCxn id="40" idx="1"/>
          </p:cNvCxnSpPr>
          <p:nvPr/>
        </p:nvCxnSpPr>
        <p:spPr>
          <a:xfrm rot="5400000" flipH="1" flipV="1">
            <a:off x="2078792" y="875542"/>
            <a:ext cx="1625333" cy="2456495"/>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3EDEB3D6-EC91-E84F-865B-26947119E16C}"/>
              </a:ext>
            </a:extLst>
          </p:cNvPr>
          <p:cNvSpPr/>
          <p:nvPr/>
        </p:nvSpPr>
        <p:spPr>
          <a:xfrm>
            <a:off x="850675" y="2916455"/>
            <a:ext cx="1625071" cy="1043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LocalPartition</a:t>
            </a:r>
            <a:endParaRPr lang="en-US" sz="1600" dirty="0"/>
          </a:p>
          <a:p>
            <a:pPr algn="ctr"/>
            <a:r>
              <a:rPr lang="en-US" sz="1000" dirty="0" err="1"/>
              <a:t>planNodeID</a:t>
            </a:r>
            <a:r>
              <a:rPr lang="en-US" sz="1000" dirty="0"/>
              <a:t>: 5</a:t>
            </a:r>
          </a:p>
          <a:p>
            <a:pPr algn="ctr"/>
            <a:r>
              <a:rPr lang="en-US" sz="1000" dirty="0" err="1"/>
              <a:t>driverId</a:t>
            </a:r>
            <a:r>
              <a:rPr lang="en-US" sz="1000" dirty="0"/>
              <a:t>: 0</a:t>
            </a:r>
          </a:p>
          <a:p>
            <a:pPr algn="ctr"/>
            <a:r>
              <a:rPr lang="en-US" sz="1000" dirty="0"/>
              <a:t>pipeline: 0</a:t>
            </a:r>
          </a:p>
        </p:txBody>
      </p:sp>
      <p:sp>
        <p:nvSpPr>
          <p:cNvPr id="54" name="Rounded Rectangle 53">
            <a:extLst>
              <a:ext uri="{FF2B5EF4-FFF2-40B4-BE49-F238E27FC236}">
                <a16:creationId xmlns:a16="http://schemas.microsoft.com/office/drawing/2014/main" id="{10F78C53-2D28-F54B-B8EA-52E463753ED0}"/>
              </a:ext>
            </a:extLst>
          </p:cNvPr>
          <p:cNvSpPr/>
          <p:nvPr/>
        </p:nvSpPr>
        <p:spPr>
          <a:xfrm>
            <a:off x="2572157" y="2916455"/>
            <a:ext cx="1625071" cy="1043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LocalPartition</a:t>
            </a:r>
            <a:endParaRPr lang="en-US" sz="1600" dirty="0"/>
          </a:p>
          <a:p>
            <a:pPr algn="ctr"/>
            <a:r>
              <a:rPr lang="en-US" sz="1000" dirty="0" err="1"/>
              <a:t>planNodeID</a:t>
            </a:r>
            <a:r>
              <a:rPr lang="en-US" sz="1000" dirty="0"/>
              <a:t>: 5</a:t>
            </a:r>
          </a:p>
          <a:p>
            <a:pPr algn="ctr"/>
            <a:r>
              <a:rPr lang="en-US" sz="1000" dirty="0" err="1"/>
              <a:t>driverId</a:t>
            </a:r>
            <a:r>
              <a:rPr lang="en-US" sz="1000" dirty="0"/>
              <a:t>: 1</a:t>
            </a:r>
          </a:p>
          <a:p>
            <a:pPr algn="ctr"/>
            <a:r>
              <a:rPr lang="en-US" sz="1000" dirty="0"/>
              <a:t>pipeline: 0</a:t>
            </a:r>
          </a:p>
        </p:txBody>
      </p:sp>
      <p:sp>
        <p:nvSpPr>
          <p:cNvPr id="55" name="Rounded Rectangle 54">
            <a:extLst>
              <a:ext uri="{FF2B5EF4-FFF2-40B4-BE49-F238E27FC236}">
                <a16:creationId xmlns:a16="http://schemas.microsoft.com/office/drawing/2014/main" id="{E5F286D1-366F-D84D-AF35-ADCC821857BE}"/>
              </a:ext>
            </a:extLst>
          </p:cNvPr>
          <p:cNvSpPr/>
          <p:nvPr/>
        </p:nvSpPr>
        <p:spPr>
          <a:xfrm>
            <a:off x="5626009" y="2916455"/>
            <a:ext cx="1750246" cy="1043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LocalExchange</a:t>
            </a:r>
            <a:endParaRPr lang="en-US" sz="1600" dirty="0"/>
          </a:p>
          <a:p>
            <a:pPr algn="ctr"/>
            <a:r>
              <a:rPr lang="en-US" sz="1000" dirty="0" err="1"/>
              <a:t>planNodeID</a:t>
            </a:r>
            <a:r>
              <a:rPr lang="en-US" sz="1000" dirty="0"/>
              <a:t>: 5</a:t>
            </a:r>
          </a:p>
          <a:p>
            <a:pPr algn="ctr"/>
            <a:r>
              <a:rPr lang="en-US" sz="1000" dirty="0" err="1"/>
              <a:t>driverId</a:t>
            </a:r>
            <a:r>
              <a:rPr lang="en-US" sz="1000" dirty="0"/>
              <a:t>: 0</a:t>
            </a:r>
          </a:p>
          <a:p>
            <a:pPr algn="ctr"/>
            <a:r>
              <a:rPr lang="en-US" sz="1000" dirty="0"/>
              <a:t>pipeline: 1</a:t>
            </a:r>
          </a:p>
        </p:txBody>
      </p:sp>
      <p:sp>
        <p:nvSpPr>
          <p:cNvPr id="56" name="Rounded Rectangle 55">
            <a:extLst>
              <a:ext uri="{FF2B5EF4-FFF2-40B4-BE49-F238E27FC236}">
                <a16:creationId xmlns:a16="http://schemas.microsoft.com/office/drawing/2014/main" id="{A8662483-5EB4-364B-A94D-7B61E2B37B40}"/>
              </a:ext>
            </a:extLst>
          </p:cNvPr>
          <p:cNvSpPr/>
          <p:nvPr/>
        </p:nvSpPr>
        <p:spPr>
          <a:xfrm>
            <a:off x="7499633" y="2916455"/>
            <a:ext cx="1750246" cy="1043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LocalExchange</a:t>
            </a:r>
            <a:endParaRPr lang="en-US" sz="1600" dirty="0"/>
          </a:p>
          <a:p>
            <a:pPr algn="ctr"/>
            <a:r>
              <a:rPr lang="en-US" sz="1000" dirty="0" err="1"/>
              <a:t>planNodeID</a:t>
            </a:r>
            <a:r>
              <a:rPr lang="en-US" sz="1000" dirty="0"/>
              <a:t>: 5</a:t>
            </a:r>
          </a:p>
          <a:p>
            <a:pPr algn="ctr"/>
            <a:r>
              <a:rPr lang="en-US" sz="1000" dirty="0" err="1"/>
              <a:t>driverId</a:t>
            </a:r>
            <a:r>
              <a:rPr lang="en-US" sz="1000" dirty="0"/>
              <a:t>: 1</a:t>
            </a:r>
          </a:p>
          <a:p>
            <a:pPr algn="ctr"/>
            <a:r>
              <a:rPr lang="en-US" sz="1000" dirty="0"/>
              <a:t>pipeline: 1</a:t>
            </a:r>
          </a:p>
        </p:txBody>
      </p:sp>
      <p:cxnSp>
        <p:nvCxnSpPr>
          <p:cNvPr id="58" name="Elbow Connector 57">
            <a:extLst>
              <a:ext uri="{FF2B5EF4-FFF2-40B4-BE49-F238E27FC236}">
                <a16:creationId xmlns:a16="http://schemas.microsoft.com/office/drawing/2014/main" id="{754E665C-5BA3-A74D-976E-C0572E874AFD}"/>
              </a:ext>
            </a:extLst>
          </p:cNvPr>
          <p:cNvCxnSpPr>
            <a:cxnSpLocks/>
            <a:stCxn id="54" idx="0"/>
            <a:endCxn id="40" idx="1"/>
          </p:cNvCxnSpPr>
          <p:nvPr/>
        </p:nvCxnSpPr>
        <p:spPr>
          <a:xfrm rot="5400000" flipH="1" flipV="1">
            <a:off x="2939533" y="1736283"/>
            <a:ext cx="1625333" cy="735013"/>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0A28F87A-5CD1-8948-BBF6-1FA7EB4AF401}"/>
              </a:ext>
            </a:extLst>
          </p:cNvPr>
          <p:cNvCxnSpPr>
            <a:cxnSpLocks/>
            <a:stCxn id="55" idx="0"/>
            <a:endCxn id="40" idx="3"/>
          </p:cNvCxnSpPr>
          <p:nvPr/>
        </p:nvCxnSpPr>
        <p:spPr>
          <a:xfrm rot="16200000" flipV="1">
            <a:off x="5310289" y="1725611"/>
            <a:ext cx="1625333" cy="756355"/>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1B31CA0A-8C30-BA42-A98C-E9D319747D65}"/>
              </a:ext>
            </a:extLst>
          </p:cNvPr>
          <p:cNvCxnSpPr>
            <a:cxnSpLocks/>
            <a:stCxn id="56" idx="0"/>
            <a:endCxn id="40" idx="3"/>
          </p:cNvCxnSpPr>
          <p:nvPr/>
        </p:nvCxnSpPr>
        <p:spPr>
          <a:xfrm rot="16200000" flipV="1">
            <a:off x="6247101" y="788799"/>
            <a:ext cx="1625333" cy="2629979"/>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FE799A54-89FB-8A42-8C83-0E91E7886608}"/>
              </a:ext>
            </a:extLst>
          </p:cNvPr>
          <p:cNvSpPr/>
          <p:nvPr/>
        </p:nvSpPr>
        <p:spPr>
          <a:xfrm>
            <a:off x="5490314" y="2805067"/>
            <a:ext cx="3884691" cy="1615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1</a:t>
            </a:r>
          </a:p>
        </p:txBody>
      </p:sp>
      <p:sp>
        <p:nvSpPr>
          <p:cNvPr id="77" name="Rounded Rectangle 76">
            <a:extLst>
              <a:ext uri="{FF2B5EF4-FFF2-40B4-BE49-F238E27FC236}">
                <a16:creationId xmlns:a16="http://schemas.microsoft.com/office/drawing/2014/main" id="{A665B041-AE9A-1346-B8B1-0D929DBC9F9C}"/>
              </a:ext>
            </a:extLst>
          </p:cNvPr>
          <p:cNvSpPr/>
          <p:nvPr/>
        </p:nvSpPr>
        <p:spPr>
          <a:xfrm>
            <a:off x="758271" y="2805067"/>
            <a:ext cx="3527045" cy="16154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0</a:t>
            </a:r>
          </a:p>
        </p:txBody>
      </p:sp>
      <p:sp>
        <p:nvSpPr>
          <p:cNvPr id="27" name="Rounded Rectangle 26">
            <a:extLst>
              <a:ext uri="{FF2B5EF4-FFF2-40B4-BE49-F238E27FC236}">
                <a16:creationId xmlns:a16="http://schemas.microsoft.com/office/drawing/2014/main" id="{E2A36CE5-CE40-5C45-AAAD-CE1375D89165}"/>
              </a:ext>
            </a:extLst>
          </p:cNvPr>
          <p:cNvSpPr/>
          <p:nvPr/>
        </p:nvSpPr>
        <p:spPr>
          <a:xfrm>
            <a:off x="4304567" y="1201848"/>
            <a:ext cx="1258930" cy="660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LocalExchange</a:t>
            </a:r>
            <a:endParaRPr lang="en-US" sz="1000" dirty="0"/>
          </a:p>
          <a:p>
            <a:pPr algn="ctr"/>
            <a:r>
              <a:rPr lang="en-US" sz="1000" dirty="0"/>
              <a:t>Queue</a:t>
            </a:r>
          </a:p>
        </p:txBody>
      </p:sp>
      <p:sp>
        <p:nvSpPr>
          <p:cNvPr id="66" name="TextBox 65">
            <a:extLst>
              <a:ext uri="{FF2B5EF4-FFF2-40B4-BE49-F238E27FC236}">
                <a16:creationId xmlns:a16="http://schemas.microsoft.com/office/drawing/2014/main" id="{B5C68282-9930-4945-81BF-DA0F636A1B0B}"/>
              </a:ext>
            </a:extLst>
          </p:cNvPr>
          <p:cNvSpPr txBox="1"/>
          <p:nvPr/>
        </p:nvSpPr>
        <p:spPr>
          <a:xfrm>
            <a:off x="1537515" y="740339"/>
            <a:ext cx="2832331" cy="553998"/>
          </a:xfrm>
          <a:prstGeom prst="rect">
            <a:avLst/>
          </a:prstGeom>
          <a:noFill/>
        </p:spPr>
        <p:txBody>
          <a:bodyPr wrap="square" rtlCol="0">
            <a:spAutoFit/>
          </a:bodyPr>
          <a:lstStyle/>
          <a:p>
            <a:r>
              <a:rPr lang="en-US" sz="1000" dirty="0"/>
              <a:t>Task::</a:t>
            </a:r>
            <a:r>
              <a:rPr lang="en-US" sz="1000" dirty="0" err="1"/>
              <a:t>getLocalExchangeSource</a:t>
            </a:r>
            <a:r>
              <a:rPr lang="en-US" sz="1000" dirty="0"/>
              <a:t>(partition)</a:t>
            </a:r>
          </a:p>
          <a:p>
            <a:endParaRPr lang="en-US" sz="1000" dirty="0"/>
          </a:p>
          <a:p>
            <a:r>
              <a:rPr lang="en-US" sz="1000" dirty="0" err="1"/>
              <a:t>LocalExchangeQueue</a:t>
            </a:r>
            <a:r>
              <a:rPr lang="en-US" sz="1000" dirty="0"/>
              <a:t>::enqueue()</a:t>
            </a:r>
          </a:p>
        </p:txBody>
      </p:sp>
      <p:sp>
        <p:nvSpPr>
          <p:cNvPr id="67" name="TextBox 66">
            <a:extLst>
              <a:ext uri="{FF2B5EF4-FFF2-40B4-BE49-F238E27FC236}">
                <a16:creationId xmlns:a16="http://schemas.microsoft.com/office/drawing/2014/main" id="{8DDCCEEF-108D-8247-A711-2CC78B518119}"/>
              </a:ext>
            </a:extLst>
          </p:cNvPr>
          <p:cNvSpPr txBox="1"/>
          <p:nvPr/>
        </p:nvSpPr>
        <p:spPr>
          <a:xfrm>
            <a:off x="6014269" y="740339"/>
            <a:ext cx="2604966" cy="553998"/>
          </a:xfrm>
          <a:prstGeom prst="rect">
            <a:avLst/>
          </a:prstGeom>
          <a:noFill/>
        </p:spPr>
        <p:txBody>
          <a:bodyPr wrap="square" rtlCol="0">
            <a:spAutoFit/>
          </a:bodyPr>
          <a:lstStyle/>
          <a:p>
            <a:r>
              <a:rPr lang="en-US" sz="1000" dirty="0"/>
              <a:t>Task::</a:t>
            </a:r>
            <a:r>
              <a:rPr lang="en-US" sz="1000" dirty="0" err="1"/>
              <a:t>getLocalExchangeQueue</a:t>
            </a:r>
            <a:r>
              <a:rPr lang="en-US" sz="1000" dirty="0"/>
              <a:t>(partition)</a:t>
            </a:r>
          </a:p>
          <a:p>
            <a:endParaRPr lang="en-US" sz="1000" dirty="0"/>
          </a:p>
          <a:p>
            <a:r>
              <a:rPr lang="en-US" sz="1000" dirty="0" err="1"/>
              <a:t>LocalExchangeQueue</a:t>
            </a:r>
            <a:r>
              <a:rPr lang="en-US" sz="1000" dirty="0"/>
              <a:t>::next()</a:t>
            </a:r>
          </a:p>
        </p:txBody>
      </p:sp>
    </p:spTree>
    <p:extLst>
      <p:ext uri="{BB962C8B-B14F-4D97-AF65-F5344CB8AC3E}">
        <p14:creationId xmlns:p14="http://schemas.microsoft.com/office/powerpoint/2010/main" val="89022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032F0D9F-CAB7-B447-B62C-58A799D13872}"/>
              </a:ext>
            </a:extLst>
          </p:cNvPr>
          <p:cNvSpPr/>
          <p:nvPr/>
        </p:nvSpPr>
        <p:spPr>
          <a:xfrm>
            <a:off x="548532" y="288235"/>
            <a:ext cx="1902941" cy="7948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Expr::eval</a:t>
            </a:r>
          </a:p>
        </p:txBody>
      </p:sp>
      <p:sp>
        <p:nvSpPr>
          <p:cNvPr id="5" name="Pentagon 4">
            <a:extLst>
              <a:ext uri="{FF2B5EF4-FFF2-40B4-BE49-F238E27FC236}">
                <a16:creationId xmlns:a16="http://schemas.microsoft.com/office/drawing/2014/main" id="{4E04AD0F-541D-8B41-AD50-2D82314C3B45}"/>
              </a:ext>
            </a:extLst>
          </p:cNvPr>
          <p:cNvSpPr/>
          <p:nvPr/>
        </p:nvSpPr>
        <p:spPr>
          <a:xfrm>
            <a:off x="2591516" y="288235"/>
            <a:ext cx="1902941" cy="7948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Expr::</a:t>
            </a:r>
          </a:p>
          <a:p>
            <a:pPr algn="ctr"/>
            <a:r>
              <a:rPr lang="en-US" sz="1600" dirty="0"/>
              <a:t>evalEncodings</a:t>
            </a:r>
          </a:p>
        </p:txBody>
      </p:sp>
      <p:sp>
        <p:nvSpPr>
          <p:cNvPr id="6" name="Pentagon 5">
            <a:extLst>
              <a:ext uri="{FF2B5EF4-FFF2-40B4-BE49-F238E27FC236}">
                <a16:creationId xmlns:a16="http://schemas.microsoft.com/office/drawing/2014/main" id="{952C88B2-5EE3-6741-A9B8-749CDC505DF2}"/>
              </a:ext>
            </a:extLst>
          </p:cNvPr>
          <p:cNvSpPr/>
          <p:nvPr/>
        </p:nvSpPr>
        <p:spPr>
          <a:xfrm>
            <a:off x="4634500" y="288235"/>
            <a:ext cx="1902941" cy="7948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Expr::</a:t>
            </a:r>
          </a:p>
          <a:p>
            <a:pPr algn="ctr"/>
            <a:r>
              <a:rPr lang="en-US" sz="1600" dirty="0"/>
              <a:t>evalWithNulls</a:t>
            </a:r>
          </a:p>
        </p:txBody>
      </p:sp>
      <p:sp>
        <p:nvSpPr>
          <p:cNvPr id="7" name="Pentagon 6">
            <a:extLst>
              <a:ext uri="{FF2B5EF4-FFF2-40B4-BE49-F238E27FC236}">
                <a16:creationId xmlns:a16="http://schemas.microsoft.com/office/drawing/2014/main" id="{E6FF104C-7917-3841-8630-A81EEE94D161}"/>
              </a:ext>
            </a:extLst>
          </p:cNvPr>
          <p:cNvSpPr/>
          <p:nvPr/>
        </p:nvSpPr>
        <p:spPr>
          <a:xfrm>
            <a:off x="6677484" y="288235"/>
            <a:ext cx="1902941" cy="7948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Expr::evalAll</a:t>
            </a:r>
          </a:p>
        </p:txBody>
      </p:sp>
      <p:sp>
        <p:nvSpPr>
          <p:cNvPr id="8" name="TextBox 7">
            <a:extLst>
              <a:ext uri="{FF2B5EF4-FFF2-40B4-BE49-F238E27FC236}">
                <a16:creationId xmlns:a16="http://schemas.microsoft.com/office/drawing/2014/main" id="{6B4146CD-5223-EC40-84F3-3456BEBE3FD7}"/>
              </a:ext>
            </a:extLst>
          </p:cNvPr>
          <p:cNvSpPr txBox="1"/>
          <p:nvPr/>
        </p:nvSpPr>
        <p:spPr>
          <a:xfrm>
            <a:off x="548532" y="1212843"/>
            <a:ext cx="1902941" cy="4185761"/>
          </a:xfrm>
          <a:prstGeom prst="rect">
            <a:avLst/>
          </a:prstGeom>
          <a:noFill/>
        </p:spPr>
        <p:txBody>
          <a:bodyPr wrap="square" rtlCol="0">
            <a:spAutoFit/>
          </a:bodyPr>
          <a:lstStyle/>
          <a:p>
            <a:r>
              <a:rPr lang="en-US" sz="1400" b="1" dirty="0"/>
              <a:t>Inputs</a:t>
            </a:r>
            <a:r>
              <a:rPr lang="en-US" sz="1400" dirty="0"/>
              <a:t>: rows, data (input columns)</a:t>
            </a:r>
          </a:p>
          <a:p>
            <a:r>
              <a:rPr lang="en-US" sz="1400" b="1" dirty="0"/>
              <a:t>Operations</a:t>
            </a:r>
            <a:r>
              <a:rPr lang="en-US" sz="1400" dirty="0"/>
              <a:t>: Check if this is a shared subexpression that has already been evaluated. If has results for all rows produce the results and terminate evaluation early. Otherwise, update “rows” to a subset of rows that are missing results.</a:t>
            </a:r>
          </a:p>
          <a:p>
            <a:r>
              <a:rPr lang="en-US" sz="1400" b="1" dirty="0"/>
              <a:t>Outputs</a:t>
            </a:r>
            <a:r>
              <a:rPr lang="en-US" sz="1400" dirty="0"/>
              <a:t>: a subset of rows, data (unmodified), partial result</a:t>
            </a:r>
          </a:p>
        </p:txBody>
      </p:sp>
      <p:sp>
        <p:nvSpPr>
          <p:cNvPr id="9" name="TextBox 8">
            <a:extLst>
              <a:ext uri="{FF2B5EF4-FFF2-40B4-BE49-F238E27FC236}">
                <a16:creationId xmlns:a16="http://schemas.microsoft.com/office/drawing/2014/main" id="{789988B3-2412-174B-889E-9A57317395F0}"/>
              </a:ext>
            </a:extLst>
          </p:cNvPr>
          <p:cNvSpPr txBox="1"/>
          <p:nvPr/>
        </p:nvSpPr>
        <p:spPr>
          <a:xfrm>
            <a:off x="2591516" y="1212843"/>
            <a:ext cx="1902941" cy="5262979"/>
          </a:xfrm>
          <a:prstGeom prst="rect">
            <a:avLst/>
          </a:prstGeom>
          <a:noFill/>
        </p:spPr>
        <p:txBody>
          <a:bodyPr wrap="square" rtlCol="0">
            <a:spAutoFit/>
          </a:bodyPr>
          <a:lstStyle/>
          <a:p>
            <a:r>
              <a:rPr lang="en-US" sz="1400" b="1" dirty="0"/>
              <a:t>Inputs</a:t>
            </a:r>
            <a:r>
              <a:rPr lang="en-US" sz="1400" dirty="0"/>
              <a:t>: rows, data, partial result</a:t>
            </a:r>
          </a:p>
          <a:p>
            <a:r>
              <a:rPr lang="en-US" sz="1400" b="1" dirty="0"/>
              <a:t>Operations</a:t>
            </a:r>
            <a:r>
              <a:rPr lang="en-US" sz="1400" dirty="0"/>
              <a:t>: If expression is deterministic and depends on fewer columns than its parent, try to peel off encodings of the input data. On success, replace data with corresponding inner vectors, update the set of rows for evaluation to corresponding rows of the inner vectors and store the peeled off wrappings for later use.</a:t>
            </a:r>
          </a:p>
          <a:p>
            <a:r>
              <a:rPr lang="en-US" sz="1400" b="1" dirty="0"/>
              <a:t>Outputs</a:t>
            </a:r>
            <a:r>
              <a:rPr lang="en-US" sz="1400" dirty="0"/>
              <a:t>: new rows, new data, peeled wrappings, partial result</a:t>
            </a:r>
          </a:p>
        </p:txBody>
      </p:sp>
      <p:sp>
        <p:nvSpPr>
          <p:cNvPr id="10" name="TextBox 9">
            <a:extLst>
              <a:ext uri="{FF2B5EF4-FFF2-40B4-BE49-F238E27FC236}">
                <a16:creationId xmlns:a16="http://schemas.microsoft.com/office/drawing/2014/main" id="{879F2925-1A69-E442-9FA9-EFF3AF52994D}"/>
              </a:ext>
            </a:extLst>
          </p:cNvPr>
          <p:cNvSpPr txBox="1"/>
          <p:nvPr/>
        </p:nvSpPr>
        <p:spPr>
          <a:xfrm>
            <a:off x="4634499" y="1212843"/>
            <a:ext cx="1902941" cy="4185761"/>
          </a:xfrm>
          <a:prstGeom prst="rect">
            <a:avLst/>
          </a:prstGeom>
          <a:noFill/>
        </p:spPr>
        <p:txBody>
          <a:bodyPr wrap="square" rtlCol="0">
            <a:spAutoFit/>
          </a:bodyPr>
          <a:lstStyle/>
          <a:p>
            <a:r>
              <a:rPr lang="en-US" sz="1400" b="1" dirty="0"/>
              <a:t>Inputs</a:t>
            </a:r>
            <a:r>
              <a:rPr lang="en-US" sz="1400" dirty="0"/>
              <a:t>: rows, data, peeled wrappings, partial result</a:t>
            </a:r>
          </a:p>
          <a:p>
            <a:r>
              <a:rPr lang="en-US" sz="1400" b="1" dirty="0"/>
              <a:t>Operations</a:t>
            </a:r>
            <a:r>
              <a:rPr lang="en-US" sz="1400" dirty="0"/>
              <a:t>: If expression propagates nulls, check input data and identify rows where at least one input is null. Remove these rows from the set of rows for evaluation.</a:t>
            </a:r>
          </a:p>
          <a:p>
            <a:r>
              <a:rPr lang="en-US" sz="1400" b="1" dirty="0"/>
              <a:t>Outputs</a:t>
            </a:r>
            <a:r>
              <a:rPr lang="en-US" sz="1400" dirty="0"/>
              <a:t>: a subset of rows, data (unmodified), peeled wrappings (unmodified), rows with null inputs, partial results</a:t>
            </a:r>
          </a:p>
        </p:txBody>
      </p:sp>
      <p:sp>
        <p:nvSpPr>
          <p:cNvPr id="11" name="TextBox 10">
            <a:extLst>
              <a:ext uri="{FF2B5EF4-FFF2-40B4-BE49-F238E27FC236}">
                <a16:creationId xmlns:a16="http://schemas.microsoft.com/office/drawing/2014/main" id="{14DF4753-055C-7243-A158-D83197FF5CC9}"/>
              </a:ext>
            </a:extLst>
          </p:cNvPr>
          <p:cNvSpPr txBox="1"/>
          <p:nvPr/>
        </p:nvSpPr>
        <p:spPr>
          <a:xfrm>
            <a:off x="6648649" y="1212843"/>
            <a:ext cx="1902941" cy="5693866"/>
          </a:xfrm>
          <a:prstGeom prst="rect">
            <a:avLst/>
          </a:prstGeom>
          <a:noFill/>
        </p:spPr>
        <p:txBody>
          <a:bodyPr wrap="square" rtlCol="0">
            <a:spAutoFit/>
          </a:bodyPr>
          <a:lstStyle/>
          <a:p>
            <a:r>
              <a:rPr lang="en-US" sz="1400" b="1" dirty="0"/>
              <a:t>Inputs</a:t>
            </a:r>
            <a:r>
              <a:rPr lang="en-US" sz="1400" dirty="0"/>
              <a:t>: rows, data, peeled wrappings, null rows</a:t>
            </a:r>
          </a:p>
          <a:p>
            <a:r>
              <a:rPr lang="en-US" sz="1400" b="1" dirty="0"/>
              <a:t>Operations</a:t>
            </a:r>
            <a:r>
              <a:rPr lang="en-US" sz="1400" dirty="0"/>
              <a:t>: If special form, evaluate by calling Expr::evalSpecialForm(). If function call, (1) recursively evaluate input expressions; (2) remove rows with null inputs; (3) peel off encodings; (4) call VectorFunction::apply(); (5) adjust the result by applying peeled wrappings and setting nulls.</a:t>
            </a:r>
          </a:p>
          <a:p>
            <a:r>
              <a:rPr lang="en-US" sz="1400" b="1" dirty="0"/>
              <a:t>Outputs</a:t>
            </a:r>
            <a:r>
              <a:rPr lang="en-US" sz="1400" dirty="0"/>
              <a:t>: newly computed result, peeled wrappings, null rows, partial result</a:t>
            </a:r>
          </a:p>
        </p:txBody>
      </p:sp>
      <p:sp>
        <p:nvSpPr>
          <p:cNvPr id="12" name="Pentagon 11">
            <a:extLst>
              <a:ext uri="{FF2B5EF4-FFF2-40B4-BE49-F238E27FC236}">
                <a16:creationId xmlns:a16="http://schemas.microsoft.com/office/drawing/2014/main" id="{3D929797-08B7-A64D-AA77-15891382F9DF}"/>
              </a:ext>
            </a:extLst>
          </p:cNvPr>
          <p:cNvSpPr/>
          <p:nvPr/>
        </p:nvSpPr>
        <p:spPr>
          <a:xfrm>
            <a:off x="8758077" y="288235"/>
            <a:ext cx="1902941" cy="7948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Finalize</a:t>
            </a:r>
          </a:p>
        </p:txBody>
      </p:sp>
      <p:sp>
        <p:nvSpPr>
          <p:cNvPr id="13" name="TextBox 12">
            <a:extLst>
              <a:ext uri="{FF2B5EF4-FFF2-40B4-BE49-F238E27FC236}">
                <a16:creationId xmlns:a16="http://schemas.microsoft.com/office/drawing/2014/main" id="{1A08843E-1196-7C4C-B94E-EDD4866FA687}"/>
              </a:ext>
            </a:extLst>
          </p:cNvPr>
          <p:cNvSpPr txBox="1"/>
          <p:nvPr/>
        </p:nvSpPr>
        <p:spPr>
          <a:xfrm>
            <a:off x="8726371" y="1212843"/>
            <a:ext cx="1902941" cy="3970318"/>
          </a:xfrm>
          <a:prstGeom prst="rect">
            <a:avLst/>
          </a:prstGeom>
          <a:noFill/>
        </p:spPr>
        <p:txBody>
          <a:bodyPr wrap="square" rtlCol="0">
            <a:spAutoFit/>
          </a:bodyPr>
          <a:lstStyle/>
          <a:p>
            <a:r>
              <a:rPr lang="en-US" sz="1400" b="1" dirty="0"/>
              <a:t>Inputs</a:t>
            </a:r>
            <a:r>
              <a:rPr lang="en-US" sz="1400" dirty="0"/>
              <a:t>: result vector, peeled wrappings, null rows, partial result</a:t>
            </a:r>
          </a:p>
          <a:p>
            <a:r>
              <a:rPr lang="en-US" sz="1400" b="1" dirty="0"/>
              <a:t>Operations</a:t>
            </a:r>
            <a:r>
              <a:rPr lang="en-US" sz="1400" dirty="0"/>
              <a:t>: Adjust the result by applying peeled wrappings, setting nulls for null rows and incorporating partial result from earlier evaluation. If this is a shared subexpression store the result for future use.</a:t>
            </a:r>
          </a:p>
          <a:p>
            <a:r>
              <a:rPr lang="en-US" sz="1400" b="1" dirty="0"/>
              <a:t>Outputs</a:t>
            </a:r>
            <a:r>
              <a:rPr lang="en-US" sz="1400" dirty="0"/>
              <a:t>: final result vector</a:t>
            </a:r>
          </a:p>
        </p:txBody>
      </p:sp>
    </p:spTree>
    <p:extLst>
      <p:ext uri="{BB962C8B-B14F-4D97-AF65-F5344CB8AC3E}">
        <p14:creationId xmlns:p14="http://schemas.microsoft.com/office/powerpoint/2010/main" val="2645401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ECCCCE5-4519-9749-814D-C2C33581AE14}"/>
              </a:ext>
            </a:extLst>
          </p:cNvPr>
          <p:cNvSpPr/>
          <p:nvPr/>
        </p:nvSpPr>
        <p:spPr>
          <a:xfrm>
            <a:off x="2107933" y="240632"/>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 0</a:t>
            </a:r>
          </a:p>
          <a:p>
            <a:pPr algn="ctr"/>
            <a:r>
              <a:rPr lang="en-US" sz="1200" dirty="0"/>
              <a:t>(source)</a:t>
            </a:r>
          </a:p>
        </p:txBody>
      </p:sp>
      <p:sp>
        <p:nvSpPr>
          <p:cNvPr id="20" name="Rounded Rectangle 19">
            <a:extLst>
              <a:ext uri="{FF2B5EF4-FFF2-40B4-BE49-F238E27FC236}">
                <a16:creationId xmlns:a16="http://schemas.microsoft.com/office/drawing/2014/main" id="{D2277477-ABB3-7744-A801-E3284D7CF200}"/>
              </a:ext>
            </a:extLst>
          </p:cNvPr>
          <p:cNvSpPr/>
          <p:nvPr/>
        </p:nvSpPr>
        <p:spPr>
          <a:xfrm>
            <a:off x="3473116" y="240631"/>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 1</a:t>
            </a:r>
          </a:p>
          <a:p>
            <a:pPr algn="ctr"/>
            <a:endParaRPr lang="en-US" sz="1200" dirty="0"/>
          </a:p>
        </p:txBody>
      </p:sp>
      <p:sp>
        <p:nvSpPr>
          <p:cNvPr id="21" name="Rounded Rectangle 20">
            <a:extLst>
              <a:ext uri="{FF2B5EF4-FFF2-40B4-BE49-F238E27FC236}">
                <a16:creationId xmlns:a16="http://schemas.microsoft.com/office/drawing/2014/main" id="{F466F9A1-C989-3746-B7EA-C1DDED0777B0}"/>
              </a:ext>
            </a:extLst>
          </p:cNvPr>
          <p:cNvSpPr/>
          <p:nvPr/>
        </p:nvSpPr>
        <p:spPr>
          <a:xfrm>
            <a:off x="4713172" y="240632"/>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 2</a:t>
            </a:r>
          </a:p>
          <a:p>
            <a:pPr algn="ctr"/>
            <a:r>
              <a:rPr lang="en-US" sz="1200" dirty="0"/>
              <a:t>(sink)</a:t>
            </a:r>
          </a:p>
        </p:txBody>
      </p:sp>
      <p:cxnSp>
        <p:nvCxnSpPr>
          <p:cNvPr id="5" name="Straight Connector 4">
            <a:extLst>
              <a:ext uri="{FF2B5EF4-FFF2-40B4-BE49-F238E27FC236}">
                <a16:creationId xmlns:a16="http://schemas.microsoft.com/office/drawing/2014/main" id="{DFCD7016-26BC-A24B-99C1-712125586C1C}"/>
              </a:ext>
            </a:extLst>
          </p:cNvPr>
          <p:cNvCxnSpPr>
            <a:cxnSpLocks/>
          </p:cNvCxnSpPr>
          <p:nvPr/>
        </p:nvCxnSpPr>
        <p:spPr>
          <a:xfrm>
            <a:off x="2537861" y="749164"/>
            <a:ext cx="2811" cy="591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05CB61E-2490-124C-91EB-ECEB5F7F3277}"/>
              </a:ext>
            </a:extLst>
          </p:cNvPr>
          <p:cNvCxnSpPr>
            <a:cxnSpLocks/>
          </p:cNvCxnSpPr>
          <p:nvPr/>
        </p:nvCxnSpPr>
        <p:spPr>
          <a:xfrm>
            <a:off x="1172679" y="1164657"/>
            <a:ext cx="4007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6598141-3FBF-0E43-9578-45A3D853B8D4}"/>
              </a:ext>
            </a:extLst>
          </p:cNvPr>
          <p:cNvSpPr txBox="1"/>
          <p:nvPr/>
        </p:nvSpPr>
        <p:spPr>
          <a:xfrm>
            <a:off x="3915877" y="904773"/>
            <a:ext cx="1147011" cy="276999"/>
          </a:xfrm>
          <a:prstGeom prst="rect">
            <a:avLst/>
          </a:prstGeom>
          <a:noFill/>
        </p:spPr>
        <p:txBody>
          <a:bodyPr wrap="square" rtlCol="0">
            <a:spAutoFit/>
          </a:bodyPr>
          <a:lstStyle/>
          <a:p>
            <a:pPr algn="r"/>
            <a:r>
              <a:rPr lang="en-US" sz="1200" dirty="0" err="1"/>
              <a:t>isBlocked</a:t>
            </a:r>
            <a:endParaRPr lang="en-US" sz="1200" dirty="0"/>
          </a:p>
        </p:txBody>
      </p:sp>
      <p:cxnSp>
        <p:nvCxnSpPr>
          <p:cNvPr id="28" name="Straight Arrow Connector 27">
            <a:extLst>
              <a:ext uri="{FF2B5EF4-FFF2-40B4-BE49-F238E27FC236}">
                <a16:creationId xmlns:a16="http://schemas.microsoft.com/office/drawing/2014/main" id="{EE262F1D-67A7-B44A-B05F-C99C1F9CE154}"/>
              </a:ext>
            </a:extLst>
          </p:cNvPr>
          <p:cNvCxnSpPr>
            <a:cxnSpLocks/>
          </p:cNvCxnSpPr>
          <p:nvPr/>
        </p:nvCxnSpPr>
        <p:spPr>
          <a:xfrm>
            <a:off x="1172679" y="1480687"/>
            <a:ext cx="4007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64652E5-D0BD-804C-ACBB-D22CF4AB8E7E}"/>
              </a:ext>
            </a:extLst>
          </p:cNvPr>
          <p:cNvSpPr txBox="1"/>
          <p:nvPr/>
        </p:nvSpPr>
        <p:spPr>
          <a:xfrm>
            <a:off x="3923896" y="1220803"/>
            <a:ext cx="1147011" cy="276999"/>
          </a:xfrm>
          <a:prstGeom prst="rect">
            <a:avLst/>
          </a:prstGeom>
          <a:noFill/>
        </p:spPr>
        <p:txBody>
          <a:bodyPr wrap="square" rtlCol="0">
            <a:spAutoFit/>
          </a:bodyPr>
          <a:lstStyle/>
          <a:p>
            <a:pPr algn="r"/>
            <a:r>
              <a:rPr lang="en-US" sz="1200" dirty="0" err="1"/>
              <a:t>getOutput</a:t>
            </a:r>
            <a:endParaRPr lang="en-US" sz="1200" dirty="0"/>
          </a:p>
        </p:txBody>
      </p:sp>
      <p:cxnSp>
        <p:nvCxnSpPr>
          <p:cNvPr id="30" name="Straight Arrow Connector 29">
            <a:extLst>
              <a:ext uri="{FF2B5EF4-FFF2-40B4-BE49-F238E27FC236}">
                <a16:creationId xmlns:a16="http://schemas.microsoft.com/office/drawing/2014/main" id="{6017C304-25C7-5B48-A40D-ED52FB1C429A}"/>
              </a:ext>
            </a:extLst>
          </p:cNvPr>
          <p:cNvCxnSpPr>
            <a:cxnSpLocks/>
          </p:cNvCxnSpPr>
          <p:nvPr/>
        </p:nvCxnSpPr>
        <p:spPr>
          <a:xfrm flipV="1">
            <a:off x="1172679" y="1803149"/>
            <a:ext cx="2730365" cy="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98FFAD7-4DD1-4E4D-A4CE-DBEF96B66A15}"/>
              </a:ext>
            </a:extLst>
          </p:cNvPr>
          <p:cNvSpPr txBox="1"/>
          <p:nvPr/>
        </p:nvSpPr>
        <p:spPr>
          <a:xfrm>
            <a:off x="2630905" y="1537908"/>
            <a:ext cx="1147011" cy="276999"/>
          </a:xfrm>
          <a:prstGeom prst="rect">
            <a:avLst/>
          </a:prstGeom>
          <a:noFill/>
        </p:spPr>
        <p:txBody>
          <a:bodyPr wrap="square" rtlCol="0">
            <a:spAutoFit/>
          </a:bodyPr>
          <a:lstStyle/>
          <a:p>
            <a:pPr algn="r"/>
            <a:r>
              <a:rPr lang="en-US" sz="1200" dirty="0" err="1"/>
              <a:t>isBlocked</a:t>
            </a:r>
            <a:endParaRPr lang="en-US" sz="1200" dirty="0"/>
          </a:p>
        </p:txBody>
      </p:sp>
      <p:cxnSp>
        <p:nvCxnSpPr>
          <p:cNvPr id="33" name="Straight Arrow Connector 32">
            <a:extLst>
              <a:ext uri="{FF2B5EF4-FFF2-40B4-BE49-F238E27FC236}">
                <a16:creationId xmlns:a16="http://schemas.microsoft.com/office/drawing/2014/main" id="{67712B76-0061-2841-909F-631CB2FB70E1}"/>
              </a:ext>
            </a:extLst>
          </p:cNvPr>
          <p:cNvCxnSpPr>
            <a:cxnSpLocks/>
          </p:cNvCxnSpPr>
          <p:nvPr/>
        </p:nvCxnSpPr>
        <p:spPr>
          <a:xfrm>
            <a:off x="1172679" y="2117045"/>
            <a:ext cx="4007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73C7DE-077B-BA45-B95B-D8BB4268CBF5}"/>
              </a:ext>
            </a:extLst>
          </p:cNvPr>
          <p:cNvSpPr txBox="1"/>
          <p:nvPr/>
        </p:nvSpPr>
        <p:spPr>
          <a:xfrm>
            <a:off x="3895023" y="1857161"/>
            <a:ext cx="1147011" cy="276999"/>
          </a:xfrm>
          <a:prstGeom prst="rect">
            <a:avLst/>
          </a:prstGeom>
          <a:noFill/>
        </p:spPr>
        <p:txBody>
          <a:bodyPr wrap="square" rtlCol="0">
            <a:spAutoFit/>
          </a:bodyPr>
          <a:lstStyle/>
          <a:p>
            <a:pPr algn="r"/>
            <a:r>
              <a:rPr lang="en-US" sz="1200" dirty="0" err="1"/>
              <a:t>isBlocked</a:t>
            </a:r>
            <a:endParaRPr lang="en-US" sz="1200" dirty="0"/>
          </a:p>
        </p:txBody>
      </p:sp>
      <p:cxnSp>
        <p:nvCxnSpPr>
          <p:cNvPr id="35" name="Straight Arrow Connector 34">
            <a:extLst>
              <a:ext uri="{FF2B5EF4-FFF2-40B4-BE49-F238E27FC236}">
                <a16:creationId xmlns:a16="http://schemas.microsoft.com/office/drawing/2014/main" id="{D8CE93A4-C3BC-164E-8E5C-9F02FBB7FD28}"/>
              </a:ext>
            </a:extLst>
          </p:cNvPr>
          <p:cNvCxnSpPr>
            <a:cxnSpLocks/>
          </p:cNvCxnSpPr>
          <p:nvPr/>
        </p:nvCxnSpPr>
        <p:spPr>
          <a:xfrm>
            <a:off x="1172679" y="2423721"/>
            <a:ext cx="4007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4EA4845-44BA-F24A-AE83-B3CBB076B680}"/>
              </a:ext>
            </a:extLst>
          </p:cNvPr>
          <p:cNvSpPr txBox="1"/>
          <p:nvPr/>
        </p:nvSpPr>
        <p:spPr>
          <a:xfrm>
            <a:off x="3903043" y="2163837"/>
            <a:ext cx="1147011" cy="276999"/>
          </a:xfrm>
          <a:prstGeom prst="rect">
            <a:avLst/>
          </a:prstGeom>
          <a:noFill/>
        </p:spPr>
        <p:txBody>
          <a:bodyPr wrap="square" rtlCol="0">
            <a:spAutoFit/>
          </a:bodyPr>
          <a:lstStyle/>
          <a:p>
            <a:pPr algn="r"/>
            <a:r>
              <a:rPr lang="en-US" sz="1200" dirty="0" err="1"/>
              <a:t>needsInput</a:t>
            </a:r>
            <a:endParaRPr lang="en-US" sz="1200" dirty="0"/>
          </a:p>
        </p:txBody>
      </p:sp>
      <p:cxnSp>
        <p:nvCxnSpPr>
          <p:cNvPr id="38" name="Straight Arrow Connector 37">
            <a:extLst>
              <a:ext uri="{FF2B5EF4-FFF2-40B4-BE49-F238E27FC236}">
                <a16:creationId xmlns:a16="http://schemas.microsoft.com/office/drawing/2014/main" id="{D26D12CB-502F-E047-ACE2-19B56CE90125}"/>
              </a:ext>
            </a:extLst>
          </p:cNvPr>
          <p:cNvCxnSpPr>
            <a:cxnSpLocks/>
          </p:cNvCxnSpPr>
          <p:nvPr/>
        </p:nvCxnSpPr>
        <p:spPr>
          <a:xfrm flipV="1">
            <a:off x="1172679" y="2731494"/>
            <a:ext cx="2730365" cy="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BA00A74-1626-7447-BDA0-ECAF1BED1787}"/>
              </a:ext>
            </a:extLst>
          </p:cNvPr>
          <p:cNvSpPr txBox="1"/>
          <p:nvPr/>
        </p:nvSpPr>
        <p:spPr>
          <a:xfrm>
            <a:off x="2630905" y="2466253"/>
            <a:ext cx="1147011" cy="276999"/>
          </a:xfrm>
          <a:prstGeom prst="rect">
            <a:avLst/>
          </a:prstGeom>
          <a:noFill/>
        </p:spPr>
        <p:txBody>
          <a:bodyPr wrap="square" rtlCol="0">
            <a:spAutoFit/>
          </a:bodyPr>
          <a:lstStyle/>
          <a:p>
            <a:pPr algn="r"/>
            <a:r>
              <a:rPr lang="en-US" sz="1200" dirty="0" err="1"/>
              <a:t>getOutput</a:t>
            </a:r>
            <a:endParaRPr lang="en-US" sz="1200" dirty="0"/>
          </a:p>
        </p:txBody>
      </p:sp>
      <p:cxnSp>
        <p:nvCxnSpPr>
          <p:cNvPr id="40" name="Straight Arrow Connector 39">
            <a:extLst>
              <a:ext uri="{FF2B5EF4-FFF2-40B4-BE49-F238E27FC236}">
                <a16:creationId xmlns:a16="http://schemas.microsoft.com/office/drawing/2014/main" id="{2752D98C-1E44-3E48-BD03-36F3FCA6734B}"/>
              </a:ext>
            </a:extLst>
          </p:cNvPr>
          <p:cNvCxnSpPr>
            <a:cxnSpLocks/>
            <a:stCxn id="57" idx="3"/>
          </p:cNvCxnSpPr>
          <p:nvPr/>
        </p:nvCxnSpPr>
        <p:spPr>
          <a:xfrm flipV="1">
            <a:off x="1877733" y="3254757"/>
            <a:ext cx="3310282" cy="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7967B16-904C-5840-A418-A7E08A2036E0}"/>
              </a:ext>
            </a:extLst>
          </p:cNvPr>
          <p:cNvSpPr txBox="1"/>
          <p:nvPr/>
        </p:nvSpPr>
        <p:spPr>
          <a:xfrm>
            <a:off x="3909460" y="2985119"/>
            <a:ext cx="1147011" cy="276999"/>
          </a:xfrm>
          <a:prstGeom prst="rect">
            <a:avLst/>
          </a:prstGeom>
          <a:noFill/>
        </p:spPr>
        <p:txBody>
          <a:bodyPr wrap="square" rtlCol="0">
            <a:spAutoFit/>
          </a:bodyPr>
          <a:lstStyle/>
          <a:p>
            <a:pPr algn="r"/>
            <a:r>
              <a:rPr lang="en-US" sz="1200" dirty="0" err="1"/>
              <a:t>addInput</a:t>
            </a:r>
            <a:endParaRPr lang="en-US" sz="1200" dirty="0"/>
          </a:p>
        </p:txBody>
      </p:sp>
      <p:sp>
        <p:nvSpPr>
          <p:cNvPr id="43" name="TextBox 42">
            <a:extLst>
              <a:ext uri="{FF2B5EF4-FFF2-40B4-BE49-F238E27FC236}">
                <a16:creationId xmlns:a16="http://schemas.microsoft.com/office/drawing/2014/main" id="{C63BBC8D-0E86-E04C-95A9-E49ED83558AD}"/>
              </a:ext>
            </a:extLst>
          </p:cNvPr>
          <p:cNvSpPr txBox="1"/>
          <p:nvPr/>
        </p:nvSpPr>
        <p:spPr>
          <a:xfrm>
            <a:off x="1288181" y="3785316"/>
            <a:ext cx="1147011" cy="276999"/>
          </a:xfrm>
          <a:prstGeom prst="rect">
            <a:avLst/>
          </a:prstGeom>
          <a:noFill/>
        </p:spPr>
        <p:txBody>
          <a:bodyPr wrap="square" rtlCol="0">
            <a:spAutoFit/>
          </a:bodyPr>
          <a:lstStyle/>
          <a:p>
            <a:pPr algn="r"/>
            <a:r>
              <a:rPr lang="en-US" sz="1200" dirty="0" err="1"/>
              <a:t>isBlocked</a:t>
            </a:r>
            <a:endParaRPr lang="en-US" sz="1200" dirty="0"/>
          </a:p>
        </p:txBody>
      </p:sp>
      <p:cxnSp>
        <p:nvCxnSpPr>
          <p:cNvPr id="45" name="Straight Arrow Connector 44">
            <a:extLst>
              <a:ext uri="{FF2B5EF4-FFF2-40B4-BE49-F238E27FC236}">
                <a16:creationId xmlns:a16="http://schemas.microsoft.com/office/drawing/2014/main" id="{92C28D82-E0F3-D047-9FFF-FC141DD040D1}"/>
              </a:ext>
            </a:extLst>
          </p:cNvPr>
          <p:cNvCxnSpPr>
            <a:cxnSpLocks/>
          </p:cNvCxnSpPr>
          <p:nvPr/>
        </p:nvCxnSpPr>
        <p:spPr>
          <a:xfrm flipV="1">
            <a:off x="1172679" y="4360853"/>
            <a:ext cx="2730365" cy="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3334A22-B762-7040-B6F0-E941D9250943}"/>
              </a:ext>
            </a:extLst>
          </p:cNvPr>
          <p:cNvSpPr txBox="1"/>
          <p:nvPr/>
        </p:nvSpPr>
        <p:spPr>
          <a:xfrm>
            <a:off x="2630905" y="4095612"/>
            <a:ext cx="1147011" cy="276999"/>
          </a:xfrm>
          <a:prstGeom prst="rect">
            <a:avLst/>
          </a:prstGeom>
          <a:noFill/>
        </p:spPr>
        <p:txBody>
          <a:bodyPr wrap="square" rtlCol="0">
            <a:spAutoFit/>
          </a:bodyPr>
          <a:lstStyle/>
          <a:p>
            <a:pPr algn="r"/>
            <a:r>
              <a:rPr lang="en-US" sz="1200" dirty="0" err="1"/>
              <a:t>isBlocked</a:t>
            </a:r>
            <a:endParaRPr lang="en-US" sz="1200" dirty="0"/>
          </a:p>
        </p:txBody>
      </p:sp>
      <p:cxnSp>
        <p:nvCxnSpPr>
          <p:cNvPr id="47" name="Straight Arrow Connector 46">
            <a:extLst>
              <a:ext uri="{FF2B5EF4-FFF2-40B4-BE49-F238E27FC236}">
                <a16:creationId xmlns:a16="http://schemas.microsoft.com/office/drawing/2014/main" id="{7B32AD08-6CDA-CB41-B124-E0251DCCB816}"/>
              </a:ext>
            </a:extLst>
          </p:cNvPr>
          <p:cNvCxnSpPr>
            <a:cxnSpLocks/>
          </p:cNvCxnSpPr>
          <p:nvPr/>
        </p:nvCxnSpPr>
        <p:spPr>
          <a:xfrm flipV="1">
            <a:off x="1172679" y="4677646"/>
            <a:ext cx="2730365" cy="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62DBF19-0F8A-7044-90A5-F7AE2367A6E1}"/>
              </a:ext>
            </a:extLst>
          </p:cNvPr>
          <p:cNvSpPr txBox="1"/>
          <p:nvPr/>
        </p:nvSpPr>
        <p:spPr>
          <a:xfrm>
            <a:off x="2630905" y="4412405"/>
            <a:ext cx="1147011" cy="276999"/>
          </a:xfrm>
          <a:prstGeom prst="rect">
            <a:avLst/>
          </a:prstGeom>
          <a:noFill/>
        </p:spPr>
        <p:txBody>
          <a:bodyPr wrap="square" rtlCol="0">
            <a:spAutoFit/>
          </a:bodyPr>
          <a:lstStyle/>
          <a:p>
            <a:pPr algn="r"/>
            <a:r>
              <a:rPr lang="en-US" sz="1200" dirty="0" err="1"/>
              <a:t>needsInput</a:t>
            </a:r>
            <a:endParaRPr lang="en-US" sz="1200" dirty="0"/>
          </a:p>
        </p:txBody>
      </p:sp>
      <p:cxnSp>
        <p:nvCxnSpPr>
          <p:cNvPr id="49" name="Straight Arrow Connector 48">
            <a:extLst>
              <a:ext uri="{FF2B5EF4-FFF2-40B4-BE49-F238E27FC236}">
                <a16:creationId xmlns:a16="http://schemas.microsoft.com/office/drawing/2014/main" id="{652C9AEB-5B17-084A-88E9-ACE4B0356C35}"/>
              </a:ext>
            </a:extLst>
          </p:cNvPr>
          <p:cNvCxnSpPr>
            <a:cxnSpLocks/>
          </p:cNvCxnSpPr>
          <p:nvPr/>
        </p:nvCxnSpPr>
        <p:spPr>
          <a:xfrm flipV="1">
            <a:off x="1172679" y="4983202"/>
            <a:ext cx="1387641"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1AC0470-BF44-1848-84FA-0936199558D7}"/>
              </a:ext>
            </a:extLst>
          </p:cNvPr>
          <p:cNvSpPr txBox="1"/>
          <p:nvPr/>
        </p:nvSpPr>
        <p:spPr>
          <a:xfrm>
            <a:off x="1288181" y="4717961"/>
            <a:ext cx="1147011" cy="276999"/>
          </a:xfrm>
          <a:prstGeom prst="rect">
            <a:avLst/>
          </a:prstGeom>
          <a:noFill/>
        </p:spPr>
        <p:txBody>
          <a:bodyPr wrap="square" rtlCol="0">
            <a:spAutoFit/>
          </a:bodyPr>
          <a:lstStyle/>
          <a:p>
            <a:pPr algn="r"/>
            <a:r>
              <a:rPr lang="en-US" sz="1200" dirty="0" err="1"/>
              <a:t>getOutput</a:t>
            </a:r>
            <a:endParaRPr lang="en-US" sz="1200" dirty="0"/>
          </a:p>
        </p:txBody>
      </p:sp>
      <p:cxnSp>
        <p:nvCxnSpPr>
          <p:cNvPr id="51" name="Straight Arrow Connector 50">
            <a:extLst>
              <a:ext uri="{FF2B5EF4-FFF2-40B4-BE49-F238E27FC236}">
                <a16:creationId xmlns:a16="http://schemas.microsoft.com/office/drawing/2014/main" id="{385229EE-4558-0144-AB7F-95F02397F044}"/>
              </a:ext>
            </a:extLst>
          </p:cNvPr>
          <p:cNvCxnSpPr>
            <a:cxnSpLocks/>
          </p:cNvCxnSpPr>
          <p:nvPr/>
        </p:nvCxnSpPr>
        <p:spPr>
          <a:xfrm flipV="1">
            <a:off x="1159042" y="5498992"/>
            <a:ext cx="2730365" cy="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C1AFF86-04A6-5743-BC91-70D8CD062CBC}"/>
              </a:ext>
            </a:extLst>
          </p:cNvPr>
          <p:cNvSpPr txBox="1"/>
          <p:nvPr/>
        </p:nvSpPr>
        <p:spPr>
          <a:xfrm>
            <a:off x="2617268" y="5233751"/>
            <a:ext cx="1147011" cy="276999"/>
          </a:xfrm>
          <a:prstGeom prst="rect">
            <a:avLst/>
          </a:prstGeom>
          <a:noFill/>
        </p:spPr>
        <p:txBody>
          <a:bodyPr wrap="square" rtlCol="0">
            <a:spAutoFit/>
          </a:bodyPr>
          <a:lstStyle/>
          <a:p>
            <a:pPr algn="r"/>
            <a:r>
              <a:rPr lang="en-US" sz="1200" dirty="0" err="1"/>
              <a:t>addInput</a:t>
            </a:r>
            <a:endParaRPr lang="en-US" sz="1200" dirty="0"/>
          </a:p>
        </p:txBody>
      </p:sp>
      <p:cxnSp>
        <p:nvCxnSpPr>
          <p:cNvPr id="53" name="Straight Arrow Connector 52">
            <a:extLst>
              <a:ext uri="{FF2B5EF4-FFF2-40B4-BE49-F238E27FC236}">
                <a16:creationId xmlns:a16="http://schemas.microsoft.com/office/drawing/2014/main" id="{9DA3C65D-CA49-B54F-A8E5-958DFCD077A7}"/>
              </a:ext>
            </a:extLst>
          </p:cNvPr>
          <p:cNvCxnSpPr>
            <a:cxnSpLocks/>
          </p:cNvCxnSpPr>
          <p:nvPr/>
        </p:nvCxnSpPr>
        <p:spPr>
          <a:xfrm flipH="1">
            <a:off x="718684" y="3462020"/>
            <a:ext cx="442749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A717410-AAD2-CE43-90C3-4330A70DD356}"/>
              </a:ext>
            </a:extLst>
          </p:cNvPr>
          <p:cNvCxnSpPr>
            <a:cxnSpLocks/>
          </p:cNvCxnSpPr>
          <p:nvPr/>
        </p:nvCxnSpPr>
        <p:spPr>
          <a:xfrm flipH="1">
            <a:off x="1159044" y="2863739"/>
            <a:ext cx="275041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Decision 56">
            <a:extLst>
              <a:ext uri="{FF2B5EF4-FFF2-40B4-BE49-F238E27FC236}">
                <a16:creationId xmlns:a16="http://schemas.microsoft.com/office/drawing/2014/main" id="{21DBCAB4-03D9-994E-A1DF-8CFFD72B5511}"/>
              </a:ext>
            </a:extLst>
          </p:cNvPr>
          <p:cNvSpPr/>
          <p:nvPr/>
        </p:nvSpPr>
        <p:spPr>
          <a:xfrm>
            <a:off x="501325" y="2904176"/>
            <a:ext cx="1376408" cy="7041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Output is null?</a:t>
            </a:r>
          </a:p>
        </p:txBody>
      </p:sp>
      <p:cxnSp>
        <p:nvCxnSpPr>
          <p:cNvPr id="59" name="Elbow Connector 58">
            <a:extLst>
              <a:ext uri="{FF2B5EF4-FFF2-40B4-BE49-F238E27FC236}">
                <a16:creationId xmlns:a16="http://schemas.microsoft.com/office/drawing/2014/main" id="{0EB89971-6D65-A749-A050-90B8C7504D48}"/>
              </a:ext>
            </a:extLst>
          </p:cNvPr>
          <p:cNvCxnSpPr>
            <a:cxnSpLocks/>
          </p:cNvCxnSpPr>
          <p:nvPr/>
        </p:nvCxnSpPr>
        <p:spPr>
          <a:xfrm rot="10800000" flipH="1" flipV="1">
            <a:off x="501325" y="3256257"/>
            <a:ext cx="2049370" cy="806056"/>
          </a:xfrm>
          <a:prstGeom prst="bentConnector3">
            <a:avLst>
              <a:gd name="adj1" fmla="val -11155"/>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3BC5334-B4DD-4C48-809B-0DCB230CCF71}"/>
              </a:ext>
            </a:extLst>
          </p:cNvPr>
          <p:cNvSpPr txBox="1"/>
          <p:nvPr/>
        </p:nvSpPr>
        <p:spPr>
          <a:xfrm>
            <a:off x="202129" y="3038514"/>
            <a:ext cx="516555" cy="246221"/>
          </a:xfrm>
          <a:prstGeom prst="rect">
            <a:avLst/>
          </a:prstGeom>
          <a:noFill/>
        </p:spPr>
        <p:txBody>
          <a:bodyPr wrap="square" rtlCol="0">
            <a:spAutoFit/>
          </a:bodyPr>
          <a:lstStyle/>
          <a:p>
            <a:r>
              <a:rPr lang="en-US" sz="1000" dirty="0"/>
              <a:t>yes</a:t>
            </a:r>
          </a:p>
        </p:txBody>
      </p:sp>
      <p:sp>
        <p:nvSpPr>
          <p:cNvPr id="78" name="TextBox 77">
            <a:extLst>
              <a:ext uri="{FF2B5EF4-FFF2-40B4-BE49-F238E27FC236}">
                <a16:creationId xmlns:a16="http://schemas.microsoft.com/office/drawing/2014/main" id="{70B68513-E569-8A4A-9156-8A0704A0F60B}"/>
              </a:ext>
            </a:extLst>
          </p:cNvPr>
          <p:cNvSpPr txBox="1"/>
          <p:nvPr/>
        </p:nvSpPr>
        <p:spPr>
          <a:xfrm>
            <a:off x="1839223" y="3038514"/>
            <a:ext cx="516555" cy="246221"/>
          </a:xfrm>
          <a:prstGeom prst="rect">
            <a:avLst/>
          </a:prstGeom>
          <a:noFill/>
        </p:spPr>
        <p:txBody>
          <a:bodyPr wrap="square" rtlCol="0">
            <a:spAutoFit/>
          </a:bodyPr>
          <a:lstStyle/>
          <a:p>
            <a:r>
              <a:rPr lang="en-US" sz="1000" dirty="0"/>
              <a:t>no</a:t>
            </a:r>
          </a:p>
        </p:txBody>
      </p:sp>
      <p:cxnSp>
        <p:nvCxnSpPr>
          <p:cNvPr id="70" name="Elbow Connector 69">
            <a:extLst>
              <a:ext uri="{FF2B5EF4-FFF2-40B4-BE49-F238E27FC236}">
                <a16:creationId xmlns:a16="http://schemas.microsoft.com/office/drawing/2014/main" id="{10544624-B940-5D46-A789-EA8E7B461145}"/>
              </a:ext>
            </a:extLst>
          </p:cNvPr>
          <p:cNvCxnSpPr>
            <a:cxnSpLocks/>
          </p:cNvCxnSpPr>
          <p:nvPr/>
        </p:nvCxnSpPr>
        <p:spPr>
          <a:xfrm rot="5400000" flipH="1" flipV="1">
            <a:off x="-208814" y="2104990"/>
            <a:ext cx="2308189" cy="427524"/>
          </a:xfrm>
          <a:prstGeom prst="bentConnector3">
            <a:avLst>
              <a:gd name="adj1" fmla="val 10004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1F2E54F-C79C-364E-A580-67670EA93FFC}"/>
              </a:ext>
            </a:extLst>
          </p:cNvPr>
          <p:cNvCxnSpPr>
            <a:cxnSpLocks/>
          </p:cNvCxnSpPr>
          <p:nvPr/>
        </p:nvCxnSpPr>
        <p:spPr>
          <a:xfrm flipH="1">
            <a:off x="718684" y="5722354"/>
            <a:ext cx="3197193" cy="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AD051409-FF12-F948-9A1D-C10F79E533B5}"/>
              </a:ext>
            </a:extLst>
          </p:cNvPr>
          <p:cNvCxnSpPr>
            <a:cxnSpLocks/>
          </p:cNvCxnSpPr>
          <p:nvPr/>
        </p:nvCxnSpPr>
        <p:spPr>
          <a:xfrm rot="5400000" flipH="1" flipV="1">
            <a:off x="91591" y="4666150"/>
            <a:ext cx="1671283" cy="463617"/>
          </a:xfrm>
          <a:prstGeom prst="bentConnector3">
            <a:avLst>
              <a:gd name="adj1" fmla="val 100105"/>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0" name="Decision 89">
            <a:extLst>
              <a:ext uri="{FF2B5EF4-FFF2-40B4-BE49-F238E27FC236}">
                <a16:creationId xmlns:a16="http://schemas.microsoft.com/office/drawing/2014/main" id="{67EC2276-F08C-F344-955B-A25A6208B62B}"/>
              </a:ext>
            </a:extLst>
          </p:cNvPr>
          <p:cNvSpPr/>
          <p:nvPr/>
        </p:nvSpPr>
        <p:spPr>
          <a:xfrm>
            <a:off x="501325" y="5154446"/>
            <a:ext cx="1376408" cy="7041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Output is null?</a:t>
            </a:r>
          </a:p>
        </p:txBody>
      </p:sp>
      <p:cxnSp>
        <p:nvCxnSpPr>
          <p:cNvPr id="91" name="Straight Arrow Connector 90">
            <a:extLst>
              <a:ext uri="{FF2B5EF4-FFF2-40B4-BE49-F238E27FC236}">
                <a16:creationId xmlns:a16="http://schemas.microsoft.com/office/drawing/2014/main" id="{7DCE052D-3F25-2D40-B9B5-708DF101AEFC}"/>
              </a:ext>
            </a:extLst>
          </p:cNvPr>
          <p:cNvCxnSpPr>
            <a:cxnSpLocks/>
          </p:cNvCxnSpPr>
          <p:nvPr/>
        </p:nvCxnSpPr>
        <p:spPr>
          <a:xfrm flipH="1">
            <a:off x="1158241" y="5125571"/>
            <a:ext cx="138603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742A070-12AD-F147-8453-34A7E4C3C658}"/>
              </a:ext>
            </a:extLst>
          </p:cNvPr>
          <p:cNvSpPr txBox="1"/>
          <p:nvPr/>
        </p:nvSpPr>
        <p:spPr>
          <a:xfrm>
            <a:off x="1839223" y="5270271"/>
            <a:ext cx="516555" cy="246221"/>
          </a:xfrm>
          <a:prstGeom prst="rect">
            <a:avLst/>
          </a:prstGeom>
          <a:noFill/>
        </p:spPr>
        <p:txBody>
          <a:bodyPr wrap="square" rtlCol="0">
            <a:spAutoFit/>
          </a:bodyPr>
          <a:lstStyle/>
          <a:p>
            <a:r>
              <a:rPr lang="en-US" sz="1000" dirty="0"/>
              <a:t>no</a:t>
            </a:r>
          </a:p>
        </p:txBody>
      </p:sp>
      <p:cxnSp>
        <p:nvCxnSpPr>
          <p:cNvPr id="96" name="Elbow Connector 95">
            <a:extLst>
              <a:ext uri="{FF2B5EF4-FFF2-40B4-BE49-F238E27FC236}">
                <a16:creationId xmlns:a16="http://schemas.microsoft.com/office/drawing/2014/main" id="{5CCFB129-B66C-D144-80DE-ED9F33DCE839}"/>
              </a:ext>
            </a:extLst>
          </p:cNvPr>
          <p:cNvCxnSpPr>
            <a:cxnSpLocks/>
          </p:cNvCxnSpPr>
          <p:nvPr/>
        </p:nvCxnSpPr>
        <p:spPr>
          <a:xfrm rot="10800000" flipH="1" flipV="1">
            <a:off x="501325" y="5505769"/>
            <a:ext cx="2049370" cy="806057"/>
          </a:xfrm>
          <a:prstGeom prst="bentConnector3">
            <a:avLst>
              <a:gd name="adj1" fmla="val -11155"/>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951F4DBD-2BB7-4544-BA74-AA9DEBE9FCC5}"/>
              </a:ext>
            </a:extLst>
          </p:cNvPr>
          <p:cNvSpPr txBox="1"/>
          <p:nvPr/>
        </p:nvSpPr>
        <p:spPr>
          <a:xfrm>
            <a:off x="202129" y="5288027"/>
            <a:ext cx="516555" cy="246221"/>
          </a:xfrm>
          <a:prstGeom prst="rect">
            <a:avLst/>
          </a:prstGeom>
          <a:noFill/>
        </p:spPr>
        <p:txBody>
          <a:bodyPr wrap="square" rtlCol="0">
            <a:spAutoFit/>
          </a:bodyPr>
          <a:lstStyle/>
          <a:p>
            <a:r>
              <a:rPr lang="en-US" sz="1000" dirty="0"/>
              <a:t>yes</a:t>
            </a:r>
          </a:p>
        </p:txBody>
      </p:sp>
      <p:cxnSp>
        <p:nvCxnSpPr>
          <p:cNvPr id="112" name="Straight Connector 111">
            <a:extLst>
              <a:ext uri="{FF2B5EF4-FFF2-40B4-BE49-F238E27FC236}">
                <a16:creationId xmlns:a16="http://schemas.microsoft.com/office/drawing/2014/main" id="{82BC269F-1FF9-0B4D-87FE-8DA266CA65BA}"/>
              </a:ext>
            </a:extLst>
          </p:cNvPr>
          <p:cNvCxnSpPr>
            <a:cxnSpLocks/>
          </p:cNvCxnSpPr>
          <p:nvPr/>
        </p:nvCxnSpPr>
        <p:spPr>
          <a:xfrm>
            <a:off x="3902842" y="749164"/>
            <a:ext cx="2811" cy="591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4FA3D16-C81A-4748-B37F-515AF218FB6B}"/>
              </a:ext>
            </a:extLst>
          </p:cNvPr>
          <p:cNvCxnSpPr>
            <a:cxnSpLocks/>
          </p:cNvCxnSpPr>
          <p:nvPr/>
        </p:nvCxnSpPr>
        <p:spPr>
          <a:xfrm>
            <a:off x="5174779" y="749164"/>
            <a:ext cx="2811" cy="5913985"/>
          </a:xfrm>
          <a:prstGeom prst="line">
            <a:avLst/>
          </a:prstGeom>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9F021A2-C610-624E-8254-D912C9126165}"/>
              </a:ext>
            </a:extLst>
          </p:cNvPr>
          <p:cNvSpPr txBox="1"/>
          <p:nvPr/>
        </p:nvSpPr>
        <p:spPr>
          <a:xfrm>
            <a:off x="1315461" y="6036343"/>
            <a:ext cx="1147011" cy="276999"/>
          </a:xfrm>
          <a:prstGeom prst="rect">
            <a:avLst/>
          </a:prstGeom>
          <a:noFill/>
        </p:spPr>
        <p:txBody>
          <a:bodyPr wrap="square" rtlCol="0">
            <a:spAutoFit/>
          </a:bodyPr>
          <a:lstStyle/>
          <a:p>
            <a:pPr algn="r"/>
            <a:r>
              <a:rPr lang="en-US" sz="1200" dirty="0"/>
              <a:t>finish</a:t>
            </a:r>
          </a:p>
        </p:txBody>
      </p:sp>
      <p:sp>
        <p:nvSpPr>
          <p:cNvPr id="122" name="Rounded Rectangle 121">
            <a:extLst>
              <a:ext uri="{FF2B5EF4-FFF2-40B4-BE49-F238E27FC236}">
                <a16:creationId xmlns:a16="http://schemas.microsoft.com/office/drawing/2014/main" id="{FC7B3CFD-0795-2446-B69E-110154754722}"/>
              </a:ext>
            </a:extLst>
          </p:cNvPr>
          <p:cNvSpPr/>
          <p:nvPr/>
        </p:nvSpPr>
        <p:spPr>
          <a:xfrm>
            <a:off x="9299468" y="240631"/>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a:t>
            </a:r>
          </a:p>
        </p:txBody>
      </p:sp>
      <p:sp>
        <p:nvSpPr>
          <p:cNvPr id="123" name="Rounded Rectangle 122">
            <a:extLst>
              <a:ext uri="{FF2B5EF4-FFF2-40B4-BE49-F238E27FC236}">
                <a16:creationId xmlns:a16="http://schemas.microsoft.com/office/drawing/2014/main" id="{3196F523-F3BE-C646-8D27-D794652A95E9}"/>
              </a:ext>
            </a:extLst>
          </p:cNvPr>
          <p:cNvSpPr/>
          <p:nvPr/>
        </p:nvSpPr>
        <p:spPr>
          <a:xfrm>
            <a:off x="10539524" y="240632"/>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next op</a:t>
            </a:r>
          </a:p>
        </p:txBody>
      </p:sp>
      <p:cxnSp>
        <p:nvCxnSpPr>
          <p:cNvPr id="125" name="Straight Connector 124">
            <a:extLst>
              <a:ext uri="{FF2B5EF4-FFF2-40B4-BE49-F238E27FC236}">
                <a16:creationId xmlns:a16="http://schemas.microsoft.com/office/drawing/2014/main" id="{5074B8D0-8B65-0249-88E4-AEE6DCA11FCB}"/>
              </a:ext>
            </a:extLst>
          </p:cNvPr>
          <p:cNvCxnSpPr>
            <a:cxnSpLocks/>
          </p:cNvCxnSpPr>
          <p:nvPr/>
        </p:nvCxnSpPr>
        <p:spPr>
          <a:xfrm>
            <a:off x="9729194" y="749164"/>
            <a:ext cx="2811" cy="591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0468C4A-6910-A845-BF23-FBD77E424B02}"/>
              </a:ext>
            </a:extLst>
          </p:cNvPr>
          <p:cNvCxnSpPr>
            <a:cxnSpLocks/>
          </p:cNvCxnSpPr>
          <p:nvPr/>
        </p:nvCxnSpPr>
        <p:spPr>
          <a:xfrm>
            <a:off x="11001131" y="749164"/>
            <a:ext cx="2811" cy="591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07D51E-09C2-4A43-9654-474AE52A886C}"/>
              </a:ext>
            </a:extLst>
          </p:cNvPr>
          <p:cNvCxnSpPr>
            <a:cxnSpLocks/>
          </p:cNvCxnSpPr>
          <p:nvPr/>
        </p:nvCxnSpPr>
        <p:spPr>
          <a:xfrm flipV="1">
            <a:off x="6998829" y="1291398"/>
            <a:ext cx="2730365" cy="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4D6202B5-7FD7-904A-887E-D0A00AFF9CFF}"/>
              </a:ext>
            </a:extLst>
          </p:cNvPr>
          <p:cNvSpPr txBox="1"/>
          <p:nvPr/>
        </p:nvSpPr>
        <p:spPr>
          <a:xfrm>
            <a:off x="8457055" y="1026157"/>
            <a:ext cx="1147011" cy="276999"/>
          </a:xfrm>
          <a:prstGeom prst="rect">
            <a:avLst/>
          </a:prstGeom>
          <a:noFill/>
        </p:spPr>
        <p:txBody>
          <a:bodyPr wrap="square" rtlCol="0">
            <a:spAutoFit/>
          </a:bodyPr>
          <a:lstStyle/>
          <a:p>
            <a:pPr algn="r"/>
            <a:r>
              <a:rPr lang="en-US" sz="1200" dirty="0" err="1"/>
              <a:t>getOutput</a:t>
            </a:r>
            <a:endParaRPr lang="en-US" sz="1200" dirty="0"/>
          </a:p>
        </p:txBody>
      </p:sp>
      <p:cxnSp>
        <p:nvCxnSpPr>
          <p:cNvPr id="129" name="Straight Arrow Connector 128">
            <a:extLst>
              <a:ext uri="{FF2B5EF4-FFF2-40B4-BE49-F238E27FC236}">
                <a16:creationId xmlns:a16="http://schemas.microsoft.com/office/drawing/2014/main" id="{B8472EF6-ADBA-F343-96BA-F97B019A67D3}"/>
              </a:ext>
            </a:extLst>
          </p:cNvPr>
          <p:cNvCxnSpPr>
            <a:cxnSpLocks/>
          </p:cNvCxnSpPr>
          <p:nvPr/>
        </p:nvCxnSpPr>
        <p:spPr>
          <a:xfrm flipH="1">
            <a:off x="6985194" y="1423643"/>
            <a:ext cx="275041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FA89F3D-DE6D-624E-BD12-52C506C1C47E}"/>
              </a:ext>
            </a:extLst>
          </p:cNvPr>
          <p:cNvSpPr txBox="1"/>
          <p:nvPr/>
        </p:nvSpPr>
        <p:spPr>
          <a:xfrm>
            <a:off x="7037671" y="1414797"/>
            <a:ext cx="516555" cy="246221"/>
          </a:xfrm>
          <a:prstGeom prst="rect">
            <a:avLst/>
          </a:prstGeom>
          <a:noFill/>
        </p:spPr>
        <p:txBody>
          <a:bodyPr wrap="square" rtlCol="0">
            <a:spAutoFit/>
          </a:bodyPr>
          <a:lstStyle/>
          <a:p>
            <a:r>
              <a:rPr lang="en-US" sz="1000" dirty="0"/>
              <a:t>null</a:t>
            </a:r>
          </a:p>
        </p:txBody>
      </p:sp>
      <p:cxnSp>
        <p:nvCxnSpPr>
          <p:cNvPr id="133" name="Straight Arrow Connector 132">
            <a:extLst>
              <a:ext uri="{FF2B5EF4-FFF2-40B4-BE49-F238E27FC236}">
                <a16:creationId xmlns:a16="http://schemas.microsoft.com/office/drawing/2014/main" id="{D779CB09-0485-E842-BB47-7A462009B0BF}"/>
              </a:ext>
            </a:extLst>
          </p:cNvPr>
          <p:cNvCxnSpPr>
            <a:cxnSpLocks/>
          </p:cNvCxnSpPr>
          <p:nvPr/>
        </p:nvCxnSpPr>
        <p:spPr>
          <a:xfrm flipV="1">
            <a:off x="6998829" y="1778538"/>
            <a:ext cx="2730365" cy="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A86D876E-9AF0-FE40-90A8-347A15D00DB4}"/>
              </a:ext>
            </a:extLst>
          </p:cNvPr>
          <p:cNvSpPr txBox="1"/>
          <p:nvPr/>
        </p:nvSpPr>
        <p:spPr>
          <a:xfrm>
            <a:off x="8457055" y="1513297"/>
            <a:ext cx="1147011" cy="276999"/>
          </a:xfrm>
          <a:prstGeom prst="rect">
            <a:avLst/>
          </a:prstGeom>
          <a:noFill/>
        </p:spPr>
        <p:txBody>
          <a:bodyPr wrap="square" rtlCol="0">
            <a:spAutoFit/>
          </a:bodyPr>
          <a:lstStyle/>
          <a:p>
            <a:pPr algn="r"/>
            <a:r>
              <a:rPr lang="en-US" sz="1200" dirty="0" err="1"/>
              <a:t>isBlocked</a:t>
            </a:r>
            <a:endParaRPr lang="en-US" sz="1200" dirty="0"/>
          </a:p>
        </p:txBody>
      </p:sp>
      <p:cxnSp>
        <p:nvCxnSpPr>
          <p:cNvPr id="135" name="Straight Arrow Connector 134">
            <a:extLst>
              <a:ext uri="{FF2B5EF4-FFF2-40B4-BE49-F238E27FC236}">
                <a16:creationId xmlns:a16="http://schemas.microsoft.com/office/drawing/2014/main" id="{0B0EC1F8-12DB-F74D-812B-8C00FA3A1E11}"/>
              </a:ext>
            </a:extLst>
          </p:cNvPr>
          <p:cNvCxnSpPr>
            <a:cxnSpLocks/>
          </p:cNvCxnSpPr>
          <p:nvPr/>
        </p:nvCxnSpPr>
        <p:spPr>
          <a:xfrm flipV="1">
            <a:off x="6998829" y="2176406"/>
            <a:ext cx="2730365" cy="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E28432A1-EC2D-4549-A341-2A9101CA9E50}"/>
              </a:ext>
            </a:extLst>
          </p:cNvPr>
          <p:cNvSpPr txBox="1"/>
          <p:nvPr/>
        </p:nvSpPr>
        <p:spPr>
          <a:xfrm>
            <a:off x="8457055" y="1911165"/>
            <a:ext cx="1147011" cy="276999"/>
          </a:xfrm>
          <a:prstGeom prst="rect">
            <a:avLst/>
          </a:prstGeom>
          <a:noFill/>
        </p:spPr>
        <p:txBody>
          <a:bodyPr wrap="square" rtlCol="0">
            <a:spAutoFit/>
          </a:bodyPr>
          <a:lstStyle/>
          <a:p>
            <a:pPr algn="r"/>
            <a:r>
              <a:rPr lang="en-US" sz="1200" dirty="0" err="1"/>
              <a:t>isFinishing</a:t>
            </a:r>
            <a:endParaRPr lang="en-US" sz="1200" dirty="0"/>
          </a:p>
        </p:txBody>
      </p:sp>
      <p:cxnSp>
        <p:nvCxnSpPr>
          <p:cNvPr id="137" name="Straight Arrow Connector 136">
            <a:extLst>
              <a:ext uri="{FF2B5EF4-FFF2-40B4-BE49-F238E27FC236}">
                <a16:creationId xmlns:a16="http://schemas.microsoft.com/office/drawing/2014/main" id="{325926D8-EA26-F642-B19A-9C9D8A7B46AE}"/>
              </a:ext>
            </a:extLst>
          </p:cNvPr>
          <p:cNvCxnSpPr>
            <a:cxnSpLocks/>
            <a:stCxn id="140" idx="3"/>
          </p:cNvCxnSpPr>
          <p:nvPr/>
        </p:nvCxnSpPr>
        <p:spPr>
          <a:xfrm flipV="1">
            <a:off x="7447962" y="2667663"/>
            <a:ext cx="3553169" cy="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2BEEA373-B302-CE4D-BB57-E659C73A5B5A}"/>
              </a:ext>
            </a:extLst>
          </p:cNvPr>
          <p:cNvSpPr txBox="1"/>
          <p:nvPr/>
        </p:nvSpPr>
        <p:spPr>
          <a:xfrm>
            <a:off x="9731934" y="2398024"/>
            <a:ext cx="1147011" cy="276999"/>
          </a:xfrm>
          <a:prstGeom prst="rect">
            <a:avLst/>
          </a:prstGeom>
          <a:noFill/>
        </p:spPr>
        <p:txBody>
          <a:bodyPr wrap="square" rtlCol="0">
            <a:spAutoFit/>
          </a:bodyPr>
          <a:lstStyle/>
          <a:p>
            <a:pPr algn="r"/>
            <a:r>
              <a:rPr lang="en-US" sz="1200" dirty="0"/>
              <a:t>finish</a:t>
            </a:r>
          </a:p>
        </p:txBody>
      </p:sp>
      <p:cxnSp>
        <p:nvCxnSpPr>
          <p:cNvPr id="139" name="Straight Arrow Connector 138">
            <a:extLst>
              <a:ext uri="{FF2B5EF4-FFF2-40B4-BE49-F238E27FC236}">
                <a16:creationId xmlns:a16="http://schemas.microsoft.com/office/drawing/2014/main" id="{206CC63D-C73D-5348-A0A5-CABF917895D2}"/>
              </a:ext>
            </a:extLst>
          </p:cNvPr>
          <p:cNvCxnSpPr>
            <a:cxnSpLocks/>
          </p:cNvCxnSpPr>
          <p:nvPr/>
        </p:nvCxnSpPr>
        <p:spPr>
          <a:xfrm flipH="1">
            <a:off x="6981518" y="2276644"/>
            <a:ext cx="275041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0" name="Decision 139">
            <a:extLst>
              <a:ext uri="{FF2B5EF4-FFF2-40B4-BE49-F238E27FC236}">
                <a16:creationId xmlns:a16="http://schemas.microsoft.com/office/drawing/2014/main" id="{A6333A1F-64F2-6E45-B580-1AB85E72850A}"/>
              </a:ext>
            </a:extLst>
          </p:cNvPr>
          <p:cNvSpPr/>
          <p:nvPr/>
        </p:nvSpPr>
        <p:spPr>
          <a:xfrm>
            <a:off x="6622184" y="2317081"/>
            <a:ext cx="825778" cy="7041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a:r>
          </a:p>
        </p:txBody>
      </p:sp>
      <p:cxnSp>
        <p:nvCxnSpPr>
          <p:cNvPr id="141" name="Elbow Connector 140">
            <a:extLst>
              <a:ext uri="{FF2B5EF4-FFF2-40B4-BE49-F238E27FC236}">
                <a16:creationId xmlns:a16="http://schemas.microsoft.com/office/drawing/2014/main" id="{109B5A32-E291-B143-A9FF-33B9A0513082}"/>
              </a:ext>
            </a:extLst>
          </p:cNvPr>
          <p:cNvCxnSpPr>
            <a:cxnSpLocks/>
          </p:cNvCxnSpPr>
          <p:nvPr/>
        </p:nvCxnSpPr>
        <p:spPr>
          <a:xfrm>
            <a:off x="6622184" y="2669162"/>
            <a:ext cx="1838880" cy="803685"/>
          </a:xfrm>
          <a:prstGeom prst="bentConnector3">
            <a:avLst>
              <a:gd name="adj1" fmla="val -16476"/>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8BBF5858-9FD6-7447-8DF3-8829B1A71757}"/>
              </a:ext>
            </a:extLst>
          </p:cNvPr>
          <p:cNvSpPr txBox="1"/>
          <p:nvPr/>
        </p:nvSpPr>
        <p:spPr>
          <a:xfrm>
            <a:off x="6322988" y="2451419"/>
            <a:ext cx="516555" cy="246221"/>
          </a:xfrm>
          <a:prstGeom prst="rect">
            <a:avLst/>
          </a:prstGeom>
          <a:noFill/>
        </p:spPr>
        <p:txBody>
          <a:bodyPr wrap="square" rtlCol="0">
            <a:spAutoFit/>
          </a:bodyPr>
          <a:lstStyle/>
          <a:p>
            <a:r>
              <a:rPr lang="en-US" sz="1000" dirty="0"/>
              <a:t>no</a:t>
            </a:r>
          </a:p>
        </p:txBody>
      </p:sp>
      <p:sp>
        <p:nvSpPr>
          <p:cNvPr id="143" name="TextBox 142">
            <a:extLst>
              <a:ext uri="{FF2B5EF4-FFF2-40B4-BE49-F238E27FC236}">
                <a16:creationId xmlns:a16="http://schemas.microsoft.com/office/drawing/2014/main" id="{CE5AD5BC-449E-3E4F-80A3-A7EF03500E52}"/>
              </a:ext>
            </a:extLst>
          </p:cNvPr>
          <p:cNvSpPr txBox="1"/>
          <p:nvPr/>
        </p:nvSpPr>
        <p:spPr>
          <a:xfrm>
            <a:off x="7430691" y="2451419"/>
            <a:ext cx="516555" cy="246221"/>
          </a:xfrm>
          <a:prstGeom prst="rect">
            <a:avLst/>
          </a:prstGeom>
          <a:noFill/>
        </p:spPr>
        <p:txBody>
          <a:bodyPr wrap="square" rtlCol="0">
            <a:spAutoFit/>
          </a:bodyPr>
          <a:lstStyle/>
          <a:p>
            <a:r>
              <a:rPr lang="en-US" sz="1000" dirty="0"/>
              <a:t>yes</a:t>
            </a:r>
          </a:p>
        </p:txBody>
      </p:sp>
      <p:sp>
        <p:nvSpPr>
          <p:cNvPr id="147" name="Rounded Rectangle 146">
            <a:extLst>
              <a:ext uri="{FF2B5EF4-FFF2-40B4-BE49-F238E27FC236}">
                <a16:creationId xmlns:a16="http://schemas.microsoft.com/office/drawing/2014/main" id="{656C9A27-F8EB-E642-8CE8-1654AD72261D}"/>
              </a:ext>
            </a:extLst>
          </p:cNvPr>
          <p:cNvSpPr/>
          <p:nvPr/>
        </p:nvSpPr>
        <p:spPr>
          <a:xfrm>
            <a:off x="8036796" y="248651"/>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prev</a:t>
            </a:r>
            <a:r>
              <a:rPr lang="en-US" sz="1400" dirty="0"/>
              <a:t> op</a:t>
            </a:r>
          </a:p>
        </p:txBody>
      </p:sp>
      <p:cxnSp>
        <p:nvCxnSpPr>
          <p:cNvPr id="148" name="Straight Connector 147">
            <a:extLst>
              <a:ext uri="{FF2B5EF4-FFF2-40B4-BE49-F238E27FC236}">
                <a16:creationId xmlns:a16="http://schemas.microsoft.com/office/drawing/2014/main" id="{96E64E32-02C9-774F-B584-90CA48FAF2F2}"/>
              </a:ext>
            </a:extLst>
          </p:cNvPr>
          <p:cNvCxnSpPr>
            <a:cxnSpLocks/>
          </p:cNvCxnSpPr>
          <p:nvPr/>
        </p:nvCxnSpPr>
        <p:spPr>
          <a:xfrm>
            <a:off x="8466522" y="757184"/>
            <a:ext cx="2811" cy="5913985"/>
          </a:xfrm>
          <a:prstGeom prst="line">
            <a:avLst/>
          </a:prstGeom>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6A8A9F1B-7BEB-D44E-9249-81407B1017BB}"/>
              </a:ext>
            </a:extLst>
          </p:cNvPr>
          <p:cNvSpPr txBox="1"/>
          <p:nvPr/>
        </p:nvSpPr>
        <p:spPr>
          <a:xfrm>
            <a:off x="7281309" y="3186537"/>
            <a:ext cx="1147011" cy="276999"/>
          </a:xfrm>
          <a:prstGeom prst="rect">
            <a:avLst/>
          </a:prstGeom>
          <a:noFill/>
        </p:spPr>
        <p:txBody>
          <a:bodyPr wrap="square" rtlCol="0">
            <a:spAutoFit/>
          </a:bodyPr>
          <a:lstStyle/>
          <a:p>
            <a:pPr algn="r"/>
            <a:r>
              <a:rPr lang="en-US" sz="1200" dirty="0" err="1"/>
              <a:t>isBlocked</a:t>
            </a:r>
            <a:endParaRPr lang="en-US" sz="1200" dirty="0"/>
          </a:p>
        </p:txBody>
      </p:sp>
      <p:cxnSp>
        <p:nvCxnSpPr>
          <p:cNvPr id="68" name="Straight Arrow Connector 67">
            <a:extLst>
              <a:ext uri="{FF2B5EF4-FFF2-40B4-BE49-F238E27FC236}">
                <a16:creationId xmlns:a16="http://schemas.microsoft.com/office/drawing/2014/main" id="{B73CAE60-716A-6E4E-96BB-2070CA6C1B97}"/>
              </a:ext>
            </a:extLst>
          </p:cNvPr>
          <p:cNvCxnSpPr>
            <a:cxnSpLocks/>
          </p:cNvCxnSpPr>
          <p:nvPr/>
        </p:nvCxnSpPr>
        <p:spPr>
          <a:xfrm flipH="1">
            <a:off x="115503" y="6452254"/>
            <a:ext cx="2416739"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36464796-AEE3-B144-B207-1B3A525E92DB}"/>
              </a:ext>
            </a:extLst>
          </p:cNvPr>
          <p:cNvCxnSpPr>
            <a:cxnSpLocks/>
          </p:cNvCxnSpPr>
          <p:nvPr/>
        </p:nvCxnSpPr>
        <p:spPr>
          <a:xfrm rot="5400000" flipH="1" flipV="1">
            <a:off x="-2218124" y="3508313"/>
            <a:ext cx="5286084" cy="598770"/>
          </a:xfrm>
          <a:prstGeom prst="bentConnector3">
            <a:avLst>
              <a:gd name="adj1" fmla="val 9989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67A74E9-61A7-014A-84CE-F0BEEB5C603C}"/>
              </a:ext>
            </a:extLst>
          </p:cNvPr>
          <p:cNvCxnSpPr>
            <a:cxnSpLocks/>
          </p:cNvCxnSpPr>
          <p:nvPr/>
        </p:nvCxnSpPr>
        <p:spPr>
          <a:xfrm flipH="1">
            <a:off x="6728059" y="2855837"/>
            <a:ext cx="4241393"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56A821E-98FD-954C-91DA-3A18C2AF38D0}"/>
              </a:ext>
            </a:extLst>
          </p:cNvPr>
          <p:cNvCxnSpPr>
            <a:cxnSpLocks/>
          </p:cNvCxnSpPr>
          <p:nvPr/>
        </p:nvCxnSpPr>
        <p:spPr>
          <a:xfrm flipV="1">
            <a:off x="6727779" y="1513297"/>
            <a:ext cx="0" cy="131229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E9CE59D-50E7-574F-900B-7D9E2CF72197}"/>
              </a:ext>
            </a:extLst>
          </p:cNvPr>
          <p:cNvSpPr txBox="1"/>
          <p:nvPr/>
        </p:nvSpPr>
        <p:spPr>
          <a:xfrm>
            <a:off x="6320683" y="962526"/>
            <a:ext cx="751983" cy="553998"/>
          </a:xfrm>
          <a:prstGeom prst="rect">
            <a:avLst/>
          </a:prstGeom>
          <a:noFill/>
        </p:spPr>
        <p:txBody>
          <a:bodyPr wrap="square" rtlCol="0">
            <a:spAutoFit/>
          </a:bodyPr>
          <a:lstStyle/>
          <a:p>
            <a:pPr algn="ctr"/>
            <a:r>
              <a:rPr lang="en-US" sz="1000" dirty="0"/>
              <a:t>Go to the start of the loop</a:t>
            </a:r>
          </a:p>
        </p:txBody>
      </p:sp>
      <p:sp>
        <p:nvSpPr>
          <p:cNvPr id="82" name="Rounded Rectangle 81">
            <a:extLst>
              <a:ext uri="{FF2B5EF4-FFF2-40B4-BE49-F238E27FC236}">
                <a16:creationId xmlns:a16="http://schemas.microsoft.com/office/drawing/2014/main" id="{2DBAAC1F-23D7-E542-BAFB-F46D7065AF6F}"/>
              </a:ext>
            </a:extLst>
          </p:cNvPr>
          <p:cNvSpPr/>
          <p:nvPr/>
        </p:nvSpPr>
        <p:spPr>
          <a:xfrm>
            <a:off x="717760" y="240631"/>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p>
        </p:txBody>
      </p:sp>
      <p:cxnSp>
        <p:nvCxnSpPr>
          <p:cNvPr id="83" name="Straight Connector 82">
            <a:extLst>
              <a:ext uri="{FF2B5EF4-FFF2-40B4-BE49-F238E27FC236}">
                <a16:creationId xmlns:a16="http://schemas.microsoft.com/office/drawing/2014/main" id="{A43CC704-F9E7-F145-A9B3-23AE1AD0F776}"/>
              </a:ext>
            </a:extLst>
          </p:cNvPr>
          <p:cNvCxnSpPr>
            <a:cxnSpLocks/>
          </p:cNvCxnSpPr>
          <p:nvPr/>
        </p:nvCxnSpPr>
        <p:spPr>
          <a:xfrm>
            <a:off x="1179367" y="749163"/>
            <a:ext cx="2811" cy="5913985"/>
          </a:xfrm>
          <a:prstGeom prst="line">
            <a:avLst/>
          </a:prstGeom>
        </p:spPr>
        <p:style>
          <a:lnRef idx="1">
            <a:schemeClr val="accent1"/>
          </a:lnRef>
          <a:fillRef idx="0">
            <a:schemeClr val="accent1"/>
          </a:fillRef>
          <a:effectRef idx="0">
            <a:schemeClr val="accent1"/>
          </a:effectRef>
          <a:fontRef idx="minor">
            <a:schemeClr val="tx1"/>
          </a:fontRef>
        </p:style>
      </p:cxnSp>
      <p:sp>
        <p:nvSpPr>
          <p:cNvPr id="86" name="Rounded Rectangle 85">
            <a:extLst>
              <a:ext uri="{FF2B5EF4-FFF2-40B4-BE49-F238E27FC236}">
                <a16:creationId xmlns:a16="http://schemas.microsoft.com/office/drawing/2014/main" id="{15C92ED8-1C2B-9E48-A444-EC0BFEA6C19C}"/>
              </a:ext>
            </a:extLst>
          </p:cNvPr>
          <p:cNvSpPr/>
          <p:nvPr/>
        </p:nvSpPr>
        <p:spPr>
          <a:xfrm>
            <a:off x="6551519" y="256671"/>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p>
        </p:txBody>
      </p:sp>
      <p:cxnSp>
        <p:nvCxnSpPr>
          <p:cNvPr id="87" name="Straight Connector 86">
            <a:extLst>
              <a:ext uri="{FF2B5EF4-FFF2-40B4-BE49-F238E27FC236}">
                <a16:creationId xmlns:a16="http://schemas.microsoft.com/office/drawing/2014/main" id="{3A845C23-E52A-254C-A099-88E384667D33}"/>
              </a:ext>
            </a:extLst>
          </p:cNvPr>
          <p:cNvCxnSpPr>
            <a:cxnSpLocks/>
          </p:cNvCxnSpPr>
          <p:nvPr/>
        </p:nvCxnSpPr>
        <p:spPr>
          <a:xfrm>
            <a:off x="7013126" y="765203"/>
            <a:ext cx="2811" cy="59139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873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 name="Rounded Rectangle 121">
            <a:extLst>
              <a:ext uri="{FF2B5EF4-FFF2-40B4-BE49-F238E27FC236}">
                <a16:creationId xmlns:a16="http://schemas.microsoft.com/office/drawing/2014/main" id="{FC7B3CFD-0795-2446-B69E-110154754722}"/>
              </a:ext>
            </a:extLst>
          </p:cNvPr>
          <p:cNvSpPr/>
          <p:nvPr/>
        </p:nvSpPr>
        <p:spPr>
          <a:xfrm>
            <a:off x="2840917" y="211755"/>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a:t>
            </a:r>
          </a:p>
        </p:txBody>
      </p:sp>
      <p:sp>
        <p:nvSpPr>
          <p:cNvPr id="123" name="Rounded Rectangle 122">
            <a:extLst>
              <a:ext uri="{FF2B5EF4-FFF2-40B4-BE49-F238E27FC236}">
                <a16:creationId xmlns:a16="http://schemas.microsoft.com/office/drawing/2014/main" id="{3196F523-F3BE-C646-8D27-D794652A95E9}"/>
              </a:ext>
            </a:extLst>
          </p:cNvPr>
          <p:cNvSpPr/>
          <p:nvPr/>
        </p:nvSpPr>
        <p:spPr>
          <a:xfrm>
            <a:off x="4080973" y="211756"/>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next op</a:t>
            </a:r>
          </a:p>
        </p:txBody>
      </p:sp>
      <p:cxnSp>
        <p:nvCxnSpPr>
          <p:cNvPr id="125" name="Straight Connector 124">
            <a:extLst>
              <a:ext uri="{FF2B5EF4-FFF2-40B4-BE49-F238E27FC236}">
                <a16:creationId xmlns:a16="http://schemas.microsoft.com/office/drawing/2014/main" id="{5074B8D0-8B65-0249-88E4-AEE6DCA11FCB}"/>
              </a:ext>
            </a:extLst>
          </p:cNvPr>
          <p:cNvCxnSpPr>
            <a:cxnSpLocks/>
          </p:cNvCxnSpPr>
          <p:nvPr/>
        </p:nvCxnSpPr>
        <p:spPr>
          <a:xfrm>
            <a:off x="3270643" y="720288"/>
            <a:ext cx="2811" cy="591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0468C4A-6910-A845-BF23-FBD77E424B02}"/>
              </a:ext>
            </a:extLst>
          </p:cNvPr>
          <p:cNvCxnSpPr>
            <a:cxnSpLocks/>
          </p:cNvCxnSpPr>
          <p:nvPr/>
        </p:nvCxnSpPr>
        <p:spPr>
          <a:xfrm>
            <a:off x="4542580" y="720288"/>
            <a:ext cx="2811" cy="591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07D51E-09C2-4A43-9654-474AE52A886C}"/>
              </a:ext>
            </a:extLst>
          </p:cNvPr>
          <p:cNvCxnSpPr>
            <a:cxnSpLocks/>
          </p:cNvCxnSpPr>
          <p:nvPr/>
        </p:nvCxnSpPr>
        <p:spPr>
          <a:xfrm>
            <a:off x="986671" y="1247774"/>
            <a:ext cx="2283972"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4D6202B5-7FD7-904A-887E-D0A00AFF9CFF}"/>
              </a:ext>
            </a:extLst>
          </p:cNvPr>
          <p:cNvSpPr txBox="1"/>
          <p:nvPr/>
        </p:nvSpPr>
        <p:spPr>
          <a:xfrm>
            <a:off x="1998504" y="997281"/>
            <a:ext cx="1147011" cy="276999"/>
          </a:xfrm>
          <a:prstGeom prst="rect">
            <a:avLst/>
          </a:prstGeom>
          <a:noFill/>
        </p:spPr>
        <p:txBody>
          <a:bodyPr wrap="square" rtlCol="0">
            <a:spAutoFit/>
          </a:bodyPr>
          <a:lstStyle/>
          <a:p>
            <a:pPr algn="r"/>
            <a:r>
              <a:rPr lang="en-US" sz="1200" dirty="0" err="1"/>
              <a:t>getOutput</a:t>
            </a:r>
            <a:r>
              <a:rPr lang="en-US" sz="1200" dirty="0"/>
              <a:t>()</a:t>
            </a:r>
          </a:p>
        </p:txBody>
      </p:sp>
      <p:sp>
        <p:nvSpPr>
          <p:cNvPr id="86" name="Rounded Rectangle 85">
            <a:extLst>
              <a:ext uri="{FF2B5EF4-FFF2-40B4-BE49-F238E27FC236}">
                <a16:creationId xmlns:a16="http://schemas.microsoft.com/office/drawing/2014/main" id="{15C92ED8-1C2B-9E48-A444-EC0BFEA6C19C}"/>
              </a:ext>
            </a:extLst>
          </p:cNvPr>
          <p:cNvSpPr/>
          <p:nvPr/>
        </p:nvSpPr>
        <p:spPr>
          <a:xfrm>
            <a:off x="536652" y="211755"/>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p>
        </p:txBody>
      </p:sp>
      <p:cxnSp>
        <p:nvCxnSpPr>
          <p:cNvPr id="87" name="Straight Connector 86">
            <a:extLst>
              <a:ext uri="{FF2B5EF4-FFF2-40B4-BE49-F238E27FC236}">
                <a16:creationId xmlns:a16="http://schemas.microsoft.com/office/drawing/2014/main" id="{3A845C23-E52A-254C-A099-88E384667D33}"/>
              </a:ext>
            </a:extLst>
          </p:cNvPr>
          <p:cNvCxnSpPr>
            <a:cxnSpLocks/>
          </p:cNvCxnSpPr>
          <p:nvPr/>
        </p:nvCxnSpPr>
        <p:spPr>
          <a:xfrm>
            <a:off x="998259" y="720287"/>
            <a:ext cx="2811" cy="591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8FBE8A7-BDA6-C742-97AA-8026B4C8C040}"/>
              </a:ext>
            </a:extLst>
          </p:cNvPr>
          <p:cNvCxnSpPr>
            <a:cxnSpLocks/>
          </p:cNvCxnSpPr>
          <p:nvPr/>
        </p:nvCxnSpPr>
        <p:spPr>
          <a:xfrm flipV="1">
            <a:off x="986671" y="1560389"/>
            <a:ext cx="3553169" cy="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37A5005-0757-794C-A709-82C8A863BCD7}"/>
              </a:ext>
            </a:extLst>
          </p:cNvPr>
          <p:cNvSpPr txBox="1"/>
          <p:nvPr/>
        </p:nvSpPr>
        <p:spPr>
          <a:xfrm>
            <a:off x="3270643" y="1290750"/>
            <a:ext cx="1147011" cy="276999"/>
          </a:xfrm>
          <a:prstGeom prst="rect">
            <a:avLst/>
          </a:prstGeom>
          <a:noFill/>
        </p:spPr>
        <p:txBody>
          <a:bodyPr wrap="square" rtlCol="0">
            <a:spAutoFit/>
          </a:bodyPr>
          <a:lstStyle/>
          <a:p>
            <a:pPr algn="r"/>
            <a:r>
              <a:rPr lang="en-US" sz="1200" dirty="0" err="1"/>
              <a:t>addInput</a:t>
            </a:r>
            <a:r>
              <a:rPr lang="en-US" sz="1200" dirty="0"/>
              <a:t>()</a:t>
            </a:r>
          </a:p>
        </p:txBody>
      </p:sp>
      <p:sp>
        <p:nvSpPr>
          <p:cNvPr id="81" name="Rounded Rectangle 80">
            <a:extLst>
              <a:ext uri="{FF2B5EF4-FFF2-40B4-BE49-F238E27FC236}">
                <a16:creationId xmlns:a16="http://schemas.microsoft.com/office/drawing/2014/main" id="{1B6F3DFB-E47D-7244-8802-0CF300D8EAA1}"/>
              </a:ext>
            </a:extLst>
          </p:cNvPr>
          <p:cNvSpPr/>
          <p:nvPr/>
        </p:nvSpPr>
        <p:spPr>
          <a:xfrm>
            <a:off x="8161175" y="211754"/>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a:t>
            </a:r>
          </a:p>
        </p:txBody>
      </p:sp>
      <p:sp>
        <p:nvSpPr>
          <p:cNvPr id="88" name="Rounded Rectangle 87">
            <a:extLst>
              <a:ext uri="{FF2B5EF4-FFF2-40B4-BE49-F238E27FC236}">
                <a16:creationId xmlns:a16="http://schemas.microsoft.com/office/drawing/2014/main" id="{9B0C1869-8113-D24E-9A84-17DBE7C8A972}"/>
              </a:ext>
            </a:extLst>
          </p:cNvPr>
          <p:cNvSpPr/>
          <p:nvPr/>
        </p:nvSpPr>
        <p:spPr>
          <a:xfrm>
            <a:off x="9401231" y="211755"/>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next op</a:t>
            </a:r>
          </a:p>
        </p:txBody>
      </p:sp>
      <p:cxnSp>
        <p:nvCxnSpPr>
          <p:cNvPr id="89" name="Straight Connector 88">
            <a:extLst>
              <a:ext uri="{FF2B5EF4-FFF2-40B4-BE49-F238E27FC236}">
                <a16:creationId xmlns:a16="http://schemas.microsoft.com/office/drawing/2014/main" id="{620AAF59-0970-7A45-81A2-140B4EBD0ED1}"/>
              </a:ext>
            </a:extLst>
          </p:cNvPr>
          <p:cNvCxnSpPr>
            <a:cxnSpLocks/>
          </p:cNvCxnSpPr>
          <p:nvPr/>
        </p:nvCxnSpPr>
        <p:spPr>
          <a:xfrm>
            <a:off x="8590901" y="720287"/>
            <a:ext cx="2811" cy="591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7B6C4DB-1773-744E-ACCC-3171A8CB292F}"/>
              </a:ext>
            </a:extLst>
          </p:cNvPr>
          <p:cNvCxnSpPr>
            <a:cxnSpLocks/>
          </p:cNvCxnSpPr>
          <p:nvPr/>
        </p:nvCxnSpPr>
        <p:spPr>
          <a:xfrm>
            <a:off x="9862838" y="720287"/>
            <a:ext cx="2811" cy="591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A21DFFB-B4AF-3249-8E09-8ED8EDDE1176}"/>
              </a:ext>
            </a:extLst>
          </p:cNvPr>
          <p:cNvCxnSpPr>
            <a:cxnSpLocks/>
          </p:cNvCxnSpPr>
          <p:nvPr/>
        </p:nvCxnSpPr>
        <p:spPr>
          <a:xfrm>
            <a:off x="6306929" y="1247773"/>
            <a:ext cx="2283972"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C762ADB2-6283-B34C-97EA-27B3718384BE}"/>
              </a:ext>
            </a:extLst>
          </p:cNvPr>
          <p:cNvSpPr txBox="1"/>
          <p:nvPr/>
        </p:nvSpPr>
        <p:spPr>
          <a:xfrm>
            <a:off x="7318762" y="997280"/>
            <a:ext cx="1147011" cy="276999"/>
          </a:xfrm>
          <a:prstGeom prst="rect">
            <a:avLst/>
          </a:prstGeom>
          <a:noFill/>
        </p:spPr>
        <p:txBody>
          <a:bodyPr wrap="square" rtlCol="0">
            <a:spAutoFit/>
          </a:bodyPr>
          <a:lstStyle/>
          <a:p>
            <a:pPr algn="r"/>
            <a:r>
              <a:rPr lang="en-US" sz="1200" dirty="0" err="1"/>
              <a:t>getOutput</a:t>
            </a:r>
            <a:r>
              <a:rPr lang="en-US" sz="1200" dirty="0"/>
              <a:t>()</a:t>
            </a:r>
          </a:p>
        </p:txBody>
      </p:sp>
      <p:sp>
        <p:nvSpPr>
          <p:cNvPr id="98" name="Rounded Rectangle 97">
            <a:extLst>
              <a:ext uri="{FF2B5EF4-FFF2-40B4-BE49-F238E27FC236}">
                <a16:creationId xmlns:a16="http://schemas.microsoft.com/office/drawing/2014/main" id="{F35BA24F-EE3F-A743-8D08-270C1FEBC025}"/>
              </a:ext>
            </a:extLst>
          </p:cNvPr>
          <p:cNvSpPr/>
          <p:nvPr/>
        </p:nvSpPr>
        <p:spPr>
          <a:xfrm>
            <a:off x="5856910" y="211754"/>
            <a:ext cx="859855" cy="5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Driver</a:t>
            </a:r>
          </a:p>
        </p:txBody>
      </p:sp>
      <p:cxnSp>
        <p:nvCxnSpPr>
          <p:cNvPr id="99" name="Straight Connector 98">
            <a:extLst>
              <a:ext uri="{FF2B5EF4-FFF2-40B4-BE49-F238E27FC236}">
                <a16:creationId xmlns:a16="http://schemas.microsoft.com/office/drawing/2014/main" id="{A1A5501A-07CD-4B41-A710-D2B1A2F602B8}"/>
              </a:ext>
            </a:extLst>
          </p:cNvPr>
          <p:cNvCxnSpPr>
            <a:cxnSpLocks/>
          </p:cNvCxnSpPr>
          <p:nvPr/>
        </p:nvCxnSpPr>
        <p:spPr>
          <a:xfrm>
            <a:off x="6318517" y="720286"/>
            <a:ext cx="2811" cy="591398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0877822-46D8-694C-AAB7-4009F9C74399}"/>
              </a:ext>
            </a:extLst>
          </p:cNvPr>
          <p:cNvSpPr txBox="1"/>
          <p:nvPr/>
        </p:nvSpPr>
        <p:spPr>
          <a:xfrm>
            <a:off x="6355488" y="1247773"/>
            <a:ext cx="732712" cy="276999"/>
          </a:xfrm>
          <a:prstGeom prst="rect">
            <a:avLst/>
          </a:prstGeom>
          <a:noFill/>
        </p:spPr>
        <p:txBody>
          <a:bodyPr wrap="square" rtlCol="0">
            <a:spAutoFit/>
          </a:bodyPr>
          <a:lstStyle/>
          <a:p>
            <a:r>
              <a:rPr lang="en-US" sz="1200" i="1" dirty="0" err="1"/>
              <a:t>nullptr</a:t>
            </a:r>
            <a:endParaRPr lang="en-US" sz="1200" i="1" dirty="0"/>
          </a:p>
        </p:txBody>
      </p:sp>
      <p:cxnSp>
        <p:nvCxnSpPr>
          <p:cNvPr id="107" name="Straight Arrow Connector 106">
            <a:extLst>
              <a:ext uri="{FF2B5EF4-FFF2-40B4-BE49-F238E27FC236}">
                <a16:creationId xmlns:a16="http://schemas.microsoft.com/office/drawing/2014/main" id="{161D1151-0FDE-B74B-A02E-29D610E93716}"/>
              </a:ext>
            </a:extLst>
          </p:cNvPr>
          <p:cNvCxnSpPr>
            <a:cxnSpLocks/>
          </p:cNvCxnSpPr>
          <p:nvPr/>
        </p:nvCxnSpPr>
        <p:spPr>
          <a:xfrm>
            <a:off x="6323367" y="1921778"/>
            <a:ext cx="2283972"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25DED0E7-9657-6C49-B166-475A5F0BB2CD}"/>
              </a:ext>
            </a:extLst>
          </p:cNvPr>
          <p:cNvSpPr txBox="1"/>
          <p:nvPr/>
        </p:nvSpPr>
        <p:spPr>
          <a:xfrm>
            <a:off x="7335200" y="1671285"/>
            <a:ext cx="1147011" cy="276999"/>
          </a:xfrm>
          <a:prstGeom prst="rect">
            <a:avLst/>
          </a:prstGeom>
          <a:noFill/>
        </p:spPr>
        <p:txBody>
          <a:bodyPr wrap="square" rtlCol="0">
            <a:spAutoFit/>
          </a:bodyPr>
          <a:lstStyle/>
          <a:p>
            <a:pPr algn="r"/>
            <a:r>
              <a:rPr lang="en-US" sz="1200" dirty="0" err="1"/>
              <a:t>isBlocked</a:t>
            </a:r>
            <a:r>
              <a:rPr lang="en-US" sz="1200" dirty="0"/>
              <a:t>()</a:t>
            </a:r>
          </a:p>
        </p:txBody>
      </p:sp>
      <p:sp>
        <p:nvSpPr>
          <p:cNvPr id="109" name="TextBox 108">
            <a:extLst>
              <a:ext uri="{FF2B5EF4-FFF2-40B4-BE49-F238E27FC236}">
                <a16:creationId xmlns:a16="http://schemas.microsoft.com/office/drawing/2014/main" id="{FA58795C-1C66-3544-A947-159CF45AF7D2}"/>
              </a:ext>
            </a:extLst>
          </p:cNvPr>
          <p:cNvSpPr txBox="1"/>
          <p:nvPr/>
        </p:nvSpPr>
        <p:spPr>
          <a:xfrm>
            <a:off x="6371925" y="1921778"/>
            <a:ext cx="1147011" cy="276999"/>
          </a:xfrm>
          <a:prstGeom prst="rect">
            <a:avLst/>
          </a:prstGeom>
          <a:noFill/>
        </p:spPr>
        <p:txBody>
          <a:bodyPr wrap="square" rtlCol="0">
            <a:spAutoFit/>
          </a:bodyPr>
          <a:lstStyle/>
          <a:p>
            <a:r>
              <a:rPr lang="en-US" sz="1200" i="1" dirty="0" err="1"/>
              <a:t>kNotBlocked</a:t>
            </a:r>
            <a:endParaRPr lang="en-US" sz="1200" i="1" dirty="0"/>
          </a:p>
        </p:txBody>
      </p:sp>
      <p:cxnSp>
        <p:nvCxnSpPr>
          <p:cNvPr id="110" name="Straight Arrow Connector 109">
            <a:extLst>
              <a:ext uri="{FF2B5EF4-FFF2-40B4-BE49-F238E27FC236}">
                <a16:creationId xmlns:a16="http://schemas.microsoft.com/office/drawing/2014/main" id="{A299E426-C8C3-1F4E-A84D-AA13FD60DF46}"/>
              </a:ext>
            </a:extLst>
          </p:cNvPr>
          <p:cNvCxnSpPr>
            <a:cxnSpLocks/>
          </p:cNvCxnSpPr>
          <p:nvPr/>
        </p:nvCxnSpPr>
        <p:spPr>
          <a:xfrm>
            <a:off x="6316554" y="2607541"/>
            <a:ext cx="2283972"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77294B0-83CD-A241-870F-E183319D856B}"/>
              </a:ext>
            </a:extLst>
          </p:cNvPr>
          <p:cNvSpPr txBox="1"/>
          <p:nvPr/>
        </p:nvSpPr>
        <p:spPr>
          <a:xfrm>
            <a:off x="7318762" y="2357048"/>
            <a:ext cx="1147011" cy="276999"/>
          </a:xfrm>
          <a:prstGeom prst="rect">
            <a:avLst/>
          </a:prstGeom>
          <a:noFill/>
        </p:spPr>
        <p:txBody>
          <a:bodyPr wrap="square" rtlCol="0">
            <a:spAutoFit/>
          </a:bodyPr>
          <a:lstStyle/>
          <a:p>
            <a:pPr algn="r"/>
            <a:r>
              <a:rPr lang="en-US" sz="1200" dirty="0" err="1"/>
              <a:t>isFinishing</a:t>
            </a:r>
            <a:r>
              <a:rPr lang="en-US" sz="1200" dirty="0"/>
              <a:t>()</a:t>
            </a:r>
          </a:p>
        </p:txBody>
      </p:sp>
      <p:sp>
        <p:nvSpPr>
          <p:cNvPr id="115" name="TextBox 114">
            <a:extLst>
              <a:ext uri="{FF2B5EF4-FFF2-40B4-BE49-F238E27FC236}">
                <a16:creationId xmlns:a16="http://schemas.microsoft.com/office/drawing/2014/main" id="{CA691F21-38B7-0741-9B05-A121F804F872}"/>
              </a:ext>
            </a:extLst>
          </p:cNvPr>
          <p:cNvSpPr txBox="1"/>
          <p:nvPr/>
        </p:nvSpPr>
        <p:spPr>
          <a:xfrm>
            <a:off x="6355487" y="2607541"/>
            <a:ext cx="1147011" cy="276999"/>
          </a:xfrm>
          <a:prstGeom prst="rect">
            <a:avLst/>
          </a:prstGeom>
          <a:noFill/>
        </p:spPr>
        <p:txBody>
          <a:bodyPr wrap="square" rtlCol="0">
            <a:spAutoFit/>
          </a:bodyPr>
          <a:lstStyle/>
          <a:p>
            <a:r>
              <a:rPr lang="en-US" sz="1200" i="1" dirty="0"/>
              <a:t>true</a:t>
            </a:r>
          </a:p>
        </p:txBody>
      </p:sp>
      <p:cxnSp>
        <p:nvCxnSpPr>
          <p:cNvPr id="116" name="Straight Arrow Connector 115">
            <a:extLst>
              <a:ext uri="{FF2B5EF4-FFF2-40B4-BE49-F238E27FC236}">
                <a16:creationId xmlns:a16="http://schemas.microsoft.com/office/drawing/2014/main" id="{ADC72E01-6356-D144-8BC3-AE20AFA21500}"/>
              </a:ext>
            </a:extLst>
          </p:cNvPr>
          <p:cNvCxnSpPr>
            <a:cxnSpLocks/>
          </p:cNvCxnSpPr>
          <p:nvPr/>
        </p:nvCxnSpPr>
        <p:spPr>
          <a:xfrm flipV="1">
            <a:off x="6316554" y="3122652"/>
            <a:ext cx="3553169" cy="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49358-5C80-E545-A47A-7539ED3888A9}"/>
              </a:ext>
            </a:extLst>
          </p:cNvPr>
          <p:cNvSpPr txBox="1"/>
          <p:nvPr/>
        </p:nvSpPr>
        <p:spPr>
          <a:xfrm>
            <a:off x="8590901" y="2853013"/>
            <a:ext cx="1147011" cy="276999"/>
          </a:xfrm>
          <a:prstGeom prst="rect">
            <a:avLst/>
          </a:prstGeom>
          <a:noFill/>
        </p:spPr>
        <p:txBody>
          <a:bodyPr wrap="square" rtlCol="0">
            <a:spAutoFit/>
          </a:bodyPr>
          <a:lstStyle/>
          <a:p>
            <a:pPr algn="r"/>
            <a:r>
              <a:rPr lang="en-US" sz="1200" dirty="0"/>
              <a:t>finish()</a:t>
            </a:r>
          </a:p>
        </p:txBody>
      </p:sp>
      <p:cxnSp>
        <p:nvCxnSpPr>
          <p:cNvPr id="29" name="Straight Arrow Connector 28">
            <a:extLst>
              <a:ext uri="{FF2B5EF4-FFF2-40B4-BE49-F238E27FC236}">
                <a16:creationId xmlns:a16="http://schemas.microsoft.com/office/drawing/2014/main" id="{8D52E04E-2202-3D4F-8696-9AC2A67A5B7F}"/>
              </a:ext>
            </a:extLst>
          </p:cNvPr>
          <p:cNvCxnSpPr>
            <a:cxnSpLocks/>
          </p:cNvCxnSpPr>
          <p:nvPr/>
        </p:nvCxnSpPr>
        <p:spPr>
          <a:xfrm>
            <a:off x="6306929" y="1487855"/>
            <a:ext cx="2283972" cy="14748"/>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E71179D-7141-4740-BB99-41CBDF05D263}"/>
              </a:ext>
            </a:extLst>
          </p:cNvPr>
          <p:cNvCxnSpPr>
            <a:cxnSpLocks/>
          </p:cNvCxnSpPr>
          <p:nvPr/>
        </p:nvCxnSpPr>
        <p:spPr>
          <a:xfrm>
            <a:off x="6321543" y="2153821"/>
            <a:ext cx="2283972" cy="14748"/>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27B19E-7353-624F-960C-9D08353424BC}"/>
              </a:ext>
            </a:extLst>
          </p:cNvPr>
          <p:cNvCxnSpPr>
            <a:cxnSpLocks/>
          </p:cNvCxnSpPr>
          <p:nvPr/>
        </p:nvCxnSpPr>
        <p:spPr>
          <a:xfrm>
            <a:off x="6323631" y="2832313"/>
            <a:ext cx="2283972" cy="14748"/>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589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92" name="Rectangle 2891">
            <a:extLst>
              <a:ext uri="{FF2B5EF4-FFF2-40B4-BE49-F238E27FC236}">
                <a16:creationId xmlns:a16="http://schemas.microsoft.com/office/drawing/2014/main" id="{E7209131-51B4-00E2-D170-92348E7CC121}"/>
              </a:ext>
            </a:extLst>
          </p:cNvPr>
          <p:cNvSpPr/>
          <p:nvPr/>
        </p:nvSpPr>
        <p:spPr>
          <a:xfrm>
            <a:off x="1512678" y="2110153"/>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3" name="Rectangle 2892">
            <a:extLst>
              <a:ext uri="{FF2B5EF4-FFF2-40B4-BE49-F238E27FC236}">
                <a16:creationId xmlns:a16="http://schemas.microsoft.com/office/drawing/2014/main" id="{5267FEA9-4646-2F78-BC74-5AB7E4633791}"/>
              </a:ext>
            </a:extLst>
          </p:cNvPr>
          <p:cNvSpPr/>
          <p:nvPr/>
        </p:nvSpPr>
        <p:spPr>
          <a:xfrm>
            <a:off x="1638479" y="2110152"/>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4" name="Rectangle 2893">
            <a:extLst>
              <a:ext uri="{FF2B5EF4-FFF2-40B4-BE49-F238E27FC236}">
                <a16:creationId xmlns:a16="http://schemas.microsoft.com/office/drawing/2014/main" id="{373E96E8-A2F7-E3DC-EABA-65EF2C30D794}"/>
              </a:ext>
            </a:extLst>
          </p:cNvPr>
          <p:cNvSpPr/>
          <p:nvPr/>
        </p:nvSpPr>
        <p:spPr>
          <a:xfrm>
            <a:off x="1771471" y="2110153"/>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5" name="Rectangle 2894">
            <a:extLst>
              <a:ext uri="{FF2B5EF4-FFF2-40B4-BE49-F238E27FC236}">
                <a16:creationId xmlns:a16="http://schemas.microsoft.com/office/drawing/2014/main" id="{B19BD4CA-AE4D-7C73-C266-129E524A7632}"/>
              </a:ext>
            </a:extLst>
          </p:cNvPr>
          <p:cNvSpPr/>
          <p:nvPr/>
        </p:nvSpPr>
        <p:spPr>
          <a:xfrm>
            <a:off x="1893677" y="2110152"/>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7" name="Rectangle 2896">
            <a:extLst>
              <a:ext uri="{FF2B5EF4-FFF2-40B4-BE49-F238E27FC236}">
                <a16:creationId xmlns:a16="http://schemas.microsoft.com/office/drawing/2014/main" id="{CFE1C44B-313C-4A05-0117-AC7B93436DC5}"/>
              </a:ext>
            </a:extLst>
          </p:cNvPr>
          <p:cNvSpPr/>
          <p:nvPr/>
        </p:nvSpPr>
        <p:spPr>
          <a:xfrm>
            <a:off x="2030262" y="2120935"/>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8" name="Rectangle 2897">
            <a:extLst>
              <a:ext uri="{FF2B5EF4-FFF2-40B4-BE49-F238E27FC236}">
                <a16:creationId xmlns:a16="http://schemas.microsoft.com/office/drawing/2014/main" id="{7461360D-95E7-AFFF-8DE4-3ED42B3542C4}"/>
              </a:ext>
            </a:extLst>
          </p:cNvPr>
          <p:cNvSpPr/>
          <p:nvPr/>
        </p:nvSpPr>
        <p:spPr>
          <a:xfrm>
            <a:off x="2156063" y="2120934"/>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9" name="Rectangle 2898">
            <a:extLst>
              <a:ext uri="{FF2B5EF4-FFF2-40B4-BE49-F238E27FC236}">
                <a16:creationId xmlns:a16="http://schemas.microsoft.com/office/drawing/2014/main" id="{AB51AD9D-6E2D-5CE0-BEC0-A8AEFA452277}"/>
              </a:ext>
            </a:extLst>
          </p:cNvPr>
          <p:cNvSpPr/>
          <p:nvPr/>
        </p:nvSpPr>
        <p:spPr>
          <a:xfrm>
            <a:off x="2289055" y="2120935"/>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0" name="Rectangle 2899">
            <a:extLst>
              <a:ext uri="{FF2B5EF4-FFF2-40B4-BE49-F238E27FC236}">
                <a16:creationId xmlns:a16="http://schemas.microsoft.com/office/drawing/2014/main" id="{CFDADA94-A923-BC23-5B84-1D777380EB4B}"/>
              </a:ext>
            </a:extLst>
          </p:cNvPr>
          <p:cNvSpPr/>
          <p:nvPr/>
        </p:nvSpPr>
        <p:spPr>
          <a:xfrm>
            <a:off x="2411261" y="2120934"/>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1" name="TextBox 2900">
            <a:extLst>
              <a:ext uri="{FF2B5EF4-FFF2-40B4-BE49-F238E27FC236}">
                <a16:creationId xmlns:a16="http://schemas.microsoft.com/office/drawing/2014/main" id="{08DDE7B1-0C06-9FF9-650F-E21ABBB6B6C3}"/>
              </a:ext>
            </a:extLst>
          </p:cNvPr>
          <p:cNvSpPr txBox="1"/>
          <p:nvPr/>
        </p:nvSpPr>
        <p:spPr>
          <a:xfrm>
            <a:off x="1605286" y="308814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Nulls for Keys and Accumulators, then Free Flag</a:t>
            </a:r>
          </a:p>
        </p:txBody>
      </p:sp>
      <p:sp>
        <p:nvSpPr>
          <p:cNvPr id="2902" name="Rectangle 2901">
            <a:extLst>
              <a:ext uri="{FF2B5EF4-FFF2-40B4-BE49-F238E27FC236}">
                <a16:creationId xmlns:a16="http://schemas.microsoft.com/office/drawing/2014/main" id="{1BD41736-FE41-D716-52D8-2B94B3E0A71A}"/>
              </a:ext>
            </a:extLst>
          </p:cNvPr>
          <p:cNvSpPr/>
          <p:nvPr/>
        </p:nvSpPr>
        <p:spPr>
          <a:xfrm>
            <a:off x="2537064" y="2117341"/>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3" name="Rectangle 2902">
            <a:extLst>
              <a:ext uri="{FF2B5EF4-FFF2-40B4-BE49-F238E27FC236}">
                <a16:creationId xmlns:a16="http://schemas.microsoft.com/office/drawing/2014/main" id="{C0D4F34E-4433-FD08-1233-61208D8DFE64}"/>
              </a:ext>
            </a:extLst>
          </p:cNvPr>
          <p:cNvSpPr/>
          <p:nvPr/>
        </p:nvSpPr>
        <p:spPr>
          <a:xfrm>
            <a:off x="2662865" y="2117340"/>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4" name="Rectangle 2903">
            <a:extLst>
              <a:ext uri="{FF2B5EF4-FFF2-40B4-BE49-F238E27FC236}">
                <a16:creationId xmlns:a16="http://schemas.microsoft.com/office/drawing/2014/main" id="{F586F039-29BC-45CB-6262-CB1812B561C3}"/>
              </a:ext>
            </a:extLst>
          </p:cNvPr>
          <p:cNvSpPr/>
          <p:nvPr/>
        </p:nvSpPr>
        <p:spPr>
          <a:xfrm>
            <a:off x="2795857" y="2117341"/>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5" name="Rectangle 2904">
            <a:extLst>
              <a:ext uri="{FF2B5EF4-FFF2-40B4-BE49-F238E27FC236}">
                <a16:creationId xmlns:a16="http://schemas.microsoft.com/office/drawing/2014/main" id="{7F22C064-C71E-5CE3-4166-4E0E961082EB}"/>
              </a:ext>
            </a:extLst>
          </p:cNvPr>
          <p:cNvSpPr/>
          <p:nvPr/>
        </p:nvSpPr>
        <p:spPr>
          <a:xfrm>
            <a:off x="2918063" y="2117340"/>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6" name="Rectangle 2905">
            <a:extLst>
              <a:ext uri="{FF2B5EF4-FFF2-40B4-BE49-F238E27FC236}">
                <a16:creationId xmlns:a16="http://schemas.microsoft.com/office/drawing/2014/main" id="{49352B19-930D-FA07-A42C-52EA70C4127C}"/>
              </a:ext>
            </a:extLst>
          </p:cNvPr>
          <p:cNvSpPr/>
          <p:nvPr/>
        </p:nvSpPr>
        <p:spPr>
          <a:xfrm>
            <a:off x="3054648" y="2128123"/>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7" name="Rectangle 2906">
            <a:extLst>
              <a:ext uri="{FF2B5EF4-FFF2-40B4-BE49-F238E27FC236}">
                <a16:creationId xmlns:a16="http://schemas.microsoft.com/office/drawing/2014/main" id="{900B4044-6C16-E00D-724B-BF072F03048C}"/>
              </a:ext>
            </a:extLst>
          </p:cNvPr>
          <p:cNvSpPr/>
          <p:nvPr/>
        </p:nvSpPr>
        <p:spPr>
          <a:xfrm>
            <a:off x="3180449" y="2128122"/>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8" name="Rectangle 2907">
            <a:extLst>
              <a:ext uri="{FF2B5EF4-FFF2-40B4-BE49-F238E27FC236}">
                <a16:creationId xmlns:a16="http://schemas.microsoft.com/office/drawing/2014/main" id="{8555E47F-BA48-7909-6DF8-67E01EF0724B}"/>
              </a:ext>
            </a:extLst>
          </p:cNvPr>
          <p:cNvSpPr/>
          <p:nvPr/>
        </p:nvSpPr>
        <p:spPr>
          <a:xfrm>
            <a:off x="3313441" y="2128123"/>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9" name="Rectangle 2908">
            <a:extLst>
              <a:ext uri="{FF2B5EF4-FFF2-40B4-BE49-F238E27FC236}">
                <a16:creationId xmlns:a16="http://schemas.microsoft.com/office/drawing/2014/main" id="{F1C16CB0-9550-BB27-9F66-8E0353C76EE1}"/>
              </a:ext>
            </a:extLst>
          </p:cNvPr>
          <p:cNvSpPr/>
          <p:nvPr/>
        </p:nvSpPr>
        <p:spPr>
          <a:xfrm>
            <a:off x="3435647" y="2128122"/>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0" name="Rectangle 2909">
            <a:extLst>
              <a:ext uri="{FF2B5EF4-FFF2-40B4-BE49-F238E27FC236}">
                <a16:creationId xmlns:a16="http://schemas.microsoft.com/office/drawing/2014/main" id="{9AAE6384-E41E-445B-4954-01C4248CE995}"/>
              </a:ext>
            </a:extLst>
          </p:cNvPr>
          <p:cNvSpPr/>
          <p:nvPr/>
        </p:nvSpPr>
        <p:spPr>
          <a:xfrm>
            <a:off x="3568640" y="2124530"/>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1" name="Rectangle 2910">
            <a:extLst>
              <a:ext uri="{FF2B5EF4-FFF2-40B4-BE49-F238E27FC236}">
                <a16:creationId xmlns:a16="http://schemas.microsoft.com/office/drawing/2014/main" id="{9E6991C3-6855-A3E1-8ECF-3289A5C5249E}"/>
              </a:ext>
            </a:extLst>
          </p:cNvPr>
          <p:cNvSpPr/>
          <p:nvPr/>
        </p:nvSpPr>
        <p:spPr>
          <a:xfrm>
            <a:off x="3694441" y="2124529"/>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2" name="Rectangle 2911">
            <a:extLst>
              <a:ext uri="{FF2B5EF4-FFF2-40B4-BE49-F238E27FC236}">
                <a16:creationId xmlns:a16="http://schemas.microsoft.com/office/drawing/2014/main" id="{A9E07F94-B57A-1EE6-E62E-86F2CF66B35D}"/>
              </a:ext>
            </a:extLst>
          </p:cNvPr>
          <p:cNvSpPr/>
          <p:nvPr/>
        </p:nvSpPr>
        <p:spPr>
          <a:xfrm>
            <a:off x="3827433" y="2124530"/>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3" name="Rectangle 2912">
            <a:extLst>
              <a:ext uri="{FF2B5EF4-FFF2-40B4-BE49-F238E27FC236}">
                <a16:creationId xmlns:a16="http://schemas.microsoft.com/office/drawing/2014/main" id="{A64D0CE8-B2B6-95E8-CA21-C444824576D9}"/>
              </a:ext>
            </a:extLst>
          </p:cNvPr>
          <p:cNvSpPr/>
          <p:nvPr/>
        </p:nvSpPr>
        <p:spPr>
          <a:xfrm>
            <a:off x="3949639" y="2124529"/>
            <a:ext cx="97047"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4" name="Rectangle 2913">
            <a:extLst>
              <a:ext uri="{FF2B5EF4-FFF2-40B4-BE49-F238E27FC236}">
                <a16:creationId xmlns:a16="http://schemas.microsoft.com/office/drawing/2014/main" id="{DD553469-2835-420B-68E9-9FAE24AC3EDA}"/>
              </a:ext>
            </a:extLst>
          </p:cNvPr>
          <p:cNvSpPr/>
          <p:nvPr/>
        </p:nvSpPr>
        <p:spPr>
          <a:xfrm>
            <a:off x="4086224" y="2135312"/>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5" name="Rectangle 2914">
            <a:extLst>
              <a:ext uri="{FF2B5EF4-FFF2-40B4-BE49-F238E27FC236}">
                <a16:creationId xmlns:a16="http://schemas.microsoft.com/office/drawing/2014/main" id="{5169B63B-A088-A142-ADFD-AB89B3465F00}"/>
              </a:ext>
            </a:extLst>
          </p:cNvPr>
          <p:cNvSpPr/>
          <p:nvPr/>
        </p:nvSpPr>
        <p:spPr>
          <a:xfrm>
            <a:off x="4212025" y="2135311"/>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6" name="Rectangle 2915">
            <a:extLst>
              <a:ext uri="{FF2B5EF4-FFF2-40B4-BE49-F238E27FC236}">
                <a16:creationId xmlns:a16="http://schemas.microsoft.com/office/drawing/2014/main" id="{263307EE-ADDD-1416-C33D-0B9A6E2A3F6F}"/>
              </a:ext>
            </a:extLst>
          </p:cNvPr>
          <p:cNvSpPr/>
          <p:nvPr/>
        </p:nvSpPr>
        <p:spPr>
          <a:xfrm>
            <a:off x="4345017" y="2135312"/>
            <a:ext cx="97047" cy="41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6" name="Left Brace 2925">
            <a:extLst>
              <a:ext uri="{FF2B5EF4-FFF2-40B4-BE49-F238E27FC236}">
                <a16:creationId xmlns:a16="http://schemas.microsoft.com/office/drawing/2014/main" id="{8B3D7FF2-F11D-78CA-4757-B9454ABB3BE9}"/>
              </a:ext>
            </a:extLst>
          </p:cNvPr>
          <p:cNvSpPr/>
          <p:nvPr/>
        </p:nvSpPr>
        <p:spPr>
          <a:xfrm rot="16200000">
            <a:off x="2801174" y="1329636"/>
            <a:ext cx="352246" cy="29473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7" name="Rectangle 2926">
            <a:extLst>
              <a:ext uri="{FF2B5EF4-FFF2-40B4-BE49-F238E27FC236}">
                <a16:creationId xmlns:a16="http://schemas.microsoft.com/office/drawing/2014/main" id="{6898C2ED-E585-059B-91C8-3466C47226EA}"/>
              </a:ext>
            </a:extLst>
          </p:cNvPr>
          <p:cNvSpPr/>
          <p:nvPr/>
        </p:nvSpPr>
        <p:spPr>
          <a:xfrm>
            <a:off x="4488791" y="2128124"/>
            <a:ext cx="733245" cy="416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8" name="Rectangle 2927">
            <a:extLst>
              <a:ext uri="{FF2B5EF4-FFF2-40B4-BE49-F238E27FC236}">
                <a16:creationId xmlns:a16="http://schemas.microsoft.com/office/drawing/2014/main" id="{4293AED5-B063-0977-9E27-EDFFF02BE75B}"/>
              </a:ext>
            </a:extLst>
          </p:cNvPr>
          <p:cNvSpPr/>
          <p:nvPr/>
        </p:nvSpPr>
        <p:spPr>
          <a:xfrm>
            <a:off x="5279545" y="2124529"/>
            <a:ext cx="733245" cy="416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9" name="Rectangle 2928">
            <a:extLst>
              <a:ext uri="{FF2B5EF4-FFF2-40B4-BE49-F238E27FC236}">
                <a16:creationId xmlns:a16="http://schemas.microsoft.com/office/drawing/2014/main" id="{F4F80D0E-968B-4AF5-C4D6-335B99B84174}"/>
              </a:ext>
            </a:extLst>
          </p:cNvPr>
          <p:cNvSpPr/>
          <p:nvPr/>
        </p:nvSpPr>
        <p:spPr>
          <a:xfrm>
            <a:off x="6059517" y="2124530"/>
            <a:ext cx="733245" cy="416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0" name="Left Brace 2929">
            <a:extLst>
              <a:ext uri="{FF2B5EF4-FFF2-40B4-BE49-F238E27FC236}">
                <a16:creationId xmlns:a16="http://schemas.microsoft.com/office/drawing/2014/main" id="{C62BA9DA-F13E-2D16-3AF7-0CAD16786D22}"/>
              </a:ext>
            </a:extLst>
          </p:cNvPr>
          <p:cNvSpPr/>
          <p:nvPr/>
        </p:nvSpPr>
        <p:spPr>
          <a:xfrm rot="16200000">
            <a:off x="5478958" y="1631560"/>
            <a:ext cx="341463" cy="23183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1" name="TextBox 2930">
            <a:extLst>
              <a:ext uri="{FF2B5EF4-FFF2-40B4-BE49-F238E27FC236}">
                <a16:creationId xmlns:a16="http://schemas.microsoft.com/office/drawing/2014/main" id="{B0E3488D-B868-EA2A-3CC2-9FEBD4ABA674}"/>
              </a:ext>
            </a:extLst>
          </p:cNvPr>
          <p:cNvSpPr txBox="1"/>
          <p:nvPr/>
        </p:nvSpPr>
        <p:spPr>
          <a:xfrm>
            <a:off x="5338481" y="3029838"/>
            <a:ext cx="1600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Keys</a:t>
            </a:r>
          </a:p>
        </p:txBody>
      </p:sp>
      <p:sp>
        <p:nvSpPr>
          <p:cNvPr id="2932" name="Rectangle 2931">
            <a:extLst>
              <a:ext uri="{FF2B5EF4-FFF2-40B4-BE49-F238E27FC236}">
                <a16:creationId xmlns:a16="http://schemas.microsoft.com/office/drawing/2014/main" id="{BBA2FF7C-1DED-CD17-7801-623B0C687358}"/>
              </a:ext>
            </a:extLst>
          </p:cNvPr>
          <p:cNvSpPr/>
          <p:nvPr/>
        </p:nvSpPr>
        <p:spPr>
          <a:xfrm>
            <a:off x="6853866" y="2117340"/>
            <a:ext cx="733245" cy="416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3" name="Rectangle 2932">
            <a:extLst>
              <a:ext uri="{FF2B5EF4-FFF2-40B4-BE49-F238E27FC236}">
                <a16:creationId xmlns:a16="http://schemas.microsoft.com/office/drawing/2014/main" id="{66409D0A-94C8-2160-71C0-C0077606A4E0}"/>
              </a:ext>
            </a:extLst>
          </p:cNvPr>
          <p:cNvSpPr/>
          <p:nvPr/>
        </p:nvSpPr>
        <p:spPr>
          <a:xfrm>
            <a:off x="7644620" y="2113745"/>
            <a:ext cx="733245" cy="416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4" name="Rectangle 2933">
            <a:extLst>
              <a:ext uri="{FF2B5EF4-FFF2-40B4-BE49-F238E27FC236}">
                <a16:creationId xmlns:a16="http://schemas.microsoft.com/office/drawing/2014/main" id="{691C2678-CF19-6E83-4C86-A2C70E449427}"/>
              </a:ext>
            </a:extLst>
          </p:cNvPr>
          <p:cNvSpPr/>
          <p:nvPr/>
        </p:nvSpPr>
        <p:spPr>
          <a:xfrm>
            <a:off x="8424592" y="2113746"/>
            <a:ext cx="733245" cy="416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5" name="Left Brace 2934">
            <a:extLst>
              <a:ext uri="{FF2B5EF4-FFF2-40B4-BE49-F238E27FC236}">
                <a16:creationId xmlns:a16="http://schemas.microsoft.com/office/drawing/2014/main" id="{58B5DC6F-E3F5-1741-AEBE-2DF31CB51765}"/>
              </a:ext>
            </a:extLst>
          </p:cNvPr>
          <p:cNvSpPr/>
          <p:nvPr/>
        </p:nvSpPr>
        <p:spPr>
          <a:xfrm rot="16200000">
            <a:off x="7844033" y="1620776"/>
            <a:ext cx="341463" cy="23183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6" name="TextBox 2935">
            <a:extLst>
              <a:ext uri="{FF2B5EF4-FFF2-40B4-BE49-F238E27FC236}">
                <a16:creationId xmlns:a16="http://schemas.microsoft.com/office/drawing/2014/main" id="{F6AAF146-5E7A-39E3-C64B-86212271487F}"/>
              </a:ext>
            </a:extLst>
          </p:cNvPr>
          <p:cNvSpPr txBox="1"/>
          <p:nvPr/>
        </p:nvSpPr>
        <p:spPr>
          <a:xfrm>
            <a:off x="7221915" y="2993894"/>
            <a:ext cx="1600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Accumulators</a:t>
            </a:r>
          </a:p>
        </p:txBody>
      </p:sp>
      <p:sp>
        <p:nvSpPr>
          <p:cNvPr id="2937" name="Rectangle 2936">
            <a:extLst>
              <a:ext uri="{FF2B5EF4-FFF2-40B4-BE49-F238E27FC236}">
                <a16:creationId xmlns:a16="http://schemas.microsoft.com/office/drawing/2014/main" id="{764E4248-8B56-AFB0-1044-F83C6443ADC8}"/>
              </a:ext>
            </a:extLst>
          </p:cNvPr>
          <p:cNvSpPr/>
          <p:nvPr/>
        </p:nvSpPr>
        <p:spPr>
          <a:xfrm>
            <a:off x="9236912" y="2110151"/>
            <a:ext cx="2037990" cy="42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8" name="Left Brace 2937">
            <a:extLst>
              <a:ext uri="{FF2B5EF4-FFF2-40B4-BE49-F238E27FC236}">
                <a16:creationId xmlns:a16="http://schemas.microsoft.com/office/drawing/2014/main" id="{63D82964-0C54-07C2-0714-1A9FD3E275EE}"/>
              </a:ext>
            </a:extLst>
          </p:cNvPr>
          <p:cNvSpPr/>
          <p:nvPr/>
        </p:nvSpPr>
        <p:spPr>
          <a:xfrm rot="16200000">
            <a:off x="10088697" y="1766345"/>
            <a:ext cx="345057" cy="20308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9" name="TextBox 2938">
            <a:extLst>
              <a:ext uri="{FF2B5EF4-FFF2-40B4-BE49-F238E27FC236}">
                <a16:creationId xmlns:a16="http://schemas.microsoft.com/office/drawing/2014/main" id="{B0206324-AE93-DD91-7AEC-DFF6E56ACA42}"/>
              </a:ext>
            </a:extLst>
          </p:cNvPr>
          <p:cNvSpPr txBox="1"/>
          <p:nvPr/>
        </p:nvSpPr>
        <p:spPr>
          <a:xfrm>
            <a:off x="9461188" y="2979516"/>
            <a:ext cx="1600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Variable Size</a:t>
            </a:r>
          </a:p>
        </p:txBody>
      </p:sp>
    </p:spTree>
    <p:extLst>
      <p:ext uri="{BB962C8B-B14F-4D97-AF65-F5344CB8AC3E}">
        <p14:creationId xmlns:p14="http://schemas.microsoft.com/office/powerpoint/2010/main" val="424074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56F59834-1A3C-124A-80D3-2331099BCF99}"/>
              </a:ext>
            </a:extLst>
          </p:cNvPr>
          <p:cNvSpPr/>
          <p:nvPr/>
        </p:nvSpPr>
        <p:spPr>
          <a:xfrm>
            <a:off x="3946443" y="816802"/>
            <a:ext cx="825190" cy="4572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t>
            </a:r>
          </a:p>
        </p:txBody>
      </p:sp>
      <p:sp>
        <p:nvSpPr>
          <p:cNvPr id="7" name="Rounded Rectangle 6">
            <a:extLst>
              <a:ext uri="{FF2B5EF4-FFF2-40B4-BE49-F238E27FC236}">
                <a16:creationId xmlns:a16="http://schemas.microsoft.com/office/drawing/2014/main" id="{D710267E-A5BC-D246-871B-50F8F01DAF45}"/>
              </a:ext>
            </a:extLst>
          </p:cNvPr>
          <p:cNvSpPr/>
          <p:nvPr/>
        </p:nvSpPr>
        <p:spPr>
          <a:xfrm>
            <a:off x="2764416" y="1783240"/>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a:t>
            </a:r>
          </a:p>
        </p:txBody>
      </p:sp>
      <p:sp>
        <p:nvSpPr>
          <p:cNvPr id="8" name="Rounded Rectangle 7">
            <a:extLst>
              <a:ext uri="{FF2B5EF4-FFF2-40B4-BE49-F238E27FC236}">
                <a16:creationId xmlns:a16="http://schemas.microsoft.com/office/drawing/2014/main" id="{273E5D78-B0FA-264D-8B2B-B383C3DA227E}"/>
              </a:ext>
            </a:extLst>
          </p:cNvPr>
          <p:cNvSpPr/>
          <p:nvPr/>
        </p:nvSpPr>
        <p:spPr>
          <a:xfrm>
            <a:off x="5139625" y="1783240"/>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a:t>
            </a:r>
          </a:p>
        </p:txBody>
      </p:sp>
      <p:sp>
        <p:nvSpPr>
          <p:cNvPr id="9" name="Rounded Rectangle 8">
            <a:extLst>
              <a:ext uri="{FF2B5EF4-FFF2-40B4-BE49-F238E27FC236}">
                <a16:creationId xmlns:a16="http://schemas.microsoft.com/office/drawing/2014/main" id="{C9607BE3-39D0-4144-AC01-575EED2D4180}"/>
              </a:ext>
            </a:extLst>
          </p:cNvPr>
          <p:cNvSpPr/>
          <p:nvPr/>
        </p:nvSpPr>
        <p:spPr>
          <a:xfrm>
            <a:off x="2258894" y="2671620"/>
            <a:ext cx="82519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strpos</a:t>
            </a:r>
          </a:p>
        </p:txBody>
      </p:sp>
      <p:sp>
        <p:nvSpPr>
          <p:cNvPr id="10" name="Rounded Rectangle 9">
            <a:extLst>
              <a:ext uri="{FF2B5EF4-FFF2-40B4-BE49-F238E27FC236}">
                <a16:creationId xmlns:a16="http://schemas.microsoft.com/office/drawing/2014/main" id="{81B222AB-2C5D-6541-9AD4-0AFE5E37F1A9}"/>
              </a:ext>
            </a:extLst>
          </p:cNvPr>
          <p:cNvSpPr/>
          <p:nvPr/>
        </p:nvSpPr>
        <p:spPr>
          <a:xfrm>
            <a:off x="3609814" y="2671620"/>
            <a:ext cx="370094"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1" name="Rounded Rectangle 10">
            <a:extLst>
              <a:ext uri="{FF2B5EF4-FFF2-40B4-BE49-F238E27FC236}">
                <a16:creationId xmlns:a16="http://schemas.microsoft.com/office/drawing/2014/main" id="{CEB915F1-B40D-3D4E-9479-61D4590EA9F4}"/>
              </a:ext>
            </a:extLst>
          </p:cNvPr>
          <p:cNvSpPr/>
          <p:nvPr/>
        </p:nvSpPr>
        <p:spPr>
          <a:xfrm>
            <a:off x="1720726" y="3550709"/>
            <a:ext cx="8066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upper</a:t>
            </a:r>
          </a:p>
        </p:txBody>
      </p:sp>
      <p:sp>
        <p:nvSpPr>
          <p:cNvPr id="12" name="Rounded Rectangle 11">
            <a:extLst>
              <a:ext uri="{FF2B5EF4-FFF2-40B4-BE49-F238E27FC236}">
                <a16:creationId xmlns:a16="http://schemas.microsoft.com/office/drawing/2014/main" id="{AC8E15F7-05F8-3E42-AF35-30125A05B7D4}"/>
              </a:ext>
            </a:extLst>
          </p:cNvPr>
          <p:cNvSpPr/>
          <p:nvPr/>
        </p:nvSpPr>
        <p:spPr>
          <a:xfrm>
            <a:off x="2965846" y="3560000"/>
            <a:ext cx="687661"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a:t>
            </a:r>
          </a:p>
        </p:txBody>
      </p:sp>
      <p:sp>
        <p:nvSpPr>
          <p:cNvPr id="13" name="Rounded Rectangle 12">
            <a:extLst>
              <a:ext uri="{FF2B5EF4-FFF2-40B4-BE49-F238E27FC236}">
                <a16:creationId xmlns:a16="http://schemas.microsoft.com/office/drawing/2014/main" id="{FD29C5C1-347B-FE49-908E-7DCC059A491B}"/>
              </a:ext>
            </a:extLst>
          </p:cNvPr>
          <p:cNvSpPr/>
          <p:nvPr/>
        </p:nvSpPr>
        <p:spPr>
          <a:xfrm>
            <a:off x="4489139" y="2671620"/>
            <a:ext cx="82518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strpos</a:t>
            </a:r>
          </a:p>
        </p:txBody>
      </p:sp>
      <p:sp>
        <p:nvSpPr>
          <p:cNvPr id="14" name="Rounded Rectangle 13">
            <a:extLst>
              <a:ext uri="{FF2B5EF4-FFF2-40B4-BE49-F238E27FC236}">
                <a16:creationId xmlns:a16="http://schemas.microsoft.com/office/drawing/2014/main" id="{C15068AF-DDFC-3444-8734-C13387586441}"/>
              </a:ext>
            </a:extLst>
          </p:cNvPr>
          <p:cNvSpPr/>
          <p:nvPr/>
        </p:nvSpPr>
        <p:spPr>
          <a:xfrm>
            <a:off x="5958296" y="2671620"/>
            <a:ext cx="352207"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5" name="Straight Arrow Connector 14">
            <a:extLst>
              <a:ext uri="{FF2B5EF4-FFF2-40B4-BE49-F238E27FC236}">
                <a16:creationId xmlns:a16="http://schemas.microsoft.com/office/drawing/2014/main" id="{3BB43B01-7915-764E-9088-642137B67303}"/>
              </a:ext>
            </a:extLst>
          </p:cNvPr>
          <p:cNvCxnSpPr>
            <a:stCxn id="6" idx="2"/>
            <a:endCxn id="7" idx="0"/>
          </p:cNvCxnSpPr>
          <p:nvPr/>
        </p:nvCxnSpPr>
        <p:spPr>
          <a:xfrm flipH="1">
            <a:off x="3177011" y="1274002"/>
            <a:ext cx="1182027" cy="5092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9988BC-5951-F146-862A-B3AC2235FFD2}"/>
              </a:ext>
            </a:extLst>
          </p:cNvPr>
          <p:cNvCxnSpPr>
            <a:cxnSpLocks/>
            <a:stCxn id="6" idx="2"/>
            <a:endCxn id="8" idx="0"/>
          </p:cNvCxnSpPr>
          <p:nvPr/>
        </p:nvCxnSpPr>
        <p:spPr>
          <a:xfrm>
            <a:off x="4359038" y="1274002"/>
            <a:ext cx="1193182" cy="5092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BA1E19-750F-6349-B266-3AE814EFA20B}"/>
              </a:ext>
            </a:extLst>
          </p:cNvPr>
          <p:cNvCxnSpPr>
            <a:cxnSpLocks/>
            <a:stCxn id="7" idx="2"/>
            <a:endCxn id="9" idx="0"/>
          </p:cNvCxnSpPr>
          <p:nvPr/>
        </p:nvCxnSpPr>
        <p:spPr>
          <a:xfrm flipH="1">
            <a:off x="2671489" y="2240440"/>
            <a:ext cx="505522"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BDB58A8-9577-4143-8DCF-BF6539321F90}"/>
              </a:ext>
            </a:extLst>
          </p:cNvPr>
          <p:cNvCxnSpPr>
            <a:cxnSpLocks/>
            <a:stCxn id="7" idx="2"/>
            <a:endCxn id="10" idx="0"/>
          </p:cNvCxnSpPr>
          <p:nvPr/>
        </p:nvCxnSpPr>
        <p:spPr>
          <a:xfrm>
            <a:off x="3177011" y="2240440"/>
            <a:ext cx="617850"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65C4AD-00D1-8A4B-A405-36220CAADC3E}"/>
              </a:ext>
            </a:extLst>
          </p:cNvPr>
          <p:cNvCxnSpPr>
            <a:cxnSpLocks/>
            <a:stCxn id="9" idx="2"/>
            <a:endCxn id="11" idx="0"/>
          </p:cNvCxnSpPr>
          <p:nvPr/>
        </p:nvCxnSpPr>
        <p:spPr>
          <a:xfrm flipH="1">
            <a:off x="2124031" y="3128820"/>
            <a:ext cx="547458" cy="4218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2D8BD4-13A2-DD49-92D6-E88C27569C3B}"/>
              </a:ext>
            </a:extLst>
          </p:cNvPr>
          <p:cNvCxnSpPr>
            <a:cxnSpLocks/>
            <a:stCxn id="9" idx="2"/>
            <a:endCxn id="12" idx="0"/>
          </p:cNvCxnSpPr>
          <p:nvPr/>
        </p:nvCxnSpPr>
        <p:spPr>
          <a:xfrm>
            <a:off x="2671489" y="3128820"/>
            <a:ext cx="638188"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EA9FE02-CFBB-8F4B-9A19-C6D53F16969A}"/>
              </a:ext>
            </a:extLst>
          </p:cNvPr>
          <p:cNvCxnSpPr>
            <a:cxnSpLocks/>
            <a:stCxn id="8" idx="2"/>
            <a:endCxn id="13" idx="0"/>
          </p:cNvCxnSpPr>
          <p:nvPr/>
        </p:nvCxnSpPr>
        <p:spPr>
          <a:xfrm flipH="1">
            <a:off x="4901734" y="2240440"/>
            <a:ext cx="650486"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D79AE91-17C8-964B-8EA7-D797FE08ACBC}"/>
              </a:ext>
            </a:extLst>
          </p:cNvPr>
          <p:cNvCxnSpPr>
            <a:cxnSpLocks/>
            <a:stCxn id="8" idx="2"/>
            <a:endCxn id="14" idx="0"/>
          </p:cNvCxnSpPr>
          <p:nvPr/>
        </p:nvCxnSpPr>
        <p:spPr>
          <a:xfrm>
            <a:off x="5552220" y="2240440"/>
            <a:ext cx="582180" cy="4311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4E3D39E4-C465-A846-9B2A-965FE07C4BE6}"/>
              </a:ext>
            </a:extLst>
          </p:cNvPr>
          <p:cNvSpPr/>
          <p:nvPr/>
        </p:nvSpPr>
        <p:spPr>
          <a:xfrm>
            <a:off x="1845243" y="4351737"/>
            <a:ext cx="557573"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4" name="Straight Arrow Connector 23">
            <a:extLst>
              <a:ext uri="{FF2B5EF4-FFF2-40B4-BE49-F238E27FC236}">
                <a16:creationId xmlns:a16="http://schemas.microsoft.com/office/drawing/2014/main" id="{E399AA23-C27E-9246-8D87-FE6C498585A4}"/>
              </a:ext>
            </a:extLst>
          </p:cNvPr>
          <p:cNvCxnSpPr>
            <a:cxnSpLocks/>
            <a:stCxn id="11" idx="2"/>
            <a:endCxn id="23" idx="0"/>
          </p:cNvCxnSpPr>
          <p:nvPr/>
        </p:nvCxnSpPr>
        <p:spPr>
          <a:xfrm flipH="1">
            <a:off x="2124030" y="4007909"/>
            <a:ext cx="1" cy="3438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C970317A-FEE3-0542-922D-8CDCAB245B38}"/>
              </a:ext>
            </a:extLst>
          </p:cNvPr>
          <p:cNvSpPr/>
          <p:nvPr/>
        </p:nvSpPr>
        <p:spPr>
          <a:xfrm>
            <a:off x="4043081" y="3550709"/>
            <a:ext cx="80660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upper</a:t>
            </a:r>
          </a:p>
        </p:txBody>
      </p:sp>
      <p:sp>
        <p:nvSpPr>
          <p:cNvPr id="26" name="Rounded Rectangle 25">
            <a:extLst>
              <a:ext uri="{FF2B5EF4-FFF2-40B4-BE49-F238E27FC236}">
                <a16:creationId xmlns:a16="http://schemas.microsoft.com/office/drawing/2014/main" id="{B3009BDD-BF82-3243-AB0A-C14EFCBE0010}"/>
              </a:ext>
            </a:extLst>
          </p:cNvPr>
          <p:cNvSpPr/>
          <p:nvPr/>
        </p:nvSpPr>
        <p:spPr>
          <a:xfrm>
            <a:off x="5314328" y="3550709"/>
            <a:ext cx="687661"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a:t>
            </a:r>
          </a:p>
        </p:txBody>
      </p:sp>
      <p:cxnSp>
        <p:nvCxnSpPr>
          <p:cNvPr id="27" name="Straight Arrow Connector 26">
            <a:extLst>
              <a:ext uri="{FF2B5EF4-FFF2-40B4-BE49-F238E27FC236}">
                <a16:creationId xmlns:a16="http://schemas.microsoft.com/office/drawing/2014/main" id="{2051FEA3-0DBA-2141-9676-B328CEE5F753}"/>
              </a:ext>
            </a:extLst>
          </p:cNvPr>
          <p:cNvCxnSpPr>
            <a:cxnSpLocks/>
            <a:stCxn id="13" idx="2"/>
            <a:endCxn id="25" idx="0"/>
          </p:cNvCxnSpPr>
          <p:nvPr/>
        </p:nvCxnSpPr>
        <p:spPr>
          <a:xfrm flipH="1">
            <a:off x="4446386" y="3128820"/>
            <a:ext cx="455348" cy="4218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AADED4-FCE1-9846-83F1-EF5B0605A075}"/>
              </a:ext>
            </a:extLst>
          </p:cNvPr>
          <p:cNvCxnSpPr>
            <a:cxnSpLocks/>
            <a:stCxn id="13" idx="2"/>
            <a:endCxn id="26" idx="0"/>
          </p:cNvCxnSpPr>
          <p:nvPr/>
        </p:nvCxnSpPr>
        <p:spPr>
          <a:xfrm>
            <a:off x="4901734" y="3128820"/>
            <a:ext cx="756425" cy="4218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8B1AB5B4-FD78-5747-973F-EFA08FA361FD}"/>
              </a:ext>
            </a:extLst>
          </p:cNvPr>
          <p:cNvSpPr/>
          <p:nvPr/>
        </p:nvSpPr>
        <p:spPr>
          <a:xfrm>
            <a:off x="4167598" y="4351737"/>
            <a:ext cx="557573"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0" name="Straight Arrow Connector 29">
            <a:extLst>
              <a:ext uri="{FF2B5EF4-FFF2-40B4-BE49-F238E27FC236}">
                <a16:creationId xmlns:a16="http://schemas.microsoft.com/office/drawing/2014/main" id="{D1A1D150-79D5-BA46-8DDD-503F32F8B830}"/>
              </a:ext>
            </a:extLst>
          </p:cNvPr>
          <p:cNvCxnSpPr>
            <a:cxnSpLocks/>
            <a:stCxn id="25" idx="2"/>
            <a:endCxn id="29" idx="0"/>
          </p:cNvCxnSpPr>
          <p:nvPr/>
        </p:nvCxnSpPr>
        <p:spPr>
          <a:xfrm flipH="1">
            <a:off x="4446385" y="4007909"/>
            <a:ext cx="1" cy="3438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E850BA0-F138-1A45-89C3-A5C3A37A7C91}"/>
              </a:ext>
            </a:extLst>
          </p:cNvPr>
          <p:cNvSpPr txBox="1"/>
          <p:nvPr/>
        </p:nvSpPr>
        <p:spPr>
          <a:xfrm>
            <a:off x="4738664" y="877385"/>
            <a:ext cx="825190" cy="307777"/>
          </a:xfrm>
          <a:prstGeom prst="rect">
            <a:avLst/>
          </a:prstGeom>
          <a:noFill/>
        </p:spPr>
        <p:txBody>
          <a:bodyPr wrap="square" rtlCol="0">
            <a:spAutoFit/>
          </a:bodyPr>
          <a:lstStyle/>
          <a:p>
            <a:r>
              <a:rPr lang="en-US" sz="1400" dirty="0"/>
              <a:t>[a, b]</a:t>
            </a:r>
          </a:p>
        </p:txBody>
      </p:sp>
      <p:sp>
        <p:nvSpPr>
          <p:cNvPr id="32" name="TextBox 31">
            <a:extLst>
              <a:ext uri="{FF2B5EF4-FFF2-40B4-BE49-F238E27FC236}">
                <a16:creationId xmlns:a16="http://schemas.microsoft.com/office/drawing/2014/main" id="{212F3556-4361-1A46-A2D8-B3A27A566EC9}"/>
              </a:ext>
            </a:extLst>
          </p:cNvPr>
          <p:cNvSpPr txBox="1"/>
          <p:nvPr/>
        </p:nvSpPr>
        <p:spPr>
          <a:xfrm>
            <a:off x="3045187" y="2723322"/>
            <a:ext cx="377148" cy="307777"/>
          </a:xfrm>
          <a:prstGeom prst="rect">
            <a:avLst/>
          </a:prstGeom>
          <a:noFill/>
        </p:spPr>
        <p:txBody>
          <a:bodyPr wrap="square" rtlCol="0">
            <a:spAutoFit/>
          </a:bodyPr>
          <a:lstStyle/>
          <a:p>
            <a:r>
              <a:rPr lang="en-US" sz="1400" dirty="0"/>
              <a:t>[]</a:t>
            </a:r>
          </a:p>
        </p:txBody>
      </p:sp>
      <p:sp>
        <p:nvSpPr>
          <p:cNvPr id="33" name="TextBox 32">
            <a:extLst>
              <a:ext uri="{FF2B5EF4-FFF2-40B4-BE49-F238E27FC236}">
                <a16:creationId xmlns:a16="http://schemas.microsoft.com/office/drawing/2014/main" id="{A07109E0-62FE-8A49-9468-B6D0F903310C}"/>
              </a:ext>
            </a:extLst>
          </p:cNvPr>
          <p:cNvSpPr txBox="1"/>
          <p:nvPr/>
        </p:nvSpPr>
        <p:spPr>
          <a:xfrm>
            <a:off x="5958297" y="1828584"/>
            <a:ext cx="955000" cy="307777"/>
          </a:xfrm>
          <a:prstGeom prst="rect">
            <a:avLst/>
          </a:prstGeom>
          <a:noFill/>
        </p:spPr>
        <p:txBody>
          <a:bodyPr wrap="square" rtlCol="0">
            <a:spAutoFit/>
          </a:bodyPr>
          <a:lstStyle/>
          <a:p>
            <a:r>
              <a:rPr lang="en-US" sz="1400" dirty="0"/>
              <a:t>[b]</a:t>
            </a:r>
          </a:p>
        </p:txBody>
      </p:sp>
      <p:sp>
        <p:nvSpPr>
          <p:cNvPr id="34" name="TextBox 33">
            <a:extLst>
              <a:ext uri="{FF2B5EF4-FFF2-40B4-BE49-F238E27FC236}">
                <a16:creationId xmlns:a16="http://schemas.microsoft.com/office/drawing/2014/main" id="{323CAA9B-38E6-414D-BDE7-608C284CD877}"/>
              </a:ext>
            </a:extLst>
          </p:cNvPr>
          <p:cNvSpPr txBox="1"/>
          <p:nvPr/>
        </p:nvSpPr>
        <p:spPr>
          <a:xfrm>
            <a:off x="2475582" y="3611702"/>
            <a:ext cx="464347" cy="307777"/>
          </a:xfrm>
          <a:prstGeom prst="rect">
            <a:avLst/>
          </a:prstGeom>
          <a:noFill/>
        </p:spPr>
        <p:txBody>
          <a:bodyPr wrap="square" rtlCol="0">
            <a:spAutoFit/>
          </a:bodyPr>
          <a:lstStyle/>
          <a:p>
            <a:r>
              <a:rPr lang="en-US" sz="1400" dirty="0"/>
              <a:t>[]</a:t>
            </a:r>
          </a:p>
        </p:txBody>
      </p:sp>
      <p:sp>
        <p:nvSpPr>
          <p:cNvPr id="35" name="TextBox 34">
            <a:extLst>
              <a:ext uri="{FF2B5EF4-FFF2-40B4-BE49-F238E27FC236}">
                <a16:creationId xmlns:a16="http://schemas.microsoft.com/office/drawing/2014/main" id="{9D93F254-0D17-B740-B94E-5669E6B73490}"/>
              </a:ext>
            </a:extLst>
          </p:cNvPr>
          <p:cNvSpPr txBox="1"/>
          <p:nvPr/>
        </p:nvSpPr>
        <p:spPr>
          <a:xfrm>
            <a:off x="5275431" y="2723322"/>
            <a:ext cx="477500" cy="307777"/>
          </a:xfrm>
          <a:prstGeom prst="rect">
            <a:avLst/>
          </a:prstGeom>
          <a:noFill/>
        </p:spPr>
        <p:txBody>
          <a:bodyPr wrap="square" rtlCol="0">
            <a:spAutoFit/>
          </a:bodyPr>
          <a:lstStyle/>
          <a:p>
            <a:r>
              <a:rPr lang="en-US" sz="1400" dirty="0"/>
              <a:t>[]</a:t>
            </a:r>
          </a:p>
        </p:txBody>
      </p:sp>
      <p:sp>
        <p:nvSpPr>
          <p:cNvPr id="36" name="TextBox 35">
            <a:extLst>
              <a:ext uri="{FF2B5EF4-FFF2-40B4-BE49-F238E27FC236}">
                <a16:creationId xmlns:a16="http://schemas.microsoft.com/office/drawing/2014/main" id="{9C129980-9177-514C-B268-6A8674C9C5A9}"/>
              </a:ext>
            </a:extLst>
          </p:cNvPr>
          <p:cNvSpPr txBox="1"/>
          <p:nvPr/>
        </p:nvSpPr>
        <p:spPr>
          <a:xfrm>
            <a:off x="4797931" y="3637456"/>
            <a:ext cx="477500" cy="307777"/>
          </a:xfrm>
          <a:prstGeom prst="rect">
            <a:avLst/>
          </a:prstGeom>
          <a:noFill/>
        </p:spPr>
        <p:txBody>
          <a:bodyPr wrap="square" rtlCol="0">
            <a:spAutoFit/>
          </a:bodyPr>
          <a:lstStyle/>
          <a:p>
            <a:r>
              <a:rPr lang="en-US" sz="1400" dirty="0"/>
              <a:t>[]</a:t>
            </a:r>
          </a:p>
        </p:txBody>
      </p:sp>
      <p:sp>
        <p:nvSpPr>
          <p:cNvPr id="43" name="TextBox 42">
            <a:extLst>
              <a:ext uri="{FF2B5EF4-FFF2-40B4-BE49-F238E27FC236}">
                <a16:creationId xmlns:a16="http://schemas.microsoft.com/office/drawing/2014/main" id="{C050540E-B93F-7244-8B92-992B8068D3F5}"/>
              </a:ext>
            </a:extLst>
          </p:cNvPr>
          <p:cNvSpPr txBox="1"/>
          <p:nvPr/>
        </p:nvSpPr>
        <p:spPr>
          <a:xfrm>
            <a:off x="3561727" y="1844941"/>
            <a:ext cx="825190" cy="307777"/>
          </a:xfrm>
          <a:prstGeom prst="rect">
            <a:avLst/>
          </a:prstGeom>
          <a:noFill/>
        </p:spPr>
        <p:txBody>
          <a:bodyPr wrap="square" rtlCol="0">
            <a:spAutoFit/>
          </a:bodyPr>
          <a:lstStyle/>
          <a:p>
            <a:r>
              <a:rPr lang="en-US" sz="1400" dirty="0"/>
              <a:t>[a]</a:t>
            </a:r>
          </a:p>
        </p:txBody>
      </p:sp>
    </p:spTree>
    <p:extLst>
      <p:ext uri="{BB962C8B-B14F-4D97-AF65-F5344CB8AC3E}">
        <p14:creationId xmlns:p14="http://schemas.microsoft.com/office/powerpoint/2010/main" val="137027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Graphical user interface, application, table, Excel&#10;&#10;Description automatically generated">
            <a:extLst>
              <a:ext uri="{FF2B5EF4-FFF2-40B4-BE49-F238E27FC236}">
                <a16:creationId xmlns:a16="http://schemas.microsoft.com/office/drawing/2014/main" id="{1FFD55E9-69A6-F044-BE66-252AD9A8071A}"/>
              </a:ext>
            </a:extLst>
          </p:cNvPr>
          <p:cNvPicPr>
            <a:picLocks noChangeAspect="1"/>
          </p:cNvPicPr>
          <p:nvPr/>
        </p:nvPicPr>
        <p:blipFill>
          <a:blip r:embed="rId3"/>
          <a:stretch>
            <a:fillRect/>
          </a:stretch>
        </p:blipFill>
        <p:spPr>
          <a:xfrm>
            <a:off x="1603118" y="556741"/>
            <a:ext cx="8318500" cy="2235200"/>
          </a:xfrm>
          <a:prstGeom prst="rect">
            <a:avLst/>
          </a:prstGeom>
        </p:spPr>
      </p:pic>
      <p:cxnSp>
        <p:nvCxnSpPr>
          <p:cNvPr id="15" name="Elbow Connector 14">
            <a:extLst>
              <a:ext uri="{FF2B5EF4-FFF2-40B4-BE49-F238E27FC236}">
                <a16:creationId xmlns:a16="http://schemas.microsoft.com/office/drawing/2014/main" id="{FB5F6DA2-00FC-994F-A71B-82C9BDC4453B}"/>
              </a:ext>
            </a:extLst>
          </p:cNvPr>
          <p:cNvCxnSpPr/>
          <p:nvPr/>
        </p:nvCxnSpPr>
        <p:spPr>
          <a:xfrm flipV="1">
            <a:off x="5177482" y="1248033"/>
            <a:ext cx="2582562" cy="1124465"/>
          </a:xfrm>
          <a:prstGeom prst="bentConnector3">
            <a:avLst>
              <a:gd name="adj1" fmla="val 100239"/>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BC66F570-FB87-6A40-93D2-F65339F23645}"/>
              </a:ext>
            </a:extLst>
          </p:cNvPr>
          <p:cNvCxnSpPr>
            <a:cxnSpLocks/>
          </p:cNvCxnSpPr>
          <p:nvPr/>
        </p:nvCxnSpPr>
        <p:spPr>
          <a:xfrm flipV="1">
            <a:off x="5177482" y="1248033"/>
            <a:ext cx="827902" cy="135924"/>
          </a:xfrm>
          <a:prstGeom prst="bentConnector3">
            <a:avLst>
              <a:gd name="adj1" fmla="val 100746"/>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AA077F87-6510-194B-B4B2-70F18E6C56F2}"/>
              </a:ext>
            </a:extLst>
          </p:cNvPr>
          <p:cNvCxnSpPr>
            <a:cxnSpLocks/>
          </p:cNvCxnSpPr>
          <p:nvPr/>
        </p:nvCxnSpPr>
        <p:spPr>
          <a:xfrm flipV="1">
            <a:off x="5177482" y="1248033"/>
            <a:ext cx="1655805" cy="333632"/>
          </a:xfrm>
          <a:prstGeom prst="bentConnector3">
            <a:avLst>
              <a:gd name="adj1" fmla="val 100746"/>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Graphical user interface, application, table, Excel&#10;&#10;Description automatically generated">
            <a:extLst>
              <a:ext uri="{FF2B5EF4-FFF2-40B4-BE49-F238E27FC236}">
                <a16:creationId xmlns:a16="http://schemas.microsoft.com/office/drawing/2014/main" id="{2461BB16-205C-ED42-919A-600DC0E094A3}"/>
              </a:ext>
            </a:extLst>
          </p:cNvPr>
          <p:cNvPicPr>
            <a:picLocks noChangeAspect="1"/>
          </p:cNvPicPr>
          <p:nvPr/>
        </p:nvPicPr>
        <p:blipFill>
          <a:blip r:embed="rId4"/>
          <a:stretch>
            <a:fillRect/>
          </a:stretch>
        </p:blipFill>
        <p:spPr>
          <a:xfrm>
            <a:off x="1603118" y="3429000"/>
            <a:ext cx="8293100" cy="2247900"/>
          </a:xfrm>
          <a:prstGeom prst="rect">
            <a:avLst/>
          </a:prstGeom>
        </p:spPr>
      </p:pic>
      <p:cxnSp>
        <p:nvCxnSpPr>
          <p:cNvPr id="30" name="Elbow Connector 29">
            <a:extLst>
              <a:ext uri="{FF2B5EF4-FFF2-40B4-BE49-F238E27FC236}">
                <a16:creationId xmlns:a16="http://schemas.microsoft.com/office/drawing/2014/main" id="{3E588F9B-8DB6-AB49-AAF5-C8821DBDAF9D}"/>
              </a:ext>
            </a:extLst>
          </p:cNvPr>
          <p:cNvCxnSpPr>
            <a:cxnSpLocks/>
          </p:cNvCxnSpPr>
          <p:nvPr/>
        </p:nvCxnSpPr>
        <p:spPr>
          <a:xfrm flipV="1">
            <a:off x="5214554" y="4176584"/>
            <a:ext cx="2582563" cy="1124466"/>
          </a:xfrm>
          <a:prstGeom prst="bentConnector3">
            <a:avLst>
              <a:gd name="adj1" fmla="val 100239"/>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8E77BC9A-4DBA-084F-BA30-029D27BDEA3E}"/>
              </a:ext>
            </a:extLst>
          </p:cNvPr>
          <p:cNvCxnSpPr>
            <a:cxnSpLocks/>
          </p:cNvCxnSpPr>
          <p:nvPr/>
        </p:nvCxnSpPr>
        <p:spPr>
          <a:xfrm flipV="1">
            <a:off x="5243383" y="4164227"/>
            <a:ext cx="1655805" cy="333632"/>
          </a:xfrm>
          <a:prstGeom prst="bentConnector3">
            <a:avLst>
              <a:gd name="adj1" fmla="val 100746"/>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52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5" name="Picture 64" descr="A picture containing timeline&#10;&#10;Description automatically generated">
            <a:extLst>
              <a:ext uri="{FF2B5EF4-FFF2-40B4-BE49-F238E27FC236}">
                <a16:creationId xmlns:a16="http://schemas.microsoft.com/office/drawing/2014/main" id="{732FE545-2D75-F041-B41D-B4FB27068E3C}"/>
              </a:ext>
            </a:extLst>
          </p:cNvPr>
          <p:cNvPicPr>
            <a:picLocks noChangeAspect="1"/>
          </p:cNvPicPr>
          <p:nvPr/>
        </p:nvPicPr>
        <p:blipFill>
          <a:blip r:embed="rId3"/>
          <a:stretch>
            <a:fillRect/>
          </a:stretch>
        </p:blipFill>
        <p:spPr>
          <a:xfrm>
            <a:off x="723561" y="4240603"/>
            <a:ext cx="3454400" cy="749300"/>
          </a:xfrm>
          <a:prstGeom prst="rect">
            <a:avLst/>
          </a:prstGeom>
        </p:spPr>
      </p:pic>
      <p:pic>
        <p:nvPicPr>
          <p:cNvPr id="55" name="Picture 54" descr="Table&#10;&#10;Description automatically generated">
            <a:extLst>
              <a:ext uri="{FF2B5EF4-FFF2-40B4-BE49-F238E27FC236}">
                <a16:creationId xmlns:a16="http://schemas.microsoft.com/office/drawing/2014/main" id="{E6DC074E-4603-B044-8CF8-DB327431B70D}"/>
              </a:ext>
            </a:extLst>
          </p:cNvPr>
          <p:cNvPicPr>
            <a:picLocks noChangeAspect="1"/>
          </p:cNvPicPr>
          <p:nvPr/>
        </p:nvPicPr>
        <p:blipFill>
          <a:blip r:embed="rId4"/>
          <a:stretch>
            <a:fillRect/>
          </a:stretch>
        </p:blipFill>
        <p:spPr>
          <a:xfrm>
            <a:off x="876299" y="864456"/>
            <a:ext cx="4953000" cy="774700"/>
          </a:xfrm>
          <a:prstGeom prst="rect">
            <a:avLst/>
          </a:prstGeom>
        </p:spPr>
      </p:pic>
      <p:pic>
        <p:nvPicPr>
          <p:cNvPr id="8" name="Picture 7" descr="Table&#10;&#10;Description automatically generated">
            <a:extLst>
              <a:ext uri="{FF2B5EF4-FFF2-40B4-BE49-F238E27FC236}">
                <a16:creationId xmlns:a16="http://schemas.microsoft.com/office/drawing/2014/main" id="{E5238333-118F-2C46-A99F-4DB48A3EB97D}"/>
              </a:ext>
            </a:extLst>
          </p:cNvPr>
          <p:cNvPicPr>
            <a:picLocks noChangeAspect="1"/>
          </p:cNvPicPr>
          <p:nvPr/>
        </p:nvPicPr>
        <p:blipFill>
          <a:blip r:embed="rId5"/>
          <a:stretch>
            <a:fillRect/>
          </a:stretch>
        </p:blipFill>
        <p:spPr>
          <a:xfrm>
            <a:off x="6932144" y="1053241"/>
            <a:ext cx="4013200" cy="2984500"/>
          </a:xfrm>
          <a:prstGeom prst="rect">
            <a:avLst/>
          </a:prstGeom>
        </p:spPr>
      </p:pic>
      <p:cxnSp>
        <p:nvCxnSpPr>
          <p:cNvPr id="32" name="Elbow Connector 31">
            <a:extLst>
              <a:ext uri="{FF2B5EF4-FFF2-40B4-BE49-F238E27FC236}">
                <a16:creationId xmlns:a16="http://schemas.microsoft.com/office/drawing/2014/main" id="{560AB292-85ED-824D-90FE-C15F6517130A}"/>
              </a:ext>
            </a:extLst>
          </p:cNvPr>
          <p:cNvCxnSpPr>
            <a:cxnSpLocks/>
          </p:cNvCxnSpPr>
          <p:nvPr/>
        </p:nvCxnSpPr>
        <p:spPr>
          <a:xfrm>
            <a:off x="5780906" y="1445741"/>
            <a:ext cx="1229497" cy="784651"/>
          </a:xfrm>
          <a:prstGeom prst="bentConnector3">
            <a:avLst>
              <a:gd name="adj1" fmla="val 50000"/>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5A167D-EAE3-5C48-8A01-84EB39C4999F}"/>
              </a:ext>
            </a:extLst>
          </p:cNvPr>
          <p:cNvCxnSpPr>
            <a:cxnSpLocks/>
          </p:cNvCxnSpPr>
          <p:nvPr/>
        </p:nvCxnSpPr>
        <p:spPr>
          <a:xfrm>
            <a:off x="5791203" y="1251806"/>
            <a:ext cx="1219200" cy="0"/>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281691F5-9CB3-394D-9544-16913DEDBC3F}"/>
              </a:ext>
            </a:extLst>
          </p:cNvPr>
          <p:cNvPicPr>
            <a:picLocks noChangeAspect="1"/>
          </p:cNvPicPr>
          <p:nvPr/>
        </p:nvPicPr>
        <p:blipFill>
          <a:blip r:embed="rId6"/>
          <a:stretch>
            <a:fillRect/>
          </a:stretch>
        </p:blipFill>
        <p:spPr>
          <a:xfrm>
            <a:off x="2487827" y="5377939"/>
            <a:ext cx="4191000" cy="342900"/>
          </a:xfrm>
          <a:prstGeom prst="rect">
            <a:avLst/>
          </a:prstGeom>
        </p:spPr>
      </p:pic>
      <p:cxnSp>
        <p:nvCxnSpPr>
          <p:cNvPr id="60" name="Elbow Connector 59">
            <a:extLst>
              <a:ext uri="{FF2B5EF4-FFF2-40B4-BE49-F238E27FC236}">
                <a16:creationId xmlns:a16="http://schemas.microsoft.com/office/drawing/2014/main" id="{FEA2C8AC-A57F-2741-A76A-BFAA3F6E8BE8}"/>
              </a:ext>
            </a:extLst>
          </p:cNvPr>
          <p:cNvCxnSpPr>
            <a:cxnSpLocks/>
          </p:cNvCxnSpPr>
          <p:nvPr/>
        </p:nvCxnSpPr>
        <p:spPr>
          <a:xfrm>
            <a:off x="3113903" y="4627610"/>
            <a:ext cx="1235676" cy="750329"/>
          </a:xfrm>
          <a:prstGeom prst="bentConnector3">
            <a:avLst>
              <a:gd name="adj1" fmla="val 100000"/>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84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3761BD-4C61-2D2D-0D42-A92386FD557D}"/>
              </a:ext>
            </a:extLst>
          </p:cNvPr>
          <p:cNvSpPr/>
          <p:nvPr/>
        </p:nvSpPr>
        <p:spPr>
          <a:xfrm>
            <a:off x="1172763" y="3419125"/>
            <a:ext cx="1865249" cy="67795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PartitionAnd</a:t>
            </a:r>
            <a:endParaRPr lang="en-US" sz="1200" dirty="0"/>
          </a:p>
          <a:p>
            <a:pPr algn="ctr"/>
            <a:r>
              <a:rPr lang="en-US" sz="1200" dirty="0" err="1"/>
              <a:t>SerializeNode</a:t>
            </a:r>
            <a:endParaRPr lang="en-US" sz="1200" dirty="0"/>
          </a:p>
        </p:txBody>
      </p:sp>
      <p:sp>
        <p:nvSpPr>
          <p:cNvPr id="6" name="Rounded Rectangle 5">
            <a:extLst>
              <a:ext uri="{FF2B5EF4-FFF2-40B4-BE49-F238E27FC236}">
                <a16:creationId xmlns:a16="http://schemas.microsoft.com/office/drawing/2014/main" id="{783F4F4C-13DE-2CAE-1CF3-D5CFFB0318C0}"/>
              </a:ext>
            </a:extLst>
          </p:cNvPr>
          <p:cNvSpPr/>
          <p:nvPr/>
        </p:nvSpPr>
        <p:spPr>
          <a:xfrm>
            <a:off x="1172762" y="4571475"/>
            <a:ext cx="1865249" cy="67795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a:t>
            </a:r>
          </a:p>
        </p:txBody>
      </p:sp>
      <p:sp>
        <p:nvSpPr>
          <p:cNvPr id="7" name="Rounded Rectangle 6">
            <a:extLst>
              <a:ext uri="{FF2B5EF4-FFF2-40B4-BE49-F238E27FC236}">
                <a16:creationId xmlns:a16="http://schemas.microsoft.com/office/drawing/2014/main" id="{838FABFD-27FC-36E1-0023-721994400C8F}"/>
              </a:ext>
            </a:extLst>
          </p:cNvPr>
          <p:cNvSpPr/>
          <p:nvPr/>
        </p:nvSpPr>
        <p:spPr>
          <a:xfrm>
            <a:off x="1172762" y="2266775"/>
            <a:ext cx="1865249" cy="67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LocalPartitionNode</a:t>
            </a:r>
            <a:endParaRPr lang="en-US" sz="1200" dirty="0"/>
          </a:p>
          <a:p>
            <a:pPr algn="ctr"/>
            <a:r>
              <a:rPr lang="en-US" sz="1200" dirty="0"/>
              <a:t>(gather)</a:t>
            </a:r>
          </a:p>
        </p:txBody>
      </p:sp>
      <p:sp>
        <p:nvSpPr>
          <p:cNvPr id="8" name="Rounded Rectangle 7">
            <a:extLst>
              <a:ext uri="{FF2B5EF4-FFF2-40B4-BE49-F238E27FC236}">
                <a16:creationId xmlns:a16="http://schemas.microsoft.com/office/drawing/2014/main" id="{4145931C-5F90-B078-77DB-BC9EDE784635}"/>
              </a:ext>
            </a:extLst>
          </p:cNvPr>
          <p:cNvSpPr/>
          <p:nvPr/>
        </p:nvSpPr>
        <p:spPr>
          <a:xfrm>
            <a:off x="1172761" y="1114425"/>
            <a:ext cx="1865249" cy="67795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ShuffleWriteNode</a:t>
            </a:r>
            <a:endParaRPr lang="en-US" sz="1200" dirty="0"/>
          </a:p>
        </p:txBody>
      </p:sp>
      <p:cxnSp>
        <p:nvCxnSpPr>
          <p:cNvPr id="9" name="Straight Arrow Connector 8">
            <a:extLst>
              <a:ext uri="{FF2B5EF4-FFF2-40B4-BE49-F238E27FC236}">
                <a16:creationId xmlns:a16="http://schemas.microsoft.com/office/drawing/2014/main" id="{1512B064-B6AB-55FE-CF0A-C89A4EF8C2EC}"/>
              </a:ext>
            </a:extLst>
          </p:cNvPr>
          <p:cNvCxnSpPr>
            <a:cxnSpLocks/>
            <a:stCxn id="4" idx="2"/>
            <a:endCxn id="6" idx="0"/>
          </p:cNvCxnSpPr>
          <p:nvPr/>
        </p:nvCxnSpPr>
        <p:spPr>
          <a:xfrm flipH="1">
            <a:off x="2105387" y="4097075"/>
            <a:ext cx="1" cy="47440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A061EB-B411-AE3E-682A-1DB57161A1E8}"/>
              </a:ext>
            </a:extLst>
          </p:cNvPr>
          <p:cNvCxnSpPr>
            <a:cxnSpLocks/>
            <a:stCxn id="7" idx="2"/>
            <a:endCxn id="4" idx="0"/>
          </p:cNvCxnSpPr>
          <p:nvPr/>
        </p:nvCxnSpPr>
        <p:spPr>
          <a:xfrm>
            <a:off x="2105387" y="2944725"/>
            <a:ext cx="1" cy="47440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A385F2D-0646-59B3-D3C2-69BE0BD713B6}"/>
              </a:ext>
            </a:extLst>
          </p:cNvPr>
          <p:cNvCxnSpPr>
            <a:cxnSpLocks/>
            <a:stCxn id="8" idx="2"/>
            <a:endCxn id="7" idx="0"/>
          </p:cNvCxnSpPr>
          <p:nvPr/>
        </p:nvCxnSpPr>
        <p:spPr>
          <a:xfrm>
            <a:off x="2105386" y="1792375"/>
            <a:ext cx="1" cy="47440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E03A80D-7B12-B802-822D-549966328335}"/>
              </a:ext>
            </a:extLst>
          </p:cNvPr>
          <p:cNvSpPr/>
          <p:nvPr/>
        </p:nvSpPr>
        <p:spPr>
          <a:xfrm>
            <a:off x="5107157" y="5168074"/>
            <a:ext cx="1865249" cy="4875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PartitionAnd</a:t>
            </a:r>
            <a:endParaRPr lang="en-US" sz="1200" dirty="0"/>
          </a:p>
          <a:p>
            <a:pPr algn="ctr"/>
            <a:r>
              <a:rPr lang="en-US" sz="1200" dirty="0" err="1"/>
              <a:t>SerializeOperator</a:t>
            </a:r>
            <a:endParaRPr lang="en-US" sz="1200" dirty="0"/>
          </a:p>
        </p:txBody>
      </p:sp>
      <p:sp>
        <p:nvSpPr>
          <p:cNvPr id="22" name="Rounded Rectangle 21">
            <a:extLst>
              <a:ext uri="{FF2B5EF4-FFF2-40B4-BE49-F238E27FC236}">
                <a16:creationId xmlns:a16="http://schemas.microsoft.com/office/drawing/2014/main" id="{FF04D833-41FD-965D-07EA-9821C37F35BC}"/>
              </a:ext>
            </a:extLst>
          </p:cNvPr>
          <p:cNvSpPr/>
          <p:nvPr/>
        </p:nvSpPr>
        <p:spPr>
          <a:xfrm>
            <a:off x="5107156" y="5919075"/>
            <a:ext cx="1865249" cy="34837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a:t>
            </a:r>
          </a:p>
        </p:txBody>
      </p:sp>
      <p:cxnSp>
        <p:nvCxnSpPr>
          <p:cNvPr id="23" name="Straight Arrow Connector 22">
            <a:extLst>
              <a:ext uri="{FF2B5EF4-FFF2-40B4-BE49-F238E27FC236}">
                <a16:creationId xmlns:a16="http://schemas.microsoft.com/office/drawing/2014/main" id="{50726F52-1A6D-98FC-4C72-9D338A091D10}"/>
              </a:ext>
            </a:extLst>
          </p:cNvPr>
          <p:cNvCxnSpPr>
            <a:cxnSpLocks/>
            <a:stCxn id="21" idx="2"/>
            <a:endCxn id="22" idx="0"/>
          </p:cNvCxnSpPr>
          <p:nvPr/>
        </p:nvCxnSpPr>
        <p:spPr>
          <a:xfrm flipH="1">
            <a:off x="6039781" y="5655649"/>
            <a:ext cx="1" cy="263426"/>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07809696-A7EA-4F01-E28E-6B8008FCB2DB}"/>
              </a:ext>
            </a:extLst>
          </p:cNvPr>
          <p:cNvSpPr/>
          <p:nvPr/>
        </p:nvSpPr>
        <p:spPr>
          <a:xfrm>
            <a:off x="5107156" y="4417073"/>
            <a:ext cx="1865249" cy="48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LocalPartition</a:t>
            </a:r>
            <a:endParaRPr lang="en-US" sz="1200" dirty="0"/>
          </a:p>
        </p:txBody>
      </p:sp>
      <p:cxnSp>
        <p:nvCxnSpPr>
          <p:cNvPr id="29" name="Straight Arrow Connector 28">
            <a:extLst>
              <a:ext uri="{FF2B5EF4-FFF2-40B4-BE49-F238E27FC236}">
                <a16:creationId xmlns:a16="http://schemas.microsoft.com/office/drawing/2014/main" id="{4BD68156-52E6-33D4-1611-A7BF637830E3}"/>
              </a:ext>
            </a:extLst>
          </p:cNvPr>
          <p:cNvCxnSpPr>
            <a:cxnSpLocks/>
            <a:stCxn id="28" idx="2"/>
          </p:cNvCxnSpPr>
          <p:nvPr/>
        </p:nvCxnSpPr>
        <p:spPr>
          <a:xfrm>
            <a:off x="6039781" y="4904648"/>
            <a:ext cx="1" cy="474401"/>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D6106BF5-4C48-921F-A220-7A79C13B1FDC}"/>
              </a:ext>
            </a:extLst>
          </p:cNvPr>
          <p:cNvSpPr/>
          <p:nvPr/>
        </p:nvSpPr>
        <p:spPr>
          <a:xfrm>
            <a:off x="7297440" y="5168074"/>
            <a:ext cx="1865249" cy="4875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PartitionAnd</a:t>
            </a:r>
            <a:endParaRPr lang="en-US" sz="1200" dirty="0"/>
          </a:p>
          <a:p>
            <a:pPr algn="ctr"/>
            <a:r>
              <a:rPr lang="en-US" sz="1200" dirty="0" err="1"/>
              <a:t>SerializeOperator</a:t>
            </a:r>
            <a:endParaRPr lang="en-US" sz="1200" dirty="0"/>
          </a:p>
        </p:txBody>
      </p:sp>
      <p:sp>
        <p:nvSpPr>
          <p:cNvPr id="31" name="Rounded Rectangle 30">
            <a:extLst>
              <a:ext uri="{FF2B5EF4-FFF2-40B4-BE49-F238E27FC236}">
                <a16:creationId xmlns:a16="http://schemas.microsoft.com/office/drawing/2014/main" id="{295DF799-C86F-C5DE-45C4-3A548D311716}"/>
              </a:ext>
            </a:extLst>
          </p:cNvPr>
          <p:cNvSpPr/>
          <p:nvPr/>
        </p:nvSpPr>
        <p:spPr>
          <a:xfrm>
            <a:off x="7297439" y="5919075"/>
            <a:ext cx="1865249" cy="34837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a:t>
            </a:r>
          </a:p>
        </p:txBody>
      </p:sp>
      <p:cxnSp>
        <p:nvCxnSpPr>
          <p:cNvPr id="32" name="Straight Arrow Connector 31">
            <a:extLst>
              <a:ext uri="{FF2B5EF4-FFF2-40B4-BE49-F238E27FC236}">
                <a16:creationId xmlns:a16="http://schemas.microsoft.com/office/drawing/2014/main" id="{45B3898E-31A1-B8DB-522B-E32C16220CD1}"/>
              </a:ext>
            </a:extLst>
          </p:cNvPr>
          <p:cNvCxnSpPr>
            <a:cxnSpLocks/>
            <a:stCxn id="30" idx="2"/>
            <a:endCxn id="31" idx="0"/>
          </p:cNvCxnSpPr>
          <p:nvPr/>
        </p:nvCxnSpPr>
        <p:spPr>
          <a:xfrm flipH="1">
            <a:off x="8230064" y="5655649"/>
            <a:ext cx="1" cy="263426"/>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5C67079E-E99D-5656-F265-894D8459BB60}"/>
              </a:ext>
            </a:extLst>
          </p:cNvPr>
          <p:cNvSpPr/>
          <p:nvPr/>
        </p:nvSpPr>
        <p:spPr>
          <a:xfrm>
            <a:off x="7297440" y="4417073"/>
            <a:ext cx="1865249" cy="48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LocalPartition</a:t>
            </a:r>
            <a:endParaRPr lang="en-US" sz="1200" dirty="0"/>
          </a:p>
        </p:txBody>
      </p:sp>
      <p:cxnSp>
        <p:nvCxnSpPr>
          <p:cNvPr id="34" name="Straight Arrow Connector 33">
            <a:extLst>
              <a:ext uri="{FF2B5EF4-FFF2-40B4-BE49-F238E27FC236}">
                <a16:creationId xmlns:a16="http://schemas.microsoft.com/office/drawing/2014/main" id="{4A22D291-5363-D3E5-2877-2B81B75A9DB1}"/>
              </a:ext>
            </a:extLst>
          </p:cNvPr>
          <p:cNvCxnSpPr>
            <a:cxnSpLocks/>
            <a:stCxn id="33" idx="2"/>
            <a:endCxn id="30" idx="0"/>
          </p:cNvCxnSpPr>
          <p:nvPr/>
        </p:nvCxnSpPr>
        <p:spPr>
          <a:xfrm>
            <a:off x="8230065" y="4904648"/>
            <a:ext cx="0" cy="263426"/>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E3BC8EC7-1172-9FA0-4C48-3BB6EA3D30D8}"/>
              </a:ext>
            </a:extLst>
          </p:cNvPr>
          <p:cNvSpPr/>
          <p:nvPr/>
        </p:nvSpPr>
        <p:spPr>
          <a:xfrm>
            <a:off x="6457950" y="2977106"/>
            <a:ext cx="1290607" cy="609394"/>
          </a:xfrm>
          <a:prstGeom prst="roundRect">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t>Local</a:t>
            </a:r>
          </a:p>
          <a:p>
            <a:pPr algn="ctr"/>
            <a:r>
              <a:rPr lang="en-US" sz="1200" dirty="0"/>
              <a:t>Exchange</a:t>
            </a:r>
          </a:p>
          <a:p>
            <a:pPr algn="ctr"/>
            <a:r>
              <a:rPr lang="en-US" sz="1200" dirty="0"/>
              <a:t>Queue</a:t>
            </a:r>
          </a:p>
        </p:txBody>
      </p:sp>
      <p:cxnSp>
        <p:nvCxnSpPr>
          <p:cNvPr id="36" name="Straight Arrow Connector 35">
            <a:extLst>
              <a:ext uri="{FF2B5EF4-FFF2-40B4-BE49-F238E27FC236}">
                <a16:creationId xmlns:a16="http://schemas.microsoft.com/office/drawing/2014/main" id="{44EA8CB6-E2BB-A4FC-61CE-95E339C7976D}"/>
              </a:ext>
            </a:extLst>
          </p:cNvPr>
          <p:cNvCxnSpPr>
            <a:cxnSpLocks/>
            <a:stCxn id="35" idx="2"/>
            <a:endCxn id="28" idx="0"/>
          </p:cNvCxnSpPr>
          <p:nvPr/>
        </p:nvCxnSpPr>
        <p:spPr>
          <a:xfrm flipH="1">
            <a:off x="6039781" y="3586500"/>
            <a:ext cx="1063473" cy="830573"/>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9239D6-21C8-ACD1-BCEC-95408A2678B6}"/>
              </a:ext>
            </a:extLst>
          </p:cNvPr>
          <p:cNvCxnSpPr>
            <a:cxnSpLocks/>
            <a:stCxn id="35" idx="2"/>
            <a:endCxn id="33" idx="0"/>
          </p:cNvCxnSpPr>
          <p:nvPr/>
        </p:nvCxnSpPr>
        <p:spPr>
          <a:xfrm>
            <a:off x="7103254" y="3586500"/>
            <a:ext cx="1126811" cy="830573"/>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7377B6C0-B3E6-55F3-2433-2570FC843DE3}"/>
              </a:ext>
            </a:extLst>
          </p:cNvPr>
          <p:cNvSpPr/>
          <p:nvPr/>
        </p:nvSpPr>
        <p:spPr>
          <a:xfrm>
            <a:off x="6165868" y="1742714"/>
            <a:ext cx="1865249" cy="48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LocalExchange</a:t>
            </a:r>
            <a:endParaRPr lang="en-US" sz="1200" dirty="0"/>
          </a:p>
          <a:p>
            <a:pPr algn="ctr"/>
            <a:r>
              <a:rPr lang="en-US" sz="1200" dirty="0" err="1"/>
              <a:t>SourceOperator</a:t>
            </a:r>
            <a:endParaRPr lang="en-US" sz="1200" dirty="0"/>
          </a:p>
        </p:txBody>
      </p:sp>
      <p:sp>
        <p:nvSpPr>
          <p:cNvPr id="52" name="Rounded Rectangle 51">
            <a:extLst>
              <a:ext uri="{FF2B5EF4-FFF2-40B4-BE49-F238E27FC236}">
                <a16:creationId xmlns:a16="http://schemas.microsoft.com/office/drawing/2014/main" id="{4E8F316F-8261-F262-07E5-C404B03ACA2C}"/>
              </a:ext>
            </a:extLst>
          </p:cNvPr>
          <p:cNvSpPr/>
          <p:nvPr/>
        </p:nvSpPr>
        <p:spPr>
          <a:xfrm>
            <a:off x="6165867" y="951934"/>
            <a:ext cx="1865249" cy="4875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ShuffleWrite</a:t>
            </a:r>
            <a:endParaRPr lang="en-US" sz="1200" dirty="0"/>
          </a:p>
          <a:p>
            <a:pPr algn="ctr"/>
            <a:r>
              <a:rPr lang="en-US" sz="1200" dirty="0"/>
              <a:t>Operator</a:t>
            </a:r>
          </a:p>
        </p:txBody>
      </p:sp>
      <p:cxnSp>
        <p:nvCxnSpPr>
          <p:cNvPr id="53" name="Straight Arrow Connector 52">
            <a:extLst>
              <a:ext uri="{FF2B5EF4-FFF2-40B4-BE49-F238E27FC236}">
                <a16:creationId xmlns:a16="http://schemas.microsoft.com/office/drawing/2014/main" id="{89411B97-FC75-E81F-706A-162AAC02AD19}"/>
              </a:ext>
            </a:extLst>
          </p:cNvPr>
          <p:cNvCxnSpPr>
            <a:cxnSpLocks/>
            <a:stCxn id="52" idx="2"/>
            <a:endCxn id="51" idx="0"/>
          </p:cNvCxnSpPr>
          <p:nvPr/>
        </p:nvCxnSpPr>
        <p:spPr>
          <a:xfrm>
            <a:off x="7098492" y="1439509"/>
            <a:ext cx="1" cy="303205"/>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27EF5A3-DC97-4489-128C-81D64B1C8979}"/>
              </a:ext>
            </a:extLst>
          </p:cNvPr>
          <p:cNvCxnSpPr>
            <a:cxnSpLocks/>
            <a:stCxn id="51" idx="2"/>
            <a:endCxn id="35" idx="0"/>
          </p:cNvCxnSpPr>
          <p:nvPr/>
        </p:nvCxnSpPr>
        <p:spPr>
          <a:xfrm>
            <a:off x="7098493" y="2230289"/>
            <a:ext cx="4761" cy="746817"/>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E60D624-C6C1-6352-5D3E-8E4DC2DC8FD3}"/>
              </a:ext>
            </a:extLst>
          </p:cNvPr>
          <p:cNvSpPr txBox="1"/>
          <p:nvPr/>
        </p:nvSpPr>
        <p:spPr>
          <a:xfrm>
            <a:off x="1172761" y="314310"/>
            <a:ext cx="1579295" cy="307777"/>
          </a:xfrm>
          <a:prstGeom prst="rect">
            <a:avLst/>
          </a:prstGeom>
          <a:noFill/>
        </p:spPr>
        <p:txBody>
          <a:bodyPr wrap="square" rtlCol="0">
            <a:spAutoFit/>
          </a:bodyPr>
          <a:lstStyle/>
          <a:p>
            <a:pPr algn="ctr"/>
            <a:r>
              <a:rPr lang="en-US" sz="1400" dirty="0"/>
              <a:t>Query plan</a:t>
            </a:r>
          </a:p>
        </p:txBody>
      </p:sp>
      <p:sp>
        <p:nvSpPr>
          <p:cNvPr id="72" name="TextBox 71">
            <a:extLst>
              <a:ext uri="{FF2B5EF4-FFF2-40B4-BE49-F238E27FC236}">
                <a16:creationId xmlns:a16="http://schemas.microsoft.com/office/drawing/2014/main" id="{00153437-DA53-A6F1-069D-59387E3D9B32}"/>
              </a:ext>
            </a:extLst>
          </p:cNvPr>
          <p:cNvSpPr txBox="1"/>
          <p:nvPr/>
        </p:nvSpPr>
        <p:spPr>
          <a:xfrm>
            <a:off x="5823015" y="314310"/>
            <a:ext cx="2550952" cy="307777"/>
          </a:xfrm>
          <a:prstGeom prst="rect">
            <a:avLst/>
          </a:prstGeom>
          <a:noFill/>
        </p:spPr>
        <p:txBody>
          <a:bodyPr wrap="square" rtlCol="0">
            <a:spAutoFit/>
          </a:bodyPr>
          <a:lstStyle/>
          <a:p>
            <a:pPr algn="ctr"/>
            <a:r>
              <a:rPr lang="en-US" sz="1400" dirty="0"/>
              <a:t>Executable pipelines</a:t>
            </a:r>
          </a:p>
        </p:txBody>
      </p:sp>
      <p:sp>
        <p:nvSpPr>
          <p:cNvPr id="77" name="Rounded Rectangle 76">
            <a:extLst>
              <a:ext uri="{FF2B5EF4-FFF2-40B4-BE49-F238E27FC236}">
                <a16:creationId xmlns:a16="http://schemas.microsoft.com/office/drawing/2014/main" id="{12D76B7C-7FBA-7A6D-049C-C3164E3C4321}"/>
              </a:ext>
            </a:extLst>
          </p:cNvPr>
          <p:cNvSpPr/>
          <p:nvPr/>
        </p:nvSpPr>
        <p:spPr>
          <a:xfrm>
            <a:off x="4992131" y="3830595"/>
            <a:ext cx="2106360" cy="2948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1</a:t>
            </a:r>
          </a:p>
        </p:txBody>
      </p:sp>
      <p:sp>
        <p:nvSpPr>
          <p:cNvPr id="78" name="Rounded Rectangle 77">
            <a:extLst>
              <a:ext uri="{FF2B5EF4-FFF2-40B4-BE49-F238E27FC236}">
                <a16:creationId xmlns:a16="http://schemas.microsoft.com/office/drawing/2014/main" id="{6B91C440-4EA1-01B2-D4A6-734E9CDA898E}"/>
              </a:ext>
            </a:extLst>
          </p:cNvPr>
          <p:cNvSpPr/>
          <p:nvPr/>
        </p:nvSpPr>
        <p:spPr>
          <a:xfrm>
            <a:off x="7175769" y="3837705"/>
            <a:ext cx="2106360" cy="2948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solidFill>
                  <a:schemeClr val="tx1"/>
                </a:solidFill>
              </a:rPr>
              <a:t>Pipeline 2</a:t>
            </a:r>
          </a:p>
        </p:txBody>
      </p:sp>
      <p:sp>
        <p:nvSpPr>
          <p:cNvPr id="80" name="Rounded Rectangle 79">
            <a:extLst>
              <a:ext uri="{FF2B5EF4-FFF2-40B4-BE49-F238E27FC236}">
                <a16:creationId xmlns:a16="http://schemas.microsoft.com/office/drawing/2014/main" id="{23AF4F42-BC97-840A-B722-681AC1B4B773}"/>
              </a:ext>
            </a:extLst>
          </p:cNvPr>
          <p:cNvSpPr/>
          <p:nvPr/>
        </p:nvSpPr>
        <p:spPr>
          <a:xfrm>
            <a:off x="6045311" y="820012"/>
            <a:ext cx="2106360" cy="18538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1"/>
                </a:solidFill>
              </a:rPr>
              <a:t>Pipeline 3</a:t>
            </a:r>
          </a:p>
        </p:txBody>
      </p:sp>
      <p:sp>
        <p:nvSpPr>
          <p:cNvPr id="103" name="Rounded Rectangle 102">
            <a:extLst>
              <a:ext uri="{FF2B5EF4-FFF2-40B4-BE49-F238E27FC236}">
                <a16:creationId xmlns:a16="http://schemas.microsoft.com/office/drawing/2014/main" id="{174D2F2D-0280-122C-0262-9756C9C526BE}"/>
              </a:ext>
            </a:extLst>
          </p:cNvPr>
          <p:cNvSpPr/>
          <p:nvPr/>
        </p:nvSpPr>
        <p:spPr>
          <a:xfrm>
            <a:off x="9293722" y="951934"/>
            <a:ext cx="1865249" cy="48757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t>Cosco</a:t>
            </a:r>
            <a:r>
              <a:rPr lang="en-US" sz="1200" dirty="0"/>
              <a:t> Client</a:t>
            </a:r>
          </a:p>
        </p:txBody>
      </p:sp>
      <p:cxnSp>
        <p:nvCxnSpPr>
          <p:cNvPr id="104" name="Straight Arrow Connector 103">
            <a:extLst>
              <a:ext uri="{FF2B5EF4-FFF2-40B4-BE49-F238E27FC236}">
                <a16:creationId xmlns:a16="http://schemas.microsoft.com/office/drawing/2014/main" id="{DE8BAB9C-A298-6F57-314C-546977BC5D59}"/>
              </a:ext>
            </a:extLst>
          </p:cNvPr>
          <p:cNvCxnSpPr>
            <a:cxnSpLocks/>
            <a:stCxn id="103" idx="1"/>
            <a:endCxn id="52" idx="3"/>
          </p:cNvCxnSpPr>
          <p:nvPr/>
        </p:nvCxnSpPr>
        <p:spPr>
          <a:xfrm flipH="1">
            <a:off x="8031116" y="1195722"/>
            <a:ext cx="1262606"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2415A4A-1B1E-1C15-A091-A1CB05E607DB}"/>
              </a:ext>
            </a:extLst>
          </p:cNvPr>
          <p:cNvSpPr txBox="1"/>
          <p:nvPr/>
        </p:nvSpPr>
        <p:spPr>
          <a:xfrm>
            <a:off x="7748557" y="837824"/>
            <a:ext cx="1753789" cy="307777"/>
          </a:xfrm>
          <a:prstGeom prst="rect">
            <a:avLst/>
          </a:prstGeom>
          <a:noFill/>
        </p:spPr>
        <p:txBody>
          <a:bodyPr wrap="square" rtlCol="0">
            <a:spAutoFit/>
          </a:bodyPr>
          <a:lstStyle/>
          <a:p>
            <a:pPr algn="ctr"/>
            <a:r>
              <a:rPr lang="en-US" sz="1400" dirty="0"/>
              <a:t>collect</a:t>
            </a:r>
          </a:p>
        </p:txBody>
      </p:sp>
    </p:spTree>
    <p:extLst>
      <p:ext uri="{BB962C8B-B14F-4D97-AF65-F5344CB8AC3E}">
        <p14:creationId xmlns:p14="http://schemas.microsoft.com/office/powerpoint/2010/main" val="404296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40DBE5-6DEB-8140-9EFF-CF9A3563BCF5}"/>
              </a:ext>
            </a:extLst>
          </p:cNvPr>
          <p:cNvSpPr/>
          <p:nvPr/>
        </p:nvSpPr>
        <p:spPr>
          <a:xfrm>
            <a:off x="3172188" y="831769"/>
            <a:ext cx="2536634" cy="2047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HashJoinNode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joinType</a:t>
            </a:r>
          </a:p>
          <a:p>
            <a:pPr marL="285750" indent="-285750">
              <a:buFont typeface="Arial" panose="020B0604020202020204" pitchFamily="34" charset="0"/>
              <a:buChar char="•"/>
            </a:pPr>
            <a:r>
              <a:rPr lang="en-US" dirty="0"/>
              <a:t>leftKeys</a:t>
            </a:r>
          </a:p>
          <a:p>
            <a:pPr marL="285750" indent="-285750">
              <a:buFont typeface="Arial" panose="020B0604020202020204" pitchFamily="34" charset="0"/>
              <a:buChar char="•"/>
            </a:pPr>
            <a:r>
              <a:rPr lang="en-US" dirty="0"/>
              <a:t>rightKeys</a:t>
            </a:r>
          </a:p>
          <a:p>
            <a:pPr marL="285750" indent="-285750">
              <a:buFont typeface="Arial" panose="020B0604020202020204" pitchFamily="34" charset="0"/>
              <a:buChar char="•"/>
            </a:pPr>
            <a:r>
              <a:rPr lang="en-US" dirty="0"/>
              <a:t>filter (optional)</a:t>
            </a:r>
          </a:p>
        </p:txBody>
      </p:sp>
      <p:sp>
        <p:nvSpPr>
          <p:cNvPr id="5" name="Rounded Rectangle 4">
            <a:extLst>
              <a:ext uri="{FF2B5EF4-FFF2-40B4-BE49-F238E27FC236}">
                <a16:creationId xmlns:a16="http://schemas.microsoft.com/office/drawing/2014/main" id="{23D849CA-4E94-9E48-B39F-14F2B7CF5C8E}"/>
              </a:ext>
            </a:extLst>
          </p:cNvPr>
          <p:cNvSpPr/>
          <p:nvPr/>
        </p:nvSpPr>
        <p:spPr>
          <a:xfrm>
            <a:off x="2239563" y="3494776"/>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Plan Node A</a:t>
            </a:r>
          </a:p>
        </p:txBody>
      </p:sp>
      <p:sp>
        <p:nvSpPr>
          <p:cNvPr id="6" name="Rounded Rectangle 5">
            <a:extLst>
              <a:ext uri="{FF2B5EF4-FFF2-40B4-BE49-F238E27FC236}">
                <a16:creationId xmlns:a16="http://schemas.microsoft.com/office/drawing/2014/main" id="{8311FF44-A748-CE45-BD4B-09636668A2CB}"/>
              </a:ext>
            </a:extLst>
          </p:cNvPr>
          <p:cNvSpPr/>
          <p:nvPr/>
        </p:nvSpPr>
        <p:spPr>
          <a:xfrm>
            <a:off x="2239563" y="4783998"/>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Plan Node B</a:t>
            </a:r>
          </a:p>
        </p:txBody>
      </p:sp>
      <p:sp>
        <p:nvSpPr>
          <p:cNvPr id="7" name="Rounded Rectangle 6">
            <a:extLst>
              <a:ext uri="{FF2B5EF4-FFF2-40B4-BE49-F238E27FC236}">
                <a16:creationId xmlns:a16="http://schemas.microsoft.com/office/drawing/2014/main" id="{856E9AAC-D058-7B41-BAF7-B9F53F04ED54}"/>
              </a:ext>
            </a:extLst>
          </p:cNvPr>
          <p:cNvSpPr/>
          <p:nvPr/>
        </p:nvSpPr>
        <p:spPr>
          <a:xfrm>
            <a:off x="5163375" y="3494776"/>
            <a:ext cx="1865249" cy="96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Plan Node C</a:t>
            </a:r>
          </a:p>
        </p:txBody>
      </p:sp>
      <p:cxnSp>
        <p:nvCxnSpPr>
          <p:cNvPr id="9" name="Straight Arrow Connector 8">
            <a:extLst>
              <a:ext uri="{FF2B5EF4-FFF2-40B4-BE49-F238E27FC236}">
                <a16:creationId xmlns:a16="http://schemas.microsoft.com/office/drawing/2014/main" id="{7E79AB8D-05AC-594D-AAED-085CCB29587E}"/>
              </a:ext>
            </a:extLst>
          </p:cNvPr>
          <p:cNvCxnSpPr>
            <a:stCxn id="4" idx="2"/>
            <a:endCxn id="5" idx="0"/>
          </p:cNvCxnSpPr>
          <p:nvPr/>
        </p:nvCxnSpPr>
        <p:spPr>
          <a:xfrm flipH="1">
            <a:off x="3172188" y="2879125"/>
            <a:ext cx="1268317" cy="6156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8CDE11-CCD3-074B-B4A5-9BFA8CB3F4FA}"/>
              </a:ext>
            </a:extLst>
          </p:cNvPr>
          <p:cNvCxnSpPr>
            <a:cxnSpLocks/>
            <a:stCxn id="4" idx="2"/>
            <a:endCxn id="7" idx="0"/>
          </p:cNvCxnSpPr>
          <p:nvPr/>
        </p:nvCxnSpPr>
        <p:spPr>
          <a:xfrm>
            <a:off x="4440505" y="2879125"/>
            <a:ext cx="1655495" cy="6156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624F3D-162A-7B4C-931E-2ADA3C423C39}"/>
              </a:ext>
            </a:extLst>
          </p:cNvPr>
          <p:cNvCxnSpPr>
            <a:cxnSpLocks/>
            <a:stCxn id="5" idx="2"/>
            <a:endCxn id="6" idx="0"/>
          </p:cNvCxnSpPr>
          <p:nvPr/>
        </p:nvCxnSpPr>
        <p:spPr>
          <a:xfrm>
            <a:off x="3172188" y="4462975"/>
            <a:ext cx="0" cy="321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6C97AE-7ACE-B148-9410-248C57F685AF}"/>
              </a:ext>
            </a:extLst>
          </p:cNvPr>
          <p:cNvSpPr txBox="1"/>
          <p:nvPr/>
        </p:nvSpPr>
        <p:spPr>
          <a:xfrm>
            <a:off x="1556953" y="2879125"/>
            <a:ext cx="1532238" cy="369332"/>
          </a:xfrm>
          <a:prstGeom prst="rect">
            <a:avLst/>
          </a:prstGeom>
          <a:noFill/>
        </p:spPr>
        <p:txBody>
          <a:bodyPr wrap="square" rtlCol="0">
            <a:spAutoFit/>
          </a:bodyPr>
          <a:lstStyle/>
          <a:p>
            <a:r>
              <a:rPr lang="en-US" dirty="0"/>
              <a:t>Probe side</a:t>
            </a:r>
          </a:p>
        </p:txBody>
      </p:sp>
      <p:sp>
        <p:nvSpPr>
          <p:cNvPr id="17" name="TextBox 16">
            <a:extLst>
              <a:ext uri="{FF2B5EF4-FFF2-40B4-BE49-F238E27FC236}">
                <a16:creationId xmlns:a16="http://schemas.microsoft.com/office/drawing/2014/main" id="{21B18AE4-1A3F-024A-B09F-1EB128F2D3DF}"/>
              </a:ext>
            </a:extLst>
          </p:cNvPr>
          <p:cNvSpPr txBox="1"/>
          <p:nvPr/>
        </p:nvSpPr>
        <p:spPr>
          <a:xfrm>
            <a:off x="5881507" y="2879125"/>
            <a:ext cx="1532238" cy="369332"/>
          </a:xfrm>
          <a:prstGeom prst="rect">
            <a:avLst/>
          </a:prstGeom>
          <a:noFill/>
        </p:spPr>
        <p:txBody>
          <a:bodyPr wrap="square" rtlCol="0">
            <a:spAutoFit/>
          </a:bodyPr>
          <a:lstStyle/>
          <a:p>
            <a:pPr algn="r"/>
            <a:r>
              <a:rPr lang="en-US" dirty="0"/>
              <a:t>Build side</a:t>
            </a:r>
          </a:p>
        </p:txBody>
      </p:sp>
    </p:spTree>
    <p:extLst>
      <p:ext uri="{BB962C8B-B14F-4D97-AF65-F5344CB8AC3E}">
        <p14:creationId xmlns:p14="http://schemas.microsoft.com/office/powerpoint/2010/main" val="4371634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{3EEB5FD8-89CD-BB4B-8DF4-8378D40DC815}tf10001060</Template>
  <TotalTime>122481</TotalTime>
  <Words>1653</Words>
  <Application>Microsoft Office PowerPoint</Application>
  <PresentationFormat>Widescreen</PresentationFormat>
  <Paragraphs>690</Paragraphs>
  <Slides>42</Slides>
  <Notes>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Masha Basmanova</dc:creator>
  <cp:lastModifiedBy>Masha Basmanova</cp:lastModifiedBy>
  <cp:revision>179</cp:revision>
  <dcterms:created xsi:type="dcterms:W3CDTF">2021-08-07T19:56:46Z</dcterms:created>
  <dcterms:modified xsi:type="dcterms:W3CDTF">2023-03-14T17:18:23Z</dcterms:modified>
</cp:coreProperties>
</file>