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90" r:id="rId1"/>
  </p:sldMasterIdLst>
  <p:notesMasterIdLst>
    <p:notesMasterId r:id="rId20"/>
  </p:notesMasterIdLst>
  <p:handoutMasterIdLst>
    <p:handoutMasterId r:id="rId21"/>
  </p:handoutMasterIdLst>
  <p:sldIdLst>
    <p:sldId id="256" r:id="rId2"/>
    <p:sldId id="274" r:id="rId3"/>
    <p:sldId id="257" r:id="rId4"/>
    <p:sldId id="258" r:id="rId5"/>
    <p:sldId id="275" r:id="rId6"/>
    <p:sldId id="259" r:id="rId7"/>
    <p:sldId id="260" r:id="rId8"/>
    <p:sldId id="261" r:id="rId9"/>
    <p:sldId id="264" r:id="rId10"/>
    <p:sldId id="270" r:id="rId11"/>
    <p:sldId id="272" r:id="rId12"/>
    <p:sldId id="271" r:id="rId13"/>
    <p:sldId id="265" r:id="rId14"/>
    <p:sldId id="266" r:id="rId15"/>
    <p:sldId id="273" r:id="rId16"/>
    <p:sldId id="267" r:id="rId17"/>
    <p:sldId id="268" r:id="rId18"/>
    <p:sldId id="269" r:id="rId19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sans titre" id="{F2D724BD-7114-2D49-905A-0CD661DD62FD}">
          <p14:sldIdLst>
            <p14:sldId id="256"/>
            <p14:sldId id="274"/>
            <p14:sldId id="257"/>
            <p14:sldId id="258"/>
            <p14:sldId id="275"/>
            <p14:sldId id="259"/>
            <p14:sldId id="260"/>
            <p14:sldId id="261"/>
            <p14:sldId id="264"/>
            <p14:sldId id="270"/>
            <p14:sldId id="272"/>
            <p14:sldId id="271"/>
            <p14:sldId id="265"/>
            <p14:sldId id="266"/>
            <p14:sldId id="273"/>
            <p14:sldId id="267"/>
            <p14:sldId id="268"/>
            <p14:sldId id="26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39" d="100"/>
          <a:sy n="139" d="100"/>
        </p:scale>
        <p:origin x="-15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523343-C3E8-8B4A-BE93-F2E35CF86D9A}" type="datetimeFigureOut">
              <a:rPr lang="fr-FR" smtClean="0"/>
              <a:t>02.09.14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7B54B4-38A1-8349-92EA-9ACE3901991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41213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A73F76-B2F4-8544-A730-E61EB758278D}" type="datetimeFigureOut">
              <a:rPr lang="fr-FR" smtClean="0"/>
              <a:t>02.09.14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A02B4-8D4A-9D41-952D-3533D243775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51827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CH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H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F71EB-2DF7-0948-B24B-15AA8D03829D}" type="datetime1">
              <a:rPr lang="fr-CH" smtClean="0"/>
              <a:t>02.09.14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5562600" cy="365125"/>
          </a:xfrm>
        </p:spPr>
        <p:txBody>
          <a:bodyPr/>
          <a:lstStyle/>
          <a:p>
            <a:r>
              <a:rPr lang="fr-FR" dirty="0" smtClean="0"/>
              <a:t>Université de Fribourg, Département d'Informatique, Groupe Génie Logiciel</a:t>
            </a:r>
          </a:p>
          <a:p>
            <a:r>
              <a:rPr lang="fr-FR" dirty="0" smtClean="0"/>
              <a:t>Présentation travail de </a:t>
            </a:r>
            <a:r>
              <a:rPr lang="fr-FR" dirty="0" err="1" smtClean="0"/>
              <a:t>Bachelor</a:t>
            </a:r>
            <a:r>
              <a:rPr lang="fr-FR" dirty="0" smtClean="0"/>
              <a:t> de Numa de Montmollin, 02.09.2014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41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4116F-EE31-E545-B8A8-2D06BD9D112E}" type="datetime1">
              <a:rPr lang="fr-CH" smtClean="0"/>
              <a:t>02.09.14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Université de Fribourg, Département d'Informatique, Groupe Génie Logiciel Présentation travail de </a:t>
            </a:r>
            <a:r>
              <a:rPr lang="fr-FR" dirty="0" err="1" smtClean="0"/>
              <a:t>Bachelor</a:t>
            </a:r>
            <a:r>
              <a:rPr lang="fr-FR" dirty="0" smtClean="0"/>
              <a:t> de Numa de Montmollin, 02.09.2014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8BF40-8613-2247-AE7A-56F3B6508FD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3785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CH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8F2BA-311D-B44F-959B-EF6E1B602E0C}" type="datetime1">
              <a:rPr lang="fr-CH" smtClean="0"/>
              <a:t>02.09.14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Université de Fribourg, Département d'Informatique, Groupe Génie Logiciel Présentation travail de </a:t>
            </a:r>
            <a:r>
              <a:rPr lang="fr-FR" dirty="0" err="1" smtClean="0"/>
              <a:t>Bachelor</a:t>
            </a:r>
            <a:r>
              <a:rPr lang="fr-FR" dirty="0" smtClean="0"/>
              <a:t> de Numa de Montmollin, 02.09.2014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8BF40-8613-2247-AE7A-56F3B6508FD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0799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395AD-D26D-1843-A5B3-B358A4323735}" type="datetime1">
              <a:rPr lang="fr-CH" smtClean="0"/>
              <a:t>02.09.14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Université de Fribourg, Département d'Informatique, Groupe Génie Logiciel Présentation travail de </a:t>
            </a:r>
            <a:r>
              <a:rPr lang="fr-FR" dirty="0" err="1" smtClean="0"/>
              <a:t>Bachelor</a:t>
            </a:r>
            <a:r>
              <a:rPr lang="fr-FR" dirty="0" smtClean="0"/>
              <a:t> de Numa de Montmollin, 02.09.2014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8BF40-8613-2247-AE7A-56F3B6508FD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1993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CH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3F3B6-44DF-3B45-B248-970FC68F08B7}" type="datetime1">
              <a:rPr lang="fr-CH" smtClean="0"/>
              <a:t>02.09.14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Université de Fribourg, Département d'Informatique, Groupe Génie Logiciel Présentation travail de </a:t>
            </a:r>
            <a:r>
              <a:rPr lang="fr-FR" dirty="0" err="1" smtClean="0"/>
              <a:t>Bachelor</a:t>
            </a:r>
            <a:r>
              <a:rPr lang="fr-FR" dirty="0" smtClean="0"/>
              <a:t> de Numa de Montmollin, 02.09.2014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8BF40-8613-2247-AE7A-56F3B6508FD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7901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E11A3-5297-9F45-A450-1B6E7D13E476}" type="datetime1">
              <a:rPr lang="fr-CH" smtClean="0"/>
              <a:t>02.09.14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Université de Fribourg, Département d'Informatique, Groupe Génie Logiciel Présentation travail de </a:t>
            </a:r>
            <a:r>
              <a:rPr lang="fr-FR" dirty="0" err="1" smtClean="0"/>
              <a:t>Bachelor</a:t>
            </a:r>
            <a:r>
              <a:rPr lang="fr-FR" dirty="0" smtClean="0"/>
              <a:t> de Numa de Montmollin, 02.09.2014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8BF40-8613-2247-AE7A-56F3B6508FD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0345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FF60E-5AEA-F346-B448-A21A75D09595}" type="datetime1">
              <a:rPr lang="fr-CH" smtClean="0"/>
              <a:t>02.09.14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Université de Fribourg, Département d'Informatique, Groupe Génie Logiciel Présentation travail de </a:t>
            </a:r>
            <a:r>
              <a:rPr lang="fr-FR" dirty="0" err="1" smtClean="0"/>
              <a:t>Bachelor</a:t>
            </a:r>
            <a:r>
              <a:rPr lang="fr-FR" dirty="0" smtClean="0"/>
              <a:t> de Numa de Montmollin, 02.09.2014</a:t>
            </a:r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8BF40-8613-2247-AE7A-56F3B6508FD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5374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C9CF-99E5-F144-B9DB-6243518DFC2A}" type="datetime1">
              <a:rPr lang="fr-CH" smtClean="0"/>
              <a:t>02.09.14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Université de Fribourg, Département d'Informatique, Groupe Génie Logiciel Présentation travail de </a:t>
            </a:r>
            <a:r>
              <a:rPr lang="fr-FR" dirty="0" err="1" smtClean="0"/>
              <a:t>Bachelor</a:t>
            </a:r>
            <a:r>
              <a:rPr lang="fr-FR" dirty="0" smtClean="0"/>
              <a:t> de Numa de Montmollin, 02.09.2014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8BF40-8613-2247-AE7A-56F3B6508FD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7813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33C79-F121-124D-B190-C1B6627C0BBF}" type="datetime1">
              <a:rPr lang="fr-CH" smtClean="0"/>
              <a:t>02.09.14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Université de Fribourg, Département d'Informatique, Groupe Génie Logiciel Présentation travail de </a:t>
            </a:r>
            <a:r>
              <a:rPr lang="fr-FR" dirty="0" err="1" smtClean="0"/>
              <a:t>Bachelor</a:t>
            </a:r>
            <a:r>
              <a:rPr lang="fr-FR" dirty="0" smtClean="0"/>
              <a:t> de Numa de Montmollin, 02.09.2014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8BF40-8613-2247-AE7A-56F3B6508FD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9740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H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1A90D-C6A2-CB4D-A53B-D8494252DD25}" type="datetime1">
              <a:rPr lang="fr-CH" smtClean="0"/>
              <a:t>02.09.14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Université de Fribourg, Département d'Informatique, Groupe Génie Logiciel Présentation travail de </a:t>
            </a:r>
            <a:r>
              <a:rPr lang="fr-FR" dirty="0" err="1" smtClean="0"/>
              <a:t>Bachelor</a:t>
            </a:r>
            <a:r>
              <a:rPr lang="fr-FR" dirty="0" smtClean="0"/>
              <a:t> de Numa de Montmollin, 02.09.2014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313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H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2CE96-6670-EA4E-84C3-36DCDC726080}" type="datetime1">
              <a:rPr lang="fr-CH" smtClean="0"/>
              <a:t>02.09.14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Université de Fribourg, Département d'Informatique, Groupe Génie Logiciel Présentation travail de </a:t>
            </a:r>
            <a:r>
              <a:rPr lang="fr-FR" dirty="0" err="1" smtClean="0"/>
              <a:t>Bachelor</a:t>
            </a:r>
            <a:r>
              <a:rPr lang="fr-FR" dirty="0" smtClean="0"/>
              <a:t> de Numa de Montmollin, 02.09.2014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8BF40-8613-2247-AE7A-56F3B6508FD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3557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H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H" dirty="0" smtClean="0"/>
              <a:t>Cliquez pour modifier les styles du texte du masque</a:t>
            </a:r>
          </a:p>
          <a:p>
            <a:pPr lvl="1"/>
            <a:r>
              <a:rPr lang="fr-CH" dirty="0" smtClean="0"/>
              <a:t>Deuxième niveau</a:t>
            </a:r>
          </a:p>
          <a:p>
            <a:pPr lvl="2"/>
            <a:r>
              <a:rPr lang="fr-CH" dirty="0" smtClean="0"/>
              <a:t>Troisième niveau</a:t>
            </a:r>
          </a:p>
          <a:p>
            <a:pPr lvl="3"/>
            <a:r>
              <a:rPr lang="fr-CH" dirty="0" smtClean="0"/>
              <a:t>Quatrième niveau</a:t>
            </a:r>
          </a:p>
          <a:p>
            <a:pPr lvl="4"/>
            <a:r>
              <a:rPr lang="fr-CH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69888-518F-A049-93D2-9989B9078EC4}" type="datetime1">
              <a:rPr lang="fr-CH" smtClean="0"/>
              <a:t>02.09.14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556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dirty="0" smtClean="0"/>
              <a:t>Université de Fribourg, Département d'Informatique, Groupe Génie Logiciel Présentation travail de </a:t>
            </a:r>
            <a:r>
              <a:rPr lang="fr-FR" dirty="0" err="1" smtClean="0"/>
              <a:t>Bachelor</a:t>
            </a:r>
            <a:r>
              <a:rPr lang="fr-FR" dirty="0" smtClean="0"/>
              <a:t> de Numa de Montmollin, 02.09.2014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8BF40-8613-2247-AE7A-56F3B6508FD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8364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2.jpg"/><Relationship Id="rId5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4" Type="http://schemas.openxmlformats.org/officeDocument/2006/relationships/image" Target="../media/image9.png"/><Relationship Id="rId5" Type="http://schemas.openxmlformats.org/officeDocument/2006/relationships/image" Target="../media/image10.jpg"/><Relationship Id="rId6" Type="http://schemas.openxmlformats.org/officeDocument/2006/relationships/image" Target="../media/image11.jpg"/><Relationship Id="rId7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4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door_1 copie.jp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65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5000"/>
            <a:ext cx="9144000" cy="5572125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665110"/>
            <a:ext cx="7772400" cy="3960519"/>
          </a:xfrm>
          <a:solidFill>
            <a:srgbClr val="FFFFFF">
              <a:alpha val="65000"/>
            </a:srgbClr>
          </a:solidFill>
          <a:ln>
            <a:noFill/>
          </a:ln>
        </p:spPr>
        <p:txBody>
          <a:bodyPr>
            <a:normAutofit fontScale="90000"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fr-FR" b="1" spc="150" dirty="0" smtClean="0">
                <a:ln w="11430"/>
                <a:solidFill>
                  <a:srgbClr val="000000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Le Web des Objets, de la théorie à la pratique</a:t>
            </a:r>
            <a:br>
              <a:rPr lang="fr-FR" b="1" spc="150" dirty="0" smtClean="0">
                <a:ln w="11430"/>
                <a:solidFill>
                  <a:srgbClr val="000000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</a:br>
            <a:r>
              <a:rPr lang="fr-FR" sz="4000" dirty="0" smtClean="0">
                <a:solidFill>
                  <a:srgbClr val="000000"/>
                </a:solidFill>
              </a:rPr>
              <a:t>Implémentation de plusieurs cas d’utilisation, utilisation et création d’outils pour développer des applications RESTful du Web des Objets </a:t>
            </a:r>
            <a:endParaRPr lang="fr-FR" sz="4000" b="1" spc="150" dirty="0">
              <a:ln w="11430"/>
              <a:solidFill>
                <a:srgbClr val="000000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685800" y="6305739"/>
            <a:ext cx="7772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/>
              <a:t>    Université de Fribourg, Département d’Informatique, Groupe Génie Logiciel</a:t>
            </a:r>
          </a:p>
        </p:txBody>
      </p:sp>
      <p:pic>
        <p:nvPicPr>
          <p:cNvPr id="7" name="Image 6" descr="softeng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3776" y="6224132"/>
            <a:ext cx="1318445" cy="633868"/>
          </a:xfrm>
          <a:prstGeom prst="rect">
            <a:avLst/>
          </a:prstGeom>
        </p:spPr>
      </p:pic>
      <p:pic>
        <p:nvPicPr>
          <p:cNvPr id="8" name="Image 7" descr="global_bleu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9" y="6233538"/>
            <a:ext cx="1410113" cy="624462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28219" y="97556"/>
            <a:ext cx="91157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Numa de Montmollin 											 </a:t>
            </a:r>
            <a:r>
              <a:rPr lang="fr-FR" sz="1600" smtClean="0"/>
              <a:t> 	       Le </a:t>
            </a:r>
            <a:r>
              <a:rPr lang="fr-FR" sz="1600" dirty="0" smtClean="0"/>
              <a:t>2 septembre 2014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8718590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5. Diagramme d’utilisation</a:t>
            </a:r>
            <a:endParaRPr lang="fr-FR" dirty="0"/>
          </a:p>
        </p:txBody>
      </p:sp>
      <p:pic>
        <p:nvPicPr>
          <p:cNvPr id="6" name="Image 5" descr="door_use_cas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00200"/>
            <a:ext cx="8229600" cy="4444999"/>
          </a:xfrm>
          <a:prstGeom prst="rect">
            <a:avLst/>
          </a:prstGeom>
        </p:spPr>
      </p:pic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Université de Fribourg, Département d'Informatique, Groupe Génie Logiciel Présentation travail de </a:t>
            </a:r>
            <a:r>
              <a:rPr lang="fr-FR" dirty="0" err="1" smtClean="0"/>
              <a:t>Bachelor</a:t>
            </a:r>
            <a:r>
              <a:rPr lang="fr-FR" dirty="0" smtClean="0"/>
              <a:t> de Numa de Montmollin, 02.09.2014</a:t>
            </a:r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8BF40-8613-2247-AE7A-56F3B6508FD3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28480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5. Rideau de fer – </a:t>
            </a:r>
            <a:r>
              <a:rPr lang="fr-FR" dirty="0" err="1" smtClean="0"/>
              <a:t>Arduino</a:t>
            </a:r>
            <a:r>
              <a:rPr lang="fr-FR" dirty="0" smtClean="0"/>
              <a:t> et service Web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Programmer un </a:t>
            </a:r>
            <a:r>
              <a:rPr lang="fr-FR" dirty="0" err="1" smtClean="0"/>
              <a:t>Arduino</a:t>
            </a:r>
            <a:endParaRPr lang="fr-FR" dirty="0" smtClean="0"/>
          </a:p>
          <a:p>
            <a:pPr lvl="1"/>
            <a:r>
              <a:rPr lang="fr-FR" dirty="0" smtClean="0"/>
              <a:t>Contrôle de la porte</a:t>
            </a:r>
          </a:p>
          <a:p>
            <a:pPr lvl="1"/>
            <a:r>
              <a:rPr lang="fr-FR" dirty="0" smtClean="0"/>
              <a:t>Communication avec le service Web</a:t>
            </a:r>
          </a:p>
          <a:p>
            <a:r>
              <a:rPr lang="fr-FR" dirty="0" smtClean="0"/>
              <a:t>Implémentation du service Web en trois parties:</a:t>
            </a:r>
          </a:p>
          <a:p>
            <a:pPr lvl="1"/>
            <a:r>
              <a:rPr lang="fr-FR" dirty="0" smtClean="0"/>
              <a:t>Interagir avec l’</a:t>
            </a:r>
            <a:r>
              <a:rPr lang="fr-FR" dirty="0" err="1" smtClean="0"/>
              <a:t>Arduino</a:t>
            </a:r>
            <a:r>
              <a:rPr lang="fr-FR" dirty="0" smtClean="0"/>
              <a:t> en fonction de la requête du client</a:t>
            </a:r>
          </a:p>
          <a:p>
            <a:pPr lvl="1"/>
            <a:r>
              <a:rPr lang="fr-FR" dirty="0" smtClean="0"/>
              <a:t>Ecriture de tests et donc simulation de l’</a:t>
            </a:r>
            <a:r>
              <a:rPr lang="fr-FR" dirty="0" err="1" smtClean="0"/>
              <a:t>Arduino</a:t>
            </a:r>
            <a:endParaRPr lang="fr-FR" dirty="0" smtClean="0"/>
          </a:p>
          <a:p>
            <a:pPr lvl="1"/>
            <a:r>
              <a:rPr lang="fr-FR" dirty="0" smtClean="0"/>
              <a:t>Gestion des notifications</a:t>
            </a:r>
          </a:p>
          <a:p>
            <a:pPr lvl="1"/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Université de Fribourg, Département d'Informatique, Groupe Génie Logiciel Présentation travail de </a:t>
            </a:r>
            <a:r>
              <a:rPr lang="fr-FR" dirty="0" err="1" smtClean="0"/>
              <a:t>Bachelor</a:t>
            </a:r>
            <a:r>
              <a:rPr lang="fr-FR" dirty="0" smtClean="0"/>
              <a:t> de Numa de Montmollin, 02.09.2014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8BF40-8613-2247-AE7A-56F3B6508FD3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3396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5. Bibliothèque créée et utilisée pour l’implémentation du rideau de fer</a:t>
            </a:r>
            <a:endParaRPr lang="fr-FR" dirty="0"/>
          </a:p>
        </p:txBody>
      </p:sp>
      <p:pic>
        <p:nvPicPr>
          <p:cNvPr id="4" name="Image 3" descr="arduino_co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709" y="1468321"/>
            <a:ext cx="7422444" cy="4712346"/>
          </a:xfrm>
          <a:prstGeom prst="rect">
            <a:avLst/>
          </a:prstGeom>
        </p:spPr>
      </p:pic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Université de Fribourg, Département d'Informatique, Groupe Génie Logiciel Présentation travail de </a:t>
            </a:r>
            <a:r>
              <a:rPr lang="fr-FR" dirty="0" err="1" smtClean="0"/>
              <a:t>Bachelor</a:t>
            </a:r>
            <a:r>
              <a:rPr lang="fr-FR" dirty="0" smtClean="0"/>
              <a:t> de Numa de Montmollin, 02.09.2014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8BF40-8613-2247-AE7A-56F3B6508FD3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5101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5. Rideau de fer - Communication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8541"/>
          </a:xfrm>
        </p:spPr>
        <p:txBody>
          <a:bodyPr>
            <a:normAutofit fontScale="92500"/>
          </a:bodyPr>
          <a:lstStyle/>
          <a:p>
            <a:r>
              <a:rPr lang="fr-FR" dirty="0" smtClean="0"/>
              <a:t>Communication entre l’</a:t>
            </a:r>
            <a:r>
              <a:rPr lang="fr-FR" dirty="0" err="1" smtClean="0"/>
              <a:t>Arduino</a:t>
            </a:r>
            <a:r>
              <a:rPr lang="fr-FR" dirty="0" smtClean="0"/>
              <a:t> et le service Web</a:t>
            </a:r>
          </a:p>
          <a:p>
            <a:pPr lvl="1"/>
            <a:r>
              <a:rPr lang="fr-FR" dirty="0" smtClean="0"/>
              <a:t>Utilisation de JSON pour structurer les données</a:t>
            </a:r>
          </a:p>
          <a:p>
            <a:pPr lvl="1"/>
            <a:r>
              <a:rPr lang="fr-FR" dirty="0" smtClean="0"/>
              <a:t>Un composant </a:t>
            </a:r>
            <a:r>
              <a:rPr lang="fr-FR" dirty="0" err="1" smtClean="0"/>
              <a:t>Arduino</a:t>
            </a:r>
            <a:r>
              <a:rPr lang="fr-FR" dirty="0" smtClean="0"/>
              <a:t> est représenté par un élément JSON</a:t>
            </a:r>
          </a:p>
          <a:p>
            <a:pPr lvl="1"/>
            <a:r>
              <a:rPr lang="fr-FR" dirty="0" smtClean="0"/>
              <a:t>Un composant est identifié par le numéro du pin auquel il est branché sur l’</a:t>
            </a:r>
            <a:r>
              <a:rPr lang="fr-FR" dirty="0" err="1" smtClean="0"/>
              <a:t>Arduino</a:t>
            </a:r>
            <a:endParaRPr lang="fr-FR" dirty="0" smtClean="0"/>
          </a:p>
          <a:p>
            <a:pPr lvl="1"/>
            <a:r>
              <a:rPr lang="fr-FR" dirty="0" smtClean="0"/>
              <a:t>JSON transformé en objet Java et inversement</a:t>
            </a:r>
          </a:p>
          <a:p>
            <a:pPr marL="857250" lvl="2" indent="0">
              <a:buNone/>
            </a:pPr>
            <a:r>
              <a:rPr lang="fr-FR" dirty="0" err="1" smtClean="0"/>
              <a:t>getComponent</a:t>
            </a:r>
            <a:r>
              <a:rPr lang="fr-FR" dirty="0" smtClean="0"/>
              <a:t>(Tinkershield.i_0, </a:t>
            </a:r>
            <a:r>
              <a:rPr lang="fr-FR" dirty="0" err="1" smtClean="0"/>
              <a:t>LinearPotentiomenter.class</a:t>
            </a:r>
            <a:r>
              <a:rPr lang="fr-FR" dirty="0" smtClean="0"/>
              <a:t>);</a:t>
            </a:r>
          </a:p>
          <a:p>
            <a:pPr marL="514350" indent="-457200"/>
            <a:r>
              <a:rPr lang="fr-FR" dirty="0" smtClean="0"/>
              <a:t>Semblable à l’utilisation d’une </a:t>
            </a:r>
            <a:r>
              <a:rPr lang="fr-FR" dirty="0" err="1" smtClean="0"/>
              <a:t>bdd</a:t>
            </a:r>
            <a:r>
              <a:rPr lang="fr-FR" dirty="0" smtClean="0"/>
              <a:t> </a:t>
            </a:r>
            <a:r>
              <a:rPr lang="fr-FR" dirty="0" err="1" smtClean="0"/>
              <a:t>traditionelle</a:t>
            </a:r>
            <a:endParaRPr lang="fr-FR" dirty="0" smtClean="0"/>
          </a:p>
          <a:p>
            <a:pPr marL="857250" lvl="2" indent="0">
              <a:buNone/>
            </a:pPr>
            <a:endParaRPr lang="fr-FR" dirty="0" smtClean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Université de Fribourg, Département d'Informatique, Groupe Génie Logiciel Présentation travail de </a:t>
            </a:r>
            <a:r>
              <a:rPr lang="fr-FR" dirty="0" err="1" smtClean="0"/>
              <a:t>Bachelor</a:t>
            </a:r>
            <a:r>
              <a:rPr lang="fr-FR" dirty="0" smtClean="0"/>
              <a:t> de Numa de Montmollin, 02.09.2014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8BF40-8613-2247-AE7A-56F3B6508FD3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4897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5. Rideau de fer – Tests unitaires et d’intégration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</a:t>
            </a:r>
            <a:r>
              <a:rPr lang="fr-FR" dirty="0" smtClean="0"/>
              <a:t>éveloppement plus aisé et plus rapide</a:t>
            </a:r>
            <a:endParaRPr lang="fr-FR" dirty="0"/>
          </a:p>
          <a:p>
            <a:r>
              <a:rPr lang="fr-FR" dirty="0" smtClean="0"/>
              <a:t>Nécessité de simuler l’</a:t>
            </a:r>
            <a:r>
              <a:rPr lang="fr-FR" dirty="0" err="1" smtClean="0"/>
              <a:t>Arduino</a:t>
            </a:r>
            <a:endParaRPr lang="fr-FR" dirty="0" smtClean="0"/>
          </a:p>
          <a:p>
            <a:pPr lvl="1"/>
            <a:r>
              <a:rPr lang="fr-FR" dirty="0" smtClean="0"/>
              <a:t>Utilisation de </a:t>
            </a:r>
            <a:r>
              <a:rPr lang="fr-FR" dirty="0" err="1" smtClean="0"/>
              <a:t>socat</a:t>
            </a:r>
            <a:endParaRPr lang="fr-FR" dirty="0" smtClean="0"/>
          </a:p>
          <a:p>
            <a:pPr lvl="1"/>
            <a:r>
              <a:rPr lang="fr-FR" dirty="0" smtClean="0"/>
              <a:t>Un ensemble de trois classes simule une connexion de l’</a:t>
            </a:r>
            <a:r>
              <a:rPr lang="fr-FR" dirty="0" err="1" smtClean="0"/>
              <a:t>Arduino</a:t>
            </a:r>
            <a:endParaRPr lang="fr-FR" dirty="0"/>
          </a:p>
          <a:p>
            <a:pPr lvl="2"/>
            <a:r>
              <a:rPr lang="fr-FR" dirty="0" smtClean="0"/>
              <a:t>Permet de lire/écrire sur le port de l’application</a:t>
            </a:r>
          </a:p>
          <a:p>
            <a:pPr lvl="2"/>
            <a:r>
              <a:rPr lang="fr-FR" dirty="0" smtClean="0"/>
              <a:t>Simule l’envoi de JSON représentant des composants de l’</a:t>
            </a:r>
            <a:r>
              <a:rPr lang="fr-FR" dirty="0" err="1" smtClean="0"/>
              <a:t>Arduino</a:t>
            </a:r>
            <a:endParaRPr lang="fr-FR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Université de Fribourg, Département d'Informatique, Groupe Génie Logiciel Présentation travail de </a:t>
            </a:r>
            <a:r>
              <a:rPr lang="fr-FR" dirty="0" err="1" smtClean="0"/>
              <a:t>Bachelor</a:t>
            </a:r>
            <a:r>
              <a:rPr lang="fr-FR" dirty="0" smtClean="0"/>
              <a:t> de Numa de Montmollin, 02.09.2014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8BF40-8613-2247-AE7A-56F3B6508FD3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17531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5. Diagramme de simulation de l’</a:t>
            </a:r>
            <a:r>
              <a:rPr lang="fr-FR" dirty="0" err="1" smtClean="0"/>
              <a:t>Arduino</a:t>
            </a:r>
            <a:endParaRPr lang="fr-FR" dirty="0"/>
          </a:p>
        </p:txBody>
      </p:sp>
      <p:pic>
        <p:nvPicPr>
          <p:cNvPr id="4" name="Image 3" descr="soca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29" y="1417638"/>
            <a:ext cx="7277100" cy="4763029"/>
          </a:xfrm>
          <a:prstGeom prst="rect">
            <a:avLst/>
          </a:prstGeom>
        </p:spPr>
      </p:pic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Université de Fribourg, Département d'Informatique, Groupe Génie Logiciel Présentation travail de </a:t>
            </a:r>
            <a:r>
              <a:rPr lang="fr-FR" dirty="0" err="1" smtClean="0"/>
              <a:t>Bachelor</a:t>
            </a:r>
            <a:r>
              <a:rPr lang="fr-FR" dirty="0" smtClean="0"/>
              <a:t> de Numa de Montmollin, 02.09.2014</a:t>
            </a:r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8BF40-8613-2247-AE7A-56F3B6508FD3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97969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5. Rideau de fer - Clients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Une interface graphique pour contrôler le rideau de fer</a:t>
            </a:r>
          </a:p>
          <a:p>
            <a:r>
              <a:rPr lang="fr-FR" dirty="0" smtClean="0"/>
              <a:t>Un outil en ligne de commande pour recevoir des notifications, appelé </a:t>
            </a:r>
            <a:r>
              <a:rPr lang="fr-FR" dirty="0" err="1" smtClean="0"/>
              <a:t>icwot</a:t>
            </a:r>
            <a:r>
              <a:rPr lang="fr-FR" dirty="0" smtClean="0"/>
              <a:t> (Inversion of Control for Web Of </a:t>
            </a:r>
            <a:r>
              <a:rPr lang="fr-FR" dirty="0" err="1" smtClean="0"/>
              <a:t>Things</a:t>
            </a:r>
            <a:r>
              <a:rPr lang="fr-FR" dirty="0" smtClean="0"/>
              <a:t>). Principe de l’inversion de contrôle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Université de Fribourg, Département d'Informatique, Groupe Génie Logiciel Présentation travail de </a:t>
            </a:r>
            <a:r>
              <a:rPr lang="fr-FR" dirty="0" err="1" smtClean="0"/>
              <a:t>Bachelor</a:t>
            </a:r>
            <a:r>
              <a:rPr lang="fr-FR" dirty="0" smtClean="0"/>
              <a:t> de Numa de Montmollin, 02.09.2014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8BF40-8613-2247-AE7A-56F3B6508FD3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4588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5. Rideau de fer - Conclusions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Deux bibliothèques créées et utilisables comme dépendances </a:t>
            </a:r>
            <a:r>
              <a:rPr lang="fr-FR" dirty="0" err="1" smtClean="0"/>
              <a:t>Maven</a:t>
            </a:r>
            <a:endParaRPr lang="fr-FR" dirty="0" smtClean="0"/>
          </a:p>
          <a:p>
            <a:r>
              <a:rPr lang="fr-FR" dirty="0" smtClean="0"/>
              <a:t>Définition d’un nouvel archétype </a:t>
            </a:r>
            <a:r>
              <a:rPr lang="fr-FR" dirty="0" err="1" smtClean="0"/>
              <a:t>Maven</a:t>
            </a:r>
            <a:endParaRPr lang="fr-FR" dirty="0" smtClean="0"/>
          </a:p>
          <a:p>
            <a:r>
              <a:rPr lang="fr-FR" dirty="0" smtClean="0"/>
              <a:t>Un service Web avec Jersey</a:t>
            </a:r>
          </a:p>
          <a:p>
            <a:r>
              <a:rPr lang="fr-FR" dirty="0" smtClean="0"/>
              <a:t> Un client Web</a:t>
            </a:r>
          </a:p>
          <a:p>
            <a:r>
              <a:rPr lang="fr-FR" dirty="0" smtClean="0"/>
              <a:t>Un serveur pour recevoir les notifications (</a:t>
            </a:r>
            <a:r>
              <a:rPr lang="fr-FR" dirty="0" err="1" smtClean="0"/>
              <a:t>icwot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Université de Fribourg, Département d'Informatique, Groupe Génie Logiciel Présentation travail de </a:t>
            </a:r>
            <a:r>
              <a:rPr lang="fr-FR" dirty="0" err="1" smtClean="0"/>
              <a:t>Bachelor</a:t>
            </a:r>
            <a:r>
              <a:rPr lang="fr-FR" dirty="0" smtClean="0"/>
              <a:t> de Numa de Montmollin, 02.09.2014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8BF40-8613-2247-AE7A-56F3B6508FD3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2645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6. Conclusions du travail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Le méta-modèle offre de belles possibilités de développement</a:t>
            </a:r>
          </a:p>
          <a:p>
            <a:r>
              <a:rPr lang="fr-FR" dirty="0" smtClean="0"/>
              <a:t>Basé sur des technologies open-source, facilite l’implémentation de futurs applications du Web des Objets</a:t>
            </a:r>
          </a:p>
          <a:p>
            <a:r>
              <a:rPr lang="fr-FR" dirty="0" smtClean="0"/>
              <a:t>Plusieurs possibilités d’améliorations</a:t>
            </a:r>
          </a:p>
          <a:p>
            <a:pPr lvl="1"/>
            <a:r>
              <a:rPr lang="fr-FR" dirty="0" smtClean="0"/>
              <a:t>Meilleure communication </a:t>
            </a:r>
            <a:r>
              <a:rPr lang="fr-FR" dirty="0" err="1" smtClean="0"/>
              <a:t>Arduino</a:t>
            </a:r>
            <a:r>
              <a:rPr lang="fr-FR" dirty="0" smtClean="0"/>
              <a:t> &lt;-&gt; Serveur</a:t>
            </a:r>
          </a:p>
          <a:p>
            <a:pPr lvl="1"/>
            <a:r>
              <a:rPr lang="fr-FR" dirty="0" smtClean="0"/>
              <a:t>Langage de gestion des événements</a:t>
            </a:r>
          </a:p>
          <a:p>
            <a:pPr lvl="1"/>
            <a:r>
              <a:rPr lang="fr-FR" dirty="0" smtClean="0"/>
              <a:t>Modélisations de composants matériels</a:t>
            </a:r>
          </a:p>
          <a:p>
            <a:pPr lvl="1"/>
            <a:r>
              <a:rPr lang="fr-FR" dirty="0" smtClean="0"/>
              <a:t>Meilleure bibliothèque de tests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5562600" cy="365125"/>
          </a:xfrm>
        </p:spPr>
        <p:txBody>
          <a:bodyPr/>
          <a:lstStyle/>
          <a:p>
            <a:pPr algn="l"/>
            <a:r>
              <a:rPr lang="fr-FR" dirty="0" smtClean="0"/>
              <a:t>Université de Fribourg, Département d'Informatique, Groupe Génie Logiciel Présentation travail de </a:t>
            </a:r>
            <a:r>
              <a:rPr lang="fr-FR" dirty="0" err="1" smtClean="0"/>
              <a:t>Bachelor</a:t>
            </a:r>
            <a:r>
              <a:rPr lang="fr-FR" dirty="0" smtClean="0"/>
              <a:t> de Numa de Montmollin, 02.09.2014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8BF40-8613-2247-AE7A-56F3B6508FD3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0383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r-FR" dirty="0" smtClean="0"/>
              <a:t>Bases théoriques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Objectifs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Réalisation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Cas d’utilisation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Implémentation du rideau de fer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Conclusions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5253096" cy="365125"/>
          </a:xfrm>
        </p:spPr>
        <p:txBody>
          <a:bodyPr/>
          <a:lstStyle/>
          <a:p>
            <a:pPr algn="l"/>
            <a:r>
              <a:rPr lang="fr-FR" dirty="0" smtClean="0"/>
              <a:t>Université de Fribourg, Département d'Informatique, Groupe Génie Logiciel Présentation travail de </a:t>
            </a:r>
            <a:r>
              <a:rPr lang="fr-FR" dirty="0" err="1" smtClean="0"/>
              <a:t>Bachelor</a:t>
            </a:r>
            <a:r>
              <a:rPr lang="fr-FR" dirty="0" smtClean="0"/>
              <a:t> de Numa de Montmollin, 02.09.2014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8BF40-8613-2247-AE7A-56F3B6508FD3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8003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1. Bases théoriques 1/2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Le Web des Objets et ses technologies</a:t>
            </a:r>
          </a:p>
          <a:p>
            <a:pPr lvl="1"/>
            <a:r>
              <a:rPr lang="fr-FR" dirty="0" smtClean="0"/>
              <a:t>Protocole HTTP</a:t>
            </a:r>
          </a:p>
          <a:p>
            <a:pPr lvl="1"/>
            <a:r>
              <a:rPr lang="fr-FR" dirty="0" smtClean="0"/>
              <a:t>Applications REST</a:t>
            </a:r>
          </a:p>
          <a:p>
            <a:pPr lvl="1"/>
            <a:r>
              <a:rPr lang="fr-FR" dirty="0" smtClean="0"/>
              <a:t>Différents formats d’échange de données</a:t>
            </a:r>
          </a:p>
          <a:p>
            <a:pPr lvl="2"/>
            <a:r>
              <a:rPr lang="fr-FR" dirty="0" smtClean="0"/>
              <a:t>XML</a:t>
            </a:r>
          </a:p>
          <a:p>
            <a:pPr lvl="2"/>
            <a:r>
              <a:rPr lang="fr-FR" dirty="0" smtClean="0"/>
              <a:t>JSON</a:t>
            </a:r>
          </a:p>
          <a:p>
            <a:pPr lvl="2"/>
            <a:r>
              <a:rPr lang="fr-FR" dirty="0" smtClean="0"/>
              <a:t>HTML</a:t>
            </a:r>
          </a:p>
          <a:p>
            <a:pPr lvl="2"/>
            <a:r>
              <a:rPr lang="fr-FR" dirty="0" err="1" smtClean="0"/>
              <a:t>etc</a:t>
            </a:r>
            <a:endParaRPr lang="fr-FR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Université de Fribourg, Département d'Informatique, Groupe Génie Logiciel Présentation travail de </a:t>
            </a:r>
            <a:r>
              <a:rPr lang="fr-FR" dirty="0" err="1" smtClean="0"/>
              <a:t>Bachelor</a:t>
            </a:r>
            <a:r>
              <a:rPr lang="fr-FR" dirty="0" smtClean="0"/>
              <a:t> de Numa de Montmollin, 02.09.2014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8BF40-8613-2247-AE7A-56F3B6508FD3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49176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</a:t>
            </a:r>
            <a:r>
              <a:rPr lang="fr-FR" dirty="0" smtClean="0"/>
              <a:t>. Bases théoriques 2/2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Le </a:t>
            </a:r>
            <a:r>
              <a:rPr lang="fr-FR" dirty="0" err="1" smtClean="0"/>
              <a:t>xWoT</a:t>
            </a:r>
            <a:r>
              <a:rPr lang="fr-FR" dirty="0" smtClean="0"/>
              <a:t> méta-modèle</a:t>
            </a:r>
          </a:p>
          <a:p>
            <a:pPr lvl="1"/>
            <a:r>
              <a:rPr lang="fr-FR" dirty="0" smtClean="0"/>
              <a:t>Développé par A. Ruppen</a:t>
            </a:r>
          </a:p>
          <a:p>
            <a:pPr lvl="1"/>
            <a:r>
              <a:rPr lang="fr-FR" dirty="0" smtClean="0"/>
              <a:t>Un méta-modèle, définition</a:t>
            </a:r>
          </a:p>
          <a:p>
            <a:pPr lvl="2"/>
            <a:r>
              <a:rPr lang="fr-FR" dirty="0" smtClean="0"/>
              <a:t>Trois niveau d’abstraction pour représenter une réalité</a:t>
            </a:r>
          </a:p>
          <a:p>
            <a:pPr lvl="1"/>
            <a:r>
              <a:rPr lang="fr-FR" dirty="0" smtClean="0"/>
              <a:t>Le </a:t>
            </a:r>
            <a:r>
              <a:rPr lang="fr-FR" dirty="0" err="1" smtClean="0"/>
              <a:t>xWoT</a:t>
            </a:r>
            <a:r>
              <a:rPr lang="fr-FR" dirty="0" smtClean="0"/>
              <a:t> est composé de deux parties</a:t>
            </a:r>
          </a:p>
          <a:p>
            <a:pPr lvl="2"/>
            <a:r>
              <a:rPr lang="fr-FR" dirty="0" smtClean="0"/>
              <a:t>La partie physique</a:t>
            </a:r>
          </a:p>
          <a:p>
            <a:pPr lvl="2"/>
            <a:r>
              <a:rPr lang="fr-FR" dirty="0" smtClean="0"/>
              <a:t>La partie virtuelle</a:t>
            </a:r>
          </a:p>
          <a:p>
            <a:pPr lvl="1"/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Université de Fribourg, Département d'Informatique, Groupe Génie Logiciel Présentation travail de </a:t>
            </a:r>
            <a:r>
              <a:rPr lang="fr-FR" dirty="0" err="1" smtClean="0"/>
              <a:t>Bachelor</a:t>
            </a:r>
            <a:r>
              <a:rPr lang="fr-FR" dirty="0" smtClean="0"/>
              <a:t> de Numa de Montmollin, 02.09.2014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8BF40-8613-2247-AE7A-56F3B6508FD3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5224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2. Objectifs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Utiliser le </a:t>
            </a:r>
            <a:r>
              <a:rPr lang="fr-FR" dirty="0" err="1" smtClean="0"/>
              <a:t>xWot</a:t>
            </a:r>
            <a:r>
              <a:rPr lang="fr-FR" dirty="0" smtClean="0"/>
              <a:t> méta-modèle pour implémenter plusieurs objets connectés au Web</a:t>
            </a:r>
          </a:p>
          <a:p>
            <a:r>
              <a:rPr lang="fr-FR" dirty="0" smtClean="0"/>
              <a:t>Faciliter la création de futures applications du </a:t>
            </a:r>
            <a:r>
              <a:rPr lang="fr-FR" dirty="0" err="1" smtClean="0"/>
              <a:t>WoT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Université de Fribourg, Département d'Informatique, Groupe Génie Logiciel Présentation travail de </a:t>
            </a:r>
            <a:r>
              <a:rPr lang="fr-FR" dirty="0" err="1" smtClean="0"/>
              <a:t>Bachelor</a:t>
            </a:r>
            <a:r>
              <a:rPr lang="fr-FR" dirty="0" smtClean="0"/>
              <a:t> de Numa de Montmollin, 02.09.2014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8BF40-8613-2247-AE7A-56F3B6508FD3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3005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3. Réalisation de la partie physique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Arduino</a:t>
            </a:r>
            <a:endParaRPr lang="fr-FR" dirty="0" smtClean="0"/>
          </a:p>
          <a:p>
            <a:endParaRPr lang="fr-FR" dirty="0"/>
          </a:p>
          <a:p>
            <a:r>
              <a:rPr lang="fr-FR" dirty="0" err="1" smtClean="0"/>
              <a:t>Raspberry</a:t>
            </a:r>
            <a:r>
              <a:rPr lang="fr-FR" dirty="0" smtClean="0"/>
              <a:t> PI</a:t>
            </a:r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Meccano</a:t>
            </a:r>
            <a:endParaRPr lang="fr-FR" dirty="0"/>
          </a:p>
        </p:txBody>
      </p:sp>
      <p:pic>
        <p:nvPicPr>
          <p:cNvPr id="5" name="Image 4" descr="201106_mega_tinker_shiel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8656" y="1220091"/>
            <a:ext cx="2678144" cy="1783644"/>
          </a:xfrm>
          <a:prstGeom prst="rect">
            <a:avLst/>
          </a:prstGeom>
        </p:spPr>
      </p:pic>
      <p:pic>
        <p:nvPicPr>
          <p:cNvPr id="6" name="Image 5" descr="rpi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792" y="3000995"/>
            <a:ext cx="2670008" cy="1778893"/>
          </a:xfrm>
          <a:prstGeom prst="rect">
            <a:avLst/>
          </a:prstGeom>
        </p:spPr>
      </p:pic>
      <p:pic>
        <p:nvPicPr>
          <p:cNvPr id="7" name="Image 6" descr="73388353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4486" y="4788387"/>
            <a:ext cx="2672313" cy="1699424"/>
          </a:xfrm>
          <a:prstGeom prst="rect">
            <a:avLst/>
          </a:prstGeom>
        </p:spPr>
      </p:pic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Université de Fribourg, Département d'Informatique, Groupe Génie Logiciel Présentation travail de </a:t>
            </a:r>
            <a:r>
              <a:rPr lang="fr-FR" dirty="0" err="1" smtClean="0"/>
              <a:t>Bachelor</a:t>
            </a:r>
            <a:r>
              <a:rPr lang="fr-FR" dirty="0" smtClean="0"/>
              <a:t> de Numa de Montmollin, 02.09.2014</a:t>
            </a:r>
            <a:endParaRPr lang="fr-FR" dirty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8BF40-8613-2247-AE7A-56F3B6508FD3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234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3. Réalisation de la partie virtuelle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Plugins Eclipse et scripts Python pour la modélisation</a:t>
            </a:r>
          </a:p>
          <a:p>
            <a:r>
              <a:rPr lang="fr-FR" dirty="0" smtClean="0"/>
              <a:t>Framework Jersey pour le service Web</a:t>
            </a:r>
          </a:p>
          <a:p>
            <a:r>
              <a:rPr lang="fr-FR" dirty="0" err="1" smtClean="0"/>
              <a:t>Maven</a:t>
            </a:r>
            <a:r>
              <a:rPr lang="fr-FR" dirty="0" smtClean="0"/>
              <a:t> pour la gestion du projet et la génération automatique de code</a:t>
            </a:r>
          </a:p>
          <a:p>
            <a:r>
              <a:rPr lang="fr-FR" dirty="0" smtClean="0"/>
              <a:t>Ruby, </a:t>
            </a:r>
            <a:r>
              <a:rPr lang="fr-FR" dirty="0" err="1" smtClean="0"/>
              <a:t>Rubygems</a:t>
            </a:r>
            <a:r>
              <a:rPr lang="fr-FR" dirty="0" smtClean="0"/>
              <a:t> et Ruby on Rails pour le code côté client</a:t>
            </a:r>
          </a:p>
          <a:p>
            <a:endParaRPr lang="fr-FR" dirty="0"/>
          </a:p>
        </p:txBody>
      </p:sp>
      <p:pic>
        <p:nvPicPr>
          <p:cNvPr id="4" name="Image 3" descr="images-2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815" y="5494871"/>
            <a:ext cx="746948" cy="746948"/>
          </a:xfrm>
          <a:prstGeom prst="rect">
            <a:avLst/>
          </a:prstGeom>
        </p:spPr>
      </p:pic>
      <p:pic>
        <p:nvPicPr>
          <p:cNvPr id="5" name="Image 4" descr="images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494871"/>
            <a:ext cx="746948" cy="746948"/>
          </a:xfrm>
          <a:prstGeom prst="rect">
            <a:avLst/>
          </a:prstGeom>
        </p:spPr>
      </p:pic>
      <p:pic>
        <p:nvPicPr>
          <p:cNvPr id="6" name="Image 5" descr="logo-mave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817" y="5494871"/>
            <a:ext cx="746948" cy="746948"/>
          </a:xfrm>
          <a:prstGeom prst="rect">
            <a:avLst/>
          </a:prstGeom>
        </p:spPr>
      </p:pic>
      <p:pic>
        <p:nvPicPr>
          <p:cNvPr id="7" name="Image 6" descr="sssss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865" y="5498651"/>
            <a:ext cx="1940526" cy="746948"/>
          </a:xfrm>
          <a:prstGeom prst="rect">
            <a:avLst/>
          </a:prstGeom>
        </p:spPr>
      </p:pic>
      <p:pic>
        <p:nvPicPr>
          <p:cNvPr id="8" name="Image 7" descr="Unknown-2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156" y="5496215"/>
            <a:ext cx="576674" cy="749384"/>
          </a:xfrm>
          <a:prstGeom prst="rect">
            <a:avLst/>
          </a:prstGeom>
        </p:spPr>
      </p:pic>
      <p:pic>
        <p:nvPicPr>
          <p:cNvPr id="9" name="Image 8" descr="Unknown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1" y="5494871"/>
            <a:ext cx="750728" cy="750728"/>
          </a:xfrm>
          <a:prstGeom prst="rect">
            <a:avLst/>
          </a:prstGeom>
        </p:spPr>
      </p:pic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Université de Fribourg, Département d'Informatique, Groupe Génie Logiciel Présentation travail de </a:t>
            </a:r>
            <a:r>
              <a:rPr lang="fr-FR" dirty="0" err="1" smtClean="0"/>
              <a:t>Bachelor</a:t>
            </a:r>
            <a:r>
              <a:rPr lang="fr-FR" dirty="0" smtClean="0"/>
              <a:t> de Numa de Montmollin, 02.09.2014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8BF40-8613-2247-AE7A-56F3B6508FD3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92825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4. Cas d’utilisation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Système d’</a:t>
            </a:r>
            <a:r>
              <a:rPr lang="fr-FR" dirty="0" err="1" smtClean="0"/>
              <a:t>aquaponie</a:t>
            </a:r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Machine à caramels</a:t>
            </a:r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Rideau de fer</a:t>
            </a:r>
            <a:endParaRPr lang="fr-FR" dirty="0"/>
          </a:p>
        </p:txBody>
      </p:sp>
      <p:pic>
        <p:nvPicPr>
          <p:cNvPr id="4" name="Image 3" descr="aquaponi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7424" y="1417638"/>
            <a:ext cx="2349376" cy="1428515"/>
          </a:xfrm>
          <a:prstGeom prst="rect">
            <a:avLst/>
          </a:prstGeom>
        </p:spPr>
      </p:pic>
      <p:pic>
        <p:nvPicPr>
          <p:cNvPr id="5" name="Image 4" descr="caramel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7424" y="2846153"/>
            <a:ext cx="2349376" cy="1918956"/>
          </a:xfrm>
          <a:prstGeom prst="rect">
            <a:avLst/>
          </a:prstGeom>
        </p:spPr>
      </p:pic>
      <p:pic>
        <p:nvPicPr>
          <p:cNvPr id="6" name="Image 5" descr="schema_porte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7425" y="4722527"/>
            <a:ext cx="2487320" cy="1937925"/>
          </a:xfrm>
          <a:prstGeom prst="rect">
            <a:avLst/>
          </a:prstGeom>
        </p:spPr>
      </p:pic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Université de Fribourg, Département d'Informatique, Groupe Génie Logiciel Présentation travail de </a:t>
            </a:r>
            <a:r>
              <a:rPr lang="fr-FR" dirty="0" err="1" smtClean="0"/>
              <a:t>Bachelor</a:t>
            </a:r>
            <a:r>
              <a:rPr lang="fr-FR" dirty="0" smtClean="0"/>
              <a:t> de Numa de Montmollin, 02.09.2014</a:t>
            </a:r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8BF40-8613-2247-AE7A-56F3B6508FD3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3415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5. Rideau de fer – Modélisation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Modélisation</a:t>
            </a:r>
          </a:p>
          <a:p>
            <a:pPr lvl="1"/>
            <a:r>
              <a:rPr lang="fr-FR" dirty="0" smtClean="0"/>
              <a:t>Composé de deux sous-</a:t>
            </a:r>
            <a:r>
              <a:rPr lang="fr-FR" dirty="0" err="1" smtClean="0"/>
              <a:t>devices</a:t>
            </a:r>
            <a:r>
              <a:rPr lang="fr-FR" dirty="0" smtClean="0"/>
              <a:t> (ouverture/fermeture et verrouillage/déverrouillage)</a:t>
            </a:r>
          </a:p>
          <a:p>
            <a:pPr lvl="1"/>
            <a:r>
              <a:rPr lang="fr-FR" dirty="0" smtClean="0"/>
              <a:t>Forme deux ressources de contexte avec </a:t>
            </a:r>
            <a:r>
              <a:rPr lang="fr-FR" dirty="0" err="1" smtClean="0"/>
              <a:t>publishers</a:t>
            </a:r>
            <a:endParaRPr lang="fr-FR" dirty="0" smtClean="0"/>
          </a:p>
          <a:p>
            <a:pPr lvl="1"/>
            <a:r>
              <a:rPr lang="fr-FR" dirty="0" smtClean="0"/>
              <a:t>Données échangées modélisées grâce au langage XSD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Université de Fribourg, Département d'Informatique, Groupe Génie Logiciel Présentation travail de </a:t>
            </a:r>
            <a:r>
              <a:rPr lang="fr-FR" dirty="0" err="1" smtClean="0"/>
              <a:t>Bachelor</a:t>
            </a:r>
            <a:r>
              <a:rPr lang="fr-FR" dirty="0" smtClean="0"/>
              <a:t> de Numa de Montmollin, 02.09.2014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8BF40-8613-2247-AE7A-56F3B6508FD3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8650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1113</TotalTime>
  <Words>922</Words>
  <Application>Microsoft Macintosh PowerPoint</Application>
  <PresentationFormat>Présentation à l'écran (4:3)</PresentationFormat>
  <Paragraphs>131</Paragraphs>
  <Slides>18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19" baseType="lpstr">
      <vt:lpstr>Thème Office</vt:lpstr>
      <vt:lpstr>Le Web des Objets, de la théorie à la pratique Implémentation de plusieurs cas d’utilisation, utilisation et création d’outils pour développer des applications RESTful du Web des Objets </vt:lpstr>
      <vt:lpstr>Plan</vt:lpstr>
      <vt:lpstr>1. Bases théoriques 1/2</vt:lpstr>
      <vt:lpstr>1. Bases théoriques 2/2</vt:lpstr>
      <vt:lpstr>2. Objectifs</vt:lpstr>
      <vt:lpstr>3. Réalisation de la partie physique</vt:lpstr>
      <vt:lpstr>3. Réalisation de la partie virtuelle</vt:lpstr>
      <vt:lpstr>4. Cas d’utilisation</vt:lpstr>
      <vt:lpstr>5. Rideau de fer – Modélisation</vt:lpstr>
      <vt:lpstr>5. Diagramme d’utilisation</vt:lpstr>
      <vt:lpstr>5. Rideau de fer – Arduino et service Web</vt:lpstr>
      <vt:lpstr>5. Bibliothèque créée et utilisée pour l’implémentation du rideau de fer</vt:lpstr>
      <vt:lpstr>5. Rideau de fer - Communication</vt:lpstr>
      <vt:lpstr>5. Rideau de fer – Tests unitaires et d’intégration</vt:lpstr>
      <vt:lpstr>5. Diagramme de simulation de l’Arduino</vt:lpstr>
      <vt:lpstr>5. Rideau de fer - Clients</vt:lpstr>
      <vt:lpstr>5. Rideau de fer - Conclusions</vt:lpstr>
      <vt:lpstr>6. Conclusions du travail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 Web des Objets de la théorie à la pratique</dc:title>
  <dc:creator>Numa de Montmollin</dc:creator>
  <cp:lastModifiedBy>Numa de Montmollin</cp:lastModifiedBy>
  <cp:revision>78</cp:revision>
  <dcterms:created xsi:type="dcterms:W3CDTF">2014-09-01T11:43:47Z</dcterms:created>
  <dcterms:modified xsi:type="dcterms:W3CDTF">2014-09-02T11:04:04Z</dcterms:modified>
</cp:coreProperties>
</file>