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8baab6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8baab6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78baab69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78baab69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78baab6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78baab6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78baab6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78baab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78baab6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78baab6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78baab6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78baab6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78baab6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78baab6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78baab6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78baab6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2202.1093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5vfIT5LOkR0" TargetMode="External"/><Relationship Id="rId5" Type="http://schemas.openxmlformats.org/officeDocument/2006/relationships/hyperlink" Target="https://watermark.silverchair.com/tacl_a_00408.pdf?token=AQECAHi208BE49Ooan9kkhW_Ercy7Dm3ZL_9Cf3qfKAc485ysgAAA2kwggNlBgkqhkiG9w0BBwagggNWMIIDUgIBADCCA0sGCSqGSIb3DQEHATAeBglghkgBZQMEAS4wEQQMQDbdG7rr-8MMptL2AgEQgIIDHKbI-MebX_xJxK4gZzWPU3HPSS7mi8xQfxiwLKwx7L460FcLHriA3-G95jvvmLxbfV4KVYIwuJPTZT_Os15d6l7BHm2A_uIdDpWtBKeOzlQY0RfAr6KizjeECHWR5btGs2PfV6EaBtTqLilXpQ1OqGlfqO6ps15B4GRIKIIuq6RXbH-CO4B6MEvFfgLdtg2e7i5CaDonbdfsTbx96QSZibRAi73xrOfMMlMZan5cp5CoSueMLf4ZHvx9hpLyJDIjLq3sndJdsOrPu-kw-GQszmWwqqU1O5pmTromwCfgoN-k0258zZkeSz94xqmHMpEjEyp04wW-NvYhl_CQmNyUYMp5NtdzzVhbFr4cjemx_V3Rqb9fu-l-_Ma76Z08OAP-ivhPZpJKeYwpdz3TWKnymlVws9ppOYOxV7MhkoPDWf0y5YFtjOO4ULHw1Zae0mXPufVUmMk2LSiHbx70OyxQBvbTG2BxOvfFo8lQorn3O9St7EgFkGVXOFD98HjGSRV17fLxe7Cs5rKs96AMJhZZna_ZGj9HZkv2PlEHXc6m2F0t-yIJfKRHJkhK71UwLLWVrHwbCvgy77DzNgXOJFsIjL6xcN-UFt8rEO8IoSnOax4Pv2eBpIdU-LaihL-2yiaExsOA5P955w44Cr-NiEWwcxwFxNXrhYUDb-r4rKnhOlvgnycT1kzlXK0OLldNnCodxxXt0qfSuEiaCMvmw0FIVAV7KgrE4a2AVHWGv994HNelfWqNdVGhueUrWW1fjezCzcVznvD4_RoDYMo3vatzjPhHAC8PZUZ30DdkEMAtrJTXI4ljFgOFL5VDEur8pw0dwrYwjjOhXNBoCOWpWozUYVV0o7YmHB9Gq2um2jw6aDIqKqSt2kywcXXoqeDo7ONZRF3N16WzWwmBQREPRmCehdIB__RYhjagW1OxrleTUOriZd_tG3fbkHB9TVGZ1Rkgq-ilcIqYJH139-nSKS_Bhti8MNi9YpmpoNWh1w_pwgKiyIrlNtwVLZaCk6BFdOlZw-39bv8Btxff4lWzERksD93o37rT8a7npQWkA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arxiv.org/pdf/2005.1416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2201.11903" TargetMode="External"/><Relationship Id="rId4" Type="http://schemas.openxmlformats.org/officeDocument/2006/relationships/hyperlink" Target="https://arxiv.org/pdf/2302.14045" TargetMode="Externa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 CLUBS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Models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Few-shot Learnings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Chain-of-Thoughts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9144003" cy="44871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982900" y="4681800"/>
            <a:ext cx="31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Du et al, 2022 -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VLP Survey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6339900" y="0"/>
            <a:ext cx="280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SLIDE: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https://www.youtube.com/watch?v=5vfIT5LOkR0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PAPER: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LINK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0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Models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778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trained on </a:t>
            </a:r>
            <a:r>
              <a:rPr lang="en"/>
              <a:t>broad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Generally self-supervised at scale (Unimodal/multimodal)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Adaptable to wide range of downstream tasks (Unifying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little-to-none fine-tuning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1995450"/>
            <a:ext cx="5607852" cy="3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model’s Adaptation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9108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probing: simple; model must be very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/ Prompt-Tuning: mid-size datasets, memory-efficient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Fine-tuning: lots of data, lots of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Parameter-efficient fine-tuning (PERF)/Adaptors: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7476" l="26068" r="31939" t="28288"/>
          <a:stretch/>
        </p:blipFill>
        <p:spPr>
          <a:xfrm>
            <a:off x="311700" y="2272600"/>
            <a:ext cx="3429849" cy="29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75" y="3929347"/>
            <a:ext cx="2428850" cy="10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1475" y="1950182"/>
            <a:ext cx="1796050" cy="15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model’s Adaptation: Generalizability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 Prompting: no dataset, need engineer prompts, hit-or-miss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In-context Learning: little dataset, hit-or-miss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Chain-of-Thoughts: emerging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613" y="2176126"/>
            <a:ext cx="7268777" cy="29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777600" y="-12825"/>
            <a:ext cx="236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Language Models are Few-Shot Learners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Multi-Modal Few-Shot Learners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model frozen + Training modality projectors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Tsimpoukelli, Maria, et al. "Multimodal few-shot learning with frozen language models."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34 (2021): 200-212.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-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Yu, Jiahui, et al. "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Coca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: Contrastive captioners are image-text foundation models."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arXiv:2205.01917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(2022).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-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Alayrac, Jean-Baptiste, et al. "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Flamingo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: a visual language model for few-shot learning."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35 (2022): 23716-23736.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-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Li, Junnan, et al. "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Blip-2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: Bootstrapping language-image pre-training with frozen image encoders and large language models."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machine learning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PMLR, 2023.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model’s Adaptation: Generalizability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 Prompting: no dataset, need engineer prompts, hit-or-miss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In-context Learning: little dataset, hit-or-miss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Chain-of-Thought: emerging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777600" y="-12825"/>
            <a:ext cx="236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Chain-of-Thoughts</a:t>
            </a:r>
            <a:r>
              <a:rPr lang="en" sz="900">
                <a:solidFill>
                  <a:schemeClr val="dk2"/>
                </a:solidFill>
              </a:rPr>
              <a:t> - 2022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KOSMOS-1</a:t>
            </a:r>
            <a:r>
              <a:rPr lang="en" sz="900">
                <a:solidFill>
                  <a:schemeClr val="dk2"/>
                </a:solidFill>
              </a:rPr>
              <a:t> - 2023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4234" y="2288223"/>
            <a:ext cx="5435542" cy="285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