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59" r:id="rId6"/>
    <p:sldId id="262" r:id="rId7"/>
    <p:sldId id="263" r:id="rId8"/>
    <p:sldId id="285" r:id="rId9"/>
    <p:sldId id="286" r:id="rId10"/>
    <p:sldId id="288" r:id="rId11"/>
    <p:sldId id="290" r:id="rId12"/>
    <p:sldId id="291" r:id="rId13"/>
    <p:sldId id="293" r:id="rId14"/>
    <p:sldId id="297" r:id="rId15"/>
    <p:sldId id="294" r:id="rId16"/>
    <p:sldId id="295" r:id="rId17"/>
    <p:sldId id="298" r:id="rId18"/>
    <p:sldId id="299" r:id="rId19"/>
    <p:sldId id="300" r:id="rId20"/>
    <p:sldId id="302" r:id="rId21"/>
    <p:sldId id="301" r:id="rId22"/>
    <p:sldId id="303" r:id="rId23"/>
    <p:sldId id="304" r:id="rId24"/>
    <p:sldId id="306" r:id="rId25"/>
    <p:sldId id="268" r:id="rId26"/>
  </p:sldIdLst>
  <p:sldSz cx="9144000" cy="5143500" type="screen16x9"/>
  <p:notesSz cx="6858000" cy="9144000"/>
  <p:embeddedFontLst>
    <p:embeddedFont>
      <p:font typeface="Plus Jakarta Sans" panose="020B0604020202020204" charset="0"/>
      <p:regular r:id="rId28"/>
      <p:bold r:id="rId29"/>
      <p:italic r:id="rId30"/>
      <p:boldItalic r:id="rId31"/>
    </p:embeddedFont>
    <p:embeddedFont>
      <p:font typeface="Plus Jakarta Sans Medium" panose="020B0604020202020204" charset="0"/>
      <p:regular r:id="rId32"/>
      <p:bold r:id="rId33"/>
      <p:italic r:id="rId34"/>
      <p:boldItalic r:id="rId35"/>
    </p:embeddedFont>
    <p:embeddedFont>
      <p:font typeface="Plus Jakarta Sans SemiBol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30dccd91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30dccd91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9357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25108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299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8641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2054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6284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11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73784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5382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73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28850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511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64427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73875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7189d3f5d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7189d3f5d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f7a9faa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f7a9faa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f7a9faa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f7a9faa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3092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59ab62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359ab62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59ab62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59ab62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7333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203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random-oversampling-and-undersampling-for-imbalanced-classifica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 Project</a:t>
            </a:r>
            <a:b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  <a:t>Data Science</a:t>
            </a:r>
            <a:endParaRPr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Muhammad Fachrul Ghiffari</a:t>
            </a:r>
            <a:endParaRPr dirty="0"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25" y="1593075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13869" y="1074015"/>
            <a:ext cx="3638842" cy="149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menjelaskan</a:t>
            </a:r>
            <a:r>
              <a:rPr lang="en-US" sz="1050" dirty="0"/>
              <a:t> </a:t>
            </a:r>
            <a:r>
              <a:rPr lang="en-US" sz="1050" dirty="0" err="1"/>
              <a:t>tentang</a:t>
            </a:r>
            <a:r>
              <a:rPr lang="en-US" sz="1050" dirty="0"/>
              <a:t> historical </a:t>
            </a:r>
            <a:r>
              <a:rPr lang="en-US" sz="1050" dirty="0" err="1"/>
              <a:t>cuaca</a:t>
            </a:r>
            <a:r>
              <a:rPr lang="en-US" sz="1050" dirty="0"/>
              <a:t> di </a:t>
            </a:r>
            <a:r>
              <a:rPr lang="en-US" sz="1050" dirty="0" err="1"/>
              <a:t>kota</a:t>
            </a:r>
            <a:r>
              <a:rPr lang="en-US" sz="1050" dirty="0"/>
              <a:t> Bandung, </a:t>
            </a:r>
            <a:r>
              <a:rPr lang="en-US" sz="1050" dirty="0" err="1"/>
              <a:t>ada</a:t>
            </a:r>
            <a:r>
              <a:rPr lang="en-US" sz="1050" dirty="0"/>
              <a:t> </a:t>
            </a:r>
            <a:r>
              <a:rPr lang="en-US" sz="1050" dirty="0" err="1"/>
              <a:t>beberapa</a:t>
            </a:r>
            <a:r>
              <a:rPr lang="en-US" sz="1050" dirty="0"/>
              <a:t> data yang </a:t>
            </a:r>
            <a:r>
              <a:rPr lang="en-US" sz="1050" dirty="0" err="1"/>
              <a:t>terseda</a:t>
            </a:r>
            <a:r>
              <a:rPr lang="en-US" sz="1050" dirty="0"/>
              <a:t> di data </a:t>
            </a:r>
            <a:r>
              <a:rPr lang="en-US" sz="1050" dirty="0" err="1"/>
              <a:t>ini</a:t>
            </a:r>
            <a:r>
              <a:rPr lang="en-US" sz="1050" dirty="0"/>
              <a:t>. </a:t>
            </a:r>
            <a:r>
              <a:rPr lang="en-US" sz="1050" dirty="0" err="1"/>
              <a:t>Contohnya</a:t>
            </a:r>
            <a:r>
              <a:rPr lang="en-US" sz="1050" dirty="0"/>
              <a:t> </a:t>
            </a:r>
            <a:r>
              <a:rPr lang="en-US" sz="1050" dirty="0" err="1"/>
              <a:t>curah</a:t>
            </a:r>
            <a:r>
              <a:rPr lang="en-US" sz="1050" dirty="0"/>
              <a:t> </a:t>
            </a:r>
            <a:r>
              <a:rPr lang="en-US" sz="1050" dirty="0" err="1"/>
              <a:t>hujan</a:t>
            </a:r>
            <a:r>
              <a:rPr lang="en-US" sz="1050" dirty="0"/>
              <a:t>, </a:t>
            </a:r>
            <a:r>
              <a:rPr lang="en-US" sz="1050" dirty="0" err="1"/>
              <a:t>kecepatan</a:t>
            </a:r>
            <a:r>
              <a:rPr lang="en-US" sz="1050" dirty="0"/>
              <a:t> </a:t>
            </a:r>
            <a:r>
              <a:rPr lang="en-US" sz="1050" dirty="0" err="1"/>
              <a:t>angin</a:t>
            </a:r>
            <a:r>
              <a:rPr lang="en-US" sz="1050" dirty="0"/>
              <a:t>, </a:t>
            </a:r>
            <a:r>
              <a:rPr lang="en-US" sz="1050" dirty="0" err="1"/>
              <a:t>intensitas</a:t>
            </a:r>
            <a:r>
              <a:rPr lang="en-US" sz="1050" dirty="0"/>
              <a:t> </a:t>
            </a:r>
            <a:r>
              <a:rPr lang="en-US" sz="1050" dirty="0" err="1"/>
              <a:t>cahaya</a:t>
            </a:r>
            <a:r>
              <a:rPr lang="en-US" sz="1050" dirty="0"/>
              <a:t> </a:t>
            </a:r>
            <a:r>
              <a:rPr lang="en-US" sz="1050" dirty="0" err="1"/>
              <a:t>matahari</a:t>
            </a:r>
            <a:r>
              <a:rPr lang="en-US" sz="1050" dirty="0"/>
              <a:t> dan yang </a:t>
            </a:r>
            <a:r>
              <a:rPr lang="en-US" sz="1050" dirty="0" err="1"/>
              <a:t>lainnya</a:t>
            </a:r>
            <a:r>
              <a:rPr lang="en-US" sz="105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Pada </a:t>
            </a:r>
            <a:r>
              <a:rPr lang="en-US" sz="1050" dirty="0" err="1"/>
              <a:t>projek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 yang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dipakai</a:t>
            </a:r>
            <a:r>
              <a:rPr lang="en-US" sz="1050" dirty="0"/>
              <a:t> </a:t>
            </a:r>
            <a:r>
              <a:rPr lang="en-US" sz="1050" dirty="0" err="1"/>
              <a:t>hanyalah</a:t>
            </a:r>
            <a:r>
              <a:rPr lang="en-US" sz="1050" dirty="0"/>
              <a:t> data ‘</a:t>
            </a:r>
            <a:r>
              <a:rPr lang="en-US" sz="1050" dirty="0" err="1"/>
              <a:t>precip</a:t>
            </a:r>
            <a:r>
              <a:rPr lang="en-US" sz="1050" dirty="0"/>
              <a:t>’ </a:t>
            </a:r>
            <a:r>
              <a:rPr lang="en-US" sz="1050" dirty="0" err="1"/>
              <a:t>atau</a:t>
            </a:r>
            <a:r>
              <a:rPr lang="en-US" sz="1050" dirty="0"/>
              <a:t> </a:t>
            </a:r>
            <a:r>
              <a:rPr lang="en-US" sz="1050" dirty="0" err="1"/>
              <a:t>curah</a:t>
            </a:r>
            <a:r>
              <a:rPr lang="en-US" sz="1050" dirty="0"/>
              <a:t> </a:t>
            </a:r>
            <a:r>
              <a:rPr lang="en-US" sz="1050" dirty="0" err="1"/>
              <a:t>hujan</a:t>
            </a:r>
            <a:r>
              <a:rPr lang="en-US" sz="1050" dirty="0"/>
              <a:t>.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Cuaca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Kota Bandung &amp; Data Hari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Libur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2" name="Google Shape;94;p16">
            <a:extLst>
              <a:ext uri="{FF2B5EF4-FFF2-40B4-BE49-F238E27FC236}">
                <a16:creationId xmlns:a16="http://schemas.microsoft.com/office/drawing/2014/main" id="{411E7193-B90F-ED1F-7224-1954AF4E42B4}"/>
              </a:ext>
            </a:extLst>
          </p:cNvPr>
          <p:cNvSpPr txBox="1">
            <a:spLocks/>
          </p:cNvSpPr>
          <p:nvPr/>
        </p:nvSpPr>
        <p:spPr>
          <a:xfrm>
            <a:off x="4910672" y="1233937"/>
            <a:ext cx="3638842" cy="81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>
              <a:buFont typeface="Plus Jakarta Sans Medium"/>
              <a:buNone/>
            </a:pPr>
            <a:r>
              <a:rPr lang="en-US" sz="1050" dirty="0"/>
              <a:t>Data </a:t>
            </a:r>
            <a:r>
              <a:rPr lang="en-US" sz="1050" dirty="0" err="1"/>
              <a:t>hari</a:t>
            </a:r>
            <a:r>
              <a:rPr lang="en-US" sz="1050" dirty="0"/>
              <a:t> </a:t>
            </a:r>
            <a:r>
              <a:rPr lang="en-US" sz="1050" dirty="0" err="1"/>
              <a:t>libut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digunakan</a:t>
            </a:r>
            <a:r>
              <a:rPr lang="en-US" sz="1050" dirty="0"/>
              <a:t> </a:t>
            </a:r>
            <a:r>
              <a:rPr lang="en-US" sz="1050" dirty="0" err="1"/>
              <a:t>karena</a:t>
            </a:r>
            <a:r>
              <a:rPr lang="en-US" sz="1050" dirty="0"/>
              <a:t> </a:t>
            </a:r>
            <a:r>
              <a:rPr lang="en-US" sz="1050" dirty="0" err="1"/>
              <a:t>dipertimbangkan</a:t>
            </a:r>
            <a:r>
              <a:rPr lang="en-US" sz="1050" dirty="0"/>
              <a:t> </a:t>
            </a:r>
            <a:r>
              <a:rPr lang="en-US" sz="1050" dirty="0" err="1"/>
              <a:t>hari</a:t>
            </a:r>
            <a:r>
              <a:rPr lang="en-US" sz="1050" dirty="0"/>
              <a:t> </a:t>
            </a:r>
            <a:r>
              <a:rPr lang="en-US" sz="1050" dirty="0" err="1"/>
              <a:t>libur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mempengaruhi</a:t>
            </a:r>
            <a:r>
              <a:rPr lang="en-US" sz="1050" dirty="0"/>
              <a:t> </a:t>
            </a:r>
            <a:r>
              <a:rPr lang="en-US" sz="1050" dirty="0" err="1"/>
              <a:t>padatnya</a:t>
            </a:r>
            <a:r>
              <a:rPr lang="en-US" sz="1050" dirty="0"/>
              <a:t> </a:t>
            </a: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lintas</a:t>
            </a: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B52E7-3B60-83F9-CEB7-6DD08025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9" y="2688422"/>
            <a:ext cx="2844810" cy="1990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225A1-6CD6-0F07-803F-25300F963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72" y="2050811"/>
            <a:ext cx="3962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13869" y="1074015"/>
            <a:ext cx="3638842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Pada data jams </a:t>
            </a:r>
            <a:r>
              <a:rPr lang="en-US" sz="1050" dirty="0" err="1"/>
              <a:t>hanya</a:t>
            </a:r>
            <a:r>
              <a:rPr lang="en-US" sz="1050" dirty="0"/>
              <a:t> </a:t>
            </a:r>
            <a:r>
              <a:rPr lang="en-US" sz="1050" dirty="0" err="1"/>
              <a:t>terdapat</a:t>
            </a:r>
            <a:r>
              <a:rPr lang="en-US" sz="1050" dirty="0"/>
              <a:t> data </a:t>
            </a:r>
            <a:r>
              <a:rPr lang="en-US" sz="1050" dirty="0" err="1"/>
              <a:t>dengan</a:t>
            </a:r>
            <a:r>
              <a:rPr lang="en-US" sz="1050" dirty="0"/>
              <a:t> level 1-5 </a:t>
            </a:r>
            <a:r>
              <a:rPr lang="en-US" sz="1050" dirty="0" err="1"/>
              <a:t>sedangkan</a:t>
            </a:r>
            <a:r>
              <a:rPr lang="en-US" sz="1050" dirty="0"/>
              <a:t> sangat </a:t>
            </a:r>
            <a:r>
              <a:rPr lang="en-US" sz="1050" dirty="0" err="1"/>
              <a:t>dibutuhkan</a:t>
            </a:r>
            <a:r>
              <a:rPr lang="en-US" sz="1050" dirty="0"/>
              <a:t> data level 0  pada </a:t>
            </a:r>
            <a:r>
              <a:rPr lang="en-US" sz="1050" dirty="0" err="1"/>
              <a:t>prediksi</a:t>
            </a:r>
            <a:r>
              <a:rPr lang="en-US" sz="1050" dirty="0"/>
              <a:t> kali </a:t>
            </a:r>
            <a:r>
              <a:rPr lang="en-US" sz="1050" dirty="0" err="1"/>
              <a:t>ini</a:t>
            </a:r>
            <a:r>
              <a:rPr lang="en-US" sz="105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Sehingga</a:t>
            </a:r>
            <a:r>
              <a:rPr lang="en-US" sz="1050" dirty="0"/>
              <a:t> </a:t>
            </a:r>
            <a:r>
              <a:rPr lang="en-US" sz="1050" dirty="0" err="1"/>
              <a:t>diputuskan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menambah</a:t>
            </a:r>
            <a:r>
              <a:rPr lang="en-US" sz="1050" dirty="0"/>
              <a:t> data </a:t>
            </a:r>
            <a:r>
              <a:rPr lang="en-US" sz="1050" dirty="0" err="1"/>
              <a:t>dengan</a:t>
            </a:r>
            <a:r>
              <a:rPr lang="en-US" sz="1050" dirty="0"/>
              <a:t> level 0.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Level 0 </a:t>
            </a:r>
            <a:r>
              <a:rPr lang="en-US" sz="1050" dirty="0" err="1"/>
              <a:t>ditambahkan</a:t>
            </a:r>
            <a:r>
              <a:rPr lang="en-US" sz="1050" dirty="0"/>
              <a:t> </a:t>
            </a:r>
            <a:r>
              <a:rPr lang="en-US" sz="1050" dirty="0" err="1"/>
              <a:t>ketika</a:t>
            </a:r>
            <a:r>
              <a:rPr lang="en-US" sz="1050" dirty="0"/>
              <a:t> pada </a:t>
            </a:r>
            <a:r>
              <a:rPr lang="en-US" sz="1050" dirty="0" err="1"/>
              <a:t>tanggal</a:t>
            </a:r>
            <a:r>
              <a:rPr lang="en-US" sz="1050" dirty="0"/>
              <a:t> dan </a:t>
            </a:r>
            <a:r>
              <a:rPr lang="en-US" sz="1050" dirty="0" err="1"/>
              <a:t>jalan</a:t>
            </a:r>
            <a:r>
              <a:rPr lang="en-US" sz="1050" dirty="0"/>
              <a:t> </a:t>
            </a:r>
            <a:r>
              <a:rPr lang="en-US" sz="1050" dirty="0" err="1"/>
              <a:t>tersebut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ada</a:t>
            </a:r>
            <a:r>
              <a:rPr lang="en-US" sz="1050" dirty="0"/>
              <a:t> </a:t>
            </a:r>
            <a:r>
              <a:rPr lang="en-US" sz="1050" dirty="0" err="1"/>
              <a:t>datanya</a:t>
            </a:r>
            <a:r>
              <a:rPr lang="en-US" sz="1050" dirty="0"/>
              <a:t> di ‘jams’ </a:t>
            </a:r>
            <a:r>
              <a:rPr lang="en-US" sz="1050" dirty="0" err="1"/>
              <a:t>maka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diisi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level 0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level 0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ditambahkan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CCA5D-1075-3E1F-F8A4-567294BE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67" y="1048092"/>
            <a:ext cx="4267858" cy="30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13869" y="1074015"/>
            <a:ext cx="3638842" cy="777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di combine </a:t>
            </a:r>
            <a:r>
              <a:rPr lang="en-US" sz="1050" dirty="0" err="1"/>
              <a:t>sehingga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menghasilkan</a:t>
            </a:r>
            <a:r>
              <a:rPr lang="en-US" sz="1050" dirty="0"/>
              <a:t> data yang </a:t>
            </a:r>
            <a:r>
              <a:rPr lang="en-US" sz="1050" dirty="0" err="1"/>
              <a:t>bisa</a:t>
            </a:r>
            <a:r>
              <a:rPr lang="en-US" sz="1050" dirty="0"/>
              <a:t> </a:t>
            </a:r>
            <a:r>
              <a:rPr lang="en-US" sz="1050" dirty="0" err="1"/>
              <a:t>dipakai</a:t>
            </a:r>
            <a:endParaRPr lang="en-US" sz="105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Merge data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D09DB-EFA1-1841-8721-B32B7CAC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65500"/>
            <a:ext cx="7055555" cy="28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6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Cleansing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45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13869" y="1074015"/>
            <a:ext cx="3638842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Kolom ‘day’ di encode </a:t>
            </a:r>
            <a:r>
              <a:rPr lang="en-US" sz="1050" dirty="0" err="1"/>
              <a:t>menggunakan</a:t>
            </a:r>
            <a:r>
              <a:rPr lang="en-US" sz="1050" dirty="0"/>
              <a:t> </a:t>
            </a:r>
            <a:r>
              <a:rPr lang="en-US" sz="1050" dirty="0" err="1"/>
              <a:t>OneHotEncoder</a:t>
            </a:r>
            <a:r>
              <a:rPr lang="en-US" sz="1050" dirty="0"/>
              <a:t>, </a:t>
            </a:r>
            <a:r>
              <a:rPr lang="en-US" sz="1050" dirty="0" err="1"/>
              <a:t>sedangkan</a:t>
            </a:r>
            <a:r>
              <a:rPr lang="en-US" sz="1050" dirty="0"/>
              <a:t> </a:t>
            </a:r>
            <a:r>
              <a:rPr lang="en-US" sz="1050" dirty="0" err="1"/>
              <a:t>kolom</a:t>
            </a:r>
            <a:r>
              <a:rPr lang="en-US" sz="1050" dirty="0"/>
              <a:t> ‘street’ </a:t>
            </a:r>
            <a:r>
              <a:rPr lang="en-US" sz="1050" dirty="0" err="1"/>
              <a:t>menggunakan</a:t>
            </a:r>
            <a:r>
              <a:rPr lang="en-US" sz="1050" dirty="0"/>
              <a:t> </a:t>
            </a:r>
            <a:r>
              <a:rPr lang="en-US" sz="1050" dirty="0" err="1"/>
              <a:t>BinaryEncoder</a:t>
            </a: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Note : </a:t>
            </a:r>
            <a:r>
              <a:rPr lang="en-US" sz="1050" dirty="0" err="1"/>
              <a:t>Sebelumnya</a:t>
            </a:r>
            <a:r>
              <a:rPr lang="en-US" sz="1050" dirty="0"/>
              <a:t> </a:t>
            </a:r>
            <a:r>
              <a:rPr lang="en-US" sz="1050" dirty="0" err="1"/>
              <a:t>dilakukan</a:t>
            </a:r>
            <a:r>
              <a:rPr lang="en-US" sz="1050" dirty="0"/>
              <a:t> </a:t>
            </a:r>
            <a:r>
              <a:rPr lang="en-US" sz="1050" dirty="0" err="1"/>
              <a:t>OneHotEncoder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kolom</a:t>
            </a:r>
            <a:r>
              <a:rPr lang="en-US" sz="1050" dirty="0"/>
              <a:t> ‘street’ </a:t>
            </a:r>
            <a:r>
              <a:rPr lang="en-US" sz="1050" dirty="0" err="1"/>
              <a:t>namun</a:t>
            </a:r>
            <a:r>
              <a:rPr lang="en-US" sz="1050" dirty="0"/>
              <a:t> </a:t>
            </a:r>
            <a:r>
              <a:rPr lang="en-US" sz="1050" dirty="0" err="1"/>
              <a:t>mengingat</a:t>
            </a:r>
            <a:r>
              <a:rPr lang="en-US" sz="1050" dirty="0"/>
              <a:t> unique </a:t>
            </a:r>
            <a:r>
              <a:rPr lang="en-US" sz="1050" dirty="0" err="1"/>
              <a:t>valuenya</a:t>
            </a:r>
            <a:r>
              <a:rPr lang="en-US" sz="1050" dirty="0"/>
              <a:t> yang </a:t>
            </a:r>
            <a:r>
              <a:rPr lang="en-US" sz="1050" dirty="0" err="1"/>
              <a:t>banyak</a:t>
            </a:r>
            <a:r>
              <a:rPr lang="en-US" sz="1050" dirty="0"/>
              <a:t> </a:t>
            </a:r>
            <a:r>
              <a:rPr lang="en-US" sz="1050" dirty="0" err="1"/>
              <a:t>maka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dilanjutkan</a:t>
            </a:r>
            <a:r>
              <a:rPr lang="en-US" sz="1050" dirty="0"/>
              <a:t> </a:t>
            </a:r>
            <a:r>
              <a:rPr lang="en-US" sz="1050" dirty="0" err="1"/>
              <a:t>ke</a:t>
            </a:r>
            <a:r>
              <a:rPr lang="en-US" sz="1050" dirty="0"/>
              <a:t> proses </a:t>
            </a:r>
            <a:r>
              <a:rPr lang="en-US" sz="1050" dirty="0" err="1"/>
              <a:t>selanjutnya</a:t>
            </a:r>
            <a:r>
              <a:rPr lang="en-US" sz="1050" dirty="0"/>
              <a:t> </a:t>
            </a:r>
            <a:r>
              <a:rPr lang="en-US" sz="1050" dirty="0" err="1"/>
              <a:t>karena</a:t>
            </a:r>
            <a:r>
              <a:rPr lang="en-US" sz="1050" dirty="0"/>
              <a:t> </a:t>
            </a:r>
            <a:r>
              <a:rPr lang="en-US" sz="1050" dirty="0" err="1"/>
              <a:t>komputasi</a:t>
            </a:r>
            <a:r>
              <a:rPr lang="en-US" sz="1050" dirty="0"/>
              <a:t> yang sangat lama </a:t>
            </a:r>
            <a:r>
              <a:rPr lang="en-US" sz="1050" dirty="0" err="1"/>
              <a:t>saat</a:t>
            </a:r>
            <a:r>
              <a:rPr lang="en-US" sz="1050" dirty="0"/>
              <a:t> proses fitting model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Encode Data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Kategorikal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4827D-AB94-BA56-BCE8-926650FE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11" y="1198994"/>
            <a:ext cx="4120445" cy="24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8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13869" y="1074015"/>
            <a:ext cx="3638842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Dilakukan</a:t>
            </a:r>
            <a:r>
              <a:rPr lang="en-US" sz="1050" dirty="0"/>
              <a:t> scaling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MinMaxScaler</a:t>
            </a:r>
            <a:r>
              <a:rPr lang="en-US" sz="1050" dirty="0"/>
              <a:t> dan Scaling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StandarScaling</a:t>
            </a:r>
            <a:endParaRPr lang="en-US" sz="105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Scaling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37DA1-CA0C-A12C-0F0E-DAB9E32A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0" y="1611189"/>
            <a:ext cx="5772442" cy="1177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70270-9C73-9295-CF14-C1AF1A13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9" y="3007537"/>
            <a:ext cx="5772442" cy="15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79078" y="1181995"/>
            <a:ext cx="3638842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Imbalance yang sangat </a:t>
            </a:r>
            <a:r>
              <a:rPr lang="en-US" sz="1050" dirty="0" err="1"/>
              <a:t>timpang</a:t>
            </a:r>
            <a:r>
              <a:rPr lang="en-US" sz="1050" dirty="0"/>
              <a:t> </a:t>
            </a:r>
            <a:r>
              <a:rPr lang="en-US" sz="1050" dirty="0" err="1"/>
              <a:t>sehingga</a:t>
            </a:r>
            <a:r>
              <a:rPr lang="en-US" sz="1050" dirty="0"/>
              <a:t> </a:t>
            </a:r>
            <a:r>
              <a:rPr lang="en-US" sz="1050" dirty="0" err="1"/>
              <a:t>dilakukan</a:t>
            </a:r>
            <a:r>
              <a:rPr lang="en-US" sz="1050" dirty="0"/>
              <a:t> resampling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kombinasi</a:t>
            </a:r>
            <a:r>
              <a:rPr lang="en-US" sz="1050" dirty="0"/>
              <a:t> SMOTE-ENN dan data SMOTE-Tomek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nantinya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dibandingkan</a:t>
            </a:r>
            <a:r>
              <a:rPr lang="en-US" sz="1050" dirty="0"/>
              <a:t>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Imbalance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AFF87-A5A8-B45C-213B-22FC842C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59" y="2191540"/>
            <a:ext cx="2859426" cy="212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A8825-2E10-6493-D8D3-1892CF7D5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82" y="1252570"/>
            <a:ext cx="3375378" cy="1319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52F52-6C32-E3A2-7ED8-B7A395D6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082" y="2628459"/>
            <a:ext cx="3375378" cy="16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39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634418" y="1336402"/>
            <a:ext cx="1806078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Model </a:t>
            </a:r>
            <a:r>
              <a:rPr lang="en-US" sz="1050" dirty="0" err="1"/>
              <a:t>pertama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Decision Tree </a:t>
            </a:r>
            <a:r>
              <a:rPr lang="en-US" sz="1050" dirty="0" err="1"/>
              <a:t>dengan</a:t>
            </a:r>
            <a:r>
              <a:rPr lang="en-US" sz="1050" dirty="0"/>
              <a:t> hyperparameter tuning </a:t>
            </a:r>
            <a:r>
              <a:rPr lang="en-US" sz="1050" dirty="0" err="1"/>
              <a:t>menggunakan</a:t>
            </a:r>
            <a:r>
              <a:rPr lang="en-US" sz="1050" dirty="0"/>
              <a:t> </a:t>
            </a:r>
            <a:r>
              <a:rPr lang="en-US" sz="1050" dirty="0" err="1"/>
              <a:t>BayesSearch</a:t>
            </a:r>
            <a:r>
              <a:rPr lang="en-US" sz="1050" dirty="0"/>
              <a:t>,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rentang</a:t>
            </a:r>
            <a:r>
              <a:rPr lang="en-US" sz="1050" dirty="0"/>
              <a:t> </a:t>
            </a:r>
            <a:r>
              <a:rPr lang="en-US" sz="1050" dirty="0" err="1"/>
              <a:t>nilai</a:t>
            </a:r>
            <a:r>
              <a:rPr lang="en-US" sz="1050" dirty="0"/>
              <a:t>  </a:t>
            </a:r>
            <a:r>
              <a:rPr lang="en-US" sz="1050" dirty="0" err="1"/>
              <a:t>sebagai</a:t>
            </a:r>
            <a:r>
              <a:rPr lang="en-US" sz="1050" dirty="0"/>
              <a:t> </a:t>
            </a:r>
            <a:r>
              <a:rPr lang="en-US" sz="1050" dirty="0" err="1"/>
              <a:t>berikut</a:t>
            </a:r>
            <a:endParaRPr lang="en-US" sz="105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Decision Tree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871EB-EBA7-978F-9723-6FD79CA5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96" y="1336402"/>
            <a:ext cx="3460980" cy="23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88038" y="1464997"/>
            <a:ext cx="1806078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Model </a:t>
            </a:r>
            <a:r>
              <a:rPr lang="en-US" sz="1050" dirty="0" err="1"/>
              <a:t>kedua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Random Forest </a:t>
            </a:r>
            <a:r>
              <a:rPr lang="en-US" sz="1050" dirty="0" err="1"/>
              <a:t>dengan</a:t>
            </a:r>
            <a:r>
              <a:rPr lang="en-US" sz="1050" dirty="0"/>
              <a:t> hyperparameter tuning </a:t>
            </a:r>
            <a:r>
              <a:rPr lang="en-US" sz="1050" dirty="0" err="1"/>
              <a:t>menggunakan</a:t>
            </a:r>
            <a:r>
              <a:rPr lang="en-US" sz="1050" dirty="0"/>
              <a:t> </a:t>
            </a:r>
            <a:r>
              <a:rPr lang="en-US" sz="1050" dirty="0" err="1"/>
              <a:t>BayesSearch</a:t>
            </a:r>
            <a:r>
              <a:rPr lang="en-US" sz="1050" dirty="0"/>
              <a:t>,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rentang</a:t>
            </a:r>
            <a:r>
              <a:rPr lang="en-US" sz="1050" dirty="0"/>
              <a:t> </a:t>
            </a:r>
            <a:r>
              <a:rPr lang="en-US" sz="1050" dirty="0" err="1"/>
              <a:t>nilai</a:t>
            </a:r>
            <a:r>
              <a:rPr lang="en-US" sz="1050" dirty="0"/>
              <a:t>  </a:t>
            </a:r>
            <a:r>
              <a:rPr lang="en-US" sz="1050" dirty="0" err="1"/>
              <a:t>sebagai</a:t>
            </a:r>
            <a:r>
              <a:rPr lang="en-US" sz="1050" dirty="0"/>
              <a:t> </a:t>
            </a:r>
            <a:r>
              <a:rPr lang="en-US" sz="1050" dirty="0" err="1"/>
              <a:t>berikut</a:t>
            </a:r>
            <a:endParaRPr lang="en-US" sz="105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Random Forest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D5678-FE67-400C-E4BA-E230ED4BB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17" y="1464997"/>
            <a:ext cx="5881511" cy="27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Business </a:t>
            </a:r>
            <a:r>
              <a:rPr lang="en-US" dirty="0"/>
              <a:t>Understanding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87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88037" y="1464997"/>
            <a:ext cx="3237295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Dari </a:t>
            </a:r>
            <a:r>
              <a:rPr lang="en-US" sz="1050" dirty="0" err="1"/>
              <a:t>beberapa</a:t>
            </a:r>
            <a:r>
              <a:rPr lang="en-US" sz="1050" dirty="0"/>
              <a:t> </a:t>
            </a:r>
            <a:r>
              <a:rPr lang="en-US" sz="1050" dirty="0" err="1"/>
              <a:t>kombinasi</a:t>
            </a:r>
            <a:r>
              <a:rPr lang="en-US" sz="1050" dirty="0"/>
              <a:t> yang </a:t>
            </a:r>
            <a:r>
              <a:rPr lang="en-US" sz="1050" dirty="0" err="1"/>
              <a:t>terlah</a:t>
            </a:r>
            <a:r>
              <a:rPr lang="en-US" sz="1050" dirty="0"/>
              <a:t> </a:t>
            </a:r>
            <a:r>
              <a:rPr lang="en-US" sz="1050" dirty="0" err="1"/>
              <a:t>disebutkan</a:t>
            </a:r>
            <a:r>
              <a:rPr lang="en-US" sz="1050" dirty="0"/>
              <a:t>, </a:t>
            </a:r>
            <a:r>
              <a:rPr lang="en-US" sz="1050" dirty="0" err="1"/>
              <a:t>kombinasi</a:t>
            </a:r>
            <a:r>
              <a:rPr lang="en-US" sz="1050" dirty="0"/>
              <a:t> Random Forest, </a:t>
            </a:r>
            <a:r>
              <a:rPr lang="en-US" sz="1050" dirty="0" err="1"/>
              <a:t>MinMaxScaler</a:t>
            </a:r>
            <a:r>
              <a:rPr lang="en-US" sz="1050" dirty="0"/>
              <a:t>, dan SMOTE-ENN </a:t>
            </a:r>
            <a:r>
              <a:rPr lang="en-US" sz="1050" dirty="0" err="1"/>
              <a:t>lah</a:t>
            </a:r>
            <a:r>
              <a:rPr lang="en-US" sz="1050" dirty="0"/>
              <a:t> yang </a:t>
            </a:r>
            <a:r>
              <a:rPr lang="en-US" sz="1050" dirty="0" err="1"/>
              <a:t>memiliki</a:t>
            </a:r>
            <a:r>
              <a:rPr lang="en-US" sz="1050" dirty="0"/>
              <a:t> </a:t>
            </a:r>
            <a:r>
              <a:rPr lang="en-US" sz="1050" dirty="0" err="1"/>
              <a:t>nilai</a:t>
            </a:r>
            <a:r>
              <a:rPr lang="en-US" sz="1050" dirty="0"/>
              <a:t> </a:t>
            </a:r>
            <a:r>
              <a:rPr lang="en-US" sz="1050" dirty="0" err="1"/>
              <a:t>evaluasi</a:t>
            </a:r>
            <a:r>
              <a:rPr lang="en-US" sz="1050" dirty="0"/>
              <a:t> paling </a:t>
            </a:r>
            <a:r>
              <a:rPr lang="en-US" sz="1050" dirty="0" err="1"/>
              <a:t>besar</a:t>
            </a:r>
            <a:r>
              <a:rPr lang="en-US" sz="105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/>
              <a:t>Namun</a:t>
            </a:r>
            <a:r>
              <a:rPr lang="en-US" sz="1050" b="1" dirty="0"/>
              <a:t>, </a:t>
            </a:r>
            <a:r>
              <a:rPr lang="en-US" sz="1050" dirty="0" err="1"/>
              <a:t>hasil</a:t>
            </a:r>
            <a:r>
              <a:rPr lang="en-US" sz="1050" dirty="0"/>
              <a:t> </a:t>
            </a:r>
            <a:r>
              <a:rPr lang="en-US" sz="1050" dirty="0" err="1"/>
              <a:t>tersebut</a:t>
            </a:r>
            <a:r>
              <a:rPr lang="en-US" sz="1050" dirty="0"/>
              <a:t> </a:t>
            </a:r>
            <a:r>
              <a:rPr lang="en-US" sz="1050" dirty="0" err="1"/>
              <a:t>masih</a:t>
            </a:r>
            <a:r>
              <a:rPr lang="en-US" sz="1050" dirty="0"/>
              <a:t> </a:t>
            </a:r>
            <a:r>
              <a:rPr lang="en-US" sz="1050" dirty="0" err="1"/>
              <a:t>mengecewakan</a:t>
            </a:r>
            <a:r>
              <a:rPr lang="en-US" sz="1050" dirty="0"/>
              <a:t> </a:t>
            </a:r>
            <a:r>
              <a:rPr lang="en-US" sz="1050" dirty="0" err="1"/>
              <a:t>karena</a:t>
            </a:r>
            <a:r>
              <a:rPr lang="en-US" sz="1050" dirty="0"/>
              <a:t> </a:t>
            </a:r>
            <a:r>
              <a:rPr lang="en-US" sz="1050" dirty="0" err="1"/>
              <a:t>nilai</a:t>
            </a:r>
            <a:r>
              <a:rPr lang="en-US" sz="1050" dirty="0"/>
              <a:t> yang sangat </a:t>
            </a:r>
            <a:r>
              <a:rPr lang="en-US" sz="1050" dirty="0" err="1"/>
              <a:t>kecil</a:t>
            </a:r>
            <a:r>
              <a:rPr lang="en-US" sz="1050" dirty="0"/>
              <a:t> pada </a:t>
            </a:r>
            <a:r>
              <a:rPr lang="en-US" sz="1050" dirty="0" err="1"/>
              <a:t>saat</a:t>
            </a:r>
            <a:r>
              <a:rPr lang="en-US" sz="1050" dirty="0"/>
              <a:t> </a:t>
            </a:r>
            <a:r>
              <a:rPr lang="en-US" sz="1050" dirty="0" err="1"/>
              <a:t>evaluasi</a:t>
            </a:r>
            <a:r>
              <a:rPr lang="en-US" sz="1050" dirty="0"/>
              <a:t> testing. </a:t>
            </a:r>
            <a:r>
              <a:rPr lang="en-US" sz="1050" dirty="0" err="1"/>
              <a:t>Sedangkan</a:t>
            </a:r>
            <a:r>
              <a:rPr lang="en-US" sz="1050" dirty="0"/>
              <a:t> data training </a:t>
            </a:r>
            <a:r>
              <a:rPr lang="en-US" sz="1050" dirty="0" err="1"/>
              <a:t>memiliki</a:t>
            </a:r>
            <a:r>
              <a:rPr lang="en-US" sz="1050" dirty="0"/>
              <a:t> </a:t>
            </a:r>
            <a:r>
              <a:rPr lang="en-US" sz="1050" dirty="0" err="1"/>
              <a:t>nilai</a:t>
            </a:r>
            <a:r>
              <a:rPr lang="en-US" sz="1050" dirty="0"/>
              <a:t> </a:t>
            </a:r>
            <a:r>
              <a:rPr lang="en-US" sz="1050" dirty="0" err="1"/>
              <a:t>evaluasi</a:t>
            </a:r>
            <a:r>
              <a:rPr lang="en-US" sz="1050" dirty="0"/>
              <a:t> 100%.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Bisa </a:t>
            </a:r>
            <a:r>
              <a:rPr lang="en-US" sz="1050" dirty="0" err="1"/>
              <a:t>disimpulkan</a:t>
            </a:r>
            <a:r>
              <a:rPr lang="en-US" sz="1050" dirty="0"/>
              <a:t> model </a:t>
            </a:r>
            <a:r>
              <a:rPr lang="en-US" sz="1050" dirty="0" err="1"/>
              <a:t>tersebut</a:t>
            </a:r>
            <a:r>
              <a:rPr lang="en-US" sz="1050" dirty="0"/>
              <a:t> overfitting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Hasil yang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belum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optimal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2C1E6-C0CE-C4FE-4F13-604C86C9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01" y="1464997"/>
            <a:ext cx="4371975" cy="2686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DB8875-D40C-DBCC-C0AB-3364A5E7E9D6}"/>
              </a:ext>
            </a:extLst>
          </p:cNvPr>
          <p:cNvSpPr/>
          <p:nvPr/>
        </p:nvSpPr>
        <p:spPr>
          <a:xfrm>
            <a:off x="5565422" y="2808022"/>
            <a:ext cx="86402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2DBAB-2C8F-6A45-477F-505BA8C1F17E}"/>
              </a:ext>
            </a:extLst>
          </p:cNvPr>
          <p:cNvSpPr txBox="1"/>
          <p:nvPr/>
        </p:nvSpPr>
        <p:spPr>
          <a:xfrm rot="10800000" flipV="1">
            <a:off x="5565422" y="2808022"/>
            <a:ext cx="86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2823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20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699" y="1216641"/>
            <a:ext cx="8008212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data </a:t>
            </a:r>
            <a:r>
              <a:rPr lang="en-US" sz="1400" dirty="0" err="1"/>
              <a:t>tambahan</a:t>
            </a:r>
            <a:r>
              <a:rPr lang="en-US" sz="1400" dirty="0"/>
              <a:t> dan juga </a:t>
            </a:r>
            <a:r>
              <a:rPr lang="en-US" sz="1400" dirty="0" err="1"/>
              <a:t>optimasi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. Data Imbalance </a:t>
            </a:r>
            <a:r>
              <a:rPr lang="en-US" sz="1400" dirty="0" err="1"/>
              <a:t>menjadi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penyebab</a:t>
            </a:r>
            <a:r>
              <a:rPr lang="en-US" sz="1400" dirty="0"/>
              <a:t> model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optimal, </a:t>
            </a:r>
            <a:r>
              <a:rPr lang="en-US" sz="1400" dirty="0" err="1"/>
              <a:t>ditambah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data level 0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diputuskan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data level 0 </a:t>
            </a:r>
            <a:r>
              <a:rPr lang="en-US" sz="1400" dirty="0" err="1"/>
              <a:t>namun</a:t>
            </a:r>
            <a:r>
              <a:rPr lang="en-US" sz="1400" dirty="0"/>
              <a:t> data level 0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justru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data </a:t>
            </a:r>
            <a:r>
              <a:rPr lang="en-US" sz="1400" dirty="0" err="1"/>
              <a:t>mayoritas</a:t>
            </a:r>
            <a:r>
              <a:rPr lang="en-US" sz="1400" dirty="0"/>
              <a:t>.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percobaan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model lain,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metode-metode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endParaRPr lang="en-US" sz="140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Model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masih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perlu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ditingkatkan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1562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699" y="1216641"/>
            <a:ext cx="8008212" cy="247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https://machinelearningmastery.com/random-oversampling-and-undersampling-for-imbalanced-classification/</a:t>
            </a:r>
            <a:endParaRPr lang="en-US" sz="1400" dirty="0"/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Hibrida</a:t>
            </a:r>
            <a:r>
              <a:rPr lang="en-US" sz="1400" dirty="0">
                <a:effectLst/>
                <a:latin typeface="Arial" panose="020B0604020202020204" pitchFamily="34" charset="0"/>
              </a:rPr>
              <a:t> Oversampling dan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Undersampling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Menangani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Ketidakseimbangan</a:t>
            </a:r>
            <a:r>
              <a:rPr lang="en-US" sz="1400" dirty="0">
                <a:effectLst/>
                <a:latin typeface="Arial" panose="020B0604020202020204" pitchFamily="34" charset="0"/>
              </a:rPr>
              <a:t> Data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Kegagalan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Akademik</a:t>
            </a:r>
            <a:r>
              <a:rPr lang="en-US" sz="1400" dirty="0">
                <a:effectLst/>
                <a:latin typeface="Arial" panose="020B0604020202020204" pitchFamily="34" charset="0"/>
              </a:rPr>
              <a:t> Universitas XYZ (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Shabrina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Choirunnisa</a:t>
            </a:r>
            <a:r>
              <a:rPr lang="en-US" sz="1400" dirty="0">
                <a:effectLst/>
                <a:latin typeface="Arial" panose="020B0604020202020204" pitchFamily="34" charset="0"/>
              </a:rPr>
              <a:t>, 2019)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Referensi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22120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you!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474" y="2134101"/>
            <a:ext cx="875300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675" y="3494350"/>
            <a:ext cx="1359700" cy="1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61108" y="1214004"/>
            <a:ext cx="3110373" cy="294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Smart City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merupakan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sebuah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konsep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kota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cerdas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/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pintar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menggunakan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teknologi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mengumpulkan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data dan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menggunakan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tersebut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memprediksi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maupun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mendapatkan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insight.</a:t>
            </a:r>
            <a:b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Salah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satunya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adalah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machine learning</a:t>
            </a:r>
            <a:endParaRPr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561108" y="445025"/>
            <a:ext cx="61282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Smart City,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mempermudah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masyarakat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98382-AE71-53DD-F0C2-D8CFD0F5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09" y="1310644"/>
            <a:ext cx="4279901" cy="2853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54756" y="1310644"/>
            <a:ext cx="3299692" cy="294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Salah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satu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masalah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sering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terjadi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adalah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kemacetan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Macet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kerugian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yang sangat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besar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baik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bagi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pemerintah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maupun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masyarakat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 Salah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satu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dilakukan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mencegah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kemacetan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adalah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memprediksinya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machine learning</a:t>
            </a:r>
            <a:endParaRPr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54756" y="445025"/>
            <a:ext cx="6034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Atasi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masalah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perkotaan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0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dengan</a:t>
            </a:r>
            <a:r>
              <a:rPr lang="en-US" sz="20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machine learning</a:t>
            </a:r>
            <a:endParaRPr sz="20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98382-AE71-53DD-F0C2-D8CFD0F5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09" y="1310644"/>
            <a:ext cx="4279901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11700" y="1469575"/>
            <a:ext cx="8303100" cy="30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model machine learning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memprediksi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flow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lalu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lintas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pada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setiap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jalan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di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kota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Bandung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Business Goal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Understanding </a:t>
            </a:r>
            <a:br>
              <a:rPr lang="en-US" dirty="0"/>
            </a:br>
            <a:r>
              <a:rPr lang="en-US" dirty="0"/>
              <a:t>&amp; Data Preparation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92891" y="1550537"/>
            <a:ext cx="2826355" cy="22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Pada </a:t>
            </a:r>
            <a:r>
              <a:rPr lang="en-US" sz="1050" dirty="0" err="1"/>
              <a:t>projek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 </a:t>
            </a:r>
            <a:r>
              <a:rPr lang="en-US" sz="1050" dirty="0" err="1"/>
              <a:t>menggunakan</a:t>
            </a:r>
            <a:r>
              <a:rPr lang="en-US" sz="1050" dirty="0"/>
              <a:t> data jams </a:t>
            </a:r>
            <a:r>
              <a:rPr lang="en-US" sz="1050" dirty="0" err="1"/>
              <a:t>dari</a:t>
            </a:r>
            <a:r>
              <a:rPr lang="en-US" sz="1050" dirty="0"/>
              <a:t> Waze, dan data </a:t>
            </a:r>
            <a:r>
              <a:rPr lang="en-US" sz="1050" dirty="0" err="1"/>
              <a:t>cuaca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Visual Crossing Weather.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Sebagai</a:t>
            </a:r>
            <a:r>
              <a:rPr lang="en-US" sz="1050" dirty="0"/>
              <a:t> </a:t>
            </a:r>
            <a:r>
              <a:rPr lang="en-US" sz="1050" dirty="0" err="1"/>
              <a:t>tambahan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menggunakan</a:t>
            </a:r>
            <a:r>
              <a:rPr lang="en-US" sz="1050" dirty="0"/>
              <a:t> data </a:t>
            </a:r>
            <a:r>
              <a:rPr lang="en-US" sz="1050" dirty="0" err="1"/>
              <a:t>hari</a:t>
            </a:r>
            <a:r>
              <a:rPr lang="en-US" sz="1050" dirty="0"/>
              <a:t> </a:t>
            </a:r>
            <a:r>
              <a:rPr lang="en-US" sz="1050" dirty="0" err="1"/>
              <a:t>libur</a:t>
            </a:r>
            <a:r>
              <a:rPr lang="en-US" sz="1050" dirty="0"/>
              <a:t> dan data </a:t>
            </a:r>
            <a:r>
              <a:rPr lang="en-US" sz="1050" dirty="0" err="1"/>
              <a:t>road_closed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data alerts Waze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Menggabungkan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data Waze dan data weather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Visual Crossing Weather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16C48-7BA6-DAF6-0683-E22DE10E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949036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8C05E-F45B-242D-9BE4-426AC0FA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518" y="2411123"/>
            <a:ext cx="33432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92891" y="1299792"/>
            <a:ext cx="3007546" cy="22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menjelaskan</a:t>
            </a:r>
            <a:r>
              <a:rPr lang="en-US" sz="1050" dirty="0"/>
              <a:t> </a:t>
            </a:r>
            <a:r>
              <a:rPr lang="en-US" sz="1050" dirty="0" err="1"/>
              <a:t>tentang</a:t>
            </a:r>
            <a:r>
              <a:rPr lang="en-US" sz="1050" dirty="0"/>
              <a:t> jams </a:t>
            </a:r>
            <a:r>
              <a:rPr lang="en-US" sz="1050" dirty="0" err="1"/>
              <a:t>atau</a:t>
            </a:r>
            <a:r>
              <a:rPr lang="en-US" sz="1050" dirty="0"/>
              <a:t> </a:t>
            </a:r>
            <a:r>
              <a:rPr lang="en-US" sz="1050" dirty="0" err="1"/>
              <a:t>kemacetan</a:t>
            </a:r>
            <a:r>
              <a:rPr lang="en-US" sz="1050" dirty="0"/>
              <a:t> yang </a:t>
            </a:r>
            <a:r>
              <a:rPr lang="en-US" sz="1050" dirty="0" err="1"/>
              <a:t>terjadi</a:t>
            </a:r>
            <a:r>
              <a:rPr lang="en-US" sz="1050" dirty="0"/>
              <a:t> di </a:t>
            </a:r>
            <a:r>
              <a:rPr lang="en-US" sz="1050" dirty="0" err="1"/>
              <a:t>kota</a:t>
            </a:r>
            <a:r>
              <a:rPr lang="en-US" sz="1050" dirty="0"/>
              <a:t> Bandung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Dari </a:t>
            </a:r>
            <a:r>
              <a:rPr lang="en-US" sz="1050" dirty="0" err="1"/>
              <a:t>kolom-kolom</a:t>
            </a:r>
            <a:r>
              <a:rPr lang="en-US" sz="1050" dirty="0"/>
              <a:t> </a:t>
            </a:r>
            <a:r>
              <a:rPr lang="en-US" sz="1050" dirty="0" err="1"/>
              <a:t>tersebut</a:t>
            </a:r>
            <a:r>
              <a:rPr lang="en-US" sz="1050" dirty="0"/>
              <a:t> yang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dipakai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kolom</a:t>
            </a:r>
            <a:r>
              <a:rPr lang="en-US" sz="1050" dirty="0"/>
              <a:t> ‘street’, ‘date, ‘level’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sendiri</a:t>
            </a:r>
            <a:r>
              <a:rPr lang="en-US" sz="1050" dirty="0"/>
              <a:t> </a:t>
            </a:r>
            <a:r>
              <a:rPr lang="en-US" sz="1050" dirty="0" err="1"/>
              <a:t>hanya</a:t>
            </a:r>
            <a:r>
              <a:rPr lang="en-US" sz="1050" dirty="0"/>
              <a:t> </a:t>
            </a:r>
            <a:r>
              <a:rPr lang="en-US" sz="1050" dirty="0" err="1"/>
              <a:t>berisi</a:t>
            </a:r>
            <a:r>
              <a:rPr lang="en-US" sz="1050" dirty="0"/>
              <a:t> data </a:t>
            </a:r>
            <a:r>
              <a:rPr lang="en-US" sz="1050" dirty="0" err="1"/>
              <a:t>dari</a:t>
            </a:r>
            <a:r>
              <a:rPr lang="en-US" sz="1050" dirty="0"/>
              <a:t> level 1-5,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Jams Kota Bandung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98A0E-4B30-B5B2-4A4F-D0F61A02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73" y="1062724"/>
            <a:ext cx="3698184" cy="33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92891" y="1299792"/>
            <a:ext cx="3007546" cy="22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menjelaskan</a:t>
            </a:r>
            <a:r>
              <a:rPr lang="en-US" sz="1050" dirty="0"/>
              <a:t> </a:t>
            </a:r>
            <a:r>
              <a:rPr lang="en-US" sz="1050" dirty="0" err="1"/>
              <a:t>tentang</a:t>
            </a:r>
            <a:r>
              <a:rPr lang="en-US" sz="1050" dirty="0"/>
              <a:t> </a:t>
            </a:r>
            <a:r>
              <a:rPr lang="en-US" sz="1050" dirty="0" err="1"/>
              <a:t>peringatan</a:t>
            </a:r>
            <a:r>
              <a:rPr lang="en-US" sz="1050" dirty="0"/>
              <a:t> yang </a:t>
            </a:r>
            <a:r>
              <a:rPr lang="en-US" sz="1050" dirty="0" err="1"/>
              <a:t>terjadi</a:t>
            </a:r>
            <a:r>
              <a:rPr lang="en-US" sz="1050" dirty="0"/>
              <a:t> di </a:t>
            </a:r>
            <a:r>
              <a:rPr lang="en-US" sz="1050" dirty="0" err="1"/>
              <a:t>jalan-jalan</a:t>
            </a:r>
            <a:r>
              <a:rPr lang="en-US" sz="1050" dirty="0"/>
              <a:t> di Kota Bandung.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yang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dipakai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data </a:t>
            </a:r>
            <a:r>
              <a:rPr lang="en-US" sz="1050" dirty="0" err="1"/>
              <a:t>dengan</a:t>
            </a:r>
            <a:r>
              <a:rPr lang="en-US" sz="1050" dirty="0"/>
              <a:t>  alerts </a:t>
            </a:r>
            <a:r>
              <a:rPr lang="en-US" sz="1050" dirty="0" err="1"/>
              <a:t>road_closed</a:t>
            </a:r>
            <a:r>
              <a:rPr lang="en-US" sz="1050" dirty="0"/>
              <a:t>.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dipertimbangkan</a:t>
            </a:r>
            <a:r>
              <a:rPr lang="en-US" sz="1050" dirty="0"/>
              <a:t> </a:t>
            </a:r>
            <a:r>
              <a:rPr lang="en-US" sz="1050" dirty="0" err="1"/>
              <a:t>karena</a:t>
            </a:r>
            <a:r>
              <a:rPr lang="en-US" sz="1050" dirty="0"/>
              <a:t> data </a:t>
            </a:r>
            <a:r>
              <a:rPr lang="en-US" sz="1050" dirty="0" err="1"/>
              <a:t>tersebut</a:t>
            </a:r>
            <a:r>
              <a:rPr lang="en-US" sz="1050" dirty="0"/>
              <a:t> </a:t>
            </a:r>
            <a:r>
              <a:rPr lang="en-US" sz="1050" dirty="0" err="1"/>
              <a:t>bisa</a:t>
            </a:r>
            <a:r>
              <a:rPr lang="en-US" sz="1050" dirty="0"/>
              <a:t> </a:t>
            </a:r>
            <a:r>
              <a:rPr lang="en-US" sz="1050" dirty="0" err="1"/>
              <a:t>diprediksi</a:t>
            </a:r>
            <a:r>
              <a:rPr lang="en-US" sz="1050" dirty="0"/>
              <a:t> </a:t>
            </a:r>
            <a:r>
              <a:rPr lang="en-US" sz="1050" dirty="0" err="1"/>
              <a:t>atau</a:t>
            </a:r>
            <a:r>
              <a:rPr lang="en-US" sz="1050" dirty="0"/>
              <a:t> </a:t>
            </a:r>
            <a:r>
              <a:rPr lang="en-US" sz="1050" dirty="0" err="1"/>
              <a:t>ditentukan</a:t>
            </a:r>
            <a:r>
              <a:rPr lang="en-US" sz="1050" dirty="0"/>
              <a:t> oleh </a:t>
            </a:r>
            <a:r>
              <a:rPr lang="en-US" sz="1050" dirty="0" err="1"/>
              <a:t>pemerintah</a:t>
            </a:r>
            <a:r>
              <a:rPr lang="en-US" sz="1050" dirty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Data lain </a:t>
            </a:r>
            <a:r>
              <a:rPr lang="en-US" sz="1050" dirty="0" err="1"/>
              <a:t>dengan</a:t>
            </a:r>
            <a:r>
              <a:rPr lang="en-US" sz="1050" dirty="0"/>
              <a:t> alert </a:t>
            </a:r>
            <a:r>
              <a:rPr lang="en-US" sz="1050" dirty="0" err="1"/>
              <a:t>seperti</a:t>
            </a:r>
            <a:r>
              <a:rPr lang="en-US" sz="1050" dirty="0"/>
              <a:t> </a:t>
            </a:r>
            <a:r>
              <a:rPr lang="en-US" sz="1050" dirty="0" err="1"/>
              <a:t>kecelakaan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diprediksi</a:t>
            </a:r>
            <a:r>
              <a:rPr lang="en-US" sz="1050" dirty="0"/>
              <a:t>, </a:t>
            </a:r>
            <a:r>
              <a:rPr lang="en-US" sz="1050" dirty="0" err="1"/>
              <a:t>sedangkan</a:t>
            </a:r>
            <a:r>
              <a:rPr lang="en-US" sz="1050" dirty="0"/>
              <a:t> data </a:t>
            </a:r>
            <a:r>
              <a:rPr lang="en-US" sz="1050" dirty="0" err="1"/>
              <a:t>peringatan</a:t>
            </a:r>
            <a:r>
              <a:rPr lang="en-US" sz="1050" dirty="0"/>
              <a:t> </a:t>
            </a:r>
            <a:r>
              <a:rPr lang="en-US" sz="1050" dirty="0" err="1"/>
              <a:t>cuaca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diperlukan</a:t>
            </a:r>
            <a:r>
              <a:rPr lang="en-US" sz="1050" dirty="0"/>
              <a:t> </a:t>
            </a:r>
            <a:r>
              <a:rPr lang="en-US" sz="1050" dirty="0" err="1"/>
              <a:t>karena</a:t>
            </a:r>
            <a:r>
              <a:rPr lang="en-US" sz="1050" dirty="0"/>
              <a:t> </a:t>
            </a:r>
            <a:r>
              <a:rPr lang="en-US" sz="1050" dirty="0" err="1"/>
              <a:t>terdapat</a:t>
            </a:r>
            <a:r>
              <a:rPr lang="en-US" sz="1050" dirty="0"/>
              <a:t> data </a:t>
            </a:r>
            <a:r>
              <a:rPr lang="en-US" sz="1050" dirty="0" err="1"/>
              <a:t>cuaca</a:t>
            </a:r>
            <a:r>
              <a:rPr lang="en-US" sz="1050" dirty="0"/>
              <a:t> </a:t>
            </a:r>
            <a:r>
              <a:rPr lang="en-US" sz="1050" dirty="0" err="1"/>
              <a:t>sebagai</a:t>
            </a:r>
            <a:r>
              <a:rPr lang="en-US" sz="1050" dirty="0"/>
              <a:t> data </a:t>
            </a:r>
            <a:r>
              <a:rPr lang="en-US" sz="1050" dirty="0" err="1"/>
              <a:t>tambahan</a:t>
            </a:r>
            <a:endParaRPr lang="en-US" sz="1050"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Alerts Kota Bandung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B0F11-8E31-49A3-9F2A-636B1CD8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89" y="1145298"/>
            <a:ext cx="4746682" cy="34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67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1053</Words>
  <Application>Microsoft Office PowerPoint</Application>
  <PresentationFormat>On-screen Show (16:9)</PresentationFormat>
  <Paragraphs>107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Plus Jakarta Sans Medium</vt:lpstr>
      <vt:lpstr>Plus Jakarta Sans SemiBold</vt:lpstr>
      <vt:lpstr>Plus Jakarta Sans</vt:lpstr>
      <vt:lpstr>Arial</vt:lpstr>
      <vt:lpstr>Simple Light</vt:lpstr>
      <vt:lpstr>Mini Project Data Science</vt:lpstr>
      <vt:lpstr>Business Understanding</vt:lpstr>
      <vt:lpstr>Smart City, mempermudah masyarakat</vt:lpstr>
      <vt:lpstr>Atasi masalah perkotaan dengan machine learning</vt:lpstr>
      <vt:lpstr>Business Goal </vt:lpstr>
      <vt:lpstr>Data Understanding  &amp; Data Preparation</vt:lpstr>
      <vt:lpstr>Menggabungkan data Waze dan data weather dari Visual Crossing Weather</vt:lpstr>
      <vt:lpstr>Data Jams Kota Bandung</vt:lpstr>
      <vt:lpstr>Data Alerts Kota Bandung</vt:lpstr>
      <vt:lpstr>Data Cuaca Kota Bandung &amp; Data Hari Libur</vt:lpstr>
      <vt:lpstr>Data level 0 ditambahkan</vt:lpstr>
      <vt:lpstr>Merge data</vt:lpstr>
      <vt:lpstr>Data Cleansing</vt:lpstr>
      <vt:lpstr>Encode Data Kategorikal</vt:lpstr>
      <vt:lpstr>Scaling</vt:lpstr>
      <vt:lpstr>Data Imbalance</vt:lpstr>
      <vt:lpstr>Modeling</vt:lpstr>
      <vt:lpstr>Decision Tree</vt:lpstr>
      <vt:lpstr>Random Forest</vt:lpstr>
      <vt:lpstr>Evaluation</vt:lpstr>
      <vt:lpstr>Hasil yang belum optimal</vt:lpstr>
      <vt:lpstr>Kesimpulan</vt:lpstr>
      <vt:lpstr>Model masih perlu ditingkatkan</vt:lpstr>
      <vt:lpstr>Referensi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Science</dc:title>
  <dc:creator>Fachrul Ghiffari</dc:creator>
  <cp:lastModifiedBy>Fachrul Ghiffari</cp:lastModifiedBy>
  <cp:revision>3</cp:revision>
  <dcterms:modified xsi:type="dcterms:W3CDTF">2023-02-26T17:14:40Z</dcterms:modified>
</cp:coreProperties>
</file>