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9"/>
  </p:notesMasterIdLst>
  <p:sldIdLst>
    <p:sldId id="256" r:id="rId2"/>
    <p:sldId id="259" r:id="rId3"/>
    <p:sldId id="261" r:id="rId4"/>
    <p:sldId id="262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</p:sldIdLst>
  <p:sldSz cx="9144000" cy="5143500" type="screen16x9"/>
  <p:notesSz cx="6858000" cy="9144000"/>
  <p:embeddedFontLst>
    <p:embeddedFont>
      <p:font typeface="Anaheim" panose="020B0604020202020204" charset="0"/>
      <p:regular r:id="rId30"/>
    </p:embeddedFont>
    <p:embeddedFont>
      <p:font typeface="Quicksand" panose="020B0604020202020204" charset="0"/>
      <p:regular r:id="rId31"/>
      <p:bold r:id="rId32"/>
    </p:embeddedFont>
    <p:embeddedFont>
      <p:font typeface="Quicksand SemiBold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209AF5-1673-4BB7-9DF0-5A68E55F6332}">
  <a:tblStyle styleId="{CC209AF5-1673-4BB7-9DF0-5A68E55F63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B0E346-231A-4D21-89D6-B64E4B23AF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576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126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408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758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926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702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956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238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995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20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210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659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153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994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319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936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561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107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65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712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739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277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6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975" y="3809675"/>
            <a:ext cx="4916100" cy="484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96514" y="1594500"/>
            <a:ext cx="4454400" cy="20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Quicksand"/>
              <a:buNone/>
              <a:defRPr sz="5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Quicksand"/>
              <a:buNone/>
              <a:defRPr sz="5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Quicksand"/>
              <a:buNone/>
              <a:defRPr sz="5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Quicksand"/>
              <a:buNone/>
              <a:defRPr sz="5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Quicksand"/>
              <a:buNone/>
              <a:defRPr sz="5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Quicksand"/>
              <a:buNone/>
              <a:defRPr sz="5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Quicksand"/>
              <a:buNone/>
              <a:defRPr sz="5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Quicksand"/>
              <a:buNone/>
              <a:defRPr sz="5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Quicksand"/>
              <a:buNone/>
              <a:defRPr sz="5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48500" cy="52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1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2183550" y="2307517"/>
            <a:ext cx="1350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183550" y="3199250"/>
            <a:ext cx="4526400" cy="11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4243875" y="2383026"/>
            <a:ext cx="2505600" cy="17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731200" y="2383026"/>
            <a:ext cx="2505600" cy="17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31200" y="1810110"/>
            <a:ext cx="1398000" cy="485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243875" y="1810710"/>
            <a:ext cx="1114800" cy="484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l="24986" t="298" r="67754" b="288"/>
          <a:stretch/>
        </p:blipFill>
        <p:spPr>
          <a:xfrm rot="5400000">
            <a:off x="4472124" y="-4472124"/>
            <a:ext cx="199752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3">
            <a:alphaModFix/>
          </a:blip>
          <a:srcRect l="24986" t="298" r="67754" b="288"/>
          <a:stretch/>
        </p:blipFill>
        <p:spPr>
          <a:xfrm rot="5400000">
            <a:off x="4472124" y="-4472124"/>
            <a:ext cx="199752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3">
            <a:alphaModFix/>
          </a:blip>
          <a:srcRect l="24986" t="298" r="67754" b="288"/>
          <a:stretch/>
        </p:blipFill>
        <p:spPr>
          <a:xfrm rot="-5400000" flipH="1">
            <a:off x="4472124" y="-4472124"/>
            <a:ext cx="199752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l="24986" t="298" r="67754" b="288"/>
          <a:stretch/>
        </p:blipFill>
        <p:spPr>
          <a:xfrm rot="5400000">
            <a:off x="4472124" y="-4472124"/>
            <a:ext cx="199752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862675" y="2345075"/>
            <a:ext cx="1316700" cy="484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3526109" y="2345075"/>
            <a:ext cx="1316700" cy="484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3"/>
          </p:nvPr>
        </p:nvSpPr>
        <p:spPr>
          <a:xfrm>
            <a:off x="6189533" y="2345075"/>
            <a:ext cx="1316700" cy="484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862675" y="3778550"/>
            <a:ext cx="1316700" cy="484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5"/>
          </p:nvPr>
        </p:nvSpPr>
        <p:spPr>
          <a:xfrm>
            <a:off x="3526109" y="3778550"/>
            <a:ext cx="1316700" cy="484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6"/>
          </p:nvPr>
        </p:nvSpPr>
        <p:spPr>
          <a:xfrm>
            <a:off x="6189533" y="3778550"/>
            <a:ext cx="1316700" cy="484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7" hasCustomPrompt="1"/>
          </p:nvPr>
        </p:nvSpPr>
        <p:spPr>
          <a:xfrm>
            <a:off x="845725" y="1443425"/>
            <a:ext cx="1316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8" hasCustomPrompt="1"/>
          </p:nvPr>
        </p:nvSpPr>
        <p:spPr>
          <a:xfrm>
            <a:off x="3526100" y="1443425"/>
            <a:ext cx="1316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9" hasCustomPrompt="1"/>
          </p:nvPr>
        </p:nvSpPr>
        <p:spPr>
          <a:xfrm>
            <a:off x="6189525" y="1443425"/>
            <a:ext cx="1316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3" hasCustomPrompt="1"/>
          </p:nvPr>
        </p:nvSpPr>
        <p:spPr>
          <a:xfrm>
            <a:off x="854200" y="2883163"/>
            <a:ext cx="1316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4" hasCustomPrompt="1"/>
          </p:nvPr>
        </p:nvSpPr>
        <p:spPr>
          <a:xfrm>
            <a:off x="3534575" y="2883163"/>
            <a:ext cx="1316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5" hasCustomPrompt="1"/>
          </p:nvPr>
        </p:nvSpPr>
        <p:spPr>
          <a:xfrm>
            <a:off x="6198000" y="2883163"/>
            <a:ext cx="1316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/>
          </a:blip>
          <a:srcRect l="24986" t="298" r="67754" b="288"/>
          <a:stretch/>
        </p:blipFill>
        <p:spPr>
          <a:xfrm rot="5400000">
            <a:off x="4472124" y="-4472124"/>
            <a:ext cx="199752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 SemiBold"/>
              <a:buNone/>
              <a:defRPr sz="28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 SemiBold"/>
              <a:buNone/>
              <a:defRPr sz="28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 SemiBold"/>
              <a:buNone/>
              <a:defRPr sz="28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 SemiBold"/>
              <a:buNone/>
              <a:defRPr sz="28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 SemiBold"/>
              <a:buNone/>
              <a:defRPr sz="28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 SemiBold"/>
              <a:buNone/>
              <a:defRPr sz="28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 SemiBold"/>
              <a:buNone/>
              <a:defRPr sz="28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 SemiBold"/>
              <a:buNone/>
              <a:defRPr sz="28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 SemiBold"/>
              <a:buNone/>
              <a:defRPr sz="28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Quicksand"/>
              <a:buChar char="●"/>
              <a:defRPr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Quicksand"/>
              <a:buChar char="○"/>
              <a:defRPr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Quicksand"/>
              <a:buChar char="■"/>
              <a:defRPr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Quicksand"/>
              <a:buChar char="●"/>
              <a:defRPr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Quicksand"/>
              <a:buChar char="○"/>
              <a:defRPr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Quicksand"/>
              <a:buChar char="■"/>
              <a:defRPr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Quicksand"/>
              <a:buChar char="●"/>
              <a:defRPr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Quicksand"/>
              <a:buChar char="○"/>
              <a:defRPr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Quicksand"/>
              <a:buChar char="■"/>
              <a:defRPr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subTitle" idx="1"/>
          </p:nvPr>
        </p:nvSpPr>
        <p:spPr>
          <a:xfrm>
            <a:off x="720975" y="3809675"/>
            <a:ext cx="4916100" cy="4845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Muhammad Fachrul Ghiffari</a:t>
            </a:r>
            <a:endParaRPr sz="1600" dirty="0"/>
          </a:p>
        </p:txBody>
      </p:sp>
      <p:sp>
        <p:nvSpPr>
          <p:cNvPr id="154" name="Google Shape;154;p28"/>
          <p:cNvSpPr/>
          <p:nvPr/>
        </p:nvSpPr>
        <p:spPr>
          <a:xfrm>
            <a:off x="720975" y="2101166"/>
            <a:ext cx="4854203" cy="79649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100000">
                      <a:schemeClr val="accent3"/>
                    </a:gs>
                  </a:gsLst>
                  <a:lin ang="2700006" scaled="0"/>
                </a:gradFill>
                <a:latin typeface="Quicksand;300"/>
              </a:rPr>
              <a:t>DSLS 2023</a:t>
            </a:r>
            <a:endParaRPr b="0" i="0" dirty="0">
              <a:ln>
                <a:noFill/>
              </a:ln>
              <a:gradFill>
                <a:gsLst>
                  <a:gs pos="0">
                    <a:schemeClr val="lt2"/>
                  </a:gs>
                  <a:gs pos="100000">
                    <a:schemeClr val="accent3"/>
                  </a:gs>
                </a:gsLst>
                <a:lin ang="2700006" scaled="0"/>
              </a:gradFill>
              <a:latin typeface="Quicksand;300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165349" y="1350852"/>
            <a:ext cx="3872302" cy="117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/>
          <p:nvPr/>
        </p:nvSpPr>
        <p:spPr>
          <a:xfrm>
            <a:off x="720975" y="3183333"/>
            <a:ext cx="4916146" cy="4507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6" scaled="0"/>
                </a:gradFill>
                <a:latin typeface="Quicksand"/>
              </a:rPr>
              <a:t>Mini Project: Data Engineering</a:t>
            </a:r>
            <a:endParaRPr b="0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6" scaled="0"/>
              </a:gradFill>
              <a:latin typeface="Quicksand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7516200" y="3725700"/>
            <a:ext cx="1170600" cy="14178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6140138" y="940325"/>
            <a:ext cx="1170600" cy="1417800"/>
          </a:xfrm>
          <a:prstGeom prst="rect">
            <a:avLst/>
          </a:prstGeom>
          <a:solidFill>
            <a:srgbClr val="0F0F0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Sales by Product (Meat/Poultry)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272845" y="1140226"/>
            <a:ext cx="2904744" cy="3558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Meat/Poultry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dengan hanya 6 produknya dapat menjadi kategori dengan penjualan terbesar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ke-4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dengan penjualan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$159,34 ribu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, menyumbang sekitar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12,77%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 dari total penjualan.</a:t>
            </a:r>
          </a:p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Penjualan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Confections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mengalami naik dan turun dari bulan ke bulan, namun cenderung stabil dan mengalami naik-turun yang signifikan dimulai bulan November 1997. </a:t>
            </a:r>
          </a:p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Yang mendongkrak penjualan pada kategori ini adalah produk </a:t>
            </a:r>
            <a:r>
              <a:rPr lang="en-US" sz="1050" b="1" dirty="0" err="1">
                <a:latin typeface="Quicksand" panose="020B0604020202020204" charset="0"/>
                <a:cs typeface="Courier New" panose="02070309020205020404" pitchFamily="49" charset="0"/>
              </a:rPr>
              <a:t>Thüringer</a:t>
            </a:r>
            <a:r>
              <a:rPr lang="en-US" sz="1050" b="1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latin typeface="Quicksand" panose="020B0604020202020204" charset="0"/>
                <a:cs typeface="Courier New" panose="02070309020205020404" pitchFamily="49" charset="0"/>
              </a:rPr>
              <a:t>Rostbratwurst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dengan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penjualan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sebesar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$80,77 ribu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atau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50,44%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 dari total penjualan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Meat/Poultry.</a:t>
            </a:r>
          </a:p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Untuk mendongkrak penjualan yang lebih besar dari kategori ini bisa dengan menambah variasi produknya.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94D8B-5718-6064-6C4C-F0BFFC523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862" y="1230281"/>
            <a:ext cx="5668293" cy="320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4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Sales by Product (Seafood)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272845" y="1140226"/>
            <a:ext cx="2904744" cy="3558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Seafood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memiliki penjualan sebesar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$130,08 ribu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, menyumbang sekitar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10,43%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 dari total penjualan.</a:t>
            </a:r>
          </a:p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Penjualan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Confections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mengalami naik dan turun dari bulan ke bulan, cenderung sedikit naik. </a:t>
            </a:r>
          </a:p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Penjualan produk-produk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Seafood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didominasi oleh </a:t>
            </a:r>
            <a:r>
              <a:rPr lang="en-US" sz="1050" b="1" dirty="0">
                <a:latin typeface="Quicksand" panose="020B0604020202020204" charset="0"/>
                <a:cs typeface="Courier New" panose="02070309020205020404" pitchFamily="49" charset="0"/>
              </a:rPr>
              <a:t>Carnarvon Tigers (22,43%), Ikura (16,02%), 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dan </a:t>
            </a:r>
            <a:r>
              <a:rPr lang="en-US" sz="1050" b="1" dirty="0">
                <a:latin typeface="Quicksand" panose="020B0604020202020204" charset="0"/>
                <a:cs typeface="Courier New" panose="02070309020205020404" pitchFamily="49" charset="0"/>
              </a:rPr>
              <a:t>Boston Crab Meat (13,77%).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Ketiga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produk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tersebut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sebetulnya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penjualannya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tidak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terlalu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besar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, dan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produk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lainnya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bahkan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sangat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kecil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.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Banyaknya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jenis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produk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lah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yang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membuat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kategori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ini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bisa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menduduki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peringkat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latin typeface="Quicksand" panose="020B0604020202020204" charset="0"/>
                <a:cs typeface="Courier New" panose="02070309020205020404" pitchFamily="49" charset="0"/>
              </a:rPr>
              <a:t>ke-5.</a:t>
            </a:r>
          </a:p>
          <a:p>
            <a:pPr marL="0" indent="0"/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Untuk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itu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dapat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dilakukan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pengoptimalan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penjualan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pada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produk-produknya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baik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dengan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cara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advertising,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maupun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mencari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supplier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dengan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produk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yang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kualitasnya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lebih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baik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agar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konsumen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lebih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tertarik</a:t>
            </a:r>
            <a:endParaRPr lang="en" sz="1050" dirty="0">
              <a:latin typeface="Quicksand" panose="020B0604020202020204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6871F-C4E9-6657-2FDA-846C4B22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589" y="1272101"/>
            <a:ext cx="5807452" cy="32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2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Sales by Product (Condiments)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6239256" y="1461597"/>
            <a:ext cx="2904744" cy="3026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Condiments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memiliki penjualan mencapai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$105,16 ribu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, menyumbang sekitar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8,43%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 dari total penjualan.</a:t>
            </a:r>
          </a:p>
          <a:p>
            <a:pPr marL="0" indent="0"/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Condiments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 seharusnya bisa menjadi komoditas utama dalam penjualan. </a:t>
            </a:r>
          </a:p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Dengan banyaknya jenis produk pada kategori ini, seharusnya bisa mendongkrak penjualan. Banyak produknya yang justru tidak menghasilkan penjualan pada bulan-bulan tertentu.</a:t>
            </a:r>
          </a:p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Perlu adanya analisis untuk mengetahui pasar pada produk-produk tersebut atau mengecek kualitas produk tersebut. Dan jika kualitas produk tersebut kurang bagus maka perusahaan harus mencari supplier dengan produk serupa dengan kualitas yang jauh lebih baik.</a:t>
            </a:r>
          </a:p>
          <a:p>
            <a:pPr marL="0" indent="0"/>
            <a:endParaRPr lang="en" sz="1050" dirty="0">
              <a:latin typeface="Quicksand" panose="020B0604020202020204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F25C1-DD63-677A-40C2-E2F5A5C28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24" y="1335739"/>
            <a:ext cx="5651618" cy="31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9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Sales by Product (Produce)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6239256" y="1461597"/>
            <a:ext cx="2904744" cy="3026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Kategori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Produce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 memiliki penjualan mencapai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$98,85 ribu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, menyumbang sekitar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7,92%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 dari total penjualan.</a:t>
            </a:r>
          </a:p>
          <a:p>
            <a:pPr marL="0" indent="0"/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Produce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memiliki 5 produk didalamnya, dengan grafik yang tidak terlalu baik, 3 produk memiliki penjualan yang sedikit baik namun di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beberapa bulan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masing-masing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produk tersebut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tidak memiliki penjualan atau bisa dikatakan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penjualannya $0.</a:t>
            </a:r>
          </a:p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Untuk itu perlu adanya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analisis pasar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pada produk-produk di kategori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Produce,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atau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menganalisis kepuasan pelanggan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pada produk-produk tersebut untuk nantinya akan diketahui kualitas produk-produk tersebut dan perusahaan bisa mengganti supplier untuk produk-produk di kategori ini.</a:t>
            </a:r>
            <a:endParaRPr lang="en" sz="1050" b="1" dirty="0">
              <a:latin typeface="Quicksand" panose="020B0604020202020204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E4E9E4-CA29-3741-6FE6-15F119B7F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5" y="1339265"/>
            <a:ext cx="5541820" cy="31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3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Sales by Product (Grains/Cereal)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272845" y="1140226"/>
            <a:ext cx="2904744" cy="3558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Di posisi terakhir penjualan berdasarkan kategori adalah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Grains/Cereal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 yang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memiliki penjualan sebesar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$91,33 ribu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, menyumbang sekitar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7,32%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dari total penjualan.</a:t>
            </a:r>
          </a:p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Produk </a:t>
            </a:r>
            <a:r>
              <a:rPr lang="en-US" sz="1050" b="1" dirty="0">
                <a:latin typeface="Quicksand" panose="020B0604020202020204" charset="0"/>
                <a:cs typeface="Courier New" panose="02070309020205020404" pitchFamily="49" charset="0"/>
              </a:rPr>
              <a:t>Gnocchi di </a:t>
            </a:r>
            <a:r>
              <a:rPr lang="en-US" sz="1050" b="1" dirty="0" err="1">
                <a:latin typeface="Quicksand" panose="020B0604020202020204" charset="0"/>
                <a:cs typeface="Courier New" panose="02070309020205020404" pitchFamily="49" charset="0"/>
              </a:rPr>
              <a:t>nonna</a:t>
            </a:r>
            <a:r>
              <a:rPr lang="en-US" sz="1050" b="1" dirty="0">
                <a:latin typeface="Quicksand" panose="020B0604020202020204" charset="0"/>
                <a:cs typeface="Courier New" panose="02070309020205020404" pitchFamily="49" charset="0"/>
              </a:rPr>
              <a:t> Alice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sebetulnya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memiliki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penjualan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yang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baik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namun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produk-produk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lainnya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tidak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.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Bahkan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di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beberapa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bulan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masing-masing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produk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tersebut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memiliki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Quicksand" panose="020B0604020202020204" charset="0"/>
                <a:cs typeface="Courier New" panose="02070309020205020404" pitchFamily="49" charset="0"/>
              </a:rPr>
              <a:t>penjualan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$0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. Dan dilihat pada tren penjualannya cenderung tidak ada kenaikkan.</a:t>
            </a:r>
          </a:p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Sama seperti kategori sebelumnya. Perusahaan perlu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menganalisis pasar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pada produk-produk di kategor ini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,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atau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menganalisis kepuasan pelanggan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pada produk-produk tersebut untuk nantinya akan diketahui kualitas produk-produk tersebut dan perusahaan bisa mengganti supplier untuk produk-produk di kategori ini.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D8DEA-C205-2C4F-2BBD-AB86B0C81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07" y="1277280"/>
            <a:ext cx="5356811" cy="302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9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Analysis : Summary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501443" y="1313063"/>
            <a:ext cx="7991393" cy="2517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Pada beberapa kategori seperti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Beverages, Dairy Products, Meats/Poultry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penjualan sangat bergantung pada beberapa produk atau bahkan hanya satu produk hanya, produk lainnya justru memiliki penjualan yang tidak bagus.</a:t>
            </a:r>
          </a:p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Tentunya akan sangat riskan apabila produk-produk tersebut pada akhirnya bermasalah. Produk-produk yang mendongkrak ketiga kategori tersebut memiliki penjualan yang besar sehingga dapat diambil kesimpulan bahwa ketiga kategori tersebut memiliki pasar yang besar. Perusahaan harus menganalisis produk-produk lainnya, dengan menganalisis kepuasan pelanggan pada produk-produk lainnya.</a:t>
            </a:r>
          </a:p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Pada kategori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Confections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 terlihat bahwa penjualan produk-produk naik-turunnya hampir secara bersamaan menandakan bahwa penjualan pada kategori ini dipengaruhi oleh kejadian/tren yang sedang terjadi, sehingga perusahaan harus menganalisa tren tersebut.</a:t>
            </a:r>
          </a:p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Dan kategori-kategori lainnya memiliki penjualan yang kurang baik atau bahkan beberapa sangat buruk dengan banyak produk yang memiliki penjualan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$0.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Sehingga perusahaan harus menganalisa pasar untuk produk-produk tersebut atau kepuasan pelanggan terhadap kualitas produk.</a:t>
            </a:r>
          </a:p>
        </p:txBody>
      </p:sp>
    </p:spTree>
    <p:extLst>
      <p:ext uri="{BB962C8B-B14F-4D97-AF65-F5344CB8AC3E}">
        <p14:creationId xmlns:p14="http://schemas.microsoft.com/office/powerpoint/2010/main" val="92565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3"/>
          <p:cNvPicPr preferRelativeResize="0"/>
          <p:nvPr/>
        </p:nvPicPr>
        <p:blipFill rotWithShape="1">
          <a:blip r:embed="rId4">
            <a:alphaModFix/>
          </a:blip>
          <a:srcRect l="13435" t="28818" r="29967" b="14584"/>
          <a:stretch/>
        </p:blipFill>
        <p:spPr>
          <a:xfrm rot="5400000">
            <a:off x="-933750" y="1390949"/>
            <a:ext cx="3955374" cy="117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/>
          <p:nvPr/>
        </p:nvSpPr>
        <p:spPr>
          <a:xfrm>
            <a:off x="2504764" y="3311705"/>
            <a:ext cx="4075797" cy="3574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6" scaled="0"/>
                </a:gradFill>
                <a:latin typeface="Quicksand"/>
              </a:rPr>
              <a:t>Supplier Analysis</a:t>
            </a:r>
            <a:endParaRPr b="0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6" scaled="0"/>
              </a:gradFill>
              <a:latin typeface="Quicksand"/>
            </a:endParaRPr>
          </a:p>
        </p:txBody>
      </p:sp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2183550" y="2307517"/>
            <a:ext cx="135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207" name="Google Shape;207;p33"/>
          <p:cNvSpPr/>
          <p:nvPr/>
        </p:nvSpPr>
        <p:spPr>
          <a:xfrm>
            <a:off x="457200" y="3720663"/>
            <a:ext cx="1179600" cy="141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461688" y="3720675"/>
            <a:ext cx="1170600" cy="1417800"/>
          </a:xfrm>
          <a:prstGeom prst="rect">
            <a:avLst/>
          </a:prstGeom>
          <a:solidFill>
            <a:srgbClr val="0F0F0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80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 Pengambilan Data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6115347" y="1650724"/>
            <a:ext cx="2505600" cy="1842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Proses pengambilan data menggunakan SQL Server Management Studio.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 yang digunakan adalah: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Order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Order Details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Products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Categories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Suppliers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F566E-CA48-8D4E-E8BE-62CC65400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23" y="1482435"/>
            <a:ext cx="5682922" cy="29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9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 Hasil Query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5766000" y="1574523"/>
            <a:ext cx="2789182" cy="2685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 disamping merupakan hasil dari query yang telah dilakukan untuk supplier analysis.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 ini meliputi perusahaan supplier (CompanyName), kategori dari product (CategoryName), nama produk (ProductName), dan penjualan tersebut (Sales) untuk product tersebut.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Kolom Sales merupakan harga penjualan setelah diskon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33073-E50D-804B-96D2-6DF1C3AD7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39" y="1177636"/>
            <a:ext cx="3930746" cy="363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0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Supplier’s Sales Analysis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915454" y="3642252"/>
            <a:ext cx="7805981" cy="1287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Penjualan terbesar berdasarkan produk adalah perusahaan 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Aux </a:t>
            </a:r>
            <a:r>
              <a:rPr lang="en-US" sz="1100" b="1" dirty="0" err="1">
                <a:latin typeface="Quicksand" panose="020B0604020202020204" charset="0"/>
                <a:cs typeface="Courier New" panose="02070309020205020404" pitchFamily="49" charset="0"/>
              </a:rPr>
              <a:t>joyeux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Quicksand" panose="020B0604020202020204" charset="0"/>
                <a:cs typeface="Courier New" panose="02070309020205020404" pitchFamily="49" charset="0"/>
              </a:rPr>
              <a:t>ecclésiastiques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dengan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$154 ribu (12,14%)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, diikuti dengan </a:t>
            </a:r>
            <a:r>
              <a:rPr lang="en-US" sz="1100" b="1" dirty="0" err="1">
                <a:latin typeface="Quicksand" panose="020B0604020202020204" charset="0"/>
                <a:cs typeface="Courier New" panose="02070309020205020404" pitchFamily="49" charset="0"/>
              </a:rPr>
              <a:t>Plutzer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Quicksand" panose="020B0604020202020204" charset="0"/>
                <a:cs typeface="Courier New" panose="02070309020205020404" pitchFamily="49" charset="0"/>
              </a:rPr>
              <a:t>Lebensmittelgroßmärkte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 AG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dengan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$145 ribu (11,48%)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kemudian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Gai </a:t>
            </a:r>
            <a:r>
              <a:rPr lang="en-US" sz="1100" b="1" dirty="0" err="1">
                <a:latin typeface="Quicksand" panose="020B0604020202020204" charset="0"/>
                <a:cs typeface="Courier New" panose="02070309020205020404" pitchFamily="49" charset="0"/>
              </a:rPr>
              <a:t>pâturage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dengan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$118 ribu (9,32%)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, 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Pavlova, Ltd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dengan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$106 ribu (8,41%). 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Dan sisanya memiliki penjualan yang sangat jauh dibawahnya.</a:t>
            </a:r>
          </a:p>
          <a:p>
            <a:pPr marL="0" indent="0"/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Perusahaan dapat menjalin kerjasama yang lebih erat dengan supplier-supplier dengan penghasilan yang besar tersebut, bisa dengan menegosiasi harga ataupun meminta supplier-supplier untuk menyediakan produk-produk yang dapat menggantikan produk-produk yang penjualannya buruk.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2130B-7ECE-5DC1-FD1D-3200234FA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18" y="1061017"/>
            <a:ext cx="5012234" cy="2434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BB079-38A2-0146-F40A-ABF21E72DA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30" t="8512" r="13203"/>
          <a:stretch/>
        </p:blipFill>
        <p:spPr>
          <a:xfrm>
            <a:off x="5186420" y="1061017"/>
            <a:ext cx="3838762" cy="24343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1CA8EC-4978-5D87-74DD-CF0E30EDE350}"/>
              </a:ext>
            </a:extLst>
          </p:cNvPr>
          <p:cNvSpPr/>
          <p:nvPr/>
        </p:nvSpPr>
        <p:spPr>
          <a:xfrm>
            <a:off x="173182" y="1115291"/>
            <a:ext cx="484909" cy="12469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4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TABLE OF CONTENTS</a:t>
            </a:r>
            <a:endParaRPr sz="2800"/>
          </a:p>
        </p:txBody>
      </p:sp>
      <p:sp>
        <p:nvSpPr>
          <p:cNvPr id="180" name="Google Shape;180;p31"/>
          <p:cNvSpPr txBox="1">
            <a:spLocks noGrp="1"/>
          </p:cNvSpPr>
          <p:nvPr>
            <p:ph type="subTitle" idx="1"/>
          </p:nvPr>
        </p:nvSpPr>
        <p:spPr>
          <a:xfrm>
            <a:off x="987919" y="2712220"/>
            <a:ext cx="2142654" cy="484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Analysis</a:t>
            </a:r>
            <a:endParaRPr dirty="0"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2"/>
          </p:nvPr>
        </p:nvSpPr>
        <p:spPr>
          <a:xfrm>
            <a:off x="3651353" y="2712220"/>
            <a:ext cx="2142654" cy="484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Supplier Analysis</a:t>
            </a:r>
            <a:endParaRPr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3"/>
          </p:nvPr>
        </p:nvSpPr>
        <p:spPr>
          <a:xfrm>
            <a:off x="6156655" y="2712220"/>
            <a:ext cx="2142654" cy="484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Shipper Analysis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 rotWithShape="1">
          <a:blip r:embed="rId3">
            <a:alphaModFix/>
          </a:blip>
          <a:srcRect l="24986" t="298" r="67754" b="288"/>
          <a:stretch/>
        </p:blipFill>
        <p:spPr>
          <a:xfrm rot="5400000">
            <a:off x="4472124" y="-4472124"/>
            <a:ext cx="199752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/>
          <p:nvPr/>
        </p:nvSpPr>
        <p:spPr>
          <a:xfrm>
            <a:off x="987920" y="2133645"/>
            <a:ext cx="617774" cy="4280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100000">
                      <a:schemeClr val="accent3"/>
                    </a:gs>
                  </a:gsLst>
                  <a:lin ang="2700006" scaled="0"/>
                </a:gradFill>
                <a:latin typeface="Quicksand"/>
              </a:rPr>
              <a:t>01.</a:t>
            </a:r>
          </a:p>
        </p:txBody>
      </p:sp>
      <p:sp>
        <p:nvSpPr>
          <p:cNvPr id="188" name="Google Shape;188;p31"/>
          <p:cNvSpPr/>
          <p:nvPr/>
        </p:nvSpPr>
        <p:spPr>
          <a:xfrm>
            <a:off x="3651354" y="2133645"/>
            <a:ext cx="727177" cy="4280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100000">
                      <a:schemeClr val="accent3"/>
                    </a:gs>
                  </a:gsLst>
                  <a:lin ang="2700006" scaled="0"/>
                </a:gradFill>
                <a:latin typeface="Quicksand"/>
              </a:rPr>
              <a:t>02.</a:t>
            </a:r>
          </a:p>
        </p:txBody>
      </p:sp>
      <p:sp>
        <p:nvSpPr>
          <p:cNvPr id="189" name="Google Shape;189;p31"/>
          <p:cNvSpPr/>
          <p:nvPr/>
        </p:nvSpPr>
        <p:spPr>
          <a:xfrm>
            <a:off x="6156656" y="2133645"/>
            <a:ext cx="709340" cy="4280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100000">
                      <a:schemeClr val="accent3"/>
                    </a:gs>
                  </a:gsLst>
                  <a:lin ang="2700006" scaled="0"/>
                </a:gradFill>
                <a:latin typeface="Quicksand"/>
              </a:rPr>
              <a:t>03.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3 Supplier’s Product Sales Analysis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915454" y="3642252"/>
            <a:ext cx="7805981" cy="999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Hal yang menarik pada perusahaan 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Aux </a:t>
            </a:r>
            <a:r>
              <a:rPr lang="en-US" sz="1100" b="1" dirty="0" err="1">
                <a:latin typeface="Quicksand" panose="020B0604020202020204" charset="0"/>
                <a:cs typeface="Courier New" panose="02070309020205020404" pitchFamily="49" charset="0"/>
              </a:rPr>
              <a:t>joyeux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Quicksand" panose="020B0604020202020204" charset="0"/>
                <a:cs typeface="Courier New" panose="02070309020205020404" pitchFamily="49" charset="0"/>
              </a:rPr>
              <a:t>ecclésiastiques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adalah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penjualannya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didominasi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oleh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produk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Côte de </a:t>
            </a:r>
            <a:r>
              <a:rPr lang="en-US" sz="1100" b="1" dirty="0" err="1">
                <a:latin typeface="Quicksand" panose="020B0604020202020204" charset="0"/>
                <a:cs typeface="Courier New" panose="02070309020205020404" pitchFamily="49" charset="0"/>
              </a:rPr>
              <a:t>Blaye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$141 ribu,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 dan merupakan produk dengan penjualan terbesar. Kemudian </a:t>
            </a:r>
            <a:r>
              <a:rPr lang="en-US" sz="1100" b="1" dirty="0" err="1">
                <a:latin typeface="Quicksand" panose="020B0604020202020204" charset="0"/>
                <a:cs typeface="Courier New" panose="02070309020205020404" pitchFamily="49" charset="0"/>
              </a:rPr>
              <a:t>Plutzer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Quicksand" panose="020B0604020202020204" charset="0"/>
                <a:cs typeface="Courier New" panose="02070309020205020404" pitchFamily="49" charset="0"/>
              </a:rPr>
              <a:t>Lebensmittelgroßmärkte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 AG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dengan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menyediakan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produk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di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kategori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Meat/Poultry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,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 Grains/Cereals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,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 Condiments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, dan 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Beverages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.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Walaupun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untuk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Condiments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dan </a:t>
            </a:r>
            <a:r>
              <a:rPr lang="en-US" sz="1100" b="1" dirty="0" err="1">
                <a:latin typeface="Quicksand" panose="020B0604020202020204" charset="0"/>
                <a:cs typeface="Courier New" panose="02070309020205020404" pitchFamily="49" charset="0"/>
              </a:rPr>
              <a:t>Beverages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nya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memiliki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penjualan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yang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kurang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baik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.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Kemudian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Gai </a:t>
            </a:r>
            <a:r>
              <a:rPr lang="en-US" sz="1100" b="1" dirty="0" err="1">
                <a:latin typeface="Quicksand" panose="020B0604020202020204" charset="0"/>
                <a:cs typeface="Courier New" panose="02070309020205020404" pitchFamily="49" charset="0"/>
              </a:rPr>
              <a:t>pâturage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dengan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fokusnya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pada 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Dairy Product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. </a:t>
            </a:r>
            <a:endParaRPr lang="en" sz="1100" dirty="0">
              <a:latin typeface="Quicksand" panose="020B0604020202020204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92E3B-BA7A-AC7F-5FB0-640F3599C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02"/>
          <a:stretch/>
        </p:blipFill>
        <p:spPr>
          <a:xfrm>
            <a:off x="1970139" y="1005436"/>
            <a:ext cx="5038436" cy="26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73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Supplier Analysis : Summary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501443" y="1313063"/>
            <a:ext cx="7991393" cy="100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Perusahaan bisa menggunakan analisis ini untuk menjalin kerjasama lebih erat dengan perusahaan-perusahaan supplier dengan penjualan yang besar. Dan kemudian perusahaan bisa bekerja sama untuk meminta perusahaan-perusahaan tersebut untuk menyediakan produk-produk pengganti untuk produk yang penjualannya buruk</a:t>
            </a:r>
          </a:p>
        </p:txBody>
      </p:sp>
    </p:spTree>
    <p:extLst>
      <p:ext uri="{BB962C8B-B14F-4D97-AF65-F5344CB8AC3E}">
        <p14:creationId xmlns:p14="http://schemas.microsoft.com/office/powerpoint/2010/main" val="980639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3"/>
          <p:cNvPicPr preferRelativeResize="0"/>
          <p:nvPr/>
        </p:nvPicPr>
        <p:blipFill rotWithShape="1">
          <a:blip r:embed="rId4">
            <a:alphaModFix/>
          </a:blip>
          <a:srcRect l="13435" t="28818" r="29967" b="14584"/>
          <a:stretch/>
        </p:blipFill>
        <p:spPr>
          <a:xfrm rot="5400000">
            <a:off x="-933750" y="1390949"/>
            <a:ext cx="3955374" cy="117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/>
          <p:nvPr/>
        </p:nvSpPr>
        <p:spPr>
          <a:xfrm>
            <a:off x="2504764" y="3311705"/>
            <a:ext cx="4075797" cy="3574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6" scaled="0"/>
                </a:gradFill>
                <a:latin typeface="Quicksand"/>
              </a:rPr>
              <a:t>Shipping Analysis</a:t>
            </a:r>
            <a:endParaRPr b="0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6" scaled="0"/>
              </a:gradFill>
              <a:latin typeface="Quicksand"/>
            </a:endParaRPr>
          </a:p>
        </p:txBody>
      </p:sp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2183550" y="2307517"/>
            <a:ext cx="135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207" name="Google Shape;207;p33"/>
          <p:cNvSpPr/>
          <p:nvPr/>
        </p:nvSpPr>
        <p:spPr>
          <a:xfrm>
            <a:off x="457200" y="3720663"/>
            <a:ext cx="1179600" cy="141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461688" y="3720675"/>
            <a:ext cx="1170600" cy="1417800"/>
          </a:xfrm>
          <a:prstGeom prst="rect">
            <a:avLst/>
          </a:prstGeom>
          <a:solidFill>
            <a:srgbClr val="0F0F0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345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 Pengambilan Data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6101493" y="1850322"/>
            <a:ext cx="2505600" cy="1570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Proses pengambilan data menggunakan SQL Server Management Studio.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 yang digunakan adalah: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Order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Shipper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0D51B-4FD4-DF8E-6F32-AD44D5926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91" y="1850322"/>
            <a:ext cx="4934645" cy="157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40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 Hasil Query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4907018" y="1591446"/>
            <a:ext cx="2789182" cy="2685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 disamping merupakan hasil dari query yang telah dilakukan untuk shipper analysis.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 ini meliputi perusahaan shipping (CompanyName), tujuan pengiriman (ShipCountry), jumlah pengiriman untuk tujuan tersebut menggunakan shipper tertentu (Jumlah)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AC643-DF6D-C66B-407A-C8DCE285D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112" y="1017725"/>
            <a:ext cx="2171888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60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Ship by Country and Shipper Analysis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839254" y="3752042"/>
            <a:ext cx="7805981" cy="1287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Pengiriman dengan tujuan berdasarkan ekspedisi terbanyak adalah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 Germany 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dengan shipper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United Package (53)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,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kemudian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USA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 dengan shipper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Uniter Package (51), 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dan ketiga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 Germany 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kembali dengan shipper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Speedy Express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 (41)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.</a:t>
            </a:r>
          </a:p>
          <a:p>
            <a:pPr marL="0" indent="0"/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Perusahaan dapat menjalin kerjasama dengan shipper berdasarkan tujuan pengiriman untuk mendapatkan kemudahan atau biaya yang lebih murah khusus untuk pengiriman dengan tujuan dimana pengirimannya sudah banyak.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62400-40F3-E3BE-92E4-005419DB3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57"/>
          <a:stretch/>
        </p:blipFill>
        <p:spPr>
          <a:xfrm>
            <a:off x="2017325" y="981962"/>
            <a:ext cx="5449837" cy="280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16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Shippin</a:t>
            </a:r>
            <a:r>
              <a:rPr lang="en-US" dirty="0"/>
              <a:t> by Country Analysis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839254" y="3752042"/>
            <a:ext cx="7805981" cy="1287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000" dirty="0">
                <a:latin typeface="Quicksand" panose="020B0604020202020204" charset="0"/>
                <a:cs typeface="Courier New" panose="02070309020205020404" pitchFamily="49" charset="0"/>
              </a:rPr>
              <a:t>Pengiriman dengan tujuan terbanyak adalah</a:t>
            </a:r>
            <a:r>
              <a:rPr lang="en" sz="1000" b="1" dirty="0">
                <a:latin typeface="Quicksand" panose="020B0604020202020204" charset="0"/>
                <a:cs typeface="Courier New" panose="02070309020205020404" pitchFamily="49" charset="0"/>
              </a:rPr>
              <a:t> Germany </a:t>
            </a:r>
            <a:r>
              <a:rPr lang="en" sz="1000" dirty="0">
                <a:latin typeface="Quicksand" panose="020B0604020202020204" charset="0"/>
                <a:cs typeface="Courier New" panose="02070309020205020404" pitchFamily="49" charset="0"/>
              </a:rPr>
              <a:t>dan </a:t>
            </a:r>
            <a:r>
              <a:rPr lang="en" sz="1000" b="1" dirty="0">
                <a:latin typeface="Quicksand" panose="020B0604020202020204" charset="0"/>
                <a:cs typeface="Courier New" panose="02070309020205020404" pitchFamily="49" charset="0"/>
              </a:rPr>
              <a:t>USA</a:t>
            </a:r>
            <a:r>
              <a:rPr lang="en" sz="1000" dirty="0">
                <a:latin typeface="Quicksand" panose="020B0604020202020204" charset="0"/>
                <a:cs typeface="Courier New" panose="02070309020205020404" pitchFamily="49" charset="0"/>
              </a:rPr>
              <a:t> yang sama-sama berjumlah </a:t>
            </a:r>
            <a:r>
              <a:rPr lang="en" sz="1000" b="1" dirty="0">
                <a:latin typeface="Quicksand" panose="020B0604020202020204" charset="0"/>
                <a:cs typeface="Courier New" panose="02070309020205020404" pitchFamily="49" charset="0"/>
              </a:rPr>
              <a:t>122</a:t>
            </a:r>
            <a:r>
              <a:rPr lang="en" sz="1000" dirty="0">
                <a:latin typeface="Quicksand" panose="020B0604020202020204" charset="0"/>
                <a:cs typeface="Courier New" panose="02070309020205020404" pitchFamily="49" charset="0"/>
              </a:rPr>
              <a:t> pengiriman. Kemudian diikuti oleh </a:t>
            </a:r>
            <a:r>
              <a:rPr lang="en" sz="1000" b="1" dirty="0">
                <a:latin typeface="Quicksand" panose="020B0604020202020204" charset="0"/>
                <a:cs typeface="Courier New" panose="02070309020205020404" pitchFamily="49" charset="0"/>
              </a:rPr>
              <a:t>Brazil (83)</a:t>
            </a:r>
            <a:r>
              <a:rPr lang="en" sz="1000" dirty="0">
                <a:latin typeface="Quicksand" panose="020B0604020202020204" charset="0"/>
                <a:cs typeface="Courier New" panose="02070309020205020404" pitchFamily="49" charset="0"/>
              </a:rPr>
              <a:t>,</a:t>
            </a:r>
            <a:r>
              <a:rPr lang="en" sz="1000" b="1" dirty="0">
                <a:latin typeface="Quicksand" panose="020B0604020202020204" charset="0"/>
                <a:cs typeface="Courier New" panose="02070309020205020404" pitchFamily="49" charset="0"/>
              </a:rPr>
              <a:t> France (77)</a:t>
            </a:r>
            <a:r>
              <a:rPr lang="en" sz="1000" dirty="0">
                <a:latin typeface="Quicksand" panose="020B0604020202020204" charset="0"/>
                <a:cs typeface="Courier New" panose="02070309020205020404" pitchFamily="49" charset="0"/>
              </a:rPr>
              <a:t>,</a:t>
            </a:r>
            <a:r>
              <a:rPr lang="en" sz="1000" b="1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" sz="1000" dirty="0">
                <a:latin typeface="Quicksand" panose="020B0604020202020204" charset="0"/>
                <a:cs typeface="Courier New" panose="02070309020205020404" pitchFamily="49" charset="0"/>
              </a:rPr>
              <a:t>dan seterusnya.  Dengan data tersebut seharusnya perusahaan bisa menggali lebih dalam lagi potensi pasar pada negara-negara tersebut. Sehingga akan mendapat insight produk apa yang bisa dijual nantinya.</a:t>
            </a:r>
          </a:p>
          <a:p>
            <a:pPr marL="0" indent="0"/>
            <a:r>
              <a:rPr lang="en" sz="1000" dirty="0">
                <a:latin typeface="Quicksand" panose="020B0604020202020204" charset="0"/>
                <a:cs typeface="Courier New" panose="02070309020205020404" pitchFamily="49" charset="0"/>
              </a:rPr>
              <a:t>Sementara shipper dengan data pengiriman terbanyak yaitu </a:t>
            </a:r>
            <a:r>
              <a:rPr lang="en" sz="1000" b="1" dirty="0">
                <a:latin typeface="Quicksand" panose="020B0604020202020204" charset="0"/>
                <a:cs typeface="Courier New" panose="02070309020205020404" pitchFamily="49" charset="0"/>
              </a:rPr>
              <a:t>United Package</a:t>
            </a:r>
            <a:r>
              <a:rPr lang="en" sz="1000" dirty="0">
                <a:latin typeface="Quicksand" panose="020B0604020202020204" charset="0"/>
                <a:cs typeface="Courier New" panose="02070309020205020404" pitchFamily="49" charset="0"/>
              </a:rPr>
              <a:t>, perusahaan dapat menjalin kerjasama yang lebih erat agar dapat sama-sama menguntungkan kedua belah pihak. Bukan tidak mungkin dengan jumlah pengiriman terbanyak yang dipakai oleh perusahaan, United Package akan menimbang untuk menjalin kerjasama dengan perusahaan.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6FC2A-36EC-9B68-33A8-8853DE5C1B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5" t="9976" r="456" b="12061"/>
          <a:stretch/>
        </p:blipFill>
        <p:spPr>
          <a:xfrm>
            <a:off x="1812008" y="1017725"/>
            <a:ext cx="5860471" cy="26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33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Shipper Analysis : Summary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501443" y="1313063"/>
            <a:ext cx="7991393" cy="1173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Perusahaan dapat menjalin kerja sama lebih erat dengan perusahaan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United Package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agar mendapatkan benefit, perusahaan sudah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melakukan banyak pengiriman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dengan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jasa pengiriman tersebut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sehingga akan besar kemungkinannya untuk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bekerja sama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atau jika menilik pada grafik pertama perusahaan bisa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menjalin kerjasama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dengan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 shipper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untuk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tujuan tertentu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.</a:t>
            </a:r>
          </a:p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Dengan data banyaknya pengiriman ke negara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USA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 dan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Germany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, perusahaan dapat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menganalisa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pasar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 agar nantinya bisa memaksimalkan penjualan.</a:t>
            </a:r>
          </a:p>
        </p:txBody>
      </p:sp>
    </p:spTree>
    <p:extLst>
      <p:ext uri="{BB962C8B-B14F-4D97-AF65-F5344CB8AC3E}">
        <p14:creationId xmlns:p14="http://schemas.microsoft.com/office/powerpoint/2010/main" val="144510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3"/>
          <p:cNvPicPr preferRelativeResize="0"/>
          <p:nvPr/>
        </p:nvPicPr>
        <p:blipFill rotWithShape="1">
          <a:blip r:embed="rId4">
            <a:alphaModFix/>
          </a:blip>
          <a:srcRect l="13435" t="28818" r="29967" b="14584"/>
          <a:stretch/>
        </p:blipFill>
        <p:spPr>
          <a:xfrm rot="5400000">
            <a:off x="-933750" y="1390949"/>
            <a:ext cx="3955374" cy="117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/>
          <p:nvPr/>
        </p:nvSpPr>
        <p:spPr>
          <a:xfrm>
            <a:off x="2504764" y="3311705"/>
            <a:ext cx="4075797" cy="3574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6" scaled="0"/>
                </a:gradFill>
                <a:latin typeface="Quicksand"/>
              </a:rPr>
              <a:t>Product Analysis</a:t>
            </a:r>
            <a:endParaRPr b="0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6" scaled="0"/>
              </a:gradFill>
              <a:latin typeface="Quicksand"/>
            </a:endParaRPr>
          </a:p>
        </p:txBody>
      </p:sp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2183550" y="2307517"/>
            <a:ext cx="135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457200" y="3720663"/>
            <a:ext cx="1179600" cy="141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461688" y="3720675"/>
            <a:ext cx="1170600" cy="1417800"/>
          </a:xfrm>
          <a:prstGeom prst="rect">
            <a:avLst/>
          </a:prstGeom>
          <a:solidFill>
            <a:srgbClr val="0F0F0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 Pengambilan Data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6115347" y="1650724"/>
            <a:ext cx="2505600" cy="1842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Proses pengambilan data menggunakan SQL Server Management Studio.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 yang digunakan adalah: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Order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Order Details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Products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Categories 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344E8D-C8A7-6BA9-4237-817C08E1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7" y="1326377"/>
            <a:ext cx="5207343" cy="29920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34B472-8F09-DEBC-18A7-251F097AF86D}"/>
              </a:ext>
            </a:extLst>
          </p:cNvPr>
          <p:cNvSpPr/>
          <p:nvPr/>
        </p:nvSpPr>
        <p:spPr>
          <a:xfrm>
            <a:off x="1566672" y="3718560"/>
            <a:ext cx="134112" cy="9144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 Hasil Query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5766000" y="1574523"/>
            <a:ext cx="2789182" cy="2685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 disamping merupakan hasil dari query yang telah dilakukan untuk product analysis.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 ini meliputi tahun terjadinya order (Year), bulan terjadinya order (Month), kategori dari product (CategoryName), nama produk (ProductName), dan jumlah penjualan pada bulan (Month) dan tahun (Year) tersebut (Sales).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Kolom Sales merupakan harga penjualan setelah diskon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309D0-7A1E-71AD-2174-B18E4C074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77142"/>
            <a:ext cx="4638384" cy="35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1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Sales by Category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401782" y="1169570"/>
            <a:ext cx="2939380" cy="3162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100" dirty="0"/>
              <a:t>Dashboard disamping menunjukan total sales </a:t>
            </a:r>
            <a:r>
              <a:rPr lang="en" sz="1100" dirty="0">
                <a:latin typeface="Quicksand" panose="020B0604020202020204" charset="0"/>
              </a:rPr>
              <a:t>dari July 1996 – April 1998* adalah 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$1,25 Juta**.  </a:t>
            </a:r>
          </a:p>
          <a:p>
            <a:pPr marL="0" indent="0"/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Dengan urutan penjualaan berdasarkan kategori sebagai berikut:</a:t>
            </a:r>
          </a:p>
          <a:p>
            <a:pPr marL="228600" indent="-228600">
              <a:buFont typeface="+mj-lt"/>
              <a:buAutoNum type="arabicPeriod"/>
            </a:pP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Beverages (21,5%),</a:t>
            </a:r>
          </a:p>
          <a:p>
            <a:pPr marL="228600" indent="-228600">
              <a:buFont typeface="+mj-lt"/>
              <a:buAutoNum type="arabicPeriod"/>
            </a:pP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Dairy Products (18,75%) </a:t>
            </a:r>
          </a:p>
          <a:p>
            <a:pPr marL="228600" indent="-228600">
              <a:buFont typeface="+mj-lt"/>
              <a:buAutoNum type="arabicPeriod"/>
            </a:pP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Confections (13,23%)</a:t>
            </a:r>
          </a:p>
          <a:p>
            <a:pPr marL="228600" indent="-228600">
              <a:buFont typeface="+mj-lt"/>
              <a:buAutoNum type="arabicPeriod"/>
            </a:pP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Meat/Poultry (12,77%)</a:t>
            </a:r>
          </a:p>
          <a:p>
            <a:pPr marL="228600" indent="-228600">
              <a:buFont typeface="+mj-lt"/>
              <a:buAutoNum type="arabicPeriod"/>
            </a:pP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Seafood (10,43%)</a:t>
            </a:r>
          </a:p>
          <a:p>
            <a:pPr marL="228600" indent="-228600">
              <a:buFont typeface="+mj-lt"/>
              <a:buAutoNum type="arabicPeriod"/>
            </a:pP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Condiments (8,43%) </a:t>
            </a:r>
          </a:p>
          <a:p>
            <a:pPr marL="228600" indent="-228600">
              <a:buFont typeface="+mj-lt"/>
              <a:buAutoNum type="arabicPeriod"/>
            </a:pP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Produce (7,92%)</a:t>
            </a:r>
          </a:p>
          <a:p>
            <a:pPr marL="228600" indent="-228600">
              <a:buFont typeface="+mj-lt"/>
              <a:buAutoNum type="arabicPeriod"/>
            </a:pP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Grains/Cereals (7,32%)</a:t>
            </a:r>
          </a:p>
          <a:p>
            <a:pPr marL="0" indent="0"/>
            <a:endParaRPr lang="en" sz="1100" dirty="0">
              <a:latin typeface="Quicksand" panose="020B0604020202020204" charset="0"/>
              <a:cs typeface="Courier New" panose="02070309020205020404" pitchFamily="49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Penjualan dari bulan ke bulan naik turun, dan dari bulan desember 1997 ada tren kenaikan meskipun ada beberapa kategori produk yang turun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78216-EBCA-1139-0481-B3A66841C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9" y="1169570"/>
            <a:ext cx="5602789" cy="3162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D58EB8-312F-96C1-7181-C0FFD04AD240}"/>
              </a:ext>
            </a:extLst>
          </p:cNvPr>
          <p:cNvSpPr txBox="1"/>
          <p:nvPr/>
        </p:nvSpPr>
        <p:spPr>
          <a:xfrm>
            <a:off x="482430" y="4672725"/>
            <a:ext cx="6532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Quicksand" panose="020B0604020202020204" charset="0"/>
              </a:rPr>
              <a:t>*Sales di </a:t>
            </a:r>
            <a:r>
              <a:rPr lang="en-US" sz="1000" dirty="0" err="1">
                <a:solidFill>
                  <a:schemeClr val="bg2"/>
                </a:solidFill>
                <a:latin typeface="Quicksand" panose="020B0604020202020204" charset="0"/>
              </a:rPr>
              <a:t>bulan</a:t>
            </a:r>
            <a:r>
              <a:rPr lang="en-US" sz="1000" dirty="0">
                <a:solidFill>
                  <a:schemeClr val="bg2"/>
                </a:solidFill>
                <a:latin typeface="Quicksand" panose="020B0604020202020204" charset="0"/>
              </a:rPr>
              <a:t> Mei 1998 </a:t>
            </a:r>
            <a:r>
              <a:rPr lang="en-US" sz="1000" dirty="0" err="1">
                <a:solidFill>
                  <a:schemeClr val="bg2"/>
                </a:solidFill>
                <a:latin typeface="Quicksand" panose="020B0604020202020204" charset="0"/>
              </a:rPr>
              <a:t>tidak</a:t>
            </a:r>
            <a:r>
              <a:rPr lang="en-US" sz="10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Quicksand" panose="020B0604020202020204" charset="0"/>
              </a:rPr>
              <a:t>masuk</a:t>
            </a:r>
            <a:r>
              <a:rPr lang="en-US" sz="10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Quicksand" panose="020B0604020202020204" charset="0"/>
              </a:rPr>
              <a:t>ke</a:t>
            </a:r>
            <a:r>
              <a:rPr lang="en-US" sz="10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Quicksand" panose="020B0604020202020204" charset="0"/>
              </a:rPr>
              <a:t>dalam</a:t>
            </a:r>
            <a:r>
              <a:rPr lang="en-US" sz="10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Quicksand" panose="020B0604020202020204" charset="0"/>
              </a:rPr>
              <a:t>analisis</a:t>
            </a:r>
            <a:r>
              <a:rPr lang="en-US" sz="10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Quicksand" panose="020B0604020202020204" charset="0"/>
              </a:rPr>
              <a:t>karena</a:t>
            </a:r>
            <a:r>
              <a:rPr lang="en-US" sz="10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Quicksand" panose="020B0604020202020204" charset="0"/>
              </a:rPr>
              <a:t>recordnya</a:t>
            </a:r>
            <a:r>
              <a:rPr lang="en-US" sz="10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Quicksand" panose="020B0604020202020204" charset="0"/>
              </a:rPr>
              <a:t>hanya</a:t>
            </a:r>
            <a:r>
              <a:rPr lang="en-US" sz="10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Quicksand" panose="020B0604020202020204" charset="0"/>
              </a:rPr>
              <a:t>sampai</a:t>
            </a:r>
            <a:r>
              <a:rPr lang="en-US" sz="10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Quicksand" panose="020B0604020202020204" charset="0"/>
              </a:rPr>
              <a:t>tanggal</a:t>
            </a:r>
            <a:r>
              <a:rPr lang="en-US" sz="1000" dirty="0">
                <a:solidFill>
                  <a:schemeClr val="bg2"/>
                </a:solidFill>
                <a:latin typeface="Quicksand" panose="020B0604020202020204" charset="0"/>
              </a:rPr>
              <a:t> 7 Mei 1998.</a:t>
            </a:r>
          </a:p>
          <a:p>
            <a:r>
              <a:rPr lang="en-US" sz="1000" dirty="0">
                <a:solidFill>
                  <a:schemeClr val="bg2"/>
                </a:solidFill>
                <a:latin typeface="Quicksand" panose="020B0604020202020204" charset="0"/>
              </a:rPr>
              <a:t>** Sales </a:t>
            </a:r>
            <a:r>
              <a:rPr lang="en-US" sz="1000" dirty="0" err="1">
                <a:solidFill>
                  <a:schemeClr val="bg2"/>
                </a:solidFill>
                <a:latin typeface="Quicksand" panose="020B0604020202020204" charset="0"/>
              </a:rPr>
              <a:t>merupakan</a:t>
            </a:r>
            <a:r>
              <a:rPr lang="en-US" sz="10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Quicksand" panose="020B0604020202020204" charset="0"/>
              </a:rPr>
              <a:t>harga</a:t>
            </a:r>
            <a:r>
              <a:rPr lang="en-US" sz="1000" dirty="0">
                <a:solidFill>
                  <a:schemeClr val="bg2"/>
                </a:solidFill>
                <a:latin typeface="Quicksand" panose="020B0604020202020204" charset="0"/>
              </a:rPr>
              <a:t> unit x quantity </a:t>
            </a:r>
            <a:r>
              <a:rPr lang="en-US" sz="1000" dirty="0" err="1">
                <a:solidFill>
                  <a:schemeClr val="bg2"/>
                </a:solidFill>
                <a:latin typeface="Quicksand" panose="020B0604020202020204" charset="0"/>
              </a:rPr>
              <a:t>kemudian</a:t>
            </a:r>
            <a:r>
              <a:rPr lang="en-US" sz="10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Quicksand" panose="020B0604020202020204" charset="0"/>
              </a:rPr>
              <a:t>dikurangi</a:t>
            </a:r>
            <a:r>
              <a:rPr lang="en-US" sz="10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Quicksand" panose="020B0604020202020204" charset="0"/>
              </a:rPr>
              <a:t>dengan</a:t>
            </a:r>
            <a:r>
              <a:rPr lang="en-US" sz="10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Quicksand" panose="020B0604020202020204" charset="0"/>
              </a:rPr>
              <a:t>diskonnya</a:t>
            </a:r>
            <a:endParaRPr lang="en-US" sz="1000" dirty="0">
              <a:solidFill>
                <a:schemeClr val="bg2"/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Sales by Product (Beverages)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320067" y="1224255"/>
            <a:ext cx="2904744" cy="3162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Penjualan produk pada kategori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Beverages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 mencapai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$263,81 ribu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, menyumbang sekitar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21,5%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 dari total penjualan.</a:t>
            </a:r>
          </a:p>
          <a:p>
            <a:pPr marL="0" indent="0"/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Penjualan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Beverages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 mengalami naik dan turun dari bulan ke bulan, penjualan produk di kategori ini berhasil menjadi yang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terbesar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 di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7 bulan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. </a:t>
            </a:r>
          </a:p>
          <a:p>
            <a:pPr marL="0" indent="0"/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Namun bila diperhatikan lagi penjualan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Beverages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 sangat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bergantung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 kepada satu produk, 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Côte de </a:t>
            </a:r>
            <a:r>
              <a:rPr lang="en-US" sz="1100" b="1" dirty="0" err="1">
                <a:latin typeface="Quicksand" panose="020B0604020202020204" charset="0"/>
                <a:cs typeface="Courier New" panose="02070309020205020404" pitchFamily="49" charset="0"/>
              </a:rPr>
              <a:t>Blaye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.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Grafik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penjualan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Beverages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terlihat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Quicksand" panose="020B0604020202020204" charset="0"/>
                <a:cs typeface="Courier New" panose="02070309020205020404" pitchFamily="49" charset="0"/>
              </a:rPr>
              <a:t>seirama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dengan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grafik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penjualan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Côte de </a:t>
            </a:r>
            <a:r>
              <a:rPr lang="en-US" sz="1100" b="1" dirty="0" err="1">
                <a:latin typeface="Quicksand" panose="020B0604020202020204" charset="0"/>
                <a:cs typeface="Courier New" panose="02070309020205020404" pitchFamily="49" charset="0"/>
              </a:rPr>
              <a:t>Blaye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. </a:t>
            </a:r>
          </a:p>
          <a:p>
            <a:pPr marL="0" indent="0"/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Dan 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Côte de </a:t>
            </a:r>
            <a:r>
              <a:rPr lang="en-US" sz="1100" b="1" dirty="0" err="1">
                <a:latin typeface="Quicksand" panose="020B0604020202020204" charset="0"/>
                <a:cs typeface="Courier New" panose="02070309020205020404" pitchFamily="49" charset="0"/>
              </a:rPr>
              <a:t>Blaye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menyumbang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sekitar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53,6%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dari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penjualan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Beverages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.</a:t>
            </a:r>
          </a:p>
          <a:p>
            <a:pPr marL="0" indent="0"/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Ini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tentunya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sangat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baik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namun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juga sangat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riskan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apabila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terjadi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masalah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pada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produk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tersebut</a:t>
            </a:r>
            <a:endParaRPr lang="en" sz="1100" dirty="0">
              <a:latin typeface="Quicksand" panose="020B0604020202020204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90A71-9655-CBD0-5695-722F4FEF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674" y="1210985"/>
            <a:ext cx="5554259" cy="31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5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Sales by Product (Dairy Products)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6149201" y="1443242"/>
            <a:ext cx="2904744" cy="3162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Penjualan produk pada kategori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Dairy Products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 mencapai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$233,88 ribu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, menyumbang sekitar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18,5%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 dari total penjualan.</a:t>
            </a:r>
          </a:p>
          <a:p>
            <a:pPr marL="0" indent="0"/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Penjualan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Dairy Products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 mengalami naik dan turun dari bulan ke bulan, namun mengalami kecenderungan naik. Penjualan produk di kategori ini berhasil menjadi yang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terbesar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 di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3 bulan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. </a:t>
            </a:r>
          </a:p>
          <a:p>
            <a:pPr marL="0" indent="0"/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Raclette </a:t>
            </a:r>
            <a:r>
              <a:rPr lang="en-US" sz="1100" b="1" dirty="0" err="1">
                <a:latin typeface="Quicksand" panose="020B0604020202020204" charset="0"/>
                <a:cs typeface="Courier New" panose="02070309020205020404" pitchFamily="49" charset="0"/>
              </a:rPr>
              <a:t>Courdavault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menjadi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produk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terfavorit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di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kategori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ini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dengan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menyumbang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30,42%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dari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penjualan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Dairy Products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, dilanjutkan dengan 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Camembert Pierrot</a:t>
            </a:r>
            <a:r>
              <a:rPr lang="en" sz="1100" b="1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" sz="1100" dirty="0">
                <a:latin typeface="Quicksand" panose="020B0604020202020204" charset="0"/>
                <a:cs typeface="Courier New" panose="02070309020205020404" pitchFamily="49" charset="0"/>
              </a:rPr>
              <a:t>dengan persentase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30,42%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dari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Quicksand" panose="020B0604020202020204" charset="0"/>
                <a:cs typeface="Courier New" panose="02070309020205020404" pitchFamily="49" charset="0"/>
              </a:rPr>
              <a:t>penjualan</a:t>
            </a:r>
            <a:r>
              <a:rPr lang="en-US" sz="1100" dirty="0">
                <a:latin typeface="Quicksand" panose="020B0604020202020204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Quicksand" panose="020B0604020202020204" charset="0"/>
                <a:cs typeface="Courier New" panose="02070309020205020404" pitchFamily="49" charset="0"/>
              </a:rPr>
              <a:t>Dairy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6B2D1-9307-5A88-9946-8E04DC60A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89" y="1350500"/>
            <a:ext cx="5912512" cy="33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7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Sales by Product (Confections)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6176910" y="1159397"/>
            <a:ext cx="2904744" cy="3558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Penjualan terbesar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ke-3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 adalah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Confections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yang mencapai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$165,02 ribu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, menyumbang sekitar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13,23%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 dari total penjualan.</a:t>
            </a:r>
          </a:p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Penjualan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Confections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mengalami naik dan turun dari bulan ke bulan, namun mengalami kecenderungan sedikit naik kecuali pada bulan maret 1998 yang mengalami kenaikan signifikan. </a:t>
            </a:r>
          </a:p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Bila diperhatikan pada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beberapa produknya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mengalami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pola naik-turun 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yang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hampir serupa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.  </a:t>
            </a:r>
            <a:r>
              <a:rPr lang="en-US" sz="1050" dirty="0">
                <a:latin typeface="Quicksand" panose="020B0604020202020204" charset="0"/>
                <a:cs typeface="Courier New" panose="02070309020205020404" pitchFamily="49" charset="0"/>
              </a:rPr>
              <a:t>Y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ang bisa diambil kesimpulan bahwa beberapa produk-produk pada kategori ini atau bahkan kategori ini penjualannya mengikuti sebuah kejadian/tren yang sedang terjadi pada waktu tersebut.</a:t>
            </a:r>
          </a:p>
          <a:p>
            <a:pPr marL="0" indent="0"/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Dengan demikian perlu dilakukan analisis ulang untuk melihat tren apa yang mempengaruhi penjualan di kategori </a:t>
            </a:r>
            <a:r>
              <a:rPr lang="en" sz="1050" b="1" dirty="0">
                <a:latin typeface="Quicksand" panose="020B0604020202020204" charset="0"/>
                <a:cs typeface="Courier New" panose="02070309020205020404" pitchFamily="49" charset="0"/>
              </a:rPr>
              <a:t>Confections</a:t>
            </a:r>
            <a:r>
              <a:rPr lang="en" sz="1050" dirty="0">
                <a:latin typeface="Quicksand" panose="020B0604020202020204" charset="0"/>
                <a:cs typeface="Courier New" panose="02070309020205020404" pitchFamily="49" charset="0"/>
              </a:rPr>
              <a:t> ini.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64386-A0BF-E3B7-0D63-5BCC54F9E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23" y="1271312"/>
            <a:ext cx="5818533" cy="33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142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Etiquette Meeting by Slidesgo">
  <a:themeElements>
    <a:clrScheme name="Simple Light">
      <a:dk1>
        <a:srgbClr val="0F0F0F"/>
      </a:dk1>
      <a:lt1>
        <a:srgbClr val="2A2A2A"/>
      </a:lt1>
      <a:dk2>
        <a:srgbClr val="FFFFFF"/>
      </a:dk2>
      <a:lt2>
        <a:srgbClr val="E377E8"/>
      </a:lt2>
      <a:accent1>
        <a:srgbClr val="8D50D4"/>
      </a:accent1>
      <a:accent2>
        <a:srgbClr val="6D68CE"/>
      </a:accent2>
      <a:accent3>
        <a:srgbClr val="5139E0"/>
      </a:accent3>
      <a:accent4>
        <a:srgbClr val="E6F88B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1810</Words>
  <Application>Microsoft Office PowerPoint</Application>
  <PresentationFormat>On-screen Show (16:9)</PresentationFormat>
  <Paragraphs>124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Anaheim</vt:lpstr>
      <vt:lpstr>Quicksand SemiBold</vt:lpstr>
      <vt:lpstr>Quicksand</vt:lpstr>
      <vt:lpstr>Quicksand;300</vt:lpstr>
      <vt:lpstr>Arial</vt:lpstr>
      <vt:lpstr>Business Etiquette Meeting by Slidesgo</vt:lpstr>
      <vt:lpstr>PowerPoint Presentation</vt:lpstr>
      <vt:lpstr>TABLE OF CONTENTS</vt:lpstr>
      <vt:lpstr>01.</vt:lpstr>
      <vt:lpstr>Flowchart Pengambilan Data</vt:lpstr>
      <vt:lpstr>Tabel Hasil Query</vt:lpstr>
      <vt:lpstr>Total Sales by Category</vt:lpstr>
      <vt:lpstr>Total Sales by Product (Beverages)</vt:lpstr>
      <vt:lpstr>Total Sales by Product (Dairy Products)</vt:lpstr>
      <vt:lpstr>Total Sales by Product (Confections)</vt:lpstr>
      <vt:lpstr>Total Sales by Product (Meat/Poultry)</vt:lpstr>
      <vt:lpstr>Total Sales by Product (Seafood)</vt:lpstr>
      <vt:lpstr>Total Sales by Product (Condiments)</vt:lpstr>
      <vt:lpstr>Total Sales by Product (Produce)</vt:lpstr>
      <vt:lpstr>Total Sales by Product (Grains/Cereal)</vt:lpstr>
      <vt:lpstr>Product Analysis : Summary</vt:lpstr>
      <vt:lpstr>02.</vt:lpstr>
      <vt:lpstr>Flowchart Pengambilan Data</vt:lpstr>
      <vt:lpstr>Tabel Hasil Query</vt:lpstr>
      <vt:lpstr>Supplier’s Sales Analysis</vt:lpstr>
      <vt:lpstr>TOP 3 Supplier’s Product Sales Analysis</vt:lpstr>
      <vt:lpstr>Supplier Analysis : Summary</vt:lpstr>
      <vt:lpstr>03.</vt:lpstr>
      <vt:lpstr>Flowchart Pengambilan Data</vt:lpstr>
      <vt:lpstr>Tabel Hasil Query</vt:lpstr>
      <vt:lpstr>Ship by Country and Shipper Analysis</vt:lpstr>
      <vt:lpstr>Shippin by Country Analysis</vt:lpstr>
      <vt:lpstr>Shipper Analysis 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Fachrul Ghiffari</cp:lastModifiedBy>
  <cp:revision>6</cp:revision>
  <dcterms:modified xsi:type="dcterms:W3CDTF">2023-01-29T13:07:00Z</dcterms:modified>
</cp:coreProperties>
</file>