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E93"/>
    <a:srgbClr val="ADADA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39" d="100"/>
          <a:sy n="39" d="100"/>
        </p:scale>
        <p:origin x="9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1BA7-7908-4C00-B76C-7EAAAEF2010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3823-2178-417A-B6ED-20AF9684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0"/>
          <a:stretch/>
        </p:blipFill>
        <p:spPr>
          <a:xfrm>
            <a:off x="-31078" y="1"/>
            <a:ext cx="30337369" cy="2138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8" y="0"/>
            <a:ext cx="30275214" cy="34351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57065" y="122351"/>
            <a:ext cx="172388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Impact" panose="020B0806030902050204" pitchFamily="34" charset="0"/>
              </a:rPr>
              <a:t>Prototype Autonomous Car </a:t>
            </a:r>
            <a:r>
              <a:rPr lang="en-US" sz="4400" dirty="0" err="1">
                <a:latin typeface="Impact" panose="020B0806030902050204" pitchFamily="34" charset="0"/>
              </a:rPr>
              <a:t>Menggunakan</a:t>
            </a:r>
            <a:r>
              <a:rPr lang="en-US" sz="4400" dirty="0">
                <a:latin typeface="Impact" panose="020B0806030902050204" pitchFamily="34" charset="0"/>
              </a:rPr>
              <a:t> </a:t>
            </a:r>
            <a:r>
              <a:rPr lang="en-US" sz="4400" dirty="0" err="1">
                <a:latin typeface="Impact" panose="020B0806030902050204" pitchFamily="34" charset="0"/>
              </a:rPr>
              <a:t>Haar</a:t>
            </a:r>
            <a:r>
              <a:rPr lang="en-US" sz="4400" dirty="0">
                <a:latin typeface="Impact" panose="020B0806030902050204" pitchFamily="34" charset="0"/>
              </a:rPr>
              <a:t>-Cascade Classifier </a:t>
            </a:r>
            <a:r>
              <a:rPr lang="en-US" sz="4400" dirty="0" err="1">
                <a:latin typeface="Impact" panose="020B0806030902050204" pitchFamily="34" charset="0"/>
              </a:rPr>
              <a:t>Berbasis</a:t>
            </a:r>
            <a:r>
              <a:rPr lang="en-US" sz="4400" dirty="0">
                <a:latin typeface="Impact" panose="020B0806030902050204" pitchFamily="34" charset="0"/>
              </a:rPr>
              <a:t> Raspberry 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1374" y="1618327"/>
            <a:ext cx="10690225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Muhammad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Fachrurazi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Medilla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Kusriyanto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Engineering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Industrial Technology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Islam Indonesia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Yogyakarta Indonesia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: 16524055@students.uii.ac.id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8933" y="20794709"/>
            <a:ext cx="21377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Indonesia Jl.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Kaliurang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KM. 14,5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Seleman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Yogyakarta 55584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173" y="1754658"/>
            <a:ext cx="4020853" cy="13793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2AF5B6-94C0-438A-8FEE-3FA5C4627F9D}"/>
              </a:ext>
            </a:extLst>
          </p:cNvPr>
          <p:cNvSpPr/>
          <p:nvPr/>
        </p:nvSpPr>
        <p:spPr>
          <a:xfrm>
            <a:off x="-31078" y="3519518"/>
            <a:ext cx="30337368" cy="1323503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1B0290-9733-4D22-A177-5EFBFA043A9C}"/>
              </a:ext>
            </a:extLst>
          </p:cNvPr>
          <p:cNvSpPr/>
          <p:nvPr/>
        </p:nvSpPr>
        <p:spPr>
          <a:xfrm>
            <a:off x="-49428" y="16863060"/>
            <a:ext cx="30337368" cy="3792271"/>
          </a:xfrm>
          <a:prstGeom prst="rect">
            <a:avLst/>
          </a:prstGeom>
          <a:solidFill>
            <a:srgbClr val="ADADAD"/>
          </a:solidFill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6AD7F6E6-0E45-405C-A11D-E324AB7F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697" y="19029957"/>
            <a:ext cx="102647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 - Wikipedia bahasa Indonesia, ensiklopedia bebas">
            <a:extLst>
              <a:ext uri="{FF2B5EF4-FFF2-40B4-BE49-F238E27FC236}">
                <a16:creationId xmlns:a16="http://schemas.microsoft.com/office/drawing/2014/main" id="{6FB08C6F-1AC6-49D9-8EFE-0DAD58434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1"/>
          <a:stretch/>
        </p:blipFill>
        <p:spPr bwMode="auto">
          <a:xfrm>
            <a:off x="28762697" y="17505231"/>
            <a:ext cx="1026473" cy="9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B6F343B-5BB6-47C7-AE80-074930C7F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89" y="3159207"/>
            <a:ext cx="26377526" cy="169393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E69BB1-D5C8-4F00-A76C-DAF4356876F2}"/>
              </a:ext>
            </a:extLst>
          </p:cNvPr>
          <p:cNvSpPr/>
          <p:nvPr/>
        </p:nvSpPr>
        <p:spPr>
          <a:xfrm>
            <a:off x="333397" y="3846472"/>
            <a:ext cx="2440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ABSTRAK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F2525-973D-4D0D-80B8-54D3DD917D71}"/>
              </a:ext>
            </a:extLst>
          </p:cNvPr>
          <p:cNvSpPr/>
          <p:nvPr/>
        </p:nvSpPr>
        <p:spPr>
          <a:xfrm>
            <a:off x="658960" y="4534697"/>
            <a:ext cx="11277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oleh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car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Car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merupakan mobil yang dapat berjalan atau bergerak secara otomatis sesuai dengan yang diperintahkan oleh pemilik mobil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dikendalikan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sebuah sistem komputer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19808-74E2-4816-94EA-3BFD275FBA89}"/>
              </a:ext>
            </a:extLst>
          </p:cNvPr>
          <p:cNvSpPr/>
          <p:nvPr/>
        </p:nvSpPr>
        <p:spPr>
          <a:xfrm>
            <a:off x="18048273" y="3842533"/>
            <a:ext cx="3895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1. PENDAHULUAN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C1CDC-5C6B-4D60-A20A-BF17FBE88C7A}"/>
              </a:ext>
            </a:extLst>
          </p:cNvPr>
          <p:cNvSpPr/>
          <p:nvPr/>
        </p:nvSpPr>
        <p:spPr>
          <a:xfrm>
            <a:off x="18606717" y="4550419"/>
            <a:ext cx="1118245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err="1"/>
              <a:t>Terkait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tingginya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kebutuhan</a:t>
            </a:r>
            <a:r>
              <a:rPr lang="en-US" sz="1900" dirty="0"/>
              <a:t> </a:t>
            </a:r>
            <a:r>
              <a:rPr lang="en-US" sz="1900" dirty="0" err="1"/>
              <a:t>transportasi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salah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dampaknya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kecelakaan</a:t>
            </a:r>
            <a:r>
              <a:rPr lang="en-US" sz="1900" dirty="0"/>
              <a:t> </a:t>
            </a:r>
            <a:r>
              <a:rPr lang="en-US" sz="1900" dirty="0" err="1"/>
              <a:t>lalu</a:t>
            </a:r>
            <a:r>
              <a:rPr lang="en-US" sz="1900" dirty="0"/>
              <a:t> </a:t>
            </a:r>
            <a:r>
              <a:rPr lang="en-US" sz="1900" dirty="0" err="1"/>
              <a:t>lintas</a:t>
            </a:r>
            <a:r>
              <a:rPr lang="en-US" sz="1900" dirty="0"/>
              <a:t>. </a:t>
            </a:r>
            <a:r>
              <a:rPr lang="en-US" sz="1900" dirty="0" err="1"/>
              <a:t>Kecelakaan</a:t>
            </a:r>
            <a:r>
              <a:rPr lang="en-US" sz="1900" dirty="0"/>
              <a:t> </a:t>
            </a:r>
            <a:r>
              <a:rPr lang="en-US" sz="1900" dirty="0" err="1"/>
              <a:t>lalu</a:t>
            </a:r>
            <a:r>
              <a:rPr lang="en-US" sz="1900" dirty="0"/>
              <a:t> </a:t>
            </a:r>
            <a:r>
              <a:rPr lang="en-US" sz="1900" dirty="0" err="1"/>
              <a:t>lintas</a:t>
            </a:r>
            <a:r>
              <a:rPr lang="en-US" sz="1900" dirty="0"/>
              <a:t> </a:t>
            </a:r>
            <a:r>
              <a:rPr lang="en-US" sz="1900" dirty="0" err="1"/>
              <a:t>menurut</a:t>
            </a:r>
            <a:r>
              <a:rPr lang="en-US" sz="1900" dirty="0"/>
              <a:t> UU RI NO. 22 </a:t>
            </a:r>
            <a:r>
              <a:rPr lang="en-US" sz="1900" dirty="0" err="1"/>
              <a:t>tahun</a:t>
            </a:r>
            <a:r>
              <a:rPr lang="en-US" sz="1900" dirty="0"/>
              <a:t> 2009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suatu</a:t>
            </a:r>
            <a:r>
              <a:rPr lang="en-US" sz="1900" dirty="0"/>
              <a:t> </a:t>
            </a:r>
            <a:r>
              <a:rPr lang="en-US" sz="1900" dirty="0" err="1"/>
              <a:t>peristiwa</a:t>
            </a:r>
            <a:r>
              <a:rPr lang="en-US" sz="1900" dirty="0"/>
              <a:t> di </a:t>
            </a:r>
            <a:r>
              <a:rPr lang="en-US" sz="1900" dirty="0" err="1"/>
              <a:t>jalan</a:t>
            </a:r>
            <a:r>
              <a:rPr lang="en-US" sz="1900" dirty="0"/>
              <a:t> </a:t>
            </a:r>
            <a:r>
              <a:rPr lang="en-US" sz="1900" dirty="0" err="1"/>
              <a:t>raya</a:t>
            </a:r>
            <a:r>
              <a:rPr lang="en-US" sz="1900" dirty="0"/>
              <a:t>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diduga</a:t>
            </a:r>
            <a:r>
              <a:rPr lang="en-US" sz="1900" dirty="0"/>
              <a:t> dan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disengaja</a:t>
            </a:r>
            <a:r>
              <a:rPr lang="en-US" sz="1900" dirty="0"/>
              <a:t> </a:t>
            </a:r>
            <a:r>
              <a:rPr lang="en-US" sz="1900" dirty="0" err="1"/>
              <a:t>melibatkan</a:t>
            </a:r>
            <a:r>
              <a:rPr lang="en-US" sz="1900" dirty="0"/>
              <a:t> </a:t>
            </a:r>
            <a:r>
              <a:rPr lang="en-US" sz="1900" dirty="0" err="1"/>
              <a:t>kendaraan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tanpa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jalan</a:t>
            </a:r>
            <a:r>
              <a:rPr lang="en-US" sz="1900" dirty="0"/>
              <a:t> lain yang </a:t>
            </a:r>
            <a:r>
              <a:rPr lang="en-US" sz="1900" dirty="0" err="1"/>
              <a:t>mengakibatkan</a:t>
            </a:r>
            <a:r>
              <a:rPr lang="en-US" sz="1900" dirty="0"/>
              <a:t> korban </a:t>
            </a:r>
            <a:r>
              <a:rPr lang="en-US" sz="1900" dirty="0" err="1"/>
              <a:t>manusia</a:t>
            </a:r>
            <a:r>
              <a:rPr lang="en-US" sz="1900" dirty="0"/>
              <a:t> dan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kerugian</a:t>
            </a:r>
            <a:r>
              <a:rPr lang="en-US" sz="1900" dirty="0"/>
              <a:t> </a:t>
            </a:r>
            <a:r>
              <a:rPr lang="en-US" sz="1900" dirty="0" err="1"/>
              <a:t>harta</a:t>
            </a:r>
            <a:r>
              <a:rPr lang="en-US" sz="1900" dirty="0"/>
              <a:t> </a:t>
            </a:r>
            <a:r>
              <a:rPr lang="en-US" sz="1900" dirty="0" err="1"/>
              <a:t>benda</a:t>
            </a:r>
            <a:r>
              <a:rPr lang="en-US" sz="1900" dirty="0"/>
              <a:t>. </a:t>
            </a:r>
            <a:r>
              <a:rPr lang="en-US" sz="1900" dirty="0" err="1"/>
              <a:t>Berdasarkan</a:t>
            </a:r>
            <a:r>
              <a:rPr lang="en-US" sz="1900" dirty="0"/>
              <a:t> </a:t>
            </a:r>
            <a:r>
              <a:rPr lang="en-US" sz="1900" dirty="0" err="1"/>
              <a:t>statistik</a:t>
            </a:r>
            <a:r>
              <a:rPr lang="en-US" sz="1900" dirty="0"/>
              <a:t> data </a:t>
            </a:r>
            <a:r>
              <a:rPr lang="en-US" sz="1900" dirty="0" err="1"/>
              <a:t>kecelakaan</a:t>
            </a:r>
            <a:r>
              <a:rPr lang="en-US" sz="1900" dirty="0"/>
              <a:t> dan </a:t>
            </a:r>
            <a:r>
              <a:rPr lang="en-US" sz="1900" dirty="0" err="1"/>
              <a:t>pelanggaran</a:t>
            </a:r>
            <a:r>
              <a:rPr lang="en-US" sz="1900" dirty="0"/>
              <a:t> </a:t>
            </a:r>
            <a:r>
              <a:rPr lang="en-US" sz="1900" dirty="0" err="1"/>
              <a:t>lalu</a:t>
            </a:r>
            <a:r>
              <a:rPr lang="en-US" sz="1900" dirty="0"/>
              <a:t> </a:t>
            </a:r>
            <a:r>
              <a:rPr lang="en-US" sz="1900" dirty="0" err="1"/>
              <a:t>lintas</a:t>
            </a:r>
            <a:r>
              <a:rPr lang="en-US" sz="1900" dirty="0"/>
              <a:t> </a:t>
            </a:r>
            <a:r>
              <a:rPr lang="en-US" sz="1900" dirty="0" err="1"/>
              <a:t>kepolisian</a:t>
            </a:r>
            <a:r>
              <a:rPr lang="en-US" sz="1900" dirty="0"/>
              <a:t> </a:t>
            </a:r>
            <a:r>
              <a:rPr lang="en-US" sz="1900" dirty="0" err="1"/>
              <a:t>Republik</a:t>
            </a:r>
            <a:r>
              <a:rPr lang="en-US" sz="1900" dirty="0"/>
              <a:t> Indonesia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bagian</a:t>
            </a:r>
            <a:r>
              <a:rPr lang="en-US" sz="1900" dirty="0"/>
              <a:t> Daerah Istimewa Yogyakarta pada </a:t>
            </a:r>
            <a:r>
              <a:rPr lang="en-US" sz="1900" dirty="0" err="1"/>
              <a:t>tahun</a:t>
            </a:r>
            <a:r>
              <a:rPr lang="en-US" sz="1900" dirty="0"/>
              <a:t> 2017 </a:t>
            </a:r>
            <a:r>
              <a:rPr lang="en-US" sz="1900" dirty="0" err="1"/>
              <a:t>tercatat</a:t>
            </a:r>
            <a:r>
              <a:rPr lang="en-US" sz="1900" dirty="0"/>
              <a:t> </a:t>
            </a:r>
            <a:r>
              <a:rPr lang="en-US" sz="1900" dirty="0" err="1"/>
              <a:t>terdapat</a:t>
            </a:r>
            <a:r>
              <a:rPr lang="en-US" sz="1900" dirty="0"/>
              <a:t> 4011 </a:t>
            </a:r>
            <a:r>
              <a:rPr lang="en-US" sz="1900" dirty="0" err="1"/>
              <a:t>jumlah</a:t>
            </a:r>
            <a:r>
              <a:rPr lang="en-US" sz="1900" dirty="0"/>
              <a:t> </a:t>
            </a:r>
            <a:r>
              <a:rPr lang="en-US" sz="1900" dirty="0" err="1"/>
              <a:t>kecelakaan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korban </a:t>
            </a:r>
            <a:r>
              <a:rPr lang="en-US" sz="1900" dirty="0" err="1"/>
              <a:t>meninggal</a:t>
            </a:r>
            <a:r>
              <a:rPr lang="en-US" sz="1900" dirty="0"/>
              <a:t> dunia </a:t>
            </a:r>
            <a:r>
              <a:rPr lang="en-US" sz="1900" dirty="0" err="1"/>
              <a:t>hingga</a:t>
            </a:r>
            <a:r>
              <a:rPr lang="en-US" sz="1900" dirty="0"/>
              <a:t> 442 </a:t>
            </a:r>
            <a:r>
              <a:rPr lang="en-US" sz="1900" dirty="0" err="1"/>
              <a:t>jiwa</a:t>
            </a:r>
            <a:r>
              <a:rPr lang="en-US" sz="1900" dirty="0"/>
              <a:t>,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kerugian</a:t>
            </a:r>
            <a:r>
              <a:rPr lang="en-US" sz="1900" dirty="0"/>
              <a:t> </a:t>
            </a:r>
            <a:r>
              <a:rPr lang="en-US" sz="1900" dirty="0" err="1"/>
              <a:t>materi</a:t>
            </a:r>
            <a:r>
              <a:rPr lang="en-US" sz="1900" dirty="0"/>
              <a:t> </a:t>
            </a:r>
            <a:r>
              <a:rPr lang="en-US" sz="1900" dirty="0" err="1"/>
              <a:t>sebesar</a:t>
            </a:r>
            <a:r>
              <a:rPr lang="en-US" sz="1900" dirty="0"/>
              <a:t> Rp 2.382.120.300, </a:t>
            </a:r>
            <a:r>
              <a:rPr lang="en-US" sz="1900" dirty="0" err="1"/>
              <a:t>lalu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tahun</a:t>
            </a:r>
            <a:r>
              <a:rPr lang="en-US" sz="1900" dirty="0"/>
              <a:t> 2018 </a:t>
            </a:r>
            <a:r>
              <a:rPr lang="en-US" sz="1900" dirty="0" err="1"/>
              <a:t>tercatat</a:t>
            </a:r>
            <a:r>
              <a:rPr lang="en-US" sz="1900" dirty="0"/>
              <a:t> 5061 </a:t>
            </a:r>
            <a:r>
              <a:rPr lang="en-US" sz="1900" dirty="0" err="1"/>
              <a:t>kecelakaan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korban </a:t>
            </a:r>
            <a:r>
              <a:rPr lang="en-US" sz="1900" dirty="0" err="1"/>
              <a:t>meninggal</a:t>
            </a:r>
            <a:r>
              <a:rPr lang="en-US" sz="1900" dirty="0"/>
              <a:t> dunia 485 </a:t>
            </a:r>
            <a:r>
              <a:rPr lang="en-US" sz="1900" dirty="0" err="1"/>
              <a:t>jiwa</a:t>
            </a:r>
            <a:r>
              <a:rPr lang="en-US" sz="1900" dirty="0"/>
              <a:t>,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kerugian</a:t>
            </a:r>
            <a:r>
              <a:rPr lang="en-US" sz="1900" dirty="0"/>
              <a:t> </a:t>
            </a:r>
            <a:r>
              <a:rPr lang="en-US" sz="1900" dirty="0" err="1"/>
              <a:t>sebesar</a:t>
            </a:r>
            <a:r>
              <a:rPr lang="en-US" sz="1900" dirty="0"/>
              <a:t> Rp 406.952.975.000, </a:t>
            </a:r>
            <a:r>
              <a:rPr lang="en-US" sz="1900" dirty="0" err="1"/>
              <a:t>dari</a:t>
            </a:r>
            <a:r>
              <a:rPr lang="en-US" sz="1900" dirty="0"/>
              <a:t> data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dikehatui</a:t>
            </a:r>
            <a:r>
              <a:rPr lang="en-US" sz="1900" dirty="0"/>
              <a:t> </a:t>
            </a:r>
            <a:r>
              <a:rPr lang="en-US" sz="1900" dirty="0" err="1"/>
              <a:t>bahwa</a:t>
            </a:r>
            <a:r>
              <a:rPr lang="en-US" sz="1900" dirty="0"/>
              <a:t> </a:t>
            </a:r>
            <a:r>
              <a:rPr lang="en-US" sz="1900" dirty="0" err="1"/>
              <a:t>terjadi</a:t>
            </a:r>
            <a:r>
              <a:rPr lang="en-US" sz="1900" dirty="0"/>
              <a:t> </a:t>
            </a:r>
            <a:r>
              <a:rPr lang="en-US" sz="1900" dirty="0" err="1"/>
              <a:t>peningkatan</a:t>
            </a:r>
            <a:r>
              <a:rPr lang="en-US" sz="1900" dirty="0"/>
              <a:t> </a:t>
            </a:r>
            <a:r>
              <a:rPr lang="en-US" sz="1900" dirty="0" err="1"/>
              <a:t>jumlah</a:t>
            </a:r>
            <a:r>
              <a:rPr lang="en-US" sz="1900" dirty="0"/>
              <a:t> </a:t>
            </a:r>
            <a:r>
              <a:rPr lang="en-US" sz="1900" dirty="0" err="1"/>
              <a:t>kecelakaan</a:t>
            </a:r>
            <a:r>
              <a:rPr lang="en-US" sz="1900" dirty="0"/>
              <a:t> yang </a:t>
            </a:r>
            <a:r>
              <a:rPr lang="en-US" sz="1900" dirty="0" err="1"/>
              <a:t>pesat</a:t>
            </a:r>
            <a:r>
              <a:rPr lang="en-US" sz="1900" dirty="0"/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8CD5B-A14A-42C6-AB2F-D69BB25CF29D}"/>
              </a:ext>
            </a:extLst>
          </p:cNvPr>
          <p:cNvSpPr/>
          <p:nvPr/>
        </p:nvSpPr>
        <p:spPr>
          <a:xfrm>
            <a:off x="12824212" y="7366995"/>
            <a:ext cx="10500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3E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4C5684-93AF-4363-B6C9-5C58429B1064}"/>
              </a:ext>
            </a:extLst>
          </p:cNvPr>
          <p:cNvSpPr/>
          <p:nvPr/>
        </p:nvSpPr>
        <p:spPr>
          <a:xfrm>
            <a:off x="19489695" y="9970767"/>
            <a:ext cx="6784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3. HASIL PERANCANGAN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5BE27-8610-4F5E-BC81-D7423DBCE05C}"/>
              </a:ext>
            </a:extLst>
          </p:cNvPr>
          <p:cNvSpPr/>
          <p:nvPr/>
        </p:nvSpPr>
        <p:spPr>
          <a:xfrm>
            <a:off x="-2943270" y="17047935"/>
            <a:ext cx="10202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4. KESIMPULAN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A2D53-85C2-4CF4-B2B6-0076FC4CB22D}"/>
              </a:ext>
            </a:extLst>
          </p:cNvPr>
          <p:cNvSpPr/>
          <p:nvPr/>
        </p:nvSpPr>
        <p:spPr>
          <a:xfrm>
            <a:off x="14997505" y="17053554"/>
            <a:ext cx="10202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5. REFERENSI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8425A-EC9E-43AE-89DE-ED96C1AD9738}"/>
              </a:ext>
            </a:extLst>
          </p:cNvPr>
          <p:cNvSpPr/>
          <p:nvPr/>
        </p:nvSpPr>
        <p:spPr>
          <a:xfrm>
            <a:off x="-3140169" y="6180023"/>
            <a:ext cx="10500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2. METODOLOGI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8BB93-7AD6-4399-BC69-3356458F01DE}"/>
              </a:ext>
            </a:extLst>
          </p:cNvPr>
          <p:cNvSpPr/>
          <p:nvPr/>
        </p:nvSpPr>
        <p:spPr>
          <a:xfrm>
            <a:off x="12913810" y="5559247"/>
            <a:ext cx="10500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3E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419D1-475E-4BE7-9BEA-39B72C6DA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8570" y="6607686"/>
            <a:ext cx="876301" cy="759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0B4320-6AEE-4B76-99D9-C639E6D7B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1565" y="4560481"/>
            <a:ext cx="1144703" cy="10151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064A33-08E3-4449-A11E-958CC93814D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099"/>
          <a:stretch/>
        </p:blipFill>
        <p:spPr>
          <a:xfrm>
            <a:off x="14977074" y="4987439"/>
            <a:ext cx="1291062" cy="21907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9EAA4-2C8D-40F7-B1BA-6BD663FBE148}"/>
              </a:ext>
            </a:extLst>
          </p:cNvPr>
          <p:cNvSpPr/>
          <p:nvPr/>
        </p:nvSpPr>
        <p:spPr>
          <a:xfrm>
            <a:off x="12310073" y="13296557"/>
            <a:ext cx="50801" cy="1165225"/>
          </a:xfrm>
          <a:prstGeom prst="rect">
            <a:avLst/>
          </a:prstGeom>
          <a:solidFill>
            <a:srgbClr val="253E93"/>
          </a:solidFill>
          <a:ln>
            <a:solidFill>
              <a:srgbClr val="253E9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C84883-0131-4F22-A0F4-D27A09287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537"/>
          <a:stretch/>
        </p:blipFill>
        <p:spPr>
          <a:xfrm>
            <a:off x="12108644" y="14455933"/>
            <a:ext cx="893580" cy="74106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27EC6AF-F5D3-4B3F-A594-D18B77D59496}"/>
              </a:ext>
            </a:extLst>
          </p:cNvPr>
          <p:cNvSpPr/>
          <p:nvPr/>
        </p:nvSpPr>
        <p:spPr>
          <a:xfrm>
            <a:off x="13052219" y="14526753"/>
            <a:ext cx="10500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3E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</a:p>
          <a:p>
            <a:r>
              <a:rPr lang="en-US" sz="2400" b="1" dirty="0">
                <a:solidFill>
                  <a:srgbClr val="253E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364CED-6781-45B7-8CE9-E0B7DE28C6CE}"/>
              </a:ext>
            </a:extLst>
          </p:cNvPr>
          <p:cNvSpPr/>
          <p:nvPr/>
        </p:nvSpPr>
        <p:spPr>
          <a:xfrm>
            <a:off x="19069497" y="17806588"/>
            <a:ext cx="8695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N. V Satyanarayana, B. Tapasvi, P. Kanakaraju, and G. Rameshbabu, “Based on Machine Learning Autonomous Car Using Raspberry-Pi .,” vol. 7, no. 12, pp. 76–82, 2017.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Massidik, E. Susanto, P. Pangaribuan, F. T. Elektro, U. Telkom, and N. Network, “Prototype Autonomous Car Menggunakan Image Processing dan Kontrol Neural Network,”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e-Proceeding Eng.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4, no. 2, pp. 1490–1496, 2017.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Azzakirot, “Perhitungan Pohon Kelapa Sawit dengan Mengidentifikasi Pohon Menggunakan Algoritma Haar-Cascade Classifier,” 2018.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B11099-030B-4B6D-822C-71B027FB6BF8}"/>
              </a:ext>
            </a:extLst>
          </p:cNvPr>
          <p:cNvSpPr/>
          <p:nvPr/>
        </p:nvSpPr>
        <p:spPr>
          <a:xfrm>
            <a:off x="794354" y="17751764"/>
            <a:ext cx="16529823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mampu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berjalan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ditentukan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walaupun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keterbatasan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hardware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dipergunakan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rata-rata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diperoleh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pendeteksian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traffic light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95%,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presisi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100%,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sensitivitas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90%, dan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error 5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%.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pembacaan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jalan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piksel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pergeseran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kotak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mengikuti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jalur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bekerja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sangat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100%.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power law model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fitting curve data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Sharp Sensor GP2Y0A41SK0F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didapatkan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98,45%,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disimpulkan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sensor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bekerja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dikarenakan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dibawah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3%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target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ingin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dicapai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C59B899-F82A-4D10-917C-71285B119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62151"/>
              </p:ext>
            </p:extLst>
          </p:nvPr>
        </p:nvGraphicFramePr>
        <p:xfrm>
          <a:off x="21060229" y="14316827"/>
          <a:ext cx="8827797" cy="1985372"/>
        </p:xfrm>
        <a:graphic>
          <a:graphicData uri="http://schemas.openxmlformats.org/drawingml/2006/table">
            <a:tbl>
              <a:tblPr firstRow="1" firstCol="1" bandRow="1"/>
              <a:tblGrid>
                <a:gridCol w="2382986">
                  <a:extLst>
                    <a:ext uri="{9D8B030D-6E8A-4147-A177-3AD203B41FA5}">
                      <a16:colId xmlns:a16="http://schemas.microsoft.com/office/drawing/2014/main" val="176146720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95688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232288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28782418"/>
                    </a:ext>
                  </a:extLst>
                </a:gridCol>
                <a:gridCol w="1187011">
                  <a:extLst>
                    <a:ext uri="{9D8B030D-6E8A-4147-A177-3AD203B41FA5}">
                      <a16:colId xmlns:a16="http://schemas.microsoft.com/office/drawing/2014/main" val="2877560200"/>
                    </a:ext>
                  </a:extLst>
                </a:gridCol>
              </a:tblGrid>
              <a:tr h="49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klasifikasi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Akurasi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Presisi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Sensitivitas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30917"/>
                  </a:ext>
                </a:extLst>
              </a:tr>
              <a:tr h="496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Lampu merah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96%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100%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92%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21711"/>
                  </a:ext>
                </a:extLst>
              </a:tr>
              <a:tr h="496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Lampu hijau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97%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94%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3%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29458"/>
                  </a:ext>
                </a:extLst>
              </a:tr>
              <a:tr h="496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Lampu kuning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92%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84%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8%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1594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E57E75F-B494-4554-BF95-167C8DC8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86141"/>
              </p:ext>
            </p:extLst>
          </p:nvPr>
        </p:nvGraphicFramePr>
        <p:xfrm>
          <a:off x="21081016" y="11177930"/>
          <a:ext cx="8807010" cy="2568978"/>
        </p:xfrm>
        <a:graphic>
          <a:graphicData uri="http://schemas.openxmlformats.org/drawingml/2006/table">
            <a:tbl>
              <a:tblPr firstRow="1" firstCol="1" bandRow="1"/>
              <a:tblGrid>
                <a:gridCol w="663542">
                  <a:extLst>
                    <a:ext uri="{9D8B030D-6E8A-4147-A177-3AD203B41FA5}">
                      <a16:colId xmlns:a16="http://schemas.microsoft.com/office/drawing/2014/main" val="1342755187"/>
                    </a:ext>
                  </a:extLst>
                </a:gridCol>
                <a:gridCol w="3248094">
                  <a:extLst>
                    <a:ext uri="{9D8B030D-6E8A-4147-A177-3AD203B41FA5}">
                      <a16:colId xmlns:a16="http://schemas.microsoft.com/office/drawing/2014/main" val="4010282473"/>
                    </a:ext>
                  </a:extLst>
                </a:gridCol>
                <a:gridCol w="1748347">
                  <a:extLst>
                    <a:ext uri="{9D8B030D-6E8A-4147-A177-3AD203B41FA5}">
                      <a16:colId xmlns:a16="http://schemas.microsoft.com/office/drawing/2014/main" val="2682775043"/>
                    </a:ext>
                  </a:extLst>
                </a:gridCol>
                <a:gridCol w="1678414">
                  <a:extLst>
                    <a:ext uri="{9D8B030D-6E8A-4147-A177-3AD203B41FA5}">
                      <a16:colId xmlns:a16="http://schemas.microsoft.com/office/drawing/2014/main" val="603135237"/>
                    </a:ext>
                  </a:extLst>
                </a:gridCol>
                <a:gridCol w="1468613">
                  <a:extLst>
                    <a:ext uri="{9D8B030D-6E8A-4147-A177-3AD203B41FA5}">
                      <a16:colId xmlns:a16="http://schemas.microsoft.com/office/drawing/2014/main" val="1587290574"/>
                    </a:ext>
                  </a:extLst>
                </a:gridCol>
              </a:tblGrid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Pengulangan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Keberhasilan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Persentase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34576"/>
                  </a:ext>
                </a:extLst>
              </a:tr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Belok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kiri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(radius 110 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48210"/>
                  </a:ext>
                </a:extLst>
              </a:tr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Belok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kanan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(radius 110 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24872"/>
                  </a:ext>
                </a:extLst>
              </a:tr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Belok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kiri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(radius 130 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56005"/>
                  </a:ext>
                </a:extLst>
              </a:tr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Belok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kanan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(radius 130 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403118"/>
                  </a:ext>
                </a:extLst>
              </a:tr>
              <a:tr h="428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Lurus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316931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B1695CD1-FDFC-46DB-9CBE-60429F81B3B4}"/>
              </a:ext>
            </a:extLst>
          </p:cNvPr>
          <p:cNvSpPr/>
          <p:nvPr/>
        </p:nvSpPr>
        <p:spPr>
          <a:xfrm>
            <a:off x="20905697" y="13930104"/>
            <a:ext cx="9157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2. Hasil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Haar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-Cascade Classifier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2C0D62-2DBC-45C3-9FB7-5821A09BEA36}"/>
              </a:ext>
            </a:extLst>
          </p:cNvPr>
          <p:cNvSpPr/>
          <p:nvPr/>
        </p:nvSpPr>
        <p:spPr>
          <a:xfrm>
            <a:off x="23325948" y="10764471"/>
            <a:ext cx="431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Unjuk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pembacaan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jalan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0AC579-0CC6-41F4-9980-9CD2687E0816}"/>
              </a:ext>
            </a:extLst>
          </p:cNvPr>
          <p:cNvSpPr/>
          <p:nvPr/>
        </p:nvSpPr>
        <p:spPr>
          <a:xfrm>
            <a:off x="19489695" y="7213071"/>
            <a:ext cx="1029947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i="1" dirty="0"/>
              <a:t>Autonomous Car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mobil</a:t>
            </a:r>
            <a:r>
              <a:rPr lang="en-US" sz="1900" dirty="0"/>
              <a:t> yang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berjalan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bergerak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otomatis</a:t>
            </a:r>
            <a:r>
              <a:rPr lang="en-US" sz="1900" dirty="0"/>
              <a:t> </a:t>
            </a:r>
            <a:r>
              <a:rPr lang="en-US" sz="1900" dirty="0" err="1"/>
              <a:t>sesuai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yang </a:t>
            </a:r>
            <a:r>
              <a:rPr lang="en-US" sz="1900" dirty="0" err="1"/>
              <a:t>diperintahkan</a:t>
            </a:r>
            <a:r>
              <a:rPr lang="en-US" sz="1900" dirty="0"/>
              <a:t> oleh </a:t>
            </a:r>
            <a:r>
              <a:rPr lang="en-US" sz="1900" dirty="0" err="1"/>
              <a:t>pemilik</a:t>
            </a:r>
            <a:r>
              <a:rPr lang="en-US" sz="1900" dirty="0"/>
              <a:t> </a:t>
            </a:r>
            <a:r>
              <a:rPr lang="en-US" sz="1900" dirty="0" err="1"/>
              <a:t>mobil</a:t>
            </a:r>
            <a:r>
              <a:rPr lang="en-US" sz="1900" dirty="0"/>
              <a:t>,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begitu</a:t>
            </a:r>
            <a:r>
              <a:rPr lang="en-US" sz="1900" dirty="0"/>
              <a:t> </a:t>
            </a:r>
            <a:r>
              <a:rPr lang="en-US" sz="1900" dirty="0" err="1"/>
              <a:t>pemilik</a:t>
            </a:r>
            <a:r>
              <a:rPr lang="en-US" sz="1900" dirty="0"/>
              <a:t> </a:t>
            </a:r>
            <a:r>
              <a:rPr lang="en-US" sz="1900" dirty="0" err="1"/>
              <a:t>mobil</a:t>
            </a:r>
            <a:r>
              <a:rPr lang="en-US" sz="1900" dirty="0"/>
              <a:t> </a:t>
            </a:r>
            <a:r>
              <a:rPr lang="en-US" sz="1900" dirty="0" err="1"/>
              <a:t>bisa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merasa</a:t>
            </a:r>
            <a:r>
              <a:rPr lang="en-US" sz="1900" dirty="0"/>
              <a:t> </a:t>
            </a:r>
            <a:r>
              <a:rPr lang="en-US" sz="1900" dirty="0" err="1"/>
              <a:t>nyaman</a:t>
            </a:r>
            <a:r>
              <a:rPr lang="en-US" sz="1900" dirty="0"/>
              <a:t> dan </a:t>
            </a:r>
            <a:r>
              <a:rPr lang="en-US" sz="1900" dirty="0" err="1"/>
              <a:t>tenang</a:t>
            </a:r>
            <a:r>
              <a:rPr lang="en-US" sz="1900" dirty="0"/>
              <a:t> </a:t>
            </a:r>
            <a:r>
              <a:rPr lang="en-US" sz="1900" dirty="0" err="1"/>
              <a:t>saat</a:t>
            </a:r>
            <a:r>
              <a:rPr lang="en-US" sz="1900" dirty="0"/>
              <a:t> </a:t>
            </a:r>
            <a:r>
              <a:rPr lang="en-US" sz="1900" dirty="0" err="1"/>
              <a:t>berada</a:t>
            </a:r>
            <a:r>
              <a:rPr lang="en-US" sz="1900" dirty="0"/>
              <a:t> di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mobil</a:t>
            </a:r>
            <a:r>
              <a:rPr lang="en-US" sz="1900" dirty="0"/>
              <a:t>,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i="1" dirty="0"/>
              <a:t>autonomous car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/>
              <a:t>sistem</a:t>
            </a:r>
            <a:r>
              <a:rPr lang="en-US" sz="1900" dirty="0"/>
              <a:t> yang </a:t>
            </a:r>
            <a:r>
              <a:rPr lang="en-US" sz="1900" dirty="0" err="1"/>
              <a:t>dijalankan</a:t>
            </a:r>
            <a:r>
              <a:rPr lang="en-US" sz="1900" dirty="0"/>
              <a:t> oleh </a:t>
            </a:r>
            <a:r>
              <a:rPr lang="en-US" sz="1900" dirty="0" err="1"/>
              <a:t>komputer</a:t>
            </a:r>
            <a:r>
              <a:rPr lang="en-US" sz="1900" dirty="0"/>
              <a:t>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perasaan</a:t>
            </a:r>
            <a:r>
              <a:rPr lang="en-US" sz="1900" dirty="0"/>
              <a:t> </a:t>
            </a:r>
            <a:r>
              <a:rPr lang="en-US" sz="1900" dirty="0" err="1"/>
              <a:t>mengantuk</a:t>
            </a:r>
            <a:r>
              <a:rPr lang="en-US" sz="1900" dirty="0"/>
              <a:t> </a:t>
            </a:r>
            <a:r>
              <a:rPr lang="en-US" sz="1900" dirty="0" err="1"/>
              <a:t>ataupun</a:t>
            </a:r>
            <a:r>
              <a:rPr lang="en-US" sz="1900" dirty="0"/>
              <a:t> </a:t>
            </a:r>
            <a:r>
              <a:rPr lang="en-US" sz="1900" dirty="0" err="1"/>
              <a:t>kelelahan</a:t>
            </a:r>
            <a:r>
              <a:rPr lang="en-US" sz="1900" dirty="0"/>
              <a:t> </a:t>
            </a:r>
            <a:r>
              <a:rPr lang="en-US" sz="1900" dirty="0" err="1"/>
              <a:t>seperti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begitu</a:t>
            </a:r>
            <a:r>
              <a:rPr lang="en-US" sz="1900" dirty="0"/>
              <a:t> </a:t>
            </a:r>
            <a:r>
              <a:rPr lang="en-US" sz="1900" dirty="0" err="1"/>
              <a:t>kecelakaan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di </a:t>
            </a:r>
            <a:r>
              <a:rPr lang="en-US" sz="1900" dirty="0" err="1"/>
              <a:t>minimalkan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bertahap</a:t>
            </a:r>
            <a:r>
              <a:rPr lang="en-US" sz="1900" dirty="0"/>
              <a:t>, </a:t>
            </a:r>
            <a:r>
              <a:rPr lang="en-US" sz="1900" dirty="0" err="1"/>
              <a:t>dikarenakan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</a:t>
            </a:r>
            <a:r>
              <a:rPr lang="en-US" sz="1900" dirty="0" err="1"/>
              <a:t>inovasi</a:t>
            </a:r>
            <a:r>
              <a:rPr lang="en-US" sz="1900" dirty="0"/>
              <a:t> yang </a:t>
            </a:r>
            <a:r>
              <a:rPr lang="en-US" sz="1900" dirty="0" err="1"/>
              <a:t>terus</a:t>
            </a:r>
            <a:r>
              <a:rPr lang="en-US" sz="1900" dirty="0"/>
              <a:t> </a:t>
            </a:r>
            <a:r>
              <a:rPr lang="en-US" sz="1900" dirty="0" err="1"/>
              <a:t>berkembang</a:t>
            </a:r>
            <a:r>
              <a:rPr lang="en-US" sz="1900" dirty="0"/>
              <a:t> dan </a:t>
            </a:r>
            <a:r>
              <a:rPr lang="en-US" sz="1900" dirty="0" err="1"/>
              <a:t>diharapkan</a:t>
            </a:r>
            <a:r>
              <a:rPr lang="en-US" sz="1900" dirty="0"/>
              <a:t> </a:t>
            </a:r>
            <a:r>
              <a:rPr lang="en-US" sz="1900" dirty="0" err="1"/>
              <a:t>teknologi</a:t>
            </a:r>
            <a:r>
              <a:rPr lang="en-US" sz="1900" dirty="0"/>
              <a:t> </a:t>
            </a:r>
            <a:r>
              <a:rPr lang="en-US" sz="1900" i="1" dirty="0"/>
              <a:t>Autonomous Car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diterapkan</a:t>
            </a:r>
            <a:r>
              <a:rPr lang="en-US" sz="1900" dirty="0"/>
              <a:t> di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mobil</a:t>
            </a:r>
            <a:r>
              <a:rPr lang="en-US" sz="1900" dirty="0"/>
              <a:t> yang </a:t>
            </a:r>
            <a:r>
              <a:rPr lang="en-US" sz="1900" dirty="0" err="1"/>
              <a:t>ada</a:t>
            </a:r>
            <a:r>
              <a:rPr lang="en-US" sz="1900" dirty="0"/>
              <a:t> di dunia dan </a:t>
            </a:r>
            <a:r>
              <a:rPr lang="en-US" sz="1900" dirty="0" err="1"/>
              <a:t>berfungsi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sempurna</a:t>
            </a:r>
            <a:r>
              <a:rPr lang="en-US" sz="1900" dirty="0"/>
              <a:t>, agar </a:t>
            </a:r>
            <a:r>
              <a:rPr lang="en-US" sz="1900" dirty="0" err="1"/>
              <a:t>pelanggaran-pelanggaran</a:t>
            </a:r>
            <a:r>
              <a:rPr lang="en-US" sz="1900" dirty="0"/>
              <a:t> yang </a:t>
            </a:r>
            <a:r>
              <a:rPr lang="en-US" sz="1900" dirty="0" err="1"/>
              <a:t>sering</a:t>
            </a:r>
            <a:r>
              <a:rPr lang="en-US" sz="1900" dirty="0"/>
              <a:t> </a:t>
            </a:r>
            <a:r>
              <a:rPr lang="en-US" sz="1900" dirty="0" err="1"/>
              <a:t>dilakukan</a:t>
            </a:r>
            <a:r>
              <a:rPr lang="en-US" sz="1900" dirty="0"/>
              <a:t> </a:t>
            </a:r>
            <a:r>
              <a:rPr lang="en-US" sz="1900" dirty="0" err="1"/>
              <a:t>pengemudi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ditanggulangi</a:t>
            </a:r>
            <a:r>
              <a:rPr lang="en-US" sz="1900" dirty="0"/>
              <a:t>.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2D0184-4DB4-40BA-BB7B-64821448A7C0}"/>
              </a:ext>
            </a:extLst>
          </p:cNvPr>
          <p:cNvSpPr/>
          <p:nvPr/>
        </p:nvSpPr>
        <p:spPr>
          <a:xfrm>
            <a:off x="10294620" y="11290993"/>
            <a:ext cx="594359" cy="72574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BDD3B8-1673-4044-B14F-98445F955F46}"/>
              </a:ext>
            </a:extLst>
          </p:cNvPr>
          <p:cNvSpPr/>
          <p:nvPr/>
        </p:nvSpPr>
        <p:spPr>
          <a:xfrm>
            <a:off x="13902780" y="11256077"/>
            <a:ext cx="670470" cy="72574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6F8B63-082F-41AD-B74F-8F8D8E94D219}"/>
              </a:ext>
            </a:extLst>
          </p:cNvPr>
          <p:cNvSpPr/>
          <p:nvPr/>
        </p:nvSpPr>
        <p:spPr>
          <a:xfrm>
            <a:off x="14573250" y="11025665"/>
            <a:ext cx="300990" cy="32251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70A76FE-65D3-4FF5-8670-234F85430038}"/>
              </a:ext>
            </a:extLst>
          </p:cNvPr>
          <p:cNvSpPr/>
          <p:nvPr/>
        </p:nvSpPr>
        <p:spPr>
          <a:xfrm>
            <a:off x="14591600" y="11855484"/>
            <a:ext cx="300990" cy="32251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6C96A5-8F5C-4429-8856-E646AEC7E917}"/>
              </a:ext>
            </a:extLst>
          </p:cNvPr>
          <p:cNvSpPr/>
          <p:nvPr/>
        </p:nvSpPr>
        <p:spPr>
          <a:xfrm>
            <a:off x="10008870" y="11123101"/>
            <a:ext cx="259780" cy="32251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52A815-6CEB-4FA5-864B-9A5115CA74A1}"/>
              </a:ext>
            </a:extLst>
          </p:cNvPr>
          <p:cNvSpPr/>
          <p:nvPr/>
        </p:nvSpPr>
        <p:spPr>
          <a:xfrm>
            <a:off x="10008870" y="11840615"/>
            <a:ext cx="259780" cy="32251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CA7B7E3-5417-4700-927D-5215188367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266" y="9528236"/>
            <a:ext cx="3649980" cy="694520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C94B823-8DC3-4CB1-84A0-858250CB9E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3002" y="9572009"/>
            <a:ext cx="4070399" cy="537994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F2A3425-4398-41EB-8BF8-A37761ECA989}"/>
              </a:ext>
            </a:extLst>
          </p:cNvPr>
          <p:cNvSpPr/>
          <p:nvPr/>
        </p:nvSpPr>
        <p:spPr>
          <a:xfrm>
            <a:off x="-623429" y="14991911"/>
            <a:ext cx="15135225" cy="684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Gambar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Flowchart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prototype autonomous car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5464140-DEFC-4613-8BAA-79B5A941D4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908" y="7037188"/>
            <a:ext cx="7474436" cy="174506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CE877AE-3436-4E4F-90D5-7E08DC40345A}"/>
              </a:ext>
            </a:extLst>
          </p:cNvPr>
          <p:cNvSpPr/>
          <p:nvPr/>
        </p:nvSpPr>
        <p:spPr>
          <a:xfrm>
            <a:off x="-2943270" y="8809135"/>
            <a:ext cx="151352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Gambar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Flowchart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prototype autonomous car (hardware)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AFF3-0F9E-49CF-AD13-AE5F2D0D775C}"/>
              </a:ext>
            </a:extLst>
          </p:cNvPr>
          <p:cNvSpPr/>
          <p:nvPr/>
        </p:nvSpPr>
        <p:spPr>
          <a:xfrm>
            <a:off x="2969301" y="1264920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800" i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A182C7-2EFD-4F32-99DD-23E35B4FFABA}"/>
              </a:ext>
            </a:extLst>
          </p:cNvPr>
          <p:cNvSpPr/>
          <p:nvPr/>
        </p:nvSpPr>
        <p:spPr>
          <a:xfrm>
            <a:off x="2981159" y="1396375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8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27279E-FAD5-4F41-A27E-9E7CDA00588B}"/>
              </a:ext>
            </a:extLst>
          </p:cNvPr>
          <p:cNvSpPr/>
          <p:nvPr/>
        </p:nvSpPr>
        <p:spPr>
          <a:xfrm>
            <a:off x="1599739" y="135006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8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635B93-8CD9-420C-BA0B-3BFBC5765390}"/>
              </a:ext>
            </a:extLst>
          </p:cNvPr>
          <p:cNvSpPr/>
          <p:nvPr/>
        </p:nvSpPr>
        <p:spPr>
          <a:xfrm>
            <a:off x="1599739" y="1480855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8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34C37E-B830-42BA-BFA0-1944D0ABCA61}"/>
              </a:ext>
            </a:extLst>
          </p:cNvPr>
          <p:cNvSpPr/>
          <p:nvPr/>
        </p:nvSpPr>
        <p:spPr>
          <a:xfrm>
            <a:off x="5407371" y="1134817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800" i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F298FF-B352-43A0-83DE-89C1C76C3E92}"/>
              </a:ext>
            </a:extLst>
          </p:cNvPr>
          <p:cNvSpPr/>
          <p:nvPr/>
        </p:nvSpPr>
        <p:spPr>
          <a:xfrm>
            <a:off x="5407371" y="1267815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800" i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F2C630-45FA-4324-9445-4780D240C218}"/>
              </a:ext>
            </a:extLst>
          </p:cNvPr>
          <p:cNvSpPr/>
          <p:nvPr/>
        </p:nvSpPr>
        <p:spPr>
          <a:xfrm>
            <a:off x="5407371" y="1423404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800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094382-A5BC-4675-B20C-E85DBDA0289F}"/>
              </a:ext>
            </a:extLst>
          </p:cNvPr>
          <p:cNvSpPr/>
          <p:nvPr/>
        </p:nvSpPr>
        <p:spPr>
          <a:xfrm>
            <a:off x="6759070" y="10493987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800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808ADB-0F6A-4C1D-BED7-CC7435959E98}"/>
              </a:ext>
            </a:extLst>
          </p:cNvPr>
          <p:cNvSpPr/>
          <p:nvPr/>
        </p:nvSpPr>
        <p:spPr>
          <a:xfrm>
            <a:off x="6759070" y="118172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800" i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80B40D-DED5-4ECF-BC61-CD7266477E88}"/>
              </a:ext>
            </a:extLst>
          </p:cNvPr>
          <p:cNvSpPr/>
          <p:nvPr/>
        </p:nvSpPr>
        <p:spPr>
          <a:xfrm>
            <a:off x="6734796" y="13208187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8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13258-A2A1-4220-8C72-D18F35C13E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8783" y="13511137"/>
            <a:ext cx="171474" cy="219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F5EF58-BDE6-49EA-82CB-F0645017E32F}"/>
              </a:ext>
            </a:extLst>
          </p:cNvPr>
          <p:cNvSpPr/>
          <p:nvPr/>
        </p:nvSpPr>
        <p:spPr>
          <a:xfrm>
            <a:off x="8745994" y="5950609"/>
            <a:ext cx="32012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Sharp sensor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Hasil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berdampak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berkendara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keselamatan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1F850-6453-478E-8E99-DD8EE5FB6BE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150" b="9792"/>
          <a:stretch/>
        </p:blipFill>
        <p:spPr>
          <a:xfrm>
            <a:off x="604262" y="509540"/>
            <a:ext cx="2050890" cy="2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4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830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Times New Roman</vt:lpstr>
      <vt:lpstr>Office Theme</vt:lpstr>
      <vt:lpstr>PowerPoint Presentation</vt:lpstr>
    </vt:vector>
  </TitlesOfParts>
  <Company>hal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boyke agung gunawan</dc:creator>
  <cp:lastModifiedBy>ozi ozi</cp:lastModifiedBy>
  <cp:revision>58</cp:revision>
  <dcterms:created xsi:type="dcterms:W3CDTF">2016-10-05T23:13:20Z</dcterms:created>
  <dcterms:modified xsi:type="dcterms:W3CDTF">2020-06-22T14:28:37Z</dcterms:modified>
</cp:coreProperties>
</file>