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74" r:id="rId2"/>
    <p:sldId id="275" r:id="rId3"/>
    <p:sldId id="258" r:id="rId4"/>
    <p:sldId id="260" r:id="rId5"/>
    <p:sldId id="263" r:id="rId6"/>
    <p:sldId id="269" r:id="rId7"/>
    <p:sldId id="262" r:id="rId8"/>
    <p:sldId id="264" r:id="rId9"/>
    <p:sldId id="267" r:id="rId10"/>
    <p:sldId id="273" r:id="rId11"/>
    <p:sldId id="265" r:id="rId12"/>
    <p:sldId id="270" r:id="rId13"/>
    <p:sldId id="266" r:id="rId14"/>
    <p:sldId id="268" r:id="rId15"/>
    <p:sldId id="278" r:id="rId16"/>
    <p:sldId id="271" r:id="rId17"/>
    <p:sldId id="277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C740C-5012-4962-965C-534864648AA5}" type="datetimeFigureOut">
              <a:rPr lang="fr-FR" smtClean="0"/>
              <a:t>11/06/2015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0FF73-D4C7-4DFE-8763-BE31321467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57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0FF73-D4C7-4DFE-8763-BE313214673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7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 sz="24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2879-BF90-4A6C-8CE5-27B06A7128D7}" type="datetime1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1E50-9A93-46C4-8400-AE461B577133}" type="datetime1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6BDD-8DAE-424B-A47E-2917703BCC4D}" type="datetime1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8EBC-92FF-4926-836A-EA227E70883F}" type="datetime1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D5AF-701D-4C26-AC07-ADC43F5FC689}" type="datetime1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B547-310B-4316-845D-AB21F6E0AFC5}" type="datetime1">
              <a:rPr lang="en-US" smtClean="0"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742A-EAC8-493C-A1A0-0CE3516FA079}" type="datetime1">
              <a:rPr lang="en-US" smtClean="0"/>
              <a:t>6/11/2015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812B-23EA-42BC-BC3C-1CDBB5573F57}" type="datetime1">
              <a:rPr lang="en-US" smtClean="0"/>
              <a:t>6/11/2015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C41E9-BB65-4165-A941-3B5E2BC697D7}" type="datetime1">
              <a:rPr lang="en-US" smtClean="0"/>
              <a:t>6/11/2015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505A1F32-7025-4860-8C77-1379ADCAC3ED}" type="datetime1">
              <a:rPr lang="en-US" smtClean="0"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B2E6-FDF7-480F-AE35-E68F0D61676C}" type="datetime1">
              <a:rPr lang="en-US" smtClean="0"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3FDDCA-6C97-49A4-A39F-345CC2AFAAFB}" type="datetime1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8" indent="-91438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38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14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89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65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7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5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/>
        </p:nvSpPr>
        <p:spPr>
          <a:xfrm flipH="1">
            <a:off x="2752995" y="2751604"/>
            <a:ext cx="6732615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3200" dirty="0">
                <a:solidFill>
                  <a:schemeClr val="tx1"/>
                </a:solidFill>
              </a:rPr>
              <a:t>Algorithmic tools and software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for capturing facial action</a:t>
            </a:r>
            <a:endParaRPr lang="fr-FR" sz="28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5" name="Image 8" descr="Logo_SFA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040" y="592101"/>
            <a:ext cx="1454053" cy="111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http://xlim-sic.labo.univ-poitiers.fr/images/Logo_XLIM-SIC_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062" y="682384"/>
            <a:ext cx="1497335" cy="102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207646" y="1997356"/>
            <a:ext cx="3823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 err="1" smtClean="0">
                <a:solidFill>
                  <a:srgbClr val="666666"/>
                </a:solidFill>
                <a:latin typeface="Arial" panose="020B0604020202020204" pitchFamily="34" charset="0"/>
              </a:rPr>
              <a:t>Presentation</a:t>
            </a:r>
            <a:r>
              <a:rPr lang="fr-FR" sz="2400" dirty="0" smtClean="0">
                <a:solidFill>
                  <a:srgbClr val="666666"/>
                </a:solidFill>
                <a:latin typeface="Arial" panose="020B0604020202020204" pitchFamily="34" charset="0"/>
              </a:rPr>
              <a:t> of </a:t>
            </a:r>
            <a:r>
              <a:rPr lang="fr-FR" sz="2400" dirty="0" smtClean="0">
                <a:solidFill>
                  <a:srgbClr val="666666"/>
                </a:solidFill>
                <a:latin typeface="Arial" panose="020B0604020202020204" pitchFamily="34" charset="0"/>
              </a:rPr>
              <a:t>Project(GF)</a:t>
            </a:r>
            <a:endParaRPr lang="fr-FR" sz="2400" dirty="0"/>
          </a:p>
        </p:txBody>
      </p:sp>
      <p:sp>
        <p:nvSpPr>
          <p:cNvPr id="8" name="Rectangle 7"/>
          <p:cNvSpPr/>
          <p:nvPr/>
        </p:nvSpPr>
        <p:spPr>
          <a:xfrm>
            <a:off x="1159709" y="4167361"/>
            <a:ext cx="2886944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Developed</a:t>
            </a:r>
            <a:r>
              <a:rPr lang="fr-FR" sz="2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by</a:t>
            </a:r>
            <a:r>
              <a:rPr lang="fr-FR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lvl="1"/>
            <a:r>
              <a:rPr lang="fr-FR" dirty="0" smtClean="0"/>
              <a:t>Ali TOILHA</a:t>
            </a:r>
          </a:p>
          <a:p>
            <a:pPr lvl="1"/>
            <a:r>
              <a:rPr lang="fr-FR" dirty="0" smtClean="0"/>
              <a:t>Guy-Florent A. SADELER</a:t>
            </a:r>
          </a:p>
          <a:p>
            <a:pPr lvl="1"/>
            <a:r>
              <a:rPr lang="fr-FR" dirty="0" err="1" smtClean="0"/>
              <a:t>Arame</a:t>
            </a:r>
            <a:r>
              <a:rPr lang="fr-FR" dirty="0" smtClean="0"/>
              <a:t> Viviane BASSE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8291074" y="4167362"/>
            <a:ext cx="29521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Supervisors</a:t>
            </a:r>
            <a:r>
              <a:rPr lang="fr-FR" sz="20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lvl="1"/>
            <a:r>
              <a:rPr lang="en-US" sz="2000" dirty="0" smtClean="0"/>
              <a:t>Pascal BOURDON </a:t>
            </a:r>
          </a:p>
          <a:p>
            <a:pPr lvl="1"/>
            <a:r>
              <a:rPr lang="en-US" sz="2000" dirty="0" smtClean="0"/>
              <a:t>David HELBERT</a:t>
            </a:r>
            <a:endParaRPr lang="fr-FR" sz="2000" dirty="0"/>
          </a:p>
        </p:txBody>
      </p:sp>
      <p:sp>
        <p:nvSpPr>
          <p:cNvPr id="10" name="Rectangle 9"/>
          <p:cNvSpPr/>
          <p:nvPr/>
        </p:nvSpPr>
        <p:spPr>
          <a:xfrm>
            <a:off x="4877609" y="6519446"/>
            <a:ext cx="21354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  <a:latin typeface="Arial" panose="020B0604020202020204" pitchFamily="34" charset="0"/>
              </a:rPr>
              <a:t>M1 RTMA 2014/2015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894" y="145404"/>
            <a:ext cx="2466833" cy="154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2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94467"/>
          </a:xfrm>
        </p:spPr>
        <p:txBody>
          <a:bodyPr/>
          <a:lstStyle/>
          <a:p>
            <a:r>
              <a:rPr lang="fr-FR" b="1" dirty="0" smtClean="0"/>
              <a:t>II- </a:t>
            </a:r>
            <a:r>
              <a:rPr lang="fr-FR" b="1" dirty="0" err="1" smtClean="0"/>
              <a:t>Organization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Schedule</a:t>
            </a:r>
          </a:p>
          <a:p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200312" y="1687134"/>
            <a:ext cx="9955368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0541001" y="756359"/>
            <a:ext cx="637828" cy="1032935"/>
          </a:xfrm>
          <a:prstGeom prst="rect">
            <a:avLst/>
          </a:prstGeom>
        </p:spPr>
      </p:pic>
      <p:sp>
        <p:nvSpPr>
          <p:cNvPr id="6" name="TextBox 7"/>
          <p:cNvSpPr txBox="1"/>
          <p:nvPr/>
        </p:nvSpPr>
        <p:spPr>
          <a:xfrm flipH="1">
            <a:off x="-4" y="6454758"/>
            <a:ext cx="5969003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b="1" dirty="0">
                <a:solidFill>
                  <a:schemeClr val="bg1"/>
                </a:solidFill>
              </a:rPr>
              <a:t>Algorithmic tools and software for capturing facial action</a:t>
            </a:r>
            <a:endParaRPr lang="fr-FR" sz="16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 b="1" dirty="0" smtClean="0"/>
              <a:t>15</a:t>
            </a:r>
            <a:endParaRPr lang="en-US" sz="2800" b="1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312" y="2318516"/>
            <a:ext cx="9955368" cy="409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1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94467"/>
          </a:xfrm>
        </p:spPr>
        <p:txBody>
          <a:bodyPr/>
          <a:lstStyle/>
          <a:p>
            <a:r>
              <a:rPr lang="fr-FR" b="1" dirty="0"/>
              <a:t>II- </a:t>
            </a:r>
            <a:r>
              <a:rPr lang="fr-FR" b="1" dirty="0" err="1" smtClean="0"/>
              <a:t>Organization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38" lvl="1" indent="-91438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Scrum and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methods(AT &amp; GFS &amp; VAB)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  <a:p>
            <a:pPr lvl="1" fontAlgn="base"/>
            <a:r>
              <a:rPr lang="en-US" sz="3000" dirty="0" smtClean="0">
                <a:solidFill>
                  <a:schemeClr val="tx1"/>
                </a:solidFill>
              </a:rPr>
              <a:t>Backlog</a:t>
            </a:r>
          </a:p>
          <a:p>
            <a:pPr lvl="1" fontAlgn="base"/>
            <a:r>
              <a:rPr lang="en-US" sz="3000" dirty="0" smtClean="0">
                <a:solidFill>
                  <a:schemeClr val="tx1"/>
                </a:solidFill>
              </a:rPr>
              <a:t>Trello</a:t>
            </a:r>
          </a:p>
          <a:p>
            <a:pPr lvl="1" fontAlgn="base"/>
            <a:r>
              <a:rPr lang="en-US" sz="3000" dirty="0" smtClean="0">
                <a:solidFill>
                  <a:schemeClr val="tx1"/>
                </a:solidFill>
              </a:rPr>
              <a:t>Scrum</a:t>
            </a:r>
            <a:endParaRPr lang="en-US" sz="3000" dirty="0">
              <a:solidFill>
                <a:schemeClr val="tx1"/>
              </a:solidFill>
            </a:endParaRPr>
          </a:p>
          <a:p>
            <a:pPr lvl="1" fontAlgn="base"/>
            <a:r>
              <a:rPr lang="en-US" sz="3000" dirty="0" smtClean="0">
                <a:solidFill>
                  <a:schemeClr val="tx1"/>
                </a:solidFill>
              </a:rPr>
              <a:t>Management configuration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200312" y="1687134"/>
            <a:ext cx="9955368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0541001" y="756359"/>
            <a:ext cx="637828" cy="103293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 flipH="1">
            <a:off x="-4" y="6454758"/>
            <a:ext cx="5969003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b="1" dirty="0">
                <a:solidFill>
                  <a:schemeClr val="bg1"/>
                </a:solidFill>
              </a:rPr>
              <a:t>Algorithmic tools and software for capturing facial action</a:t>
            </a:r>
            <a:endParaRPr lang="fr-FR" sz="16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 b="1" dirty="0" smtClean="0"/>
              <a:t>8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7238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94467"/>
          </a:xfrm>
        </p:spPr>
        <p:txBody>
          <a:bodyPr/>
          <a:lstStyle/>
          <a:p>
            <a:r>
              <a:rPr lang="fr-FR" b="1" dirty="0"/>
              <a:t>III- </a:t>
            </a:r>
            <a:r>
              <a:rPr lang="fr-FR" b="1" dirty="0" err="1" smtClean="0"/>
              <a:t>Implementation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61663" lvl="1" indent="-457189" fontAlgn="base">
              <a:lnSpc>
                <a:spcPct val="10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fr-FR" sz="3200" dirty="0"/>
              <a:t>State of the art </a:t>
            </a:r>
            <a:r>
              <a:rPr lang="fr-FR" sz="3200" dirty="0" err="1"/>
              <a:t>Summary</a:t>
            </a:r>
            <a:r>
              <a:rPr lang="fr-FR" sz="3200" dirty="0"/>
              <a:t> (or </a:t>
            </a:r>
            <a:r>
              <a:rPr lang="fr-FR" sz="3200" dirty="0" err="1"/>
              <a:t>Brief</a:t>
            </a:r>
            <a:r>
              <a:rPr lang="fr-FR" sz="3200" dirty="0"/>
              <a:t> </a:t>
            </a:r>
            <a:r>
              <a:rPr lang="fr-FR" sz="3200" dirty="0" err="1"/>
              <a:t>view</a:t>
            </a:r>
            <a:r>
              <a:rPr lang="fr-FR" sz="3200" dirty="0"/>
              <a:t> pour aperçu)</a:t>
            </a:r>
          </a:p>
          <a:p>
            <a:pPr marL="661663" lvl="1" indent="-457189" fontAlgn="base">
              <a:lnSpc>
                <a:spcPct val="10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sz="3200" dirty="0" smtClean="0"/>
              <a:t>Product </a:t>
            </a:r>
            <a:r>
              <a:rPr lang="en-US" sz="3200" dirty="0"/>
              <a:t>and Service Description </a:t>
            </a:r>
          </a:p>
          <a:p>
            <a:pPr marL="661663" lvl="1" indent="-457189" fontAlgn="base">
              <a:lnSpc>
                <a:spcPct val="10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sz="3200" dirty="0" smtClean="0"/>
              <a:t>Difficulties</a:t>
            </a:r>
          </a:p>
          <a:p>
            <a:pPr marL="204474" lvl="1" indent="0" fontAlgn="base">
              <a:lnSpc>
                <a:spcPct val="100000"/>
              </a:lnSpc>
              <a:buClr>
                <a:schemeClr val="accent2"/>
              </a:buClr>
              <a:buNone/>
            </a:pPr>
            <a:endParaRPr lang="en-US" sz="3200" dirty="0"/>
          </a:p>
          <a:p>
            <a:pPr marL="204475" lvl="1" indent="0" fontAlgn="base">
              <a:lnSpc>
                <a:spcPct val="100000"/>
              </a:lnSpc>
              <a:buClr>
                <a:schemeClr val="accent2"/>
              </a:buClr>
              <a:buNone/>
            </a:pPr>
            <a:endParaRPr lang="en-US" sz="2800" dirty="0"/>
          </a:p>
          <a:p>
            <a:pPr marL="661663" lvl="1" indent="-457189" fontAlgn="base">
              <a:lnSpc>
                <a:spcPct val="10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</a:pPr>
            <a:endParaRPr lang="en-US" sz="2800" dirty="0"/>
          </a:p>
          <a:p>
            <a:pPr marL="661663" lvl="1" indent="-457189" fontAlgn="base">
              <a:lnSpc>
                <a:spcPct val="10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</a:pPr>
            <a:endParaRPr lang="en-US" sz="2800" dirty="0"/>
          </a:p>
          <a:p>
            <a:pPr fontAlgn="base"/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200312" y="1687134"/>
            <a:ext cx="9955368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0541001" y="756359"/>
            <a:ext cx="637828" cy="103293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 flipH="1">
            <a:off x="-4" y="6454758"/>
            <a:ext cx="5969003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b="1" dirty="0">
                <a:solidFill>
                  <a:schemeClr val="bg1"/>
                </a:solidFill>
              </a:rPr>
              <a:t>Algorithmic tools and software for capturing facial action</a:t>
            </a:r>
            <a:endParaRPr lang="fr-FR" sz="16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 b="1" dirty="0" smtClean="0"/>
              <a:t>11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7844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94467"/>
          </a:xfrm>
        </p:spPr>
        <p:txBody>
          <a:bodyPr/>
          <a:lstStyle/>
          <a:p>
            <a:r>
              <a:rPr lang="fr-FR" b="1" dirty="0" smtClean="0"/>
              <a:t>III- </a:t>
            </a:r>
            <a:r>
              <a:rPr lang="fr-FR" b="1" dirty="0" err="1" smtClean="0"/>
              <a:t>Implementation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State of the Art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Brief view and logograms (GFS)</a:t>
            </a:r>
            <a:endParaRPr lang="en-US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 fontAlgn="base"/>
            <a:r>
              <a:rPr lang="en-US" sz="3000" dirty="0" smtClean="0">
                <a:solidFill>
                  <a:schemeClr val="tx1"/>
                </a:solidFill>
              </a:rPr>
              <a:t>is an enhancement of the </a:t>
            </a:r>
            <a:r>
              <a:rPr lang="en-US" sz="3000" dirty="0" err="1" smtClean="0">
                <a:solidFill>
                  <a:schemeClr val="tx1"/>
                </a:solidFill>
              </a:rPr>
              <a:t>Eigenfaces</a:t>
            </a:r>
            <a:endParaRPr lang="en-US" sz="3000" dirty="0" smtClean="0">
              <a:solidFill>
                <a:schemeClr val="tx1"/>
              </a:solidFill>
            </a:endParaRPr>
          </a:p>
          <a:p>
            <a:pPr lvl="2" fontAlgn="base"/>
            <a:r>
              <a:rPr lang="en-US" sz="2800" dirty="0" smtClean="0">
                <a:solidFill>
                  <a:schemeClr val="tx1"/>
                </a:solidFill>
              </a:rPr>
              <a:t>Using FLDA(Fisher’s Linear </a:t>
            </a:r>
            <a:r>
              <a:rPr lang="en-US" sz="2800" dirty="0" err="1" smtClean="0">
                <a:solidFill>
                  <a:schemeClr val="tx1"/>
                </a:solidFill>
              </a:rPr>
              <a:t>Discriminante</a:t>
            </a:r>
            <a:r>
              <a:rPr lang="en-US" sz="2800" dirty="0" smtClean="0">
                <a:solidFill>
                  <a:schemeClr val="tx1"/>
                </a:solidFill>
              </a:rPr>
              <a:t> Analysis) </a:t>
            </a:r>
          </a:p>
          <a:p>
            <a:pPr marL="384039" lvl="2" indent="0" fontAlgn="base"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lvl="1" fontAlgn="base"/>
            <a:r>
              <a:rPr lang="en-US" sz="3000" dirty="0">
                <a:solidFill>
                  <a:schemeClr val="tx1"/>
                </a:solidFill>
              </a:rPr>
              <a:t>is especially useful when </a:t>
            </a:r>
            <a:r>
              <a:rPr lang="en-US" sz="3000" dirty="0" smtClean="0">
                <a:solidFill>
                  <a:schemeClr val="tx1"/>
                </a:solidFill>
              </a:rPr>
              <a:t>:</a:t>
            </a:r>
            <a:endParaRPr lang="en-US" sz="3000" dirty="0">
              <a:solidFill>
                <a:schemeClr val="tx1"/>
              </a:solidFill>
            </a:endParaRPr>
          </a:p>
          <a:p>
            <a:pPr lvl="3" fontAlgn="base"/>
            <a:r>
              <a:rPr lang="en-US" sz="2800" dirty="0">
                <a:solidFill>
                  <a:schemeClr val="tx1"/>
                </a:solidFill>
              </a:rPr>
              <a:t>facial image have large variations in illumination </a:t>
            </a:r>
          </a:p>
          <a:p>
            <a:pPr lvl="3" fontAlgn="base"/>
            <a:r>
              <a:rPr lang="en-US" sz="2800" dirty="0">
                <a:solidFill>
                  <a:schemeClr val="tx1"/>
                </a:solidFill>
              </a:rPr>
              <a:t>facial </a:t>
            </a:r>
            <a:r>
              <a:rPr lang="en-US" sz="2800" dirty="0" smtClean="0">
                <a:solidFill>
                  <a:schemeClr val="tx1"/>
                </a:solidFill>
              </a:rPr>
              <a:t>expression.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200312" y="1687134"/>
            <a:ext cx="9955368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0541001" y="756359"/>
            <a:ext cx="637828" cy="103293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 flipH="1">
            <a:off x="-4" y="6454758"/>
            <a:ext cx="5969003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b="1" dirty="0">
                <a:solidFill>
                  <a:schemeClr val="bg1"/>
                </a:solidFill>
              </a:rPr>
              <a:t>Algorithmic tools and software for capturing facial action</a:t>
            </a:r>
            <a:endParaRPr lang="fr-FR" sz="16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 b="1" dirty="0" smtClean="0"/>
              <a:t>9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5412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94467"/>
          </a:xfrm>
        </p:spPr>
        <p:txBody>
          <a:bodyPr/>
          <a:lstStyle/>
          <a:p>
            <a:r>
              <a:rPr lang="fr-FR" b="1" dirty="0"/>
              <a:t>III- </a:t>
            </a:r>
            <a:r>
              <a:rPr lang="fr-FR" b="1" dirty="0" err="1" smtClean="0"/>
              <a:t>Implementation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Product and Service Description(Product Owner Order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) (GFS)</a:t>
            </a:r>
            <a:r>
              <a:rPr lang="en-US" sz="3200" dirty="0" smtClean="0"/>
              <a:t> </a:t>
            </a:r>
            <a:endParaRPr lang="en-US" sz="3200" dirty="0"/>
          </a:p>
          <a:p>
            <a:pPr lvl="2" fontAlgn="base"/>
            <a:r>
              <a:rPr lang="en-US" sz="3000" dirty="0">
                <a:solidFill>
                  <a:schemeClr val="tx1"/>
                </a:solidFill>
              </a:rPr>
              <a:t>Prototype of </a:t>
            </a:r>
            <a:r>
              <a:rPr lang="en-US" sz="3000" dirty="0" err="1">
                <a:solidFill>
                  <a:schemeClr val="tx1"/>
                </a:solidFill>
              </a:rPr>
              <a:t>EigenFaces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smtClean="0">
                <a:solidFill>
                  <a:schemeClr val="tx1"/>
                </a:solidFill>
              </a:rPr>
              <a:t>Results</a:t>
            </a:r>
            <a:endParaRPr lang="en-US" sz="3000" dirty="0">
              <a:solidFill>
                <a:schemeClr val="tx1"/>
              </a:solidFill>
            </a:endParaRP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200312" y="1687134"/>
            <a:ext cx="9955368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0541001" y="756359"/>
            <a:ext cx="637828" cy="103293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 flipH="1">
            <a:off x="-4" y="6454758"/>
            <a:ext cx="5969003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b="1" dirty="0">
                <a:solidFill>
                  <a:schemeClr val="bg1"/>
                </a:solidFill>
              </a:rPr>
              <a:t>Algorithmic tools and software for capturing facial action</a:t>
            </a:r>
            <a:endParaRPr lang="fr-FR" sz="16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 b="1" dirty="0" smtClean="0"/>
              <a:t>12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285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94467"/>
          </a:xfrm>
        </p:spPr>
        <p:txBody>
          <a:bodyPr/>
          <a:lstStyle/>
          <a:p>
            <a:r>
              <a:rPr lang="fr-FR" b="1" dirty="0"/>
              <a:t>III- </a:t>
            </a:r>
            <a:r>
              <a:rPr lang="fr-FR" b="1" dirty="0" err="1" smtClean="0"/>
              <a:t>Implementation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Product and Service Description(Product Owner Order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) (GFS)</a:t>
            </a:r>
            <a:r>
              <a:rPr lang="en-US" sz="3200" dirty="0" smtClean="0"/>
              <a:t> </a:t>
            </a:r>
            <a:endParaRPr lang="en-US" sz="3200" dirty="0"/>
          </a:p>
          <a:p>
            <a:pPr lvl="2" fontAlgn="base"/>
            <a:r>
              <a:rPr lang="en-US" sz="3000" dirty="0">
                <a:solidFill>
                  <a:schemeClr val="tx1"/>
                </a:solidFill>
              </a:rPr>
              <a:t>Prototype of </a:t>
            </a:r>
            <a:r>
              <a:rPr lang="en-US" sz="3000" dirty="0" err="1">
                <a:solidFill>
                  <a:schemeClr val="tx1"/>
                </a:solidFill>
              </a:rPr>
              <a:t>EigenFaces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smtClean="0">
                <a:solidFill>
                  <a:schemeClr val="tx1"/>
                </a:solidFill>
              </a:rPr>
              <a:t>Results</a:t>
            </a:r>
            <a:endParaRPr lang="en-US" sz="3000" dirty="0">
              <a:solidFill>
                <a:schemeClr val="tx1"/>
              </a:solidFill>
            </a:endParaRP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200312" y="1687134"/>
            <a:ext cx="9955368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0541001" y="756359"/>
            <a:ext cx="637828" cy="103293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 flipH="1">
            <a:off x="-4" y="6454758"/>
            <a:ext cx="5969003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b="1" dirty="0">
                <a:solidFill>
                  <a:schemeClr val="bg1"/>
                </a:solidFill>
              </a:rPr>
              <a:t>Algorithmic tools and software for capturing facial action</a:t>
            </a:r>
            <a:endParaRPr lang="fr-FR" sz="16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 b="1" dirty="0" smtClean="0"/>
              <a:t>12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240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94467"/>
          </a:xfrm>
        </p:spPr>
        <p:txBody>
          <a:bodyPr/>
          <a:lstStyle/>
          <a:p>
            <a:r>
              <a:rPr lang="fr-FR" b="1" dirty="0" smtClean="0"/>
              <a:t>III- </a:t>
            </a:r>
            <a:r>
              <a:rPr lang="fr-FR" b="1" dirty="0" err="1" smtClean="0"/>
              <a:t>Implementation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 err="1" smtClean="0">
                <a:solidFill>
                  <a:schemeClr val="accent2">
                    <a:lumMod val="75000"/>
                  </a:schemeClr>
                </a:solidFill>
              </a:rPr>
              <a:t>Difficulties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(GFS)</a:t>
            </a:r>
            <a:endParaRPr lang="fr-FR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00312" y="1687134"/>
            <a:ext cx="9955368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0541001" y="756359"/>
            <a:ext cx="637828" cy="103293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 flipH="1">
            <a:off x="-4" y="6454758"/>
            <a:ext cx="5969003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b="1" dirty="0">
                <a:solidFill>
                  <a:schemeClr val="bg1"/>
                </a:solidFill>
              </a:rPr>
              <a:t>Algorithmic tools and software for capturing facial action</a:t>
            </a:r>
            <a:endParaRPr lang="fr-FR" sz="16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 b="1" dirty="0" smtClean="0"/>
              <a:t>14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111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94467"/>
          </a:xfrm>
        </p:spPr>
        <p:txBody>
          <a:bodyPr/>
          <a:lstStyle/>
          <a:p>
            <a:r>
              <a:rPr lang="fr-FR" b="1" dirty="0" smtClean="0"/>
              <a:t>Conclusion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 err="1" smtClean="0">
                <a:solidFill>
                  <a:schemeClr val="accent2">
                    <a:lumMod val="75000"/>
                  </a:schemeClr>
                </a:solidFill>
              </a:rPr>
              <a:t>Summary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(GFS)</a:t>
            </a:r>
            <a:endParaRPr lang="fr-FR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fr-FR" sz="3200" dirty="0" smtClean="0">
                <a:solidFill>
                  <a:schemeClr val="accent2">
                    <a:lumMod val="75000"/>
                  </a:schemeClr>
                </a:solidFill>
              </a:rPr>
              <a:t>Prospects</a:t>
            </a:r>
            <a:endParaRPr lang="fr-FR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00312" y="1687134"/>
            <a:ext cx="9955368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0541001" y="756359"/>
            <a:ext cx="637828" cy="103293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 flipH="1">
            <a:off x="-4" y="6454758"/>
            <a:ext cx="5969003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b="1" dirty="0">
                <a:solidFill>
                  <a:schemeClr val="bg1"/>
                </a:solidFill>
              </a:rPr>
              <a:t>Algorithmic tools and software for capturing facial action</a:t>
            </a:r>
            <a:endParaRPr lang="fr-FR" sz="16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 b="1" dirty="0" smtClean="0"/>
              <a:t>14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9239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94467"/>
          </a:xfrm>
        </p:spPr>
        <p:txBody>
          <a:bodyPr/>
          <a:lstStyle/>
          <a:p>
            <a:r>
              <a:rPr lang="fr-FR" b="1" dirty="0" smtClean="0"/>
              <a:t>The end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pPr algn="ctr"/>
            <a:r>
              <a:rPr lang="fr-FR" sz="7200" dirty="0" err="1" smtClean="0"/>
              <a:t>Thank</a:t>
            </a:r>
            <a:r>
              <a:rPr lang="fr-FR" sz="7200" dirty="0" smtClean="0"/>
              <a:t> </a:t>
            </a:r>
            <a:r>
              <a:rPr lang="fr-FR" sz="7200" dirty="0" err="1" smtClean="0"/>
              <a:t>you</a:t>
            </a:r>
            <a:r>
              <a:rPr lang="fr-FR" sz="7200" dirty="0" smtClean="0"/>
              <a:t> !</a:t>
            </a:r>
            <a:endParaRPr lang="fr-FR" sz="7200" dirty="0"/>
          </a:p>
        </p:txBody>
      </p:sp>
      <p:sp>
        <p:nvSpPr>
          <p:cNvPr id="4" name="Rectangle 3"/>
          <p:cNvSpPr/>
          <p:nvPr/>
        </p:nvSpPr>
        <p:spPr>
          <a:xfrm>
            <a:off x="1200312" y="1687134"/>
            <a:ext cx="9955368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0541001" y="756359"/>
            <a:ext cx="637828" cy="103293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 flipH="1">
            <a:off x="-4" y="6454758"/>
            <a:ext cx="5969003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b="1" dirty="0">
                <a:solidFill>
                  <a:schemeClr val="bg1"/>
                </a:solidFill>
              </a:rPr>
              <a:t>Algorithmic tools and software for capturing facial action</a:t>
            </a:r>
            <a:endParaRPr lang="fr-FR" sz="16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 b="1" dirty="0" smtClean="0"/>
              <a:t>16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697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94467"/>
          </a:xfrm>
        </p:spPr>
        <p:txBody>
          <a:bodyPr/>
          <a:lstStyle/>
          <a:p>
            <a:r>
              <a:rPr lang="fr-FR" b="1" dirty="0" err="1"/>
              <a:t>Outline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fr-FR" sz="3200" dirty="0">
                <a:solidFill>
                  <a:schemeClr val="tx1"/>
                </a:solidFill>
              </a:rPr>
              <a:t>Introduction</a:t>
            </a:r>
          </a:p>
          <a:p>
            <a:pPr lvl="1">
              <a:buNone/>
            </a:pPr>
            <a:r>
              <a:rPr lang="fr-FR" sz="3200" dirty="0">
                <a:solidFill>
                  <a:schemeClr val="tx1"/>
                </a:solidFill>
              </a:rPr>
              <a:t>Project </a:t>
            </a:r>
            <a:r>
              <a:rPr lang="fr-FR" sz="3200" dirty="0" err="1">
                <a:solidFill>
                  <a:schemeClr val="tx1"/>
                </a:solidFill>
              </a:rPr>
              <a:t>environment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endParaRPr lang="fr-FR" sz="32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fr-FR" sz="3200" dirty="0" err="1" smtClean="0">
                <a:solidFill>
                  <a:schemeClr val="tx1"/>
                </a:solidFill>
              </a:rPr>
              <a:t>Organization</a:t>
            </a:r>
            <a:r>
              <a:rPr lang="fr-FR" sz="3200" dirty="0" smtClean="0">
                <a:solidFill>
                  <a:schemeClr val="tx1"/>
                </a:solidFill>
              </a:rPr>
              <a:t> and </a:t>
            </a:r>
            <a:r>
              <a:rPr lang="fr-FR" sz="3200" dirty="0" err="1" smtClean="0">
                <a:solidFill>
                  <a:schemeClr val="tx1"/>
                </a:solidFill>
              </a:rPr>
              <a:t>tools</a:t>
            </a:r>
            <a:endParaRPr lang="fr-FR" sz="3200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fr-FR" sz="3200" dirty="0" err="1" smtClean="0">
                <a:solidFill>
                  <a:schemeClr val="tx1"/>
                </a:solidFill>
              </a:rPr>
              <a:t>Implementation</a:t>
            </a:r>
            <a:endParaRPr lang="fr-FR" sz="3200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fr-FR" sz="3200" dirty="0">
                <a:solidFill>
                  <a:schemeClr val="tx1"/>
                </a:solidFill>
              </a:rPr>
              <a:t>Conclusion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200312" y="1687134"/>
            <a:ext cx="9955368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0541001" y="756359"/>
            <a:ext cx="637828" cy="1032935"/>
          </a:xfrm>
          <a:prstGeom prst="rect">
            <a:avLst/>
          </a:prstGeom>
        </p:spPr>
      </p:pic>
      <p:sp>
        <p:nvSpPr>
          <p:cNvPr id="6" name="TextBox 7"/>
          <p:cNvSpPr txBox="1"/>
          <p:nvPr/>
        </p:nvSpPr>
        <p:spPr>
          <a:xfrm flipH="1">
            <a:off x="-4" y="6454758"/>
            <a:ext cx="5969003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b="1" dirty="0">
                <a:solidFill>
                  <a:schemeClr val="bg1"/>
                </a:solidFill>
              </a:rPr>
              <a:t>Algorithmic tools and software for capturing facial action</a:t>
            </a:r>
            <a:endParaRPr lang="fr-FR" sz="16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4605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94467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I- Project </a:t>
            </a:r>
            <a:r>
              <a:rPr lang="fr-FR" b="1" dirty="0" err="1" smtClean="0"/>
              <a:t>environment</a:t>
            </a:r>
            <a:r>
              <a:rPr lang="fr-FR" b="1" dirty="0" smtClean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(VAB)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61663" lvl="1" indent="-457189" fontAlgn="base">
              <a:lnSpc>
                <a:spcPct val="10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tx1"/>
                </a:solidFill>
              </a:rPr>
              <a:t>Abstract</a:t>
            </a:r>
            <a:endParaRPr lang="en-US" sz="3000" dirty="0">
              <a:solidFill>
                <a:schemeClr val="tx1"/>
              </a:solidFill>
            </a:endParaRPr>
          </a:p>
          <a:p>
            <a:pPr marL="661663" lvl="1" indent="-457189" fontAlgn="base">
              <a:lnSpc>
                <a:spcPct val="10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tx1"/>
                </a:solidFill>
              </a:rPr>
              <a:t>Presentation of team</a:t>
            </a:r>
          </a:p>
          <a:p>
            <a:pPr marL="661663" lvl="1" indent="-457189" fontAlgn="base">
              <a:lnSpc>
                <a:spcPct val="10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tx1"/>
                </a:solidFill>
              </a:rPr>
              <a:t>Objectives and goals</a:t>
            </a:r>
            <a:endParaRPr lang="en-US" sz="3200" dirty="0">
              <a:solidFill>
                <a:schemeClr val="tx1"/>
              </a:solidFill>
            </a:endParaRP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200312" y="1687134"/>
            <a:ext cx="9955368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0541001" y="756359"/>
            <a:ext cx="637828" cy="1032935"/>
          </a:xfrm>
          <a:prstGeom prst="rect">
            <a:avLst/>
          </a:prstGeom>
        </p:spPr>
      </p:pic>
      <p:sp>
        <p:nvSpPr>
          <p:cNvPr id="6" name="TextBox 7"/>
          <p:cNvSpPr txBox="1"/>
          <p:nvPr/>
        </p:nvSpPr>
        <p:spPr>
          <a:xfrm flipH="1">
            <a:off x="-4" y="6454758"/>
            <a:ext cx="5969003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b="1" dirty="0">
                <a:solidFill>
                  <a:schemeClr val="bg1"/>
                </a:solidFill>
              </a:rPr>
              <a:t>Algorithmic tools and software for capturing facial action</a:t>
            </a:r>
            <a:endParaRPr lang="fr-FR" sz="16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903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94467"/>
          </a:xfrm>
        </p:spPr>
        <p:txBody>
          <a:bodyPr/>
          <a:lstStyle/>
          <a:p>
            <a:r>
              <a:rPr lang="fr-FR" b="1" dirty="0"/>
              <a:t>I- Project </a:t>
            </a:r>
            <a:r>
              <a:rPr lang="fr-FR" b="1" dirty="0" err="1"/>
              <a:t>environment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Abstract(VAB)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  <a:p>
            <a:pPr lvl="1" fontAlgn="base"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Origin</a:t>
            </a:r>
          </a:p>
          <a:p>
            <a:pPr lvl="1" fontAlgn="base"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Applications and end users</a:t>
            </a:r>
          </a:p>
          <a:p>
            <a:pPr lvl="2" fontAlgn="base"/>
            <a:r>
              <a:rPr lang="en-US" sz="2400" dirty="0" smtClean="0">
                <a:solidFill>
                  <a:schemeClr val="tx1"/>
                </a:solidFill>
              </a:rPr>
              <a:t>Facial recognition : often used </a:t>
            </a:r>
          </a:p>
          <a:p>
            <a:r>
              <a:rPr lang="en-US" dirty="0">
                <a:solidFill>
                  <a:schemeClr val="tx1"/>
                </a:solidFill>
              </a:rPr>
              <a:t>          </a:t>
            </a:r>
            <a:r>
              <a:rPr lang="en-US" sz="2400" dirty="0">
                <a:solidFill>
                  <a:schemeClr val="tx1"/>
                </a:solidFill>
              </a:rPr>
              <a:t>- To secure devices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         </a:t>
            </a:r>
            <a:r>
              <a:rPr lang="en-US" sz="2400" dirty="0">
                <a:solidFill>
                  <a:schemeClr val="tx1"/>
                </a:solidFill>
              </a:rPr>
              <a:t> - Or control the use of applications</a:t>
            </a:r>
          </a:p>
          <a:p>
            <a:r>
              <a:rPr lang="en-US" sz="2800" dirty="0">
                <a:solidFill>
                  <a:schemeClr val="tx1"/>
                </a:solidFill>
              </a:rPr>
              <a:t>It </a:t>
            </a:r>
            <a:r>
              <a:rPr lang="en-US" sz="2800" dirty="0" smtClean="0">
                <a:solidFill>
                  <a:schemeClr val="tx1"/>
                </a:solidFill>
              </a:rPr>
              <a:t>can also </a:t>
            </a:r>
            <a:r>
              <a:rPr lang="en-US" sz="2800" dirty="0">
                <a:solidFill>
                  <a:schemeClr val="tx1"/>
                </a:solidFill>
              </a:rPr>
              <a:t>be used to secure </a:t>
            </a:r>
            <a:r>
              <a:rPr lang="en-US" sz="2800" dirty="0" smtClean="0">
                <a:solidFill>
                  <a:schemeClr val="tx1"/>
                </a:solidFill>
              </a:rPr>
              <a:t>systems</a:t>
            </a:r>
            <a:endParaRPr lang="en-US" sz="2800" dirty="0">
              <a:solidFill>
                <a:schemeClr val="tx1"/>
              </a:solidFill>
            </a:endParaRP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200312" y="1687134"/>
            <a:ext cx="9955368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0541001" y="756359"/>
            <a:ext cx="637828" cy="103293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 flipH="1">
            <a:off x="-4" y="6454758"/>
            <a:ext cx="5969003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b="1" dirty="0">
                <a:solidFill>
                  <a:schemeClr val="bg1"/>
                </a:solidFill>
              </a:rPr>
              <a:t>Algorithmic tools and software for capturing facial action</a:t>
            </a:r>
            <a:endParaRPr lang="fr-FR" sz="16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180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94467"/>
          </a:xfrm>
        </p:spPr>
        <p:txBody>
          <a:bodyPr/>
          <a:lstStyle/>
          <a:p>
            <a:r>
              <a:rPr lang="fr-FR" b="1" dirty="0"/>
              <a:t>I- Project </a:t>
            </a:r>
            <a:r>
              <a:rPr lang="fr-FR" b="1" dirty="0" err="1"/>
              <a:t>environment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500" dirty="0" smtClean="0">
                <a:solidFill>
                  <a:schemeClr val="accent2">
                    <a:lumMod val="75000"/>
                  </a:schemeClr>
                </a:solidFill>
              </a:rPr>
              <a:t>Presentation of team and actors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(VAB</a:t>
            </a:r>
            <a:r>
              <a:rPr lang="en-US" sz="35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The project team includes:</a:t>
            </a:r>
          </a:p>
          <a:p>
            <a:pPr lvl="3" fontAlgn="base"/>
            <a:r>
              <a:rPr lang="en-US" sz="2800" dirty="0" smtClean="0">
                <a:solidFill>
                  <a:schemeClr val="tx1"/>
                </a:solidFill>
              </a:rPr>
              <a:t>Supervisors </a:t>
            </a:r>
            <a:r>
              <a:rPr lang="en-US" sz="2800" dirty="0">
                <a:solidFill>
                  <a:schemeClr val="tx1"/>
                </a:solidFill>
              </a:rPr>
              <a:t>: </a:t>
            </a:r>
          </a:p>
          <a:p>
            <a:pPr lvl="5" fontAlgn="base"/>
            <a:r>
              <a:rPr lang="en-US" sz="3000" dirty="0">
                <a:solidFill>
                  <a:schemeClr val="tx1"/>
                </a:solidFill>
              </a:rPr>
              <a:t>Pascal BOURDON and David </a:t>
            </a:r>
            <a:r>
              <a:rPr lang="en-US" sz="3000" dirty="0" smtClean="0">
                <a:solidFill>
                  <a:schemeClr val="tx1"/>
                </a:solidFill>
              </a:rPr>
              <a:t>HELBERT</a:t>
            </a:r>
            <a:endParaRPr lang="en-US" sz="3000" dirty="0" smtClean="0">
              <a:solidFill>
                <a:schemeClr val="tx1"/>
              </a:solidFill>
            </a:endParaRPr>
          </a:p>
          <a:p>
            <a:pPr lvl="2" fontAlgn="base"/>
            <a:r>
              <a:rPr lang="en-US" sz="2800" dirty="0" smtClean="0">
                <a:solidFill>
                  <a:schemeClr val="tx1"/>
                </a:solidFill>
              </a:rPr>
              <a:t>Students in charge </a:t>
            </a:r>
            <a:r>
              <a:rPr lang="en-US" sz="2800" dirty="0" smtClean="0">
                <a:solidFill>
                  <a:schemeClr val="tx1"/>
                </a:solidFill>
              </a:rPr>
              <a:t>(project team) : 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5" fontAlgn="base"/>
            <a:r>
              <a:rPr lang="en-US" sz="3000" dirty="0">
                <a:solidFill>
                  <a:schemeClr val="tx1"/>
                </a:solidFill>
              </a:rPr>
              <a:t>Ali </a:t>
            </a:r>
            <a:r>
              <a:rPr lang="en-US" sz="3000" dirty="0" smtClean="0">
                <a:solidFill>
                  <a:schemeClr val="tx1"/>
                </a:solidFill>
              </a:rPr>
              <a:t>TOILHA</a:t>
            </a:r>
            <a:endParaRPr lang="en-US" sz="3000" dirty="0">
              <a:solidFill>
                <a:schemeClr val="tx1"/>
              </a:solidFill>
            </a:endParaRPr>
          </a:p>
          <a:p>
            <a:pPr lvl="5" fontAlgn="base"/>
            <a:r>
              <a:rPr lang="en-US" sz="3000" dirty="0">
                <a:solidFill>
                  <a:schemeClr val="tx1"/>
                </a:solidFill>
              </a:rPr>
              <a:t>Guy-Florent </a:t>
            </a:r>
            <a:r>
              <a:rPr lang="en-US" sz="3000" dirty="0" smtClean="0">
                <a:solidFill>
                  <a:schemeClr val="tx1"/>
                </a:solidFill>
              </a:rPr>
              <a:t>SADELER</a:t>
            </a:r>
            <a:endParaRPr lang="en-US" sz="3000" dirty="0">
              <a:solidFill>
                <a:schemeClr val="tx1"/>
              </a:solidFill>
            </a:endParaRPr>
          </a:p>
          <a:p>
            <a:pPr lvl="5" fontAlgn="base"/>
            <a:r>
              <a:rPr lang="en-US" sz="3000" dirty="0">
                <a:solidFill>
                  <a:schemeClr val="tx1"/>
                </a:solidFill>
              </a:rPr>
              <a:t>Viviane </a:t>
            </a:r>
            <a:r>
              <a:rPr lang="en-US" sz="3000" dirty="0" err="1">
                <a:solidFill>
                  <a:schemeClr val="tx1"/>
                </a:solidFill>
              </a:rPr>
              <a:t>Arame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smtClean="0">
                <a:solidFill>
                  <a:schemeClr val="tx1"/>
                </a:solidFill>
              </a:rPr>
              <a:t>BASSE</a:t>
            </a:r>
            <a:endParaRPr lang="en-US" sz="3000" dirty="0">
              <a:solidFill>
                <a:schemeClr val="tx1"/>
              </a:solidFill>
            </a:endParaRPr>
          </a:p>
          <a:p>
            <a:pPr lvl="2" fontAlgn="base"/>
            <a:r>
              <a:rPr lang="en-US" sz="2800" dirty="0" smtClean="0">
                <a:solidFill>
                  <a:schemeClr val="tx1"/>
                </a:solidFill>
              </a:rPr>
              <a:t>End </a:t>
            </a:r>
            <a:r>
              <a:rPr lang="en-US" sz="2800" dirty="0">
                <a:solidFill>
                  <a:schemeClr val="tx1"/>
                </a:solidFill>
              </a:rPr>
              <a:t>users 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pPr lvl="5" fontAlgn="base"/>
            <a:r>
              <a:rPr lang="en-US" sz="3000" dirty="0" smtClean="0">
                <a:solidFill>
                  <a:schemeClr val="tx1"/>
                </a:solidFill>
              </a:rPr>
              <a:t>Pascal BOURDON, The </a:t>
            </a:r>
            <a:r>
              <a:rPr lang="en-US" sz="3000" dirty="0">
                <a:solidFill>
                  <a:schemeClr val="tx1"/>
                </a:solidFill>
              </a:rPr>
              <a:t>product </a:t>
            </a:r>
            <a:r>
              <a:rPr lang="en-US" sz="3000" dirty="0" smtClean="0">
                <a:solidFill>
                  <a:schemeClr val="tx1"/>
                </a:solidFill>
              </a:rPr>
              <a:t>owner and any company requiring.</a:t>
            </a:r>
            <a:endParaRPr lang="en-US" sz="3000" dirty="0">
              <a:solidFill>
                <a:schemeClr val="tx1"/>
              </a:solidFill>
            </a:endParaRP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200312" y="1687134"/>
            <a:ext cx="9955368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0541001" y="756359"/>
            <a:ext cx="637828" cy="103293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 flipH="1">
            <a:off x="-4" y="6454758"/>
            <a:ext cx="5969003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b="1" dirty="0">
                <a:solidFill>
                  <a:schemeClr val="bg1"/>
                </a:solidFill>
              </a:rPr>
              <a:t>Algorithmic tools and software for capturing facial action</a:t>
            </a:r>
            <a:endParaRPr lang="fr-FR" sz="16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9079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94467"/>
          </a:xfrm>
        </p:spPr>
        <p:txBody>
          <a:bodyPr/>
          <a:lstStyle/>
          <a:p>
            <a:r>
              <a:rPr lang="fr-FR" b="1" dirty="0"/>
              <a:t>I- Project </a:t>
            </a:r>
            <a:r>
              <a:rPr lang="fr-FR" b="1" dirty="0" err="1"/>
              <a:t>environment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 err="1" smtClean="0">
                <a:solidFill>
                  <a:schemeClr val="accent2">
                    <a:lumMod val="75000"/>
                  </a:schemeClr>
                </a:solidFill>
              </a:rPr>
              <a:t>Roles</a:t>
            </a:r>
            <a:r>
              <a:rPr lang="fr-FR" sz="3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(VAB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fr-FR" sz="3200" dirty="0">
              <a:solidFill>
                <a:schemeClr val="accent2">
                  <a:lumMod val="75000"/>
                </a:schemeClr>
              </a:solidFill>
            </a:endParaRPr>
          </a:p>
          <a:p>
            <a:pPr lvl="2" fontAlgn="base"/>
            <a:r>
              <a:rPr lang="fr-FR" sz="3000" dirty="0" err="1" smtClean="0">
                <a:solidFill>
                  <a:schemeClr val="tx1"/>
                </a:solidFill>
              </a:rPr>
              <a:t>Developers</a:t>
            </a:r>
            <a:r>
              <a:rPr lang="fr-FR" sz="3000" dirty="0" smtClean="0">
                <a:solidFill>
                  <a:schemeClr val="tx1"/>
                </a:solidFill>
              </a:rPr>
              <a:t> </a:t>
            </a:r>
            <a:r>
              <a:rPr lang="fr-FR" sz="3000" dirty="0" smtClean="0">
                <a:solidFill>
                  <a:schemeClr val="tx1"/>
                </a:solidFill>
              </a:rPr>
              <a:t>: Full team</a:t>
            </a:r>
          </a:p>
          <a:p>
            <a:pPr lvl="2" fontAlgn="base"/>
            <a:r>
              <a:rPr lang="fr-FR" sz="3000" dirty="0" smtClean="0">
                <a:solidFill>
                  <a:schemeClr val="tx1"/>
                </a:solidFill>
              </a:rPr>
              <a:t>Project </a:t>
            </a:r>
            <a:r>
              <a:rPr lang="fr-FR" sz="3000" dirty="0">
                <a:solidFill>
                  <a:schemeClr val="tx1"/>
                </a:solidFill>
              </a:rPr>
              <a:t>Manager </a:t>
            </a:r>
            <a:r>
              <a:rPr lang="fr-FR" sz="3000" dirty="0" smtClean="0">
                <a:solidFill>
                  <a:schemeClr val="tx1"/>
                </a:solidFill>
              </a:rPr>
              <a:t>: TOILHA Ali</a:t>
            </a:r>
            <a:endParaRPr lang="fr-FR" sz="3000" dirty="0">
              <a:solidFill>
                <a:schemeClr val="tx1"/>
              </a:solidFill>
            </a:endParaRPr>
          </a:p>
          <a:p>
            <a:pPr lvl="2" fontAlgn="base"/>
            <a:r>
              <a:rPr lang="fr-FR" sz="3000" dirty="0">
                <a:solidFill>
                  <a:schemeClr val="tx1"/>
                </a:solidFill>
              </a:rPr>
              <a:t>Communication </a:t>
            </a:r>
            <a:r>
              <a:rPr lang="fr-FR" sz="3000" dirty="0" smtClean="0">
                <a:solidFill>
                  <a:schemeClr val="tx1"/>
                </a:solidFill>
              </a:rPr>
              <a:t>Manager : BASSE Viviane </a:t>
            </a:r>
            <a:r>
              <a:rPr lang="fr-FR" sz="3000" dirty="0" err="1" smtClean="0">
                <a:solidFill>
                  <a:schemeClr val="tx1"/>
                </a:solidFill>
              </a:rPr>
              <a:t>Arame</a:t>
            </a:r>
            <a:endParaRPr lang="fr-FR" sz="3000" dirty="0">
              <a:solidFill>
                <a:schemeClr val="tx1"/>
              </a:solidFill>
            </a:endParaRPr>
          </a:p>
          <a:p>
            <a:pPr lvl="2" fontAlgn="base"/>
            <a:r>
              <a:rPr lang="fr-FR" sz="3000" dirty="0" err="1">
                <a:solidFill>
                  <a:schemeClr val="tx1"/>
                </a:solidFill>
              </a:rPr>
              <a:t>Technical</a:t>
            </a:r>
            <a:r>
              <a:rPr lang="fr-FR" sz="3000" dirty="0">
                <a:solidFill>
                  <a:schemeClr val="tx1"/>
                </a:solidFill>
              </a:rPr>
              <a:t> </a:t>
            </a:r>
            <a:r>
              <a:rPr lang="fr-FR" sz="3000" dirty="0" smtClean="0">
                <a:solidFill>
                  <a:schemeClr val="tx1"/>
                </a:solidFill>
              </a:rPr>
              <a:t>Manager : </a:t>
            </a:r>
            <a:r>
              <a:rPr lang="en-US" sz="3000" dirty="0" smtClean="0">
                <a:solidFill>
                  <a:schemeClr val="tx1"/>
                </a:solidFill>
              </a:rPr>
              <a:t>SADELER </a:t>
            </a:r>
            <a:r>
              <a:rPr lang="en-US" sz="3000" dirty="0">
                <a:solidFill>
                  <a:schemeClr val="tx1"/>
                </a:solidFill>
              </a:rPr>
              <a:t>Guy-</a:t>
            </a:r>
            <a:r>
              <a:rPr lang="en-US" sz="3000" dirty="0" err="1">
                <a:solidFill>
                  <a:schemeClr val="tx1"/>
                </a:solidFill>
              </a:rPr>
              <a:t>Florent</a:t>
            </a:r>
            <a:endParaRPr lang="en-US" sz="3000" dirty="0">
              <a:solidFill>
                <a:schemeClr val="tx1"/>
              </a:solidFill>
            </a:endParaRPr>
          </a:p>
          <a:p>
            <a:pPr lvl="2" fontAlgn="base"/>
            <a:endParaRPr lang="fr-FR" sz="3000" dirty="0">
              <a:solidFill>
                <a:schemeClr val="tx1"/>
              </a:solidFill>
            </a:endParaRP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200312" y="1687134"/>
            <a:ext cx="9955368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0541001" y="756359"/>
            <a:ext cx="637828" cy="103293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 flipH="1">
            <a:off x="-4" y="6454758"/>
            <a:ext cx="5969003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b="1" dirty="0">
                <a:solidFill>
                  <a:schemeClr val="bg1"/>
                </a:solidFill>
              </a:rPr>
              <a:t>Algorithmic tools and software for capturing facial action</a:t>
            </a:r>
            <a:endParaRPr lang="fr-FR" sz="16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 b="1" dirty="0" smtClean="0"/>
              <a:t>13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8532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94467"/>
          </a:xfrm>
        </p:spPr>
        <p:txBody>
          <a:bodyPr/>
          <a:lstStyle/>
          <a:p>
            <a:r>
              <a:rPr lang="fr-FR" b="1" dirty="0"/>
              <a:t>I- Project </a:t>
            </a:r>
            <a:r>
              <a:rPr lang="fr-FR" b="1" dirty="0" err="1"/>
              <a:t>environment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Scope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of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work (AT &amp; VAB)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/>
              <a:t> </a:t>
            </a:r>
            <a:r>
              <a:rPr lang="en-US" sz="2800" dirty="0">
                <a:solidFill>
                  <a:schemeClr val="tx1"/>
                </a:solidFill>
              </a:rPr>
              <a:t>Expected results 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2prototypes in python</a:t>
            </a:r>
            <a:endParaRPr lang="en-US" sz="2800" dirty="0">
              <a:solidFill>
                <a:schemeClr val="tx1"/>
              </a:solidFill>
            </a:endParaRPr>
          </a:p>
          <a:p>
            <a:pPr lvl="1" fontAlgn="base"/>
            <a:r>
              <a:rPr lang="en-US" sz="2600" dirty="0">
                <a:solidFill>
                  <a:schemeClr val="tx1"/>
                </a:solidFill>
              </a:rPr>
              <a:t>facial recognition software </a:t>
            </a:r>
            <a:r>
              <a:rPr lang="en-US" sz="2600" dirty="0" err="1" smtClean="0">
                <a:solidFill>
                  <a:schemeClr val="tx1"/>
                </a:solidFill>
              </a:rPr>
              <a:t>developped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with </a:t>
            </a:r>
            <a:r>
              <a:rPr lang="en-US" sz="2600" dirty="0" err="1" smtClean="0">
                <a:solidFill>
                  <a:schemeClr val="tx1"/>
                </a:solidFill>
              </a:rPr>
              <a:t>Eigenfaces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pPr lvl="1" fontAlgn="base"/>
            <a:r>
              <a:rPr lang="en-US" sz="2600" dirty="0">
                <a:solidFill>
                  <a:schemeClr val="tx1"/>
                </a:solidFill>
              </a:rPr>
              <a:t>facial recognition software </a:t>
            </a:r>
            <a:r>
              <a:rPr lang="en-US" sz="2600" dirty="0" err="1" smtClean="0">
                <a:solidFill>
                  <a:schemeClr val="tx1"/>
                </a:solidFill>
              </a:rPr>
              <a:t>developped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with </a:t>
            </a:r>
            <a:r>
              <a:rPr lang="en-US" sz="2600" dirty="0" err="1">
                <a:solidFill>
                  <a:schemeClr val="tx1"/>
                </a:solidFill>
              </a:rPr>
              <a:t>Fisherfaces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  <a:p>
            <a:pPr marL="201163" lvl="1" indent="0" fontAlgn="base">
              <a:buNone/>
            </a:pP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Integration of prototype in oriented object Programming </a:t>
            </a:r>
            <a:r>
              <a:rPr lang="en-US" sz="2800" dirty="0" smtClean="0">
                <a:solidFill>
                  <a:schemeClr val="tx1"/>
                </a:solidFill>
              </a:rPr>
              <a:t>language 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  <a:endParaRPr lang="en-US" sz="2800" dirty="0">
              <a:solidFill>
                <a:schemeClr val="tx1"/>
              </a:solidFill>
            </a:endParaRPr>
          </a:p>
          <a:p>
            <a:pPr lvl="1" fontAlgn="base"/>
            <a:r>
              <a:rPr lang="en-US" sz="2800" dirty="0">
                <a:solidFill>
                  <a:schemeClr val="tx1"/>
                </a:solidFill>
              </a:rPr>
              <a:t>Python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endParaRPr lang="en-US" sz="2600" dirty="0" smtClean="0">
              <a:solidFill>
                <a:schemeClr val="tx1"/>
              </a:solidFill>
            </a:endParaRPr>
          </a:p>
          <a:p>
            <a:pPr lvl="1" fontAlgn="base"/>
            <a:r>
              <a:rPr lang="en-US" sz="3000" dirty="0" smtClean="0">
                <a:solidFill>
                  <a:schemeClr val="tx1"/>
                </a:solidFill>
              </a:rPr>
              <a:t>Or C </a:t>
            </a:r>
            <a:r>
              <a:rPr lang="en-US" sz="3000" dirty="0">
                <a:solidFill>
                  <a:schemeClr val="tx1"/>
                </a:solidFill>
              </a:rPr>
              <a:t>++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200312" y="1687134"/>
            <a:ext cx="9955368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0541001" y="756359"/>
            <a:ext cx="637828" cy="103293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 flipH="1">
            <a:off x="-4" y="6454758"/>
            <a:ext cx="5969003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b="1" dirty="0">
                <a:solidFill>
                  <a:schemeClr val="bg1"/>
                </a:solidFill>
              </a:rPr>
              <a:t>Algorithmic tools and software for capturing facial action</a:t>
            </a:r>
            <a:endParaRPr lang="fr-FR" sz="16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9884988" y="6458965"/>
            <a:ext cx="1312025" cy="365125"/>
          </a:xfrm>
        </p:spPr>
        <p:txBody>
          <a:bodyPr/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pic>
        <p:nvPicPr>
          <p:cNvPr id="8" name="Picture 2" descr="http://www.medias24.com/images/photos_artices/big/Reconnaissance-facia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897" y="2070942"/>
            <a:ext cx="2615116" cy="168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94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94467"/>
          </a:xfrm>
        </p:spPr>
        <p:txBody>
          <a:bodyPr/>
          <a:lstStyle/>
          <a:p>
            <a:r>
              <a:rPr lang="fr-FR" b="1" dirty="0"/>
              <a:t>II- </a:t>
            </a:r>
            <a:r>
              <a:rPr lang="fr-FR" b="1" dirty="0" err="1" smtClean="0"/>
              <a:t>Organization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61663" lvl="1" indent="-457189" fontAlgn="base">
              <a:lnSpc>
                <a:spcPct val="10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sz="3200" dirty="0" smtClean="0"/>
              <a:t>Deadline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(AT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sz="3200" dirty="0" smtClean="0"/>
          </a:p>
          <a:p>
            <a:pPr marL="661663" lvl="1" indent="-457189" fontAlgn="base">
              <a:lnSpc>
                <a:spcPct val="10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sz="3200" dirty="0" smtClean="0"/>
              <a:t>Scrum and Methods (Trello, management configuration)</a:t>
            </a:r>
            <a:endParaRPr lang="en-US" sz="3200" dirty="0"/>
          </a:p>
          <a:p>
            <a:pPr marL="204474" lvl="1" indent="0" fontAlgn="base">
              <a:lnSpc>
                <a:spcPct val="100000"/>
              </a:lnSpc>
              <a:buClr>
                <a:schemeClr val="accent2"/>
              </a:buClr>
              <a:buNone/>
            </a:pPr>
            <a:endParaRPr lang="fr-FR" sz="3200" dirty="0"/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200312" y="1687134"/>
            <a:ext cx="9955368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0541001" y="756359"/>
            <a:ext cx="637828" cy="103293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 flipH="1">
            <a:off x="-4" y="6454758"/>
            <a:ext cx="5969003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b="1" dirty="0">
                <a:solidFill>
                  <a:schemeClr val="bg1"/>
                </a:solidFill>
              </a:rPr>
              <a:t>Algorithmic tools and software for capturing facial action</a:t>
            </a:r>
            <a:endParaRPr lang="fr-FR" sz="16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 b="1" dirty="0" smtClean="0"/>
              <a:t>7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5136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94467"/>
          </a:xfrm>
        </p:spPr>
        <p:txBody>
          <a:bodyPr/>
          <a:lstStyle/>
          <a:p>
            <a:r>
              <a:rPr lang="fr-FR" b="1" dirty="0"/>
              <a:t>II- </a:t>
            </a:r>
            <a:r>
              <a:rPr lang="fr-FR" b="1" dirty="0" err="1" smtClean="0"/>
              <a:t>Organization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38" lvl="1" indent="-91438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Deadline (AT)</a:t>
            </a:r>
            <a:endParaRPr lang="en-US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3" fontAlgn="base"/>
            <a:r>
              <a:rPr lang="en-US" sz="3000" dirty="0" smtClean="0">
                <a:solidFill>
                  <a:schemeClr val="tx1"/>
                </a:solidFill>
              </a:rPr>
              <a:t>April </a:t>
            </a:r>
            <a:r>
              <a:rPr lang="en-US" sz="3000" dirty="0">
                <a:solidFill>
                  <a:schemeClr val="tx1"/>
                </a:solidFill>
              </a:rPr>
              <a:t>09: User requirements delivery and presentation</a:t>
            </a:r>
          </a:p>
          <a:p>
            <a:pPr lvl="3" fontAlgn="base"/>
            <a:r>
              <a:rPr lang="en-US" sz="3000" dirty="0">
                <a:solidFill>
                  <a:schemeClr val="tx1"/>
                </a:solidFill>
              </a:rPr>
              <a:t>May 08: Theoretical State of </a:t>
            </a:r>
            <a:r>
              <a:rPr lang="en-US" sz="3000" dirty="0" smtClean="0">
                <a:solidFill>
                  <a:schemeClr val="tx1"/>
                </a:solidFill>
              </a:rPr>
              <a:t>art</a:t>
            </a:r>
            <a:endParaRPr lang="en-US" sz="3000" dirty="0">
              <a:solidFill>
                <a:schemeClr val="tx1"/>
              </a:solidFill>
            </a:endParaRPr>
          </a:p>
          <a:p>
            <a:pPr lvl="3" fontAlgn="base"/>
            <a:r>
              <a:rPr lang="en-US" sz="3000" dirty="0">
                <a:solidFill>
                  <a:schemeClr val="tx1"/>
                </a:solidFill>
              </a:rPr>
              <a:t>May 29: Technical report </a:t>
            </a:r>
            <a:r>
              <a:rPr lang="en-US" sz="3000" dirty="0" smtClean="0">
                <a:solidFill>
                  <a:schemeClr val="tx1"/>
                </a:solidFill>
              </a:rPr>
              <a:t>(version 1)</a:t>
            </a:r>
          </a:p>
          <a:p>
            <a:pPr lvl="3" fontAlgn="base"/>
            <a:r>
              <a:rPr lang="en-US" sz="3000" dirty="0" smtClean="0">
                <a:solidFill>
                  <a:schemeClr val="tx1"/>
                </a:solidFill>
              </a:rPr>
              <a:t>June 11: Official delivery (technical documents, codes)</a:t>
            </a:r>
          </a:p>
          <a:p>
            <a:pPr lvl="3" fontAlgn="base"/>
            <a:r>
              <a:rPr lang="en-US" sz="3000" dirty="0" smtClean="0">
                <a:solidFill>
                  <a:schemeClr val="tx1"/>
                </a:solidFill>
              </a:rPr>
              <a:t>June </a:t>
            </a:r>
            <a:r>
              <a:rPr lang="en-US" sz="3000" dirty="0">
                <a:solidFill>
                  <a:schemeClr val="tx1"/>
                </a:solidFill>
              </a:rPr>
              <a:t>17: </a:t>
            </a:r>
            <a:r>
              <a:rPr lang="en-US" sz="3000" dirty="0" smtClean="0">
                <a:solidFill>
                  <a:schemeClr val="tx1"/>
                </a:solidFill>
              </a:rPr>
              <a:t>Presentation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00312" y="1687134"/>
            <a:ext cx="9955368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0541001" y="756359"/>
            <a:ext cx="637828" cy="103293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 flipH="1">
            <a:off x="-4" y="6454758"/>
            <a:ext cx="5969003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b="1" dirty="0">
                <a:solidFill>
                  <a:schemeClr val="bg1"/>
                </a:solidFill>
              </a:rPr>
              <a:t>Algorithmic tools and software for capturing facial action</a:t>
            </a:r>
            <a:endParaRPr lang="fr-FR" sz="16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 b="1" dirty="0" smtClean="0"/>
              <a:t>10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0590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Rétrospective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6520</TotalTime>
  <Words>492</Words>
  <Application>Microsoft Office PowerPoint</Application>
  <PresentationFormat>Grand écran</PresentationFormat>
  <Paragraphs>136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Corbel</vt:lpstr>
      <vt:lpstr>Courier New</vt:lpstr>
      <vt:lpstr>Rétrospective</vt:lpstr>
      <vt:lpstr>Présentation PowerPoint</vt:lpstr>
      <vt:lpstr>Outline</vt:lpstr>
      <vt:lpstr>I- Project environment (VAB) </vt:lpstr>
      <vt:lpstr>I- Project environment</vt:lpstr>
      <vt:lpstr>I- Project environment</vt:lpstr>
      <vt:lpstr>I- Project environment</vt:lpstr>
      <vt:lpstr>I- Project environment</vt:lpstr>
      <vt:lpstr>II- Organization</vt:lpstr>
      <vt:lpstr>II- Organization</vt:lpstr>
      <vt:lpstr>II- Organization</vt:lpstr>
      <vt:lpstr>II- Organization</vt:lpstr>
      <vt:lpstr>III- Implementation</vt:lpstr>
      <vt:lpstr>III- Implementation</vt:lpstr>
      <vt:lpstr>III- Implementation</vt:lpstr>
      <vt:lpstr>III- Implementation</vt:lpstr>
      <vt:lpstr>III- Implementation</vt:lpstr>
      <vt:lpstr>Conclusion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Toilha ALI Moindandze</dc:creator>
  <cp:lastModifiedBy>Guy-Florent SADELER</cp:lastModifiedBy>
  <cp:revision>57</cp:revision>
  <dcterms:created xsi:type="dcterms:W3CDTF">2015-04-03T17:40:17Z</dcterms:created>
  <dcterms:modified xsi:type="dcterms:W3CDTF">2015-06-11T07:05:56Z</dcterms:modified>
</cp:coreProperties>
</file>