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6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B1E8-329D-5643-AD87-9DC745F943BB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75176-77AB-644E-A2F9-A635F0DB8C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75176-77AB-644E-A2F9-A635F0DB8C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94C663-8041-8044-9B51-28CB4FFA8DB2}" type="datetimeFigureOut">
              <a:rPr lang="en-US" smtClean="0"/>
              <a:pPr/>
              <a:t>9/6/17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DBAFFEA-8E5D-CB43-83B6-7BDC06618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3" y="3337560"/>
            <a:ext cx="7650555" cy="2301240"/>
          </a:xfrm>
        </p:spPr>
        <p:txBody>
          <a:bodyPr>
            <a:normAutofit/>
          </a:bodyPr>
          <a:lstStyle/>
          <a:p>
            <a:r>
              <a:rPr lang="en-US" dirty="0" smtClean="0"/>
              <a:t>Panel: Sustaining Facilities CI / Developing 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Tim Ahern, IRIS Director of Data Services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2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3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NSF funded University Consortium in Seismology</a:t>
            </a:r>
          </a:p>
          <a:p>
            <a:pPr lvl="1"/>
            <a:r>
              <a:rPr lang="en-US" dirty="0" smtClean="0"/>
              <a:t>124 US full members</a:t>
            </a:r>
          </a:p>
          <a:p>
            <a:pPr lvl="1"/>
            <a:r>
              <a:rPr lang="en-US" dirty="0" smtClean="0"/>
              <a:t>127 foreign affiliates</a:t>
            </a:r>
          </a:p>
          <a:p>
            <a:pPr lvl="1"/>
            <a:r>
              <a:rPr lang="en-US" dirty="0" smtClean="0"/>
              <a:t>Has existed for 34 years</a:t>
            </a:r>
          </a:p>
          <a:p>
            <a:r>
              <a:rPr lang="en-US" dirty="0" smtClean="0"/>
              <a:t>IRIS Data Services has data from </a:t>
            </a:r>
          </a:p>
          <a:p>
            <a:pPr lvl="1"/>
            <a:r>
              <a:rPr lang="en-US" dirty="0" smtClean="0"/>
              <a:t>5 decades</a:t>
            </a:r>
          </a:p>
          <a:p>
            <a:pPr lvl="1"/>
            <a:r>
              <a:rPr lang="en-US" dirty="0" smtClean="0"/>
              <a:t>~35,000 globally distributed observation points</a:t>
            </a:r>
          </a:p>
          <a:p>
            <a:pPr lvl="1"/>
            <a:r>
              <a:rPr lang="en-US" dirty="0" smtClean="0"/>
              <a:t>~30 types of time series data, not just ground motion</a:t>
            </a:r>
          </a:p>
          <a:p>
            <a:pPr lvl="1"/>
            <a:r>
              <a:rPr lang="en-US" dirty="0" smtClean="0"/>
              <a:t>~ ½ petabyte archive growing at ~75 terabytes per year</a:t>
            </a:r>
          </a:p>
          <a:p>
            <a:r>
              <a:rPr lang="en-US" dirty="0" smtClean="0"/>
              <a:t>Distributes ~1.2 petabytes per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5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87" y="0"/>
            <a:ext cx="8662810" cy="6773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What are the dimensions of CI</a:t>
            </a:r>
            <a:br>
              <a:rPr lang="en-US" sz="32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79659"/>
            <a:ext cx="8861551" cy="4123192"/>
          </a:xfrm>
        </p:spPr>
        <p:txBody>
          <a:bodyPr>
            <a:noAutofit/>
          </a:bodyPr>
          <a:lstStyle/>
          <a:p>
            <a:r>
              <a:rPr lang="en-US" sz="1600" dirty="0" smtClean="0"/>
              <a:t>Aspects similar to Big Data, there is no one answer (or solution) </a:t>
            </a:r>
          </a:p>
          <a:p>
            <a:pPr lvl="1"/>
            <a:r>
              <a:rPr lang="en-US" sz="1400" dirty="0" smtClean="0"/>
              <a:t>Volume </a:t>
            </a:r>
          </a:p>
          <a:p>
            <a:pPr lvl="2"/>
            <a:r>
              <a:rPr lang="en-US" sz="1400" dirty="0" smtClean="0"/>
              <a:t>storage kilobytes to petabytes</a:t>
            </a:r>
          </a:p>
          <a:p>
            <a:pPr lvl="2"/>
            <a:r>
              <a:rPr lang="en-US" sz="1400" dirty="0" smtClean="0"/>
              <a:t>single  to </a:t>
            </a:r>
            <a:r>
              <a:rPr lang="en-US" sz="1400" dirty="0"/>
              <a:t>thousands of </a:t>
            </a:r>
            <a:r>
              <a:rPr lang="en-US" sz="1400" dirty="0" smtClean="0"/>
              <a:t>cores</a:t>
            </a:r>
          </a:p>
          <a:p>
            <a:pPr lvl="2"/>
            <a:r>
              <a:rPr lang="en-US" sz="1400" dirty="0" smtClean="0"/>
              <a:t>individual PIs to CI teams</a:t>
            </a:r>
          </a:p>
          <a:p>
            <a:pPr marL="338328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Velocity </a:t>
            </a:r>
          </a:p>
          <a:p>
            <a:pPr lvl="2"/>
            <a:r>
              <a:rPr lang="en-US" sz="1400" dirty="0" smtClean="0"/>
              <a:t> low ingestion rates ~0 to petabytes/day or</a:t>
            </a:r>
          </a:p>
          <a:p>
            <a:pPr lvl="2"/>
            <a:r>
              <a:rPr lang="en-US" sz="1400" dirty="0" smtClean="0"/>
              <a:t>a few transactions to  </a:t>
            </a:r>
            <a:r>
              <a:rPr lang="en-US" sz="1400" dirty="0" err="1" smtClean="0"/>
              <a:t>peta</a:t>
            </a:r>
            <a:r>
              <a:rPr lang="en-US" sz="1400" dirty="0" smtClean="0"/>
              <a:t>-transactions per day</a:t>
            </a:r>
          </a:p>
          <a:p>
            <a:pPr marL="338328" lvl="1" indent="0">
              <a:buNone/>
            </a:pPr>
            <a:endParaRPr lang="en-US" sz="1400" dirty="0" smtClean="0"/>
          </a:p>
          <a:p>
            <a:pPr lvl="1"/>
            <a:r>
              <a:rPr lang="en-US" sz="1400" dirty="0" smtClean="0"/>
              <a:t>Variety </a:t>
            </a:r>
          </a:p>
          <a:p>
            <a:pPr lvl="2"/>
            <a:r>
              <a:rPr lang="en-US" sz="1400" dirty="0" smtClean="0"/>
              <a:t>samples  -  spreadsheets </a:t>
            </a:r>
            <a:r>
              <a:rPr lang="mr-IN" sz="1400" dirty="0" smtClean="0"/>
              <a:t>–</a:t>
            </a:r>
            <a:r>
              <a:rPr lang="en-US" sz="1400" dirty="0" smtClean="0"/>
              <a:t> large structured or unstructured files</a:t>
            </a:r>
          </a:p>
          <a:p>
            <a:pPr lvl="2"/>
            <a:r>
              <a:rPr lang="en-US" sz="1400" dirty="0"/>
              <a:t>earth science data are very </a:t>
            </a:r>
            <a:r>
              <a:rPr lang="en-US" sz="1400" dirty="0" smtClean="0"/>
              <a:t>diverse</a:t>
            </a:r>
          </a:p>
          <a:p>
            <a:pPr lvl="2"/>
            <a:r>
              <a:rPr lang="en-US" sz="1400" dirty="0" smtClean="0"/>
              <a:t>have common attributes of  space and time in common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Veracity</a:t>
            </a:r>
          </a:p>
          <a:p>
            <a:pPr lvl="2"/>
            <a:r>
              <a:rPr lang="en-US" sz="1400" dirty="0"/>
              <a:t>p</a:t>
            </a:r>
            <a:r>
              <a:rPr lang="en-US" sz="1400" dirty="0" smtClean="0"/>
              <a:t>roducts </a:t>
            </a:r>
            <a:r>
              <a:rPr lang="en-US" sz="1400" dirty="0"/>
              <a:t>vetted by domain repositories build trust</a:t>
            </a:r>
            <a:endParaRPr lang="en-US" sz="1400" dirty="0" smtClean="0"/>
          </a:p>
          <a:p>
            <a:pPr lvl="2"/>
            <a:r>
              <a:rPr lang="en-US" sz="1400" dirty="0"/>
              <a:t>s</a:t>
            </a:r>
            <a:r>
              <a:rPr lang="en-US" sz="1400" dirty="0" smtClean="0"/>
              <a:t>pecific </a:t>
            </a:r>
            <a:r>
              <a:rPr lang="en-US" sz="1400" dirty="0"/>
              <a:t>domain </a:t>
            </a:r>
            <a:r>
              <a:rPr lang="en-US" sz="1400" dirty="0" smtClean="0"/>
              <a:t>formats make it hard for non-experts to trust raw data</a:t>
            </a:r>
          </a:p>
          <a:p>
            <a:pPr lvl="2"/>
            <a:r>
              <a:rPr lang="en-US" sz="1400" dirty="0" smtClean="0"/>
              <a:t>more general exchange formats can build bridges</a:t>
            </a:r>
          </a:p>
          <a:p>
            <a:pPr lvl="2"/>
            <a:endParaRPr lang="en-US" sz="1200" dirty="0" smtClean="0"/>
          </a:p>
          <a:p>
            <a:r>
              <a:rPr lang="en-US" sz="1600" dirty="0" smtClean="0"/>
              <a:t>Most facilities have domain specific needs that are unique</a:t>
            </a:r>
          </a:p>
          <a:p>
            <a:pPr lvl="1"/>
            <a:r>
              <a:rPr lang="en-US" sz="1400" dirty="0" smtClean="0"/>
              <a:t>differing requirements lead to different approaches</a:t>
            </a:r>
          </a:p>
          <a:p>
            <a:pPr lvl="1"/>
            <a:r>
              <a:rPr lang="en-US" sz="1400" dirty="0" smtClean="0"/>
              <a:t>most centers are funded by NSF divisions with a domain focus and no overarching NSF approach</a:t>
            </a:r>
          </a:p>
          <a:p>
            <a:pPr lvl="1"/>
            <a:r>
              <a:rPr lang="en-US" sz="1400" dirty="0" smtClean="0"/>
              <a:t>it is understandable that independent CI solutions exist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47" y="921455"/>
            <a:ext cx="3254704" cy="2209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81" y="714703"/>
            <a:ext cx="3214470" cy="26117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269" y="677333"/>
            <a:ext cx="2835028" cy="26491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35368" y="773775"/>
            <a:ext cx="3308631" cy="255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8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are the barriers towards sustaining CI solutions both within facilities and externally?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8476"/>
            <a:ext cx="8396514" cy="4287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Legacy systems that have evolved over decades </a:t>
            </a:r>
          </a:p>
          <a:p>
            <a:pPr lvl="1"/>
            <a:r>
              <a:rPr lang="en-US" sz="2000" dirty="0" smtClean="0"/>
              <a:t>focused on a specific domain’s problems</a:t>
            </a:r>
          </a:p>
          <a:p>
            <a:pPr lvl="1"/>
            <a:r>
              <a:rPr lang="en-US" sz="2000" dirty="0" smtClean="0"/>
              <a:t>often not loosely coupled components but monolithic systems</a:t>
            </a:r>
          </a:p>
          <a:p>
            <a:r>
              <a:rPr lang="en-US" sz="2400" dirty="0" smtClean="0"/>
              <a:t>Domain standards are required to support richness of metadata</a:t>
            </a:r>
          </a:p>
          <a:p>
            <a:r>
              <a:rPr lang="en-US" sz="2400" dirty="0" smtClean="0"/>
              <a:t>Moving to international standards requires resources that domains may not benefit from </a:t>
            </a:r>
          </a:p>
          <a:p>
            <a:r>
              <a:rPr lang="en-US" sz="2400" dirty="0" smtClean="0"/>
              <a:t>CI solutions continually evolve</a:t>
            </a:r>
          </a:p>
          <a:p>
            <a:pPr lvl="1"/>
            <a:r>
              <a:rPr lang="en-US" sz="2000" dirty="0" smtClean="0"/>
              <a:t>resources at facilities are limited</a:t>
            </a:r>
          </a:p>
          <a:p>
            <a:pPr lvl="1"/>
            <a:r>
              <a:rPr lang="en-US" sz="2000" dirty="0" smtClean="0"/>
              <a:t>limited </a:t>
            </a:r>
            <a:r>
              <a:rPr lang="en-US" sz="2000" dirty="0" smtClean="0"/>
              <a:t>facility resources prone to loss of key personnel and knowledge</a:t>
            </a:r>
          </a:p>
          <a:p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4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5086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are possible models for CI sustainability?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Sharing of computational and storage resources are more cost effective</a:t>
            </a:r>
          </a:p>
          <a:p>
            <a:pPr lvl="1"/>
            <a:r>
              <a:rPr lang="en-US" sz="2000" dirty="0" smtClean="0"/>
              <a:t>Savings limited to primarily hardware, operating, and maintenance costs</a:t>
            </a:r>
          </a:p>
          <a:p>
            <a:pPr lvl="1"/>
            <a:r>
              <a:rPr lang="en-US" sz="2000" dirty="0" smtClean="0"/>
              <a:t>Does not eliminate need for CI staff at individual facilities</a:t>
            </a:r>
          </a:p>
          <a:p>
            <a:pPr lvl="1"/>
            <a:r>
              <a:rPr lang="en-US" sz="2000" dirty="0" smtClean="0"/>
              <a:t>Cloud native solutions are viable but will take time</a:t>
            </a:r>
          </a:p>
          <a:p>
            <a:pPr lvl="1"/>
            <a:r>
              <a:rPr lang="en-US" sz="2000" dirty="0" smtClean="0"/>
              <a:t>Porting of existing IT solutions is far more complex</a:t>
            </a:r>
          </a:p>
          <a:p>
            <a:r>
              <a:rPr lang="en-US" sz="2400" dirty="0" smtClean="0"/>
              <a:t>Improved communication between facilities could</a:t>
            </a:r>
          </a:p>
          <a:p>
            <a:pPr lvl="1"/>
            <a:r>
              <a:rPr lang="en-US" sz="2000" dirty="0" smtClean="0"/>
              <a:t>Improve efficiency of staff</a:t>
            </a:r>
          </a:p>
          <a:p>
            <a:pPr lvl="1"/>
            <a:r>
              <a:rPr lang="en-US" sz="2000" dirty="0" smtClean="0"/>
              <a:t>Reduce redundancy</a:t>
            </a:r>
          </a:p>
          <a:p>
            <a:pPr lvl="1"/>
            <a:r>
              <a:rPr lang="en-US" sz="2000" dirty="0" smtClean="0"/>
              <a:t>Encourage interoperability</a:t>
            </a:r>
          </a:p>
          <a:p>
            <a:r>
              <a:rPr lang="en-US" sz="2400" dirty="0" smtClean="0"/>
              <a:t>Fee for service</a:t>
            </a:r>
          </a:p>
          <a:p>
            <a:pPr lvl="1"/>
            <a:r>
              <a:rPr lang="en-US" sz="2000" dirty="0" smtClean="0"/>
              <a:t>NSF funded organizations devalue their contributions</a:t>
            </a:r>
          </a:p>
          <a:p>
            <a:pPr lvl="1"/>
            <a:r>
              <a:rPr lang="en-US" sz="2000" dirty="0" smtClean="0"/>
              <a:t>Charge for value added services</a:t>
            </a:r>
          </a:p>
          <a:p>
            <a:pPr lvl="1"/>
            <a:r>
              <a:rPr lang="en-US" sz="2000" dirty="0" smtClean="0"/>
              <a:t>Development of products with broad appeal could be revenue generators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90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78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Can sharing, reuse, interoperability provide pathways to sustainability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Shared hardware could benefit facilities</a:t>
            </a:r>
          </a:p>
          <a:p>
            <a:pPr lvl="1"/>
            <a:r>
              <a:rPr lang="en-US" sz="2000" dirty="0" smtClean="0"/>
              <a:t>XSEDE, NSF cloud (Jetstream and Wrangler)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NSF funded AWS/Azure resources perhaps</a:t>
            </a:r>
          </a:p>
          <a:p>
            <a:r>
              <a:rPr lang="en-US" sz="2400" dirty="0" smtClean="0"/>
              <a:t>Use of common frameworks across facilities</a:t>
            </a:r>
          </a:p>
          <a:p>
            <a:pPr lvl="1"/>
            <a:r>
              <a:rPr lang="en-US" sz="2000" dirty="0" smtClean="0"/>
              <a:t>Common knowledge base and shared expertise</a:t>
            </a:r>
          </a:p>
          <a:p>
            <a:r>
              <a:rPr lang="en-US" sz="2400" dirty="0" smtClean="0"/>
              <a:t>NSF CI technical workshops and help desk could improve efficiency and reduce costs</a:t>
            </a:r>
          </a:p>
          <a:p>
            <a:pPr lvl="1"/>
            <a:r>
              <a:rPr lang="en-US" sz="2000" dirty="0" smtClean="0"/>
              <a:t>XSEDE has a help desk as a base service</a:t>
            </a:r>
          </a:p>
          <a:p>
            <a:r>
              <a:rPr lang="en-US" sz="2400" dirty="0" smtClean="0"/>
              <a:t>A few interoperable formats for sharing supported by services</a:t>
            </a:r>
          </a:p>
          <a:p>
            <a:pPr lvl="1"/>
            <a:r>
              <a:rPr lang="en-US" sz="2000" dirty="0" smtClean="0"/>
              <a:t>HDF5</a:t>
            </a:r>
          </a:p>
          <a:p>
            <a:pPr lvl="2"/>
            <a:r>
              <a:rPr lang="en-US" sz="1800" dirty="0" smtClean="0"/>
              <a:t>ASDF</a:t>
            </a:r>
          </a:p>
          <a:p>
            <a:pPr lvl="1"/>
            <a:r>
              <a:rPr lang="en-US" sz="2000" dirty="0" smtClean="0"/>
              <a:t>netCDF</a:t>
            </a:r>
          </a:p>
          <a:p>
            <a:pPr lvl="1"/>
            <a:r>
              <a:rPr lang="en-US" sz="2000" dirty="0" smtClean="0"/>
              <a:t>GeoCSV</a:t>
            </a:r>
          </a:p>
          <a:p>
            <a:r>
              <a:rPr lang="en-US" sz="2400" dirty="0" smtClean="0"/>
              <a:t>NSF must understand a need to continue being the primary funding agency but it could develop a more cost effective infrastructure</a:t>
            </a:r>
          </a:p>
          <a:p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2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0895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can we create and sustain a community to facilitate sharing and sustainability?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Reduction of costs</a:t>
            </a:r>
          </a:p>
          <a:p>
            <a:pPr lvl="1"/>
            <a:r>
              <a:rPr lang="en-US" sz="1800" dirty="0" smtClean="0"/>
              <a:t>Providing a common hardware platform with standard tools and services (e.g. Jetstream and Wrangler, Azure, AWS)</a:t>
            </a:r>
          </a:p>
          <a:p>
            <a:pPr lvl="1"/>
            <a:r>
              <a:rPr lang="en-US" sz="1800" dirty="0" smtClean="0"/>
              <a:t>Negotiation by NSF for facility wide software licenses</a:t>
            </a:r>
          </a:p>
          <a:p>
            <a:r>
              <a:rPr lang="en-US" sz="2400" dirty="0" smtClean="0"/>
              <a:t>Shared approaches</a:t>
            </a:r>
          </a:p>
          <a:p>
            <a:pPr lvl="1"/>
            <a:r>
              <a:rPr lang="en-US" sz="1800" dirty="0" smtClean="0"/>
              <a:t>Annual hands on training workshops for CI technical staff</a:t>
            </a:r>
          </a:p>
          <a:p>
            <a:pPr lvl="2"/>
            <a:r>
              <a:rPr lang="en-US" sz="1600" dirty="0" smtClean="0"/>
              <a:t>Keep abreast of latest technologies </a:t>
            </a:r>
          </a:p>
          <a:p>
            <a:pPr lvl="2"/>
            <a:r>
              <a:rPr lang="en-US" sz="1600" dirty="0" smtClean="0"/>
              <a:t>Understand recommended NSF CI solutions </a:t>
            </a:r>
          </a:p>
          <a:p>
            <a:pPr lvl="2"/>
            <a:r>
              <a:rPr lang="en-US" sz="1600" dirty="0" smtClean="0"/>
              <a:t>Meet their peers from other organizations</a:t>
            </a:r>
          </a:p>
          <a:p>
            <a:pPr lvl="2"/>
            <a:r>
              <a:rPr lang="en-US" sz="1800" dirty="0" smtClean="0"/>
              <a:t>Reuse software components rather than developing solutions</a:t>
            </a:r>
          </a:p>
        </p:txBody>
      </p:sp>
    </p:spTree>
    <p:extLst>
      <p:ext uri="{BB962C8B-B14F-4D97-AF65-F5344CB8AC3E}">
        <p14:creationId xmlns:p14="http://schemas.microsoft.com/office/powerpoint/2010/main" val="65351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can it be sustained?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Maintain usefulness to your community</a:t>
            </a:r>
          </a:p>
          <a:p>
            <a:r>
              <a:rPr lang="en-US" sz="2200" dirty="0"/>
              <a:t>Show how assets can be broadly leveraged across domains and communities</a:t>
            </a:r>
          </a:p>
          <a:p>
            <a:pPr lvl="1"/>
            <a:r>
              <a:rPr lang="en-US" sz="2000" dirty="0" smtClean="0"/>
              <a:t>General public and K-16</a:t>
            </a:r>
          </a:p>
          <a:p>
            <a:pPr lvl="1"/>
            <a:r>
              <a:rPr lang="en-US" sz="2000" dirty="0" smtClean="0"/>
              <a:t>Simpler formats that are more easily </a:t>
            </a:r>
            <a:r>
              <a:rPr lang="en-US" sz="2000" dirty="0" err="1" smtClean="0"/>
              <a:t>undestood</a:t>
            </a:r>
            <a:endParaRPr lang="en-US" sz="2000" dirty="0" smtClean="0"/>
          </a:p>
          <a:p>
            <a:pPr lvl="1"/>
            <a:r>
              <a:rPr lang="en-US" sz="2000" dirty="0" smtClean="0"/>
              <a:t>GeoCSV format from the </a:t>
            </a:r>
            <a:r>
              <a:rPr lang="en-US" sz="2000" dirty="0" err="1"/>
              <a:t>Earthcube</a:t>
            </a:r>
            <a:r>
              <a:rPr lang="en-US" sz="2000" dirty="0"/>
              <a:t> </a:t>
            </a:r>
            <a:r>
              <a:rPr lang="en-US" sz="2000" dirty="0" smtClean="0"/>
              <a:t>GeoWS Building Block</a:t>
            </a:r>
          </a:p>
          <a:p>
            <a:r>
              <a:rPr lang="en-US" sz="2200" dirty="0" smtClean="0"/>
              <a:t>Products and services </a:t>
            </a:r>
            <a:r>
              <a:rPr lang="en-US" sz="2200" dirty="0"/>
              <a:t>for a fee</a:t>
            </a:r>
          </a:p>
          <a:p>
            <a:pPr lvl="1"/>
            <a:r>
              <a:rPr lang="en-US" sz="1800" dirty="0"/>
              <a:t>Weather</a:t>
            </a:r>
          </a:p>
          <a:p>
            <a:pPr lvl="1"/>
            <a:r>
              <a:rPr lang="en-US" sz="1800" dirty="0"/>
              <a:t>Earthquakes</a:t>
            </a:r>
          </a:p>
          <a:p>
            <a:pPr lvl="1"/>
            <a:r>
              <a:rPr lang="en-US" sz="1800" dirty="0"/>
              <a:t>Emergency response</a:t>
            </a:r>
          </a:p>
          <a:p>
            <a:pPr lvl="1"/>
            <a:r>
              <a:rPr lang="en-US" sz="1800" dirty="0"/>
              <a:t>Science </a:t>
            </a:r>
            <a:r>
              <a:rPr lang="en-US" sz="1800" dirty="0" smtClean="0"/>
              <a:t>highlights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81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674705"/>
          </a:xfrm>
        </p:spPr>
        <p:txBody>
          <a:bodyPr/>
          <a:lstStyle/>
          <a:p>
            <a:r>
              <a:rPr lang="en-US" dirty="0"/>
              <a:t>I look forward to further </a:t>
            </a:r>
            <a:r>
              <a:rPr lang="en-US" dirty="0" smtClean="0"/>
              <a:t>conversations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60800" y="677317"/>
            <a:ext cx="1422400" cy="650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90286" y="5204520"/>
            <a:ext cx="874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Sustainability is a difficult problem and there are no silver  bullets to solve this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66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2348</TotalTime>
  <Words>658</Words>
  <Application>Microsoft Macintosh PowerPoint</Application>
  <PresentationFormat>On-screen Show (4:3)</PresentationFormat>
  <Paragraphs>100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Panel: Sustaining Facilities CI / Developing Community</vt:lpstr>
      <vt:lpstr>IRIS is…</vt:lpstr>
      <vt:lpstr>What are the dimensions of CI </vt:lpstr>
      <vt:lpstr>What are the barriers towards sustaining CI solutions both within facilities and externally?</vt:lpstr>
      <vt:lpstr>What are possible models for CI sustainability?</vt:lpstr>
      <vt:lpstr>Can sharing, reuse, interoperability provide pathways to sustainability</vt:lpstr>
      <vt:lpstr>How can we create and sustain a community to facilitate sharing and sustainability?</vt:lpstr>
      <vt:lpstr>How can it be sustained?</vt:lpstr>
      <vt:lpstr>Thanks</vt:lpstr>
    </vt:vector>
  </TitlesOfParts>
  <Company>IRIS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Sustaining Facilities Cyberinfrastructure and Developing Community</dc:title>
  <dc:creator>Tim Ahern</dc:creator>
  <cp:lastModifiedBy>Tim Ahern</cp:lastModifiedBy>
  <cp:revision>70</cp:revision>
  <dcterms:created xsi:type="dcterms:W3CDTF">2017-09-02T23:34:10Z</dcterms:created>
  <dcterms:modified xsi:type="dcterms:W3CDTF">2017-09-06T18:22:50Z</dcterms:modified>
</cp:coreProperties>
</file>