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4" r:id="rId3"/>
    <p:sldId id="257" r:id="rId4"/>
    <p:sldId id="258" r:id="rId5"/>
    <p:sldId id="282" r:id="rId6"/>
    <p:sldId id="259" r:id="rId7"/>
    <p:sldId id="260" r:id="rId8"/>
    <p:sldId id="270" r:id="rId9"/>
    <p:sldId id="271" r:id="rId10"/>
    <p:sldId id="272" r:id="rId11"/>
    <p:sldId id="273" r:id="rId12"/>
    <p:sldId id="264" r:id="rId13"/>
    <p:sldId id="266" r:id="rId14"/>
    <p:sldId id="277" r:id="rId15"/>
    <p:sldId id="267" r:id="rId16"/>
    <p:sldId id="278" r:id="rId17"/>
    <p:sldId id="279" r:id="rId18"/>
    <p:sldId id="280" r:id="rId19"/>
    <p:sldId id="281" r:id="rId20"/>
    <p:sldId id="268" r:id="rId21"/>
    <p:sldId id="269" r:id="rId22"/>
    <p:sldId id="275" r:id="rId23"/>
    <p:sldId id="276"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5"/>
  </p:normalViewPr>
  <p:slideViewPr>
    <p:cSldViewPr snapToGrid="0" snapToObjects="1">
      <p:cViewPr>
        <p:scale>
          <a:sx n="120" d="100"/>
          <a:sy n="120" d="100"/>
        </p:scale>
        <p:origin x="256" y="-72"/>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alerio\Downloads\Workforce%20Devlopment%20by%20Categori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valerio\Downloads\Workforce%20Devlopment%20by%20Categori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valerio\Downloads\Workforce%20Devlopment%20by%20Categor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'[Workforce Devlopment by Categories.xlsx]Sheet1'!$A$2:$A$9</c:f>
              <c:strCache>
                <c:ptCount val="8"/>
                <c:pt idx="0">
                  <c:v>Staff</c:v>
                </c:pt>
                <c:pt idx="1">
                  <c:v>Students</c:v>
                </c:pt>
                <c:pt idx="2">
                  <c:v>Interns</c:v>
                </c:pt>
                <c:pt idx="3">
                  <c:v>Junior Staff</c:v>
                </c:pt>
                <c:pt idx="4">
                  <c:v>Non-Traditional </c:v>
                </c:pt>
                <c:pt idx="5">
                  <c:v>Managers</c:v>
                </c:pt>
                <c:pt idx="6">
                  <c:v>Post Docs</c:v>
                </c:pt>
                <c:pt idx="7">
                  <c:v>Faculty</c:v>
                </c:pt>
              </c:strCache>
            </c:strRef>
          </c:cat>
          <c:val>
            <c:numRef>
              <c:f>'[Workforce Devlopment by Categories.xlsx]Sheet1'!$B$2:$B$9</c:f>
              <c:numCache>
                <c:formatCode>General</c:formatCode>
                <c:ptCount val="8"/>
                <c:pt idx="0">
                  <c:v>21.0</c:v>
                </c:pt>
                <c:pt idx="1">
                  <c:v>5.0</c:v>
                </c:pt>
                <c:pt idx="2">
                  <c:v>3.0</c:v>
                </c:pt>
                <c:pt idx="3">
                  <c:v>2.0</c:v>
                </c:pt>
                <c:pt idx="4">
                  <c:v>1.0</c:v>
                </c:pt>
                <c:pt idx="5">
                  <c:v>1.0</c:v>
                </c:pt>
                <c:pt idx="6">
                  <c:v>1.0</c:v>
                </c:pt>
                <c:pt idx="7">
                  <c:v>1.0</c:v>
                </c:pt>
              </c:numCache>
            </c:numRef>
          </c:val>
          <c:extLst xmlns:c16r2="http://schemas.microsoft.com/office/drawing/2015/06/chart">
            <c:ext xmlns:c16="http://schemas.microsoft.com/office/drawing/2014/chart" uri="{C3380CC4-5D6E-409C-BE32-E72D297353CC}">
              <c16:uniqueId val="{00000000-D745-46BE-BE27-502C36D8F09A}"/>
            </c:ext>
          </c:extLst>
        </c:ser>
        <c:dLbls>
          <c:showLegendKey val="0"/>
          <c:showVal val="0"/>
          <c:showCatName val="0"/>
          <c:showSerName val="0"/>
          <c:showPercent val="0"/>
          <c:showBubbleSize val="0"/>
        </c:dLbls>
        <c:gapWidth val="150"/>
        <c:axId val="-1026391376"/>
        <c:axId val="-1026390848"/>
      </c:barChart>
      <c:catAx>
        <c:axId val="-1026391376"/>
        <c:scaling>
          <c:orientation val="minMax"/>
        </c:scaling>
        <c:delete val="0"/>
        <c:axPos val="b"/>
        <c:numFmt formatCode="General" sourceLinked="0"/>
        <c:majorTickMark val="out"/>
        <c:minorTickMark val="none"/>
        <c:tickLblPos val="nextTo"/>
        <c:txPr>
          <a:bodyPr/>
          <a:lstStyle/>
          <a:p>
            <a:pPr>
              <a:defRPr sz="1400" baseline="0"/>
            </a:pPr>
            <a:endParaRPr lang="en-US"/>
          </a:p>
        </c:txPr>
        <c:crossAx val="-1026390848"/>
        <c:crosses val="autoZero"/>
        <c:auto val="1"/>
        <c:lblAlgn val="ctr"/>
        <c:lblOffset val="100"/>
        <c:noMultiLvlLbl val="0"/>
      </c:catAx>
      <c:valAx>
        <c:axId val="-1026390848"/>
        <c:scaling>
          <c:orientation val="minMax"/>
          <c:max val="22.0"/>
          <c:min val="0.0"/>
        </c:scaling>
        <c:delete val="0"/>
        <c:axPos val="l"/>
        <c:majorGridlines/>
        <c:numFmt formatCode="General" sourceLinked="1"/>
        <c:majorTickMark val="out"/>
        <c:minorTickMark val="none"/>
        <c:tickLblPos val="nextTo"/>
        <c:crossAx val="-102639137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'[Workforce Devlopment by Categories.xlsx]Sheet1'!$A$16:$A$21</c:f>
              <c:strCache>
                <c:ptCount val="6"/>
                <c:pt idx="0">
                  <c:v>Workshops/ Meetings/ Conferences </c:v>
                </c:pt>
                <c:pt idx="1">
                  <c:v>Training/WebiardsYou tube</c:v>
                </c:pt>
                <c:pt idx="2">
                  <c:v>on-the-job/mentoring</c:v>
                </c:pt>
                <c:pt idx="3">
                  <c:v>State workforce development program</c:v>
                </c:pt>
                <c:pt idx="4">
                  <c:v>Certifications </c:v>
                </c:pt>
                <c:pt idx="5">
                  <c:v>Continuing education</c:v>
                </c:pt>
              </c:strCache>
            </c:strRef>
          </c:cat>
          <c:val>
            <c:numRef>
              <c:f>'[Workforce Devlopment by Categories.xlsx]Sheet1'!$B$16:$B$21</c:f>
              <c:numCache>
                <c:formatCode>General</c:formatCode>
                <c:ptCount val="6"/>
                <c:pt idx="0">
                  <c:v>10.0</c:v>
                </c:pt>
                <c:pt idx="1">
                  <c:v>9.0</c:v>
                </c:pt>
                <c:pt idx="2">
                  <c:v>5.0</c:v>
                </c:pt>
                <c:pt idx="3">
                  <c:v>1.0</c:v>
                </c:pt>
                <c:pt idx="4">
                  <c:v>1.0</c:v>
                </c:pt>
                <c:pt idx="5">
                  <c:v>1.0</c:v>
                </c:pt>
              </c:numCache>
            </c:numRef>
          </c:val>
          <c:extLst xmlns:c16r2="http://schemas.microsoft.com/office/drawing/2015/06/chart">
            <c:ext xmlns:c16="http://schemas.microsoft.com/office/drawing/2014/chart" uri="{C3380CC4-5D6E-409C-BE32-E72D297353CC}">
              <c16:uniqueId val="{00000000-59EA-44E7-BA85-75BEC4225976}"/>
            </c:ext>
          </c:extLst>
        </c:ser>
        <c:dLbls>
          <c:showLegendKey val="0"/>
          <c:showVal val="0"/>
          <c:showCatName val="0"/>
          <c:showSerName val="0"/>
          <c:showPercent val="0"/>
          <c:showBubbleSize val="0"/>
        </c:dLbls>
        <c:gapWidth val="150"/>
        <c:axId val="-1029515376"/>
        <c:axId val="-1029408592"/>
      </c:barChart>
      <c:catAx>
        <c:axId val="-1029515376"/>
        <c:scaling>
          <c:orientation val="minMax"/>
        </c:scaling>
        <c:delete val="1"/>
        <c:axPos val="b"/>
        <c:numFmt formatCode="General" sourceLinked="0"/>
        <c:majorTickMark val="out"/>
        <c:minorTickMark val="none"/>
        <c:tickLblPos val="nextTo"/>
        <c:crossAx val="-1029408592"/>
        <c:crosses val="autoZero"/>
        <c:auto val="0"/>
        <c:lblAlgn val="ctr"/>
        <c:lblOffset val="100"/>
        <c:noMultiLvlLbl val="0"/>
      </c:catAx>
      <c:valAx>
        <c:axId val="-1029408592"/>
        <c:scaling>
          <c:orientation val="minMax"/>
          <c:max val="10.0"/>
        </c:scaling>
        <c:delete val="0"/>
        <c:axPos val="l"/>
        <c:majorGridlines/>
        <c:numFmt formatCode="General" sourceLinked="1"/>
        <c:majorTickMark val="out"/>
        <c:minorTickMark val="none"/>
        <c:tickLblPos val="nextTo"/>
        <c:crossAx val="-102951537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'[Workforce Devlopment by Categories.xlsx]Sheet1'!$A$34:$A$36</c:f>
              <c:strCache>
                <c:ptCount val="3"/>
                <c:pt idx="0">
                  <c:v>Technology</c:v>
                </c:pt>
                <c:pt idx="1">
                  <c:v>Domain</c:v>
                </c:pt>
                <c:pt idx="2">
                  <c:v>Mangement </c:v>
                </c:pt>
              </c:strCache>
            </c:strRef>
          </c:cat>
          <c:val>
            <c:numRef>
              <c:f>'[Workforce Devlopment by Categories.xlsx]Sheet1'!$B$34:$B$36</c:f>
              <c:numCache>
                <c:formatCode>General</c:formatCode>
                <c:ptCount val="3"/>
                <c:pt idx="0">
                  <c:v>17.0</c:v>
                </c:pt>
                <c:pt idx="1">
                  <c:v>4.0</c:v>
                </c:pt>
                <c:pt idx="2">
                  <c:v>1.0</c:v>
                </c:pt>
              </c:numCache>
            </c:numRef>
          </c:val>
          <c:extLst xmlns:c16r2="http://schemas.microsoft.com/office/drawing/2015/06/chart">
            <c:ext xmlns:c16="http://schemas.microsoft.com/office/drawing/2014/chart" uri="{C3380CC4-5D6E-409C-BE32-E72D297353CC}">
              <c16:uniqueId val="{00000000-320D-41AA-A414-52724636487E}"/>
            </c:ext>
          </c:extLst>
        </c:ser>
        <c:dLbls>
          <c:showLegendKey val="0"/>
          <c:showVal val="0"/>
          <c:showCatName val="0"/>
          <c:showSerName val="0"/>
          <c:showPercent val="0"/>
          <c:showBubbleSize val="0"/>
        </c:dLbls>
        <c:gapWidth val="150"/>
        <c:axId val="-1029380832"/>
        <c:axId val="-1029378784"/>
      </c:barChart>
      <c:catAx>
        <c:axId val="-1029380832"/>
        <c:scaling>
          <c:orientation val="minMax"/>
        </c:scaling>
        <c:delete val="0"/>
        <c:axPos val="b"/>
        <c:numFmt formatCode="General" sourceLinked="0"/>
        <c:majorTickMark val="out"/>
        <c:minorTickMark val="none"/>
        <c:tickLblPos val="nextTo"/>
        <c:txPr>
          <a:bodyPr/>
          <a:lstStyle/>
          <a:p>
            <a:pPr>
              <a:defRPr sz="1200" baseline="0"/>
            </a:pPr>
            <a:endParaRPr lang="en-US"/>
          </a:p>
        </c:txPr>
        <c:crossAx val="-1029378784"/>
        <c:crosses val="autoZero"/>
        <c:auto val="1"/>
        <c:lblAlgn val="ctr"/>
        <c:lblOffset val="100"/>
        <c:noMultiLvlLbl val="0"/>
      </c:catAx>
      <c:valAx>
        <c:axId val="-1029378784"/>
        <c:scaling>
          <c:orientation val="minMax"/>
        </c:scaling>
        <c:delete val="0"/>
        <c:axPos val="l"/>
        <c:majorGridlines/>
        <c:numFmt formatCode="General" sourceLinked="1"/>
        <c:majorTickMark val="out"/>
        <c:minorTickMark val="none"/>
        <c:tickLblPos val="nextTo"/>
        <c:crossAx val="-102938083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EB147-523E-6D45-9F26-CE505B130F11}" type="datetimeFigureOut">
              <a:rPr lang="en-US" smtClean="0"/>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C9257-501F-BF46-AA95-F276E41B77AA}" type="slidenum">
              <a:rPr lang="en-US" smtClean="0"/>
              <a:t>‹#›</a:t>
            </a:fld>
            <a:endParaRPr lang="en-US"/>
          </a:p>
        </p:txBody>
      </p:sp>
    </p:spTree>
    <p:extLst>
      <p:ext uri="{BB962C8B-B14F-4D97-AF65-F5344CB8AC3E}">
        <p14:creationId xmlns:p14="http://schemas.microsoft.com/office/powerpoint/2010/main" val="49272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a:t>
            </a:r>
            <a:r>
              <a:rPr lang="en-US" dirty="0" err="1" smtClean="0"/>
              <a:t>Forough</a:t>
            </a:r>
            <a:r>
              <a:rPr lang="en-US" baseline="0" dirty="0" smtClean="0"/>
              <a:t> and Caroline </a:t>
            </a:r>
            <a:endParaRPr lang="en-US" dirty="0"/>
          </a:p>
        </p:txBody>
      </p:sp>
      <p:sp>
        <p:nvSpPr>
          <p:cNvPr id="4" name="Slide Number Placeholder 3"/>
          <p:cNvSpPr>
            <a:spLocks noGrp="1"/>
          </p:cNvSpPr>
          <p:nvPr>
            <p:ph type="sldNum" sz="quarter" idx="10"/>
          </p:nvPr>
        </p:nvSpPr>
        <p:spPr/>
        <p:txBody>
          <a:bodyPr/>
          <a:lstStyle/>
          <a:p>
            <a:fld id="{818C9257-501F-BF46-AA95-F276E41B77AA}" type="slidenum">
              <a:rPr lang="en-US" smtClean="0"/>
              <a:t>2</a:t>
            </a:fld>
            <a:endParaRPr lang="en-US"/>
          </a:p>
        </p:txBody>
      </p:sp>
    </p:spTree>
    <p:extLst>
      <p:ext uri="{BB962C8B-B14F-4D97-AF65-F5344CB8AC3E}">
        <p14:creationId xmlns:p14="http://schemas.microsoft.com/office/powerpoint/2010/main" val="80423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a:t>
            </a:r>
            <a:r>
              <a:rPr lang="en-US" baseline="0" dirty="0" smtClean="0"/>
              <a:t> here represent the largest investments in science and CI</a:t>
            </a:r>
            <a:endParaRPr lang="en-US" dirty="0"/>
          </a:p>
        </p:txBody>
      </p:sp>
      <p:sp>
        <p:nvSpPr>
          <p:cNvPr id="4" name="Slide Number Placeholder 3"/>
          <p:cNvSpPr>
            <a:spLocks noGrp="1"/>
          </p:cNvSpPr>
          <p:nvPr>
            <p:ph type="sldNum" sz="quarter" idx="10"/>
          </p:nvPr>
        </p:nvSpPr>
        <p:spPr/>
        <p:txBody>
          <a:bodyPr/>
          <a:lstStyle/>
          <a:p>
            <a:fld id="{818C9257-501F-BF46-AA95-F276E41B77AA}" type="slidenum">
              <a:rPr lang="en-US" smtClean="0"/>
              <a:t>4</a:t>
            </a:fld>
            <a:endParaRPr lang="en-US"/>
          </a:p>
        </p:txBody>
      </p:sp>
    </p:spTree>
    <p:extLst>
      <p:ext uri="{BB962C8B-B14F-4D97-AF65-F5344CB8AC3E}">
        <p14:creationId xmlns:p14="http://schemas.microsoft.com/office/powerpoint/2010/main" val="105685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 is</a:t>
            </a:r>
            <a:r>
              <a:rPr lang="en-US" baseline="0" dirty="0" smtClean="0"/>
              <a:t> never done!</a:t>
            </a:r>
            <a:endParaRPr lang="en-US" dirty="0"/>
          </a:p>
        </p:txBody>
      </p:sp>
      <p:sp>
        <p:nvSpPr>
          <p:cNvPr id="4" name="Slide Number Placeholder 3"/>
          <p:cNvSpPr>
            <a:spLocks noGrp="1"/>
          </p:cNvSpPr>
          <p:nvPr>
            <p:ph type="sldNum" sz="quarter" idx="10"/>
          </p:nvPr>
        </p:nvSpPr>
        <p:spPr/>
        <p:txBody>
          <a:bodyPr/>
          <a:lstStyle/>
          <a:p>
            <a:fld id="{818C9257-501F-BF46-AA95-F276E41B77AA}" type="slidenum">
              <a:rPr lang="en-US" smtClean="0"/>
              <a:t>13</a:t>
            </a:fld>
            <a:endParaRPr lang="en-US"/>
          </a:p>
        </p:txBody>
      </p:sp>
    </p:spTree>
    <p:extLst>
      <p:ext uri="{BB962C8B-B14F-4D97-AF65-F5344CB8AC3E}">
        <p14:creationId xmlns:p14="http://schemas.microsoft.com/office/powerpoint/2010/main" val="90986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8AFA0-4EAA-B44A-9740-2DE56DC7FA6B}"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85190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8AFA0-4EAA-B44A-9740-2DE56DC7FA6B}"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163346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8AFA0-4EAA-B44A-9740-2DE56DC7FA6B}"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17961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8AFA0-4EAA-B44A-9740-2DE56DC7FA6B}"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76680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8AFA0-4EAA-B44A-9740-2DE56DC7FA6B}"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60581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8AFA0-4EAA-B44A-9740-2DE56DC7FA6B}"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71223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8AFA0-4EAA-B44A-9740-2DE56DC7FA6B}" type="datetimeFigureOut">
              <a:rPr lang="en-US" smtClean="0"/>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38186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8AFA0-4EAA-B44A-9740-2DE56DC7FA6B}" type="datetimeFigureOut">
              <a:rPr lang="en-US" smtClean="0"/>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128295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AFA0-4EAA-B44A-9740-2DE56DC7FA6B}" type="datetimeFigureOut">
              <a:rPr lang="en-US" smtClean="0"/>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195786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8AFA0-4EAA-B44A-9740-2DE56DC7FA6B}"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203975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8AFA0-4EAA-B44A-9740-2DE56DC7FA6B}"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0D87F-1C72-9042-82DB-990518DE77A3}" type="slidenum">
              <a:rPr lang="en-US" smtClean="0"/>
              <a:t>‹#›</a:t>
            </a:fld>
            <a:endParaRPr lang="en-US"/>
          </a:p>
        </p:txBody>
      </p:sp>
    </p:spTree>
    <p:extLst>
      <p:ext uri="{BB962C8B-B14F-4D97-AF65-F5344CB8AC3E}">
        <p14:creationId xmlns:p14="http://schemas.microsoft.com/office/powerpoint/2010/main" val="1925383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8AFA0-4EAA-B44A-9740-2DE56DC7FA6B}" type="datetimeFigureOut">
              <a:rPr lang="en-US" smtClean="0"/>
              <a:t>9/6/17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0D87F-1C72-9042-82DB-990518DE77A3}" type="slidenum">
              <a:rPr lang="en-US" smtClean="0"/>
              <a:t>‹#›</a:t>
            </a:fld>
            <a:endParaRPr lang="en-US"/>
          </a:p>
        </p:txBody>
      </p:sp>
    </p:spTree>
    <p:extLst>
      <p:ext uri="{BB962C8B-B14F-4D97-AF65-F5344CB8AC3E}">
        <p14:creationId xmlns:p14="http://schemas.microsoft.com/office/powerpoint/2010/main" val="59994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tinyurl.com/y85kvpx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inyurl.com/y85kvpx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NSF Large Facilities Cyberinfrastructure Workshop </a:t>
            </a:r>
            <a:r>
              <a:rPr lang="en-US" dirty="0" smtClean="0"/>
              <a:t/>
            </a:r>
            <a:br>
              <a:rPr lang="en-US" dirty="0" smtClean="0"/>
            </a:br>
            <a:endParaRPr lang="en-US" dirty="0"/>
          </a:p>
        </p:txBody>
      </p:sp>
      <p:sp>
        <p:nvSpPr>
          <p:cNvPr id="3" name="Subtitle 2"/>
          <p:cNvSpPr>
            <a:spLocks noGrp="1"/>
          </p:cNvSpPr>
          <p:nvPr>
            <p:ph type="subTitle" idx="1"/>
          </p:nvPr>
        </p:nvSpPr>
        <p:spPr>
          <a:xfrm>
            <a:off x="1524000" y="3602038"/>
            <a:ext cx="9144000" cy="2245606"/>
          </a:xfrm>
        </p:spPr>
        <p:txBody>
          <a:bodyPr>
            <a:normAutofit fontScale="92500" lnSpcReduction="20000"/>
          </a:bodyPr>
          <a:lstStyle/>
          <a:p>
            <a:r>
              <a:rPr lang="en-US" sz="3500" dirty="0" smtClean="0"/>
              <a:t>S. Anderson, E. </a:t>
            </a:r>
            <a:r>
              <a:rPr lang="en-US" sz="3500" dirty="0" err="1" smtClean="0"/>
              <a:t>Deelman</a:t>
            </a:r>
            <a:r>
              <a:rPr lang="en-US" sz="3500" dirty="0" smtClean="0"/>
              <a:t>, M. </a:t>
            </a:r>
            <a:r>
              <a:rPr lang="en-US" sz="3500" dirty="0" err="1" smtClean="0"/>
              <a:t>Parashar</a:t>
            </a:r>
            <a:r>
              <a:rPr lang="en-US" sz="3500" dirty="0" smtClean="0"/>
              <a:t>, V. </a:t>
            </a:r>
            <a:r>
              <a:rPr lang="en-US" sz="3500" dirty="0" err="1" smtClean="0"/>
              <a:t>Pascucci</a:t>
            </a:r>
            <a:r>
              <a:rPr lang="en-US" sz="3500" dirty="0" smtClean="0"/>
              <a:t>, D</a:t>
            </a:r>
            <a:r>
              <a:rPr lang="en-US" sz="3500" dirty="0"/>
              <a:t>. </a:t>
            </a:r>
            <a:r>
              <a:rPr lang="en-US" sz="3500" dirty="0" err="1" smtClean="0"/>
              <a:t>Petravick</a:t>
            </a:r>
            <a:r>
              <a:rPr lang="en-US" sz="3500" dirty="0" smtClean="0"/>
              <a:t>, E. </a:t>
            </a:r>
            <a:r>
              <a:rPr lang="en-US" sz="3500" dirty="0" err="1" smtClean="0"/>
              <a:t>Rathje</a:t>
            </a:r>
            <a:endParaRPr lang="en-US" sz="3500" dirty="0" smtClean="0"/>
          </a:p>
          <a:p>
            <a:endParaRPr lang="en-US" dirty="0" smtClean="0"/>
          </a:p>
          <a:p>
            <a:endParaRPr lang="en-US" dirty="0"/>
          </a:p>
          <a:p>
            <a:r>
              <a:rPr lang="en-US" dirty="0" smtClean="0"/>
              <a:t>Alexandria, VA, USA, September 6-7, 2017</a:t>
            </a:r>
            <a:endParaRPr lang="en-US" dirty="0"/>
          </a:p>
          <a:p>
            <a:r>
              <a:rPr lang="en-US" dirty="0" smtClean="0"/>
              <a:t>WWW: http://</a:t>
            </a:r>
            <a:r>
              <a:rPr lang="en-US" dirty="0" err="1" smtClean="0"/>
              <a:t>facilitiesci.org</a:t>
            </a:r>
            <a:endParaRPr lang="en-US" dirty="0" smtClean="0"/>
          </a:p>
        </p:txBody>
      </p:sp>
    </p:spTree>
    <p:extLst>
      <p:ext uri="{BB962C8B-B14F-4D97-AF65-F5344CB8AC3E}">
        <p14:creationId xmlns:p14="http://schemas.microsoft.com/office/powerpoint/2010/main" val="155266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latin typeface="Calibri Light" charset="0"/>
                <a:ea typeface="Calibri Light" charset="0"/>
                <a:cs typeface="Calibri Light" charset="0"/>
              </a:rPr>
              <a:t>How were these tools identifies and what criteria was used to select the tools? </a:t>
            </a:r>
          </a:p>
        </p:txBody>
      </p:sp>
      <p:sp>
        <p:nvSpPr>
          <p:cNvPr id="3" name="Content Placeholder 2"/>
          <p:cNvSpPr>
            <a:spLocks noGrp="1"/>
          </p:cNvSpPr>
          <p:nvPr>
            <p:ph idx="1"/>
          </p:nvPr>
        </p:nvSpPr>
        <p:spPr/>
        <p:txBody>
          <a:bodyPr/>
          <a:lstStyle/>
          <a:p>
            <a:r>
              <a:rPr lang="en-US" dirty="0" smtClean="0"/>
              <a:t>IT Staff</a:t>
            </a:r>
          </a:p>
          <a:p>
            <a:r>
              <a:rPr lang="en-US" dirty="0" smtClean="0"/>
              <a:t>Governing committees, Technical teams, Small groups</a:t>
            </a:r>
          </a:p>
          <a:p>
            <a:r>
              <a:rPr lang="en-US" dirty="0" smtClean="0"/>
              <a:t>Community involvement</a:t>
            </a:r>
            <a:endParaRPr lang="en-US" dirty="0"/>
          </a:p>
          <a:p>
            <a:r>
              <a:rPr lang="en-US" dirty="0" smtClean="0"/>
              <a:t>Use of requirement gathering, evaluation of various existing software solutions, etc. </a:t>
            </a:r>
            <a:endParaRPr lang="en-US" dirty="0"/>
          </a:p>
        </p:txBody>
      </p:sp>
    </p:spTree>
    <p:extLst>
      <p:ext uri="{BB962C8B-B14F-4D97-AF65-F5344CB8AC3E}">
        <p14:creationId xmlns:p14="http://schemas.microsoft.com/office/powerpoint/2010/main" val="18807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a:t>List up to 3 of your most used and most challenging CI components with a 1 sentence explanation for each. What aspects about the facility CI and its operation would you like to share as best practices? </a:t>
            </a:r>
          </a:p>
        </p:txBody>
      </p:sp>
      <p:sp>
        <p:nvSpPr>
          <p:cNvPr id="4" name="Content Placeholder 2"/>
          <p:cNvSpPr>
            <a:spLocks noGrp="1"/>
          </p:cNvSpPr>
          <p:nvPr>
            <p:ph idx="1"/>
          </p:nvPr>
        </p:nvSpPr>
        <p:spPr>
          <a:xfrm>
            <a:off x="838200" y="1825624"/>
            <a:ext cx="10960100" cy="5032376"/>
          </a:xfrm>
        </p:spPr>
        <p:txBody>
          <a:bodyPr numCol="2">
            <a:normAutofit/>
          </a:bodyPr>
          <a:lstStyle/>
          <a:p>
            <a:pPr marL="514350" indent="-514350">
              <a:buFont typeface="+mj-lt"/>
              <a:buAutoNum type="arabicParenR"/>
            </a:pPr>
            <a:r>
              <a:rPr lang="en-US" sz="2400" dirty="0" smtClean="0"/>
              <a:t>Data</a:t>
            </a:r>
          </a:p>
          <a:p>
            <a:pPr lvl="1">
              <a:buFont typeface="Arial" charset="0"/>
              <a:buChar char="•"/>
            </a:pPr>
            <a:r>
              <a:rPr lang="en-US" sz="2000" dirty="0" smtClean="0"/>
              <a:t>Rapidly growing multi-petabyte datasets</a:t>
            </a:r>
          </a:p>
          <a:p>
            <a:pPr lvl="1">
              <a:buFont typeface="Arial" charset="0"/>
              <a:buChar char="•"/>
            </a:pPr>
            <a:r>
              <a:rPr lang="en-US" sz="2000" dirty="0" smtClean="0"/>
              <a:t>Ingesting data from distributed sources</a:t>
            </a:r>
          </a:p>
          <a:p>
            <a:pPr lvl="1">
              <a:buFont typeface="Arial" charset="0"/>
              <a:buChar char="•"/>
            </a:pPr>
            <a:r>
              <a:rPr lang="en-US" sz="2000" dirty="0" smtClean="0"/>
              <a:t>Providing efficient and effective access</a:t>
            </a:r>
          </a:p>
          <a:p>
            <a:pPr marL="514350" indent="-514350">
              <a:buFont typeface="+mj-lt"/>
              <a:buAutoNum type="arabicParenR"/>
            </a:pPr>
            <a:r>
              <a:rPr lang="en-US" sz="2400" dirty="0" smtClean="0"/>
              <a:t>Networking</a:t>
            </a:r>
          </a:p>
          <a:p>
            <a:pPr lvl="1">
              <a:buFont typeface="Arial" charset="0"/>
              <a:buChar char="•"/>
            </a:pPr>
            <a:r>
              <a:rPr lang="en-US" sz="2000" dirty="0" smtClean="0"/>
              <a:t>Reliable</a:t>
            </a:r>
          </a:p>
          <a:p>
            <a:pPr lvl="1">
              <a:buFont typeface="Arial" charset="0"/>
              <a:buChar char="•"/>
            </a:pPr>
            <a:r>
              <a:rPr lang="en-US" sz="2000" dirty="0"/>
              <a:t>H</a:t>
            </a:r>
            <a:r>
              <a:rPr lang="en-US" sz="2000" dirty="0" smtClean="0"/>
              <a:t>igh bandwidth</a:t>
            </a:r>
          </a:p>
          <a:p>
            <a:pPr lvl="1">
              <a:buFont typeface="Arial" charset="0"/>
              <a:buChar char="•"/>
            </a:pPr>
            <a:r>
              <a:rPr lang="en-US" sz="2000" dirty="0" smtClean="0"/>
              <a:t>International scale for both collecting and redistributing data</a:t>
            </a:r>
          </a:p>
          <a:p>
            <a:pPr marL="514350" indent="-514350">
              <a:buFont typeface="+mj-lt"/>
              <a:buAutoNum type="arabicParenR"/>
            </a:pPr>
            <a:r>
              <a:rPr lang="en-US" sz="2400" dirty="0" smtClean="0"/>
              <a:t>Computing </a:t>
            </a:r>
          </a:p>
          <a:p>
            <a:pPr lvl="1">
              <a:buFont typeface="Arial" charset="0"/>
              <a:buChar char="•"/>
            </a:pPr>
            <a:r>
              <a:rPr lang="en-US" sz="2000" dirty="0" smtClean="0"/>
              <a:t>Managing large and diverse workflows </a:t>
            </a:r>
            <a:endParaRPr lang="en-US" sz="2000" dirty="0"/>
          </a:p>
          <a:p>
            <a:pPr lvl="1">
              <a:buFont typeface="Arial" charset="0"/>
              <a:buChar char="•"/>
            </a:pPr>
            <a:r>
              <a:rPr lang="en-US" sz="2000" dirty="0" smtClean="0"/>
              <a:t>Web services, e.g., </a:t>
            </a:r>
            <a:r>
              <a:rPr lang="en-US" sz="2000" dirty="0" err="1" smtClean="0"/>
              <a:t>Jupyter</a:t>
            </a:r>
            <a:endParaRPr lang="en-US" sz="2000" dirty="0" smtClean="0"/>
          </a:p>
          <a:p>
            <a:pPr lvl="1">
              <a:buFont typeface="Arial" charset="0"/>
              <a:buChar char="•"/>
            </a:pPr>
            <a:r>
              <a:rPr lang="en-US" sz="2000" dirty="0" smtClean="0"/>
              <a:t>Elasticity for HTC component</a:t>
            </a:r>
          </a:p>
          <a:p>
            <a:pPr marL="0" indent="0">
              <a:buNone/>
            </a:pPr>
            <a:r>
              <a:rPr lang="en-US" sz="3200" dirty="0" smtClean="0"/>
              <a:t>Best Practices</a:t>
            </a:r>
          </a:p>
          <a:p>
            <a:pPr lvl="1"/>
            <a:r>
              <a:rPr lang="en-US" sz="2000" dirty="0" smtClean="0"/>
              <a:t>Use Systems Engineering to manage CI lifecycle and interfaces</a:t>
            </a:r>
          </a:p>
          <a:p>
            <a:pPr lvl="1"/>
            <a:r>
              <a:rPr lang="en-US" sz="2000" dirty="0" smtClean="0"/>
              <a:t>Bake in redundancy to provide high availability</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1245879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65125"/>
            <a:ext cx="10515600" cy="1325563"/>
          </a:xfrm>
        </p:spPr>
        <p:txBody>
          <a:bodyPr>
            <a:normAutofit/>
          </a:bodyPr>
          <a:lstStyle/>
          <a:p>
            <a:pPr lvl="0"/>
            <a:r>
              <a:rPr lang="en-US" sz="2800" dirty="0"/>
              <a:t>What aspects of the facility CI and its operation do you see as challenges or gaps? Are there “CI lessons learnt” that you would like to share or see discussed at the workshop? </a:t>
            </a:r>
          </a:p>
        </p:txBody>
      </p:sp>
      <p:sp>
        <p:nvSpPr>
          <p:cNvPr id="3" name="Content Placeholder 2"/>
          <p:cNvSpPr>
            <a:spLocks noGrp="1"/>
          </p:cNvSpPr>
          <p:nvPr>
            <p:ph idx="1"/>
          </p:nvPr>
        </p:nvSpPr>
        <p:spPr>
          <a:xfrm>
            <a:off x="393700" y="1825624"/>
            <a:ext cx="11468100" cy="5121276"/>
          </a:xfrm>
        </p:spPr>
        <p:txBody>
          <a:bodyPr numCol="2">
            <a:noAutofit/>
          </a:bodyPr>
          <a:lstStyle/>
          <a:p>
            <a:r>
              <a:rPr lang="en-US" sz="2000" dirty="0" smtClean="0"/>
              <a:t>Budgets </a:t>
            </a:r>
          </a:p>
          <a:p>
            <a:pPr lvl="1"/>
            <a:r>
              <a:rPr lang="en-US" sz="1800" dirty="0" smtClean="0"/>
              <a:t>Supporting a </a:t>
            </a:r>
            <a:r>
              <a:rPr lang="en-US" sz="1800" dirty="0"/>
              <a:t>growing </a:t>
            </a:r>
            <a:r>
              <a:rPr lang="en-US" sz="1800" dirty="0" smtClean="0"/>
              <a:t>user </a:t>
            </a:r>
            <a:r>
              <a:rPr lang="en-US" sz="1800" dirty="0"/>
              <a:t>base </a:t>
            </a:r>
            <a:r>
              <a:rPr lang="en-US" sz="1800" dirty="0" smtClean="0"/>
              <a:t>with shrinking budgets </a:t>
            </a:r>
          </a:p>
          <a:p>
            <a:pPr lvl="1"/>
            <a:r>
              <a:rPr lang="en-US" sz="1800" dirty="0" smtClean="0"/>
              <a:t>Keeping CI (SW and HW) up to date</a:t>
            </a:r>
          </a:p>
          <a:p>
            <a:pPr lvl="1"/>
            <a:r>
              <a:rPr lang="en-US" sz="1800" dirty="0"/>
              <a:t>C</a:t>
            </a:r>
            <a:r>
              <a:rPr lang="en-US" sz="1800" dirty="0" smtClean="0"/>
              <a:t>ommercial </a:t>
            </a:r>
            <a:r>
              <a:rPr lang="en-US" sz="1800" dirty="0"/>
              <a:t>provisioning cost vs academic provisioning </a:t>
            </a:r>
            <a:r>
              <a:rPr lang="en-US" sz="1800" dirty="0" smtClean="0"/>
              <a:t>uncertainties  </a:t>
            </a:r>
          </a:p>
          <a:p>
            <a:r>
              <a:rPr lang="en-US" sz="2000" dirty="0" smtClean="0"/>
              <a:t>Recruiting and retention</a:t>
            </a:r>
          </a:p>
          <a:p>
            <a:r>
              <a:rPr lang="en-US" sz="2000" dirty="0" smtClean="0"/>
              <a:t>Technology / Operations </a:t>
            </a:r>
          </a:p>
          <a:p>
            <a:pPr lvl="1"/>
            <a:r>
              <a:rPr lang="en-US" sz="1800" dirty="0"/>
              <a:t>Evolving </a:t>
            </a:r>
            <a:r>
              <a:rPr lang="en-US" sz="1800" dirty="0" smtClean="0"/>
              <a:t>requirements and technology </a:t>
            </a:r>
            <a:r>
              <a:rPr lang="en-US" sz="1800" dirty="0"/>
              <a:t>/ integration of new components </a:t>
            </a:r>
            <a:endParaRPr lang="en-US" sz="1800" dirty="0" smtClean="0"/>
          </a:p>
          <a:p>
            <a:pPr lvl="1"/>
            <a:r>
              <a:rPr lang="en-US" sz="1800" dirty="0"/>
              <a:t>Increasing data rates </a:t>
            </a:r>
            <a:r>
              <a:rPr lang="en-US" sz="1800" dirty="0" smtClean="0"/>
              <a:t>/ Scaling CI capacity, performance </a:t>
            </a:r>
          </a:p>
          <a:p>
            <a:pPr lvl="1"/>
            <a:r>
              <a:rPr lang="en-US" sz="1800" dirty="0" smtClean="0"/>
              <a:t>Migration </a:t>
            </a:r>
            <a:r>
              <a:rPr lang="en-US" sz="1800" dirty="0"/>
              <a:t>to cloud platforms </a:t>
            </a:r>
            <a:r>
              <a:rPr lang="en-US" sz="1800" dirty="0" smtClean="0"/>
              <a:t>Operating widely-distributed CI (network, coordination)</a:t>
            </a:r>
          </a:p>
          <a:p>
            <a:pPr lvl="1"/>
            <a:r>
              <a:rPr lang="en-US" sz="1800" dirty="0"/>
              <a:t>B</a:t>
            </a:r>
            <a:r>
              <a:rPr lang="en-US" sz="1800" dirty="0" smtClean="0"/>
              <a:t>alancing new technologies/ideas </a:t>
            </a:r>
            <a:r>
              <a:rPr lang="en-US" sz="1800" dirty="0"/>
              <a:t>with stability</a:t>
            </a:r>
          </a:p>
          <a:p>
            <a:pPr lvl="1"/>
            <a:r>
              <a:rPr lang="en-US" sz="1800" dirty="0" smtClean="0"/>
              <a:t>Access bandwidths </a:t>
            </a:r>
          </a:p>
          <a:p>
            <a:pPr lvl="1"/>
            <a:r>
              <a:rPr lang="en-US" sz="1800" dirty="0" smtClean="0"/>
              <a:t>Increasing computing requirements (edge and core)  </a:t>
            </a:r>
          </a:p>
          <a:p>
            <a:pPr lvl="1"/>
            <a:r>
              <a:rPr lang="en-US" sz="1800" dirty="0" smtClean="0"/>
              <a:t>Integration of “legacy” software/solutions </a:t>
            </a:r>
          </a:p>
          <a:p>
            <a:r>
              <a:rPr lang="en-US" sz="2000" dirty="0" smtClean="0"/>
              <a:t>Security</a:t>
            </a:r>
          </a:p>
          <a:p>
            <a:pPr lvl="1"/>
            <a:r>
              <a:rPr lang="en-US" sz="1800" dirty="0" smtClean="0"/>
              <a:t>Minimizing security risk while supporting international customers</a:t>
            </a:r>
          </a:p>
          <a:p>
            <a:pPr lvl="1"/>
            <a:endParaRPr lang="en-US" sz="1600" dirty="0" smtClean="0"/>
          </a:p>
          <a:p>
            <a:r>
              <a:rPr lang="en-US" sz="2000" dirty="0" smtClean="0"/>
              <a:t>Lessons Learnt</a:t>
            </a:r>
          </a:p>
          <a:p>
            <a:pPr lvl="1"/>
            <a:r>
              <a:rPr lang="en-US" sz="1800" dirty="0" smtClean="0"/>
              <a:t>Implementation of industry best practices for the deployment and operation</a:t>
            </a:r>
          </a:p>
          <a:p>
            <a:pPr lvl="1"/>
            <a:r>
              <a:rPr lang="en-US" sz="1800" dirty="0" smtClean="0"/>
              <a:t>Ability to trace CI features to requirements and business needs</a:t>
            </a:r>
          </a:p>
          <a:p>
            <a:pPr lvl="1"/>
            <a:r>
              <a:rPr lang="en-US" sz="1800" dirty="0" smtClean="0"/>
              <a:t>Redundancy (storage, networking, VM clusters, connectivity) / offsite</a:t>
            </a:r>
          </a:p>
          <a:p>
            <a:pPr lvl="1"/>
            <a:r>
              <a:rPr lang="en-US" sz="1800" dirty="0" smtClean="0"/>
              <a:t>Leveraging existing 3rd party services </a:t>
            </a:r>
          </a:p>
          <a:p>
            <a:pPr lvl="1"/>
            <a:r>
              <a:rPr lang="en-US" sz="1800" dirty="0" smtClean="0"/>
              <a:t>Models </a:t>
            </a:r>
            <a:r>
              <a:rPr lang="en-US" sz="1800" dirty="0"/>
              <a:t>for </a:t>
            </a:r>
            <a:r>
              <a:rPr lang="en-US" sz="1800" dirty="0" smtClean="0"/>
              <a:t>communication/interaction </a:t>
            </a:r>
            <a:endParaRPr lang="en-US" sz="1800" dirty="0"/>
          </a:p>
        </p:txBody>
      </p:sp>
    </p:spTree>
    <p:extLst>
      <p:ext uri="{BB962C8B-B14F-4D97-AF65-F5344CB8AC3E}">
        <p14:creationId xmlns:p14="http://schemas.microsoft.com/office/powerpoint/2010/main" val="207232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9" end="1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0" end="2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82" y="365125"/>
            <a:ext cx="10515600" cy="1325563"/>
          </a:xfrm>
        </p:spPr>
        <p:txBody>
          <a:bodyPr>
            <a:noAutofit/>
          </a:bodyPr>
          <a:lstStyle/>
          <a:p>
            <a:pPr lvl="0"/>
            <a:r>
              <a:rPr lang="en-US" sz="2800" dirty="0"/>
              <a:t>What do see you as key risks in facility </a:t>
            </a:r>
            <a:r>
              <a:rPr lang="en-US" sz="2800" dirty="0" smtClean="0"/>
              <a:t>CI? Are </a:t>
            </a:r>
            <a:r>
              <a:rPr lang="en-US" sz="2800" dirty="0"/>
              <a:t>there mitigation steps that you would like to share or see discussed at the workshop</a:t>
            </a:r>
            <a:r>
              <a:rPr lang="en-US" sz="2800" dirty="0" smtClean="0"/>
              <a:t>?</a:t>
            </a:r>
            <a:endParaRPr lang="en-US" sz="2800" dirty="0"/>
          </a:p>
        </p:txBody>
      </p:sp>
      <p:sp>
        <p:nvSpPr>
          <p:cNvPr id="3" name="Content Placeholder 2"/>
          <p:cNvSpPr>
            <a:spLocks noGrp="1"/>
          </p:cNvSpPr>
          <p:nvPr>
            <p:ph idx="1"/>
          </p:nvPr>
        </p:nvSpPr>
        <p:spPr>
          <a:xfrm>
            <a:off x="572381" y="1825624"/>
            <a:ext cx="11144698" cy="5032376"/>
          </a:xfrm>
        </p:spPr>
        <p:txBody>
          <a:bodyPr numCol="2">
            <a:normAutofit fontScale="70000" lnSpcReduction="20000"/>
          </a:bodyPr>
          <a:lstStyle/>
          <a:p>
            <a:r>
              <a:rPr lang="en-US" dirty="0"/>
              <a:t>F</a:t>
            </a:r>
            <a:r>
              <a:rPr lang="en-US" dirty="0" smtClean="0"/>
              <a:t>unding </a:t>
            </a:r>
            <a:endParaRPr lang="en-US" dirty="0"/>
          </a:p>
          <a:p>
            <a:pPr lvl="1"/>
            <a:r>
              <a:rPr lang="en-US" sz="2600" dirty="0"/>
              <a:t>I</a:t>
            </a:r>
            <a:r>
              <a:rPr lang="en-US" sz="2600" dirty="0" smtClean="0"/>
              <a:t>mpact on CI O&amp;M and evolution, data sustainability, personnel, service, etc.</a:t>
            </a:r>
          </a:p>
          <a:p>
            <a:pPr lvl="1"/>
            <a:endParaRPr lang="en-US" sz="1100" dirty="0"/>
          </a:p>
          <a:p>
            <a:r>
              <a:rPr lang="en-US" dirty="0" smtClean="0"/>
              <a:t>Infrastructure and technology</a:t>
            </a:r>
          </a:p>
          <a:p>
            <a:pPr lvl="1"/>
            <a:r>
              <a:rPr lang="en-US" sz="2600" dirty="0" smtClean="0"/>
              <a:t>Growing scales / complexity / management and operation challenges </a:t>
            </a:r>
          </a:p>
          <a:p>
            <a:pPr lvl="1"/>
            <a:r>
              <a:rPr lang="en-US" sz="2600" dirty="0" smtClean="0"/>
              <a:t>Technology disruptions </a:t>
            </a:r>
          </a:p>
          <a:p>
            <a:pPr lvl="1"/>
            <a:r>
              <a:rPr lang="en-US" sz="2600" dirty="0" smtClean="0"/>
              <a:t>Technology/vendor lock-in</a:t>
            </a:r>
          </a:p>
          <a:p>
            <a:pPr lvl="1"/>
            <a:r>
              <a:rPr lang="en-US" sz="2600" dirty="0" smtClean="0"/>
              <a:t>Access to computing resources (HPC, clouds)</a:t>
            </a:r>
          </a:p>
          <a:p>
            <a:pPr lvl="1"/>
            <a:r>
              <a:rPr lang="en-US" sz="2600" dirty="0" smtClean="0"/>
              <a:t>Connectivity (especially wide-area, low bandwidth)</a:t>
            </a:r>
          </a:p>
          <a:p>
            <a:pPr lvl="1"/>
            <a:r>
              <a:rPr lang="en-US" sz="2600" dirty="0"/>
              <a:t>Sensor </a:t>
            </a:r>
            <a:r>
              <a:rPr lang="en-US" sz="2600" dirty="0" smtClean="0"/>
              <a:t>unreliability</a:t>
            </a:r>
          </a:p>
          <a:p>
            <a:pPr lvl="1"/>
            <a:endParaRPr lang="en-US" sz="1100" dirty="0" smtClean="0"/>
          </a:p>
          <a:p>
            <a:r>
              <a:rPr lang="en-US" dirty="0" smtClean="0"/>
              <a:t>Workforce</a:t>
            </a:r>
          </a:p>
          <a:p>
            <a:pPr lvl="1"/>
            <a:r>
              <a:rPr lang="en-US" sz="2600" dirty="0"/>
              <a:t>Loss of key personnel and </a:t>
            </a:r>
            <a:r>
              <a:rPr lang="en-US" sz="2600" dirty="0" smtClean="0"/>
              <a:t>associated knowledge</a:t>
            </a:r>
          </a:p>
          <a:p>
            <a:pPr lvl="1"/>
            <a:r>
              <a:rPr lang="en-US" sz="2600" dirty="0"/>
              <a:t>Workforce </a:t>
            </a:r>
            <a:r>
              <a:rPr lang="en-US" sz="2600" dirty="0" smtClean="0"/>
              <a:t>development, recruiting and retention</a:t>
            </a:r>
          </a:p>
          <a:p>
            <a:pPr lvl="1"/>
            <a:endParaRPr lang="en-US" sz="1100" dirty="0" smtClean="0"/>
          </a:p>
          <a:p>
            <a:r>
              <a:rPr lang="en-US" dirty="0" smtClean="0"/>
              <a:t>Integration / interoperability</a:t>
            </a:r>
          </a:p>
          <a:p>
            <a:pPr lvl="1"/>
            <a:r>
              <a:rPr lang="en-US" sz="2600" dirty="0" smtClean="0"/>
              <a:t>Sharing knowledge, expertise and infrastructure</a:t>
            </a:r>
            <a:endParaRPr lang="en-US" dirty="0" smtClean="0"/>
          </a:p>
          <a:p>
            <a:r>
              <a:rPr lang="en-US" dirty="0" smtClean="0"/>
              <a:t>Scalability</a:t>
            </a:r>
          </a:p>
          <a:p>
            <a:pPr lvl="1"/>
            <a:r>
              <a:rPr lang="en-US" sz="2600" dirty="0" smtClean="0"/>
              <a:t>Growing scale and diversity of user community </a:t>
            </a:r>
          </a:p>
          <a:p>
            <a:pPr lvl="1"/>
            <a:endParaRPr lang="en-US" sz="1100" dirty="0" smtClean="0"/>
          </a:p>
          <a:p>
            <a:r>
              <a:rPr lang="en-US" dirty="0" smtClean="0"/>
              <a:t>Security</a:t>
            </a:r>
          </a:p>
          <a:p>
            <a:pPr lvl="1"/>
            <a:r>
              <a:rPr lang="en-US" sz="2600" dirty="0" smtClean="0"/>
              <a:t>Growing cybersecurity </a:t>
            </a:r>
            <a:r>
              <a:rPr lang="en-US" sz="2600" dirty="0"/>
              <a:t>threat </a:t>
            </a:r>
            <a:r>
              <a:rPr lang="en-US" sz="2600" dirty="0" smtClean="0"/>
              <a:t>landscape </a:t>
            </a:r>
          </a:p>
          <a:p>
            <a:pPr lvl="1"/>
            <a:r>
              <a:rPr lang="en-US" sz="2600" dirty="0" smtClean="0"/>
              <a:t>Securing CI while maintaining </a:t>
            </a:r>
            <a:r>
              <a:rPr lang="en-US" sz="2600" dirty="0"/>
              <a:t>usability, access, and </a:t>
            </a:r>
            <a:r>
              <a:rPr lang="en-US" sz="2600" dirty="0" smtClean="0"/>
              <a:t>productivity</a:t>
            </a:r>
          </a:p>
          <a:p>
            <a:endParaRPr lang="en-US" dirty="0" smtClean="0"/>
          </a:p>
          <a:p>
            <a:r>
              <a:rPr lang="en-US" dirty="0" smtClean="0"/>
              <a:t>Mitigation</a:t>
            </a:r>
          </a:p>
          <a:p>
            <a:pPr lvl="1"/>
            <a:r>
              <a:rPr lang="en-US" sz="2600" dirty="0" smtClean="0"/>
              <a:t>Communicating with funding agencies </a:t>
            </a:r>
          </a:p>
          <a:p>
            <a:pPr lvl="1"/>
            <a:r>
              <a:rPr lang="en-US" sz="2600" dirty="0" smtClean="0"/>
              <a:t>Sharing CI components, services, practices </a:t>
            </a:r>
          </a:p>
          <a:p>
            <a:pPr lvl="1"/>
            <a:r>
              <a:rPr lang="en-US" sz="2600" dirty="0" smtClean="0"/>
              <a:t>Developing data lifecycle management systems </a:t>
            </a:r>
          </a:p>
          <a:p>
            <a:pPr lvl="1"/>
            <a:r>
              <a:rPr lang="en-US" sz="2600" dirty="0" smtClean="0"/>
              <a:t>Implementing redundancies </a:t>
            </a:r>
          </a:p>
          <a:p>
            <a:pPr lvl="1"/>
            <a:r>
              <a:rPr lang="en-US" sz="2600" dirty="0" smtClean="0"/>
              <a:t>Leverage enterprise technologies, services, practices (e.g., for management)</a:t>
            </a:r>
          </a:p>
          <a:p>
            <a:endParaRPr lang="en-US" dirty="0" smtClean="0"/>
          </a:p>
        </p:txBody>
      </p:sp>
    </p:spTree>
    <p:extLst>
      <p:ext uri="{BB962C8B-B14F-4D97-AF65-F5344CB8AC3E}">
        <p14:creationId xmlns:p14="http://schemas.microsoft.com/office/powerpoint/2010/main" val="39842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4" end="2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5" end="2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6" end="2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7" end="2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8" end="2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a:t>What CI-related workforce development activities does your facilities engage in? </a:t>
            </a:r>
            <a:endParaRPr lang="en-US" sz="2800" b="1" dirty="0"/>
          </a:p>
        </p:txBody>
      </p:sp>
      <p:sp>
        <p:nvSpPr>
          <p:cNvPr id="3" name="Content Placeholder 2"/>
          <p:cNvSpPr>
            <a:spLocks noGrp="1"/>
          </p:cNvSpPr>
          <p:nvPr>
            <p:ph idx="1"/>
          </p:nvPr>
        </p:nvSpPr>
        <p:spPr>
          <a:xfrm>
            <a:off x="838200" y="1825624"/>
            <a:ext cx="10515600" cy="4724031"/>
          </a:xfrm>
        </p:spPr>
        <p:txBody>
          <a:bodyPr>
            <a:normAutofit/>
          </a:bodyPr>
          <a:lstStyle/>
          <a:p>
            <a:r>
              <a:rPr lang="en-US" dirty="0" smtClean="0"/>
              <a:t>Workforce development and retention is considered </a:t>
            </a:r>
            <a:br>
              <a:rPr lang="en-US" dirty="0" smtClean="0"/>
            </a:br>
            <a:r>
              <a:rPr lang="en-US" dirty="0" smtClean="0"/>
              <a:t>one of the top priorities and risks:</a:t>
            </a:r>
          </a:p>
          <a:p>
            <a:pPr lvl="1"/>
            <a:r>
              <a:rPr lang="en-US" dirty="0" smtClean="0"/>
              <a:t>Well trained personnel are needed to perform tasks effectively</a:t>
            </a:r>
          </a:p>
          <a:p>
            <a:pPr lvl="1"/>
            <a:r>
              <a:rPr lang="en-US" dirty="0" smtClean="0"/>
              <a:t>Well trained personnel are harder to retain</a:t>
            </a:r>
          </a:p>
          <a:p>
            <a:endParaRPr lang="en-US" dirty="0" smtClean="0"/>
          </a:p>
          <a:p>
            <a:r>
              <a:rPr lang="en-US" dirty="0" smtClean="0"/>
              <a:t>High variability of approaches:</a:t>
            </a:r>
          </a:p>
          <a:p>
            <a:pPr lvl="1"/>
            <a:r>
              <a:rPr lang="en-US" dirty="0" smtClean="0"/>
              <a:t>Simply “allow” personnel to participate in training activities</a:t>
            </a:r>
          </a:p>
          <a:p>
            <a:pPr lvl="1"/>
            <a:r>
              <a:rPr lang="en-US" dirty="0" smtClean="0"/>
              <a:t>Support personnel participation to workshops and other meetings</a:t>
            </a:r>
          </a:p>
          <a:p>
            <a:pPr lvl="1"/>
            <a:r>
              <a:rPr lang="en-US" dirty="0" smtClean="0"/>
              <a:t>Coordinate visits from external speakers and professional </a:t>
            </a:r>
          </a:p>
          <a:p>
            <a:pPr lvl="1"/>
            <a:r>
              <a:rPr lang="en-US" dirty="0" smtClean="0"/>
              <a:t>Annual activities like </a:t>
            </a:r>
            <a:r>
              <a:rPr lang="en-US" dirty="0"/>
              <a:t>s</a:t>
            </a:r>
            <a:r>
              <a:rPr lang="en-US" dirty="0" smtClean="0"/>
              <a:t>ummer schools and </a:t>
            </a:r>
            <a:r>
              <a:rPr lang="en-US" dirty="0"/>
              <a:t>a</a:t>
            </a:r>
            <a:r>
              <a:rPr lang="en-US" dirty="0" smtClean="0"/>
              <a:t>nnual </a:t>
            </a:r>
            <a:r>
              <a:rPr lang="en-US" dirty="0"/>
              <a:t>c</a:t>
            </a:r>
            <a:r>
              <a:rPr lang="en-US" dirty="0" smtClean="0"/>
              <a:t>onferences</a:t>
            </a:r>
          </a:p>
          <a:p>
            <a:pPr lvl="1"/>
            <a:r>
              <a:rPr lang="en-US" dirty="0" smtClean="0"/>
              <a:t>Combination of commercial and research/academic activities</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682491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a:t>What CI-related workforce development activities does your facilities engage in</a:t>
            </a:r>
            <a:r>
              <a:rPr lang="en-US" sz="2800" dirty="0" smtClean="0"/>
              <a:t>? </a:t>
            </a:r>
            <a:endParaRPr lang="en-US" sz="2800" dirty="0"/>
          </a:p>
        </p:txBody>
      </p:sp>
      <p:sp>
        <p:nvSpPr>
          <p:cNvPr id="3" name="Content Placeholder 2"/>
          <p:cNvSpPr>
            <a:spLocks noGrp="1"/>
          </p:cNvSpPr>
          <p:nvPr>
            <p:ph idx="1"/>
          </p:nvPr>
        </p:nvSpPr>
        <p:spPr>
          <a:xfrm>
            <a:off x="838200" y="1825624"/>
            <a:ext cx="10515600" cy="4625975"/>
          </a:xfrm>
        </p:spPr>
        <p:txBody>
          <a:bodyPr numCol="2">
            <a:normAutofit/>
          </a:bodyPr>
          <a:lstStyle/>
          <a:p>
            <a:r>
              <a:rPr lang="en-US" dirty="0" smtClean="0"/>
              <a:t>Profession development/training for technical staff </a:t>
            </a:r>
          </a:p>
          <a:p>
            <a:pPr lvl="1"/>
            <a:r>
              <a:rPr lang="en-US" dirty="0" smtClean="0"/>
              <a:t>Technical training on technologies and best practices </a:t>
            </a:r>
          </a:p>
          <a:p>
            <a:pPr lvl="1"/>
            <a:r>
              <a:rPr lang="en-US" dirty="0" smtClean="0"/>
              <a:t>Certification programs </a:t>
            </a:r>
          </a:p>
          <a:p>
            <a:pPr lvl="1"/>
            <a:r>
              <a:rPr lang="en-US" dirty="0" smtClean="0"/>
              <a:t>Monthly webinars / internal training </a:t>
            </a:r>
          </a:p>
          <a:p>
            <a:pPr lvl="1"/>
            <a:r>
              <a:rPr lang="en-US" dirty="0" smtClean="0"/>
              <a:t>Mentoring relationships among junior/senior staff </a:t>
            </a:r>
          </a:p>
          <a:p>
            <a:pPr lvl="1"/>
            <a:r>
              <a:rPr lang="en-US" dirty="0" smtClean="0"/>
              <a:t>Technical staff attend conferences/workshops</a:t>
            </a:r>
          </a:p>
          <a:p>
            <a:pPr lvl="1"/>
            <a:r>
              <a:rPr lang="en-US" dirty="0" smtClean="0"/>
              <a:t>Joint meeting with other projects/programs </a:t>
            </a:r>
          </a:p>
          <a:p>
            <a:r>
              <a:rPr lang="en-US" dirty="0" smtClean="0"/>
              <a:t>Training the students and user community</a:t>
            </a:r>
          </a:p>
          <a:p>
            <a:pPr lvl="1"/>
            <a:r>
              <a:rPr lang="en-US" dirty="0" smtClean="0"/>
              <a:t>Education </a:t>
            </a:r>
            <a:r>
              <a:rPr lang="en-US" dirty="0"/>
              <a:t>and </a:t>
            </a:r>
            <a:r>
              <a:rPr lang="en-US" dirty="0" smtClean="0"/>
              <a:t>training workshops for students </a:t>
            </a:r>
            <a:r>
              <a:rPr lang="en-US" dirty="0"/>
              <a:t>and faculty </a:t>
            </a:r>
            <a:endParaRPr lang="en-US" dirty="0" smtClean="0"/>
          </a:p>
          <a:p>
            <a:pPr lvl="1"/>
            <a:r>
              <a:rPr lang="en-US" dirty="0" smtClean="0"/>
              <a:t>Involving students</a:t>
            </a:r>
          </a:p>
          <a:p>
            <a:pPr lvl="1"/>
            <a:r>
              <a:rPr lang="en-US" dirty="0" smtClean="0"/>
              <a:t>Summer programs; hosting summer interns</a:t>
            </a:r>
          </a:p>
        </p:txBody>
      </p:sp>
    </p:spTree>
    <p:extLst>
      <p:ext uri="{BB962C8B-B14F-4D97-AF65-F5344CB8AC3E}">
        <p14:creationId xmlns:p14="http://schemas.microsoft.com/office/powerpoint/2010/main" val="674745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a:t>What CI-related workforce development activities does your facilities engage in? </a:t>
            </a:r>
            <a:endParaRPr lang="en-US" sz="2800" b="1" dirty="0"/>
          </a:p>
        </p:txBody>
      </p:sp>
      <p:sp>
        <p:nvSpPr>
          <p:cNvPr id="3" name="Content Placeholder 2"/>
          <p:cNvSpPr>
            <a:spLocks noGrp="1"/>
          </p:cNvSpPr>
          <p:nvPr>
            <p:ph idx="1"/>
          </p:nvPr>
        </p:nvSpPr>
        <p:spPr/>
        <p:txBody>
          <a:bodyPr>
            <a:normAutofit/>
          </a:bodyPr>
          <a:lstStyle/>
          <a:p>
            <a:r>
              <a:rPr lang="en-US" dirty="0" smtClean="0"/>
              <a:t>CI- facilities can involve a contributions for a workforce with a wide variety of seniority and expertise:</a:t>
            </a:r>
          </a:p>
          <a:p>
            <a:pPr lvl="1"/>
            <a:r>
              <a:rPr lang="en-US" dirty="0" smtClean="0"/>
              <a:t>It is hard to “unify” training for: students, postdocs, professors, scientists, developers, managers, …</a:t>
            </a:r>
          </a:p>
          <a:p>
            <a:pPr lvl="1"/>
            <a:r>
              <a:rPr lang="en-US" dirty="0" smtClean="0"/>
              <a:t>No systematic internal training/mentoring</a:t>
            </a:r>
          </a:p>
          <a:p>
            <a:r>
              <a:rPr lang="en-US" dirty="0" smtClean="0"/>
              <a:t>Workforce development involves diversity challenges </a:t>
            </a:r>
          </a:p>
          <a:p>
            <a:r>
              <a:rPr lang="en-US" dirty="0" smtClean="0"/>
              <a:t>Not clear if there is a systematic budget allocation</a:t>
            </a:r>
          </a:p>
          <a:p>
            <a:r>
              <a:rPr lang="en-US" dirty="0" smtClean="0"/>
              <a:t>The following slides report some statistics … (to be taken with a grain of salt)</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93120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484094" y="898265"/>
          <a:ext cx="11177195" cy="575534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838200" y="274321"/>
            <a:ext cx="10515600" cy="623944"/>
          </a:xfrm>
        </p:spPr>
        <p:txBody>
          <a:bodyPr>
            <a:normAutofit fontScale="90000"/>
          </a:bodyPr>
          <a:lstStyle/>
          <a:p>
            <a:pPr algn="ctr"/>
            <a:r>
              <a:rPr lang="en-US" b="1" dirty="0" smtClean="0"/>
              <a:t>Personnel Involved in the Training</a:t>
            </a:r>
            <a:endParaRPr lang="en-US" b="1" dirty="0"/>
          </a:p>
        </p:txBody>
      </p:sp>
    </p:spTree>
    <p:extLst>
      <p:ext uri="{BB962C8B-B14F-4D97-AF65-F5344CB8AC3E}">
        <p14:creationId xmlns:p14="http://schemas.microsoft.com/office/powerpoint/2010/main" val="2043603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409"/>
            <a:ext cx="10515600" cy="882127"/>
          </a:xfrm>
        </p:spPr>
        <p:txBody>
          <a:bodyPr>
            <a:normAutofit/>
          </a:bodyPr>
          <a:lstStyle/>
          <a:p>
            <a:pPr algn="ctr"/>
            <a:r>
              <a:rPr lang="en-US" b="1" dirty="0" smtClean="0"/>
              <a:t>Training Methodology Used</a:t>
            </a:r>
            <a:endParaRPr lang="en-US" b="1" dirty="0"/>
          </a:p>
        </p:txBody>
      </p:sp>
      <p:graphicFrame>
        <p:nvGraphicFramePr>
          <p:cNvPr id="5" name="Chart 4"/>
          <p:cNvGraphicFramePr>
            <a:graphicFrameLocks/>
          </p:cNvGraphicFramePr>
          <p:nvPr>
            <p:extLst/>
          </p:nvPr>
        </p:nvGraphicFramePr>
        <p:xfrm>
          <a:off x="91441" y="989704"/>
          <a:ext cx="11978640" cy="499692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47656" y="5814543"/>
            <a:ext cx="1347933" cy="923330"/>
          </a:xfrm>
          <a:prstGeom prst="rect">
            <a:avLst/>
          </a:prstGeom>
          <a:noFill/>
        </p:spPr>
        <p:txBody>
          <a:bodyPr wrap="none" rtlCol="0">
            <a:spAutoFit/>
          </a:bodyPr>
          <a:lstStyle/>
          <a:p>
            <a:r>
              <a:rPr lang="en-US" dirty="0" smtClean="0"/>
              <a:t>Workshops</a:t>
            </a:r>
            <a:br>
              <a:rPr lang="en-US" dirty="0" smtClean="0"/>
            </a:br>
            <a:r>
              <a:rPr lang="en-US" dirty="0" smtClean="0"/>
              <a:t>Meetings</a:t>
            </a:r>
            <a:br>
              <a:rPr lang="en-US" dirty="0" smtClean="0"/>
            </a:br>
            <a:r>
              <a:rPr lang="en-US" dirty="0" smtClean="0"/>
              <a:t>Conferences</a:t>
            </a:r>
            <a:endParaRPr lang="en-US" dirty="0"/>
          </a:p>
        </p:txBody>
      </p:sp>
      <p:sp>
        <p:nvSpPr>
          <p:cNvPr id="7" name="TextBox 6"/>
          <p:cNvSpPr txBox="1"/>
          <p:nvPr/>
        </p:nvSpPr>
        <p:spPr>
          <a:xfrm>
            <a:off x="2407241" y="5814543"/>
            <a:ext cx="1597104" cy="923330"/>
          </a:xfrm>
          <a:prstGeom prst="rect">
            <a:avLst/>
          </a:prstGeom>
          <a:noFill/>
        </p:spPr>
        <p:txBody>
          <a:bodyPr wrap="none" rtlCol="0">
            <a:spAutoFit/>
          </a:bodyPr>
          <a:lstStyle/>
          <a:p>
            <a:pPr algn="ctr"/>
            <a:r>
              <a:rPr lang="en-US" dirty="0" smtClean="0"/>
              <a:t>Online Training</a:t>
            </a:r>
            <a:br>
              <a:rPr lang="en-US" dirty="0" smtClean="0"/>
            </a:br>
            <a:r>
              <a:rPr lang="en-US" dirty="0" smtClean="0"/>
              <a:t>Webinars</a:t>
            </a:r>
            <a:br>
              <a:rPr lang="en-US" dirty="0" smtClean="0"/>
            </a:br>
            <a:r>
              <a:rPr lang="en-US" dirty="0" smtClean="0"/>
              <a:t>You </a:t>
            </a:r>
            <a:r>
              <a:rPr lang="en-US" dirty="0"/>
              <a:t>tube</a:t>
            </a:r>
          </a:p>
        </p:txBody>
      </p:sp>
      <p:sp>
        <p:nvSpPr>
          <p:cNvPr id="8" name="TextBox 7"/>
          <p:cNvSpPr txBox="1"/>
          <p:nvPr/>
        </p:nvSpPr>
        <p:spPr>
          <a:xfrm>
            <a:off x="4508454" y="5814543"/>
            <a:ext cx="1212190" cy="923330"/>
          </a:xfrm>
          <a:prstGeom prst="rect">
            <a:avLst/>
          </a:prstGeom>
          <a:noFill/>
        </p:spPr>
        <p:txBody>
          <a:bodyPr wrap="none" rtlCol="0">
            <a:spAutoFit/>
          </a:bodyPr>
          <a:lstStyle/>
          <a:p>
            <a:pPr algn="ctr"/>
            <a:r>
              <a:rPr lang="en-US" dirty="0" smtClean="0"/>
              <a:t>On-the-job</a:t>
            </a:r>
            <a:br>
              <a:rPr lang="en-US" dirty="0" smtClean="0"/>
            </a:br>
            <a:r>
              <a:rPr lang="en-US" dirty="0" smtClean="0"/>
              <a:t>training</a:t>
            </a:r>
            <a:br>
              <a:rPr lang="en-US" dirty="0" smtClean="0"/>
            </a:br>
            <a:r>
              <a:rPr lang="en-US" dirty="0" smtClean="0"/>
              <a:t>Mentoring</a:t>
            </a:r>
            <a:endParaRPr lang="en-US" dirty="0"/>
          </a:p>
        </p:txBody>
      </p:sp>
      <p:sp>
        <p:nvSpPr>
          <p:cNvPr id="9" name="TextBox 8"/>
          <p:cNvSpPr txBox="1"/>
          <p:nvPr/>
        </p:nvSpPr>
        <p:spPr>
          <a:xfrm>
            <a:off x="6165634" y="5814543"/>
            <a:ext cx="1715341" cy="923330"/>
          </a:xfrm>
          <a:prstGeom prst="rect">
            <a:avLst/>
          </a:prstGeom>
          <a:noFill/>
        </p:spPr>
        <p:txBody>
          <a:bodyPr wrap="none" rtlCol="0">
            <a:spAutoFit/>
          </a:bodyPr>
          <a:lstStyle/>
          <a:p>
            <a:pPr algn="ctr"/>
            <a:r>
              <a:rPr lang="en-US" dirty="0"/>
              <a:t>State workforce </a:t>
            </a:r>
            <a:r>
              <a:rPr lang="en-US" dirty="0" smtClean="0"/>
              <a:t/>
            </a:r>
            <a:br>
              <a:rPr lang="en-US" dirty="0" smtClean="0"/>
            </a:br>
            <a:r>
              <a:rPr lang="en-US" dirty="0" smtClean="0"/>
              <a:t>development </a:t>
            </a:r>
            <a:br>
              <a:rPr lang="en-US" dirty="0" smtClean="0"/>
            </a:br>
            <a:r>
              <a:rPr lang="en-US" dirty="0" smtClean="0"/>
              <a:t>programs</a:t>
            </a:r>
            <a:endParaRPr lang="en-US" dirty="0"/>
          </a:p>
        </p:txBody>
      </p:sp>
      <p:sp>
        <p:nvSpPr>
          <p:cNvPr id="10" name="TextBox 9"/>
          <p:cNvSpPr txBox="1"/>
          <p:nvPr/>
        </p:nvSpPr>
        <p:spPr>
          <a:xfrm>
            <a:off x="8219782" y="5814543"/>
            <a:ext cx="1424557" cy="369332"/>
          </a:xfrm>
          <a:prstGeom prst="rect">
            <a:avLst/>
          </a:prstGeom>
          <a:noFill/>
        </p:spPr>
        <p:txBody>
          <a:bodyPr wrap="none" rtlCol="0">
            <a:spAutoFit/>
          </a:bodyPr>
          <a:lstStyle/>
          <a:p>
            <a:pPr algn="ctr"/>
            <a:r>
              <a:rPr lang="en-US" dirty="0"/>
              <a:t>Certifications</a:t>
            </a:r>
          </a:p>
        </p:txBody>
      </p:sp>
      <p:sp>
        <p:nvSpPr>
          <p:cNvPr id="11" name="TextBox 10"/>
          <p:cNvSpPr txBox="1"/>
          <p:nvPr/>
        </p:nvSpPr>
        <p:spPr>
          <a:xfrm>
            <a:off x="10210931" y="5814543"/>
            <a:ext cx="1259768" cy="646331"/>
          </a:xfrm>
          <a:prstGeom prst="rect">
            <a:avLst/>
          </a:prstGeom>
          <a:noFill/>
        </p:spPr>
        <p:txBody>
          <a:bodyPr wrap="none" rtlCol="0">
            <a:spAutoFit/>
          </a:bodyPr>
          <a:lstStyle/>
          <a:p>
            <a:pPr algn="ctr"/>
            <a:r>
              <a:rPr lang="en-US" dirty="0"/>
              <a:t>Continuing </a:t>
            </a:r>
            <a:r>
              <a:rPr lang="en-US" dirty="0" smtClean="0"/>
              <a:t/>
            </a:r>
            <a:br>
              <a:rPr lang="en-US" dirty="0" smtClean="0"/>
            </a:br>
            <a:r>
              <a:rPr lang="en-US" dirty="0" smtClean="0"/>
              <a:t>education</a:t>
            </a:r>
            <a:endParaRPr lang="en-US" dirty="0"/>
          </a:p>
        </p:txBody>
      </p:sp>
    </p:spTree>
    <p:extLst>
      <p:ext uri="{BB962C8B-B14F-4D97-AF65-F5344CB8AC3E}">
        <p14:creationId xmlns:p14="http://schemas.microsoft.com/office/powerpoint/2010/main" val="213674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618565" y="1317813"/>
          <a:ext cx="11064240" cy="54326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838200" y="365125"/>
            <a:ext cx="10515600" cy="887039"/>
          </a:xfrm>
        </p:spPr>
        <p:txBody>
          <a:bodyPr>
            <a:normAutofit/>
          </a:bodyPr>
          <a:lstStyle/>
          <a:p>
            <a:pPr algn="ctr"/>
            <a:r>
              <a:rPr lang="en-US" b="1" dirty="0" smtClean="0"/>
              <a:t>Focus Area of </a:t>
            </a:r>
            <a:r>
              <a:rPr lang="en-US" b="1" dirty="0"/>
              <a:t>the </a:t>
            </a:r>
            <a:r>
              <a:rPr lang="en-US" b="1" dirty="0" smtClean="0"/>
              <a:t>Development</a:t>
            </a:r>
            <a:endParaRPr lang="en-US" b="1" dirty="0"/>
          </a:p>
        </p:txBody>
      </p:sp>
    </p:spTree>
    <p:extLst>
      <p:ext uri="{BB962C8B-B14F-4D97-AF65-F5344CB8AC3E}">
        <p14:creationId xmlns:p14="http://schemas.microsoft.com/office/powerpoint/2010/main" val="2086678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a:t>
            </a:r>
            <a:endParaRPr lang="en-US" dirty="0"/>
          </a:p>
        </p:txBody>
      </p:sp>
      <p:sp>
        <p:nvSpPr>
          <p:cNvPr id="3" name="Content Placeholder 2"/>
          <p:cNvSpPr>
            <a:spLocks noGrp="1"/>
          </p:cNvSpPr>
          <p:nvPr>
            <p:ph idx="1"/>
          </p:nvPr>
        </p:nvSpPr>
        <p:spPr>
          <a:xfrm>
            <a:off x="838200" y="1825624"/>
            <a:ext cx="10515600" cy="4818243"/>
          </a:xfrm>
        </p:spPr>
        <p:txBody>
          <a:bodyPr>
            <a:normAutofit fontScale="85000" lnSpcReduction="10000"/>
          </a:bodyPr>
          <a:lstStyle/>
          <a:p>
            <a:r>
              <a:rPr lang="en-US" dirty="0" smtClean="0"/>
              <a:t>Rooms</a:t>
            </a:r>
          </a:p>
          <a:p>
            <a:pPr lvl="1"/>
            <a:r>
              <a:rPr lang="en-US" dirty="0" smtClean="0"/>
              <a:t>Plenary </a:t>
            </a:r>
            <a:r>
              <a:rPr lang="en-US" dirty="0"/>
              <a:t>talks and panels: </a:t>
            </a:r>
            <a:r>
              <a:rPr lang="en-US" dirty="0" smtClean="0"/>
              <a:t>Edison </a:t>
            </a:r>
            <a:r>
              <a:rPr lang="en-US" dirty="0"/>
              <a:t>Ballroom</a:t>
            </a:r>
          </a:p>
          <a:p>
            <a:pPr lvl="1"/>
            <a:r>
              <a:rPr lang="en-US" dirty="0"/>
              <a:t>Breakout 1 and 3: Banneker Room</a:t>
            </a:r>
          </a:p>
          <a:p>
            <a:pPr lvl="1"/>
            <a:r>
              <a:rPr lang="en-US" dirty="0"/>
              <a:t>Breakout 2 and 4: Bell </a:t>
            </a:r>
            <a:r>
              <a:rPr lang="en-US" dirty="0" smtClean="0"/>
              <a:t>Room</a:t>
            </a:r>
          </a:p>
          <a:p>
            <a:endParaRPr lang="en-US" dirty="0" smtClean="0"/>
          </a:p>
          <a:p>
            <a:r>
              <a:rPr lang="en-US" dirty="0" smtClean="0"/>
              <a:t>Wireless </a:t>
            </a:r>
          </a:p>
          <a:p>
            <a:pPr lvl="1"/>
            <a:r>
              <a:rPr lang="en-US" dirty="0" smtClean="0"/>
              <a:t>SSID: WESTIN_GUESTROOM or </a:t>
            </a:r>
            <a:r>
              <a:rPr lang="en-US" dirty="0" smtClean="0"/>
              <a:t>WESTIN_MEETINGROOMS</a:t>
            </a:r>
            <a:endParaRPr lang="en-US" dirty="0" smtClean="0"/>
          </a:p>
          <a:p>
            <a:pPr lvl="1"/>
            <a:r>
              <a:rPr lang="en-US" dirty="0" smtClean="0"/>
              <a:t>Password: NSF2017</a:t>
            </a:r>
            <a:endParaRPr lang="en-US" dirty="0"/>
          </a:p>
          <a:p>
            <a:endParaRPr lang="en-US" dirty="0" smtClean="0"/>
          </a:p>
          <a:p>
            <a:r>
              <a:rPr lang="en-US" dirty="0" smtClean="0"/>
              <a:t>Shared google docs for recordings comments/taking notes during the workshop</a:t>
            </a:r>
          </a:p>
          <a:p>
            <a:pPr lvl="1"/>
            <a:r>
              <a:rPr lang="en-US" u="sng" dirty="0" smtClean="0">
                <a:hlinkClick r:id="rId3"/>
              </a:rPr>
              <a:t>https</a:t>
            </a:r>
            <a:r>
              <a:rPr lang="en-US" u="sng" dirty="0">
                <a:hlinkClick r:id="rId3"/>
              </a:rPr>
              <a:t>://</a:t>
            </a:r>
            <a:r>
              <a:rPr lang="en-US" u="sng" dirty="0" smtClean="0">
                <a:hlinkClick r:id="rId3"/>
              </a:rPr>
              <a:t>tinyurl.com/y85kvpxm</a:t>
            </a:r>
            <a:endParaRPr lang="en-US" u="sng" dirty="0" smtClean="0"/>
          </a:p>
          <a:p>
            <a:endParaRPr lang="en-US" dirty="0" smtClean="0"/>
          </a:p>
          <a:p>
            <a:r>
              <a:rPr lang="en-US" dirty="0" smtClean="0"/>
              <a:t>Contact</a:t>
            </a:r>
            <a:r>
              <a:rPr lang="en-US" dirty="0"/>
              <a:t>: Caroline </a:t>
            </a:r>
            <a:r>
              <a:rPr lang="en-US" dirty="0" smtClean="0"/>
              <a:t>McHugh and </a:t>
            </a:r>
            <a:r>
              <a:rPr lang="en-US" dirty="0" err="1" smtClean="0"/>
              <a:t>Forough</a:t>
            </a:r>
            <a:r>
              <a:rPr lang="en-US" dirty="0" smtClean="0"/>
              <a:t> </a:t>
            </a:r>
            <a:r>
              <a:rPr lang="en-US" dirty="0" err="1" smtClean="0"/>
              <a:t>Ghahramani</a:t>
            </a:r>
            <a:r>
              <a:rPr lang="en-US" dirty="0" smtClean="0"/>
              <a:t> </a:t>
            </a:r>
            <a:endParaRPr lang="en-US" dirty="0"/>
          </a:p>
          <a:p>
            <a:endParaRPr lang="en-US" u="sng" dirty="0" smtClean="0"/>
          </a:p>
          <a:p>
            <a:endParaRPr lang="en-US" u="sng" dirty="0"/>
          </a:p>
          <a:p>
            <a:endParaRPr lang="en-US" dirty="0"/>
          </a:p>
        </p:txBody>
      </p:sp>
    </p:spTree>
    <p:extLst>
      <p:ext uri="{BB962C8B-B14F-4D97-AF65-F5344CB8AC3E}">
        <p14:creationId xmlns:p14="http://schemas.microsoft.com/office/powerpoint/2010/main" val="521695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What do you see as your key new CI requirements and challenges in the next 5-10 years</a:t>
            </a:r>
            <a:r>
              <a:rPr lang="en-US" dirty="0" smtClean="0"/>
              <a:t>? </a:t>
            </a:r>
            <a:endParaRPr lang="en-US" dirty="0"/>
          </a:p>
        </p:txBody>
      </p:sp>
      <p:sp>
        <p:nvSpPr>
          <p:cNvPr id="3" name="Content Placeholder 2"/>
          <p:cNvSpPr>
            <a:spLocks noGrp="1"/>
          </p:cNvSpPr>
          <p:nvPr>
            <p:ph idx="1"/>
          </p:nvPr>
        </p:nvSpPr>
        <p:spPr>
          <a:xfrm>
            <a:off x="838199" y="1825624"/>
            <a:ext cx="10956403" cy="4887691"/>
          </a:xfrm>
        </p:spPr>
        <p:txBody>
          <a:bodyPr numCol="2">
            <a:normAutofit fontScale="70000" lnSpcReduction="20000"/>
          </a:bodyPr>
          <a:lstStyle/>
          <a:p>
            <a:r>
              <a:rPr lang="en-US" dirty="0" smtClean="0"/>
              <a:t>Data </a:t>
            </a:r>
          </a:p>
          <a:p>
            <a:pPr lvl="1"/>
            <a:r>
              <a:rPr lang="en-US" sz="2900" dirty="0" smtClean="0"/>
              <a:t>Exploding data / </a:t>
            </a:r>
            <a:r>
              <a:rPr lang="en-US" sz="2900" dirty="0"/>
              <a:t>S</a:t>
            </a:r>
            <a:r>
              <a:rPr lang="en-US" sz="2900" dirty="0" smtClean="0"/>
              <a:t>caling CI, performance</a:t>
            </a:r>
          </a:p>
          <a:p>
            <a:pPr lvl="1"/>
            <a:r>
              <a:rPr lang="en-US" sz="2900" dirty="0" smtClean="0"/>
              <a:t>Leveraging new techniques, e.g., ML</a:t>
            </a:r>
          </a:p>
          <a:p>
            <a:pPr lvl="1"/>
            <a:r>
              <a:rPr lang="en-US" sz="2900" dirty="0"/>
              <a:t>High-speed, </a:t>
            </a:r>
            <a:r>
              <a:rPr lang="en-US" sz="2900" dirty="0" smtClean="0"/>
              <a:t>real time </a:t>
            </a:r>
            <a:r>
              <a:rPr lang="en-US" sz="2900" dirty="0"/>
              <a:t>delivery of data </a:t>
            </a:r>
            <a:endParaRPr lang="en-US" sz="2900" dirty="0" smtClean="0"/>
          </a:p>
          <a:p>
            <a:pPr lvl="1"/>
            <a:r>
              <a:rPr lang="en-US" sz="2900" dirty="0" smtClean="0"/>
              <a:t>Novel data </a:t>
            </a:r>
            <a:r>
              <a:rPr lang="en-US" sz="2900" dirty="0"/>
              <a:t>delivery mechanisms </a:t>
            </a:r>
            <a:endParaRPr lang="en-US" sz="2900" dirty="0" smtClean="0"/>
          </a:p>
          <a:p>
            <a:pPr lvl="1"/>
            <a:r>
              <a:rPr lang="en-US" sz="2900" dirty="0" smtClean="0"/>
              <a:t>Longer term archiving </a:t>
            </a:r>
            <a:endParaRPr lang="en-US" sz="1100" dirty="0"/>
          </a:p>
          <a:p>
            <a:pPr lvl="1"/>
            <a:endParaRPr lang="en-US" sz="1300" dirty="0" smtClean="0"/>
          </a:p>
          <a:p>
            <a:r>
              <a:rPr lang="en-US" dirty="0" smtClean="0"/>
              <a:t>Computing / networking </a:t>
            </a:r>
          </a:p>
          <a:p>
            <a:pPr lvl="1"/>
            <a:r>
              <a:rPr lang="en-US" sz="2900" dirty="0" smtClean="0"/>
              <a:t>Increasing need for capacity/capabilities </a:t>
            </a:r>
          </a:p>
          <a:p>
            <a:pPr lvl="1"/>
            <a:r>
              <a:rPr lang="en-US" sz="2900" dirty="0" smtClean="0"/>
              <a:t>Technology disruptions </a:t>
            </a:r>
          </a:p>
          <a:p>
            <a:pPr lvl="1"/>
            <a:r>
              <a:rPr lang="en-US" sz="2900" dirty="0" smtClean="0"/>
              <a:t>Role </a:t>
            </a:r>
            <a:r>
              <a:rPr lang="en-US" sz="2900" dirty="0"/>
              <a:t>of </a:t>
            </a:r>
            <a:r>
              <a:rPr lang="en-US" sz="2900" dirty="0" smtClean="0"/>
              <a:t>Cloud services </a:t>
            </a:r>
          </a:p>
          <a:p>
            <a:pPr lvl="1"/>
            <a:r>
              <a:rPr lang="en-US" sz="2900" dirty="0" smtClean="0"/>
              <a:t>High bandwidth wide-area network links </a:t>
            </a:r>
          </a:p>
          <a:p>
            <a:pPr lvl="1"/>
            <a:r>
              <a:rPr lang="en-US" sz="2900" dirty="0"/>
              <a:t>Complexity of </a:t>
            </a:r>
            <a:r>
              <a:rPr lang="en-US" sz="2900" dirty="0" smtClean="0"/>
              <a:t>sensors</a:t>
            </a:r>
            <a:endParaRPr lang="en-US" sz="1300" dirty="0"/>
          </a:p>
          <a:p>
            <a:pPr lvl="1"/>
            <a:endParaRPr lang="en-US" sz="1300" dirty="0" smtClean="0"/>
          </a:p>
          <a:p>
            <a:r>
              <a:rPr lang="en-US" dirty="0" smtClean="0"/>
              <a:t>Software </a:t>
            </a:r>
          </a:p>
          <a:p>
            <a:pPr lvl="1"/>
            <a:r>
              <a:rPr lang="en-US" sz="2900" dirty="0"/>
              <a:t>Long-term stability of </a:t>
            </a:r>
            <a:r>
              <a:rPr lang="en-US" sz="2900" dirty="0" smtClean="0"/>
              <a:t>software</a:t>
            </a:r>
            <a:endParaRPr lang="en-US" sz="2900" dirty="0"/>
          </a:p>
          <a:p>
            <a:pPr lvl="1"/>
            <a:r>
              <a:rPr lang="en-US" sz="2900" dirty="0"/>
              <a:t>R</a:t>
            </a:r>
            <a:r>
              <a:rPr lang="en-US" sz="2900" dirty="0" smtClean="0"/>
              <a:t>eproducibility </a:t>
            </a:r>
            <a:r>
              <a:rPr lang="en-US" sz="2900" dirty="0"/>
              <a:t>of scientific </a:t>
            </a:r>
            <a:r>
              <a:rPr lang="en-US" sz="2900" dirty="0" smtClean="0"/>
              <a:t>results</a:t>
            </a:r>
          </a:p>
          <a:p>
            <a:pPr lvl="1"/>
            <a:endParaRPr lang="en-US" sz="1300" dirty="0" smtClean="0"/>
          </a:p>
          <a:p>
            <a:r>
              <a:rPr lang="en-US" dirty="0" smtClean="0"/>
              <a:t>Operating and maintaining CI</a:t>
            </a:r>
          </a:p>
          <a:p>
            <a:pPr lvl="1"/>
            <a:r>
              <a:rPr lang="en-US" sz="2900" dirty="0" smtClean="0"/>
              <a:t>Need for configuration, </a:t>
            </a:r>
            <a:r>
              <a:rPr lang="en-US" sz="2900" dirty="0"/>
              <a:t>management tools</a:t>
            </a:r>
          </a:p>
          <a:p>
            <a:pPr lvl="1"/>
            <a:r>
              <a:rPr lang="en-US" sz="2900" dirty="0" smtClean="0"/>
              <a:t>Developing SLAs</a:t>
            </a:r>
          </a:p>
          <a:p>
            <a:pPr lvl="1"/>
            <a:r>
              <a:rPr lang="en-US" sz="2900" dirty="0" smtClean="0"/>
              <a:t>Growing cybersecurity concerns </a:t>
            </a:r>
            <a:endParaRPr lang="en-US" dirty="0"/>
          </a:p>
          <a:p>
            <a:pPr lvl="1"/>
            <a:endParaRPr lang="en-US" sz="1100" dirty="0" smtClean="0"/>
          </a:p>
          <a:p>
            <a:r>
              <a:rPr lang="en-US" sz="2900" dirty="0" smtClean="0"/>
              <a:t>Integration and interoperability </a:t>
            </a:r>
          </a:p>
          <a:p>
            <a:pPr lvl="1"/>
            <a:r>
              <a:rPr lang="en-US" sz="2900" dirty="0" smtClean="0"/>
              <a:t>Integration of facilities </a:t>
            </a:r>
          </a:p>
          <a:p>
            <a:pPr lvl="1"/>
            <a:r>
              <a:rPr lang="en-US" sz="2900" dirty="0"/>
              <a:t>I</a:t>
            </a:r>
            <a:r>
              <a:rPr lang="en-US" sz="2900" dirty="0" smtClean="0"/>
              <a:t>nter-federation </a:t>
            </a:r>
            <a:r>
              <a:rPr lang="en-US" sz="2900" dirty="0"/>
              <a:t>agreements </a:t>
            </a:r>
            <a:r>
              <a:rPr lang="en-US" sz="2900" dirty="0" smtClean="0"/>
              <a:t>(international) </a:t>
            </a:r>
          </a:p>
          <a:p>
            <a:endParaRPr lang="en-US" sz="1300" dirty="0" smtClean="0"/>
          </a:p>
          <a:p>
            <a:r>
              <a:rPr lang="en-US" sz="2900" dirty="0" smtClean="0"/>
              <a:t>Workforce </a:t>
            </a:r>
          </a:p>
          <a:p>
            <a:pPr lvl="1"/>
            <a:r>
              <a:rPr lang="en-US" sz="2900" dirty="0" smtClean="0"/>
              <a:t>Training </a:t>
            </a:r>
            <a:r>
              <a:rPr lang="en-US" sz="2900" dirty="0"/>
              <a:t>and retaining </a:t>
            </a:r>
            <a:r>
              <a:rPr lang="en-US" sz="2900" dirty="0" smtClean="0"/>
              <a:t>professionals</a:t>
            </a:r>
          </a:p>
          <a:p>
            <a:pPr lvl="1"/>
            <a:r>
              <a:rPr lang="en-US" sz="2900" dirty="0" smtClean="0"/>
              <a:t>Training the teachers </a:t>
            </a:r>
            <a:endParaRPr lang="en-US" sz="1100" dirty="0"/>
          </a:p>
          <a:p>
            <a:pPr lvl="1"/>
            <a:endParaRPr lang="en-US" sz="1100" dirty="0" smtClean="0"/>
          </a:p>
          <a:p>
            <a:r>
              <a:rPr lang="en-US" sz="2900" dirty="0" smtClean="0"/>
              <a:t>Community engagement </a:t>
            </a:r>
          </a:p>
          <a:p>
            <a:pPr lvl="1"/>
            <a:r>
              <a:rPr lang="en-US" sz="2900" dirty="0" smtClean="0"/>
              <a:t>Handling increasing user demand / supporting the community</a:t>
            </a:r>
          </a:p>
          <a:p>
            <a:pPr lvl="1"/>
            <a:r>
              <a:rPr lang="en-US" sz="2900" dirty="0"/>
              <a:t>Ability to </a:t>
            </a:r>
            <a:r>
              <a:rPr lang="en-US" sz="2900" dirty="0" smtClean="0"/>
              <a:t>seamlessly interact </a:t>
            </a:r>
            <a:r>
              <a:rPr lang="en-US" sz="2900" dirty="0"/>
              <a:t>with </a:t>
            </a:r>
            <a:r>
              <a:rPr lang="en-US" sz="2900"/>
              <a:t>field </a:t>
            </a:r>
            <a:r>
              <a:rPr lang="en-US" sz="2900" smtClean="0"/>
              <a:t>researchers</a:t>
            </a:r>
            <a:endParaRPr lang="en-US" sz="2900" dirty="0"/>
          </a:p>
        </p:txBody>
      </p:sp>
    </p:spTree>
    <p:extLst>
      <p:ext uri="{BB962C8B-B14F-4D97-AF65-F5344CB8AC3E}">
        <p14:creationId xmlns:p14="http://schemas.microsoft.com/office/powerpoint/2010/main" val="281258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Do you have any other suggestions for the workshop</a:t>
            </a:r>
            <a:r>
              <a:rPr lang="en-US" dirty="0" smtClean="0"/>
              <a:t>?</a:t>
            </a:r>
            <a:endParaRPr lang="en-US" dirty="0"/>
          </a:p>
        </p:txBody>
      </p:sp>
      <p:sp>
        <p:nvSpPr>
          <p:cNvPr id="3" name="Content Placeholder 2"/>
          <p:cNvSpPr>
            <a:spLocks noGrp="1"/>
          </p:cNvSpPr>
          <p:nvPr>
            <p:ph idx="1"/>
          </p:nvPr>
        </p:nvSpPr>
        <p:spPr>
          <a:xfrm>
            <a:off x="838199" y="1825625"/>
            <a:ext cx="10794357" cy="4864542"/>
          </a:xfrm>
        </p:spPr>
        <p:txBody>
          <a:bodyPr>
            <a:normAutofit/>
          </a:bodyPr>
          <a:lstStyle/>
          <a:p>
            <a:r>
              <a:rPr lang="en-US" dirty="0" smtClean="0"/>
              <a:t>What is NSF’s vision / role in </a:t>
            </a:r>
            <a:r>
              <a:rPr lang="en-US" dirty="0"/>
              <a:t>coordinating </a:t>
            </a:r>
            <a:r>
              <a:rPr lang="en-US" dirty="0" smtClean="0"/>
              <a:t>and/or </a:t>
            </a:r>
            <a:r>
              <a:rPr lang="en-US" dirty="0"/>
              <a:t>providing (facilities) CI through grant funding</a:t>
            </a:r>
            <a:r>
              <a:rPr lang="en-US" dirty="0" smtClean="0"/>
              <a:t>?</a:t>
            </a:r>
          </a:p>
          <a:p>
            <a:endParaRPr lang="en-US" dirty="0" smtClean="0"/>
          </a:p>
          <a:p>
            <a:r>
              <a:rPr lang="en-US" dirty="0" smtClean="0"/>
              <a:t>What are best practices for using cloud services for large-scale </a:t>
            </a:r>
            <a:r>
              <a:rPr lang="en-US" dirty="0"/>
              <a:t>science data storage and </a:t>
            </a:r>
            <a:r>
              <a:rPr lang="en-US" dirty="0" smtClean="0"/>
              <a:t>access?</a:t>
            </a:r>
          </a:p>
          <a:p>
            <a:endParaRPr lang="en-US" dirty="0" smtClean="0"/>
          </a:p>
          <a:p>
            <a:r>
              <a:rPr lang="en-US" dirty="0" smtClean="0"/>
              <a:t>What are mechanisms, structures and incentives for sharing and  interoperability?</a:t>
            </a:r>
          </a:p>
          <a:p>
            <a:endParaRPr lang="en-US" dirty="0" smtClean="0"/>
          </a:p>
          <a:p>
            <a:r>
              <a:rPr lang="en-US" dirty="0" smtClean="0"/>
              <a:t>How to sustain the community and conversation beyond the workshop?</a:t>
            </a:r>
            <a:endParaRPr lang="en-US" dirty="0"/>
          </a:p>
          <a:p>
            <a:endParaRPr lang="en-US" dirty="0"/>
          </a:p>
        </p:txBody>
      </p:sp>
    </p:spTree>
    <p:extLst>
      <p:ext uri="{BB962C8B-B14F-4D97-AF65-F5344CB8AC3E}">
        <p14:creationId xmlns:p14="http://schemas.microsoft.com/office/powerpoint/2010/main" val="1582275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39" y="365125"/>
            <a:ext cx="10681761" cy="1325563"/>
          </a:xfrm>
        </p:spPr>
        <p:txBody>
          <a:bodyPr/>
          <a:lstStyle/>
          <a:p>
            <a:r>
              <a:rPr lang="en-US" dirty="0" smtClean="0"/>
              <a:t>Agenda </a:t>
            </a:r>
            <a:r>
              <a:rPr lang="mr-IN" dirty="0" smtClean="0"/>
              <a:t>–</a:t>
            </a:r>
            <a:r>
              <a:rPr lang="en-US" dirty="0" smtClean="0"/>
              <a:t> Day 1</a:t>
            </a:r>
            <a:endParaRPr lang="en-US" dirty="0"/>
          </a:p>
        </p:txBody>
      </p:sp>
      <p:sp>
        <p:nvSpPr>
          <p:cNvPr id="3" name="Content Placeholder 2"/>
          <p:cNvSpPr>
            <a:spLocks noGrp="1"/>
          </p:cNvSpPr>
          <p:nvPr>
            <p:ph idx="1"/>
          </p:nvPr>
        </p:nvSpPr>
        <p:spPr>
          <a:xfrm>
            <a:off x="660400" y="1485900"/>
            <a:ext cx="11430000" cy="5384799"/>
          </a:xfrm>
        </p:spPr>
        <p:txBody>
          <a:bodyPr numCol="2">
            <a:normAutofit fontScale="85000" lnSpcReduction="20000"/>
          </a:bodyPr>
          <a:lstStyle/>
          <a:p>
            <a:pPr marL="0" indent="0">
              <a:buNone/>
            </a:pPr>
            <a:r>
              <a:rPr lang="en-US" sz="3000" b="1" dirty="0"/>
              <a:t>07:30 – </a:t>
            </a:r>
            <a:r>
              <a:rPr lang="en-US" sz="3000" b="1" dirty="0" smtClean="0"/>
              <a:t>08:30   </a:t>
            </a:r>
            <a:r>
              <a:rPr lang="en-US" sz="3000" dirty="0" smtClean="0"/>
              <a:t>Registration/Breakfast</a:t>
            </a:r>
            <a:endParaRPr lang="en-US" sz="3000" b="1" dirty="0" smtClean="0"/>
          </a:p>
          <a:p>
            <a:pPr marL="0" indent="0">
              <a:buNone/>
            </a:pPr>
            <a:r>
              <a:rPr lang="en-US" sz="3000" b="1" dirty="0" smtClean="0"/>
              <a:t>08:30 </a:t>
            </a:r>
            <a:r>
              <a:rPr lang="en-US" sz="3000" b="1" dirty="0"/>
              <a:t>– </a:t>
            </a:r>
            <a:r>
              <a:rPr lang="en-US" sz="3000" b="1" dirty="0" smtClean="0"/>
              <a:t>09:00   </a:t>
            </a:r>
            <a:r>
              <a:rPr lang="en-US" sz="3000" dirty="0" smtClean="0"/>
              <a:t>Welcome </a:t>
            </a:r>
            <a:r>
              <a:rPr lang="en-US" sz="3000" dirty="0"/>
              <a:t>/ Goals </a:t>
            </a:r>
            <a:endParaRPr lang="en-US" sz="3000" b="1" dirty="0" smtClean="0"/>
          </a:p>
          <a:p>
            <a:pPr marL="0" indent="0">
              <a:buNone/>
            </a:pPr>
            <a:r>
              <a:rPr lang="en-US" sz="3000" b="1" dirty="0" smtClean="0"/>
              <a:t>09:00 </a:t>
            </a:r>
            <a:r>
              <a:rPr lang="en-US" sz="3000" b="1" dirty="0"/>
              <a:t>– </a:t>
            </a:r>
            <a:r>
              <a:rPr lang="en-US" sz="3000" b="1" dirty="0" smtClean="0"/>
              <a:t>10:00   </a:t>
            </a:r>
            <a:r>
              <a:rPr lang="en-US" sz="3000" dirty="0" smtClean="0"/>
              <a:t>Setting </a:t>
            </a:r>
            <a:r>
              <a:rPr lang="en-US" sz="3000" dirty="0"/>
              <a:t>the </a:t>
            </a:r>
            <a:r>
              <a:rPr lang="en-US" sz="3000" dirty="0" smtClean="0"/>
              <a:t>stage</a:t>
            </a:r>
            <a:endParaRPr lang="en-US" sz="3000" b="1" dirty="0" smtClean="0"/>
          </a:p>
          <a:p>
            <a:pPr marL="0" indent="0">
              <a:buNone/>
            </a:pPr>
            <a:r>
              <a:rPr lang="en-US" sz="3000" b="1" dirty="0" smtClean="0"/>
              <a:t>10:00 </a:t>
            </a:r>
            <a:r>
              <a:rPr lang="en-US" sz="3000" b="1" dirty="0"/>
              <a:t>– </a:t>
            </a:r>
            <a:r>
              <a:rPr lang="en-US" sz="3000" b="1" dirty="0" smtClean="0"/>
              <a:t>10:30   </a:t>
            </a:r>
            <a:r>
              <a:rPr lang="en-US" sz="3000" dirty="0" smtClean="0"/>
              <a:t>Break</a:t>
            </a:r>
            <a:endParaRPr lang="en-US" sz="3000" b="1" dirty="0" smtClean="0"/>
          </a:p>
          <a:p>
            <a:pPr marL="0" indent="0">
              <a:buNone/>
            </a:pPr>
            <a:r>
              <a:rPr lang="en-US" sz="3000" b="1" dirty="0" smtClean="0"/>
              <a:t>10:30 </a:t>
            </a:r>
            <a:r>
              <a:rPr lang="en-US" sz="3000" b="1" dirty="0"/>
              <a:t>– </a:t>
            </a:r>
            <a:r>
              <a:rPr lang="en-US" sz="3000" b="1" dirty="0" smtClean="0"/>
              <a:t>12:00   </a:t>
            </a:r>
            <a:r>
              <a:rPr lang="en-US" sz="3000" dirty="0" smtClean="0"/>
              <a:t>Panel 1</a:t>
            </a:r>
          </a:p>
          <a:p>
            <a:pPr marL="0" indent="0">
              <a:buNone/>
            </a:pPr>
            <a:r>
              <a:rPr lang="en-US" sz="3000" b="1" dirty="0" smtClean="0"/>
              <a:t>Focus:</a:t>
            </a:r>
            <a:r>
              <a:rPr lang="en-US" sz="3000" dirty="0" smtClean="0"/>
              <a:t> Integration, interoperability and reuse of CI solutions, practices</a:t>
            </a:r>
          </a:p>
          <a:p>
            <a:pPr marL="457200" lvl="1" indent="0">
              <a:buNone/>
            </a:pPr>
            <a:r>
              <a:rPr lang="en-US" sz="2600" b="1" dirty="0" smtClean="0"/>
              <a:t>Moderator</a:t>
            </a:r>
            <a:r>
              <a:rPr lang="en-US" sz="2600" b="1" dirty="0"/>
              <a:t>:</a:t>
            </a:r>
            <a:r>
              <a:rPr lang="en-US" sz="2600" dirty="0"/>
              <a:t> </a:t>
            </a:r>
            <a:r>
              <a:rPr lang="en-US" sz="2600" dirty="0" err="1"/>
              <a:t>Ewa</a:t>
            </a:r>
            <a:r>
              <a:rPr lang="en-US" sz="2600" dirty="0"/>
              <a:t> </a:t>
            </a:r>
            <a:r>
              <a:rPr lang="en-US" sz="2600" dirty="0" err="1"/>
              <a:t>Deelman</a:t>
            </a:r>
            <a:r>
              <a:rPr lang="en-US" sz="2600" dirty="0"/>
              <a:t>, </a:t>
            </a:r>
            <a:r>
              <a:rPr lang="en-US" sz="2600" dirty="0" smtClean="0"/>
              <a:t>USC/ISI</a:t>
            </a:r>
          </a:p>
          <a:p>
            <a:pPr marL="457200" lvl="1" indent="0">
              <a:buNone/>
            </a:pPr>
            <a:r>
              <a:rPr lang="en-US" sz="2600" b="1" dirty="0" smtClean="0"/>
              <a:t>Panelists</a:t>
            </a:r>
            <a:r>
              <a:rPr lang="en-US" sz="2600" b="1" dirty="0"/>
              <a:t>:  </a:t>
            </a:r>
            <a:r>
              <a:rPr lang="en-US" sz="2600" dirty="0"/>
              <a:t>Aaron Anderson (NCAR), Gonzalo Merino (</a:t>
            </a:r>
            <a:r>
              <a:rPr lang="en-US" sz="2600" dirty="0" err="1"/>
              <a:t>IceCube</a:t>
            </a:r>
            <a:r>
              <a:rPr lang="en-US" sz="2600" dirty="0"/>
              <a:t>), </a:t>
            </a:r>
            <a:r>
              <a:rPr lang="en-US" sz="2600" dirty="0" smtClean="0"/>
              <a:t>Mike </a:t>
            </a:r>
            <a:r>
              <a:rPr lang="en-US" sz="2600" dirty="0" err="1"/>
              <a:t>Zentner</a:t>
            </a:r>
            <a:r>
              <a:rPr lang="en-US" sz="2600" dirty="0"/>
              <a:t> (</a:t>
            </a:r>
            <a:r>
              <a:rPr lang="en-US" sz="2600" dirty="0" err="1"/>
              <a:t>NanoHub</a:t>
            </a:r>
            <a:r>
              <a:rPr lang="en-US" sz="2600" dirty="0"/>
              <a:t>), Kate </a:t>
            </a:r>
            <a:r>
              <a:rPr lang="en-US" sz="2600" dirty="0" err="1"/>
              <a:t>Keahey</a:t>
            </a:r>
            <a:r>
              <a:rPr lang="en-US" sz="2600" dirty="0"/>
              <a:t> (Chameleon</a:t>
            </a:r>
            <a:r>
              <a:rPr lang="en-US" sz="2600" dirty="0" smtClean="0"/>
              <a:t>)</a:t>
            </a:r>
            <a:endParaRPr lang="en-US" sz="2600" b="1" dirty="0" smtClean="0"/>
          </a:p>
          <a:p>
            <a:pPr marL="0" indent="0">
              <a:buNone/>
            </a:pPr>
            <a:r>
              <a:rPr lang="en-US" sz="3000" b="1" dirty="0" smtClean="0"/>
              <a:t>12:00 </a:t>
            </a:r>
            <a:r>
              <a:rPr lang="en-US" sz="3000" b="1" dirty="0"/>
              <a:t>– </a:t>
            </a:r>
            <a:r>
              <a:rPr lang="en-US" sz="3000" b="1" dirty="0" smtClean="0"/>
              <a:t>01:00   </a:t>
            </a:r>
            <a:r>
              <a:rPr lang="en-US" sz="3000" dirty="0" smtClean="0"/>
              <a:t>Lunch</a:t>
            </a:r>
            <a:endParaRPr lang="en-US" dirty="0"/>
          </a:p>
          <a:p>
            <a:pPr marL="0" indent="0">
              <a:buNone/>
            </a:pPr>
            <a:endParaRPr lang="en-US" b="1" dirty="0" smtClean="0"/>
          </a:p>
          <a:p>
            <a:pPr marL="0" indent="0">
              <a:buNone/>
            </a:pPr>
            <a:endParaRPr lang="en-US" b="1" dirty="0" smtClean="0"/>
          </a:p>
          <a:p>
            <a:pPr marL="0" indent="0">
              <a:buNone/>
            </a:pPr>
            <a:endParaRPr lang="en-US" b="1" dirty="0"/>
          </a:p>
          <a:p>
            <a:pPr marL="0" indent="0">
              <a:buNone/>
            </a:pPr>
            <a:r>
              <a:rPr lang="en-US" b="1" dirty="0" smtClean="0"/>
              <a:t>01:00 </a:t>
            </a:r>
            <a:r>
              <a:rPr lang="en-US" b="1" dirty="0"/>
              <a:t>– </a:t>
            </a:r>
            <a:r>
              <a:rPr lang="en-US" b="1" dirty="0" smtClean="0"/>
              <a:t>02:30   </a:t>
            </a:r>
            <a:r>
              <a:rPr lang="en-US" dirty="0" smtClean="0"/>
              <a:t>Panel </a:t>
            </a:r>
            <a:r>
              <a:rPr lang="en-US" dirty="0"/>
              <a:t>2 </a:t>
            </a:r>
          </a:p>
          <a:p>
            <a:pPr marL="457200" lvl="1" indent="0">
              <a:buNone/>
            </a:pPr>
            <a:r>
              <a:rPr lang="en-US" b="1" dirty="0" smtClean="0"/>
              <a:t>Focus</a:t>
            </a:r>
            <a:r>
              <a:rPr lang="en-US" b="1" dirty="0"/>
              <a:t>:</a:t>
            </a:r>
            <a:r>
              <a:rPr lang="en-US" dirty="0"/>
              <a:t> Workforce development, and education and outreach</a:t>
            </a:r>
          </a:p>
          <a:p>
            <a:pPr marL="457200" lvl="1" indent="0" fontAlgn="base">
              <a:buNone/>
            </a:pPr>
            <a:r>
              <a:rPr lang="en-US" b="1" dirty="0" smtClean="0"/>
              <a:t>Moderators</a:t>
            </a:r>
            <a:r>
              <a:rPr lang="en-US" b="1" dirty="0"/>
              <a:t>:</a:t>
            </a:r>
            <a:r>
              <a:rPr lang="en-US" dirty="0"/>
              <a:t> Valerio </a:t>
            </a:r>
            <a:r>
              <a:rPr lang="en-US" dirty="0" err="1"/>
              <a:t>Pascucci</a:t>
            </a:r>
            <a:r>
              <a:rPr lang="en-US" dirty="0"/>
              <a:t>, University of Utah, </a:t>
            </a:r>
            <a:r>
              <a:rPr lang="en-US" dirty="0" smtClean="0"/>
              <a:t>Donald </a:t>
            </a:r>
            <a:r>
              <a:rPr lang="en-US" dirty="0" err="1"/>
              <a:t>Petravick</a:t>
            </a:r>
            <a:r>
              <a:rPr lang="en-US" dirty="0"/>
              <a:t>, NCSA/UIUC</a:t>
            </a:r>
          </a:p>
          <a:p>
            <a:pPr marL="457200" lvl="1" indent="0">
              <a:buNone/>
            </a:pPr>
            <a:r>
              <a:rPr lang="en-US" b="1" dirty="0" smtClean="0"/>
              <a:t>Panelists</a:t>
            </a:r>
            <a:r>
              <a:rPr lang="en-US" b="1" dirty="0"/>
              <a:t>: </a:t>
            </a:r>
            <a:r>
              <a:rPr lang="en-US" dirty="0" smtClean="0"/>
              <a:t>Ellen </a:t>
            </a:r>
            <a:r>
              <a:rPr lang="en-US" dirty="0" err="1" smtClean="0"/>
              <a:t>Rathje</a:t>
            </a:r>
            <a:r>
              <a:rPr lang="en-US" dirty="0"/>
              <a:t> </a:t>
            </a:r>
            <a:r>
              <a:rPr lang="en-US" dirty="0" smtClean="0"/>
              <a:t>(NHERI), Aaron Andersen (NCAR</a:t>
            </a:r>
            <a:r>
              <a:rPr lang="en-US" dirty="0"/>
              <a:t>), </a:t>
            </a:r>
            <a:r>
              <a:rPr lang="en-US" dirty="0" smtClean="0"/>
              <a:t>Albert </a:t>
            </a:r>
            <a:r>
              <a:rPr lang="en-US" dirty="0" err="1"/>
              <a:t>Lazzarini</a:t>
            </a:r>
            <a:r>
              <a:rPr lang="en-US" dirty="0"/>
              <a:t> (LIGO),  Mohan Ramamurthy (UCAR</a:t>
            </a:r>
            <a:r>
              <a:rPr lang="en-US" dirty="0" smtClean="0"/>
              <a:t>)</a:t>
            </a:r>
            <a:endParaRPr lang="en-US" dirty="0"/>
          </a:p>
          <a:p>
            <a:pPr marL="0" indent="0">
              <a:buNone/>
            </a:pPr>
            <a:r>
              <a:rPr lang="en-US" b="1" dirty="0"/>
              <a:t>02:30 – </a:t>
            </a:r>
            <a:r>
              <a:rPr lang="en-US" b="1" dirty="0" smtClean="0"/>
              <a:t>03:00   </a:t>
            </a:r>
            <a:r>
              <a:rPr lang="en-US" dirty="0" smtClean="0"/>
              <a:t>Break</a:t>
            </a:r>
            <a:endParaRPr lang="en-US" dirty="0"/>
          </a:p>
          <a:p>
            <a:pPr marL="0" indent="0">
              <a:buNone/>
            </a:pPr>
            <a:r>
              <a:rPr lang="en-US" b="1" dirty="0"/>
              <a:t>03:00 – </a:t>
            </a:r>
            <a:r>
              <a:rPr lang="en-US" b="1" dirty="0" smtClean="0"/>
              <a:t>04:30   </a:t>
            </a:r>
            <a:r>
              <a:rPr lang="en-US" dirty="0" smtClean="0"/>
              <a:t>Breakouts</a:t>
            </a:r>
          </a:p>
          <a:p>
            <a:pPr marL="457200" lvl="1" indent="0">
              <a:buNone/>
            </a:pPr>
            <a:r>
              <a:rPr lang="en-US" dirty="0" smtClean="0"/>
              <a:t>Breakouts </a:t>
            </a:r>
            <a:r>
              <a:rPr lang="en-US" dirty="0"/>
              <a:t>for Panel 1 (Room: Banneker; Lead: E. </a:t>
            </a:r>
            <a:r>
              <a:rPr lang="en-US" dirty="0" err="1"/>
              <a:t>Deelman</a:t>
            </a:r>
            <a:r>
              <a:rPr lang="en-US" dirty="0"/>
              <a:t> &amp; K. </a:t>
            </a:r>
            <a:r>
              <a:rPr lang="en-US" dirty="0" err="1"/>
              <a:t>Keahey</a:t>
            </a:r>
            <a:r>
              <a:rPr lang="en-US" dirty="0"/>
              <a:t>) </a:t>
            </a:r>
          </a:p>
          <a:p>
            <a:pPr marL="457200" lvl="1" indent="0">
              <a:buNone/>
            </a:pPr>
            <a:r>
              <a:rPr lang="en-US" dirty="0" smtClean="0"/>
              <a:t>Breakouts </a:t>
            </a:r>
            <a:r>
              <a:rPr lang="en-US" dirty="0"/>
              <a:t>for Panel 2 (Room: Bell; Lead: V. </a:t>
            </a:r>
            <a:r>
              <a:rPr lang="en-US" dirty="0" err="1"/>
              <a:t>Pascucci</a:t>
            </a:r>
            <a:r>
              <a:rPr lang="en-US" dirty="0"/>
              <a:t> and D. </a:t>
            </a:r>
            <a:r>
              <a:rPr lang="en-US" dirty="0" err="1"/>
              <a:t>Petravick</a:t>
            </a:r>
            <a:r>
              <a:rPr lang="en-US" dirty="0"/>
              <a:t>)</a:t>
            </a:r>
          </a:p>
          <a:p>
            <a:pPr marL="0" indent="0">
              <a:buNone/>
            </a:pPr>
            <a:r>
              <a:rPr lang="en-US" b="1" dirty="0"/>
              <a:t>04:30 – </a:t>
            </a:r>
            <a:r>
              <a:rPr lang="en-US" b="1" dirty="0" smtClean="0"/>
              <a:t>05:00   </a:t>
            </a:r>
            <a:r>
              <a:rPr lang="en-US" dirty="0" smtClean="0"/>
              <a:t>Report out</a:t>
            </a:r>
            <a:endParaRPr lang="en-US" dirty="0"/>
          </a:p>
          <a:p>
            <a:pPr marL="0" indent="0">
              <a:buNone/>
            </a:pPr>
            <a:r>
              <a:rPr lang="en-US" b="1" dirty="0"/>
              <a:t>05:00 – </a:t>
            </a:r>
            <a:r>
              <a:rPr lang="en-US" b="1" dirty="0" smtClean="0"/>
              <a:t>05:30   </a:t>
            </a:r>
            <a:r>
              <a:rPr lang="en-US" dirty="0" smtClean="0"/>
              <a:t>Planning </a:t>
            </a:r>
            <a:r>
              <a:rPr lang="en-US" dirty="0"/>
              <a:t>for Day 2</a:t>
            </a:r>
          </a:p>
          <a:p>
            <a:pPr marL="0" indent="0">
              <a:buNone/>
            </a:pPr>
            <a:r>
              <a:rPr lang="en-US" b="1" dirty="0"/>
              <a:t>06:00 – </a:t>
            </a:r>
            <a:r>
              <a:rPr lang="en-US" b="1" dirty="0" smtClean="0"/>
              <a:t>09:00   </a:t>
            </a:r>
            <a:r>
              <a:rPr lang="en-US" dirty="0" smtClean="0"/>
              <a:t>Reception </a:t>
            </a:r>
            <a:endParaRPr lang="en-US" dirty="0"/>
          </a:p>
        </p:txBody>
      </p:sp>
    </p:spTree>
    <p:extLst>
      <p:ext uri="{BB962C8B-B14F-4D97-AF65-F5344CB8AC3E}">
        <p14:creationId xmlns:p14="http://schemas.microsoft.com/office/powerpoint/2010/main" val="1877624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7090" y="365125"/>
            <a:ext cx="10776710" cy="1325563"/>
          </a:xfrm>
        </p:spPr>
        <p:txBody>
          <a:bodyPr/>
          <a:lstStyle/>
          <a:p>
            <a:r>
              <a:rPr lang="en-US" dirty="0" smtClean="0"/>
              <a:t>Agenda </a:t>
            </a:r>
            <a:r>
              <a:rPr lang="mr-IN" dirty="0" smtClean="0"/>
              <a:t>–</a:t>
            </a:r>
            <a:r>
              <a:rPr lang="en-US" dirty="0" smtClean="0"/>
              <a:t> Day 2</a:t>
            </a:r>
            <a:endParaRPr lang="en-US" dirty="0"/>
          </a:p>
        </p:txBody>
      </p:sp>
      <p:sp>
        <p:nvSpPr>
          <p:cNvPr id="3" name="Content Placeholder 2"/>
          <p:cNvSpPr>
            <a:spLocks noGrp="1"/>
          </p:cNvSpPr>
          <p:nvPr>
            <p:ph idx="1"/>
          </p:nvPr>
        </p:nvSpPr>
        <p:spPr>
          <a:xfrm>
            <a:off x="558800" y="1485900"/>
            <a:ext cx="11531600" cy="5219699"/>
          </a:xfrm>
        </p:spPr>
        <p:txBody>
          <a:bodyPr numCol="2">
            <a:noAutofit/>
          </a:bodyPr>
          <a:lstStyle/>
          <a:p>
            <a:pPr marL="0" indent="0">
              <a:buNone/>
            </a:pPr>
            <a:r>
              <a:rPr lang="en-US" sz="2400" b="1" dirty="0"/>
              <a:t>07:30 – </a:t>
            </a:r>
            <a:r>
              <a:rPr lang="en-US" sz="2400" b="1" dirty="0" smtClean="0"/>
              <a:t>08:15   </a:t>
            </a:r>
            <a:r>
              <a:rPr lang="en-US" sz="2400" dirty="0" smtClean="0"/>
              <a:t>Breakfast</a:t>
            </a:r>
            <a:endParaRPr lang="en-US" sz="2400" b="1" dirty="0" smtClean="0"/>
          </a:p>
          <a:p>
            <a:pPr marL="0" indent="0">
              <a:buNone/>
            </a:pPr>
            <a:r>
              <a:rPr lang="en-US" sz="2400" b="1" dirty="0" smtClean="0"/>
              <a:t>08:15 </a:t>
            </a:r>
            <a:r>
              <a:rPr lang="en-US" sz="2400" b="1" dirty="0"/>
              <a:t>– </a:t>
            </a:r>
            <a:r>
              <a:rPr lang="en-US" sz="2400" b="1" dirty="0" smtClean="0"/>
              <a:t>08:30   </a:t>
            </a:r>
            <a:r>
              <a:rPr lang="en-US" sz="2400" dirty="0"/>
              <a:t>Summary </a:t>
            </a:r>
            <a:r>
              <a:rPr lang="en-US" sz="2400" dirty="0" smtClean="0"/>
              <a:t>/ Goals</a:t>
            </a:r>
            <a:endParaRPr lang="en-US" sz="2400" b="1" dirty="0" smtClean="0"/>
          </a:p>
          <a:p>
            <a:pPr marL="0" indent="0">
              <a:buNone/>
            </a:pPr>
            <a:r>
              <a:rPr lang="en-US" sz="2400" b="1" dirty="0" smtClean="0"/>
              <a:t>08:30 </a:t>
            </a:r>
            <a:r>
              <a:rPr lang="en-US" sz="2400" b="1" dirty="0"/>
              <a:t>– </a:t>
            </a:r>
            <a:r>
              <a:rPr lang="en-US" sz="2400" b="1" dirty="0" smtClean="0"/>
              <a:t>09:00</a:t>
            </a:r>
            <a:r>
              <a:rPr lang="en-US" sz="2400" dirty="0"/>
              <a:t> </a:t>
            </a:r>
            <a:r>
              <a:rPr lang="en-US" sz="2400" dirty="0" smtClean="0"/>
              <a:t>  </a:t>
            </a:r>
            <a:r>
              <a:rPr lang="en-US" sz="2400" dirty="0"/>
              <a:t>I. </a:t>
            </a:r>
            <a:r>
              <a:rPr lang="en-US" sz="2400" dirty="0" err="1"/>
              <a:t>Qualters</a:t>
            </a:r>
            <a:r>
              <a:rPr lang="en-US" sz="2400" dirty="0"/>
              <a:t>, NSF</a:t>
            </a:r>
            <a:endParaRPr lang="en-US" sz="2400" b="1" dirty="0" smtClean="0"/>
          </a:p>
          <a:p>
            <a:pPr marL="0" indent="0">
              <a:buNone/>
            </a:pPr>
            <a:r>
              <a:rPr lang="en-US" sz="2400" b="1" dirty="0" smtClean="0"/>
              <a:t>09:00 </a:t>
            </a:r>
            <a:r>
              <a:rPr lang="en-US" sz="2400" b="1" dirty="0"/>
              <a:t>– </a:t>
            </a:r>
            <a:r>
              <a:rPr lang="en-US" sz="2400" b="1" dirty="0" smtClean="0"/>
              <a:t>09:30   </a:t>
            </a:r>
            <a:r>
              <a:rPr lang="en-US" sz="2400" dirty="0" smtClean="0"/>
              <a:t>James </a:t>
            </a:r>
            <a:r>
              <a:rPr lang="en-US" sz="2400" dirty="0" err="1"/>
              <a:t>Marsteller</a:t>
            </a:r>
            <a:r>
              <a:rPr lang="en-US" sz="2400" dirty="0"/>
              <a:t>, CTSC</a:t>
            </a:r>
            <a:endParaRPr lang="en-US" sz="2400" b="1" dirty="0" smtClean="0"/>
          </a:p>
          <a:p>
            <a:pPr marL="0" indent="0">
              <a:buNone/>
            </a:pPr>
            <a:r>
              <a:rPr lang="en-US" sz="2400" b="1" dirty="0" smtClean="0"/>
              <a:t>09:30 </a:t>
            </a:r>
            <a:r>
              <a:rPr lang="en-US" sz="2400" b="1" dirty="0"/>
              <a:t>– </a:t>
            </a:r>
            <a:r>
              <a:rPr lang="en-US" sz="2400" b="1" dirty="0" smtClean="0"/>
              <a:t>10:00   </a:t>
            </a:r>
            <a:r>
              <a:rPr lang="en-US" sz="2400" dirty="0" smtClean="0"/>
              <a:t>Break</a:t>
            </a:r>
          </a:p>
          <a:p>
            <a:pPr marL="0" indent="0">
              <a:buNone/>
            </a:pPr>
            <a:r>
              <a:rPr lang="en-US" sz="2400" b="1" dirty="0" smtClean="0"/>
              <a:t>10:30 </a:t>
            </a:r>
            <a:r>
              <a:rPr lang="en-US" sz="2400" b="1" dirty="0"/>
              <a:t>– </a:t>
            </a:r>
            <a:r>
              <a:rPr lang="en-US" sz="2400" b="1" dirty="0" smtClean="0"/>
              <a:t>12:00   </a:t>
            </a:r>
            <a:r>
              <a:rPr lang="en-US" sz="2400" dirty="0" smtClean="0"/>
              <a:t>Panel 3</a:t>
            </a:r>
          </a:p>
          <a:p>
            <a:pPr marL="457200" lvl="1" indent="0">
              <a:buNone/>
            </a:pPr>
            <a:r>
              <a:rPr lang="en-US" sz="2000" b="1" dirty="0" smtClean="0"/>
              <a:t>Focus:</a:t>
            </a:r>
            <a:r>
              <a:rPr lang="en-US" sz="2000" dirty="0" smtClean="0"/>
              <a:t> </a:t>
            </a:r>
            <a:r>
              <a:rPr lang="en-US" sz="2000" dirty="0"/>
              <a:t>CI Models, Challenges, Best Practices </a:t>
            </a:r>
            <a:r>
              <a:rPr lang="en-US" sz="2000" dirty="0" smtClean="0"/>
              <a:t> </a:t>
            </a:r>
          </a:p>
          <a:p>
            <a:pPr marL="457200" lvl="1" indent="0">
              <a:buNone/>
            </a:pPr>
            <a:r>
              <a:rPr lang="en-US" sz="2000" b="1" dirty="0" smtClean="0"/>
              <a:t>Moderator</a:t>
            </a:r>
            <a:r>
              <a:rPr lang="en-US" sz="2000" b="1" dirty="0"/>
              <a:t>:</a:t>
            </a:r>
            <a:r>
              <a:rPr lang="en-US" sz="2000" dirty="0"/>
              <a:t> Ellen </a:t>
            </a:r>
            <a:r>
              <a:rPr lang="en-US" sz="2000" dirty="0" err="1"/>
              <a:t>Rathje</a:t>
            </a:r>
            <a:r>
              <a:rPr lang="en-US" sz="2000" dirty="0"/>
              <a:t>, NHERI </a:t>
            </a:r>
            <a:endParaRPr lang="en-US" sz="2000" dirty="0" smtClean="0"/>
          </a:p>
          <a:p>
            <a:pPr marL="457200" lvl="1" indent="0">
              <a:buNone/>
            </a:pPr>
            <a:r>
              <a:rPr lang="en-US" sz="2000" b="1" dirty="0" smtClean="0"/>
              <a:t>Panelists</a:t>
            </a:r>
            <a:r>
              <a:rPr lang="en-US" sz="2000" b="1" dirty="0"/>
              <a:t>:  </a:t>
            </a:r>
            <a:r>
              <a:rPr lang="en-US" sz="2000" dirty="0"/>
              <a:t> Kerstin </a:t>
            </a:r>
            <a:r>
              <a:rPr lang="en-US" sz="2000" dirty="0" err="1"/>
              <a:t>Lehnert</a:t>
            </a:r>
            <a:r>
              <a:rPr lang="en-US" sz="2000" dirty="0"/>
              <a:t> (IEDA), Ivan </a:t>
            </a:r>
            <a:r>
              <a:rPr lang="en-US" sz="2000" dirty="0" err="1"/>
              <a:t>Rodero</a:t>
            </a:r>
            <a:r>
              <a:rPr lang="en-US" sz="2000" dirty="0"/>
              <a:t> (OOI), Frank </a:t>
            </a:r>
            <a:r>
              <a:rPr lang="en-US" sz="2000" dirty="0" err="1"/>
              <a:t>Wuerthwein</a:t>
            </a:r>
            <a:r>
              <a:rPr lang="en-US" sz="2000" dirty="0"/>
              <a:t> (LHC/OSG), Tom </a:t>
            </a:r>
            <a:r>
              <a:rPr lang="en-US" sz="2000" dirty="0" err="1"/>
              <a:t>Gulbransen</a:t>
            </a:r>
            <a:r>
              <a:rPr lang="en-US" sz="2000" dirty="0"/>
              <a:t> (NEON</a:t>
            </a:r>
            <a:r>
              <a:rPr lang="en-US" sz="2000" dirty="0" smtClean="0"/>
              <a:t>)</a:t>
            </a:r>
            <a:endParaRPr lang="en-US" sz="2000" b="1" dirty="0" smtClean="0"/>
          </a:p>
          <a:p>
            <a:pPr marL="0" indent="0">
              <a:buNone/>
            </a:pPr>
            <a:r>
              <a:rPr lang="en-US" sz="2400" b="1" dirty="0" smtClean="0"/>
              <a:t>11:30 – 12:30   </a:t>
            </a:r>
            <a:r>
              <a:rPr lang="en-US" sz="2400" dirty="0" smtClean="0"/>
              <a:t>Lunch</a:t>
            </a:r>
          </a:p>
          <a:p>
            <a:pPr marL="0" indent="0">
              <a:buNone/>
            </a:pPr>
            <a:endParaRPr lang="en-US" sz="2400" b="1" dirty="0" smtClean="0"/>
          </a:p>
          <a:p>
            <a:pPr marL="0" indent="0">
              <a:buNone/>
            </a:pPr>
            <a:r>
              <a:rPr lang="en-US" sz="2400" b="1" dirty="0" smtClean="0"/>
              <a:t>12:30 </a:t>
            </a:r>
            <a:r>
              <a:rPr lang="en-US" sz="2400" b="1" dirty="0"/>
              <a:t>– </a:t>
            </a:r>
            <a:r>
              <a:rPr lang="en-US" sz="2400" b="1" dirty="0" smtClean="0"/>
              <a:t>2:00   </a:t>
            </a:r>
            <a:r>
              <a:rPr lang="en-US" sz="2400" dirty="0" smtClean="0"/>
              <a:t>Panel </a:t>
            </a:r>
            <a:r>
              <a:rPr lang="en-US" sz="2400" dirty="0"/>
              <a:t>3</a:t>
            </a:r>
            <a:r>
              <a:rPr lang="en-US" sz="2400" dirty="0" smtClean="0"/>
              <a:t> </a:t>
            </a:r>
            <a:endParaRPr lang="en-US" sz="2400" dirty="0"/>
          </a:p>
          <a:p>
            <a:pPr marL="457200" lvl="1" indent="0">
              <a:buNone/>
            </a:pPr>
            <a:r>
              <a:rPr lang="en-US" sz="2000" b="1" dirty="0" smtClean="0"/>
              <a:t>Focus</a:t>
            </a:r>
            <a:r>
              <a:rPr lang="en-US" sz="2000" b="1" dirty="0"/>
              <a:t>:</a:t>
            </a:r>
            <a:r>
              <a:rPr lang="en-US" sz="2000" dirty="0"/>
              <a:t> Sustaining Facilities CI / Developing a community</a:t>
            </a:r>
          </a:p>
          <a:p>
            <a:pPr marL="457200" lvl="1" indent="0" fontAlgn="base">
              <a:buNone/>
            </a:pPr>
            <a:r>
              <a:rPr lang="en-US" sz="2000" b="1" dirty="0" smtClean="0"/>
              <a:t>Moderators: </a:t>
            </a:r>
            <a:r>
              <a:rPr lang="en-US" sz="2000" dirty="0"/>
              <a:t>Manish </a:t>
            </a:r>
            <a:r>
              <a:rPr lang="en-US" sz="2000" dirty="0" err="1"/>
              <a:t>Parashar</a:t>
            </a:r>
            <a:r>
              <a:rPr lang="en-US" sz="2000" dirty="0"/>
              <a:t>, Rutgers University</a:t>
            </a:r>
          </a:p>
          <a:p>
            <a:pPr marL="457200" lvl="1" indent="0">
              <a:buNone/>
            </a:pPr>
            <a:r>
              <a:rPr lang="en-US" sz="2000" b="1" dirty="0" smtClean="0"/>
              <a:t>Panelists: </a:t>
            </a:r>
            <a:r>
              <a:rPr lang="en-US" sz="2000" dirty="0" err="1"/>
              <a:t>Miron</a:t>
            </a:r>
            <a:r>
              <a:rPr lang="en-US" sz="2000" dirty="0"/>
              <a:t> </a:t>
            </a:r>
            <a:r>
              <a:rPr lang="en-US" sz="2000" dirty="0" err="1"/>
              <a:t>Livny</a:t>
            </a:r>
            <a:r>
              <a:rPr lang="en-US" sz="2000" dirty="0"/>
              <a:t> (OSG), Tim Ahern (IRIS), Dan </a:t>
            </a:r>
            <a:r>
              <a:rPr lang="en-US" sz="2000" dirty="0" err="1" smtClean="0"/>
              <a:t>Stanzione</a:t>
            </a:r>
            <a:r>
              <a:rPr lang="en-US" sz="2000" dirty="0" smtClean="0"/>
              <a:t> (NHERI</a:t>
            </a:r>
            <a:r>
              <a:rPr lang="en-US" sz="2000" dirty="0"/>
              <a:t>), John Towns (XSEDE)</a:t>
            </a:r>
            <a:endParaRPr lang="en-US" sz="2000" dirty="0" smtClean="0"/>
          </a:p>
          <a:p>
            <a:pPr marL="0" indent="0">
              <a:buNone/>
            </a:pPr>
            <a:r>
              <a:rPr lang="en-US" sz="2400" b="1" dirty="0" smtClean="0"/>
              <a:t>02:00 – 02:30   </a:t>
            </a:r>
            <a:r>
              <a:rPr lang="en-US" sz="2400" dirty="0" smtClean="0"/>
              <a:t>Break</a:t>
            </a:r>
          </a:p>
          <a:p>
            <a:pPr marL="0" indent="0">
              <a:buNone/>
            </a:pPr>
            <a:r>
              <a:rPr lang="en-US" sz="2400" b="1" dirty="0" smtClean="0"/>
              <a:t>02:30 </a:t>
            </a:r>
            <a:r>
              <a:rPr lang="en-US" sz="2400" b="1" dirty="0"/>
              <a:t>– </a:t>
            </a:r>
            <a:r>
              <a:rPr lang="en-US" sz="2400" b="1" dirty="0" smtClean="0"/>
              <a:t>04:00   </a:t>
            </a:r>
            <a:r>
              <a:rPr lang="en-US" sz="2400" dirty="0" smtClean="0"/>
              <a:t>Breakouts</a:t>
            </a:r>
          </a:p>
          <a:p>
            <a:pPr marL="457200" lvl="1" indent="0">
              <a:buNone/>
            </a:pPr>
            <a:r>
              <a:rPr lang="en-US" sz="2000" dirty="0"/>
              <a:t>Breakouts for Panel 3 (Leads: E. </a:t>
            </a:r>
            <a:r>
              <a:rPr lang="en-US" sz="2000" dirty="0" err="1"/>
              <a:t>Rathje</a:t>
            </a:r>
            <a:r>
              <a:rPr lang="en-US" sz="2000" dirty="0"/>
              <a:t>; Room: Banneker)</a:t>
            </a:r>
          </a:p>
          <a:p>
            <a:pPr marL="457200" lvl="1" indent="0">
              <a:buNone/>
            </a:pPr>
            <a:r>
              <a:rPr lang="en-US" sz="2000" dirty="0"/>
              <a:t>Breakouts for Panel 4 (Leads: M. </a:t>
            </a:r>
            <a:r>
              <a:rPr lang="en-US" sz="2000" dirty="0" err="1"/>
              <a:t>Parashar</a:t>
            </a:r>
            <a:r>
              <a:rPr lang="en-US" sz="2000" dirty="0"/>
              <a:t>; Room: Bell)</a:t>
            </a:r>
          </a:p>
          <a:p>
            <a:pPr marL="0" indent="0">
              <a:buNone/>
            </a:pPr>
            <a:r>
              <a:rPr lang="en-US" sz="2400" b="1" dirty="0" smtClean="0"/>
              <a:t>04:00 </a:t>
            </a:r>
            <a:r>
              <a:rPr lang="en-US" sz="2400" b="1" dirty="0"/>
              <a:t>– </a:t>
            </a:r>
            <a:r>
              <a:rPr lang="en-US" sz="2400" b="1" dirty="0" smtClean="0"/>
              <a:t>04:30   </a:t>
            </a:r>
            <a:r>
              <a:rPr lang="en-US" sz="2400" dirty="0" smtClean="0"/>
              <a:t>Report out</a:t>
            </a:r>
            <a:endParaRPr lang="en-US" sz="2400" dirty="0"/>
          </a:p>
          <a:p>
            <a:pPr marL="0" indent="0">
              <a:buNone/>
            </a:pPr>
            <a:r>
              <a:rPr lang="en-US" sz="2400" b="1" dirty="0" smtClean="0"/>
              <a:t>04:30 </a:t>
            </a:r>
            <a:r>
              <a:rPr lang="en-US" sz="2400" b="1" dirty="0"/>
              <a:t>– </a:t>
            </a:r>
            <a:r>
              <a:rPr lang="en-US" sz="2400" b="1" dirty="0" smtClean="0"/>
              <a:t>05:00 </a:t>
            </a:r>
            <a:r>
              <a:rPr lang="en-US" sz="2400" dirty="0"/>
              <a:t>Workshop closing </a:t>
            </a:r>
            <a:r>
              <a:rPr lang="en-US" sz="2400" dirty="0" smtClean="0"/>
              <a:t> </a:t>
            </a:r>
            <a:endParaRPr lang="en-US" sz="2400" dirty="0"/>
          </a:p>
        </p:txBody>
      </p:sp>
    </p:spTree>
    <p:extLst>
      <p:ext uri="{BB962C8B-B14F-4D97-AF65-F5344CB8AC3E}">
        <p14:creationId xmlns:p14="http://schemas.microsoft.com/office/powerpoint/2010/main" val="1424214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Please make </a:t>
            </a:r>
            <a:r>
              <a:rPr lang="en-US" dirty="0"/>
              <a:t>comments / take notes during the </a:t>
            </a:r>
            <a:r>
              <a:rPr lang="en-US" dirty="0" smtClean="0"/>
              <a:t>workshop</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sz="4000" dirty="0"/>
          </a:p>
          <a:p>
            <a:pPr marL="0" indent="0" algn="ctr">
              <a:buNone/>
            </a:pPr>
            <a:r>
              <a:rPr lang="en-US" sz="5400" b="1" u="sng" dirty="0" smtClean="0">
                <a:hlinkClick r:id="rId2"/>
              </a:rPr>
              <a:t>https</a:t>
            </a:r>
            <a:r>
              <a:rPr lang="en-US" sz="5400" b="1" u="sng" dirty="0">
                <a:hlinkClick r:id="rId2"/>
              </a:rPr>
              <a:t>://tinyurl.com/y85kvpxm</a:t>
            </a:r>
            <a:endParaRPr lang="en-US" sz="5400" b="1" u="sng" dirty="0"/>
          </a:p>
          <a:p>
            <a:endParaRPr lang="en-US" dirty="0"/>
          </a:p>
        </p:txBody>
      </p:sp>
    </p:spTree>
    <p:extLst>
      <p:ext uri="{BB962C8B-B14F-4D97-AF65-F5344CB8AC3E}">
        <p14:creationId xmlns:p14="http://schemas.microsoft.com/office/powerpoint/2010/main" val="70326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normAutofit/>
          </a:bodyPr>
          <a:lstStyle/>
          <a:p>
            <a:r>
              <a:rPr lang="en-US" sz="3200" dirty="0"/>
              <a:t>Cyberinfrastructure (CI) is a </a:t>
            </a:r>
            <a:r>
              <a:rPr lang="en-US" sz="3200" i="1" dirty="0"/>
              <a:t>critical component </a:t>
            </a:r>
            <a:r>
              <a:rPr lang="en-US" sz="3200" dirty="0"/>
              <a:t>of NSF </a:t>
            </a:r>
            <a:r>
              <a:rPr lang="en-US" sz="3200" dirty="0" smtClean="0"/>
              <a:t>facilities, and is growing in </a:t>
            </a:r>
            <a:r>
              <a:rPr lang="en-US" sz="3200" i="1" dirty="0"/>
              <a:t>scale and </a:t>
            </a:r>
            <a:r>
              <a:rPr lang="en-US" sz="3200" i="1" dirty="0" smtClean="0"/>
              <a:t>complexity</a:t>
            </a:r>
          </a:p>
          <a:p>
            <a:endParaRPr lang="en-US" sz="3200" dirty="0" smtClean="0"/>
          </a:p>
          <a:p>
            <a:r>
              <a:rPr lang="en-US" sz="3200" dirty="0" smtClean="0"/>
              <a:t>Facilities </a:t>
            </a:r>
            <a:r>
              <a:rPr lang="en-US" sz="3200" dirty="0"/>
              <a:t>and CI communities </a:t>
            </a:r>
            <a:r>
              <a:rPr lang="en-US" sz="3200" dirty="0" smtClean="0"/>
              <a:t>must collectively </a:t>
            </a:r>
            <a:r>
              <a:rPr lang="en-US" sz="3200" dirty="0"/>
              <a:t>explore how </a:t>
            </a:r>
            <a:r>
              <a:rPr lang="en-US" sz="3200" dirty="0" smtClean="0"/>
              <a:t>to </a:t>
            </a:r>
            <a:r>
              <a:rPr lang="en-US" sz="3200" i="1" dirty="0" smtClean="0"/>
              <a:t>provide </a:t>
            </a:r>
            <a:r>
              <a:rPr lang="en-US" sz="3200" i="1" dirty="0"/>
              <a:t>and sustain</a:t>
            </a:r>
            <a:r>
              <a:rPr lang="en-US" sz="3200" dirty="0"/>
              <a:t> </a:t>
            </a:r>
            <a:r>
              <a:rPr lang="en-US" sz="3200" dirty="0" smtClean="0"/>
              <a:t>essential CI components </a:t>
            </a:r>
            <a:r>
              <a:rPr lang="en-US" sz="3200" dirty="0"/>
              <a:t>and services to meet current and future </a:t>
            </a:r>
            <a:r>
              <a:rPr lang="en-US" sz="3200" dirty="0" smtClean="0"/>
              <a:t>needs</a:t>
            </a:r>
          </a:p>
        </p:txBody>
      </p:sp>
    </p:spTree>
    <p:extLst>
      <p:ext uri="{BB962C8B-B14F-4D97-AF65-F5344CB8AC3E}">
        <p14:creationId xmlns:p14="http://schemas.microsoft.com/office/powerpoint/2010/main" val="25963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Goals (I/II)</a:t>
            </a:r>
            <a:endParaRPr lang="en-US" dirty="0"/>
          </a:p>
        </p:txBody>
      </p:sp>
      <p:sp>
        <p:nvSpPr>
          <p:cNvPr id="3" name="Content Placeholder 2"/>
          <p:cNvSpPr>
            <a:spLocks noGrp="1"/>
          </p:cNvSpPr>
          <p:nvPr>
            <p:ph idx="1"/>
          </p:nvPr>
        </p:nvSpPr>
        <p:spPr>
          <a:xfrm>
            <a:off x="838200" y="1825624"/>
            <a:ext cx="10858500" cy="4867275"/>
          </a:xfrm>
        </p:spPr>
        <p:txBody>
          <a:bodyPr>
            <a:noAutofit/>
          </a:bodyPr>
          <a:lstStyle/>
          <a:p>
            <a:r>
              <a:rPr lang="en-US" sz="3200" dirty="0"/>
              <a:t>E</a:t>
            </a:r>
            <a:r>
              <a:rPr lang="en-US" sz="3200" dirty="0" smtClean="0"/>
              <a:t>nable interactions among the NSF large facilities and the Cyberinfrastructure (CI) communities to jointly address the CI needs and sustainability of existing and future large facilities. </a:t>
            </a:r>
          </a:p>
          <a:p>
            <a:endParaRPr lang="en-US" sz="3200" dirty="0" smtClean="0"/>
          </a:p>
          <a:p>
            <a:r>
              <a:rPr lang="en-US" sz="3200" dirty="0" smtClean="0"/>
              <a:t>Develop a common understanding of the current and evolving requirements, architectures and best practices, enabling technologies, operation practices and experiences, and issues and gaps.</a:t>
            </a:r>
          </a:p>
        </p:txBody>
      </p:sp>
    </p:spTree>
    <p:extLst>
      <p:ext uri="{BB962C8B-B14F-4D97-AF65-F5344CB8AC3E}">
        <p14:creationId xmlns:p14="http://schemas.microsoft.com/office/powerpoint/2010/main" val="70865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825"/>
            <a:ext cx="10515600" cy="1325563"/>
          </a:xfrm>
        </p:spPr>
        <p:txBody>
          <a:bodyPr/>
          <a:lstStyle/>
          <a:p>
            <a:r>
              <a:rPr lang="en-US" dirty="0"/>
              <a:t>Workshop Goals (</a:t>
            </a:r>
            <a:r>
              <a:rPr lang="en-US" dirty="0" smtClean="0"/>
              <a:t>II/II</a:t>
            </a:r>
            <a:r>
              <a:rPr lang="en-US" dirty="0"/>
              <a:t>)</a:t>
            </a:r>
          </a:p>
        </p:txBody>
      </p:sp>
      <p:sp>
        <p:nvSpPr>
          <p:cNvPr id="3" name="Content Placeholder 2"/>
          <p:cNvSpPr>
            <a:spLocks noGrp="1"/>
          </p:cNvSpPr>
          <p:nvPr>
            <p:ph idx="1"/>
          </p:nvPr>
        </p:nvSpPr>
        <p:spPr>
          <a:xfrm>
            <a:off x="838199" y="1493133"/>
            <a:ext cx="10898529" cy="5197033"/>
          </a:xfrm>
        </p:spPr>
        <p:txBody>
          <a:bodyPr>
            <a:normAutofit/>
          </a:bodyPr>
          <a:lstStyle/>
          <a:p>
            <a:r>
              <a:rPr lang="en-US" sz="2400" dirty="0"/>
              <a:t>Understand current </a:t>
            </a:r>
            <a:r>
              <a:rPr lang="en-US" sz="2400" b="1" i="1" dirty="0"/>
              <a:t>CI architecture and operations best practices</a:t>
            </a:r>
            <a:r>
              <a:rPr lang="en-US" sz="2400" i="1" dirty="0"/>
              <a:t> </a:t>
            </a:r>
            <a:r>
              <a:rPr lang="en-US" sz="2400" dirty="0"/>
              <a:t>at the large facilities.</a:t>
            </a:r>
          </a:p>
          <a:p>
            <a:r>
              <a:rPr lang="en-US" sz="2400" dirty="0"/>
              <a:t>Identify </a:t>
            </a:r>
            <a:r>
              <a:rPr lang="en-US" sz="2400" b="1" i="1" dirty="0"/>
              <a:t>common requirements and solutions</a:t>
            </a:r>
            <a:r>
              <a:rPr lang="en-US" sz="2400" dirty="0"/>
              <a:t>, as well as CI elements that can be shared across facilities. </a:t>
            </a:r>
          </a:p>
          <a:p>
            <a:r>
              <a:rPr lang="en-US" sz="2400" dirty="0"/>
              <a:t>Enable CI developers to most effectively </a:t>
            </a:r>
            <a:r>
              <a:rPr lang="en-US" sz="2400" b="1" i="1" dirty="0"/>
              <a:t>target CI needs and gaps </a:t>
            </a:r>
            <a:r>
              <a:rPr lang="en-US" sz="2400" dirty="0"/>
              <a:t>of large facilities. </a:t>
            </a:r>
          </a:p>
          <a:p>
            <a:r>
              <a:rPr lang="en-US" sz="2400" dirty="0"/>
              <a:t>Explore </a:t>
            </a:r>
            <a:r>
              <a:rPr lang="en-US" sz="2400" b="1" i="1" dirty="0"/>
              <a:t>opportunities for interoperability </a:t>
            </a:r>
            <a:r>
              <a:rPr lang="en-US" sz="2400" dirty="0"/>
              <a:t>between the large facilities and the science they enable.</a:t>
            </a:r>
          </a:p>
          <a:p>
            <a:r>
              <a:rPr lang="en-US" sz="2400" dirty="0"/>
              <a:t>Develop </a:t>
            </a:r>
            <a:r>
              <a:rPr lang="en-US" sz="2400" b="1" i="1" dirty="0"/>
              <a:t>guidelines, mechanisms and processes </a:t>
            </a:r>
            <a:r>
              <a:rPr lang="en-US" sz="2400" dirty="0"/>
              <a:t>that can assist future large facilities in constructing and sustaining their CI.</a:t>
            </a:r>
          </a:p>
          <a:p>
            <a:r>
              <a:rPr lang="en-US" sz="2400" dirty="0"/>
              <a:t>Explore mechanisms and forums for evolving and </a:t>
            </a:r>
            <a:r>
              <a:rPr lang="en-US" sz="2400" b="1" i="1" dirty="0"/>
              <a:t>sustaining the conversation </a:t>
            </a:r>
            <a:r>
              <a:rPr lang="en-US" sz="2400" dirty="0"/>
              <a:t>and activities initiated at the workshop.</a:t>
            </a:r>
          </a:p>
          <a:p>
            <a:r>
              <a:rPr lang="en-US" sz="2400" b="1" i="1" dirty="0"/>
              <a:t>Generate recommendations </a:t>
            </a:r>
            <a:r>
              <a:rPr lang="en-US" sz="2400" dirty="0"/>
              <a:t>that can serve as inputs to current and future NSF CI-related programs. </a:t>
            </a:r>
          </a:p>
        </p:txBody>
      </p:sp>
    </p:spTree>
    <p:extLst>
      <p:ext uri="{BB962C8B-B14F-4D97-AF65-F5344CB8AC3E}">
        <p14:creationId xmlns:p14="http://schemas.microsoft.com/office/powerpoint/2010/main" val="135966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Pre-workshop Survey</a:t>
            </a:r>
            <a:endParaRPr lang="en-US" dirty="0"/>
          </a:p>
        </p:txBody>
      </p:sp>
      <p:sp>
        <p:nvSpPr>
          <p:cNvPr id="3" name="Content Placeholder 2"/>
          <p:cNvSpPr>
            <a:spLocks noGrp="1"/>
          </p:cNvSpPr>
          <p:nvPr>
            <p:ph idx="1"/>
          </p:nvPr>
        </p:nvSpPr>
        <p:spPr>
          <a:xfrm>
            <a:off x="838200" y="1825624"/>
            <a:ext cx="10805932" cy="4702497"/>
          </a:xfrm>
        </p:spPr>
        <p:txBody>
          <a:bodyPr>
            <a:normAutofit lnSpcReduction="10000"/>
          </a:bodyPr>
          <a:lstStyle/>
          <a:p>
            <a:r>
              <a:rPr lang="en-US" dirty="0" smtClean="0"/>
              <a:t>Whitepapers (</a:t>
            </a:r>
            <a:r>
              <a:rPr lang="en-US" dirty="0"/>
              <a:t>up to 2 pages in length</a:t>
            </a:r>
            <a:r>
              <a:rPr lang="en-US" dirty="0" smtClean="0"/>
              <a:t>)</a:t>
            </a:r>
          </a:p>
          <a:p>
            <a:pPr lvl="1"/>
            <a:r>
              <a:rPr lang="en-US" dirty="0" smtClean="0"/>
              <a:t>A </a:t>
            </a:r>
            <a:r>
              <a:rPr lang="en-US" dirty="0"/>
              <a:t>brief description of the facility, its science mission, and the community (including size, make up – number of individual, number of institutions, etc</a:t>
            </a:r>
            <a:r>
              <a:rPr lang="en-US" dirty="0" smtClean="0"/>
              <a:t>.).</a:t>
            </a:r>
            <a:endParaRPr lang="en-US" dirty="0"/>
          </a:p>
          <a:p>
            <a:pPr lvl="1"/>
            <a:r>
              <a:rPr lang="en-US" dirty="0"/>
              <a:t>A description of the key products/services of the facility (data, software, services, etc.)?</a:t>
            </a:r>
          </a:p>
          <a:p>
            <a:pPr lvl="1"/>
            <a:r>
              <a:rPr lang="en-US" dirty="0"/>
              <a:t>A brief description (including a figure) of the facility CI (e.g., its architecture, key services/components, underlying infrastructure), how it is deployed/distributed, and its operation. What is the median age since deployment of the key CI components</a:t>
            </a:r>
            <a:r>
              <a:rPr lang="en-US" dirty="0" smtClean="0"/>
              <a:t>.</a:t>
            </a:r>
          </a:p>
          <a:p>
            <a:r>
              <a:rPr lang="en-US" dirty="0" smtClean="0"/>
              <a:t>Questionnaire (8 questions)</a:t>
            </a:r>
          </a:p>
          <a:p>
            <a:endParaRPr lang="en-US" dirty="0" smtClean="0"/>
          </a:p>
          <a:p>
            <a:r>
              <a:rPr lang="en-US" dirty="0" smtClean="0"/>
              <a:t>All responses and whitepapers available at </a:t>
            </a:r>
            <a:r>
              <a:rPr lang="en-US" b="1" i="1" dirty="0" err="1" smtClean="0"/>
              <a:t>facilitiesci.org</a:t>
            </a:r>
            <a:endParaRPr lang="en-US" b="1" i="1" dirty="0" smtClean="0"/>
          </a:p>
          <a:p>
            <a:endParaRPr lang="en-US" dirty="0" smtClean="0"/>
          </a:p>
          <a:p>
            <a:endParaRPr lang="en-US" dirty="0"/>
          </a:p>
        </p:txBody>
      </p:sp>
    </p:spTree>
    <p:extLst>
      <p:ext uri="{BB962C8B-B14F-4D97-AF65-F5344CB8AC3E}">
        <p14:creationId xmlns:p14="http://schemas.microsoft.com/office/powerpoint/2010/main" val="207606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51"/>
            <a:ext cx="10515600" cy="1325563"/>
          </a:xfrm>
        </p:spPr>
        <p:txBody>
          <a:bodyPr/>
          <a:lstStyle/>
          <a:p>
            <a:r>
              <a:rPr lang="en-US" dirty="0"/>
              <a:t>Pre-workshop </a:t>
            </a:r>
            <a:r>
              <a:rPr lang="en-US" dirty="0" smtClean="0"/>
              <a:t>Survey </a:t>
            </a:r>
            <a:r>
              <a:rPr lang="mr-IN" dirty="0" smtClean="0"/>
              <a:t>–</a:t>
            </a:r>
            <a:r>
              <a:rPr lang="en-US" dirty="0" smtClean="0"/>
              <a:t> Questionnaire </a:t>
            </a:r>
            <a:endParaRPr lang="en-US" dirty="0"/>
          </a:p>
        </p:txBody>
      </p:sp>
      <p:sp>
        <p:nvSpPr>
          <p:cNvPr id="3" name="Content Placeholder 2"/>
          <p:cNvSpPr>
            <a:spLocks noGrp="1"/>
          </p:cNvSpPr>
          <p:nvPr>
            <p:ph idx="1"/>
          </p:nvPr>
        </p:nvSpPr>
        <p:spPr>
          <a:xfrm>
            <a:off x="838200" y="1334115"/>
            <a:ext cx="10820400" cy="5315951"/>
          </a:xfrm>
        </p:spPr>
        <p:txBody>
          <a:bodyPr>
            <a:noAutofit/>
          </a:bodyPr>
          <a:lstStyle/>
          <a:p>
            <a:pPr marL="457200" lvl="0" indent="-457200">
              <a:buFont typeface="+mj-lt"/>
              <a:buAutoNum type="arabicPeriod"/>
            </a:pPr>
            <a:r>
              <a:rPr lang="en-US" sz="2000" dirty="0" smtClean="0"/>
              <a:t>What </a:t>
            </a:r>
            <a:r>
              <a:rPr lang="en-US" sz="2000" dirty="0"/>
              <a:t>significant components of the CI were developed in-house? Are these components available to others to reuse? </a:t>
            </a:r>
          </a:p>
          <a:p>
            <a:pPr marL="457200" lvl="0" indent="-457200">
              <a:buFont typeface="+mj-lt"/>
              <a:buAutoNum type="arabicPeriod"/>
            </a:pPr>
            <a:r>
              <a:rPr lang="en-US" sz="2000" dirty="0"/>
              <a:t>What external CI capabilities and services and/or externally developed tools (if any) does the facility use and who provides them? How were these tools identifies and what criteria was used to select the tools? </a:t>
            </a:r>
          </a:p>
          <a:p>
            <a:pPr marL="457200" lvl="0" indent="-457200">
              <a:buFont typeface="+mj-lt"/>
              <a:buAutoNum type="arabicPeriod"/>
            </a:pPr>
            <a:r>
              <a:rPr lang="en-US" sz="2000" dirty="0"/>
              <a:t>List up to 3 of your most used and most challenging CI components with a 1 sentence explanation for each. What aspects about the facility CI and its operation would you like to share as best practices? </a:t>
            </a:r>
          </a:p>
          <a:p>
            <a:pPr marL="457200" lvl="0" indent="-457200">
              <a:buFont typeface="+mj-lt"/>
              <a:buAutoNum type="arabicPeriod"/>
            </a:pPr>
            <a:r>
              <a:rPr lang="en-US" sz="2000" dirty="0"/>
              <a:t>What aspects of the facility CI and its operation do you see as challenges or gaps? Are there “CI lessons learnt” that you would like to share or see discussed at the workshop? </a:t>
            </a:r>
          </a:p>
          <a:p>
            <a:pPr marL="457200" lvl="0" indent="-457200">
              <a:buFont typeface="+mj-lt"/>
              <a:buAutoNum type="arabicPeriod"/>
            </a:pPr>
            <a:r>
              <a:rPr lang="en-US" sz="2000" dirty="0"/>
              <a:t>What do see you as key risks in facility CI (e.g., dependency on external resources (compute, data, expertise) and/or services)? Are there mitigation steps that you would like to share or see discussed at the workshop?</a:t>
            </a:r>
          </a:p>
          <a:p>
            <a:pPr marL="457200" lvl="0" indent="-457200">
              <a:buFont typeface="+mj-lt"/>
              <a:buAutoNum type="arabicPeriod"/>
            </a:pPr>
            <a:r>
              <a:rPr lang="en-US" sz="2000" dirty="0"/>
              <a:t>What CI-related workforce development activities does your facilities engage in?</a:t>
            </a:r>
          </a:p>
          <a:p>
            <a:pPr marL="457200" lvl="0" indent="-457200">
              <a:buFont typeface="+mj-lt"/>
              <a:buAutoNum type="arabicPeriod"/>
            </a:pPr>
            <a:r>
              <a:rPr lang="en-US" sz="2000" dirty="0"/>
              <a:t>What do you see as your key new CI requirements and challenges in the next 5-10 years?</a:t>
            </a:r>
          </a:p>
          <a:p>
            <a:pPr marL="457200" lvl="0" indent="-457200">
              <a:buFont typeface="+mj-lt"/>
              <a:buAutoNum type="arabicPeriod"/>
            </a:pPr>
            <a:r>
              <a:rPr lang="en-US" sz="2000" dirty="0"/>
              <a:t>Do you have any other suggestions for the workshop</a:t>
            </a:r>
            <a:r>
              <a:rPr lang="en-US" sz="2000" dirty="0" smtClean="0"/>
              <a:t>?</a:t>
            </a:r>
            <a:endParaRPr lang="en-US" sz="2000" dirty="0"/>
          </a:p>
        </p:txBody>
      </p:sp>
    </p:spTree>
    <p:extLst>
      <p:ext uri="{BB962C8B-B14F-4D97-AF65-F5344CB8AC3E}">
        <p14:creationId xmlns:p14="http://schemas.microsoft.com/office/powerpoint/2010/main" val="18565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a:t>What significant components of the CI were developed in-house? Are these components available to others to reuse? </a:t>
            </a:r>
          </a:p>
        </p:txBody>
      </p:sp>
      <p:sp>
        <p:nvSpPr>
          <p:cNvPr id="3" name="Content Placeholder 2"/>
          <p:cNvSpPr>
            <a:spLocks noGrp="1"/>
          </p:cNvSpPr>
          <p:nvPr>
            <p:ph idx="1"/>
          </p:nvPr>
        </p:nvSpPr>
        <p:spPr/>
        <p:txBody>
          <a:bodyPr/>
          <a:lstStyle/>
          <a:p>
            <a:r>
              <a:rPr lang="en-US" dirty="0" smtClean="0"/>
              <a:t>Most of the CI components are developed </a:t>
            </a:r>
            <a:r>
              <a:rPr lang="en-US" dirty="0" smtClean="0"/>
              <a:t>in-house (~60%)</a:t>
            </a:r>
            <a:endParaRPr lang="en-US" dirty="0" smtClean="0"/>
          </a:p>
          <a:p>
            <a:pPr lvl="1"/>
            <a:r>
              <a:rPr lang="en-US" dirty="0" smtClean="0"/>
              <a:t>Tailored solutions to deal with a particular environment and facility needs</a:t>
            </a:r>
          </a:p>
          <a:p>
            <a:pPr lvl="1"/>
            <a:r>
              <a:rPr lang="en-US" dirty="0" smtClean="0"/>
              <a:t>Often to deal with data management: sensor data capture, data distribution and replication</a:t>
            </a:r>
          </a:p>
          <a:p>
            <a:pPr lvl="1"/>
            <a:r>
              <a:rPr lang="en-US" dirty="0" smtClean="0"/>
              <a:t>Monitoring solutions are often </a:t>
            </a:r>
            <a:r>
              <a:rPr lang="en-US" dirty="0" smtClean="0"/>
              <a:t>customized </a:t>
            </a:r>
            <a:r>
              <a:rPr lang="en-US" dirty="0" smtClean="0"/>
              <a:t>as well</a:t>
            </a:r>
          </a:p>
          <a:p>
            <a:pPr lvl="1"/>
            <a:r>
              <a:rPr lang="en-US" dirty="0" smtClean="0"/>
              <a:t>Special needs for instrument control and data capture</a:t>
            </a:r>
          </a:p>
          <a:p>
            <a:pPr lvl="1"/>
            <a:r>
              <a:rPr lang="en-US" dirty="0" smtClean="0"/>
              <a:t>Some develop a whole suite of services and tools for a particular community</a:t>
            </a:r>
          </a:p>
          <a:p>
            <a:pPr lvl="1"/>
            <a:r>
              <a:rPr lang="en-US" dirty="0"/>
              <a:t>T</a:t>
            </a:r>
            <a:r>
              <a:rPr lang="en-US" dirty="0" smtClean="0"/>
              <a:t>he software is often made available open source to others, but the uptake is not </a:t>
            </a:r>
            <a:r>
              <a:rPr lang="en-US" dirty="0" smtClean="0"/>
              <a:t>clear</a:t>
            </a:r>
            <a:endParaRPr lang="en-US" dirty="0"/>
          </a:p>
          <a:p>
            <a:pPr lvl="1"/>
            <a:r>
              <a:rPr lang="en-US" dirty="0" smtClean="0"/>
              <a:t>Some software is designed to deal with business processes such as procurement</a:t>
            </a:r>
          </a:p>
        </p:txBody>
      </p:sp>
    </p:spTree>
    <p:extLst>
      <p:ext uri="{BB962C8B-B14F-4D97-AF65-F5344CB8AC3E}">
        <p14:creationId xmlns:p14="http://schemas.microsoft.com/office/powerpoint/2010/main" val="18432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a:t>What external CI capabilities and services and/or externally developed tools (if any) does the facility use and who provides them? </a:t>
            </a:r>
          </a:p>
        </p:txBody>
      </p:sp>
      <p:sp>
        <p:nvSpPr>
          <p:cNvPr id="3" name="Content Placeholder 2"/>
          <p:cNvSpPr>
            <a:spLocks noGrp="1"/>
          </p:cNvSpPr>
          <p:nvPr>
            <p:ph idx="1"/>
          </p:nvPr>
        </p:nvSpPr>
        <p:spPr>
          <a:xfrm>
            <a:off x="838200" y="1825624"/>
            <a:ext cx="10515600" cy="4638675"/>
          </a:xfrm>
        </p:spPr>
        <p:txBody>
          <a:bodyPr>
            <a:normAutofit fontScale="92500" lnSpcReduction="10000"/>
          </a:bodyPr>
          <a:lstStyle/>
          <a:p>
            <a:r>
              <a:rPr lang="en-US" dirty="0" smtClean="0"/>
              <a:t>There a lot of reuse of basic software systems</a:t>
            </a:r>
          </a:p>
          <a:p>
            <a:pPr lvl="1"/>
            <a:r>
              <a:rPr lang="en-US" dirty="0" smtClean="0"/>
              <a:t>Software development: </a:t>
            </a:r>
            <a:r>
              <a:rPr lang="en-US" dirty="0"/>
              <a:t>Confluence</a:t>
            </a:r>
            <a:r>
              <a:rPr lang="en-US" dirty="0" smtClean="0"/>
              <a:t>, </a:t>
            </a:r>
            <a:r>
              <a:rPr lang="en-US" dirty="0"/>
              <a:t>Jenkins, </a:t>
            </a:r>
            <a:r>
              <a:rPr lang="en-US" dirty="0" err="1"/>
              <a:t>Github</a:t>
            </a:r>
            <a:endParaRPr lang="en-US" dirty="0" smtClean="0"/>
          </a:p>
          <a:p>
            <a:pPr lvl="1"/>
            <a:r>
              <a:rPr lang="en-US" dirty="0" smtClean="0"/>
              <a:t>Web development: Apache servers, Django, various DBMS</a:t>
            </a:r>
          </a:p>
          <a:p>
            <a:pPr lvl="1"/>
            <a:r>
              <a:rPr lang="en-US" dirty="0" smtClean="0"/>
              <a:t>Software distribution: Docker and Singularity containers</a:t>
            </a:r>
          </a:p>
          <a:p>
            <a:pPr lvl="1"/>
            <a:r>
              <a:rPr lang="en-US" dirty="0" smtClean="0"/>
              <a:t>Authentication: Shibboleth, GSI, </a:t>
            </a:r>
            <a:r>
              <a:rPr lang="en-US" dirty="0" smtClean="0"/>
              <a:t>LDAP</a:t>
            </a:r>
          </a:p>
          <a:p>
            <a:pPr lvl="1"/>
            <a:r>
              <a:rPr lang="en-US" dirty="0" smtClean="0"/>
              <a:t>Data management</a:t>
            </a:r>
            <a:endParaRPr lang="en-US" dirty="0" smtClean="0"/>
          </a:p>
          <a:p>
            <a:r>
              <a:rPr lang="en-US" dirty="0" smtClean="0"/>
              <a:t>Some use of NSF-funded CI software such as Globus (especially </a:t>
            </a:r>
            <a:r>
              <a:rPr lang="en-US" dirty="0" err="1" smtClean="0"/>
              <a:t>GridFTP</a:t>
            </a:r>
            <a:r>
              <a:rPr lang="en-US" dirty="0" smtClean="0"/>
              <a:t>), </a:t>
            </a:r>
            <a:r>
              <a:rPr lang="en-US" dirty="0" err="1" smtClean="0"/>
              <a:t>HTCondor</a:t>
            </a:r>
            <a:r>
              <a:rPr lang="en-US" dirty="0" smtClean="0"/>
              <a:t>, Pegasus, THREDDS</a:t>
            </a:r>
          </a:p>
          <a:p>
            <a:r>
              <a:rPr lang="en-US" dirty="0" smtClean="0"/>
              <a:t>Wide use of CI platforms: Open Science Grid, XSEDE</a:t>
            </a:r>
          </a:p>
          <a:p>
            <a:r>
              <a:rPr lang="en-US" dirty="0"/>
              <a:t>Some projects are leveraging capabilities and knowledge delivered by the Center for Trustworthy Scientific </a:t>
            </a:r>
            <a:r>
              <a:rPr lang="en-US" dirty="0" smtClean="0"/>
              <a:t>Cyberinfrastructure (CTSC)</a:t>
            </a:r>
          </a:p>
          <a:p>
            <a:r>
              <a:rPr lang="en-US" dirty="0" smtClean="0"/>
              <a:t>Some facilities are leveraging cloud technologies for data management </a:t>
            </a:r>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1236956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1884</Words>
  <Application>Microsoft Macintosh PowerPoint</Application>
  <PresentationFormat>Widescreen</PresentationFormat>
  <Paragraphs>290</Paragraphs>
  <Slides>24</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Mangal</vt:lpstr>
      <vt:lpstr>Arial</vt:lpstr>
      <vt:lpstr>Office Theme</vt:lpstr>
      <vt:lpstr>NSF Large Facilities Cyberinfrastructure Workshop  </vt:lpstr>
      <vt:lpstr>Logistics </vt:lpstr>
      <vt:lpstr>Motivations</vt:lpstr>
      <vt:lpstr>Workshop Goals (I/II)</vt:lpstr>
      <vt:lpstr>Workshop Goals (II/II)</vt:lpstr>
      <vt:lpstr>Pre-workshop Survey</vt:lpstr>
      <vt:lpstr>Pre-workshop Survey – Questionnaire </vt:lpstr>
      <vt:lpstr>What significant components of the CI were developed in-house? Are these components available to others to reuse? </vt:lpstr>
      <vt:lpstr>What external CI capabilities and services and/or externally developed tools (if any) does the facility use and who provides them? </vt:lpstr>
      <vt:lpstr>How were these tools identifies and what criteria was used to select the tools? </vt:lpstr>
      <vt:lpstr>List up to 3 of your most used and most challenging CI components with a 1 sentence explanation for each. What aspects about the facility CI and its operation would you like to share as best practices? </vt:lpstr>
      <vt:lpstr>What aspects of the facility CI and its operation do you see as challenges or gaps? Are there “CI lessons learnt” that you would like to share or see discussed at the workshop? </vt:lpstr>
      <vt:lpstr>What do see you as key risks in facility CI? Are there mitigation steps that you would like to share or see discussed at the workshop?</vt:lpstr>
      <vt:lpstr>What CI-related workforce development activities does your facilities engage in? </vt:lpstr>
      <vt:lpstr>What CI-related workforce development activities does your facilities engage in? </vt:lpstr>
      <vt:lpstr>What CI-related workforce development activities does your facilities engage in? </vt:lpstr>
      <vt:lpstr>Personnel Involved in the Training</vt:lpstr>
      <vt:lpstr>Training Methodology Used</vt:lpstr>
      <vt:lpstr>Focus Area of the Development</vt:lpstr>
      <vt:lpstr>What do you see as your key new CI requirements and challenges in the next 5-10 years? </vt:lpstr>
      <vt:lpstr>Do you have any other suggestions for the workshop?</vt:lpstr>
      <vt:lpstr>Agenda – Day 1</vt:lpstr>
      <vt:lpstr>Agenda – Day 2</vt:lpstr>
      <vt:lpstr>Please make comments / take notes during the workshop</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 Large Facilities Cyberinfrastructure Workshop  </dc:title>
  <dc:creator>Manish Parashar</dc:creator>
  <cp:lastModifiedBy>Manish Parashar</cp:lastModifiedBy>
  <cp:revision>133</cp:revision>
  <dcterms:created xsi:type="dcterms:W3CDTF">2017-08-24T17:14:25Z</dcterms:created>
  <dcterms:modified xsi:type="dcterms:W3CDTF">2017-09-06T11:45:01Z</dcterms:modified>
</cp:coreProperties>
</file>