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671F-16A9-4D63-99B5-D5A0A834CA29}" type="datetimeFigureOut">
              <a:rPr lang="en-CA" smtClean="0"/>
              <a:t>2013-06-05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88E9-6F4E-4220-A731-CB78AAC8E05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Modified Approach for CSD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Simplifying the interaction; hardening the security; better supporting federation of directories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45962" y="609600"/>
            <a:ext cx="6553379" cy="5056929"/>
            <a:chOff x="1345962" y="609600"/>
            <a:chExt cx="6553379" cy="5056929"/>
          </a:xfrm>
        </p:grpSpPr>
        <p:pic>
          <p:nvPicPr>
            <p:cNvPr id="1036" name="Picture 12" descr="http://localhost:1086/index.php?img=msc2201.tmp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05947" y="609600"/>
              <a:ext cx="4293394" cy="2000250"/>
            </a:xfrm>
            <a:prstGeom prst="rect">
              <a:avLst/>
            </a:prstGeom>
            <a:noFill/>
          </p:spPr>
        </p:pic>
        <p:pic>
          <p:nvPicPr>
            <p:cNvPr id="1038" name="Picture 14" descr="http://localhost:1086/index.php?img=msc546B.tmp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709016"/>
              <a:ext cx="5907881" cy="2957513"/>
            </a:xfrm>
            <a:prstGeom prst="rect">
              <a:avLst/>
            </a:prstGeom>
            <a:noFill/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4191000" y="256516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40098" y="533400"/>
            <a:ext cx="4419600" cy="2133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 descr="http://localhost:1086/index.php?img=msc2201.tm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5947" y="609600"/>
            <a:ext cx="4293394" cy="2000250"/>
          </a:xfrm>
          <a:prstGeom prst="rect">
            <a:avLst/>
          </a:prstGeom>
          <a:noFill/>
        </p:spPr>
      </p:pic>
      <p:pic>
        <p:nvPicPr>
          <p:cNvPr id="1038" name="Picture 14" descr="http://localhost:1086/index.php?img=msc546B.tm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5962" y="2709016"/>
            <a:ext cx="5907881" cy="2957513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4191000" y="2565162"/>
            <a:ext cx="0" cy="228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990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On a regular cycle, the CSD Manager polls each CSD Directory actor to refresh the aggregated CSD “replica” XML document it maintains.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ocument 34"/>
          <p:cNvSpPr/>
          <p:nvPr/>
        </p:nvSpPr>
        <p:spPr>
          <a:xfrm>
            <a:off x="1143000" y="2698062"/>
            <a:ext cx="18288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Flowchart: Document 33"/>
          <p:cNvSpPr/>
          <p:nvPr/>
        </p:nvSpPr>
        <p:spPr>
          <a:xfrm>
            <a:off x="914400" y="2469462"/>
            <a:ext cx="1828800" cy="106680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lowchart: Document 1"/>
          <p:cNvSpPr/>
          <p:nvPr/>
        </p:nvSpPr>
        <p:spPr>
          <a:xfrm>
            <a:off x="4191000" y="945462"/>
            <a:ext cx="1828800" cy="1066800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7000" y="945462"/>
            <a:ext cx="1371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CSD Directory 1</a:t>
            </a:r>
          </a:p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“Facility” Directory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4191000" y="2240862"/>
            <a:ext cx="1828800" cy="106680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240862"/>
            <a:ext cx="1371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CSD Directory 2</a:t>
            </a:r>
          </a:p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“Facility/Services” Directory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191000" y="3612462"/>
            <a:ext cx="1828800" cy="10668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612462"/>
            <a:ext cx="1371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CSD Directory 3</a:t>
            </a:r>
          </a:p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“Provider/Org”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326462"/>
            <a:ext cx="1371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CSD Manager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762000" y="2240862"/>
            <a:ext cx="1828800" cy="1066800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088168" y="1174062"/>
            <a:ext cx="304800" cy="228600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2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6096000" y="2435992"/>
            <a:ext cx="304800" cy="228600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2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6096000" y="3815424"/>
            <a:ext cx="304800" cy="228600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2"/>
              </a:solidFill>
            </a:endParaRPr>
          </a:p>
        </p:txBody>
      </p:sp>
      <p:cxnSp>
        <p:nvCxnSpPr>
          <p:cNvPr id="14" name="Elbow Connector 13"/>
          <p:cNvCxnSpPr>
            <a:stCxn id="2" idx="1"/>
            <a:endCxn id="9" idx="3"/>
          </p:cNvCxnSpPr>
          <p:nvPr/>
        </p:nvCxnSpPr>
        <p:spPr>
          <a:xfrm rot="10800000" flipV="1">
            <a:off x="2590800" y="1478862"/>
            <a:ext cx="1600200" cy="12954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>
            <a:off x="2590800" y="2767912"/>
            <a:ext cx="1600200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  <a:endCxn id="9" idx="3"/>
          </p:cNvCxnSpPr>
          <p:nvPr/>
        </p:nvCxnSpPr>
        <p:spPr>
          <a:xfrm rot="10800000">
            <a:off x="2590800" y="2774262"/>
            <a:ext cx="1600200" cy="13716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8" idx="0"/>
            <a:endCxn id="3" idx="3"/>
          </p:cNvCxnSpPr>
          <p:nvPr/>
        </p:nvCxnSpPr>
        <p:spPr>
          <a:xfrm rot="5400000" flipH="1" flipV="1">
            <a:off x="4724400" y="-1797738"/>
            <a:ext cx="76200" cy="6172200"/>
          </a:xfrm>
          <a:prstGeom prst="bentConnector4">
            <a:avLst>
              <a:gd name="adj1" fmla="val 1192524"/>
              <a:gd name="adj2" fmla="val 1037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3" idx="3"/>
            <a:endCxn id="5" idx="3"/>
          </p:cNvCxnSpPr>
          <p:nvPr/>
        </p:nvCxnSpPr>
        <p:spPr>
          <a:xfrm>
            <a:off x="7848600" y="1250262"/>
            <a:ext cx="12700" cy="12954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2"/>
          <p:cNvCxnSpPr>
            <a:stCxn id="5" idx="3"/>
            <a:endCxn id="7" idx="3"/>
          </p:cNvCxnSpPr>
          <p:nvPr/>
        </p:nvCxnSpPr>
        <p:spPr>
          <a:xfrm>
            <a:off x="7848600" y="2545662"/>
            <a:ext cx="12700" cy="13716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9000" y="228600"/>
            <a:ext cx="22531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https GET ?</a:t>
            </a:r>
            <a:r>
              <a:rPr lang="en-CA" i="1" dirty="0" smtClean="0"/>
              <a:t>timestamp</a:t>
            </a:r>
            <a:endParaRPr lang="en-CA" i="1" dirty="0"/>
          </a:p>
        </p:txBody>
      </p:sp>
      <p:sp>
        <p:nvSpPr>
          <p:cNvPr id="36" name="Down Arrow 35"/>
          <p:cNvSpPr/>
          <p:nvPr/>
        </p:nvSpPr>
        <p:spPr>
          <a:xfrm>
            <a:off x="1582394" y="3849608"/>
            <a:ext cx="304800" cy="381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2"/>
              </a:solidFill>
            </a:endParaRPr>
          </a:p>
        </p:txBody>
      </p:sp>
      <p:sp>
        <p:nvSpPr>
          <p:cNvPr id="39" name="Flowchart: Document 38"/>
          <p:cNvSpPr/>
          <p:nvPr/>
        </p:nvSpPr>
        <p:spPr>
          <a:xfrm>
            <a:off x="855292" y="4365916"/>
            <a:ext cx="1828800" cy="1066800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19400" y="4831662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CSD.xsd</a:t>
            </a:r>
            <a:r>
              <a:rPr lang="en-CA" dirty="0" smtClean="0"/>
              <a:t>-compliant XML documents are returned by each Directory in response to the Manager’s poll. Each document contains the Directory’s inserted and updated records since the specified </a:t>
            </a:r>
            <a:r>
              <a:rPr lang="en-CA" i="1" dirty="0" smtClean="0"/>
              <a:t>timestamp</a:t>
            </a:r>
            <a:r>
              <a:rPr lang="en-CA" dirty="0" smtClean="0"/>
              <a:t>. These XML documents are merged by the Manager to create a refreshed version of the CSD replica XML document.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60092" y="2691924"/>
            <a:ext cx="6172200" cy="3048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4"/>
          <p:cNvGrpSpPr/>
          <p:nvPr/>
        </p:nvGrpSpPr>
        <p:grpSpPr>
          <a:xfrm>
            <a:off x="1345962" y="609600"/>
            <a:ext cx="6553379" cy="5056929"/>
            <a:chOff x="1345962" y="609600"/>
            <a:chExt cx="6553379" cy="5056929"/>
          </a:xfrm>
        </p:grpSpPr>
        <p:pic>
          <p:nvPicPr>
            <p:cNvPr id="1036" name="Picture 12" descr="http://localhost:1086/index.php?img=msc2201.tmp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05947" y="609600"/>
              <a:ext cx="4293394" cy="2000250"/>
            </a:xfrm>
            <a:prstGeom prst="rect">
              <a:avLst/>
            </a:prstGeom>
            <a:noFill/>
          </p:spPr>
        </p:pic>
        <p:pic>
          <p:nvPicPr>
            <p:cNvPr id="1038" name="Picture 14" descr="http://localhost:1086/index.php?img=msc546B.tmp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709016"/>
              <a:ext cx="5907881" cy="2957513"/>
            </a:xfrm>
            <a:prstGeom prst="rect">
              <a:avLst/>
            </a:prstGeom>
            <a:noFill/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4191000" y="256516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6200" y="1418272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A CSD Consumer actor uses </a:t>
            </a:r>
            <a:r>
              <a:rPr lang="en-CA" dirty="0" err="1" smtClean="0"/>
              <a:t>XQuery</a:t>
            </a:r>
            <a:r>
              <a:rPr lang="en-CA" dirty="0" smtClean="0"/>
              <a:t> to query the CSD Manager’s replica XML document. </a:t>
            </a:r>
            <a:r>
              <a:rPr lang="en-CA" dirty="0" smtClean="0"/>
              <a:t>Optional </a:t>
            </a:r>
            <a:r>
              <a:rPr lang="en-CA" dirty="0" err="1" smtClean="0"/>
              <a:t>FreeBusy</a:t>
            </a:r>
            <a:r>
              <a:rPr lang="en-CA" dirty="0" smtClean="0"/>
              <a:t> queries may also be executed.</a:t>
            </a:r>
          </a:p>
          <a:p>
            <a:pPr algn="r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62400" y="1862984"/>
            <a:ext cx="1371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CSD Manager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733086" y="3141292"/>
            <a:ext cx="1828800" cy="1066800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&lt;CSD&gt;</a:t>
            </a:r>
          </a:p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OrganizationDirectory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FacilityDirectory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ServiceDirectory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CA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ProviderDirectory</a:t>
            </a:r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&lt;/CSD&gt;</a:t>
            </a:r>
            <a:endParaRPr lang="en-CA" sz="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828800"/>
            <a:ext cx="1371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CSD Consumer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609600" y="457200"/>
            <a:ext cx="1828800" cy="10668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csdConsumerQuery</a:t>
            </a:r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CA" sz="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XQuery</a:t>
            </a:r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CA" sz="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FreeBusy</a:t>
            </a:r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CA" sz="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csdConsumerQuery</a:t>
            </a:r>
            <a:r>
              <a:rPr lang="en-CA" sz="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CA" sz="8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1862984"/>
            <a:ext cx="13716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2"/>
                </a:solidFill>
              </a:rPr>
              <a:t>CSD </a:t>
            </a:r>
            <a:r>
              <a:rPr lang="en-CA" sz="1000" dirty="0" err="1" smtClean="0">
                <a:solidFill>
                  <a:schemeClr val="tx2"/>
                </a:solidFill>
              </a:rPr>
              <a:t>FreeBusy</a:t>
            </a:r>
            <a:endParaRPr lang="en-CA" sz="1000" dirty="0" smtClean="0">
              <a:solidFill>
                <a:schemeClr val="tx2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6" idx="1"/>
          </p:cNvCxnSpPr>
          <p:nvPr/>
        </p:nvCxnSpPr>
        <p:spPr>
          <a:xfrm>
            <a:off x="2438400" y="990600"/>
            <a:ext cx="1524000" cy="117718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11" idx="0"/>
          </p:cNvCxnSpPr>
          <p:nvPr/>
        </p:nvCxnSpPr>
        <p:spPr>
          <a:xfrm rot="5400000" flipH="1" flipV="1">
            <a:off x="6210300" y="300884"/>
            <a:ext cx="12700" cy="3124200"/>
          </a:xfrm>
          <a:prstGeom prst="bentConnector3">
            <a:avLst>
              <a:gd name="adj1" fmla="val 6644860"/>
            </a:avLst>
          </a:prstGeom>
          <a:ln w="381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872384"/>
            <a:ext cx="12073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200" dirty="0" err="1" smtClean="0">
                <a:latin typeface="Courier New" pitchFamily="49" charset="0"/>
                <a:cs typeface="Courier New" pitchFamily="49" charset="0"/>
              </a:rPr>
              <a:t>FreeBusy</a:t>
            </a:r>
            <a:r>
              <a:rPr lang="en-CA" sz="12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CA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>
            <a:off x="4647486" y="2472584"/>
            <a:ext cx="714" cy="6687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40835" y="2607892"/>
            <a:ext cx="10214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200" dirty="0" err="1" smtClean="0">
                <a:latin typeface="Courier New" pitchFamily="49" charset="0"/>
                <a:cs typeface="Courier New" pitchFamily="49" charset="0"/>
              </a:rPr>
              <a:t>XQuery</a:t>
            </a:r>
            <a:r>
              <a:rPr lang="en-CA" sz="12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95060" y="3962400"/>
            <a:ext cx="1828800" cy="2286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sz="8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Flowchart: Document 33"/>
          <p:cNvSpPr/>
          <p:nvPr/>
        </p:nvSpPr>
        <p:spPr>
          <a:xfrm>
            <a:off x="999860" y="4114800"/>
            <a:ext cx="1295400" cy="762000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XQueryResult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Flowchart: Document 35"/>
          <p:cNvSpPr/>
          <p:nvPr/>
        </p:nvSpPr>
        <p:spPr>
          <a:xfrm>
            <a:off x="999860" y="4953000"/>
            <a:ext cx="1295400" cy="7620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vFREEBUSY</a:t>
            </a:r>
            <a:r>
              <a:rPr lang="en-CA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result</a:t>
            </a:r>
            <a:endParaRPr lang="en-CA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Straight Arrow Connector 36"/>
          <p:cNvCxnSpPr>
            <a:stCxn id="32" idx="0"/>
            <a:endCxn id="8" idx="2"/>
          </p:cNvCxnSpPr>
          <p:nvPr/>
        </p:nvCxnSpPr>
        <p:spPr>
          <a:xfrm flipH="1" flipV="1">
            <a:off x="1600200" y="2438400"/>
            <a:ext cx="926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34" idx="3"/>
          </p:cNvCxnSpPr>
          <p:nvPr/>
        </p:nvCxnSpPr>
        <p:spPr>
          <a:xfrm rot="5400000">
            <a:off x="3292256" y="3140569"/>
            <a:ext cx="358235" cy="235222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90800" y="1253384"/>
            <a:ext cx="12056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https POST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5867400" y="2701184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CSD Consumer actor uses https POST to submit an </a:t>
            </a:r>
            <a:r>
              <a:rPr lang="en-CA" dirty="0" err="1" smtClean="0"/>
              <a:t>XQuery</a:t>
            </a:r>
            <a:r>
              <a:rPr lang="en-CA" dirty="0" smtClean="0"/>
              <a:t> and (optional) </a:t>
            </a:r>
            <a:r>
              <a:rPr lang="en-CA" dirty="0" err="1" smtClean="0"/>
              <a:t>FreeBusy</a:t>
            </a:r>
            <a:r>
              <a:rPr lang="en-CA" dirty="0" smtClean="0"/>
              <a:t> query to the CSD Manager. The </a:t>
            </a:r>
            <a:r>
              <a:rPr lang="en-CA" dirty="0" err="1" smtClean="0"/>
              <a:t>XQuery</a:t>
            </a:r>
            <a:r>
              <a:rPr lang="en-CA" dirty="0" smtClean="0"/>
              <a:t> is run against a CSD replica document. </a:t>
            </a:r>
            <a:r>
              <a:rPr lang="en-CA" dirty="0" err="1" smtClean="0"/>
              <a:t>FreeBusy</a:t>
            </a:r>
            <a:r>
              <a:rPr lang="en-CA" dirty="0" smtClean="0"/>
              <a:t> queries, if present, are sent to one or more CSD </a:t>
            </a:r>
            <a:r>
              <a:rPr lang="en-CA" dirty="0" err="1" smtClean="0"/>
              <a:t>FreeBusy</a:t>
            </a:r>
            <a:r>
              <a:rPr lang="en-CA" dirty="0" smtClean="0"/>
              <a:t> actors. The results are returned to the CSD Consumer inside a single response document. </a:t>
            </a:r>
            <a:endParaRPr lang="en-CA" dirty="0"/>
          </a:p>
        </p:txBody>
      </p:sp>
      <p:cxnSp>
        <p:nvCxnSpPr>
          <p:cNvPr id="51" name="Elbow Connector 42"/>
          <p:cNvCxnSpPr>
            <a:stCxn id="6" idx="3"/>
            <a:endCxn id="36" idx="2"/>
          </p:cNvCxnSpPr>
          <p:nvPr/>
        </p:nvCxnSpPr>
        <p:spPr>
          <a:xfrm flipH="1">
            <a:off x="1647560" y="2167784"/>
            <a:ext cx="3686440" cy="3496839"/>
          </a:xfrm>
          <a:prstGeom prst="bentConnector4">
            <a:avLst>
              <a:gd name="adj1" fmla="val -10142"/>
              <a:gd name="adj2" fmla="val 122152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Implications…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All Directories are required to provide “fresh” content, conformant to the CSD.xsd schema, when polled. </a:t>
            </a:r>
          </a:p>
          <a:p>
            <a:r>
              <a:rPr lang="en-CA" dirty="0" smtClean="0"/>
              <a:t>An individual Directory may return one or more of the top level Organization, Facility, Service and Provider elements.</a:t>
            </a:r>
          </a:p>
          <a:p>
            <a:r>
              <a:rPr lang="en-CA" dirty="0" smtClean="0"/>
              <a:t>The Manager constructs and maintains a CSD replica XML document which Consumers may query using </a:t>
            </a:r>
            <a:r>
              <a:rPr lang="en-CA" dirty="0" err="1" smtClean="0"/>
              <a:t>XQuery</a:t>
            </a:r>
            <a:r>
              <a:rPr lang="en-CA" dirty="0" smtClean="0"/>
              <a:t>. Consumers do not directly access a Directory.</a:t>
            </a:r>
          </a:p>
          <a:p>
            <a:r>
              <a:rPr lang="en-CA" dirty="0" smtClean="0"/>
              <a:t>Queries are </a:t>
            </a:r>
            <a:r>
              <a:rPr lang="en-CA" dirty="0" err="1" smtClean="0"/>
              <a:t>POSTed</a:t>
            </a:r>
            <a:r>
              <a:rPr lang="en-CA" dirty="0" smtClean="0"/>
              <a:t> to the Manager by a Consumer; the result is returned as an XML document. This approach has caching implications for the Consumer.</a:t>
            </a:r>
          </a:p>
          <a:p>
            <a:r>
              <a:rPr lang="en-CA" dirty="0" smtClean="0"/>
              <a:t>The Manager must know the web address of every Directory.</a:t>
            </a:r>
          </a:p>
          <a:p>
            <a:r>
              <a:rPr lang="en-CA" dirty="0" smtClean="0"/>
              <a:t>The Manager must deconstruct inbound </a:t>
            </a:r>
            <a:r>
              <a:rPr lang="en-CA" dirty="0" err="1" smtClean="0"/>
              <a:t>XQuery</a:t>
            </a:r>
            <a:r>
              <a:rPr lang="en-CA" dirty="0" smtClean="0"/>
              <a:t> and </a:t>
            </a:r>
            <a:r>
              <a:rPr lang="en-CA" dirty="0" err="1" smtClean="0"/>
              <a:t>FreeBusy</a:t>
            </a:r>
            <a:r>
              <a:rPr lang="en-CA" dirty="0" smtClean="0"/>
              <a:t>  queries and then reconstruct the results into a single response document.</a:t>
            </a:r>
          </a:p>
          <a:p>
            <a:r>
              <a:rPr lang="en-CA" dirty="0" smtClean="0"/>
              <a:t>The Manager’s “CSD replica” will be as “stale” as the time since the last refresh poll. </a:t>
            </a:r>
            <a:r>
              <a:rPr lang="en-CA" dirty="0" err="1" smtClean="0"/>
              <a:t>FreeBusy</a:t>
            </a:r>
            <a:r>
              <a:rPr lang="en-CA" dirty="0" smtClean="0"/>
              <a:t> information will not be cached by the Manager.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0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573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Modified Approach for CSD</vt:lpstr>
      <vt:lpstr>Slide 2</vt:lpstr>
      <vt:lpstr>Slide 3</vt:lpstr>
      <vt:lpstr>Slide 4</vt:lpstr>
      <vt:lpstr>Slide 5</vt:lpstr>
      <vt:lpstr>Slide 6</vt:lpstr>
      <vt:lpstr>Some Implications…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Ritz</dc:creator>
  <cp:lastModifiedBy>Derek Ritz</cp:lastModifiedBy>
  <cp:revision>87</cp:revision>
  <dcterms:created xsi:type="dcterms:W3CDTF">2013-06-05T15:25:53Z</dcterms:created>
  <dcterms:modified xsi:type="dcterms:W3CDTF">2013-06-06T21:11:42Z</dcterms:modified>
</cp:coreProperties>
</file>