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0" r:id="rId1"/>
  </p:sldMasterIdLst>
  <p:notesMasterIdLst>
    <p:notesMasterId r:id="rId25"/>
  </p:notesMasterIdLst>
  <p:sldIdLst>
    <p:sldId id="278" r:id="rId2"/>
    <p:sldId id="279" r:id="rId3"/>
    <p:sldId id="273" r:id="rId4"/>
    <p:sldId id="296" r:id="rId5"/>
    <p:sldId id="334" r:id="rId6"/>
    <p:sldId id="335" r:id="rId7"/>
    <p:sldId id="333" r:id="rId8"/>
    <p:sldId id="343" r:id="rId9"/>
    <p:sldId id="342" r:id="rId10"/>
    <p:sldId id="344" r:id="rId11"/>
    <p:sldId id="348" r:id="rId12"/>
    <p:sldId id="336" r:id="rId13"/>
    <p:sldId id="297" r:id="rId14"/>
    <p:sldId id="341" r:id="rId15"/>
    <p:sldId id="337" r:id="rId16"/>
    <p:sldId id="338" r:id="rId17"/>
    <p:sldId id="339" r:id="rId18"/>
    <p:sldId id="346" r:id="rId19"/>
    <p:sldId id="328" r:id="rId20"/>
    <p:sldId id="345" r:id="rId21"/>
    <p:sldId id="325" r:id="rId22"/>
    <p:sldId id="347" r:id="rId23"/>
    <p:sldId id="331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8" userDrawn="1">
          <p15:clr>
            <a:srgbClr val="A4A3A4"/>
          </p15:clr>
        </p15:guide>
        <p15:guide id="2" pos="38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AD75"/>
    <a:srgbClr val="1282B0"/>
    <a:srgbClr val="024B80"/>
    <a:srgbClr val="048CF2"/>
    <a:srgbClr val="DACFA6"/>
    <a:srgbClr val="C3B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984" autoAdjust="0"/>
  </p:normalViewPr>
  <p:slideViewPr>
    <p:cSldViewPr snapToGrid="0" snapToObjects="1">
      <p:cViewPr varScale="1">
        <p:scale>
          <a:sx n="95" d="100"/>
          <a:sy n="95" d="100"/>
        </p:scale>
        <p:origin x="664" y="72"/>
      </p:cViewPr>
      <p:guideLst>
        <p:guide orient="horz" pos="2168"/>
        <p:guide pos="38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F0B06-3E63-43D6-9751-C1AA7D1D2E47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8597C-DA6A-40D1-9D6F-325B421B45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639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안녕하십니까 </a:t>
            </a:r>
            <a:r>
              <a:rPr lang="ko-KR" altLang="en-US" dirty="0" err="1"/>
              <a:t>포스웨이브</a:t>
            </a:r>
            <a:r>
              <a:rPr lang="ko-KR" altLang="en-US" dirty="0"/>
              <a:t> 신입사원 최경수입니다</a:t>
            </a:r>
            <a:r>
              <a:rPr lang="en-US" altLang="ko-KR" dirty="0"/>
              <a:t>. </a:t>
            </a:r>
            <a:r>
              <a:rPr lang="ko-KR" altLang="en-US" dirty="0"/>
              <a:t>저는 마포구 안 주거적지의 현황을 분석하는 시스템을 주제로 프로젝트를 진행하였습니다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8597C-DA6A-40D1-9D6F-325B421B45A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1353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받아온 데이터를 어떻게 활용하였는가에 대해 말씀드리겠습니다</a:t>
            </a:r>
            <a:r>
              <a:rPr lang="en-US" altLang="ko-KR" dirty="0"/>
              <a:t>. </a:t>
            </a:r>
            <a:r>
              <a:rPr lang="ko-KR" altLang="en-US" dirty="0"/>
              <a:t>주거적지를 분석하기 위해서는 먼저 조건을 설정해야 합니다</a:t>
            </a:r>
            <a:r>
              <a:rPr lang="en-US" altLang="ko-KR" dirty="0"/>
              <a:t>. </a:t>
            </a:r>
            <a:r>
              <a:rPr lang="ko-KR" altLang="en-US" dirty="0"/>
              <a:t>조건 설정 시 원하는 </a:t>
            </a:r>
            <a:r>
              <a:rPr lang="ko-KR" altLang="en-US" dirty="0" err="1"/>
              <a:t>읍면동을</a:t>
            </a:r>
            <a:r>
              <a:rPr lang="ko-KR" altLang="en-US" dirty="0"/>
              <a:t> 선택합니다</a:t>
            </a:r>
            <a:r>
              <a:rPr lang="en-US" altLang="ko-KR" dirty="0"/>
              <a:t>. </a:t>
            </a:r>
            <a:r>
              <a:rPr lang="ko-KR" altLang="en-US" dirty="0"/>
              <a:t>선택한 </a:t>
            </a:r>
            <a:r>
              <a:rPr lang="ko-KR" altLang="en-US" dirty="0" err="1"/>
              <a:t>읍면동</a:t>
            </a:r>
            <a:r>
              <a:rPr lang="ko-KR" altLang="en-US" dirty="0"/>
              <a:t> 안에 실거래가 정보가 존재하는 건물의 목록을 뽑아낸 다음 주거 형태</a:t>
            </a:r>
            <a:r>
              <a:rPr lang="en-US" altLang="ko-KR" dirty="0"/>
              <a:t>, </a:t>
            </a:r>
            <a:r>
              <a:rPr lang="ko-KR" altLang="en-US" dirty="0"/>
              <a:t>전월세 구분</a:t>
            </a:r>
            <a:r>
              <a:rPr lang="en-US" altLang="ko-KR" dirty="0"/>
              <a:t>, </a:t>
            </a:r>
            <a:r>
              <a:rPr lang="ko-KR" altLang="en-US" dirty="0"/>
              <a:t>보증금 및 월세를 설정하여 해당 조건에 맞는 건물 정보를 가져옵니다</a:t>
            </a:r>
            <a:r>
              <a:rPr lang="en-US" altLang="ko-KR" dirty="0"/>
              <a:t>. </a:t>
            </a:r>
            <a:r>
              <a:rPr lang="ko-KR" altLang="en-US" dirty="0" err="1"/>
              <a:t>필터링된</a:t>
            </a:r>
            <a:r>
              <a:rPr lang="ko-KR" altLang="en-US" dirty="0"/>
              <a:t> 각 </a:t>
            </a:r>
            <a:r>
              <a:rPr lang="ko-KR" altLang="en-US" dirty="0" err="1"/>
              <a:t>건물들에서</a:t>
            </a:r>
            <a:r>
              <a:rPr lang="ko-KR" altLang="en-US" dirty="0"/>
              <a:t> 설정한 범위에 맞게 주요지점 시설물과 안전현황</a:t>
            </a:r>
            <a:r>
              <a:rPr lang="en-US" altLang="ko-KR" dirty="0"/>
              <a:t>, </a:t>
            </a:r>
            <a:r>
              <a:rPr lang="ko-KR" altLang="en-US" dirty="0"/>
              <a:t>교통 정보를 찾아옵니다</a:t>
            </a:r>
            <a:r>
              <a:rPr lang="en-US" altLang="ko-KR" dirty="0"/>
              <a:t>. </a:t>
            </a:r>
            <a:r>
              <a:rPr lang="ko-KR" altLang="en-US" dirty="0"/>
              <a:t>각 건물이 가지는 정보의 양을 평균과 비교한 후 표준편차를 구하여 </a:t>
            </a:r>
            <a:r>
              <a:rPr lang="en-US" altLang="ko-KR" dirty="0"/>
              <a:t>Z</a:t>
            </a:r>
            <a:r>
              <a:rPr lang="ko-KR" altLang="en-US" dirty="0"/>
              <a:t>점수를 구한 후 </a:t>
            </a:r>
            <a:r>
              <a:rPr lang="en-US" altLang="ko-KR" dirty="0"/>
              <a:t>T</a:t>
            </a:r>
            <a:r>
              <a:rPr lang="ko-KR" altLang="en-US" dirty="0" err="1"/>
              <a:t>점수화하여</a:t>
            </a:r>
            <a:r>
              <a:rPr lang="ko-KR" altLang="en-US" dirty="0"/>
              <a:t> 분석하였습니다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8597C-DA6A-40D1-9D6F-325B421B45A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0640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요인에 대한 가중치를 줄 때 요인을 해당 논문을 참고하였습니다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번째</a:t>
            </a:r>
            <a:r>
              <a:rPr lang="en-US" altLang="ko-KR" dirty="0"/>
              <a:t>, 2</a:t>
            </a:r>
            <a:r>
              <a:rPr lang="ko-KR" altLang="en-US" dirty="0"/>
              <a:t>번째는 주택점유형태에 따른 주거환경과 주거만족 연구</a:t>
            </a:r>
            <a:r>
              <a:rPr lang="en-US" altLang="ko-KR" dirty="0"/>
              <a:t>-</a:t>
            </a:r>
            <a:r>
              <a:rPr lang="ko-KR" altLang="en-US" dirty="0"/>
              <a:t>주택복지정책에 대한 함의</a:t>
            </a:r>
            <a:endParaRPr lang="en-US" altLang="ko-KR" dirty="0"/>
          </a:p>
          <a:p>
            <a:r>
              <a:rPr lang="en-US" altLang="ko-KR" dirty="0"/>
              <a:t>3, 4</a:t>
            </a:r>
            <a:r>
              <a:rPr lang="ko-KR" altLang="en-US" dirty="0"/>
              <a:t>번째는 청년 </a:t>
            </a:r>
            <a:r>
              <a:rPr lang="en-US" altLang="ko-KR" dirty="0"/>
              <a:t>1</a:t>
            </a:r>
            <a:r>
              <a:rPr lang="ko-KR" altLang="en-US" dirty="0"/>
              <a:t>인가구를 위한 주거요구분석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8597C-DA6A-40D1-9D6F-325B421B45A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5410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산출물입니다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8597C-DA6A-40D1-9D6F-325B421B45A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9030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일정표를 작성하여 프로젝트를 진행하였습니다</a:t>
            </a:r>
            <a:r>
              <a:rPr lang="en-US" altLang="ko-KR" dirty="0"/>
              <a:t>. </a:t>
            </a:r>
            <a:r>
              <a:rPr lang="ko-KR" altLang="en-US" dirty="0"/>
              <a:t>주황색의 경우 예정 진행 사항이고 초록색은 실제로 어떻게 진행하였는가를 보여줍니다</a:t>
            </a:r>
            <a:r>
              <a:rPr lang="en-US" altLang="ko-KR" dirty="0"/>
              <a:t>. </a:t>
            </a:r>
            <a:r>
              <a:rPr lang="ko-KR" altLang="en-US" dirty="0"/>
              <a:t>둘 간의 간극이 큰데 데이터를 정제하는 데에 어려움이 있어 일정이 많이 밀리게 됐습니다</a:t>
            </a:r>
            <a:r>
              <a:rPr lang="en-US" altLang="ko-KR" dirty="0"/>
              <a:t>. (</a:t>
            </a:r>
            <a:r>
              <a:rPr lang="ko-KR" altLang="en-US" dirty="0"/>
              <a:t>데이터 </a:t>
            </a:r>
            <a:r>
              <a:rPr lang="ko-KR" altLang="en-US" dirty="0" err="1"/>
              <a:t>수집하려는데</a:t>
            </a:r>
            <a:r>
              <a:rPr lang="ko-KR" altLang="en-US" dirty="0"/>
              <a:t> 어떤 것을 수집할지 오래 걸렸고</a:t>
            </a:r>
            <a:r>
              <a:rPr lang="en-US" altLang="ko-KR" dirty="0"/>
              <a:t>, </a:t>
            </a:r>
            <a:r>
              <a:rPr lang="ko-KR" altLang="en-US" dirty="0"/>
              <a:t>수집한 자료를 변환하는 데에 애를 먹었습니다</a:t>
            </a:r>
            <a:r>
              <a:rPr lang="en-US" altLang="ko-KR" dirty="0"/>
              <a:t>. </a:t>
            </a:r>
            <a:r>
              <a:rPr lang="ko-KR" altLang="en-US" dirty="0"/>
              <a:t>컬럼을 정해서 그 컬럼에 맞게 </a:t>
            </a:r>
            <a:r>
              <a:rPr lang="ko-KR" altLang="en-US" dirty="0" err="1"/>
              <a:t>저장하려는데</a:t>
            </a:r>
            <a:r>
              <a:rPr lang="ko-KR" altLang="en-US" dirty="0"/>
              <a:t> 불러들이는 데이터들의 형태가 다 달라 맞춘다고 오래 걸렸습니다</a:t>
            </a:r>
            <a:r>
              <a:rPr lang="en-US" altLang="ko-KR" dirty="0"/>
              <a:t>. </a:t>
            </a:r>
            <a:r>
              <a:rPr lang="ko-KR" altLang="en-US" dirty="0"/>
              <a:t>좌표계를 맞추는 데에도 시간이 오래 걸렸습니다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8597C-DA6A-40D1-9D6F-325B421B45A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245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기능의 경우 보통 </a:t>
            </a:r>
            <a:r>
              <a:rPr lang="en-US" altLang="ko-KR" dirty="0" err="1"/>
              <a:t>openlayers</a:t>
            </a:r>
            <a:r>
              <a:rPr lang="ko-KR" altLang="en-US" dirty="0"/>
              <a:t>에서 많이 지체되었습니다</a:t>
            </a:r>
            <a:r>
              <a:rPr lang="en-US" altLang="ko-KR" dirty="0"/>
              <a:t>. </a:t>
            </a:r>
            <a:r>
              <a:rPr lang="ko-KR" altLang="en-US" dirty="0" err="1"/>
              <a:t>버전별</a:t>
            </a:r>
            <a:r>
              <a:rPr lang="ko-KR" altLang="en-US" dirty="0"/>
              <a:t> 다른 점이나 좌표계</a:t>
            </a:r>
            <a:r>
              <a:rPr lang="en-US" altLang="ko-KR" dirty="0"/>
              <a:t>, </a:t>
            </a:r>
            <a:r>
              <a:rPr lang="en-US" altLang="ko-KR" dirty="0" err="1"/>
              <a:t>geoserver</a:t>
            </a:r>
            <a:r>
              <a:rPr lang="ko-KR" altLang="en-US" dirty="0"/>
              <a:t>와의 통신 간 오류 등으로 일정이 전체적으로 밀리게 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8597C-DA6A-40D1-9D6F-325B421B45A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4516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요구사항 정의서의 경우 제안 요청서를 주신 저의 고객 신철영 이사님과 소통하여 기능에 대한 정의를 구체화하였습니다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8597C-DA6A-40D1-9D6F-325B421B45A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8867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화면에 대한 정의를 한 사용자 인터페이스 설계서입니다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8597C-DA6A-40D1-9D6F-325B421B45A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7013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공통 코드 테이블과 데이터 정제를 통해 테이블 수를 줄여서 사용해보았습니다</a:t>
            </a:r>
            <a:r>
              <a:rPr lang="en-US" altLang="ko-KR" dirty="0"/>
              <a:t>. </a:t>
            </a:r>
            <a:r>
              <a:rPr lang="ko-KR" altLang="en-US" dirty="0"/>
              <a:t>또한 데이터 관리 테이블과 이력 대장 테이블로 나누어 데이터 </a:t>
            </a:r>
            <a:r>
              <a:rPr lang="ko-KR" altLang="en-US" dirty="0" err="1"/>
              <a:t>온존성을</a:t>
            </a:r>
            <a:r>
              <a:rPr lang="ko-KR" altLang="en-US" dirty="0"/>
              <a:t> 높이도록 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8597C-DA6A-40D1-9D6F-325B421B45A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373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다음과 같은 환경에서 진행하였습니다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8597C-DA6A-40D1-9D6F-325B421B45A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9294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8597C-DA6A-40D1-9D6F-325B421B45A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4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프로젝트에 대해 간략히 </a:t>
            </a:r>
            <a:r>
              <a:rPr lang="ko-KR" altLang="en-US" dirty="0" err="1"/>
              <a:t>설명드린</a:t>
            </a:r>
            <a:r>
              <a:rPr lang="ko-KR" altLang="en-US" dirty="0"/>
              <a:t> 다음 어떤 데이터를 사용하였는지</a:t>
            </a:r>
            <a:r>
              <a:rPr lang="en-US" altLang="ko-KR" dirty="0"/>
              <a:t>, </a:t>
            </a:r>
            <a:r>
              <a:rPr lang="ko-KR" altLang="en-US" dirty="0"/>
              <a:t>산출물은 어떻게 나왔는지 말씀드린 후 시연하도록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8597C-DA6A-40D1-9D6F-325B421B45A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9303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8597C-DA6A-40D1-9D6F-325B421B45A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54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프로젝트에 대해 간단히 </a:t>
            </a:r>
            <a:r>
              <a:rPr lang="ko-KR" altLang="en-US" dirty="0" err="1"/>
              <a:t>설명드리도록</a:t>
            </a:r>
            <a:r>
              <a:rPr lang="ko-KR" altLang="en-US" dirty="0"/>
              <a:t>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8597C-DA6A-40D1-9D6F-325B421B45A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133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주제는 동일하게</a:t>
            </a:r>
            <a:r>
              <a:rPr lang="en-US" altLang="ko-KR" dirty="0"/>
              <a:t> </a:t>
            </a:r>
            <a:r>
              <a:rPr lang="ko-KR" altLang="en-US" dirty="0"/>
              <a:t>저 또한 </a:t>
            </a:r>
            <a:r>
              <a:rPr lang="ko-KR" altLang="en-US" dirty="0" err="1"/>
              <a:t>포스웨이브의</a:t>
            </a:r>
            <a:r>
              <a:rPr lang="ko-KR" altLang="en-US" dirty="0"/>
              <a:t> 신규입원을 위한 주거적지 현황을 분석하는 것인데요</a:t>
            </a:r>
            <a:r>
              <a:rPr lang="en-US" altLang="ko-KR" dirty="0"/>
              <a:t>, </a:t>
            </a:r>
            <a:r>
              <a:rPr lang="ko-KR" altLang="en-US" dirty="0"/>
              <a:t>프로젝트를 시작하게 된 계기는 물론 제안 요청서입니다만 이걸 실제로 내가 사용하기 위해서는 분석을 통해 나온 결과가 믿을 만한 </a:t>
            </a:r>
            <a:r>
              <a:rPr lang="ko-KR" altLang="en-US" dirty="0" err="1"/>
              <a:t>것이어야겠다는</a:t>
            </a:r>
            <a:r>
              <a:rPr lang="ko-KR" altLang="en-US" dirty="0"/>
              <a:t> 생각을 하였습니다</a:t>
            </a:r>
            <a:r>
              <a:rPr lang="en-US" altLang="ko-KR" dirty="0"/>
              <a:t>. </a:t>
            </a:r>
            <a:r>
              <a:rPr lang="ko-KR" altLang="en-US" dirty="0"/>
              <a:t>처음 </a:t>
            </a:r>
            <a:r>
              <a:rPr lang="en-US" altLang="ko-KR" dirty="0"/>
              <a:t>RFP</a:t>
            </a:r>
            <a:r>
              <a:rPr lang="ko-KR" altLang="en-US" dirty="0"/>
              <a:t>를 받았을 때</a:t>
            </a:r>
            <a:r>
              <a:rPr lang="en-US" altLang="ko-KR" dirty="0"/>
              <a:t>, </a:t>
            </a:r>
            <a:r>
              <a:rPr lang="ko-KR" altLang="en-US" dirty="0"/>
              <a:t>이걸 대체 어떻게 해내지라는 막막함으로 감이 잡히지 않았는데요</a:t>
            </a:r>
            <a:r>
              <a:rPr lang="en-US" altLang="ko-KR" dirty="0"/>
              <a:t>, </a:t>
            </a:r>
            <a:r>
              <a:rPr lang="ko-KR" altLang="en-US" dirty="0"/>
              <a:t>그러다 현재 제가 실제로 마포구 쪽에 집을 구하고 있어 그것에 접목시키면 어떨까 하였습니다</a:t>
            </a:r>
            <a:r>
              <a:rPr lang="en-US" altLang="ko-KR" dirty="0"/>
              <a:t>. </a:t>
            </a:r>
            <a:r>
              <a:rPr lang="ko-KR" altLang="en-US" dirty="0"/>
              <a:t>그래서 마포구를 주제로 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8597C-DA6A-40D1-9D6F-325B421B45A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192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크게 네 가지의 기능이 있습니다</a:t>
            </a:r>
            <a:r>
              <a:rPr lang="en-US" altLang="ko-KR" dirty="0"/>
              <a:t>. </a:t>
            </a:r>
            <a:r>
              <a:rPr lang="ko-KR" altLang="en-US" dirty="0"/>
              <a:t>특정 위치의 여러 시설 등을 확인할 있는 주거 현황 조회</a:t>
            </a:r>
            <a:r>
              <a:rPr lang="en-US" altLang="ko-KR" dirty="0"/>
              <a:t>, </a:t>
            </a:r>
            <a:r>
              <a:rPr lang="ko-KR" altLang="en-US" dirty="0"/>
              <a:t>나의 주거적지에 대한 정의를 할 수 있는 주거적지 탐색이 있습니다</a:t>
            </a:r>
            <a:r>
              <a:rPr lang="en-US" altLang="ko-KR" dirty="0"/>
              <a:t>. </a:t>
            </a:r>
            <a:r>
              <a:rPr lang="ko-KR" altLang="en-US" dirty="0"/>
              <a:t>정의한 탐색 조건으로 주거적지 분석이 있고</a:t>
            </a:r>
            <a:r>
              <a:rPr lang="en-US" altLang="ko-KR" dirty="0"/>
              <a:t>, </a:t>
            </a:r>
            <a:r>
              <a:rPr lang="ko-KR" altLang="en-US" dirty="0"/>
              <a:t>그 분석한 내역을 확인할 수 있는 분석 내역이 이습니다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8597C-DA6A-40D1-9D6F-325B421B45A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664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 사용은 다음과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8597C-DA6A-40D1-9D6F-325B421B45A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39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데이터는 다음과 같은 </a:t>
            </a:r>
            <a:r>
              <a:rPr lang="ko-KR" altLang="en-US" dirty="0" err="1"/>
              <a:t>곳들에서</a:t>
            </a:r>
            <a:r>
              <a:rPr lang="ko-KR" altLang="en-US" dirty="0"/>
              <a:t> 찾아왔습니다</a:t>
            </a:r>
            <a:r>
              <a:rPr lang="en-US" altLang="ko-KR" dirty="0"/>
              <a:t>. </a:t>
            </a:r>
            <a:r>
              <a:rPr lang="ko-KR" altLang="en-US" dirty="0"/>
              <a:t>지하철과 버스정류장을 제외하고는 요청 제안서에 따라 특정된 곳에서 받아와 사용하였습니다</a:t>
            </a:r>
            <a:r>
              <a:rPr lang="en-US" altLang="ko-KR" dirty="0"/>
              <a:t>. </a:t>
            </a:r>
            <a:r>
              <a:rPr lang="ko-KR" altLang="en-US" dirty="0"/>
              <a:t>안전현황 다음과 같이 생활안전정보에서 받아와 데이터를 사용하였습니다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8597C-DA6A-40D1-9D6F-325B421B45A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889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앞의 여러 </a:t>
            </a:r>
            <a:r>
              <a:rPr lang="en-US" altLang="ko-KR" dirty="0"/>
              <a:t>API</a:t>
            </a:r>
            <a:r>
              <a:rPr lang="ko-KR" altLang="en-US" dirty="0"/>
              <a:t>에서 받아온 정보를 </a:t>
            </a:r>
            <a:r>
              <a:rPr lang="en-US" altLang="ko-KR" dirty="0"/>
              <a:t>xml</a:t>
            </a:r>
            <a:r>
              <a:rPr lang="ko-KR" altLang="en-US" dirty="0"/>
              <a:t>로 추출하여 </a:t>
            </a:r>
            <a:r>
              <a:rPr lang="ko-KR" altLang="en-US" dirty="0" err="1"/>
              <a:t>파이썬의</a:t>
            </a:r>
            <a:r>
              <a:rPr lang="ko-KR" altLang="en-US" dirty="0"/>
              <a:t> </a:t>
            </a:r>
            <a:r>
              <a:rPr lang="en-US" altLang="ko-KR" dirty="0"/>
              <a:t>pandas</a:t>
            </a:r>
            <a:r>
              <a:rPr lang="ko-KR" altLang="en-US" dirty="0"/>
              <a:t>라는 라이브러리로 데이터를 정제하였습니다</a:t>
            </a:r>
            <a:r>
              <a:rPr lang="en-US" altLang="ko-KR" dirty="0"/>
              <a:t>. </a:t>
            </a:r>
            <a:r>
              <a:rPr lang="ko-KR" altLang="en-US" dirty="0"/>
              <a:t>후에 </a:t>
            </a:r>
            <a:r>
              <a:rPr lang="en-US" altLang="ko-KR" dirty="0"/>
              <a:t>csv</a:t>
            </a:r>
            <a:r>
              <a:rPr lang="ko-KR" altLang="en-US" dirty="0"/>
              <a:t>파일로 추출한 뒤 </a:t>
            </a:r>
            <a:r>
              <a:rPr lang="en-US" altLang="ko-KR" dirty="0" err="1"/>
              <a:t>qgis</a:t>
            </a:r>
            <a:r>
              <a:rPr lang="ko-KR" altLang="en-US" dirty="0"/>
              <a:t>에서 좌표계를 맞추는 작업을 하고 </a:t>
            </a:r>
            <a:r>
              <a:rPr lang="en-US" altLang="ko-KR" dirty="0" err="1"/>
              <a:t>shp</a:t>
            </a:r>
            <a:r>
              <a:rPr lang="ko-KR" altLang="en-US" dirty="0"/>
              <a:t>파일로 내보내 </a:t>
            </a:r>
            <a:r>
              <a:rPr lang="en-US" altLang="ko-KR" dirty="0" err="1"/>
              <a:t>postgis</a:t>
            </a:r>
            <a:r>
              <a:rPr lang="ko-KR" altLang="en-US" dirty="0"/>
              <a:t>의 기능을 활용해 </a:t>
            </a:r>
            <a:r>
              <a:rPr lang="en-US" altLang="ko-KR" dirty="0"/>
              <a:t>DB</a:t>
            </a:r>
            <a:r>
              <a:rPr lang="ko-KR" altLang="en-US" dirty="0"/>
              <a:t>에 저장하였습니다</a:t>
            </a:r>
            <a:r>
              <a:rPr lang="en-US" altLang="ko-KR" dirty="0"/>
              <a:t>. </a:t>
            </a:r>
            <a:r>
              <a:rPr lang="ko-KR" altLang="en-US" dirty="0"/>
              <a:t>이 과정을 정립하는 건 공통으로 진행하였습니다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8597C-DA6A-40D1-9D6F-325B421B45A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783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Postgis</a:t>
            </a:r>
            <a:r>
              <a:rPr lang="ko-KR" altLang="en-US" dirty="0"/>
              <a:t> 확장을 이용하기 위해 </a:t>
            </a:r>
            <a:r>
              <a:rPr lang="en-US" altLang="ko-KR" dirty="0" err="1"/>
              <a:t>postgresql</a:t>
            </a:r>
            <a:r>
              <a:rPr lang="ko-KR" altLang="en-US" dirty="0"/>
              <a:t>를 사용하였고 </a:t>
            </a:r>
            <a:r>
              <a:rPr lang="en-US" altLang="ko-KR" dirty="0"/>
              <a:t>WAS</a:t>
            </a:r>
            <a:r>
              <a:rPr lang="ko-KR" altLang="en-US" dirty="0"/>
              <a:t>의 역할을 하는 </a:t>
            </a:r>
            <a:r>
              <a:rPr lang="en-US" altLang="ko-KR" dirty="0" err="1"/>
              <a:t>GeoServer</a:t>
            </a:r>
            <a:r>
              <a:rPr lang="ko-KR" altLang="en-US" dirty="0"/>
              <a:t>와 </a:t>
            </a:r>
            <a:r>
              <a:rPr lang="en-US" altLang="ko-KR" dirty="0"/>
              <a:t>Tomcat</a:t>
            </a:r>
            <a:r>
              <a:rPr lang="ko-KR" altLang="en-US" dirty="0"/>
              <a:t>을 두었습니다</a:t>
            </a:r>
            <a:r>
              <a:rPr lang="en-US" altLang="ko-KR" dirty="0"/>
              <a:t>. WAS</a:t>
            </a:r>
            <a:r>
              <a:rPr lang="ko-KR" altLang="en-US" dirty="0"/>
              <a:t>의 부하를 줄이기 위해 정적자원을 처리할 </a:t>
            </a:r>
            <a:r>
              <a:rPr lang="en-US" altLang="ko-KR" dirty="0"/>
              <a:t>WEB Server</a:t>
            </a:r>
            <a:r>
              <a:rPr lang="ko-KR" altLang="en-US" dirty="0"/>
              <a:t>인 아파치를 두었습니다</a:t>
            </a:r>
            <a:r>
              <a:rPr lang="en-US" altLang="ko-KR" dirty="0"/>
              <a:t>. </a:t>
            </a:r>
            <a:r>
              <a:rPr lang="ko-KR" altLang="en-US" dirty="0"/>
              <a:t>뷰에서는 </a:t>
            </a:r>
            <a:r>
              <a:rPr lang="en-US" altLang="ko-KR" dirty="0" err="1"/>
              <a:t>openlayers</a:t>
            </a:r>
            <a:r>
              <a:rPr lang="ko-KR" altLang="en-US" dirty="0"/>
              <a:t> 라이브러리를 사용하였습니다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8597C-DA6A-40D1-9D6F-325B421B45A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284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18" Type="http://schemas.openxmlformats.org/officeDocument/2006/relationships/image" Target="../media/image28.png"/><Relationship Id="rId3" Type="http://schemas.openxmlformats.org/officeDocument/2006/relationships/image" Target="../media/image4.pn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17" Type="http://schemas.openxmlformats.org/officeDocument/2006/relationships/image" Target="../media/image27.sv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5" Type="http://schemas.openxmlformats.org/officeDocument/2006/relationships/image" Target="../media/image25.svg"/><Relationship Id="rId10" Type="http://schemas.openxmlformats.org/officeDocument/2006/relationships/image" Target="../media/image20.png"/><Relationship Id="rId19" Type="http://schemas.openxmlformats.org/officeDocument/2006/relationships/image" Target="../media/image29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sv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svg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25AE0168-069D-2C88-4EE7-3DCC9886FC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3615831" y="1583055"/>
            <a:ext cx="4961615" cy="1751499"/>
            <a:chOff x="3615831" y="1583055"/>
            <a:chExt cx="4961615" cy="1751499"/>
          </a:xfrm>
        </p:grpSpPr>
        <p:sp>
          <p:nvSpPr>
            <p:cNvPr id="2" name="TextBox 1"/>
            <p:cNvSpPr txBox="1">
              <a:spLocks/>
            </p:cNvSpPr>
            <p:nvPr/>
          </p:nvSpPr>
          <p:spPr>
            <a:xfrm>
              <a:off x="3615831" y="2857500"/>
              <a:ext cx="4961615" cy="477054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sz="2500" b="1" dirty="0">
                  <a:solidFill>
                    <a:schemeClr val="bg1"/>
                  </a:solidFill>
                  <a:latin typeface="서울남산체 EB"/>
                </a:rPr>
                <a:t>마포구 주거적지 현황 분석 시스템</a:t>
              </a:r>
            </a:p>
          </p:txBody>
        </p:sp>
        <p:sp>
          <p:nvSpPr>
            <p:cNvPr id="3" name="TextBox 2"/>
            <p:cNvSpPr txBox="1">
              <a:spLocks/>
            </p:cNvSpPr>
            <p:nvPr/>
          </p:nvSpPr>
          <p:spPr>
            <a:xfrm>
              <a:off x="3710090" y="1583055"/>
              <a:ext cx="4772460" cy="784830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sz="4500" b="1" dirty="0">
                  <a:solidFill>
                    <a:schemeClr val="bg1"/>
                  </a:solidFill>
                  <a:latin typeface="서울남산체 EB"/>
                  <a:ea typeface="나눔스퀘어 ExtraBold" charset="0"/>
                </a:rPr>
                <a:t>두꺼비 </a:t>
              </a:r>
              <a:r>
                <a:rPr lang="en-US" altLang="ko-KR" sz="4500" b="1" dirty="0">
                  <a:solidFill>
                    <a:schemeClr val="bg1"/>
                  </a:solidFill>
                  <a:latin typeface="서울남산체 EB"/>
                  <a:ea typeface="나눔스퀘어 ExtraBold" charset="0"/>
                </a:rPr>
                <a:t>: </a:t>
              </a:r>
              <a:r>
                <a:rPr lang="ko-KR" altLang="en-US" sz="4500" b="1" dirty="0">
                  <a:solidFill>
                    <a:schemeClr val="bg1"/>
                  </a:solidFill>
                  <a:latin typeface="서울남산체 EB"/>
                  <a:ea typeface="나눔스퀘어 ExtraBold" charset="0"/>
                </a:rPr>
                <a:t>새집 </a:t>
              </a:r>
              <a:r>
                <a:rPr lang="ko-KR" altLang="en-US" sz="4500" b="1" dirty="0" err="1">
                  <a:solidFill>
                    <a:schemeClr val="bg1"/>
                  </a:solidFill>
                  <a:latin typeface="서울남산체 EB"/>
                  <a:ea typeface="나눔스퀘어 ExtraBold" charset="0"/>
                </a:rPr>
                <a:t>다오</a:t>
              </a:r>
              <a:endParaRPr lang="ko-KR" altLang="en-US" sz="6600" b="1" dirty="0">
                <a:solidFill>
                  <a:schemeClr val="bg1"/>
                </a:solidFill>
                <a:latin typeface="서울남산체 EB"/>
                <a:ea typeface="나눔스퀘어 ExtraBold" charset="0"/>
              </a:endParaRPr>
            </a:p>
          </p:txBody>
        </p:sp>
      </p:grpSp>
      <p:cxnSp>
        <p:nvCxnSpPr>
          <p:cNvPr id="8" name="도형 20"/>
          <p:cNvCxnSpPr/>
          <p:nvPr/>
        </p:nvCxnSpPr>
        <p:spPr>
          <a:xfrm>
            <a:off x="2884805" y="2679065"/>
            <a:ext cx="6434455" cy="635"/>
          </a:xfrm>
          <a:prstGeom prst="line">
            <a:avLst/>
          </a:prstGeom>
          <a:ln w="6350" cap="flat" cmpd="sng">
            <a:solidFill>
              <a:schemeClr val="bg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DF64A9B-D2F4-6790-9569-D9CC0E86C2F3}"/>
              </a:ext>
            </a:extLst>
          </p:cNvPr>
          <p:cNvSpPr/>
          <p:nvPr/>
        </p:nvSpPr>
        <p:spPr>
          <a:xfrm>
            <a:off x="0" y="6380944"/>
            <a:ext cx="12192000" cy="4770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400" b="1" dirty="0" err="1">
                <a:latin typeface="서울남산체 EB"/>
              </a:rPr>
              <a:t>포스웨이브</a:t>
            </a:r>
            <a:r>
              <a:rPr lang="ko-KR" altLang="en-US" sz="1400" b="1" dirty="0">
                <a:latin typeface="서울남산체 EB"/>
              </a:rPr>
              <a:t> 최경수</a:t>
            </a:r>
          </a:p>
        </p:txBody>
      </p:sp>
    </p:spTree>
    <p:extLst>
      <p:ext uri="{BB962C8B-B14F-4D97-AF65-F5344CB8AC3E}">
        <p14:creationId xmlns:p14="http://schemas.microsoft.com/office/powerpoint/2010/main" val="178911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:p14="http://schemas.microsoft.com/office/powerpoint/2010/main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연결자 42">
            <a:extLst>
              <a:ext uri="{FF2B5EF4-FFF2-40B4-BE49-F238E27FC236}">
                <a16:creationId xmlns:a16="http://schemas.microsoft.com/office/drawing/2014/main" id="{9CC00EE7-C800-34E3-547D-022173E1CE06}"/>
              </a:ext>
            </a:extLst>
          </p:cNvPr>
          <p:cNvSpPr/>
          <p:nvPr/>
        </p:nvSpPr>
        <p:spPr>
          <a:xfrm>
            <a:off x="6618381" y="1413830"/>
            <a:ext cx="2569838" cy="2569838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Rect 0"/>
          <p:cNvCxnSpPr/>
          <p:nvPr/>
        </p:nvCxnSpPr>
        <p:spPr>
          <a:xfrm>
            <a:off x="0" y="975360"/>
            <a:ext cx="12193270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 0"/>
          <p:cNvSpPr txBox="1">
            <a:spLocks/>
          </p:cNvSpPr>
          <p:nvPr/>
        </p:nvSpPr>
        <p:spPr>
          <a:xfrm flipH="1">
            <a:off x="1005840" y="174625"/>
            <a:ext cx="3765550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서울남산체 EB" charset="0"/>
                <a:ea typeface="서울남산체 EB" charset="0"/>
              </a:rPr>
              <a:t>데이터</a:t>
            </a:r>
          </a:p>
        </p:txBody>
      </p:sp>
      <p:pic>
        <p:nvPicPr>
          <p:cNvPr id="7" name="그림 3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785" y="6415405"/>
            <a:ext cx="4268470" cy="260985"/>
          </a:xfrm>
          <a:prstGeom prst="rect">
            <a:avLst/>
          </a:prstGeom>
          <a:noFill/>
        </p:spPr>
      </p:pic>
      <p:sp>
        <p:nvSpPr>
          <p:cNvPr id="91" name="텍스트 상자 9"/>
          <p:cNvSpPr txBox="1">
            <a:spLocks/>
          </p:cNvSpPr>
          <p:nvPr/>
        </p:nvSpPr>
        <p:spPr>
          <a:xfrm>
            <a:off x="2461866" y="321902"/>
            <a:ext cx="2143760" cy="400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en-US" altLang="ko-KR" sz="2000" b="1" dirty="0">
                <a:latin typeface="서울남산체 EB" charset="0"/>
                <a:ea typeface="서울남산체 EB" charset="0"/>
              </a:rPr>
              <a:t>- </a:t>
            </a:r>
            <a:r>
              <a:rPr lang="ko-KR" altLang="en-US" sz="2000" b="1" dirty="0">
                <a:latin typeface="서울남산체 EB" charset="0"/>
                <a:ea typeface="서울남산체 EB" charset="0"/>
              </a:rPr>
              <a:t>분석 과정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F2A396-CCDC-4EBC-2612-C4F5EED5B3D8}"/>
              </a:ext>
            </a:extLst>
          </p:cNvPr>
          <p:cNvSpPr txBox="1"/>
          <p:nvPr/>
        </p:nvSpPr>
        <p:spPr>
          <a:xfrm>
            <a:off x="698358" y="3579030"/>
            <a:ext cx="1436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읍면동</a:t>
            </a:r>
            <a:r>
              <a:rPr lang="ko-KR" altLang="en-US" dirty="0"/>
              <a:t> 선택</a:t>
            </a: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7F580FE9-F0EC-EDE5-E3D9-D3778BCB26F0}"/>
              </a:ext>
            </a:extLst>
          </p:cNvPr>
          <p:cNvSpPr/>
          <p:nvPr/>
        </p:nvSpPr>
        <p:spPr>
          <a:xfrm>
            <a:off x="1416816" y="2496393"/>
            <a:ext cx="844062" cy="874206"/>
          </a:xfrm>
          <a:custGeom>
            <a:avLst/>
            <a:gdLst>
              <a:gd name="connsiteX0" fmla="*/ 231112 w 844062"/>
              <a:gd name="connsiteY0" fmla="*/ 653143 h 874206"/>
              <a:gd name="connsiteX1" fmla="*/ 170822 w 844062"/>
              <a:gd name="connsiteY1" fmla="*/ 633046 h 874206"/>
              <a:gd name="connsiteX2" fmla="*/ 120580 w 844062"/>
              <a:gd name="connsiteY2" fmla="*/ 602901 h 874206"/>
              <a:gd name="connsiteX3" fmla="*/ 20097 w 844062"/>
              <a:gd name="connsiteY3" fmla="*/ 502417 h 874206"/>
              <a:gd name="connsiteX4" fmla="*/ 0 w 844062"/>
              <a:gd name="connsiteY4" fmla="*/ 462224 h 874206"/>
              <a:gd name="connsiteX5" fmla="*/ 10049 w 844062"/>
              <a:gd name="connsiteY5" fmla="*/ 411982 h 874206"/>
              <a:gd name="connsiteX6" fmla="*/ 20097 w 844062"/>
              <a:gd name="connsiteY6" fmla="*/ 381837 h 874206"/>
              <a:gd name="connsiteX7" fmla="*/ 50242 w 844062"/>
              <a:gd name="connsiteY7" fmla="*/ 371789 h 874206"/>
              <a:gd name="connsiteX8" fmla="*/ 60290 w 844062"/>
              <a:gd name="connsiteY8" fmla="*/ 311499 h 874206"/>
              <a:gd name="connsiteX9" fmla="*/ 70339 w 844062"/>
              <a:gd name="connsiteY9" fmla="*/ 261257 h 874206"/>
              <a:gd name="connsiteX10" fmla="*/ 40194 w 844062"/>
              <a:gd name="connsiteY10" fmla="*/ 160773 h 874206"/>
              <a:gd name="connsiteX11" fmla="*/ 70339 w 844062"/>
              <a:gd name="connsiteY11" fmla="*/ 50241 h 874206"/>
              <a:gd name="connsiteX12" fmla="*/ 110532 w 844062"/>
              <a:gd name="connsiteY12" fmla="*/ 40193 h 874206"/>
              <a:gd name="connsiteX13" fmla="*/ 150726 w 844062"/>
              <a:gd name="connsiteY13" fmla="*/ 20096 h 874206"/>
              <a:gd name="connsiteX14" fmla="*/ 231112 w 844062"/>
              <a:gd name="connsiteY14" fmla="*/ 0 h 874206"/>
              <a:gd name="connsiteX15" fmla="*/ 291402 w 844062"/>
              <a:gd name="connsiteY15" fmla="*/ 10048 h 874206"/>
              <a:gd name="connsiteX16" fmla="*/ 361741 w 844062"/>
              <a:gd name="connsiteY16" fmla="*/ 70338 h 874206"/>
              <a:gd name="connsiteX17" fmla="*/ 442128 w 844062"/>
              <a:gd name="connsiteY17" fmla="*/ 120580 h 874206"/>
              <a:gd name="connsiteX18" fmla="*/ 612950 w 844062"/>
              <a:gd name="connsiteY18" fmla="*/ 211015 h 874206"/>
              <a:gd name="connsiteX19" fmla="*/ 643095 w 844062"/>
              <a:gd name="connsiteY19" fmla="*/ 241160 h 874206"/>
              <a:gd name="connsiteX20" fmla="*/ 763675 w 844062"/>
              <a:gd name="connsiteY20" fmla="*/ 291402 h 874206"/>
              <a:gd name="connsiteX21" fmla="*/ 844062 w 844062"/>
              <a:gd name="connsiteY21" fmla="*/ 371789 h 874206"/>
              <a:gd name="connsiteX22" fmla="*/ 813917 w 844062"/>
              <a:gd name="connsiteY22" fmla="*/ 381837 h 874206"/>
              <a:gd name="connsiteX23" fmla="*/ 733530 w 844062"/>
              <a:gd name="connsiteY23" fmla="*/ 411982 h 874206"/>
              <a:gd name="connsiteX24" fmla="*/ 703385 w 844062"/>
              <a:gd name="connsiteY24" fmla="*/ 432079 h 874206"/>
              <a:gd name="connsiteX25" fmla="*/ 683288 w 844062"/>
              <a:gd name="connsiteY25" fmla="*/ 462224 h 874206"/>
              <a:gd name="connsiteX26" fmla="*/ 683288 w 844062"/>
              <a:gd name="connsiteY26" fmla="*/ 572756 h 874206"/>
              <a:gd name="connsiteX27" fmla="*/ 713433 w 844062"/>
              <a:gd name="connsiteY27" fmla="*/ 582804 h 874206"/>
              <a:gd name="connsiteX28" fmla="*/ 753627 w 844062"/>
              <a:gd name="connsiteY28" fmla="*/ 663191 h 874206"/>
              <a:gd name="connsiteX29" fmla="*/ 743578 w 844062"/>
              <a:gd name="connsiteY29" fmla="*/ 723481 h 874206"/>
              <a:gd name="connsiteX30" fmla="*/ 703385 w 844062"/>
              <a:gd name="connsiteY30" fmla="*/ 753626 h 874206"/>
              <a:gd name="connsiteX31" fmla="*/ 633046 w 844062"/>
              <a:gd name="connsiteY31" fmla="*/ 793820 h 874206"/>
              <a:gd name="connsiteX32" fmla="*/ 512466 w 844062"/>
              <a:gd name="connsiteY32" fmla="*/ 844061 h 874206"/>
              <a:gd name="connsiteX33" fmla="*/ 462224 w 844062"/>
              <a:gd name="connsiteY33" fmla="*/ 854110 h 874206"/>
              <a:gd name="connsiteX34" fmla="*/ 432079 w 844062"/>
              <a:gd name="connsiteY34" fmla="*/ 864158 h 874206"/>
              <a:gd name="connsiteX35" fmla="*/ 361741 w 844062"/>
              <a:gd name="connsiteY35" fmla="*/ 874206 h 874206"/>
              <a:gd name="connsiteX36" fmla="*/ 271306 w 844062"/>
              <a:gd name="connsiteY36" fmla="*/ 864158 h 874206"/>
              <a:gd name="connsiteX37" fmla="*/ 241161 w 844062"/>
              <a:gd name="connsiteY37" fmla="*/ 813916 h 874206"/>
              <a:gd name="connsiteX38" fmla="*/ 231112 w 844062"/>
              <a:gd name="connsiteY38" fmla="*/ 653143 h 874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844062" h="874206">
                <a:moveTo>
                  <a:pt x="231112" y="653143"/>
                </a:moveTo>
                <a:cubicBezTo>
                  <a:pt x="219389" y="622998"/>
                  <a:pt x="190107" y="641812"/>
                  <a:pt x="170822" y="633046"/>
                </a:cubicBezTo>
                <a:cubicBezTo>
                  <a:pt x="153042" y="624964"/>
                  <a:pt x="136580" y="614101"/>
                  <a:pt x="120580" y="602901"/>
                </a:cubicBezTo>
                <a:cubicBezTo>
                  <a:pt x="76067" y="571741"/>
                  <a:pt x="52166" y="548229"/>
                  <a:pt x="20097" y="502417"/>
                </a:cubicBezTo>
                <a:cubicBezTo>
                  <a:pt x="11507" y="490146"/>
                  <a:pt x="6699" y="475622"/>
                  <a:pt x="0" y="462224"/>
                </a:cubicBezTo>
                <a:cubicBezTo>
                  <a:pt x="3350" y="445477"/>
                  <a:pt x="5907" y="428551"/>
                  <a:pt x="10049" y="411982"/>
                </a:cubicBezTo>
                <a:cubicBezTo>
                  <a:pt x="12618" y="401706"/>
                  <a:pt x="12607" y="389327"/>
                  <a:pt x="20097" y="381837"/>
                </a:cubicBezTo>
                <a:cubicBezTo>
                  <a:pt x="27587" y="374347"/>
                  <a:pt x="40194" y="375138"/>
                  <a:pt x="50242" y="371789"/>
                </a:cubicBezTo>
                <a:cubicBezTo>
                  <a:pt x="53591" y="351692"/>
                  <a:pt x="56645" y="331544"/>
                  <a:pt x="60290" y="311499"/>
                </a:cubicBezTo>
                <a:cubicBezTo>
                  <a:pt x="63345" y="294695"/>
                  <a:pt x="70339" y="278336"/>
                  <a:pt x="70339" y="261257"/>
                </a:cubicBezTo>
                <a:cubicBezTo>
                  <a:pt x="70339" y="227296"/>
                  <a:pt x="52284" y="190999"/>
                  <a:pt x="40194" y="160773"/>
                </a:cubicBezTo>
                <a:cubicBezTo>
                  <a:pt x="50242" y="123929"/>
                  <a:pt x="51096" y="83228"/>
                  <a:pt x="70339" y="50241"/>
                </a:cubicBezTo>
                <a:cubicBezTo>
                  <a:pt x="77297" y="38312"/>
                  <a:pt x="97601" y="45042"/>
                  <a:pt x="110532" y="40193"/>
                </a:cubicBezTo>
                <a:cubicBezTo>
                  <a:pt x="124558" y="34933"/>
                  <a:pt x="136958" y="25997"/>
                  <a:pt x="150726" y="20096"/>
                </a:cubicBezTo>
                <a:cubicBezTo>
                  <a:pt x="177760" y="8510"/>
                  <a:pt x="201625" y="5897"/>
                  <a:pt x="231112" y="0"/>
                </a:cubicBezTo>
                <a:cubicBezTo>
                  <a:pt x="251209" y="3349"/>
                  <a:pt x="272485" y="2481"/>
                  <a:pt x="291402" y="10048"/>
                </a:cubicBezTo>
                <a:cubicBezTo>
                  <a:pt x="329058" y="25110"/>
                  <a:pt x="331554" y="48383"/>
                  <a:pt x="361741" y="70338"/>
                </a:cubicBezTo>
                <a:cubicBezTo>
                  <a:pt x="387296" y="88924"/>
                  <a:pt x="414924" y="104505"/>
                  <a:pt x="442128" y="120580"/>
                </a:cubicBezTo>
                <a:cubicBezTo>
                  <a:pt x="580667" y="202444"/>
                  <a:pt x="533791" y="184630"/>
                  <a:pt x="612950" y="211015"/>
                </a:cubicBezTo>
                <a:cubicBezTo>
                  <a:pt x="622998" y="221063"/>
                  <a:pt x="631531" y="232900"/>
                  <a:pt x="643095" y="241160"/>
                </a:cubicBezTo>
                <a:cubicBezTo>
                  <a:pt x="667335" y="258475"/>
                  <a:pt x="748643" y="285765"/>
                  <a:pt x="763675" y="291402"/>
                </a:cubicBezTo>
                <a:cubicBezTo>
                  <a:pt x="771912" y="297991"/>
                  <a:pt x="844062" y="348847"/>
                  <a:pt x="844062" y="371789"/>
                </a:cubicBezTo>
                <a:cubicBezTo>
                  <a:pt x="844062" y="382381"/>
                  <a:pt x="823965" y="378488"/>
                  <a:pt x="813917" y="381837"/>
                </a:cubicBezTo>
                <a:cubicBezTo>
                  <a:pt x="743222" y="428968"/>
                  <a:pt x="832864" y="374732"/>
                  <a:pt x="733530" y="411982"/>
                </a:cubicBezTo>
                <a:cubicBezTo>
                  <a:pt x="722222" y="416222"/>
                  <a:pt x="713433" y="425380"/>
                  <a:pt x="703385" y="432079"/>
                </a:cubicBezTo>
                <a:cubicBezTo>
                  <a:pt x="696686" y="442127"/>
                  <a:pt x="687107" y="450767"/>
                  <a:pt x="683288" y="462224"/>
                </a:cubicBezTo>
                <a:cubicBezTo>
                  <a:pt x="674892" y="487412"/>
                  <a:pt x="665506" y="546083"/>
                  <a:pt x="683288" y="572756"/>
                </a:cubicBezTo>
                <a:cubicBezTo>
                  <a:pt x="689163" y="581569"/>
                  <a:pt x="703385" y="579455"/>
                  <a:pt x="713433" y="582804"/>
                </a:cubicBezTo>
                <a:cubicBezTo>
                  <a:pt x="726831" y="609600"/>
                  <a:pt x="758552" y="633640"/>
                  <a:pt x="753627" y="663191"/>
                </a:cubicBezTo>
                <a:cubicBezTo>
                  <a:pt x="750277" y="683288"/>
                  <a:pt x="753472" y="705671"/>
                  <a:pt x="743578" y="723481"/>
                </a:cubicBezTo>
                <a:cubicBezTo>
                  <a:pt x="735445" y="738121"/>
                  <a:pt x="717514" y="744635"/>
                  <a:pt x="703385" y="753626"/>
                </a:cubicBezTo>
                <a:cubicBezTo>
                  <a:pt x="680602" y="768124"/>
                  <a:pt x="657451" y="782260"/>
                  <a:pt x="633046" y="793820"/>
                </a:cubicBezTo>
                <a:cubicBezTo>
                  <a:pt x="593695" y="812460"/>
                  <a:pt x="555163" y="835521"/>
                  <a:pt x="512466" y="844061"/>
                </a:cubicBezTo>
                <a:cubicBezTo>
                  <a:pt x="495719" y="847411"/>
                  <a:pt x="478793" y="849968"/>
                  <a:pt x="462224" y="854110"/>
                </a:cubicBezTo>
                <a:cubicBezTo>
                  <a:pt x="451948" y="856679"/>
                  <a:pt x="442465" y="862081"/>
                  <a:pt x="432079" y="864158"/>
                </a:cubicBezTo>
                <a:cubicBezTo>
                  <a:pt x="408855" y="868803"/>
                  <a:pt x="385187" y="870857"/>
                  <a:pt x="361741" y="874206"/>
                </a:cubicBezTo>
                <a:cubicBezTo>
                  <a:pt x="331596" y="870857"/>
                  <a:pt x="298434" y="877722"/>
                  <a:pt x="271306" y="864158"/>
                </a:cubicBezTo>
                <a:cubicBezTo>
                  <a:pt x="253837" y="855424"/>
                  <a:pt x="250646" y="830989"/>
                  <a:pt x="241161" y="813916"/>
                </a:cubicBezTo>
                <a:cubicBezTo>
                  <a:pt x="204587" y="748082"/>
                  <a:pt x="242835" y="683288"/>
                  <a:pt x="231112" y="653143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FAAA88FC-22B3-996C-C038-66F8B9CD730E}"/>
              </a:ext>
            </a:extLst>
          </p:cNvPr>
          <p:cNvSpPr/>
          <p:nvPr/>
        </p:nvSpPr>
        <p:spPr>
          <a:xfrm>
            <a:off x="602901" y="2488121"/>
            <a:ext cx="1014883" cy="885079"/>
          </a:xfrm>
          <a:custGeom>
            <a:avLst/>
            <a:gdLst>
              <a:gd name="connsiteX0" fmla="*/ 773723 w 1014883"/>
              <a:gd name="connsiteY0" fmla="*/ 100483 h 885079"/>
              <a:gd name="connsiteX1" fmla="*/ 793819 w 1014883"/>
              <a:gd name="connsiteY1" fmla="*/ 150725 h 885079"/>
              <a:gd name="connsiteX2" fmla="*/ 813916 w 1014883"/>
              <a:gd name="connsiteY2" fmla="*/ 251208 h 885079"/>
              <a:gd name="connsiteX3" fmla="*/ 803868 w 1014883"/>
              <a:gd name="connsiteY3" fmla="*/ 351692 h 885079"/>
              <a:gd name="connsiteX4" fmla="*/ 793819 w 1014883"/>
              <a:gd name="connsiteY4" fmla="*/ 422030 h 885079"/>
              <a:gd name="connsiteX5" fmla="*/ 844061 w 1014883"/>
              <a:gd name="connsiteY5" fmla="*/ 602901 h 885079"/>
              <a:gd name="connsiteX6" fmla="*/ 884255 w 1014883"/>
              <a:gd name="connsiteY6" fmla="*/ 622997 h 885079"/>
              <a:gd name="connsiteX7" fmla="*/ 944545 w 1014883"/>
              <a:gd name="connsiteY7" fmla="*/ 653142 h 885079"/>
              <a:gd name="connsiteX8" fmla="*/ 974690 w 1014883"/>
              <a:gd name="connsiteY8" fmla="*/ 683287 h 885079"/>
              <a:gd name="connsiteX9" fmla="*/ 984738 w 1014883"/>
              <a:gd name="connsiteY9" fmla="*/ 743578 h 885079"/>
              <a:gd name="connsiteX10" fmla="*/ 994786 w 1014883"/>
              <a:gd name="connsiteY10" fmla="*/ 793819 h 885079"/>
              <a:gd name="connsiteX11" fmla="*/ 1014883 w 1014883"/>
              <a:gd name="connsiteY11" fmla="*/ 823964 h 885079"/>
              <a:gd name="connsiteX12" fmla="*/ 1004835 w 1014883"/>
              <a:gd name="connsiteY12" fmla="*/ 854109 h 885079"/>
              <a:gd name="connsiteX13" fmla="*/ 944545 w 1014883"/>
              <a:gd name="connsiteY13" fmla="*/ 864158 h 885079"/>
              <a:gd name="connsiteX14" fmla="*/ 864158 w 1014883"/>
              <a:gd name="connsiteY14" fmla="*/ 884254 h 885079"/>
              <a:gd name="connsiteX15" fmla="*/ 622997 w 1014883"/>
              <a:gd name="connsiteY15" fmla="*/ 874206 h 885079"/>
              <a:gd name="connsiteX16" fmla="*/ 572756 w 1014883"/>
              <a:gd name="connsiteY16" fmla="*/ 813916 h 885079"/>
              <a:gd name="connsiteX17" fmla="*/ 542611 w 1014883"/>
              <a:gd name="connsiteY17" fmla="*/ 763674 h 885079"/>
              <a:gd name="connsiteX18" fmla="*/ 512466 w 1014883"/>
              <a:gd name="connsiteY18" fmla="*/ 743578 h 885079"/>
              <a:gd name="connsiteX19" fmla="*/ 432079 w 1014883"/>
              <a:gd name="connsiteY19" fmla="*/ 643094 h 885079"/>
              <a:gd name="connsiteX20" fmla="*/ 401934 w 1014883"/>
              <a:gd name="connsiteY20" fmla="*/ 542611 h 885079"/>
              <a:gd name="connsiteX21" fmla="*/ 321547 w 1014883"/>
              <a:gd name="connsiteY21" fmla="*/ 502417 h 885079"/>
              <a:gd name="connsiteX22" fmla="*/ 231112 w 1014883"/>
              <a:gd name="connsiteY22" fmla="*/ 472272 h 885079"/>
              <a:gd name="connsiteX23" fmla="*/ 160773 w 1014883"/>
              <a:gd name="connsiteY23" fmla="*/ 442127 h 885079"/>
              <a:gd name="connsiteX24" fmla="*/ 110532 w 1014883"/>
              <a:gd name="connsiteY24" fmla="*/ 401934 h 885079"/>
              <a:gd name="connsiteX25" fmla="*/ 20096 w 1014883"/>
              <a:gd name="connsiteY25" fmla="*/ 271305 h 885079"/>
              <a:gd name="connsiteX26" fmla="*/ 0 w 1014883"/>
              <a:gd name="connsiteY26" fmla="*/ 211015 h 885079"/>
              <a:gd name="connsiteX27" fmla="*/ 20096 w 1014883"/>
              <a:gd name="connsiteY27" fmla="*/ 60290 h 885079"/>
              <a:gd name="connsiteX28" fmla="*/ 30145 w 1014883"/>
              <a:gd name="connsiteY28" fmla="*/ 20096 h 885079"/>
              <a:gd name="connsiteX29" fmla="*/ 80386 w 1014883"/>
              <a:gd name="connsiteY29" fmla="*/ 0 h 885079"/>
              <a:gd name="connsiteX30" fmla="*/ 261257 w 1014883"/>
              <a:gd name="connsiteY30" fmla="*/ 40193 h 885079"/>
              <a:gd name="connsiteX31" fmla="*/ 301450 w 1014883"/>
              <a:gd name="connsiteY31" fmla="*/ 60290 h 885079"/>
              <a:gd name="connsiteX32" fmla="*/ 331595 w 1014883"/>
              <a:gd name="connsiteY32" fmla="*/ 70338 h 885079"/>
              <a:gd name="connsiteX33" fmla="*/ 432079 w 1014883"/>
              <a:gd name="connsiteY33" fmla="*/ 120580 h 885079"/>
              <a:gd name="connsiteX34" fmla="*/ 492369 w 1014883"/>
              <a:gd name="connsiteY34" fmla="*/ 150725 h 885079"/>
              <a:gd name="connsiteX35" fmla="*/ 572756 w 1014883"/>
              <a:gd name="connsiteY35" fmla="*/ 120580 h 885079"/>
              <a:gd name="connsiteX36" fmla="*/ 643094 w 1014883"/>
              <a:gd name="connsiteY36" fmla="*/ 80386 h 885079"/>
              <a:gd name="connsiteX37" fmla="*/ 713433 w 1014883"/>
              <a:gd name="connsiteY37" fmla="*/ 90435 h 885079"/>
              <a:gd name="connsiteX38" fmla="*/ 773723 w 1014883"/>
              <a:gd name="connsiteY38" fmla="*/ 100483 h 885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14883" h="885079">
                <a:moveTo>
                  <a:pt x="773723" y="100483"/>
                </a:moveTo>
                <a:cubicBezTo>
                  <a:pt x="787121" y="110531"/>
                  <a:pt x="788115" y="133613"/>
                  <a:pt x="793819" y="150725"/>
                </a:cubicBezTo>
                <a:cubicBezTo>
                  <a:pt x="803815" y="180712"/>
                  <a:pt x="808967" y="221513"/>
                  <a:pt x="813916" y="251208"/>
                </a:cubicBezTo>
                <a:cubicBezTo>
                  <a:pt x="810567" y="284703"/>
                  <a:pt x="807801" y="318261"/>
                  <a:pt x="803868" y="351692"/>
                </a:cubicBezTo>
                <a:cubicBezTo>
                  <a:pt x="801101" y="375214"/>
                  <a:pt x="792693" y="398373"/>
                  <a:pt x="793819" y="422030"/>
                </a:cubicBezTo>
                <a:cubicBezTo>
                  <a:pt x="796754" y="483661"/>
                  <a:pt x="792400" y="558621"/>
                  <a:pt x="844061" y="602901"/>
                </a:cubicBezTo>
                <a:cubicBezTo>
                  <a:pt x="855434" y="612649"/>
                  <a:pt x="871249" y="615565"/>
                  <a:pt x="884255" y="622997"/>
                </a:cubicBezTo>
                <a:cubicBezTo>
                  <a:pt x="938799" y="654165"/>
                  <a:pt x="889273" y="634719"/>
                  <a:pt x="944545" y="653142"/>
                </a:cubicBezTo>
                <a:cubicBezTo>
                  <a:pt x="954593" y="663190"/>
                  <a:pt x="968919" y="670301"/>
                  <a:pt x="974690" y="683287"/>
                </a:cubicBezTo>
                <a:cubicBezTo>
                  <a:pt x="982965" y="701905"/>
                  <a:pt x="981093" y="723532"/>
                  <a:pt x="984738" y="743578"/>
                </a:cubicBezTo>
                <a:cubicBezTo>
                  <a:pt x="987793" y="760381"/>
                  <a:pt x="988789" y="777828"/>
                  <a:pt x="994786" y="793819"/>
                </a:cubicBezTo>
                <a:cubicBezTo>
                  <a:pt x="999026" y="805127"/>
                  <a:pt x="1008184" y="813916"/>
                  <a:pt x="1014883" y="823964"/>
                </a:cubicBezTo>
                <a:cubicBezTo>
                  <a:pt x="1011534" y="834012"/>
                  <a:pt x="1014031" y="848854"/>
                  <a:pt x="1004835" y="854109"/>
                </a:cubicBezTo>
                <a:cubicBezTo>
                  <a:pt x="987146" y="864217"/>
                  <a:pt x="964467" y="859889"/>
                  <a:pt x="944545" y="864158"/>
                </a:cubicBezTo>
                <a:cubicBezTo>
                  <a:pt x="917538" y="869945"/>
                  <a:pt x="890954" y="877555"/>
                  <a:pt x="864158" y="884254"/>
                </a:cubicBezTo>
                <a:cubicBezTo>
                  <a:pt x="783771" y="880905"/>
                  <a:pt x="701208" y="893084"/>
                  <a:pt x="622997" y="874206"/>
                </a:cubicBezTo>
                <a:cubicBezTo>
                  <a:pt x="597567" y="868068"/>
                  <a:pt x="588142" y="835073"/>
                  <a:pt x="572756" y="813916"/>
                </a:cubicBezTo>
                <a:cubicBezTo>
                  <a:pt x="561269" y="798121"/>
                  <a:pt x="555321" y="778503"/>
                  <a:pt x="542611" y="763674"/>
                </a:cubicBezTo>
                <a:cubicBezTo>
                  <a:pt x="534752" y="754505"/>
                  <a:pt x="521635" y="751437"/>
                  <a:pt x="512466" y="743578"/>
                </a:cubicBezTo>
                <a:cubicBezTo>
                  <a:pt x="467921" y="705397"/>
                  <a:pt x="466558" y="694813"/>
                  <a:pt x="432079" y="643094"/>
                </a:cubicBezTo>
                <a:cubicBezTo>
                  <a:pt x="422031" y="609600"/>
                  <a:pt x="417573" y="573888"/>
                  <a:pt x="401934" y="542611"/>
                </a:cubicBezTo>
                <a:cubicBezTo>
                  <a:pt x="394500" y="527743"/>
                  <a:pt x="326665" y="504245"/>
                  <a:pt x="321547" y="502417"/>
                </a:cubicBezTo>
                <a:cubicBezTo>
                  <a:pt x="291623" y="491730"/>
                  <a:pt x="261257" y="482320"/>
                  <a:pt x="231112" y="472272"/>
                </a:cubicBezTo>
                <a:cubicBezTo>
                  <a:pt x="204315" y="463340"/>
                  <a:pt x="185609" y="458684"/>
                  <a:pt x="160773" y="442127"/>
                </a:cubicBezTo>
                <a:cubicBezTo>
                  <a:pt x="142928" y="430231"/>
                  <a:pt x="125697" y="417099"/>
                  <a:pt x="110532" y="401934"/>
                </a:cubicBezTo>
                <a:cubicBezTo>
                  <a:pt x="72978" y="364380"/>
                  <a:pt x="42327" y="319472"/>
                  <a:pt x="20096" y="271305"/>
                </a:cubicBezTo>
                <a:cubicBezTo>
                  <a:pt x="11219" y="252071"/>
                  <a:pt x="6699" y="231112"/>
                  <a:pt x="0" y="211015"/>
                </a:cubicBezTo>
                <a:cubicBezTo>
                  <a:pt x="6699" y="160773"/>
                  <a:pt x="12191" y="110356"/>
                  <a:pt x="20096" y="60290"/>
                </a:cubicBezTo>
                <a:cubicBezTo>
                  <a:pt x="22250" y="46649"/>
                  <a:pt x="20380" y="29861"/>
                  <a:pt x="30145" y="20096"/>
                </a:cubicBezTo>
                <a:cubicBezTo>
                  <a:pt x="42899" y="7342"/>
                  <a:pt x="63639" y="6699"/>
                  <a:pt x="80386" y="0"/>
                </a:cubicBezTo>
                <a:cubicBezTo>
                  <a:pt x="140676" y="13398"/>
                  <a:pt x="201672" y="23943"/>
                  <a:pt x="261257" y="40193"/>
                </a:cubicBezTo>
                <a:cubicBezTo>
                  <a:pt x="275708" y="44134"/>
                  <a:pt x="287682" y="54389"/>
                  <a:pt x="301450" y="60290"/>
                </a:cubicBezTo>
                <a:cubicBezTo>
                  <a:pt x="311185" y="64462"/>
                  <a:pt x="321978" y="65899"/>
                  <a:pt x="331595" y="70338"/>
                </a:cubicBezTo>
                <a:cubicBezTo>
                  <a:pt x="365596" y="86031"/>
                  <a:pt x="399107" y="102826"/>
                  <a:pt x="432079" y="120580"/>
                </a:cubicBezTo>
                <a:cubicBezTo>
                  <a:pt x="495386" y="154668"/>
                  <a:pt x="429412" y="129738"/>
                  <a:pt x="492369" y="150725"/>
                </a:cubicBezTo>
                <a:cubicBezTo>
                  <a:pt x="519165" y="140677"/>
                  <a:pt x="546823" y="132682"/>
                  <a:pt x="572756" y="120580"/>
                </a:cubicBezTo>
                <a:cubicBezTo>
                  <a:pt x="597227" y="109160"/>
                  <a:pt x="616689" y="86044"/>
                  <a:pt x="643094" y="80386"/>
                </a:cubicBezTo>
                <a:cubicBezTo>
                  <a:pt x="666253" y="75423"/>
                  <a:pt x="689987" y="87085"/>
                  <a:pt x="713433" y="90435"/>
                </a:cubicBezTo>
                <a:cubicBezTo>
                  <a:pt x="767373" y="133587"/>
                  <a:pt x="760325" y="90435"/>
                  <a:pt x="773723" y="100483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6789E215-59ED-3825-8737-A1668C412975}"/>
              </a:ext>
            </a:extLst>
          </p:cNvPr>
          <p:cNvSpPr/>
          <p:nvPr/>
        </p:nvSpPr>
        <p:spPr>
          <a:xfrm>
            <a:off x="602901" y="1975655"/>
            <a:ext cx="1628023" cy="743578"/>
          </a:xfrm>
          <a:custGeom>
            <a:avLst/>
            <a:gdLst>
              <a:gd name="connsiteX0" fmla="*/ 803868 w 1628023"/>
              <a:gd name="connsiteY0" fmla="*/ 522514 h 743578"/>
              <a:gd name="connsiteX1" fmla="*/ 643094 w 1628023"/>
              <a:gd name="connsiteY1" fmla="*/ 512466 h 743578"/>
              <a:gd name="connsiteX2" fmla="*/ 522514 w 1628023"/>
              <a:gd name="connsiteY2" fmla="*/ 492369 h 743578"/>
              <a:gd name="connsiteX3" fmla="*/ 482321 w 1628023"/>
              <a:gd name="connsiteY3" fmla="*/ 522514 h 743578"/>
              <a:gd name="connsiteX4" fmla="*/ 492369 w 1628023"/>
              <a:gd name="connsiteY4" fmla="*/ 582804 h 743578"/>
              <a:gd name="connsiteX5" fmla="*/ 462224 w 1628023"/>
              <a:gd name="connsiteY5" fmla="*/ 572756 h 743578"/>
              <a:gd name="connsiteX6" fmla="*/ 411982 w 1628023"/>
              <a:gd name="connsiteY6" fmla="*/ 542611 h 743578"/>
              <a:gd name="connsiteX7" fmla="*/ 361740 w 1628023"/>
              <a:gd name="connsiteY7" fmla="*/ 502417 h 743578"/>
              <a:gd name="connsiteX8" fmla="*/ 301450 w 1628023"/>
              <a:gd name="connsiteY8" fmla="*/ 462224 h 743578"/>
              <a:gd name="connsiteX9" fmla="*/ 190918 w 1628023"/>
              <a:gd name="connsiteY9" fmla="*/ 401934 h 743578"/>
              <a:gd name="connsiteX10" fmla="*/ 150725 w 1628023"/>
              <a:gd name="connsiteY10" fmla="*/ 391885 h 743578"/>
              <a:gd name="connsiteX11" fmla="*/ 100483 w 1628023"/>
              <a:gd name="connsiteY11" fmla="*/ 371789 h 743578"/>
              <a:gd name="connsiteX12" fmla="*/ 60290 w 1628023"/>
              <a:gd name="connsiteY12" fmla="*/ 351692 h 743578"/>
              <a:gd name="connsiteX13" fmla="*/ 0 w 1628023"/>
              <a:gd name="connsiteY13" fmla="*/ 311498 h 743578"/>
              <a:gd name="connsiteX14" fmla="*/ 60290 w 1628023"/>
              <a:gd name="connsiteY14" fmla="*/ 221063 h 743578"/>
              <a:gd name="connsiteX15" fmla="*/ 80386 w 1628023"/>
              <a:gd name="connsiteY15" fmla="*/ 190918 h 743578"/>
              <a:gd name="connsiteX16" fmla="*/ 120580 w 1628023"/>
              <a:gd name="connsiteY16" fmla="*/ 170822 h 743578"/>
              <a:gd name="connsiteX17" fmla="*/ 160773 w 1628023"/>
              <a:gd name="connsiteY17" fmla="*/ 140677 h 743578"/>
              <a:gd name="connsiteX18" fmla="*/ 251208 w 1628023"/>
              <a:gd name="connsiteY18" fmla="*/ 120580 h 743578"/>
              <a:gd name="connsiteX19" fmla="*/ 351692 w 1628023"/>
              <a:gd name="connsiteY19" fmla="*/ 120580 h 743578"/>
              <a:gd name="connsiteX20" fmla="*/ 472272 w 1628023"/>
              <a:gd name="connsiteY20" fmla="*/ 0 h 743578"/>
              <a:gd name="connsiteX21" fmla="*/ 633046 w 1628023"/>
              <a:gd name="connsiteY21" fmla="*/ 70338 h 743578"/>
              <a:gd name="connsiteX22" fmla="*/ 753626 w 1628023"/>
              <a:gd name="connsiteY22" fmla="*/ 130628 h 743578"/>
              <a:gd name="connsiteX23" fmla="*/ 793819 w 1628023"/>
              <a:gd name="connsiteY23" fmla="*/ 160773 h 743578"/>
              <a:gd name="connsiteX24" fmla="*/ 884255 w 1628023"/>
              <a:gd name="connsiteY24" fmla="*/ 221063 h 743578"/>
              <a:gd name="connsiteX25" fmla="*/ 894303 w 1628023"/>
              <a:gd name="connsiteY25" fmla="*/ 251208 h 743578"/>
              <a:gd name="connsiteX26" fmla="*/ 994786 w 1628023"/>
              <a:gd name="connsiteY26" fmla="*/ 291402 h 743578"/>
              <a:gd name="connsiteX27" fmla="*/ 1105318 w 1628023"/>
              <a:gd name="connsiteY27" fmla="*/ 301450 h 743578"/>
              <a:gd name="connsiteX28" fmla="*/ 1256044 w 1628023"/>
              <a:gd name="connsiteY28" fmla="*/ 311498 h 743578"/>
              <a:gd name="connsiteX29" fmla="*/ 1316334 w 1628023"/>
              <a:gd name="connsiteY29" fmla="*/ 351692 h 743578"/>
              <a:gd name="connsiteX30" fmla="*/ 1366575 w 1628023"/>
              <a:gd name="connsiteY30" fmla="*/ 381837 h 743578"/>
              <a:gd name="connsiteX31" fmla="*/ 1436914 w 1628023"/>
              <a:gd name="connsiteY31" fmla="*/ 462224 h 743578"/>
              <a:gd name="connsiteX32" fmla="*/ 1477107 w 1628023"/>
              <a:gd name="connsiteY32" fmla="*/ 522514 h 743578"/>
              <a:gd name="connsiteX33" fmla="*/ 1507252 w 1628023"/>
              <a:gd name="connsiteY33" fmla="*/ 562707 h 743578"/>
              <a:gd name="connsiteX34" fmla="*/ 1537397 w 1628023"/>
              <a:gd name="connsiteY34" fmla="*/ 582804 h 743578"/>
              <a:gd name="connsiteX35" fmla="*/ 1617784 w 1628023"/>
              <a:gd name="connsiteY35" fmla="*/ 653142 h 743578"/>
              <a:gd name="connsiteX36" fmla="*/ 1607736 w 1628023"/>
              <a:gd name="connsiteY36" fmla="*/ 733529 h 743578"/>
              <a:gd name="connsiteX37" fmla="*/ 1577591 w 1628023"/>
              <a:gd name="connsiteY37" fmla="*/ 743578 h 743578"/>
              <a:gd name="connsiteX38" fmla="*/ 1467059 w 1628023"/>
              <a:gd name="connsiteY38" fmla="*/ 693336 h 743578"/>
              <a:gd name="connsiteX39" fmla="*/ 1376624 w 1628023"/>
              <a:gd name="connsiteY39" fmla="*/ 602901 h 743578"/>
              <a:gd name="connsiteX40" fmla="*/ 1326382 w 1628023"/>
              <a:gd name="connsiteY40" fmla="*/ 552659 h 743578"/>
              <a:gd name="connsiteX41" fmla="*/ 1235947 w 1628023"/>
              <a:gd name="connsiteY41" fmla="*/ 502417 h 743578"/>
              <a:gd name="connsiteX42" fmla="*/ 1205802 w 1628023"/>
              <a:gd name="connsiteY42" fmla="*/ 492369 h 743578"/>
              <a:gd name="connsiteX43" fmla="*/ 1175657 w 1628023"/>
              <a:gd name="connsiteY43" fmla="*/ 472272 h 743578"/>
              <a:gd name="connsiteX44" fmla="*/ 1135463 w 1628023"/>
              <a:gd name="connsiteY44" fmla="*/ 462224 h 743578"/>
              <a:gd name="connsiteX45" fmla="*/ 1045028 w 1628023"/>
              <a:gd name="connsiteY45" fmla="*/ 442127 h 743578"/>
              <a:gd name="connsiteX46" fmla="*/ 874206 w 1628023"/>
              <a:gd name="connsiteY46" fmla="*/ 462224 h 743578"/>
              <a:gd name="connsiteX47" fmla="*/ 823964 w 1628023"/>
              <a:gd name="connsiteY47" fmla="*/ 512466 h 743578"/>
              <a:gd name="connsiteX48" fmla="*/ 803868 w 1628023"/>
              <a:gd name="connsiteY48" fmla="*/ 522514 h 74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628023" h="743578">
                <a:moveTo>
                  <a:pt x="803868" y="522514"/>
                </a:moveTo>
                <a:cubicBezTo>
                  <a:pt x="773723" y="522514"/>
                  <a:pt x="696484" y="518186"/>
                  <a:pt x="643094" y="512466"/>
                </a:cubicBezTo>
                <a:cubicBezTo>
                  <a:pt x="602578" y="508125"/>
                  <a:pt x="563182" y="489827"/>
                  <a:pt x="522514" y="492369"/>
                </a:cubicBezTo>
                <a:cubicBezTo>
                  <a:pt x="505799" y="493414"/>
                  <a:pt x="495719" y="512466"/>
                  <a:pt x="482321" y="522514"/>
                </a:cubicBezTo>
                <a:cubicBezTo>
                  <a:pt x="488529" y="531826"/>
                  <a:pt x="523569" y="567203"/>
                  <a:pt x="492369" y="582804"/>
                </a:cubicBezTo>
                <a:cubicBezTo>
                  <a:pt x="482895" y="587541"/>
                  <a:pt x="471698" y="577493"/>
                  <a:pt x="462224" y="572756"/>
                </a:cubicBezTo>
                <a:cubicBezTo>
                  <a:pt x="444755" y="564022"/>
                  <a:pt x="427982" y="553811"/>
                  <a:pt x="411982" y="542611"/>
                </a:cubicBezTo>
                <a:cubicBezTo>
                  <a:pt x="394412" y="530312"/>
                  <a:pt x="379085" y="515032"/>
                  <a:pt x="361740" y="502417"/>
                </a:cubicBezTo>
                <a:cubicBezTo>
                  <a:pt x="342207" y="488211"/>
                  <a:pt x="321827" y="475191"/>
                  <a:pt x="301450" y="462224"/>
                </a:cubicBezTo>
                <a:cubicBezTo>
                  <a:pt x="271230" y="442993"/>
                  <a:pt x="223477" y="414958"/>
                  <a:pt x="190918" y="401934"/>
                </a:cubicBezTo>
                <a:cubicBezTo>
                  <a:pt x="178096" y="396805"/>
                  <a:pt x="163826" y="396252"/>
                  <a:pt x="150725" y="391885"/>
                </a:cubicBezTo>
                <a:cubicBezTo>
                  <a:pt x="133613" y="386181"/>
                  <a:pt x="116966" y="379115"/>
                  <a:pt x="100483" y="371789"/>
                </a:cubicBezTo>
                <a:cubicBezTo>
                  <a:pt x="86795" y="365705"/>
                  <a:pt x="73134" y="359399"/>
                  <a:pt x="60290" y="351692"/>
                </a:cubicBezTo>
                <a:cubicBezTo>
                  <a:pt x="39579" y="339265"/>
                  <a:pt x="0" y="311498"/>
                  <a:pt x="0" y="311498"/>
                </a:cubicBezTo>
                <a:cubicBezTo>
                  <a:pt x="54698" y="202102"/>
                  <a:pt x="2748" y="290115"/>
                  <a:pt x="60290" y="221063"/>
                </a:cubicBezTo>
                <a:cubicBezTo>
                  <a:pt x="68021" y="211786"/>
                  <a:pt x="71109" y="198649"/>
                  <a:pt x="80386" y="190918"/>
                </a:cubicBezTo>
                <a:cubicBezTo>
                  <a:pt x="91893" y="181329"/>
                  <a:pt x="107878" y="178761"/>
                  <a:pt x="120580" y="170822"/>
                </a:cubicBezTo>
                <a:cubicBezTo>
                  <a:pt x="134782" y="161946"/>
                  <a:pt x="145794" y="148167"/>
                  <a:pt x="160773" y="140677"/>
                </a:cubicBezTo>
                <a:cubicBezTo>
                  <a:pt x="170236" y="135945"/>
                  <a:pt x="245918" y="121638"/>
                  <a:pt x="251208" y="120580"/>
                </a:cubicBezTo>
                <a:cubicBezTo>
                  <a:pt x="270684" y="123826"/>
                  <a:pt x="328632" y="141719"/>
                  <a:pt x="351692" y="120580"/>
                </a:cubicBezTo>
                <a:cubicBezTo>
                  <a:pt x="513229" y="-27496"/>
                  <a:pt x="368643" y="51813"/>
                  <a:pt x="472272" y="0"/>
                </a:cubicBezTo>
                <a:cubicBezTo>
                  <a:pt x="632689" y="35647"/>
                  <a:pt x="498526" y="-6531"/>
                  <a:pt x="633046" y="70338"/>
                </a:cubicBezTo>
                <a:cubicBezTo>
                  <a:pt x="787833" y="158788"/>
                  <a:pt x="630597" y="48608"/>
                  <a:pt x="753626" y="130628"/>
                </a:cubicBezTo>
                <a:cubicBezTo>
                  <a:pt x="767560" y="139918"/>
                  <a:pt x="780050" y="151240"/>
                  <a:pt x="793819" y="160773"/>
                </a:cubicBezTo>
                <a:cubicBezTo>
                  <a:pt x="823607" y="181395"/>
                  <a:pt x="884255" y="221063"/>
                  <a:pt x="884255" y="221063"/>
                </a:cubicBezTo>
                <a:cubicBezTo>
                  <a:pt x="887604" y="231111"/>
                  <a:pt x="886813" y="243718"/>
                  <a:pt x="894303" y="251208"/>
                </a:cubicBezTo>
                <a:cubicBezTo>
                  <a:pt x="922724" y="279629"/>
                  <a:pt x="957282" y="286714"/>
                  <a:pt x="994786" y="291402"/>
                </a:cubicBezTo>
                <a:cubicBezTo>
                  <a:pt x="1031496" y="295991"/>
                  <a:pt x="1068431" y="298613"/>
                  <a:pt x="1105318" y="301450"/>
                </a:cubicBezTo>
                <a:cubicBezTo>
                  <a:pt x="1155523" y="305312"/>
                  <a:pt x="1205802" y="308149"/>
                  <a:pt x="1256044" y="311498"/>
                </a:cubicBezTo>
                <a:cubicBezTo>
                  <a:pt x="1276141" y="324896"/>
                  <a:pt x="1295623" y="339265"/>
                  <a:pt x="1316334" y="351692"/>
                </a:cubicBezTo>
                <a:cubicBezTo>
                  <a:pt x="1333081" y="361740"/>
                  <a:pt x="1351159" y="369847"/>
                  <a:pt x="1366575" y="381837"/>
                </a:cubicBezTo>
                <a:cubicBezTo>
                  <a:pt x="1393973" y="403146"/>
                  <a:pt x="1417179" y="434030"/>
                  <a:pt x="1436914" y="462224"/>
                </a:cubicBezTo>
                <a:cubicBezTo>
                  <a:pt x="1450765" y="482011"/>
                  <a:pt x="1462615" y="503192"/>
                  <a:pt x="1477107" y="522514"/>
                </a:cubicBezTo>
                <a:cubicBezTo>
                  <a:pt x="1487155" y="535912"/>
                  <a:pt x="1495410" y="550865"/>
                  <a:pt x="1507252" y="562707"/>
                </a:cubicBezTo>
                <a:cubicBezTo>
                  <a:pt x="1515791" y="571246"/>
                  <a:pt x="1528050" y="575157"/>
                  <a:pt x="1537397" y="582804"/>
                </a:cubicBezTo>
                <a:cubicBezTo>
                  <a:pt x="1564954" y="605350"/>
                  <a:pt x="1590988" y="629696"/>
                  <a:pt x="1617784" y="653142"/>
                </a:cubicBezTo>
                <a:cubicBezTo>
                  <a:pt x="1625154" y="689992"/>
                  <a:pt x="1640876" y="707017"/>
                  <a:pt x="1607736" y="733529"/>
                </a:cubicBezTo>
                <a:cubicBezTo>
                  <a:pt x="1599465" y="740146"/>
                  <a:pt x="1587639" y="740228"/>
                  <a:pt x="1577591" y="743578"/>
                </a:cubicBezTo>
                <a:cubicBezTo>
                  <a:pt x="1535198" y="729447"/>
                  <a:pt x="1501884" y="723186"/>
                  <a:pt x="1467059" y="693336"/>
                </a:cubicBezTo>
                <a:cubicBezTo>
                  <a:pt x="1434691" y="665592"/>
                  <a:pt x="1406769" y="633046"/>
                  <a:pt x="1376624" y="602901"/>
                </a:cubicBezTo>
                <a:cubicBezTo>
                  <a:pt x="1359877" y="586154"/>
                  <a:pt x="1346691" y="564844"/>
                  <a:pt x="1326382" y="552659"/>
                </a:cubicBezTo>
                <a:cubicBezTo>
                  <a:pt x="1294627" y="533606"/>
                  <a:pt x="1269579" y="516831"/>
                  <a:pt x="1235947" y="502417"/>
                </a:cubicBezTo>
                <a:cubicBezTo>
                  <a:pt x="1226212" y="498245"/>
                  <a:pt x="1215850" y="495718"/>
                  <a:pt x="1205802" y="492369"/>
                </a:cubicBezTo>
                <a:cubicBezTo>
                  <a:pt x="1195754" y="485670"/>
                  <a:pt x="1186757" y="477029"/>
                  <a:pt x="1175657" y="472272"/>
                </a:cubicBezTo>
                <a:cubicBezTo>
                  <a:pt x="1162963" y="466832"/>
                  <a:pt x="1148944" y="465220"/>
                  <a:pt x="1135463" y="462224"/>
                </a:cubicBezTo>
                <a:cubicBezTo>
                  <a:pt x="1020652" y="436710"/>
                  <a:pt x="1143053" y="466632"/>
                  <a:pt x="1045028" y="442127"/>
                </a:cubicBezTo>
                <a:cubicBezTo>
                  <a:pt x="988087" y="448826"/>
                  <a:pt x="930426" y="450980"/>
                  <a:pt x="874206" y="462224"/>
                </a:cubicBezTo>
                <a:cubicBezTo>
                  <a:pt x="831577" y="470750"/>
                  <a:pt x="853195" y="490542"/>
                  <a:pt x="823964" y="512466"/>
                </a:cubicBezTo>
                <a:cubicBezTo>
                  <a:pt x="818605" y="516485"/>
                  <a:pt x="834013" y="522514"/>
                  <a:pt x="803868" y="522514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래픽 15" descr="배지 체크 표시1 단색으로 채워진">
            <a:extLst>
              <a:ext uri="{FF2B5EF4-FFF2-40B4-BE49-F238E27FC236}">
                <a16:creationId xmlns:a16="http://schemas.microsoft.com/office/drawing/2014/main" id="{57C6BFC2-63F4-EF25-9259-E6BF8FE07D8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17784" y="2727505"/>
            <a:ext cx="381840" cy="381840"/>
          </a:xfrm>
          <a:prstGeom prst="rect">
            <a:avLst/>
          </a:prstGeom>
        </p:spPr>
      </p:pic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D089966D-942A-E33A-0297-6115EA282981}"/>
              </a:ext>
            </a:extLst>
          </p:cNvPr>
          <p:cNvSpPr/>
          <p:nvPr/>
        </p:nvSpPr>
        <p:spPr>
          <a:xfrm>
            <a:off x="3051864" y="1413832"/>
            <a:ext cx="2521757" cy="2569838"/>
          </a:xfrm>
          <a:custGeom>
            <a:avLst/>
            <a:gdLst>
              <a:gd name="connsiteX0" fmla="*/ 231112 w 844062"/>
              <a:gd name="connsiteY0" fmla="*/ 653143 h 874206"/>
              <a:gd name="connsiteX1" fmla="*/ 170822 w 844062"/>
              <a:gd name="connsiteY1" fmla="*/ 633046 h 874206"/>
              <a:gd name="connsiteX2" fmla="*/ 120580 w 844062"/>
              <a:gd name="connsiteY2" fmla="*/ 602901 h 874206"/>
              <a:gd name="connsiteX3" fmla="*/ 20097 w 844062"/>
              <a:gd name="connsiteY3" fmla="*/ 502417 h 874206"/>
              <a:gd name="connsiteX4" fmla="*/ 0 w 844062"/>
              <a:gd name="connsiteY4" fmla="*/ 462224 h 874206"/>
              <a:gd name="connsiteX5" fmla="*/ 10049 w 844062"/>
              <a:gd name="connsiteY5" fmla="*/ 411982 h 874206"/>
              <a:gd name="connsiteX6" fmla="*/ 20097 w 844062"/>
              <a:gd name="connsiteY6" fmla="*/ 381837 h 874206"/>
              <a:gd name="connsiteX7" fmla="*/ 50242 w 844062"/>
              <a:gd name="connsiteY7" fmla="*/ 371789 h 874206"/>
              <a:gd name="connsiteX8" fmla="*/ 60290 w 844062"/>
              <a:gd name="connsiteY8" fmla="*/ 311499 h 874206"/>
              <a:gd name="connsiteX9" fmla="*/ 70339 w 844062"/>
              <a:gd name="connsiteY9" fmla="*/ 261257 h 874206"/>
              <a:gd name="connsiteX10" fmla="*/ 40194 w 844062"/>
              <a:gd name="connsiteY10" fmla="*/ 160773 h 874206"/>
              <a:gd name="connsiteX11" fmla="*/ 70339 w 844062"/>
              <a:gd name="connsiteY11" fmla="*/ 50241 h 874206"/>
              <a:gd name="connsiteX12" fmla="*/ 110532 w 844062"/>
              <a:gd name="connsiteY12" fmla="*/ 40193 h 874206"/>
              <a:gd name="connsiteX13" fmla="*/ 150726 w 844062"/>
              <a:gd name="connsiteY13" fmla="*/ 20096 h 874206"/>
              <a:gd name="connsiteX14" fmla="*/ 231112 w 844062"/>
              <a:gd name="connsiteY14" fmla="*/ 0 h 874206"/>
              <a:gd name="connsiteX15" fmla="*/ 291402 w 844062"/>
              <a:gd name="connsiteY15" fmla="*/ 10048 h 874206"/>
              <a:gd name="connsiteX16" fmla="*/ 361741 w 844062"/>
              <a:gd name="connsiteY16" fmla="*/ 70338 h 874206"/>
              <a:gd name="connsiteX17" fmla="*/ 442128 w 844062"/>
              <a:gd name="connsiteY17" fmla="*/ 120580 h 874206"/>
              <a:gd name="connsiteX18" fmla="*/ 612950 w 844062"/>
              <a:gd name="connsiteY18" fmla="*/ 211015 h 874206"/>
              <a:gd name="connsiteX19" fmla="*/ 643095 w 844062"/>
              <a:gd name="connsiteY19" fmla="*/ 241160 h 874206"/>
              <a:gd name="connsiteX20" fmla="*/ 763675 w 844062"/>
              <a:gd name="connsiteY20" fmla="*/ 291402 h 874206"/>
              <a:gd name="connsiteX21" fmla="*/ 844062 w 844062"/>
              <a:gd name="connsiteY21" fmla="*/ 371789 h 874206"/>
              <a:gd name="connsiteX22" fmla="*/ 813917 w 844062"/>
              <a:gd name="connsiteY22" fmla="*/ 381837 h 874206"/>
              <a:gd name="connsiteX23" fmla="*/ 733530 w 844062"/>
              <a:gd name="connsiteY23" fmla="*/ 411982 h 874206"/>
              <a:gd name="connsiteX24" fmla="*/ 703385 w 844062"/>
              <a:gd name="connsiteY24" fmla="*/ 432079 h 874206"/>
              <a:gd name="connsiteX25" fmla="*/ 683288 w 844062"/>
              <a:gd name="connsiteY25" fmla="*/ 462224 h 874206"/>
              <a:gd name="connsiteX26" fmla="*/ 683288 w 844062"/>
              <a:gd name="connsiteY26" fmla="*/ 572756 h 874206"/>
              <a:gd name="connsiteX27" fmla="*/ 713433 w 844062"/>
              <a:gd name="connsiteY27" fmla="*/ 582804 h 874206"/>
              <a:gd name="connsiteX28" fmla="*/ 753627 w 844062"/>
              <a:gd name="connsiteY28" fmla="*/ 663191 h 874206"/>
              <a:gd name="connsiteX29" fmla="*/ 743578 w 844062"/>
              <a:gd name="connsiteY29" fmla="*/ 723481 h 874206"/>
              <a:gd name="connsiteX30" fmla="*/ 703385 w 844062"/>
              <a:gd name="connsiteY30" fmla="*/ 753626 h 874206"/>
              <a:gd name="connsiteX31" fmla="*/ 633046 w 844062"/>
              <a:gd name="connsiteY31" fmla="*/ 793820 h 874206"/>
              <a:gd name="connsiteX32" fmla="*/ 512466 w 844062"/>
              <a:gd name="connsiteY32" fmla="*/ 844061 h 874206"/>
              <a:gd name="connsiteX33" fmla="*/ 462224 w 844062"/>
              <a:gd name="connsiteY33" fmla="*/ 854110 h 874206"/>
              <a:gd name="connsiteX34" fmla="*/ 432079 w 844062"/>
              <a:gd name="connsiteY34" fmla="*/ 864158 h 874206"/>
              <a:gd name="connsiteX35" fmla="*/ 361741 w 844062"/>
              <a:gd name="connsiteY35" fmla="*/ 874206 h 874206"/>
              <a:gd name="connsiteX36" fmla="*/ 271306 w 844062"/>
              <a:gd name="connsiteY36" fmla="*/ 864158 h 874206"/>
              <a:gd name="connsiteX37" fmla="*/ 241161 w 844062"/>
              <a:gd name="connsiteY37" fmla="*/ 813916 h 874206"/>
              <a:gd name="connsiteX38" fmla="*/ 231112 w 844062"/>
              <a:gd name="connsiteY38" fmla="*/ 653143 h 874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844062" h="874206">
                <a:moveTo>
                  <a:pt x="231112" y="653143"/>
                </a:moveTo>
                <a:cubicBezTo>
                  <a:pt x="219389" y="622998"/>
                  <a:pt x="190107" y="641812"/>
                  <a:pt x="170822" y="633046"/>
                </a:cubicBezTo>
                <a:cubicBezTo>
                  <a:pt x="153042" y="624964"/>
                  <a:pt x="136580" y="614101"/>
                  <a:pt x="120580" y="602901"/>
                </a:cubicBezTo>
                <a:cubicBezTo>
                  <a:pt x="76067" y="571741"/>
                  <a:pt x="52166" y="548229"/>
                  <a:pt x="20097" y="502417"/>
                </a:cubicBezTo>
                <a:cubicBezTo>
                  <a:pt x="11507" y="490146"/>
                  <a:pt x="6699" y="475622"/>
                  <a:pt x="0" y="462224"/>
                </a:cubicBezTo>
                <a:cubicBezTo>
                  <a:pt x="3350" y="445477"/>
                  <a:pt x="5907" y="428551"/>
                  <a:pt x="10049" y="411982"/>
                </a:cubicBezTo>
                <a:cubicBezTo>
                  <a:pt x="12618" y="401706"/>
                  <a:pt x="12607" y="389327"/>
                  <a:pt x="20097" y="381837"/>
                </a:cubicBezTo>
                <a:cubicBezTo>
                  <a:pt x="27587" y="374347"/>
                  <a:pt x="40194" y="375138"/>
                  <a:pt x="50242" y="371789"/>
                </a:cubicBezTo>
                <a:cubicBezTo>
                  <a:pt x="53591" y="351692"/>
                  <a:pt x="56645" y="331544"/>
                  <a:pt x="60290" y="311499"/>
                </a:cubicBezTo>
                <a:cubicBezTo>
                  <a:pt x="63345" y="294695"/>
                  <a:pt x="70339" y="278336"/>
                  <a:pt x="70339" y="261257"/>
                </a:cubicBezTo>
                <a:cubicBezTo>
                  <a:pt x="70339" y="227296"/>
                  <a:pt x="52284" y="190999"/>
                  <a:pt x="40194" y="160773"/>
                </a:cubicBezTo>
                <a:cubicBezTo>
                  <a:pt x="50242" y="123929"/>
                  <a:pt x="51096" y="83228"/>
                  <a:pt x="70339" y="50241"/>
                </a:cubicBezTo>
                <a:cubicBezTo>
                  <a:pt x="77297" y="38312"/>
                  <a:pt x="97601" y="45042"/>
                  <a:pt x="110532" y="40193"/>
                </a:cubicBezTo>
                <a:cubicBezTo>
                  <a:pt x="124558" y="34933"/>
                  <a:pt x="136958" y="25997"/>
                  <a:pt x="150726" y="20096"/>
                </a:cubicBezTo>
                <a:cubicBezTo>
                  <a:pt x="177760" y="8510"/>
                  <a:pt x="201625" y="5897"/>
                  <a:pt x="231112" y="0"/>
                </a:cubicBezTo>
                <a:cubicBezTo>
                  <a:pt x="251209" y="3349"/>
                  <a:pt x="272485" y="2481"/>
                  <a:pt x="291402" y="10048"/>
                </a:cubicBezTo>
                <a:cubicBezTo>
                  <a:pt x="329058" y="25110"/>
                  <a:pt x="331554" y="48383"/>
                  <a:pt x="361741" y="70338"/>
                </a:cubicBezTo>
                <a:cubicBezTo>
                  <a:pt x="387296" y="88924"/>
                  <a:pt x="414924" y="104505"/>
                  <a:pt x="442128" y="120580"/>
                </a:cubicBezTo>
                <a:cubicBezTo>
                  <a:pt x="580667" y="202444"/>
                  <a:pt x="533791" y="184630"/>
                  <a:pt x="612950" y="211015"/>
                </a:cubicBezTo>
                <a:cubicBezTo>
                  <a:pt x="622998" y="221063"/>
                  <a:pt x="631531" y="232900"/>
                  <a:pt x="643095" y="241160"/>
                </a:cubicBezTo>
                <a:cubicBezTo>
                  <a:pt x="667335" y="258475"/>
                  <a:pt x="748643" y="285765"/>
                  <a:pt x="763675" y="291402"/>
                </a:cubicBezTo>
                <a:cubicBezTo>
                  <a:pt x="771912" y="297991"/>
                  <a:pt x="844062" y="348847"/>
                  <a:pt x="844062" y="371789"/>
                </a:cubicBezTo>
                <a:cubicBezTo>
                  <a:pt x="844062" y="382381"/>
                  <a:pt x="823965" y="378488"/>
                  <a:pt x="813917" y="381837"/>
                </a:cubicBezTo>
                <a:cubicBezTo>
                  <a:pt x="743222" y="428968"/>
                  <a:pt x="832864" y="374732"/>
                  <a:pt x="733530" y="411982"/>
                </a:cubicBezTo>
                <a:cubicBezTo>
                  <a:pt x="722222" y="416222"/>
                  <a:pt x="713433" y="425380"/>
                  <a:pt x="703385" y="432079"/>
                </a:cubicBezTo>
                <a:cubicBezTo>
                  <a:pt x="696686" y="442127"/>
                  <a:pt x="687107" y="450767"/>
                  <a:pt x="683288" y="462224"/>
                </a:cubicBezTo>
                <a:cubicBezTo>
                  <a:pt x="674892" y="487412"/>
                  <a:pt x="665506" y="546083"/>
                  <a:pt x="683288" y="572756"/>
                </a:cubicBezTo>
                <a:cubicBezTo>
                  <a:pt x="689163" y="581569"/>
                  <a:pt x="703385" y="579455"/>
                  <a:pt x="713433" y="582804"/>
                </a:cubicBezTo>
                <a:cubicBezTo>
                  <a:pt x="726831" y="609600"/>
                  <a:pt x="758552" y="633640"/>
                  <a:pt x="753627" y="663191"/>
                </a:cubicBezTo>
                <a:cubicBezTo>
                  <a:pt x="750277" y="683288"/>
                  <a:pt x="753472" y="705671"/>
                  <a:pt x="743578" y="723481"/>
                </a:cubicBezTo>
                <a:cubicBezTo>
                  <a:pt x="735445" y="738121"/>
                  <a:pt x="717514" y="744635"/>
                  <a:pt x="703385" y="753626"/>
                </a:cubicBezTo>
                <a:cubicBezTo>
                  <a:pt x="680602" y="768124"/>
                  <a:pt x="657451" y="782260"/>
                  <a:pt x="633046" y="793820"/>
                </a:cubicBezTo>
                <a:cubicBezTo>
                  <a:pt x="593695" y="812460"/>
                  <a:pt x="555163" y="835521"/>
                  <a:pt x="512466" y="844061"/>
                </a:cubicBezTo>
                <a:cubicBezTo>
                  <a:pt x="495719" y="847411"/>
                  <a:pt x="478793" y="849968"/>
                  <a:pt x="462224" y="854110"/>
                </a:cubicBezTo>
                <a:cubicBezTo>
                  <a:pt x="451948" y="856679"/>
                  <a:pt x="442465" y="862081"/>
                  <a:pt x="432079" y="864158"/>
                </a:cubicBezTo>
                <a:cubicBezTo>
                  <a:pt x="408855" y="868803"/>
                  <a:pt x="385187" y="870857"/>
                  <a:pt x="361741" y="874206"/>
                </a:cubicBezTo>
                <a:cubicBezTo>
                  <a:pt x="331596" y="870857"/>
                  <a:pt x="298434" y="877722"/>
                  <a:pt x="271306" y="864158"/>
                </a:cubicBezTo>
                <a:cubicBezTo>
                  <a:pt x="253837" y="855424"/>
                  <a:pt x="250646" y="830989"/>
                  <a:pt x="241161" y="813916"/>
                </a:cubicBezTo>
                <a:cubicBezTo>
                  <a:pt x="204587" y="748082"/>
                  <a:pt x="242835" y="683288"/>
                  <a:pt x="231112" y="653143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래픽 18" descr="건물 단색으로 채워진">
            <a:extLst>
              <a:ext uri="{FF2B5EF4-FFF2-40B4-BE49-F238E27FC236}">
                <a16:creationId xmlns:a16="http://schemas.microsoft.com/office/drawing/2014/main" id="{7AC5D6EF-C208-820F-41CF-A35F97FA5F1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65004" y="1925001"/>
            <a:ext cx="208503" cy="208503"/>
          </a:xfrm>
          <a:prstGeom prst="rect">
            <a:avLst/>
          </a:prstGeom>
        </p:spPr>
      </p:pic>
      <p:pic>
        <p:nvPicPr>
          <p:cNvPr id="20" name="그래픽 19" descr="건물 단색으로 채워진">
            <a:extLst>
              <a:ext uri="{FF2B5EF4-FFF2-40B4-BE49-F238E27FC236}">
                <a16:creationId xmlns:a16="http://schemas.microsoft.com/office/drawing/2014/main" id="{26816C15-EBA5-18A2-C1A8-07C1DA36D57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69804" y="1868898"/>
            <a:ext cx="208503" cy="208503"/>
          </a:xfrm>
          <a:prstGeom prst="rect">
            <a:avLst/>
          </a:prstGeom>
        </p:spPr>
      </p:pic>
      <p:pic>
        <p:nvPicPr>
          <p:cNvPr id="21" name="그래픽 20" descr="건물 단색으로 채워진">
            <a:extLst>
              <a:ext uri="{FF2B5EF4-FFF2-40B4-BE49-F238E27FC236}">
                <a16:creationId xmlns:a16="http://schemas.microsoft.com/office/drawing/2014/main" id="{A95E40BF-EAD3-F03D-82B7-68583744FE4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90706" y="2491692"/>
            <a:ext cx="208503" cy="208503"/>
          </a:xfrm>
          <a:prstGeom prst="rect">
            <a:avLst/>
          </a:prstGeom>
        </p:spPr>
      </p:pic>
      <p:pic>
        <p:nvPicPr>
          <p:cNvPr id="22" name="그래픽 21" descr="건물 단색으로 채워진">
            <a:extLst>
              <a:ext uri="{FF2B5EF4-FFF2-40B4-BE49-F238E27FC236}">
                <a16:creationId xmlns:a16="http://schemas.microsoft.com/office/drawing/2014/main" id="{B98C75FC-04A6-0D42-A171-87CE7CF9882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73727" y="2178201"/>
            <a:ext cx="208503" cy="208503"/>
          </a:xfrm>
          <a:prstGeom prst="rect">
            <a:avLst/>
          </a:prstGeom>
        </p:spPr>
      </p:pic>
      <p:pic>
        <p:nvPicPr>
          <p:cNvPr id="23" name="그래픽 22" descr="건물 단색으로 채워진">
            <a:extLst>
              <a:ext uri="{FF2B5EF4-FFF2-40B4-BE49-F238E27FC236}">
                <a16:creationId xmlns:a16="http://schemas.microsoft.com/office/drawing/2014/main" id="{09F4EFDE-5D1D-55D3-1139-543DF5A9F93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40674" y="2594498"/>
            <a:ext cx="208503" cy="208503"/>
          </a:xfrm>
          <a:prstGeom prst="rect">
            <a:avLst/>
          </a:prstGeom>
        </p:spPr>
      </p:pic>
      <p:pic>
        <p:nvPicPr>
          <p:cNvPr id="24" name="그래픽 23" descr="건물 단색으로 채워진">
            <a:extLst>
              <a:ext uri="{FF2B5EF4-FFF2-40B4-BE49-F238E27FC236}">
                <a16:creationId xmlns:a16="http://schemas.microsoft.com/office/drawing/2014/main" id="{93D7F62B-4056-16BC-15EB-A6AF9211684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21011" y="3392893"/>
            <a:ext cx="208503" cy="208503"/>
          </a:xfrm>
          <a:prstGeom prst="rect">
            <a:avLst/>
          </a:prstGeom>
        </p:spPr>
      </p:pic>
      <p:pic>
        <p:nvPicPr>
          <p:cNvPr id="25" name="그래픽 24" descr="건물 단색으로 채워진">
            <a:extLst>
              <a:ext uri="{FF2B5EF4-FFF2-40B4-BE49-F238E27FC236}">
                <a16:creationId xmlns:a16="http://schemas.microsoft.com/office/drawing/2014/main" id="{B8F2E5A5-09F5-BFF2-89BB-B41892D68E3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82163" y="2513565"/>
            <a:ext cx="208503" cy="208503"/>
          </a:xfrm>
          <a:prstGeom prst="rect">
            <a:avLst/>
          </a:prstGeom>
        </p:spPr>
      </p:pic>
      <p:pic>
        <p:nvPicPr>
          <p:cNvPr id="26" name="그래픽 25" descr="건물 단색으로 채워진">
            <a:extLst>
              <a:ext uri="{FF2B5EF4-FFF2-40B4-BE49-F238E27FC236}">
                <a16:creationId xmlns:a16="http://schemas.microsoft.com/office/drawing/2014/main" id="{C2F3DC3A-773B-94CE-182F-F67CF8CE963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50460" y="3383410"/>
            <a:ext cx="208503" cy="20850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6D03634-2BAD-2219-564B-078246A33CFC}"/>
              </a:ext>
            </a:extLst>
          </p:cNvPr>
          <p:cNvSpPr txBox="1"/>
          <p:nvPr/>
        </p:nvSpPr>
        <p:spPr>
          <a:xfrm>
            <a:off x="3502553" y="4157192"/>
            <a:ext cx="2071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실거래</a:t>
            </a:r>
            <a:r>
              <a:rPr lang="ko-KR" altLang="en-US" dirty="0"/>
              <a:t> 정보 목록</a:t>
            </a:r>
          </a:p>
        </p:txBody>
      </p:sp>
      <p:sp>
        <p:nvSpPr>
          <p:cNvPr id="28" name="말풍선: 모서리가 둥근 사각형 27">
            <a:extLst>
              <a:ext uri="{FF2B5EF4-FFF2-40B4-BE49-F238E27FC236}">
                <a16:creationId xmlns:a16="http://schemas.microsoft.com/office/drawing/2014/main" id="{76722376-1575-244E-FD84-2D68736B187F}"/>
              </a:ext>
            </a:extLst>
          </p:cNvPr>
          <p:cNvSpPr/>
          <p:nvPr/>
        </p:nvSpPr>
        <p:spPr>
          <a:xfrm>
            <a:off x="4074055" y="1617447"/>
            <a:ext cx="743107" cy="206871"/>
          </a:xfrm>
          <a:prstGeom prst="wedgeRoundRectCallout">
            <a:avLst>
              <a:gd name="adj1" fmla="val -50525"/>
              <a:gd name="adj2" fmla="val 71599"/>
              <a:gd name="adj3" fmla="val 16667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3000/20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35" name="그래픽 34" descr="건물 단색으로 채워진">
            <a:extLst>
              <a:ext uri="{FF2B5EF4-FFF2-40B4-BE49-F238E27FC236}">
                <a16:creationId xmlns:a16="http://schemas.microsoft.com/office/drawing/2014/main" id="{ED6BA0E6-894A-6135-41F7-7295F62F25C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99048" y="2614981"/>
            <a:ext cx="208503" cy="208503"/>
          </a:xfrm>
          <a:prstGeom prst="rect">
            <a:avLst/>
          </a:prstGeom>
        </p:spPr>
      </p:pic>
      <p:sp>
        <p:nvSpPr>
          <p:cNvPr id="42" name="말풍선: 모서리가 둥근 사각형 41">
            <a:extLst>
              <a:ext uri="{FF2B5EF4-FFF2-40B4-BE49-F238E27FC236}">
                <a16:creationId xmlns:a16="http://schemas.microsoft.com/office/drawing/2014/main" id="{910211F0-8D23-436D-EF08-3DF1CDBDB0D9}"/>
              </a:ext>
            </a:extLst>
          </p:cNvPr>
          <p:cNvSpPr/>
          <p:nvPr/>
        </p:nvSpPr>
        <p:spPr>
          <a:xfrm>
            <a:off x="7903299" y="2384685"/>
            <a:ext cx="743107" cy="206871"/>
          </a:xfrm>
          <a:prstGeom prst="wedgeRoundRectCallout">
            <a:avLst>
              <a:gd name="adj1" fmla="val -50525"/>
              <a:gd name="adj2" fmla="val 71599"/>
              <a:gd name="adj3" fmla="val 16667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3000/20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45" name="그래픽 44" descr="상점 단색으로 채워진">
            <a:extLst>
              <a:ext uri="{FF2B5EF4-FFF2-40B4-BE49-F238E27FC236}">
                <a16:creationId xmlns:a16="http://schemas.microsoft.com/office/drawing/2014/main" id="{3E4DEBF8-C067-3065-80DE-C548C114DFB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6938618" y="1928649"/>
            <a:ext cx="157311" cy="157311"/>
          </a:xfrm>
          <a:prstGeom prst="rect">
            <a:avLst/>
          </a:prstGeom>
        </p:spPr>
      </p:pic>
      <p:pic>
        <p:nvPicPr>
          <p:cNvPr id="47" name="그래픽 46" descr="버스 단색으로 채워진">
            <a:extLst>
              <a:ext uri="{FF2B5EF4-FFF2-40B4-BE49-F238E27FC236}">
                <a16:creationId xmlns:a16="http://schemas.microsoft.com/office/drawing/2014/main" id="{E84167CE-195E-1536-8E27-27F8076C689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7106888" y="2863041"/>
            <a:ext cx="157311" cy="157311"/>
          </a:xfrm>
          <a:prstGeom prst="rect">
            <a:avLst/>
          </a:prstGeom>
        </p:spPr>
      </p:pic>
      <p:pic>
        <p:nvPicPr>
          <p:cNvPr id="49" name="그래픽 48" descr="기차 단색으로 채워진">
            <a:extLst>
              <a:ext uri="{FF2B5EF4-FFF2-40B4-BE49-F238E27FC236}">
                <a16:creationId xmlns:a16="http://schemas.microsoft.com/office/drawing/2014/main" id="{9BE8E0EB-4F15-703F-3995-AF67DE90BEF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flipH="1">
            <a:off x="8357828" y="2148623"/>
            <a:ext cx="157311" cy="157311"/>
          </a:xfrm>
          <a:prstGeom prst="rect">
            <a:avLst/>
          </a:prstGeom>
        </p:spPr>
      </p:pic>
      <p:pic>
        <p:nvPicPr>
          <p:cNvPr id="51" name="그래픽 50" descr="의료 단색으로 채워진">
            <a:extLst>
              <a:ext uri="{FF2B5EF4-FFF2-40B4-BE49-F238E27FC236}">
                <a16:creationId xmlns:a16="http://schemas.microsoft.com/office/drawing/2014/main" id="{AC048F78-84F6-707A-EC8D-DFA252B6F19C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flipH="1">
            <a:off x="8567750" y="2941696"/>
            <a:ext cx="157311" cy="157311"/>
          </a:xfrm>
          <a:prstGeom prst="rect">
            <a:avLst/>
          </a:prstGeom>
        </p:spPr>
      </p:pic>
      <p:pic>
        <p:nvPicPr>
          <p:cNvPr id="52" name="그래픽 51" descr="의료 단색으로 채워진">
            <a:extLst>
              <a:ext uri="{FF2B5EF4-FFF2-40B4-BE49-F238E27FC236}">
                <a16:creationId xmlns:a16="http://schemas.microsoft.com/office/drawing/2014/main" id="{03D16197-A405-8437-3D64-2209562CBC1D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flipH="1">
            <a:off x="8357827" y="3099007"/>
            <a:ext cx="157311" cy="157311"/>
          </a:xfrm>
          <a:prstGeom prst="rect">
            <a:avLst/>
          </a:prstGeom>
        </p:spPr>
      </p:pic>
      <p:pic>
        <p:nvPicPr>
          <p:cNvPr id="53" name="그래픽 52" descr="의료 단색으로 채워진">
            <a:extLst>
              <a:ext uri="{FF2B5EF4-FFF2-40B4-BE49-F238E27FC236}">
                <a16:creationId xmlns:a16="http://schemas.microsoft.com/office/drawing/2014/main" id="{07B7145E-26EB-0FCF-EF25-BF7F75C9D351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flipH="1">
            <a:off x="7264199" y="3392893"/>
            <a:ext cx="157311" cy="157311"/>
          </a:xfrm>
          <a:prstGeom prst="rect">
            <a:avLst/>
          </a:prstGeom>
        </p:spPr>
      </p:pic>
      <p:pic>
        <p:nvPicPr>
          <p:cNvPr id="54" name="그래픽 53" descr="버스 단색으로 채워진">
            <a:extLst>
              <a:ext uri="{FF2B5EF4-FFF2-40B4-BE49-F238E27FC236}">
                <a16:creationId xmlns:a16="http://schemas.microsoft.com/office/drawing/2014/main" id="{958CC73F-257D-8916-8856-461E9261EB3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7566846" y="2120780"/>
            <a:ext cx="157311" cy="157311"/>
          </a:xfrm>
          <a:prstGeom prst="rect">
            <a:avLst/>
          </a:prstGeom>
        </p:spPr>
      </p:pic>
      <p:pic>
        <p:nvPicPr>
          <p:cNvPr id="55" name="그래픽 54" descr="버스 단색으로 채워진">
            <a:extLst>
              <a:ext uri="{FF2B5EF4-FFF2-40B4-BE49-F238E27FC236}">
                <a16:creationId xmlns:a16="http://schemas.microsoft.com/office/drawing/2014/main" id="{99719EEA-387C-6447-C121-8EB43466841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7981507" y="2803001"/>
            <a:ext cx="157311" cy="157311"/>
          </a:xfrm>
          <a:prstGeom prst="rect">
            <a:avLst/>
          </a:prstGeom>
        </p:spPr>
      </p:pic>
      <p:pic>
        <p:nvPicPr>
          <p:cNvPr id="56" name="그래픽 55" descr="상점 단색으로 채워진">
            <a:extLst>
              <a:ext uri="{FF2B5EF4-FFF2-40B4-BE49-F238E27FC236}">
                <a16:creationId xmlns:a16="http://schemas.microsoft.com/office/drawing/2014/main" id="{FF44A0A3-73FD-B1B8-0BEF-D9A13E9DE5A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7902851" y="1566628"/>
            <a:ext cx="157311" cy="157311"/>
          </a:xfrm>
          <a:prstGeom prst="rect">
            <a:avLst/>
          </a:prstGeom>
        </p:spPr>
      </p:pic>
      <p:pic>
        <p:nvPicPr>
          <p:cNvPr id="57" name="그래픽 56" descr="상점 단색으로 채워진">
            <a:extLst>
              <a:ext uri="{FF2B5EF4-FFF2-40B4-BE49-F238E27FC236}">
                <a16:creationId xmlns:a16="http://schemas.microsoft.com/office/drawing/2014/main" id="{D23C49CC-36F1-BF09-3160-88FCF6220EF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7435026" y="2574418"/>
            <a:ext cx="157311" cy="157311"/>
          </a:xfrm>
          <a:prstGeom prst="rect">
            <a:avLst/>
          </a:prstGeom>
        </p:spPr>
      </p:pic>
      <p:pic>
        <p:nvPicPr>
          <p:cNvPr id="58" name="그래픽 57" descr="상점 단색으로 채워진">
            <a:extLst>
              <a:ext uri="{FF2B5EF4-FFF2-40B4-BE49-F238E27FC236}">
                <a16:creationId xmlns:a16="http://schemas.microsoft.com/office/drawing/2014/main" id="{F3EDD5A8-CC52-EA8B-C983-B6E5300C5CC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7931785" y="3177662"/>
            <a:ext cx="157311" cy="157311"/>
          </a:xfrm>
          <a:prstGeom prst="rect">
            <a:avLst/>
          </a:prstGeom>
        </p:spPr>
      </p:pic>
      <p:pic>
        <p:nvPicPr>
          <p:cNvPr id="59" name="그래픽 70" descr="Bar chart">
            <a:extLst>
              <a:ext uri="{FF2B5EF4-FFF2-40B4-BE49-F238E27FC236}">
                <a16:creationId xmlns:a16="http://schemas.microsoft.com/office/drawing/2014/main" id="{FC6105B4-8D8A-DE37-351A-BB70708A2C89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flipH="1">
            <a:off x="8681346" y="2614981"/>
            <a:ext cx="157311" cy="157311"/>
          </a:xfrm>
          <a:prstGeom prst="rect">
            <a:avLst/>
          </a:prstGeom>
        </p:spPr>
      </p:pic>
      <p:pic>
        <p:nvPicPr>
          <p:cNvPr id="60" name="그래픽 59" descr="건물 단색으로 채워진">
            <a:extLst>
              <a:ext uri="{FF2B5EF4-FFF2-40B4-BE49-F238E27FC236}">
                <a16:creationId xmlns:a16="http://schemas.microsoft.com/office/drawing/2014/main" id="{42E217F0-26F3-7614-7AFF-1C1243EFBE2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286978" y="1884857"/>
            <a:ext cx="553760" cy="553760"/>
          </a:xfrm>
          <a:prstGeom prst="rect">
            <a:avLst/>
          </a:prstGeom>
        </p:spPr>
      </p:pic>
      <p:pic>
        <p:nvPicPr>
          <p:cNvPr id="61" name="그래픽 60" descr="건물 단색으로 채워진">
            <a:extLst>
              <a:ext uri="{FF2B5EF4-FFF2-40B4-BE49-F238E27FC236}">
                <a16:creationId xmlns:a16="http://schemas.microsoft.com/office/drawing/2014/main" id="{3AB0E883-714A-5D66-A218-CF1FB5AC8EA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939882" y="3025270"/>
            <a:ext cx="553760" cy="553760"/>
          </a:xfrm>
          <a:prstGeom prst="rect">
            <a:avLst/>
          </a:prstGeom>
        </p:spPr>
      </p:pic>
      <p:pic>
        <p:nvPicPr>
          <p:cNvPr id="62" name="그래픽 61" descr="건물 단색으로 채워진">
            <a:extLst>
              <a:ext uri="{FF2B5EF4-FFF2-40B4-BE49-F238E27FC236}">
                <a16:creationId xmlns:a16="http://schemas.microsoft.com/office/drawing/2014/main" id="{FA7515EF-A8EA-AB7D-8E60-AD02EF32704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844879" y="2168308"/>
            <a:ext cx="553760" cy="553760"/>
          </a:xfrm>
          <a:prstGeom prst="rect">
            <a:avLst/>
          </a:prstGeom>
        </p:spPr>
      </p:pic>
      <p:pic>
        <p:nvPicPr>
          <p:cNvPr id="63" name="그래픽 62" descr="건물 단색으로 채워진">
            <a:extLst>
              <a:ext uri="{FF2B5EF4-FFF2-40B4-BE49-F238E27FC236}">
                <a16:creationId xmlns:a16="http://schemas.microsoft.com/office/drawing/2014/main" id="{B16A9C38-C4C0-9317-FBB0-233B5EE3998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185372" y="2772292"/>
            <a:ext cx="553760" cy="553760"/>
          </a:xfrm>
          <a:prstGeom prst="rect">
            <a:avLst/>
          </a:prstGeom>
        </p:spPr>
      </p:pic>
      <p:pic>
        <p:nvPicPr>
          <p:cNvPr id="64" name="그래픽 63" descr="건물 단색으로 채워진">
            <a:extLst>
              <a:ext uri="{FF2B5EF4-FFF2-40B4-BE49-F238E27FC236}">
                <a16:creationId xmlns:a16="http://schemas.microsoft.com/office/drawing/2014/main" id="{DDE96E45-F619-F758-D45C-CDC1937246A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904165" y="2183517"/>
            <a:ext cx="553760" cy="55376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890EE331-3E65-A0E1-8626-A1E2FFAB8F4A}"/>
              </a:ext>
            </a:extLst>
          </p:cNvPr>
          <p:cNvSpPr txBox="1"/>
          <p:nvPr/>
        </p:nvSpPr>
        <p:spPr>
          <a:xfrm>
            <a:off x="6867317" y="4088029"/>
            <a:ext cx="2071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주거현황 분석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A5B7F3B-32A5-CCD0-F0D0-38F1B3518569}"/>
              </a:ext>
            </a:extLst>
          </p:cNvPr>
          <p:cNvSpPr txBox="1"/>
          <p:nvPr/>
        </p:nvSpPr>
        <p:spPr>
          <a:xfrm>
            <a:off x="10471085" y="2542839"/>
            <a:ext cx="536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VS</a:t>
            </a:r>
            <a:endParaRPr lang="ko-KR" altLang="en-US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637E023-21F3-7C16-A050-6944580FD612}"/>
              </a:ext>
            </a:extLst>
          </p:cNvPr>
          <p:cNvSpPr txBox="1"/>
          <p:nvPr/>
        </p:nvSpPr>
        <p:spPr>
          <a:xfrm>
            <a:off x="9805204" y="3641060"/>
            <a:ext cx="2071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비교 분석</a:t>
            </a:r>
          </a:p>
        </p:txBody>
      </p:sp>
      <p:cxnSp>
        <p:nvCxnSpPr>
          <p:cNvPr id="68" name="도형 219">
            <a:extLst>
              <a:ext uri="{FF2B5EF4-FFF2-40B4-BE49-F238E27FC236}">
                <a16:creationId xmlns:a16="http://schemas.microsoft.com/office/drawing/2014/main" id="{0A4BD0C6-8ADB-4F22-9D45-C4FED48A39DC}"/>
              </a:ext>
            </a:extLst>
          </p:cNvPr>
          <p:cNvCxnSpPr>
            <a:cxnSpLocks/>
          </p:cNvCxnSpPr>
          <p:nvPr/>
        </p:nvCxnSpPr>
        <p:spPr>
          <a:xfrm>
            <a:off x="927268" y="5141476"/>
            <a:ext cx="10079910" cy="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도형 220">
            <a:extLst>
              <a:ext uri="{FF2B5EF4-FFF2-40B4-BE49-F238E27FC236}">
                <a16:creationId xmlns:a16="http://schemas.microsoft.com/office/drawing/2014/main" id="{34F17C5B-5E7C-983C-3824-DE39E42C2A88}"/>
              </a:ext>
            </a:extLst>
          </p:cNvPr>
          <p:cNvSpPr>
            <a:spLocks/>
          </p:cNvSpPr>
          <p:nvPr/>
        </p:nvSpPr>
        <p:spPr>
          <a:xfrm>
            <a:off x="4708727" y="5587228"/>
            <a:ext cx="2774546" cy="39116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lang="en-US" altLang="ko-KR" b="1" dirty="0">
                <a:latin typeface="서울남산체 EB"/>
                <a:ea typeface="서울남산체 EB" charset="0"/>
              </a:rPr>
              <a:t>Z</a:t>
            </a:r>
            <a:r>
              <a:rPr lang="ko-KR" altLang="en-US" b="1" dirty="0">
                <a:latin typeface="서울남산체 EB"/>
                <a:ea typeface="서울남산체 EB" charset="0"/>
              </a:rPr>
              <a:t>검정 </a:t>
            </a:r>
            <a:r>
              <a:rPr lang="en-US" altLang="ko-KR" b="1" dirty="0">
                <a:latin typeface="서울남산체 EB"/>
                <a:ea typeface="서울남산체 EB" charset="0"/>
              </a:rPr>
              <a:t>-&gt; T</a:t>
            </a:r>
            <a:r>
              <a:rPr lang="ko-KR" altLang="en-US" b="1" dirty="0">
                <a:latin typeface="서울남산체 EB"/>
                <a:ea typeface="서울남산체 EB" charset="0"/>
              </a:rPr>
              <a:t>점수화</a:t>
            </a:r>
            <a:endParaRPr lang="ko-KR" altLang="en-US" sz="1800" b="1" dirty="0">
              <a:latin typeface="서울남산체 EB"/>
              <a:ea typeface="서울남산체 EB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722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:p14="http://schemas.microsoft.com/office/powerpoint/2010/main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>
            <a:off x="0" y="975360"/>
            <a:ext cx="12193270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 0"/>
          <p:cNvSpPr txBox="1">
            <a:spLocks/>
          </p:cNvSpPr>
          <p:nvPr/>
        </p:nvSpPr>
        <p:spPr>
          <a:xfrm flipH="1">
            <a:off x="1005840" y="174625"/>
            <a:ext cx="3765550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서울남산체 EB" charset="0"/>
                <a:ea typeface="서울남산체 EB" charset="0"/>
              </a:rPr>
              <a:t>데이터</a:t>
            </a:r>
          </a:p>
        </p:txBody>
      </p:sp>
      <p:pic>
        <p:nvPicPr>
          <p:cNvPr id="7" name="그림 3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785" y="6415405"/>
            <a:ext cx="4268470" cy="260985"/>
          </a:xfrm>
          <a:prstGeom prst="rect">
            <a:avLst/>
          </a:prstGeom>
          <a:noFill/>
        </p:spPr>
      </p:pic>
      <p:sp>
        <p:nvSpPr>
          <p:cNvPr id="91" name="텍스트 상자 9"/>
          <p:cNvSpPr txBox="1">
            <a:spLocks/>
          </p:cNvSpPr>
          <p:nvPr/>
        </p:nvSpPr>
        <p:spPr>
          <a:xfrm>
            <a:off x="2461866" y="321902"/>
            <a:ext cx="2143760" cy="400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en-US" altLang="ko-KR" sz="2000" b="1" dirty="0">
                <a:latin typeface="서울남산체 EB" charset="0"/>
                <a:ea typeface="서울남산체 EB" charset="0"/>
              </a:rPr>
              <a:t>- </a:t>
            </a:r>
            <a:r>
              <a:rPr lang="ko-KR" altLang="en-US" sz="2000" b="1" dirty="0">
                <a:latin typeface="서울남산체 EB" charset="0"/>
                <a:ea typeface="서울남산체 EB" charset="0"/>
              </a:rPr>
              <a:t>분석 과정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FCA37C3-7AA8-6BE4-71AB-FE6DEB42D3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4870" y="3713632"/>
            <a:ext cx="3067478" cy="231489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01EC6CB-A76B-48F2-3D1C-1CA311B3E09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093"/>
          <a:stretch/>
        </p:blipFill>
        <p:spPr>
          <a:xfrm>
            <a:off x="394892" y="1188425"/>
            <a:ext cx="4652608" cy="40710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6FAA198-2BA8-7DE4-A6B7-A7FECE3265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4426" y="1382727"/>
            <a:ext cx="5468113" cy="21338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E02708-3C2C-4B00-554B-C16B426464BA}"/>
              </a:ext>
            </a:extLst>
          </p:cNvPr>
          <p:cNvSpPr txBox="1"/>
          <p:nvPr/>
        </p:nvSpPr>
        <p:spPr>
          <a:xfrm>
            <a:off x="528504" y="1747103"/>
            <a:ext cx="2903035" cy="10800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839F5B-EDE0-174B-6CE3-143B40E03944}"/>
              </a:ext>
            </a:extLst>
          </p:cNvPr>
          <p:cNvSpPr txBox="1"/>
          <p:nvPr/>
        </p:nvSpPr>
        <p:spPr>
          <a:xfrm>
            <a:off x="5834426" y="1465280"/>
            <a:ext cx="5777109" cy="10800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129FD7-9D38-83B8-71CA-CE6BF50D1F27}"/>
              </a:ext>
            </a:extLst>
          </p:cNvPr>
          <p:cNvSpPr txBox="1"/>
          <p:nvPr/>
        </p:nvSpPr>
        <p:spPr>
          <a:xfrm>
            <a:off x="5167124" y="4591457"/>
            <a:ext cx="3067478" cy="10800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989E27B-F61C-C385-8AEF-C0A72CBD5B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44057" y="3223934"/>
            <a:ext cx="3067478" cy="320084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53D3500-C5FE-6592-76BB-76F2C3E4AF40}"/>
              </a:ext>
            </a:extLst>
          </p:cNvPr>
          <p:cNvSpPr txBox="1"/>
          <p:nvPr/>
        </p:nvSpPr>
        <p:spPr>
          <a:xfrm>
            <a:off x="8609718" y="4601822"/>
            <a:ext cx="3067478" cy="10800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46A1EF-57B4-8597-52EB-FEC4FA91D660}"/>
              </a:ext>
            </a:extLst>
          </p:cNvPr>
          <p:cNvSpPr txBox="1"/>
          <p:nvPr/>
        </p:nvSpPr>
        <p:spPr>
          <a:xfrm>
            <a:off x="284698" y="5852636"/>
            <a:ext cx="92645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주택점유형태에 따른 주거환경과 주거만족 연구  주택복지정책에 대한 함의 </a:t>
            </a:r>
            <a:r>
              <a:rPr lang="en-US" altLang="ko-KR" sz="1000" dirty="0"/>
              <a:t>– </a:t>
            </a:r>
            <a:r>
              <a:rPr lang="ko-KR" altLang="en-US" sz="1000" dirty="0" err="1"/>
              <a:t>황광선</a:t>
            </a:r>
            <a:r>
              <a:rPr lang="en-US" altLang="ko-KR" sz="1000" dirty="0"/>
              <a:t>(2013.07)</a:t>
            </a:r>
            <a:endParaRPr lang="ko-KR" altLang="en-US" sz="1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2C2B5A8-8643-66E2-0ECF-C41E28A9A565}"/>
              </a:ext>
            </a:extLst>
          </p:cNvPr>
          <p:cNvSpPr txBox="1"/>
          <p:nvPr/>
        </p:nvSpPr>
        <p:spPr>
          <a:xfrm>
            <a:off x="323985" y="6122326"/>
            <a:ext cx="74960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청년 </a:t>
            </a:r>
            <a:r>
              <a:rPr lang="en-US" altLang="ko-KR" sz="1000" dirty="0"/>
              <a:t>1</a:t>
            </a:r>
            <a:r>
              <a:rPr lang="ko-KR" altLang="en-US" sz="1000" dirty="0"/>
              <a:t>인가구를 위한 주거요구 분석 </a:t>
            </a:r>
            <a:r>
              <a:rPr lang="en-US" altLang="ko-KR" sz="1000" dirty="0"/>
              <a:t>– </a:t>
            </a:r>
            <a:r>
              <a:rPr lang="ko-KR" altLang="en-US" sz="1000" dirty="0"/>
              <a:t>이소영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엄순철</a:t>
            </a:r>
            <a:r>
              <a:rPr lang="en-US" altLang="ko-KR" sz="1000" dirty="0"/>
              <a:t>(2018.04)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0051618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:p14="http://schemas.microsoft.com/office/powerpoint/2010/main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AE40350E-09AB-43F9-A15D-3067D7C6C051}"/>
              </a:ext>
            </a:extLst>
          </p:cNvPr>
          <p:cNvGrpSpPr/>
          <p:nvPr/>
        </p:nvGrpSpPr>
        <p:grpSpPr>
          <a:xfrm>
            <a:off x="426720" y="3465195"/>
            <a:ext cx="5670550" cy="3002280"/>
            <a:chOff x="426720" y="3465195"/>
            <a:chExt cx="5670550" cy="3002280"/>
          </a:xfrm>
        </p:grpSpPr>
        <p:sp>
          <p:nvSpPr>
            <p:cNvPr id="3" name="직사각형 2"/>
            <p:cNvSpPr>
              <a:spLocks/>
            </p:cNvSpPr>
            <p:nvPr/>
          </p:nvSpPr>
          <p:spPr>
            <a:xfrm>
              <a:off x="426720" y="3465195"/>
              <a:ext cx="5670550" cy="3002280"/>
            </a:xfrm>
            <a:prstGeom prst="rect">
              <a:avLst/>
            </a:prstGeom>
            <a:solidFill>
              <a:schemeClr val="accent1">
                <a:alpha val="8870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1845643F-20C1-4F46-A6F5-B1AF67DE2139}"/>
                </a:ext>
              </a:extLst>
            </p:cNvPr>
            <p:cNvGrpSpPr/>
            <p:nvPr/>
          </p:nvGrpSpPr>
          <p:grpSpPr>
            <a:xfrm>
              <a:off x="657860" y="3708400"/>
              <a:ext cx="3361989" cy="1354237"/>
              <a:chOff x="657860" y="3708400"/>
              <a:chExt cx="3361989" cy="1354237"/>
            </a:xfrm>
          </p:grpSpPr>
          <p:sp>
            <p:nvSpPr>
              <p:cNvPr id="4" name="TextBox 3"/>
              <p:cNvSpPr txBox="1">
                <a:spLocks/>
              </p:cNvSpPr>
              <p:nvPr/>
            </p:nvSpPr>
            <p:spPr>
              <a:xfrm>
                <a:off x="657860" y="3708400"/>
                <a:ext cx="484428" cy="523220"/>
              </a:xfrm>
              <a:prstGeom prst="rect">
                <a:avLst/>
              </a:prstGeom>
              <a:noFill/>
            </p:spPr>
            <p:txBody>
              <a:bodyPr vert="horz" wrap="none" lIns="91440" tIns="45720" rIns="91440" bIns="45720" numCol="1" anchor="t">
                <a:spAutoFit/>
              </a:bodyPr>
              <a:lstStyle/>
              <a:p>
                <a:pPr marL="0" indent="0" latinLnBrk="0">
                  <a:buFontTx/>
                  <a:buNone/>
                </a:pPr>
                <a:r>
                  <a:rPr lang="en-US" altLang="ko-KR" sz="2800" b="1" dirty="0">
                    <a:solidFill>
                      <a:schemeClr val="bg1"/>
                    </a:solidFill>
                  </a:rPr>
                  <a:t>3 </a:t>
                </a:r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" name="TextBox 4"/>
              <p:cNvSpPr txBox="1">
                <a:spLocks/>
              </p:cNvSpPr>
              <p:nvPr/>
            </p:nvSpPr>
            <p:spPr>
              <a:xfrm>
                <a:off x="1988524" y="4231640"/>
                <a:ext cx="2031325" cy="830997"/>
              </a:xfrm>
              <a:prstGeom prst="rect">
                <a:avLst/>
              </a:prstGeom>
              <a:noFill/>
            </p:spPr>
            <p:txBody>
              <a:bodyPr vert="horz" wrap="none" lIns="91440" tIns="45720" rIns="91440" bIns="45720" numCol="1" anchor="t">
                <a:spAutoFit/>
              </a:bodyPr>
              <a:lstStyle/>
              <a:p>
                <a:pPr marL="0" indent="0" algn="ctr" latinLnBrk="0">
                  <a:buFontTx/>
                  <a:buNone/>
                </a:pPr>
                <a:r>
                  <a:rPr lang="ko-KR" altLang="en-US" sz="4800" b="1" dirty="0">
                    <a:solidFill>
                      <a:schemeClr val="bg1"/>
                    </a:solidFill>
                    <a:latin typeface="나눔스퀘어 ExtraBold" charset="0"/>
                    <a:ea typeface="나눔스퀘어 ExtraBold" charset="0"/>
                  </a:rPr>
                  <a:t>산출물</a:t>
                </a:r>
              </a:p>
            </p:txBody>
          </p:sp>
        </p:grpSp>
      </p:grpSp>
      <p:sp>
        <p:nvSpPr>
          <p:cNvPr id="10" name="도형 34"/>
          <p:cNvSpPr>
            <a:spLocks/>
          </p:cNvSpPr>
          <p:nvPr/>
        </p:nvSpPr>
        <p:spPr>
          <a:xfrm>
            <a:off x="386080" y="355600"/>
            <a:ext cx="1280795" cy="1280795"/>
          </a:xfrm>
          <a:prstGeom prst="rect">
            <a:avLst/>
          </a:prstGeom>
          <a:noFill/>
          <a:ln w="762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710CCBA-1179-B063-3B10-59E66D2723C4}"/>
              </a:ext>
            </a:extLst>
          </p:cNvPr>
          <p:cNvSpPr/>
          <p:nvPr/>
        </p:nvSpPr>
        <p:spPr>
          <a:xfrm>
            <a:off x="0" y="6380944"/>
            <a:ext cx="12192000" cy="4770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400" b="1" dirty="0">
              <a:latin typeface="서울남산체 EB"/>
            </a:endParaRPr>
          </a:p>
        </p:txBody>
      </p:sp>
    </p:spTree>
    <p:extLst>
      <p:ext uri="{BB962C8B-B14F-4D97-AF65-F5344CB8AC3E}">
        <p14:creationId xmlns:p14="http://schemas.microsoft.com/office/powerpoint/2010/main" val="24570629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:p14="http://schemas.microsoft.com/office/powerpoint/2010/main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>
            <a:off x="0" y="975360"/>
            <a:ext cx="12193270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 0"/>
          <p:cNvSpPr txBox="1">
            <a:spLocks/>
          </p:cNvSpPr>
          <p:nvPr/>
        </p:nvSpPr>
        <p:spPr>
          <a:xfrm flipH="1">
            <a:off x="1005840" y="174625"/>
            <a:ext cx="3765550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서울남산체 EB" charset="0"/>
                <a:ea typeface="서울남산체 EB" charset="0"/>
              </a:rPr>
              <a:t>산출물</a:t>
            </a:r>
          </a:p>
        </p:txBody>
      </p:sp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785" y="6415405"/>
            <a:ext cx="4268470" cy="260985"/>
          </a:xfrm>
          <a:prstGeom prst="rect">
            <a:avLst/>
          </a:prstGeom>
          <a:noFill/>
        </p:spPr>
      </p:pic>
      <p:sp>
        <p:nvSpPr>
          <p:cNvPr id="91" name="텍스트 상자 12"/>
          <p:cNvSpPr txBox="1">
            <a:spLocks/>
          </p:cNvSpPr>
          <p:nvPr/>
        </p:nvSpPr>
        <p:spPr>
          <a:xfrm>
            <a:off x="2016414" y="395519"/>
            <a:ext cx="2143760" cy="400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en-US" sz="2000" dirty="0">
                <a:latin typeface="서울남산체 EB" charset="0"/>
                <a:ea typeface="서울남산체 EB" charset="0"/>
              </a:rPr>
              <a:t>- </a:t>
            </a:r>
            <a:r>
              <a:rPr lang="ko-KR" altLang="en-US" sz="2000" dirty="0">
                <a:latin typeface="서울남산체 EB" charset="0"/>
                <a:ea typeface="서울남산체 EB" charset="0"/>
              </a:rPr>
              <a:t>일정표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9B8F0F-F7B1-4698-17BE-AB739AFBE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56168"/>
            <a:ext cx="12192000" cy="43456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:p14="http://schemas.microsoft.com/office/powerpoint/2010/main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>
            <a:off x="0" y="975360"/>
            <a:ext cx="12193270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 0"/>
          <p:cNvSpPr txBox="1">
            <a:spLocks/>
          </p:cNvSpPr>
          <p:nvPr/>
        </p:nvSpPr>
        <p:spPr>
          <a:xfrm flipH="1">
            <a:off x="1005840" y="174625"/>
            <a:ext cx="3765550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서울남산체 EB" charset="0"/>
                <a:ea typeface="서울남산체 EB" charset="0"/>
              </a:rPr>
              <a:t>산출물</a:t>
            </a:r>
          </a:p>
        </p:txBody>
      </p:sp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785" y="6415405"/>
            <a:ext cx="4268470" cy="260985"/>
          </a:xfrm>
          <a:prstGeom prst="rect">
            <a:avLst/>
          </a:prstGeom>
          <a:noFill/>
        </p:spPr>
      </p:pic>
      <p:sp>
        <p:nvSpPr>
          <p:cNvPr id="91" name="텍스트 상자 12"/>
          <p:cNvSpPr txBox="1">
            <a:spLocks/>
          </p:cNvSpPr>
          <p:nvPr/>
        </p:nvSpPr>
        <p:spPr>
          <a:xfrm>
            <a:off x="2016414" y="395519"/>
            <a:ext cx="2143760" cy="400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en-US" sz="2000" dirty="0">
                <a:latin typeface="서울남산체 EB" charset="0"/>
                <a:ea typeface="서울남산체 EB" charset="0"/>
              </a:rPr>
              <a:t>- </a:t>
            </a:r>
            <a:r>
              <a:rPr lang="ko-KR" altLang="en-US" sz="2000" dirty="0">
                <a:latin typeface="서울남산체 EB" charset="0"/>
                <a:ea typeface="서울남산체 EB" charset="0"/>
              </a:rPr>
              <a:t>일정표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C0096C-44F8-838D-C432-336B692DE7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96204"/>
            <a:ext cx="12192000" cy="396861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56CB9F3-B6B3-E512-690F-2080E5AD61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81" y="3806880"/>
            <a:ext cx="12192000" cy="294029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3CCABF6-89E8-6466-A29A-5BDB57399EDD}"/>
              </a:ext>
            </a:extLst>
          </p:cNvPr>
          <p:cNvSpPr/>
          <p:nvPr/>
        </p:nvSpPr>
        <p:spPr>
          <a:xfrm>
            <a:off x="11064854" y="3388695"/>
            <a:ext cx="239339" cy="21479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261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:p14="http://schemas.microsoft.com/office/powerpoint/2010/main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>
            <a:off x="0" y="975360"/>
            <a:ext cx="12193270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 0"/>
          <p:cNvSpPr txBox="1">
            <a:spLocks/>
          </p:cNvSpPr>
          <p:nvPr/>
        </p:nvSpPr>
        <p:spPr>
          <a:xfrm flipH="1">
            <a:off x="1005840" y="174625"/>
            <a:ext cx="3765550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서울남산체 EB" charset="0"/>
                <a:ea typeface="서울남산체 EB" charset="0"/>
              </a:rPr>
              <a:t>산출물</a:t>
            </a:r>
          </a:p>
        </p:txBody>
      </p:sp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785" y="6415405"/>
            <a:ext cx="4268470" cy="260985"/>
          </a:xfrm>
          <a:prstGeom prst="rect">
            <a:avLst/>
          </a:prstGeom>
          <a:noFill/>
        </p:spPr>
      </p:pic>
      <p:sp>
        <p:nvSpPr>
          <p:cNvPr id="91" name="텍스트 상자 12"/>
          <p:cNvSpPr txBox="1">
            <a:spLocks/>
          </p:cNvSpPr>
          <p:nvPr/>
        </p:nvSpPr>
        <p:spPr>
          <a:xfrm>
            <a:off x="2284268" y="375402"/>
            <a:ext cx="2592531" cy="40139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en-US" sz="2000" dirty="0">
                <a:latin typeface="서울남산체 EB" charset="0"/>
                <a:ea typeface="서울남산체 EB" charset="0"/>
              </a:rPr>
              <a:t>- </a:t>
            </a:r>
            <a:r>
              <a:rPr lang="ko-KR" altLang="en-US" sz="2000" dirty="0">
                <a:latin typeface="서울남산체 EB" charset="0"/>
                <a:ea typeface="서울남산체 EB" charset="0"/>
              </a:rPr>
              <a:t>요구사항 정의서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0DF3F29-01DA-20DD-D39A-593A2C454A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163" y="1182685"/>
            <a:ext cx="11397673" cy="507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069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:p14="http://schemas.microsoft.com/office/powerpoint/2010/main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>
            <a:off x="0" y="975360"/>
            <a:ext cx="12193270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 0"/>
          <p:cNvSpPr txBox="1">
            <a:spLocks/>
          </p:cNvSpPr>
          <p:nvPr/>
        </p:nvSpPr>
        <p:spPr>
          <a:xfrm flipH="1">
            <a:off x="1005840" y="174625"/>
            <a:ext cx="3765550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서울남산체 EB" charset="0"/>
                <a:ea typeface="서울남산체 EB" charset="0"/>
              </a:rPr>
              <a:t>산출물</a:t>
            </a:r>
          </a:p>
        </p:txBody>
      </p:sp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785" y="6415405"/>
            <a:ext cx="4268470" cy="260985"/>
          </a:xfrm>
          <a:prstGeom prst="rect">
            <a:avLst/>
          </a:prstGeom>
          <a:noFill/>
        </p:spPr>
      </p:pic>
      <p:sp>
        <p:nvSpPr>
          <p:cNvPr id="91" name="텍스트 상자 12"/>
          <p:cNvSpPr txBox="1">
            <a:spLocks/>
          </p:cNvSpPr>
          <p:nvPr/>
        </p:nvSpPr>
        <p:spPr>
          <a:xfrm>
            <a:off x="2441285" y="419028"/>
            <a:ext cx="3349913" cy="40139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en-US" sz="2000" dirty="0">
                <a:latin typeface="서울남산체 EB" charset="0"/>
                <a:ea typeface="서울남산체 EB" charset="0"/>
              </a:rPr>
              <a:t>- </a:t>
            </a:r>
            <a:r>
              <a:rPr lang="ko-KR" altLang="en-US" sz="2000" dirty="0">
                <a:latin typeface="서울남산체 EB" charset="0"/>
                <a:ea typeface="서울남산체 EB" charset="0"/>
              </a:rPr>
              <a:t>사용자 인터페이스 설계서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7F9C98-809C-8BE9-6B17-8A39A97A6C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491" b="5249"/>
          <a:stretch/>
        </p:blipFill>
        <p:spPr>
          <a:xfrm>
            <a:off x="0" y="1013142"/>
            <a:ext cx="12192000" cy="536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350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:p14="http://schemas.microsoft.com/office/powerpoint/2010/main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>
            <a:off x="0" y="975360"/>
            <a:ext cx="12193270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 0"/>
          <p:cNvSpPr txBox="1">
            <a:spLocks/>
          </p:cNvSpPr>
          <p:nvPr/>
        </p:nvSpPr>
        <p:spPr>
          <a:xfrm flipH="1">
            <a:off x="1005840" y="174625"/>
            <a:ext cx="3765550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서울남산체 EB" charset="0"/>
                <a:ea typeface="서울남산체 EB" charset="0"/>
              </a:rPr>
              <a:t>산출물</a:t>
            </a:r>
          </a:p>
        </p:txBody>
      </p:sp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785" y="6415405"/>
            <a:ext cx="4268470" cy="260985"/>
          </a:xfrm>
          <a:prstGeom prst="rect">
            <a:avLst/>
          </a:prstGeom>
          <a:noFill/>
        </p:spPr>
      </p:pic>
      <p:sp>
        <p:nvSpPr>
          <p:cNvPr id="91" name="텍스트 상자 12"/>
          <p:cNvSpPr txBox="1">
            <a:spLocks/>
          </p:cNvSpPr>
          <p:nvPr/>
        </p:nvSpPr>
        <p:spPr>
          <a:xfrm>
            <a:off x="95248" y="1189269"/>
            <a:ext cx="3349913" cy="40139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en-US" sz="2000" dirty="0">
                <a:latin typeface="서울남산체 EB" charset="0"/>
                <a:ea typeface="서울남산체 EB" charset="0"/>
              </a:rPr>
              <a:t>- </a:t>
            </a:r>
            <a:r>
              <a:rPr lang="ko-KR" altLang="en-US" sz="2000" dirty="0">
                <a:latin typeface="서울남산체 EB" charset="0"/>
                <a:ea typeface="서울남산체 EB" charset="0"/>
              </a:rPr>
              <a:t>데이터베이스 </a:t>
            </a:r>
            <a:r>
              <a:rPr lang="en-US" sz="2000" dirty="0">
                <a:latin typeface="서울남산체 EB" charset="0"/>
                <a:ea typeface="서울남산체 EB" charset="0"/>
              </a:rPr>
              <a:t>ERD </a:t>
            </a:r>
            <a:r>
              <a:rPr lang="ko-KR" altLang="en-US" sz="2000" dirty="0">
                <a:latin typeface="서울남산체 EB" charset="0"/>
                <a:ea typeface="서울남산체 EB" charset="0"/>
              </a:rPr>
              <a:t>설계서</a:t>
            </a:r>
          </a:p>
        </p:txBody>
      </p:sp>
      <p:pic>
        <p:nvPicPr>
          <p:cNvPr id="3" name="그림 2" descr="달력이(가) 표시된 사진&#10;&#10;자동 생성된 설명">
            <a:extLst>
              <a:ext uri="{FF2B5EF4-FFF2-40B4-BE49-F238E27FC236}">
                <a16:creationId xmlns:a16="http://schemas.microsoft.com/office/drawing/2014/main" id="{E47BA583-FE76-3706-7B69-F7725C1364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007" y="254000"/>
            <a:ext cx="8810993" cy="6604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5DB58D-335A-8789-CBD7-146773B5F7C5}"/>
              </a:ext>
            </a:extLst>
          </p:cNvPr>
          <p:cNvSpPr txBox="1"/>
          <p:nvPr/>
        </p:nvSpPr>
        <p:spPr>
          <a:xfrm>
            <a:off x="3933761" y="405036"/>
            <a:ext cx="2319753" cy="10800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826978-9FEC-72C6-5C01-42E3F33CA59D}"/>
              </a:ext>
            </a:extLst>
          </p:cNvPr>
          <p:cNvSpPr txBox="1"/>
          <p:nvPr/>
        </p:nvSpPr>
        <p:spPr>
          <a:xfrm>
            <a:off x="610327" y="1803300"/>
            <a:ext cx="2319753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코드</a:t>
            </a:r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F1C39C6-66E7-62E6-A049-646A392A36E9}"/>
              </a:ext>
            </a:extLst>
          </p:cNvPr>
          <p:cNvCxnSpPr/>
          <p:nvPr/>
        </p:nvCxnSpPr>
        <p:spPr>
          <a:xfrm>
            <a:off x="3778180" y="1533351"/>
            <a:ext cx="2883877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AE4ECF7-BB4B-BAFB-2C75-24857F2934FA}"/>
              </a:ext>
            </a:extLst>
          </p:cNvPr>
          <p:cNvCxnSpPr>
            <a:cxnSpLocks/>
          </p:cNvCxnSpPr>
          <p:nvPr/>
        </p:nvCxnSpPr>
        <p:spPr>
          <a:xfrm>
            <a:off x="3778180" y="1533351"/>
            <a:ext cx="0" cy="4349289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769D134-D650-9F83-DD73-8028A70C5334}"/>
              </a:ext>
            </a:extLst>
          </p:cNvPr>
          <p:cNvCxnSpPr>
            <a:cxnSpLocks/>
          </p:cNvCxnSpPr>
          <p:nvPr/>
        </p:nvCxnSpPr>
        <p:spPr>
          <a:xfrm flipH="1">
            <a:off x="3778180" y="5882640"/>
            <a:ext cx="2672862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1FA1634-49FE-FDB9-BFC5-9A44664101A8}"/>
              </a:ext>
            </a:extLst>
          </p:cNvPr>
          <p:cNvCxnSpPr>
            <a:cxnSpLocks/>
          </p:cNvCxnSpPr>
          <p:nvPr/>
        </p:nvCxnSpPr>
        <p:spPr>
          <a:xfrm>
            <a:off x="6451042" y="4461468"/>
            <a:ext cx="0" cy="1421172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2D5D2C5-B7C6-263F-7D10-AE7FCB9940EE}"/>
              </a:ext>
            </a:extLst>
          </p:cNvPr>
          <p:cNvCxnSpPr>
            <a:cxnSpLocks/>
          </p:cNvCxnSpPr>
          <p:nvPr/>
        </p:nvCxnSpPr>
        <p:spPr>
          <a:xfrm>
            <a:off x="6451042" y="4461468"/>
            <a:ext cx="3054699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7C1FC12-3907-9EC1-12E1-487417A4C16C}"/>
              </a:ext>
            </a:extLst>
          </p:cNvPr>
          <p:cNvCxnSpPr>
            <a:cxnSpLocks/>
          </p:cNvCxnSpPr>
          <p:nvPr/>
        </p:nvCxnSpPr>
        <p:spPr>
          <a:xfrm flipV="1">
            <a:off x="9505741" y="405036"/>
            <a:ext cx="0" cy="4056432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F9D53CE-762E-7148-8F2C-8F0F1425DAA3}"/>
              </a:ext>
            </a:extLst>
          </p:cNvPr>
          <p:cNvCxnSpPr>
            <a:cxnSpLocks/>
          </p:cNvCxnSpPr>
          <p:nvPr/>
        </p:nvCxnSpPr>
        <p:spPr>
          <a:xfrm>
            <a:off x="6697388" y="405036"/>
            <a:ext cx="280835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98F58CE-EC39-9962-3F9E-F50C5A8C6563}"/>
              </a:ext>
            </a:extLst>
          </p:cNvPr>
          <p:cNvCxnSpPr>
            <a:cxnSpLocks/>
          </p:cNvCxnSpPr>
          <p:nvPr/>
        </p:nvCxnSpPr>
        <p:spPr>
          <a:xfrm>
            <a:off x="6697388" y="405036"/>
            <a:ext cx="7053" cy="1128315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90A4A4B-6A96-7743-74C0-F5C80E2DB557}"/>
              </a:ext>
            </a:extLst>
          </p:cNvPr>
          <p:cNvSpPr txBox="1"/>
          <p:nvPr/>
        </p:nvSpPr>
        <p:spPr>
          <a:xfrm>
            <a:off x="610327" y="2378173"/>
            <a:ext cx="2319753" cy="369332"/>
          </a:xfrm>
          <a:prstGeom prst="rect">
            <a:avLst/>
          </a:prstGeom>
          <a:noFill/>
          <a:ln w="38100">
            <a:solidFill>
              <a:srgbClr val="1282B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이력 관리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19FD98C-D5C6-4CE0-57A6-0DA32AC5BFDF}"/>
              </a:ext>
            </a:extLst>
          </p:cNvPr>
          <p:cNvCxnSpPr>
            <a:cxnSpLocks/>
          </p:cNvCxnSpPr>
          <p:nvPr/>
        </p:nvCxnSpPr>
        <p:spPr>
          <a:xfrm flipV="1">
            <a:off x="9617949" y="945084"/>
            <a:ext cx="0" cy="3596768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B3FCCF7-C061-4A56-2032-1250529C13D5}"/>
              </a:ext>
            </a:extLst>
          </p:cNvPr>
          <p:cNvCxnSpPr>
            <a:cxnSpLocks/>
          </p:cNvCxnSpPr>
          <p:nvPr/>
        </p:nvCxnSpPr>
        <p:spPr>
          <a:xfrm flipH="1">
            <a:off x="9617949" y="945084"/>
            <a:ext cx="2497852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A3B8FDBE-D505-325E-0122-61E9AE62294A}"/>
              </a:ext>
            </a:extLst>
          </p:cNvPr>
          <p:cNvCxnSpPr>
            <a:cxnSpLocks/>
          </p:cNvCxnSpPr>
          <p:nvPr/>
        </p:nvCxnSpPr>
        <p:spPr>
          <a:xfrm flipV="1">
            <a:off x="12115801" y="945084"/>
            <a:ext cx="0" cy="5912916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B5AC672-A9A7-AC20-EA84-BD2504344F73}"/>
              </a:ext>
            </a:extLst>
          </p:cNvPr>
          <p:cNvCxnSpPr>
            <a:cxnSpLocks/>
          </p:cNvCxnSpPr>
          <p:nvPr/>
        </p:nvCxnSpPr>
        <p:spPr>
          <a:xfrm>
            <a:off x="6895682" y="4541852"/>
            <a:ext cx="2722267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45132BF6-2F59-F9AA-742D-B7F517E3A28B}"/>
              </a:ext>
            </a:extLst>
          </p:cNvPr>
          <p:cNvCxnSpPr>
            <a:cxnSpLocks/>
          </p:cNvCxnSpPr>
          <p:nvPr/>
        </p:nvCxnSpPr>
        <p:spPr>
          <a:xfrm flipV="1">
            <a:off x="6899033" y="4520689"/>
            <a:ext cx="0" cy="2337311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9D82D356-17F9-8B33-F653-041527598B74}"/>
              </a:ext>
            </a:extLst>
          </p:cNvPr>
          <p:cNvCxnSpPr>
            <a:cxnSpLocks/>
          </p:cNvCxnSpPr>
          <p:nvPr/>
        </p:nvCxnSpPr>
        <p:spPr>
          <a:xfrm>
            <a:off x="6895682" y="6858000"/>
            <a:ext cx="5220119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022F1F9-2329-E396-7758-B21F16951E63}"/>
              </a:ext>
            </a:extLst>
          </p:cNvPr>
          <p:cNvSpPr txBox="1"/>
          <p:nvPr/>
        </p:nvSpPr>
        <p:spPr>
          <a:xfrm>
            <a:off x="610327" y="2948977"/>
            <a:ext cx="2319753" cy="369332"/>
          </a:xfrm>
          <a:prstGeom prst="rect">
            <a:avLst/>
          </a:prstGeom>
          <a:noFill/>
          <a:ln w="38100">
            <a:solidFill>
              <a:srgbClr val="BEAD75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기준 관리</a:t>
            </a:r>
          </a:p>
        </p:txBody>
      </p:sp>
    </p:spTree>
    <p:extLst>
      <p:ext uri="{BB962C8B-B14F-4D97-AF65-F5344CB8AC3E}">
        <p14:creationId xmlns:p14="http://schemas.microsoft.com/office/powerpoint/2010/main" val="10655635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:p14="http://schemas.microsoft.com/office/powerpoint/2010/main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>
            <a:off x="0" y="975360"/>
            <a:ext cx="12193270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 0"/>
          <p:cNvSpPr txBox="1">
            <a:spLocks/>
          </p:cNvSpPr>
          <p:nvPr/>
        </p:nvSpPr>
        <p:spPr>
          <a:xfrm flipH="1">
            <a:off x="1005840" y="174625"/>
            <a:ext cx="3765550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서울남산체 EB" charset="0"/>
                <a:ea typeface="서울남산체 EB" charset="0"/>
              </a:rPr>
              <a:t>산출물</a:t>
            </a:r>
          </a:p>
        </p:txBody>
      </p:sp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785" y="6415405"/>
            <a:ext cx="4268470" cy="260985"/>
          </a:xfrm>
          <a:prstGeom prst="rect">
            <a:avLst/>
          </a:prstGeom>
          <a:noFill/>
        </p:spPr>
      </p:pic>
      <p:sp>
        <p:nvSpPr>
          <p:cNvPr id="91" name="텍스트 상자 12"/>
          <p:cNvSpPr txBox="1">
            <a:spLocks/>
          </p:cNvSpPr>
          <p:nvPr/>
        </p:nvSpPr>
        <p:spPr>
          <a:xfrm>
            <a:off x="2441285" y="419028"/>
            <a:ext cx="3349913" cy="40139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en-US" sz="2000" dirty="0">
                <a:latin typeface="서울남산체 EB" charset="0"/>
                <a:ea typeface="서울남산체 EB" charset="0"/>
              </a:rPr>
              <a:t>- </a:t>
            </a:r>
            <a:r>
              <a:rPr lang="ko-KR" altLang="en-US" sz="2000" dirty="0">
                <a:latin typeface="서울남산체 EB" charset="0"/>
                <a:ea typeface="서울남산체 EB" charset="0"/>
              </a:rPr>
              <a:t>개발환경</a:t>
            </a:r>
          </a:p>
        </p:txBody>
      </p:sp>
      <p:cxnSp>
        <p:nvCxnSpPr>
          <p:cNvPr id="5" name="Rect 0">
            <a:extLst>
              <a:ext uri="{FF2B5EF4-FFF2-40B4-BE49-F238E27FC236}">
                <a16:creationId xmlns:a16="http://schemas.microsoft.com/office/drawing/2014/main" id="{66C9F892-3E47-25C8-1063-161C1886F05F}"/>
              </a:ext>
            </a:extLst>
          </p:cNvPr>
          <p:cNvCxnSpPr/>
          <p:nvPr/>
        </p:nvCxnSpPr>
        <p:spPr>
          <a:xfrm>
            <a:off x="0" y="975360"/>
            <a:ext cx="12193905" cy="1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">
            <a:extLst>
              <a:ext uri="{FF2B5EF4-FFF2-40B4-BE49-F238E27FC236}">
                <a16:creationId xmlns:a16="http://schemas.microsoft.com/office/drawing/2014/main" id="{F26D0445-AE33-6774-88D1-11C060B9CDB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31785" y="6415405"/>
            <a:ext cx="4269105" cy="261620"/>
          </a:xfrm>
          <a:prstGeom prst="rect">
            <a:avLst/>
          </a:prstGeom>
          <a:noFill/>
        </p:spPr>
      </p:pic>
      <p:graphicFrame>
        <p:nvGraphicFramePr>
          <p:cNvPr id="12" name="표 181">
            <a:extLst>
              <a:ext uri="{FF2B5EF4-FFF2-40B4-BE49-F238E27FC236}">
                <a16:creationId xmlns:a16="http://schemas.microsoft.com/office/drawing/2014/main" id="{D6C4D6A7-6EA8-D048-1BDB-7C43006872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559659"/>
              </p:ext>
            </p:extLst>
          </p:nvPr>
        </p:nvGraphicFramePr>
        <p:xfrm>
          <a:off x="1129665" y="3670993"/>
          <a:ext cx="5095240" cy="2586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7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7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1005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FFFFFF"/>
                          </a:solidFill>
                          <a:latin typeface="서울남산체 EB" charset="0"/>
                          <a:ea typeface="서울남산체 EB" charset="0"/>
                        </a:rPr>
                        <a:t>구분</a:t>
                      </a:r>
                      <a:endParaRPr lang="ko-KR" altLang="en-US" sz="1800" b="1" i="0" kern="1200">
                        <a:solidFill>
                          <a:srgbClr val="FFFFFF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FFFFFF"/>
                          </a:solidFill>
                          <a:latin typeface="서울남산체 EB" charset="0"/>
                          <a:ea typeface="서울남산체 EB" charset="0"/>
                        </a:rPr>
                        <a:t>버전</a:t>
                      </a:r>
                      <a:endParaRPr lang="ko-KR" altLang="en-US" sz="1800" b="1" i="0" kern="1200">
                        <a:solidFill>
                          <a:srgbClr val="FFFFFF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JAVA</a:t>
                      </a:r>
                      <a:endParaRPr lang="ko-KR" altLang="en-US" sz="1800" b="0" i="0" kern="120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1.8</a:t>
                      </a:r>
                      <a:endParaRPr lang="ko-KR" altLang="en-US" sz="1800" b="0" i="0" kern="120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JSP</a:t>
                      </a:r>
                      <a:endParaRPr lang="ko-KR" altLang="en-US" sz="1800" b="0" i="0" kern="120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2.3</a:t>
                      </a:r>
                      <a:endParaRPr lang="ko-KR" altLang="en-US" sz="1800" b="0" i="0" kern="120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800" b="0" i="0" kern="1200" dirty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HTML</a:t>
                      </a:r>
                      <a:endParaRPr lang="ko-KR" altLang="en-US" sz="1800" b="0" i="0" kern="1200" dirty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5</a:t>
                      </a:r>
                      <a:endParaRPr lang="ko-KR" altLang="en-US" sz="1800" b="0" i="0" kern="120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531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800" b="0" i="0" kern="1200" dirty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JS</a:t>
                      </a:r>
                      <a:endParaRPr lang="ko-KR" altLang="en-US" sz="1800" b="0" i="0" kern="1200" dirty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800" b="0" i="0" kern="1200" dirty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ES6</a:t>
                      </a:r>
                      <a:endParaRPr lang="ko-KR" altLang="en-US" sz="1800" b="0" i="0" kern="1200" dirty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531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800" b="0" i="0" kern="1200" dirty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Python</a:t>
                      </a:r>
                      <a:endParaRPr lang="ko-KR" altLang="en-US" sz="1800" b="0" i="0" kern="1200" dirty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800" b="0" i="0" kern="1200" dirty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3.11.78</a:t>
                      </a:r>
                      <a:endParaRPr lang="ko-KR" altLang="en-US" sz="1800" b="0" i="0" kern="1200" dirty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5123139"/>
                  </a:ext>
                </a:extLst>
              </a:tr>
            </a:tbl>
          </a:graphicData>
        </a:graphic>
      </p:graphicFrame>
      <p:graphicFrame>
        <p:nvGraphicFramePr>
          <p:cNvPr id="13" name="표 182">
            <a:extLst>
              <a:ext uri="{FF2B5EF4-FFF2-40B4-BE49-F238E27FC236}">
                <a16:creationId xmlns:a16="http://schemas.microsoft.com/office/drawing/2014/main" id="{4A626550-1F70-E898-FB19-0EF2BBDDAF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58190"/>
              </p:ext>
            </p:extLst>
          </p:nvPr>
        </p:nvGraphicFramePr>
        <p:xfrm>
          <a:off x="6718300" y="1513574"/>
          <a:ext cx="5226050" cy="3221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8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5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8785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FFFFFF"/>
                          </a:solidFill>
                          <a:latin typeface="서울남산체 EB" charset="0"/>
                          <a:ea typeface="서울남산체 EB" charset="0"/>
                        </a:rPr>
                        <a:t>구분</a:t>
                      </a:r>
                      <a:endParaRPr lang="ko-KR" altLang="en-US" sz="1800" b="1" i="0" kern="1200">
                        <a:solidFill>
                          <a:srgbClr val="FFFFFF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FFFFFF"/>
                          </a:solidFill>
                          <a:latin typeface="서울남산체 EB" charset="0"/>
                          <a:ea typeface="서울남산체 EB" charset="0"/>
                        </a:rPr>
                        <a:t>툴</a:t>
                      </a:r>
                      <a:endParaRPr lang="ko-KR" altLang="en-US" sz="1800" b="1" i="0" kern="1200">
                        <a:solidFill>
                          <a:srgbClr val="FFFFFF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FFFFFF"/>
                          </a:solidFill>
                          <a:latin typeface="서울남산체 EB" charset="0"/>
                          <a:ea typeface="서울남산체 EB" charset="0"/>
                        </a:rPr>
                        <a:t>버전</a:t>
                      </a:r>
                      <a:endParaRPr lang="ko-KR" altLang="en-US" sz="1800" b="1" i="0" kern="1200">
                        <a:solidFill>
                          <a:srgbClr val="FFFFFF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928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IDE</a:t>
                      </a:r>
                      <a:endParaRPr lang="ko-KR" altLang="en-US" sz="1800" b="0" i="0" kern="120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Spring Tool Suite</a:t>
                      </a:r>
                      <a:endParaRPr lang="ko-KR" altLang="en-US" sz="1800" b="0" i="0" kern="120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4.8</a:t>
                      </a:r>
                      <a:endParaRPr lang="ko-KR" altLang="en-US" sz="1800" b="0" i="0" kern="120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785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sz="1800" b="0" i="0" kern="1200" dirty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IDE</a:t>
                      </a:r>
                      <a:endParaRPr lang="ko-KR" altLang="en-US" sz="1800" b="0" i="0" kern="1200" dirty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800" b="0" i="0" kern="1200" dirty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Eclipse</a:t>
                      </a:r>
                      <a:endParaRPr lang="ko-KR" altLang="en-US" sz="1800" b="0" i="0" kern="1200" dirty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sz="1800" b="0" i="0" kern="1200" dirty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2023.03</a:t>
                      </a:r>
                      <a:endParaRPr lang="ko-KR" altLang="en-US" sz="1800" b="0" i="0" kern="1200" dirty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785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UML</a:t>
                      </a:r>
                      <a:endParaRPr lang="ko-KR" altLang="en-US" sz="1800" b="0" i="0" kern="120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sz="1800" b="0" i="0" kern="1200" dirty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ERD Master</a:t>
                      </a:r>
                      <a:endParaRPr lang="ko-KR" altLang="en-US" sz="1800" b="0" i="0" kern="1200" dirty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800" b="0" i="0" kern="1200" dirty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-</a:t>
                      </a:r>
                      <a:endParaRPr lang="ko-KR" altLang="en-US" sz="1800" b="0" i="0" kern="1200" dirty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785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800" b="0" i="0" kern="1200" dirty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DB</a:t>
                      </a:r>
                      <a:endParaRPr lang="ko-KR" altLang="en-US" sz="1800" b="0" i="0" kern="1200" dirty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sz="1800" b="0" i="0" kern="1200" dirty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PostgreSQL</a:t>
                      </a:r>
                      <a:endParaRPr lang="ko-KR" altLang="en-US" sz="1800" b="0" i="0" kern="1200" dirty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800" b="0" i="0" kern="1200" dirty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11.2.0.1.0</a:t>
                      </a:r>
                      <a:endParaRPr lang="ko-KR" altLang="en-US" sz="1800" b="0" i="0" kern="1200" dirty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785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800" b="0" i="0" kern="1200" dirty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IDE</a:t>
                      </a:r>
                      <a:endParaRPr lang="ko-KR" altLang="en-US" sz="1800" b="0" i="0" kern="1200" dirty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800" b="0" i="0" kern="1200" dirty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pgAdmin4</a:t>
                      </a:r>
                      <a:endParaRPr lang="ko-KR" altLang="en-US" sz="1800" b="0" i="0" kern="1200" dirty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800" b="0" i="0" kern="1200" dirty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6.11</a:t>
                      </a:r>
                      <a:endParaRPr lang="ko-KR" altLang="en-US" sz="1800" b="0" i="0" kern="1200" dirty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546952"/>
                  </a:ext>
                </a:extLst>
              </a:tr>
              <a:tr h="438785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800" b="0" i="0" kern="1200" dirty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IDE</a:t>
                      </a:r>
                      <a:endParaRPr lang="ko-KR" altLang="en-US" sz="1800" b="0" i="0" kern="1200" dirty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800" b="0" i="0" kern="1200" dirty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VS Code</a:t>
                      </a:r>
                      <a:endParaRPr lang="ko-KR" altLang="en-US" sz="1800" b="0" i="0" kern="1200" dirty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800" b="0" i="0" kern="1200" dirty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.78</a:t>
                      </a:r>
                      <a:endParaRPr lang="ko-KR" altLang="en-US" sz="1800" b="0" i="0" kern="1200" dirty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7916788"/>
                  </a:ext>
                </a:extLst>
              </a:tr>
            </a:tbl>
          </a:graphicData>
        </a:graphic>
      </p:graphicFrame>
      <p:sp>
        <p:nvSpPr>
          <p:cNvPr id="14" name="텍스트 상자 183">
            <a:extLst>
              <a:ext uri="{FF2B5EF4-FFF2-40B4-BE49-F238E27FC236}">
                <a16:creationId xmlns:a16="http://schemas.microsoft.com/office/drawing/2014/main" id="{6360BECD-B429-DF45-0531-25DDFB2901B6}"/>
              </a:ext>
            </a:extLst>
          </p:cNvPr>
          <p:cNvSpPr txBox="1">
            <a:spLocks/>
          </p:cNvSpPr>
          <p:nvPr/>
        </p:nvSpPr>
        <p:spPr>
          <a:xfrm>
            <a:off x="8728710" y="876034"/>
            <a:ext cx="1199515" cy="58420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3200" b="1">
                <a:solidFill>
                  <a:schemeClr val="tx2"/>
                </a:solidFill>
                <a:latin typeface="서울남산체 EB" charset="0"/>
                <a:ea typeface="서울남산체 EB" charset="0"/>
              </a:rPr>
              <a:t>Tools</a:t>
            </a:r>
            <a:endParaRPr lang="ko-KR" altLang="en-US" sz="3200" b="1">
              <a:solidFill>
                <a:schemeClr val="tx2"/>
              </a:solidFill>
              <a:latin typeface="서울남산체 EB" charset="0"/>
              <a:ea typeface="서울남산체 EB" charset="0"/>
            </a:endParaRPr>
          </a:p>
        </p:txBody>
      </p:sp>
      <p:sp>
        <p:nvSpPr>
          <p:cNvPr id="15" name="텍스트 상자 184">
            <a:extLst>
              <a:ext uri="{FF2B5EF4-FFF2-40B4-BE49-F238E27FC236}">
                <a16:creationId xmlns:a16="http://schemas.microsoft.com/office/drawing/2014/main" id="{20FE6BAF-58E0-C0D2-EF63-1A8C5752E06A}"/>
              </a:ext>
            </a:extLst>
          </p:cNvPr>
          <p:cNvSpPr txBox="1">
            <a:spLocks/>
          </p:cNvSpPr>
          <p:nvPr/>
        </p:nvSpPr>
        <p:spPr>
          <a:xfrm>
            <a:off x="2618105" y="3090580"/>
            <a:ext cx="2120265" cy="58420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3200" b="1">
                <a:solidFill>
                  <a:schemeClr val="tx2"/>
                </a:solidFill>
                <a:latin typeface="서울남산체 EB" charset="0"/>
                <a:ea typeface="서울남산체 EB" charset="0"/>
              </a:rPr>
              <a:t>Language</a:t>
            </a:r>
            <a:endParaRPr lang="ko-KR" altLang="en-US" sz="3200" b="1">
              <a:solidFill>
                <a:schemeClr val="tx2"/>
              </a:solidFill>
              <a:latin typeface="서울남산체 EB" charset="0"/>
              <a:ea typeface="서울남산체 EB" charset="0"/>
            </a:endParaRPr>
          </a:p>
        </p:txBody>
      </p:sp>
      <p:sp>
        <p:nvSpPr>
          <p:cNvPr id="16" name="텍스트 상자 185">
            <a:extLst>
              <a:ext uri="{FF2B5EF4-FFF2-40B4-BE49-F238E27FC236}">
                <a16:creationId xmlns:a16="http://schemas.microsoft.com/office/drawing/2014/main" id="{9EAC7B58-4602-50EB-F060-3603544892C5}"/>
              </a:ext>
            </a:extLst>
          </p:cNvPr>
          <p:cNvSpPr txBox="1">
            <a:spLocks/>
          </p:cNvSpPr>
          <p:nvPr/>
        </p:nvSpPr>
        <p:spPr>
          <a:xfrm>
            <a:off x="2642870" y="947321"/>
            <a:ext cx="2184400" cy="5842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3200" b="1">
                <a:solidFill>
                  <a:schemeClr val="tx2"/>
                </a:solidFill>
                <a:latin typeface="서울남산체 EB" charset="0"/>
                <a:ea typeface="서울남산체 EB" charset="0"/>
              </a:rPr>
              <a:t>Framwork</a:t>
            </a:r>
            <a:endParaRPr lang="ko-KR" altLang="en-US" sz="3200" b="1">
              <a:solidFill>
                <a:schemeClr val="tx2"/>
              </a:solidFill>
              <a:latin typeface="서울남산체 EB" charset="0"/>
              <a:ea typeface="서울남산체 EB" charset="0"/>
            </a:endParaRPr>
          </a:p>
        </p:txBody>
      </p:sp>
      <p:graphicFrame>
        <p:nvGraphicFramePr>
          <p:cNvPr id="17" name="표 186">
            <a:extLst>
              <a:ext uri="{FF2B5EF4-FFF2-40B4-BE49-F238E27FC236}">
                <a16:creationId xmlns:a16="http://schemas.microsoft.com/office/drawing/2014/main" id="{77209E60-7B84-9001-7753-E8C3065E38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685153"/>
              </p:ext>
            </p:extLst>
          </p:nvPr>
        </p:nvGraphicFramePr>
        <p:xfrm>
          <a:off x="1165860" y="1529616"/>
          <a:ext cx="5095240" cy="1623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7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7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529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FFFFFF"/>
                          </a:solidFill>
                          <a:latin typeface="서울남산체 EB" charset="0"/>
                          <a:ea typeface="서울남산체 EB" charset="0"/>
                        </a:rPr>
                        <a:t>구분</a:t>
                      </a:r>
                      <a:endParaRPr lang="ko-KR" altLang="en-US" sz="1800" b="1" i="0" kern="1200">
                        <a:solidFill>
                          <a:srgbClr val="FFFFFF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FFFFFF"/>
                          </a:solidFill>
                          <a:latin typeface="서울남산체 EB" charset="0"/>
                          <a:ea typeface="서울남산체 EB" charset="0"/>
                        </a:rPr>
                        <a:t>버전</a:t>
                      </a:r>
                      <a:endParaRPr lang="ko-KR" altLang="en-US" sz="1800" b="1" i="0" kern="1200">
                        <a:solidFill>
                          <a:srgbClr val="FFFFFF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Spring</a:t>
                      </a:r>
                      <a:endParaRPr lang="ko-KR" altLang="en-US" sz="1800" b="0" i="0" kern="120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4.3.25</a:t>
                      </a:r>
                      <a:endParaRPr lang="ko-KR" altLang="en-US" sz="1800" b="0" i="0" kern="120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919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800" b="0" i="0" kern="1200" dirty="0" err="1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MyBatis</a:t>
                      </a:r>
                      <a:endParaRPr lang="ko-KR" altLang="en-US" sz="1800" b="0" i="0" kern="1200" dirty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800" b="0" i="0" kern="1200" dirty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3.5.11</a:t>
                      </a:r>
                      <a:endParaRPr lang="ko-KR" altLang="en-US" sz="1800" b="0" i="0" kern="1200" dirty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919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800" b="0" i="0" kern="1200" dirty="0" err="1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eGov</a:t>
                      </a:r>
                      <a:endParaRPr lang="ko-KR" altLang="en-US" sz="1800" b="0" i="0" kern="1200" dirty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800" b="0" i="0" kern="1200" dirty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3.9</a:t>
                      </a:r>
                      <a:endParaRPr lang="ko-KR" altLang="en-US" sz="1800" b="0" i="0" kern="1200" dirty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2083303"/>
                  </a:ext>
                </a:extLst>
              </a:tr>
            </a:tbl>
          </a:graphicData>
        </a:graphic>
      </p:graphicFrame>
      <p:sp>
        <p:nvSpPr>
          <p:cNvPr id="18" name="텍스트 상자 3">
            <a:extLst>
              <a:ext uri="{FF2B5EF4-FFF2-40B4-BE49-F238E27FC236}">
                <a16:creationId xmlns:a16="http://schemas.microsoft.com/office/drawing/2014/main" id="{1C3407A5-D356-1E7A-CB2F-EBEE2258D8FA}"/>
              </a:ext>
            </a:extLst>
          </p:cNvPr>
          <p:cNvSpPr txBox="1">
            <a:spLocks/>
          </p:cNvSpPr>
          <p:nvPr/>
        </p:nvSpPr>
        <p:spPr>
          <a:xfrm>
            <a:off x="8234680" y="4742614"/>
            <a:ext cx="2185035" cy="5842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3200" b="1">
                <a:solidFill>
                  <a:schemeClr val="tx2"/>
                </a:solidFill>
                <a:latin typeface="서울남산체 EB" charset="0"/>
                <a:ea typeface="서울남산체 EB" charset="0"/>
              </a:rPr>
              <a:t>형상관리</a:t>
            </a:r>
            <a:endParaRPr lang="ko-KR" altLang="en-US" sz="3200" b="1">
              <a:solidFill>
                <a:schemeClr val="tx2"/>
              </a:solidFill>
              <a:latin typeface="서울남산체 EB" charset="0"/>
              <a:ea typeface="서울남산체 EB" charset="0"/>
            </a:endParaRPr>
          </a:p>
        </p:txBody>
      </p:sp>
      <p:graphicFrame>
        <p:nvGraphicFramePr>
          <p:cNvPr id="19" name="표 4">
            <a:extLst>
              <a:ext uri="{FF2B5EF4-FFF2-40B4-BE49-F238E27FC236}">
                <a16:creationId xmlns:a16="http://schemas.microsoft.com/office/drawing/2014/main" id="{0E08D3D2-F301-D4DF-37AC-38F3477577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063259"/>
              </p:ext>
            </p:extLst>
          </p:nvPr>
        </p:nvGraphicFramePr>
        <p:xfrm>
          <a:off x="6712585" y="5396664"/>
          <a:ext cx="5231130" cy="891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5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5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529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FFFFFF"/>
                          </a:solidFill>
                          <a:latin typeface="서울남산체 EB" charset="0"/>
                          <a:ea typeface="서울남산체 EB" charset="0"/>
                        </a:rPr>
                        <a:t>구분</a:t>
                      </a:r>
                      <a:endParaRPr lang="ko-KR" altLang="en-US" sz="1800" b="1" i="0" kern="1200">
                        <a:solidFill>
                          <a:srgbClr val="FFFFFF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FFFFFF"/>
                          </a:solidFill>
                          <a:latin typeface="서울남산체 EB" charset="0"/>
                          <a:ea typeface="서울남산체 EB" charset="0"/>
                        </a:rPr>
                        <a:t>버전</a:t>
                      </a:r>
                      <a:endParaRPr lang="ko-KR" altLang="en-US" sz="1800" b="1" i="0" kern="1200">
                        <a:solidFill>
                          <a:srgbClr val="FFFFFF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800" b="0" i="0" kern="1200" dirty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git</a:t>
                      </a:r>
                      <a:endParaRPr lang="ko-KR" altLang="en-US" sz="1800" b="0" i="0" kern="1200" dirty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sz="1800" b="0" i="0" kern="1200" dirty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2.4.0</a:t>
                      </a:r>
                      <a:endParaRPr lang="ko-KR" altLang="en-US" sz="1800" b="0" i="0" kern="1200" dirty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그래픽 2" descr="배지 체크 표시1 단색으로 채워진">
            <a:extLst>
              <a:ext uri="{FF2B5EF4-FFF2-40B4-BE49-F238E27FC236}">
                <a16:creationId xmlns:a16="http://schemas.microsoft.com/office/drawing/2014/main" id="{A1363BDB-0A80-EF50-083D-522E35ED2C9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87807" y="2576163"/>
            <a:ext cx="333375" cy="333375"/>
          </a:xfrm>
          <a:prstGeom prst="rect">
            <a:avLst/>
          </a:prstGeom>
        </p:spPr>
      </p:pic>
      <p:pic>
        <p:nvPicPr>
          <p:cNvPr id="9" name="그래픽 8" descr="배지 체크 표시1 단색으로 채워진">
            <a:extLst>
              <a:ext uri="{FF2B5EF4-FFF2-40B4-BE49-F238E27FC236}">
                <a16:creationId xmlns:a16="http://schemas.microsoft.com/office/drawing/2014/main" id="{2BF547CC-00F9-9D92-30BA-6354F630E30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1612" y="4341748"/>
            <a:ext cx="333375" cy="333375"/>
          </a:xfrm>
          <a:prstGeom prst="rect">
            <a:avLst/>
          </a:prstGeom>
        </p:spPr>
      </p:pic>
      <p:pic>
        <p:nvPicPr>
          <p:cNvPr id="10" name="그래픽 9" descr="배지 체크 표시1 단색으로 채워진">
            <a:extLst>
              <a:ext uri="{FF2B5EF4-FFF2-40B4-BE49-F238E27FC236}">
                <a16:creationId xmlns:a16="http://schemas.microsoft.com/office/drawing/2014/main" id="{BDAF035A-AF86-22FE-DB62-5B97214280E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3478" y="5882640"/>
            <a:ext cx="33337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7394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:p14="http://schemas.microsoft.com/office/powerpoint/2010/main"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5"/>
          <p:cNvGrpSpPr>
            <a:grpSpLocks/>
          </p:cNvGrpSpPr>
          <p:nvPr/>
        </p:nvGrpSpPr>
        <p:grpSpPr>
          <a:xfrm>
            <a:off x="426720" y="3465195"/>
            <a:ext cx="5670550" cy="3002280"/>
            <a:chOff x="426720" y="3465195"/>
            <a:chExt cx="5670550" cy="3002280"/>
          </a:xfrm>
        </p:grpSpPr>
        <p:sp>
          <p:nvSpPr>
            <p:cNvPr id="3" name="Rect 0"/>
            <p:cNvSpPr>
              <a:spLocks/>
            </p:cNvSpPr>
            <p:nvPr/>
          </p:nvSpPr>
          <p:spPr>
            <a:xfrm>
              <a:off x="426720" y="3465195"/>
              <a:ext cx="5670550" cy="3002280"/>
            </a:xfrm>
            <a:prstGeom prst="rect">
              <a:avLst/>
            </a:prstGeom>
            <a:solidFill>
              <a:schemeClr val="accent1">
                <a:alpha val="8870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grpSp>
          <p:nvGrpSpPr>
            <p:cNvPr id="6" name="Group 5"/>
            <p:cNvGrpSpPr>
              <a:grpSpLocks/>
            </p:cNvGrpSpPr>
            <p:nvPr/>
          </p:nvGrpSpPr>
          <p:grpSpPr>
            <a:xfrm>
              <a:off x="657860" y="3708400"/>
              <a:ext cx="3604895" cy="1353820"/>
              <a:chOff x="657860" y="3708400"/>
              <a:chExt cx="3604895" cy="1353820"/>
            </a:xfrm>
          </p:grpSpPr>
          <p:sp>
            <p:nvSpPr>
              <p:cNvPr id="4" name="Rect 0"/>
              <p:cNvSpPr txBox="1">
                <a:spLocks/>
              </p:cNvSpPr>
              <p:nvPr/>
            </p:nvSpPr>
            <p:spPr>
              <a:xfrm>
                <a:off x="657860" y="3708400"/>
                <a:ext cx="1668780" cy="522605"/>
              </a:xfrm>
              <a:prstGeom prst="rect">
                <a:avLst/>
              </a:prstGeom>
              <a:noFill/>
            </p:spPr>
            <p:txBody>
              <a:bodyPr vert="horz" wrap="none" lIns="91440" tIns="45720" rIns="91440" bIns="45720" numCol="1" anchor="t">
                <a:spAutoFit/>
              </a:bodyPr>
              <a:lstStyle/>
              <a:p>
                <a:pPr marL="0" indent="0" latinLnBrk="0">
                  <a:buFontTx/>
                  <a:buNone/>
                </a:pPr>
                <a:r>
                  <a:rPr lang="en-US" altLang="ko-KR" sz="2800" b="1">
                    <a:solidFill>
                      <a:schemeClr val="bg1"/>
                    </a:solidFill>
                  </a:rPr>
                  <a:t># Part 2, </a:t>
                </a:r>
                <a:endParaRPr lang="ko-KR" altLang="en-US" sz="28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5" name="Rect 0"/>
              <p:cNvSpPr txBox="1">
                <a:spLocks/>
              </p:cNvSpPr>
              <p:nvPr/>
            </p:nvSpPr>
            <p:spPr>
              <a:xfrm>
                <a:off x="1744980" y="4231640"/>
                <a:ext cx="2517775" cy="830580"/>
              </a:xfrm>
              <a:prstGeom prst="rect">
                <a:avLst/>
              </a:prstGeom>
              <a:noFill/>
            </p:spPr>
            <p:txBody>
              <a:bodyPr vert="horz" wrap="none" lIns="91440" tIns="45720" rIns="91440" bIns="45720" numCol="1" anchor="t">
                <a:spAutoFit/>
              </a:bodyPr>
              <a:lstStyle/>
              <a:p>
                <a:pPr marL="0" indent="0" algn="ctr" latinLnBrk="0">
                  <a:buFontTx/>
                  <a:buNone/>
                </a:pPr>
                <a:r>
                  <a:rPr lang="ko-KR" altLang="en-US" sz="4800" b="1">
                    <a:solidFill>
                      <a:schemeClr val="bg1"/>
                    </a:solidFill>
                    <a:latin typeface="나눔스퀘어 ExtraBold" charset="0"/>
                    <a:ea typeface="나눔스퀘어 ExtraBold" charset="0"/>
                  </a:rPr>
                  <a:t>팀 및 역할</a:t>
                </a:r>
              </a:p>
            </p:txBody>
          </p:sp>
        </p:grpSp>
      </p:grpSp>
      <p:sp>
        <p:nvSpPr>
          <p:cNvPr id="10" name="Rect 0"/>
          <p:cNvSpPr>
            <a:spLocks/>
          </p:cNvSpPr>
          <p:nvPr/>
        </p:nvSpPr>
        <p:spPr>
          <a:xfrm>
            <a:off x="386080" y="355600"/>
            <a:ext cx="1280795" cy="1280795"/>
          </a:xfrm>
          <a:prstGeom prst="rect">
            <a:avLst/>
          </a:prstGeom>
          <a:noFill/>
          <a:ln w="762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pic>
        <p:nvPicPr>
          <p:cNvPr id="11" name="그림 24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90" y="0"/>
            <a:ext cx="12204065" cy="6873240"/>
          </a:xfrm>
          <a:prstGeom prst="rect">
            <a:avLst/>
          </a:prstGeom>
          <a:noFill/>
        </p:spPr>
      </p:pic>
      <p:pic>
        <p:nvPicPr>
          <p:cNvPr id="17" name="그림 25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" y="276225"/>
            <a:ext cx="4828540" cy="1910715"/>
          </a:xfrm>
          <a:prstGeom prst="rect">
            <a:avLst/>
          </a:prstGeom>
          <a:noFill/>
        </p:spPr>
      </p:pic>
      <p:grpSp>
        <p:nvGrpSpPr>
          <p:cNvPr id="12" name="그룹 250"/>
          <p:cNvGrpSpPr>
            <a:grpSpLocks/>
          </p:cNvGrpSpPr>
          <p:nvPr/>
        </p:nvGrpSpPr>
        <p:grpSpPr>
          <a:xfrm>
            <a:off x="136525" y="142240"/>
            <a:ext cx="5498465" cy="2806065"/>
            <a:chOff x="136525" y="142240"/>
            <a:chExt cx="5498465" cy="2806065"/>
          </a:xfrm>
        </p:grpSpPr>
        <p:sp>
          <p:nvSpPr>
            <p:cNvPr id="13" name="도형 246"/>
            <p:cNvSpPr>
              <a:spLocks/>
            </p:cNvSpPr>
            <p:nvPr/>
          </p:nvSpPr>
          <p:spPr>
            <a:xfrm>
              <a:off x="136525" y="142240"/>
              <a:ext cx="5498465" cy="2806065"/>
            </a:xfrm>
            <a:prstGeom prst="rect">
              <a:avLst/>
            </a:prstGeom>
            <a:solidFill>
              <a:schemeClr val="accent1">
                <a:alpha val="8792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grpSp>
          <p:nvGrpSpPr>
            <p:cNvPr id="14" name="그룹 249"/>
            <p:cNvGrpSpPr>
              <a:grpSpLocks/>
            </p:cNvGrpSpPr>
            <p:nvPr/>
          </p:nvGrpSpPr>
          <p:grpSpPr>
            <a:xfrm>
              <a:off x="550545" y="638175"/>
              <a:ext cx="3202940" cy="1358900"/>
              <a:chOff x="550545" y="638175"/>
              <a:chExt cx="3202940" cy="1358900"/>
            </a:xfrm>
          </p:grpSpPr>
          <p:sp>
            <p:nvSpPr>
              <p:cNvPr id="15" name="텍스트 상자 247"/>
              <p:cNvSpPr txBox="1">
                <a:spLocks/>
              </p:cNvSpPr>
              <p:nvPr/>
            </p:nvSpPr>
            <p:spPr>
              <a:xfrm>
                <a:off x="550545" y="638175"/>
                <a:ext cx="385042" cy="523220"/>
              </a:xfrm>
              <a:prstGeom prst="rect">
                <a:avLst/>
              </a:prstGeom>
              <a:noFill/>
            </p:spPr>
            <p:txBody>
              <a:bodyPr vert="horz" wrap="none" lIns="91440" tIns="45720" rIns="91440" bIns="45720" numCol="1" anchor="t">
                <a:spAutoFit/>
              </a:bodyPr>
              <a:lstStyle/>
              <a:p>
                <a:pPr marL="0" indent="0" latinLnBrk="0">
                  <a:buFontTx/>
                  <a:buNone/>
                </a:pPr>
                <a:r>
                  <a:rPr lang="en-US" altLang="ko-KR" sz="2800" b="1" dirty="0">
                    <a:solidFill>
                      <a:schemeClr val="bg1"/>
                    </a:solidFill>
                  </a:rPr>
                  <a:t>4</a:t>
                </a:r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텍스트 상자 248"/>
              <p:cNvSpPr txBox="1">
                <a:spLocks/>
              </p:cNvSpPr>
              <p:nvPr/>
            </p:nvSpPr>
            <p:spPr>
              <a:xfrm>
                <a:off x="2343150" y="1108710"/>
                <a:ext cx="1410335" cy="888365"/>
              </a:xfrm>
              <a:prstGeom prst="rect">
                <a:avLst/>
              </a:prstGeom>
              <a:noFill/>
            </p:spPr>
            <p:txBody>
              <a:bodyPr vert="horz" wrap="none" lIns="91440" tIns="45720" rIns="91440" bIns="45720" numCol="1" anchor="t">
                <a:spAutoFit/>
              </a:bodyPr>
              <a:lstStyle/>
              <a:p>
                <a:pPr marL="0" indent="0" algn="ctr" latinLnBrk="0">
                  <a:buFontTx/>
                  <a:buNone/>
                </a:pPr>
                <a:r>
                  <a:rPr lang="ko-KR" altLang="en-US" sz="4800" b="1">
                    <a:solidFill>
                      <a:schemeClr val="bg1"/>
                    </a:solidFill>
                    <a:latin typeface="나눔스퀘어 ExtraBold" charset="0"/>
                    <a:ea typeface="나눔스퀘어 ExtraBold" charset="0"/>
                  </a:rPr>
                  <a:t>시연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:p14="http://schemas.microsoft.com/office/powerpoint/2010/main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112D523B-EC59-7BD8-F382-BBB3329F0F5A}"/>
              </a:ext>
            </a:extLst>
          </p:cNvPr>
          <p:cNvSpPr/>
          <p:nvPr/>
        </p:nvSpPr>
        <p:spPr>
          <a:xfrm>
            <a:off x="0" y="6380944"/>
            <a:ext cx="12192000" cy="4770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400" b="1" dirty="0">
              <a:latin typeface="서울남산체 EB"/>
            </a:endParaRPr>
          </a:p>
        </p:txBody>
      </p:sp>
      <p:sp>
        <p:nvSpPr>
          <p:cNvPr id="2" name="직사각형 1"/>
          <p:cNvSpPr>
            <a:spLocks/>
          </p:cNvSpPr>
          <p:nvPr/>
        </p:nvSpPr>
        <p:spPr>
          <a:xfrm>
            <a:off x="0" y="3429000"/>
            <a:ext cx="12192000" cy="3430270"/>
          </a:xfrm>
          <a:prstGeom prst="rect">
            <a:avLst/>
          </a:prstGeom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0B3F64-DCEA-48CE-A438-6DC0462E16DD}"/>
              </a:ext>
            </a:extLst>
          </p:cNvPr>
          <p:cNvSpPr/>
          <p:nvPr/>
        </p:nvSpPr>
        <p:spPr>
          <a:xfrm>
            <a:off x="386080" y="355600"/>
            <a:ext cx="513081" cy="477055"/>
          </a:xfrm>
          <a:prstGeom prst="rect">
            <a:avLst/>
          </a:prstGeom>
          <a:solidFill>
            <a:srgbClr val="024B8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868A564-5C93-444C-9BB7-66C25FFD4D94}"/>
              </a:ext>
            </a:extLst>
          </p:cNvPr>
          <p:cNvGrpSpPr/>
          <p:nvPr/>
        </p:nvGrpSpPr>
        <p:grpSpPr>
          <a:xfrm>
            <a:off x="178197" y="2904509"/>
            <a:ext cx="1687036" cy="523220"/>
            <a:chOff x="967740" y="2077085"/>
            <a:chExt cx="1687036" cy="523220"/>
          </a:xfrm>
        </p:grpSpPr>
        <p:sp>
          <p:nvSpPr>
            <p:cNvPr id="6" name="TextBox 5"/>
            <p:cNvSpPr txBox="1">
              <a:spLocks noGrp="1" noRot="1" noMove="1" noResize="1" noEditPoints="1" noChangeArrowheads="1" noChangeShapeType="1"/>
            </p:cNvSpPr>
            <p:nvPr/>
          </p:nvSpPr>
          <p:spPr>
            <a:xfrm>
              <a:off x="967740" y="2077085"/>
              <a:ext cx="449162" cy="523220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altLang="ko-KR" sz="2800" b="1" dirty="0">
                  <a:latin typeface="서울남산체 EB"/>
                </a:rPr>
                <a:t>1 </a:t>
              </a:r>
              <a:endParaRPr lang="ko-KR" altLang="en-US" sz="2800" b="1" dirty="0">
                <a:latin typeface="서울남산체 EB"/>
              </a:endParaRPr>
            </a:p>
          </p:txBody>
        </p:sp>
        <p:sp>
          <p:nvSpPr>
            <p:cNvPr id="7" name="TextBox 6"/>
            <p:cNvSpPr txBox="1">
              <a:spLocks noGrp="1" noRot="1" noMove="1" noResize="1" noEditPoints="1" noChangeArrowheads="1" noChangeShapeType="1"/>
            </p:cNvSpPr>
            <p:nvPr/>
          </p:nvSpPr>
          <p:spPr>
            <a:xfrm>
              <a:off x="1751965" y="2077085"/>
              <a:ext cx="902811" cy="523220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en-US" sz="2800" b="1" dirty="0">
                  <a:latin typeface="서울남산체 EB"/>
                  <a:ea typeface="나눔스퀘어 ExtraBold" charset="0"/>
                </a:rPr>
                <a:t>개요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8DBDC3F1-5C57-49E7-92D1-035A63CFD9BA}"/>
              </a:ext>
            </a:extLst>
          </p:cNvPr>
          <p:cNvGrpSpPr/>
          <p:nvPr/>
        </p:nvGrpSpPr>
        <p:grpSpPr>
          <a:xfrm>
            <a:off x="2382317" y="3427729"/>
            <a:ext cx="2046109" cy="523220"/>
            <a:chOff x="1021715" y="2898140"/>
            <a:chExt cx="2046109" cy="523220"/>
          </a:xfrm>
        </p:grpSpPr>
        <p:sp>
          <p:nvSpPr>
            <p:cNvPr id="10" name="TextBox 9"/>
            <p:cNvSpPr txBox="1">
              <a:spLocks noGrp="1" noRot="1" noMove="1" noResize="1" noEditPoints="1" noChangeArrowheads="1" noChangeShapeType="1"/>
            </p:cNvSpPr>
            <p:nvPr/>
          </p:nvSpPr>
          <p:spPr>
            <a:xfrm>
              <a:off x="1021715" y="2898140"/>
              <a:ext cx="449162" cy="523220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altLang="ko-KR" sz="2800" b="1" dirty="0">
                  <a:solidFill>
                    <a:schemeClr val="bg1"/>
                  </a:solidFill>
                  <a:latin typeface="서울남산체 EB"/>
                </a:rPr>
                <a:t>2 </a:t>
              </a:r>
              <a:endParaRPr lang="ko-KR" altLang="en-US" sz="2800" b="1" dirty="0">
                <a:solidFill>
                  <a:schemeClr val="bg1"/>
                </a:solidFill>
                <a:latin typeface="서울남산체 EB"/>
              </a:endParaRPr>
            </a:p>
          </p:txBody>
        </p:sp>
        <p:sp>
          <p:nvSpPr>
            <p:cNvPr id="11" name="TextBox 10"/>
            <p:cNvSpPr txBox="1">
              <a:spLocks noGrp="1" noRot="1" noMove="1" noResize="1" noEditPoints="1" noChangeArrowheads="1" noChangeShapeType="1"/>
            </p:cNvSpPr>
            <p:nvPr/>
          </p:nvSpPr>
          <p:spPr>
            <a:xfrm>
              <a:off x="1805940" y="2898140"/>
              <a:ext cx="1261884" cy="523220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en-US" sz="2800" b="1" dirty="0">
                  <a:solidFill>
                    <a:schemeClr val="bg1"/>
                  </a:solidFill>
                  <a:latin typeface="서울남산체 EB"/>
                  <a:ea typeface="나눔스퀘어 ExtraBold" charset="0"/>
                </a:rPr>
                <a:t>데이터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4386302-EFFB-449D-9B3B-63EE40C74081}"/>
              </a:ext>
            </a:extLst>
          </p:cNvPr>
          <p:cNvGrpSpPr/>
          <p:nvPr/>
        </p:nvGrpSpPr>
        <p:grpSpPr>
          <a:xfrm>
            <a:off x="5072945" y="2904509"/>
            <a:ext cx="2046109" cy="523220"/>
            <a:chOff x="1021715" y="3727450"/>
            <a:chExt cx="2046109" cy="523220"/>
          </a:xfrm>
        </p:grpSpPr>
        <p:sp>
          <p:nvSpPr>
            <p:cNvPr id="13" name="TextBox 12"/>
            <p:cNvSpPr txBox="1">
              <a:spLocks noGrp="1" noRot="1" noMove="1" noResize="1" noEditPoints="1" noChangeArrowheads="1" noChangeShapeType="1"/>
            </p:cNvSpPr>
            <p:nvPr/>
          </p:nvSpPr>
          <p:spPr>
            <a:xfrm>
              <a:off x="1021715" y="3727450"/>
              <a:ext cx="449162" cy="523220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altLang="ko-KR" sz="2800" b="1" dirty="0">
                  <a:latin typeface="서울남산체 EB"/>
                </a:rPr>
                <a:t>3 </a:t>
              </a:r>
              <a:endParaRPr lang="ko-KR" altLang="en-US" sz="2800" b="1" dirty="0">
                <a:latin typeface="서울남산체 EB"/>
              </a:endParaRPr>
            </a:p>
          </p:txBody>
        </p:sp>
        <p:sp>
          <p:nvSpPr>
            <p:cNvPr id="14" name="TextBox 13"/>
            <p:cNvSpPr txBox="1">
              <a:spLocks noGrp="1" noRot="1" noMove="1" noResize="1" noEditPoints="1" noChangeArrowheads="1" noChangeShapeType="1"/>
            </p:cNvSpPr>
            <p:nvPr/>
          </p:nvSpPr>
          <p:spPr>
            <a:xfrm>
              <a:off x="1805940" y="3727450"/>
              <a:ext cx="1261884" cy="523220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en-US" sz="2800" b="1" dirty="0">
                  <a:latin typeface="서울남산체 EB"/>
                  <a:ea typeface="나눔스퀘어 ExtraBold" charset="0"/>
                </a:rPr>
                <a:t>산출물</a:t>
              </a:r>
            </a:p>
          </p:txBody>
        </p:sp>
      </p:grpSp>
      <p:grpSp>
        <p:nvGrpSpPr>
          <p:cNvPr id="20" name="그룹 28"/>
          <p:cNvGrpSpPr>
            <a:grpSpLocks/>
          </p:cNvGrpSpPr>
          <p:nvPr/>
        </p:nvGrpSpPr>
        <p:grpSpPr>
          <a:xfrm>
            <a:off x="10326767" y="2904509"/>
            <a:ext cx="1687036" cy="523220"/>
            <a:chOff x="1022350" y="5963285"/>
            <a:chExt cx="1687036" cy="523220"/>
          </a:xfrm>
        </p:grpSpPr>
        <p:sp>
          <p:nvSpPr>
            <p:cNvPr id="21" name="텍스트 상자 26"/>
            <p:cNvSpPr txBox="1">
              <a:spLocks/>
            </p:cNvSpPr>
            <p:nvPr/>
          </p:nvSpPr>
          <p:spPr>
            <a:xfrm>
              <a:off x="1022350" y="5963285"/>
              <a:ext cx="367408" cy="523220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altLang="ko-KR" sz="2800" b="1" dirty="0">
                  <a:latin typeface="서울남산체 EB"/>
                </a:rPr>
                <a:t>5</a:t>
              </a:r>
              <a:endParaRPr lang="ko-KR" altLang="en-US" sz="2800" b="1" dirty="0">
                <a:latin typeface="서울남산체 EB"/>
              </a:endParaRPr>
            </a:p>
          </p:txBody>
        </p:sp>
        <p:sp>
          <p:nvSpPr>
            <p:cNvPr id="22" name="텍스트 상자 27"/>
            <p:cNvSpPr txBox="1">
              <a:spLocks/>
            </p:cNvSpPr>
            <p:nvPr/>
          </p:nvSpPr>
          <p:spPr>
            <a:xfrm>
              <a:off x="1806575" y="5963285"/>
              <a:ext cx="902811" cy="523220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en-US" sz="2800" b="1" dirty="0" err="1">
                  <a:latin typeface="서울남산체 EB"/>
                  <a:ea typeface="나눔스퀘어 ExtraBold" charset="0"/>
                </a:rPr>
                <a:t>Q</a:t>
              </a:r>
              <a:r>
                <a:rPr lang="ko-KR" altLang="en-US" sz="2800" b="1" dirty="0">
                  <a:latin typeface="서울남산체 EB"/>
                  <a:ea typeface="나눔스퀘어 ExtraBold" charset="0"/>
                </a:rPr>
                <a:t>&amp;</a:t>
              </a:r>
              <a:r>
                <a:rPr lang="en-US" altLang="ko-KR" sz="2800" b="1" dirty="0">
                  <a:latin typeface="서울남산체 EB"/>
                  <a:ea typeface="나눔스퀘어 ExtraBold" charset="0"/>
                </a:rPr>
                <a:t>A</a:t>
              </a:r>
              <a:endParaRPr lang="ko-KR" altLang="en-US" sz="2800" b="1" dirty="0">
                <a:latin typeface="서울남산체 EB"/>
                <a:ea typeface="나눔스퀘어 ExtraBold" charset="0"/>
              </a:endParaRPr>
            </a:p>
          </p:txBody>
        </p:sp>
      </p:grpSp>
      <p:grpSp>
        <p:nvGrpSpPr>
          <p:cNvPr id="23" name="그룹 31"/>
          <p:cNvGrpSpPr>
            <a:grpSpLocks/>
          </p:cNvGrpSpPr>
          <p:nvPr/>
        </p:nvGrpSpPr>
        <p:grpSpPr>
          <a:xfrm>
            <a:off x="7763573" y="3429000"/>
            <a:ext cx="1809750" cy="523220"/>
            <a:chOff x="1022350" y="5228590"/>
            <a:chExt cx="1809750" cy="523220"/>
          </a:xfrm>
        </p:grpSpPr>
        <p:sp>
          <p:nvSpPr>
            <p:cNvPr id="24" name="텍스트 상자 29"/>
            <p:cNvSpPr txBox="1">
              <a:spLocks/>
            </p:cNvSpPr>
            <p:nvPr/>
          </p:nvSpPr>
          <p:spPr>
            <a:xfrm>
              <a:off x="1022350" y="5228590"/>
              <a:ext cx="449162" cy="523220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altLang="ko-KR" sz="2800" b="1" dirty="0">
                  <a:solidFill>
                    <a:schemeClr val="bg1"/>
                  </a:solidFill>
                  <a:latin typeface="서울남산체 EB"/>
                </a:rPr>
                <a:t>4 </a:t>
              </a:r>
              <a:endParaRPr lang="ko-KR" altLang="en-US" sz="2800" b="1" dirty="0">
                <a:solidFill>
                  <a:schemeClr val="bg1"/>
                </a:solidFill>
                <a:latin typeface="서울남산체 EB"/>
              </a:endParaRPr>
            </a:p>
          </p:txBody>
        </p:sp>
        <p:sp>
          <p:nvSpPr>
            <p:cNvPr id="25" name="텍스트 상자 30"/>
            <p:cNvSpPr txBox="1">
              <a:spLocks/>
            </p:cNvSpPr>
            <p:nvPr/>
          </p:nvSpPr>
          <p:spPr>
            <a:xfrm>
              <a:off x="1806575" y="5228590"/>
              <a:ext cx="1025525" cy="52260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en-US" sz="2800" b="1" dirty="0">
                  <a:solidFill>
                    <a:schemeClr val="bg1"/>
                  </a:solidFill>
                  <a:latin typeface="서울남산체 EB"/>
                  <a:ea typeface="나눔스퀘어 ExtraBold" charset="0"/>
                </a:rPr>
                <a:t>시연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3159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:p14="http://schemas.microsoft.com/office/powerpoint/2010/main"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>
            <a:off x="0" y="975360"/>
            <a:ext cx="12193270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 0"/>
          <p:cNvSpPr txBox="1">
            <a:spLocks/>
          </p:cNvSpPr>
          <p:nvPr/>
        </p:nvSpPr>
        <p:spPr>
          <a:xfrm flipH="1">
            <a:off x="1005839" y="174625"/>
            <a:ext cx="5374863" cy="64633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서울남산체 EB" charset="0"/>
                <a:ea typeface="서울남산체 EB" charset="0"/>
              </a:rPr>
              <a:t>분석 예시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서울남산체 EB" charset="0"/>
              <a:ea typeface="서울남산체 EB" charset="0"/>
            </a:endParaRPr>
          </a:p>
        </p:txBody>
      </p:sp>
      <p:pic>
        <p:nvPicPr>
          <p:cNvPr id="7" name="그림 3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785" y="6415405"/>
            <a:ext cx="4268470" cy="260985"/>
          </a:xfrm>
          <a:prstGeom prst="rect">
            <a:avLst/>
          </a:prstGeom>
          <a:noFill/>
        </p:spPr>
      </p:pic>
      <p:pic>
        <p:nvPicPr>
          <p:cNvPr id="3" name="그래픽 2" descr="수학 단색으로 채워진">
            <a:extLst>
              <a:ext uri="{FF2B5EF4-FFF2-40B4-BE49-F238E27FC236}">
                <a16:creationId xmlns:a16="http://schemas.microsoft.com/office/drawing/2014/main" id="{97D82143-84D2-F061-7097-879905F088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72792" y="2192087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052E41-E874-5A17-845B-06647AA18144}"/>
              </a:ext>
            </a:extLst>
          </p:cNvPr>
          <p:cNvSpPr txBox="1"/>
          <p:nvPr/>
        </p:nvSpPr>
        <p:spPr>
          <a:xfrm>
            <a:off x="3209768" y="2097073"/>
            <a:ext cx="12962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/>
              <a:t>Aa</a:t>
            </a:r>
            <a:endParaRPr lang="ko-KR" altLang="en-US" sz="6000" b="1" dirty="0"/>
          </a:p>
        </p:txBody>
      </p:sp>
      <p:pic>
        <p:nvPicPr>
          <p:cNvPr id="3076" name="Picture 4" descr="통계] 정규분포">
            <a:extLst>
              <a:ext uri="{FF2B5EF4-FFF2-40B4-BE49-F238E27FC236}">
                <a16:creationId xmlns:a16="http://schemas.microsoft.com/office/drawing/2014/main" id="{8730F450-CA36-87EA-C8F1-80AB747CC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063" y="1807270"/>
            <a:ext cx="5124345" cy="3777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86CF87-9769-346A-EA44-6882D44B08DF}"/>
              </a:ext>
            </a:extLst>
          </p:cNvPr>
          <p:cNvSpPr txBox="1"/>
          <p:nvPr/>
        </p:nvSpPr>
        <p:spPr>
          <a:xfrm>
            <a:off x="1115368" y="3355677"/>
            <a:ext cx="1229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50</a:t>
            </a:r>
            <a:r>
              <a:rPr lang="ko-KR" altLang="en-US" dirty="0"/>
              <a:t>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271BB2-521F-A9F8-FE24-8622B2911D3B}"/>
              </a:ext>
            </a:extLst>
          </p:cNvPr>
          <p:cNvSpPr txBox="1"/>
          <p:nvPr/>
        </p:nvSpPr>
        <p:spPr>
          <a:xfrm>
            <a:off x="3209768" y="3355677"/>
            <a:ext cx="1229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50</a:t>
            </a:r>
            <a:r>
              <a:rPr lang="ko-KR" altLang="en-US" dirty="0"/>
              <a:t>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BC0185-9BAB-2083-C22E-1D75C8B4E320}"/>
              </a:ext>
            </a:extLst>
          </p:cNvPr>
          <p:cNvSpPr txBox="1"/>
          <p:nvPr/>
        </p:nvSpPr>
        <p:spPr>
          <a:xfrm>
            <a:off x="144028" y="3355677"/>
            <a:ext cx="1229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평균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9FA6F4-334C-ED5C-0C2F-1F5CBDBFFADB}"/>
              </a:ext>
            </a:extLst>
          </p:cNvPr>
          <p:cNvSpPr txBox="1"/>
          <p:nvPr/>
        </p:nvSpPr>
        <p:spPr>
          <a:xfrm>
            <a:off x="1103646" y="3802126"/>
            <a:ext cx="1229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75</a:t>
            </a:r>
            <a:r>
              <a:rPr lang="ko-KR" altLang="en-US" dirty="0"/>
              <a:t>점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23B1FA-9E7C-AD82-ACE7-8EC692D815A0}"/>
              </a:ext>
            </a:extLst>
          </p:cNvPr>
          <p:cNvSpPr txBox="1"/>
          <p:nvPr/>
        </p:nvSpPr>
        <p:spPr>
          <a:xfrm>
            <a:off x="3198046" y="3802126"/>
            <a:ext cx="1229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75</a:t>
            </a:r>
            <a:r>
              <a:rPr lang="ko-KR" altLang="en-US" dirty="0"/>
              <a:t>점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534749-A367-6BBC-B45A-B1069398634D}"/>
              </a:ext>
            </a:extLst>
          </p:cNvPr>
          <p:cNvSpPr txBox="1"/>
          <p:nvPr/>
        </p:nvSpPr>
        <p:spPr>
          <a:xfrm>
            <a:off x="132306" y="3802126"/>
            <a:ext cx="1229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15</a:t>
            </a:r>
            <a:r>
              <a:rPr lang="ko-KR" altLang="en-US" dirty="0"/>
              <a:t>등</a:t>
            </a:r>
            <a:r>
              <a:rPr lang="en-US" altLang="ko-KR" dirty="0"/>
              <a:t>/30</a:t>
            </a:r>
            <a:r>
              <a:rPr lang="ko-KR" altLang="en-US" dirty="0"/>
              <a:t>명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9422D0-2461-8BF5-D850-E4C43A34ED59}"/>
              </a:ext>
            </a:extLst>
          </p:cNvPr>
          <p:cNvSpPr txBox="1"/>
          <p:nvPr/>
        </p:nvSpPr>
        <p:spPr>
          <a:xfrm>
            <a:off x="1097785" y="4229733"/>
            <a:ext cx="1229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76</a:t>
            </a:r>
            <a:r>
              <a:rPr lang="ko-KR" altLang="en-US" dirty="0"/>
              <a:t>점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70278D7-6BCE-958C-65FC-5D006DAAB101}"/>
              </a:ext>
            </a:extLst>
          </p:cNvPr>
          <p:cNvSpPr txBox="1"/>
          <p:nvPr/>
        </p:nvSpPr>
        <p:spPr>
          <a:xfrm>
            <a:off x="3192185" y="4229733"/>
            <a:ext cx="1229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80</a:t>
            </a:r>
            <a:r>
              <a:rPr lang="ko-KR" altLang="en-US" dirty="0"/>
              <a:t>점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D2DFCC0-5AB1-5D1B-7C35-978043F9034A}"/>
              </a:ext>
            </a:extLst>
          </p:cNvPr>
          <p:cNvSpPr txBox="1"/>
          <p:nvPr/>
        </p:nvSpPr>
        <p:spPr>
          <a:xfrm>
            <a:off x="126445" y="4229733"/>
            <a:ext cx="1229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14</a:t>
            </a:r>
            <a:r>
              <a:rPr lang="ko-KR" altLang="en-US" dirty="0"/>
              <a:t>등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A7DFFA9-FC70-E081-0465-40DBEEE165F4}"/>
              </a:ext>
            </a:extLst>
          </p:cNvPr>
          <p:cNvSpPr txBox="1"/>
          <p:nvPr/>
        </p:nvSpPr>
        <p:spPr>
          <a:xfrm>
            <a:off x="1094854" y="4657340"/>
            <a:ext cx="1229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100</a:t>
            </a:r>
            <a:r>
              <a:rPr lang="ko-KR" altLang="en-US" dirty="0"/>
              <a:t>점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C22EB3E-A277-799E-DDC0-0C0D0E6D6521}"/>
              </a:ext>
            </a:extLst>
          </p:cNvPr>
          <p:cNvSpPr txBox="1"/>
          <p:nvPr/>
        </p:nvSpPr>
        <p:spPr>
          <a:xfrm>
            <a:off x="3189254" y="4657340"/>
            <a:ext cx="1229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90</a:t>
            </a:r>
            <a:r>
              <a:rPr lang="ko-KR" altLang="en-US" dirty="0"/>
              <a:t>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85BBFA6-A85D-01DC-585D-4C70736F08AA}"/>
              </a:ext>
            </a:extLst>
          </p:cNvPr>
          <p:cNvSpPr txBox="1"/>
          <p:nvPr/>
        </p:nvSpPr>
        <p:spPr>
          <a:xfrm>
            <a:off x="123514" y="4657340"/>
            <a:ext cx="1229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등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D01588B-E270-21BD-AAE1-C10634D1F3BE}"/>
              </a:ext>
            </a:extLst>
          </p:cNvPr>
          <p:cNvSpPr txBox="1"/>
          <p:nvPr/>
        </p:nvSpPr>
        <p:spPr>
          <a:xfrm>
            <a:off x="716783" y="5400099"/>
            <a:ext cx="3985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15</a:t>
            </a:r>
            <a:r>
              <a:rPr lang="ko-KR" altLang="en-US"/>
              <a:t>등이라는 등수를 평가할 때의 문제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91861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:p14="http://schemas.microsoft.com/office/powerpoint/2010/main"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>
            <a:off x="0" y="975360"/>
            <a:ext cx="12193270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31785" y="6415405"/>
            <a:ext cx="4268470" cy="260985"/>
          </a:xfrm>
          <a:prstGeom prst="rect">
            <a:avLst/>
          </a:prstGeom>
          <a:noFill/>
        </p:spPr>
      </p:pic>
      <p:sp>
        <p:nvSpPr>
          <p:cNvPr id="123" name="텍스트 상자 258"/>
          <p:cNvSpPr txBox="1">
            <a:spLocks/>
          </p:cNvSpPr>
          <p:nvPr/>
        </p:nvSpPr>
        <p:spPr>
          <a:xfrm>
            <a:off x="6312535" y="3001645"/>
            <a:ext cx="3350260" cy="101600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6000">
                <a:latin typeface="서울남산체 EB" charset="0"/>
                <a:ea typeface="서울남산체 EB" charset="0"/>
              </a:rPr>
              <a:t>Q &amp; A</a:t>
            </a:r>
            <a:endParaRPr lang="ko-KR" altLang="en-US" sz="6000">
              <a:latin typeface="서울남산체 EB" charset="0"/>
              <a:ea typeface="서울남산체 EB" charset="0"/>
            </a:endParaRPr>
          </a:p>
        </p:txBody>
      </p:sp>
      <p:pic>
        <p:nvPicPr>
          <p:cNvPr id="125" name="그림 25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825" y="1844675"/>
            <a:ext cx="3401695" cy="316420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:p14="http://schemas.microsoft.com/office/powerpoint/2010/main"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>
            <a:off x="0" y="975360"/>
            <a:ext cx="12193270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 0"/>
          <p:cNvSpPr txBox="1">
            <a:spLocks/>
          </p:cNvSpPr>
          <p:nvPr/>
        </p:nvSpPr>
        <p:spPr>
          <a:xfrm flipH="1">
            <a:off x="1005839" y="174625"/>
            <a:ext cx="5374863" cy="64633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서울남산체 EB" charset="0"/>
                <a:ea typeface="서울남산체 EB" charset="0"/>
              </a:rPr>
              <a:t>참고</a:t>
            </a:r>
          </a:p>
        </p:txBody>
      </p:sp>
      <p:pic>
        <p:nvPicPr>
          <p:cNvPr id="7" name="그림 3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785" y="6415405"/>
            <a:ext cx="4268470" cy="260985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78DE79C-11C4-3EF9-8C79-E09069012FD5}"/>
              </a:ext>
            </a:extLst>
          </p:cNvPr>
          <p:cNvSpPr txBox="1"/>
          <p:nvPr/>
        </p:nvSpPr>
        <p:spPr>
          <a:xfrm>
            <a:off x="1487156" y="2140299"/>
            <a:ext cx="9264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주택점유형태에 따른 주거환경과 주거만족 연구  주택복지정책에 대한 함의 </a:t>
            </a:r>
            <a:r>
              <a:rPr lang="en-US" altLang="ko-KR" sz="1600" dirty="0"/>
              <a:t>– </a:t>
            </a:r>
            <a:r>
              <a:rPr lang="ko-KR" altLang="en-US" sz="1600" dirty="0" err="1"/>
              <a:t>황광선</a:t>
            </a:r>
            <a:r>
              <a:rPr lang="en-US" altLang="ko-KR" sz="1600" dirty="0"/>
              <a:t>(2013.07)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8B69EB-D95E-54F3-04D1-A5A15A038920}"/>
              </a:ext>
            </a:extLst>
          </p:cNvPr>
          <p:cNvSpPr txBox="1"/>
          <p:nvPr/>
        </p:nvSpPr>
        <p:spPr>
          <a:xfrm>
            <a:off x="1581286" y="2865455"/>
            <a:ext cx="7496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청년 </a:t>
            </a:r>
            <a:r>
              <a:rPr lang="en-US" altLang="ko-KR" sz="1600" dirty="0"/>
              <a:t>1</a:t>
            </a:r>
            <a:r>
              <a:rPr lang="ko-KR" altLang="en-US" sz="1600" dirty="0"/>
              <a:t>인가구를 위한 주거요구 분석 </a:t>
            </a:r>
            <a:r>
              <a:rPr lang="en-US" altLang="ko-KR" sz="1600" dirty="0"/>
              <a:t>– </a:t>
            </a:r>
            <a:r>
              <a:rPr lang="ko-KR" altLang="en-US" sz="1600" dirty="0"/>
              <a:t>이소영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엄순철</a:t>
            </a:r>
            <a:r>
              <a:rPr lang="en-US" altLang="ko-KR" sz="1600" dirty="0"/>
              <a:t>(2018.04)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8D34EA-75EB-60E1-D7D2-F0A67EF35EEF}"/>
              </a:ext>
            </a:extLst>
          </p:cNvPr>
          <p:cNvSpPr txBox="1"/>
          <p:nvPr/>
        </p:nvSpPr>
        <p:spPr>
          <a:xfrm>
            <a:off x="1487156" y="3653992"/>
            <a:ext cx="7496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계층적 </a:t>
            </a:r>
            <a:r>
              <a:rPr lang="en-US" altLang="ko-KR" sz="1600" dirty="0"/>
              <a:t>GIS</a:t>
            </a:r>
            <a:r>
              <a:rPr lang="ko-KR" altLang="en-US" sz="1600" dirty="0"/>
              <a:t>분석 모델링에 의한 주거지개발 적지선정 </a:t>
            </a:r>
            <a:r>
              <a:rPr lang="en-US" altLang="ko-KR" sz="1600" dirty="0"/>
              <a:t>– </a:t>
            </a:r>
            <a:r>
              <a:rPr lang="ko-KR" altLang="en-US" sz="1600" dirty="0"/>
              <a:t>한승희</a:t>
            </a:r>
            <a:r>
              <a:rPr lang="en-US" altLang="ko-KR" sz="1600" dirty="0"/>
              <a:t>(2011.11)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7920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:p14="http://schemas.microsoft.com/office/powerpoint/2010/main"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27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800" y="6119495"/>
            <a:ext cx="3136900" cy="708660"/>
          </a:xfrm>
          <a:prstGeom prst="rect">
            <a:avLst/>
          </a:prstGeom>
          <a:noFill/>
        </p:spPr>
      </p:pic>
      <p:sp>
        <p:nvSpPr>
          <p:cNvPr id="13" name="텍스트 상자 277"/>
          <p:cNvSpPr txBox="1">
            <a:spLocks/>
          </p:cNvSpPr>
          <p:nvPr/>
        </p:nvSpPr>
        <p:spPr>
          <a:xfrm>
            <a:off x="3284220" y="6157912"/>
            <a:ext cx="5623560" cy="6318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3500" b="1" dirty="0" err="1">
                <a:solidFill>
                  <a:schemeClr val="bg1"/>
                </a:solidFill>
                <a:latin typeface="서울남산체 EB"/>
                <a:ea typeface="서울남산체 EB" charset="0"/>
              </a:rPr>
              <a:t>경청해주셔서</a:t>
            </a:r>
            <a:r>
              <a:rPr sz="3500" b="1" dirty="0">
                <a:solidFill>
                  <a:schemeClr val="bg1"/>
                </a:solidFill>
                <a:latin typeface="서울남산체 EB"/>
                <a:ea typeface="서울남산체 EB" charset="0"/>
              </a:rPr>
              <a:t> </a:t>
            </a:r>
            <a:r>
              <a:rPr sz="3500" b="1" dirty="0" err="1">
                <a:solidFill>
                  <a:schemeClr val="bg1"/>
                </a:solidFill>
                <a:latin typeface="서울남산체 EB"/>
                <a:ea typeface="서울남산체 EB" charset="0"/>
              </a:rPr>
              <a:t>감사합니다</a:t>
            </a:r>
            <a:endParaRPr lang="ko-KR" altLang="en-US" sz="3500" b="1" dirty="0">
              <a:solidFill>
                <a:schemeClr val="bg1"/>
              </a:solidFill>
              <a:latin typeface="서울남산체 EB"/>
              <a:ea typeface="서울남산체 EB" charset="0"/>
            </a:endParaRPr>
          </a:p>
        </p:txBody>
      </p:sp>
      <p:pic>
        <p:nvPicPr>
          <p:cNvPr id="14" name="그림 34" descr="C:/Users/PC-23/AppData/Roaming/PolarisOffice/ETemp/13732_11928552/fImage104905682996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" y="635"/>
            <a:ext cx="12193905" cy="605726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:p14="http://schemas.microsoft.com/office/powerpoint/2010/main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AE40350E-09AB-43F9-A15D-3067D7C6C051}"/>
              </a:ext>
            </a:extLst>
          </p:cNvPr>
          <p:cNvGrpSpPr/>
          <p:nvPr/>
        </p:nvGrpSpPr>
        <p:grpSpPr>
          <a:xfrm>
            <a:off x="426720" y="3465195"/>
            <a:ext cx="5670550" cy="3002280"/>
            <a:chOff x="426720" y="3465195"/>
            <a:chExt cx="5670550" cy="3002280"/>
          </a:xfrm>
        </p:grpSpPr>
        <p:sp>
          <p:nvSpPr>
            <p:cNvPr id="3" name="직사각형 2"/>
            <p:cNvSpPr>
              <a:spLocks/>
            </p:cNvSpPr>
            <p:nvPr/>
          </p:nvSpPr>
          <p:spPr>
            <a:xfrm>
              <a:off x="426720" y="3465195"/>
              <a:ext cx="5670550" cy="3002280"/>
            </a:xfrm>
            <a:prstGeom prst="rect">
              <a:avLst/>
            </a:prstGeom>
            <a:solidFill>
              <a:schemeClr val="accent1">
                <a:alpha val="8870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1845643F-20C1-4F46-A6F5-B1AF67DE2139}"/>
                </a:ext>
              </a:extLst>
            </p:cNvPr>
            <p:cNvGrpSpPr/>
            <p:nvPr/>
          </p:nvGrpSpPr>
          <p:grpSpPr>
            <a:xfrm>
              <a:off x="657860" y="3708400"/>
              <a:ext cx="4051300" cy="1354455"/>
              <a:chOff x="657860" y="3708400"/>
              <a:chExt cx="4051300" cy="1354455"/>
            </a:xfrm>
          </p:grpSpPr>
          <p:sp>
            <p:nvSpPr>
              <p:cNvPr id="4" name="TextBox 3"/>
              <p:cNvSpPr txBox="1">
                <a:spLocks/>
              </p:cNvSpPr>
              <p:nvPr/>
            </p:nvSpPr>
            <p:spPr>
              <a:xfrm>
                <a:off x="657860" y="3708400"/>
                <a:ext cx="484428" cy="523220"/>
              </a:xfrm>
              <a:prstGeom prst="rect">
                <a:avLst/>
              </a:prstGeom>
              <a:noFill/>
            </p:spPr>
            <p:txBody>
              <a:bodyPr vert="horz" wrap="none" lIns="91440" tIns="45720" rIns="91440" bIns="45720" numCol="1" anchor="t">
                <a:spAutoFit/>
              </a:bodyPr>
              <a:lstStyle/>
              <a:p>
                <a:pPr marL="0" indent="0" latinLnBrk="0">
                  <a:buFontTx/>
                  <a:buNone/>
                </a:pPr>
                <a:r>
                  <a:rPr lang="en-US" altLang="ko-KR" sz="2800" b="1" dirty="0">
                    <a:solidFill>
                      <a:schemeClr val="bg1"/>
                    </a:solidFill>
                  </a:rPr>
                  <a:t>1 </a:t>
                </a:r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" name="TextBox 4"/>
              <p:cNvSpPr txBox="1">
                <a:spLocks/>
              </p:cNvSpPr>
              <p:nvPr/>
            </p:nvSpPr>
            <p:spPr>
              <a:xfrm>
                <a:off x="1299210" y="4231640"/>
                <a:ext cx="3409950" cy="831215"/>
              </a:xfrm>
              <a:prstGeom prst="rect">
                <a:avLst/>
              </a:prstGeom>
              <a:noFill/>
            </p:spPr>
            <p:txBody>
              <a:bodyPr vert="horz" wrap="none" lIns="91440" tIns="45720" rIns="91440" bIns="45720" numCol="1" anchor="t">
                <a:spAutoFit/>
              </a:bodyPr>
              <a:lstStyle/>
              <a:p>
                <a:pPr marL="0" indent="0" algn="ctr" latinLnBrk="0">
                  <a:buFontTx/>
                  <a:buNone/>
                </a:pPr>
                <a:r>
                  <a:rPr lang="ko-KR" altLang="en-US" sz="4800" b="1" dirty="0">
                    <a:solidFill>
                      <a:schemeClr val="bg1"/>
                    </a:solidFill>
                    <a:latin typeface="나눔스퀘어 ExtraBold" charset="0"/>
                    <a:ea typeface="나눔스퀘어 ExtraBold" charset="0"/>
                  </a:rPr>
                  <a:t>프로젝트 개요</a:t>
                </a:r>
              </a:p>
            </p:txBody>
          </p:sp>
        </p:grpSp>
      </p:grpSp>
      <p:sp>
        <p:nvSpPr>
          <p:cNvPr id="10" name="도형 34"/>
          <p:cNvSpPr>
            <a:spLocks/>
          </p:cNvSpPr>
          <p:nvPr/>
        </p:nvSpPr>
        <p:spPr>
          <a:xfrm>
            <a:off x="386080" y="355600"/>
            <a:ext cx="1280795" cy="1280795"/>
          </a:xfrm>
          <a:prstGeom prst="rect">
            <a:avLst/>
          </a:prstGeom>
          <a:noFill/>
          <a:ln w="762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710CCBA-1179-B063-3B10-59E66D2723C4}"/>
              </a:ext>
            </a:extLst>
          </p:cNvPr>
          <p:cNvSpPr/>
          <p:nvPr/>
        </p:nvSpPr>
        <p:spPr>
          <a:xfrm>
            <a:off x="0" y="6380944"/>
            <a:ext cx="12192000" cy="4770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400" b="1" dirty="0">
              <a:latin typeface="서울남산체 EB"/>
            </a:endParaRPr>
          </a:p>
        </p:txBody>
      </p:sp>
    </p:spTree>
    <p:extLst>
      <p:ext uri="{BB962C8B-B14F-4D97-AF65-F5344CB8AC3E}">
        <p14:creationId xmlns:p14="http://schemas.microsoft.com/office/powerpoint/2010/main" val="3768109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:p14="http://schemas.microsoft.com/office/powerpoint/2010/main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래픽 8" descr="주택 윤곽선">
            <a:extLst>
              <a:ext uri="{FF2B5EF4-FFF2-40B4-BE49-F238E27FC236}">
                <a16:creationId xmlns:a16="http://schemas.microsoft.com/office/drawing/2014/main" id="{61F74E6E-1FAC-4B26-7A10-7689DB571A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79626" y="1505206"/>
            <a:ext cx="2473278" cy="2347585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51706598-B480-4E15-13D8-FAEA08BB9C7F}"/>
              </a:ext>
            </a:extLst>
          </p:cNvPr>
          <p:cNvSpPr/>
          <p:nvPr/>
        </p:nvSpPr>
        <p:spPr>
          <a:xfrm>
            <a:off x="8192658" y="2763858"/>
            <a:ext cx="2097542" cy="1195164"/>
          </a:xfrm>
          <a:custGeom>
            <a:avLst/>
            <a:gdLst>
              <a:gd name="connsiteX0" fmla="*/ 0 w 1967345"/>
              <a:gd name="connsiteY0" fmla="*/ 0 h 964254"/>
              <a:gd name="connsiteX1" fmla="*/ 1967345 w 1967345"/>
              <a:gd name="connsiteY1" fmla="*/ 0 h 964254"/>
              <a:gd name="connsiteX2" fmla="*/ 1967345 w 1967345"/>
              <a:gd name="connsiteY2" fmla="*/ 964254 h 964254"/>
              <a:gd name="connsiteX3" fmla="*/ 0 w 1967345"/>
              <a:gd name="connsiteY3" fmla="*/ 964254 h 964254"/>
              <a:gd name="connsiteX4" fmla="*/ 0 w 1967345"/>
              <a:gd name="connsiteY4" fmla="*/ 0 h 964254"/>
              <a:gd name="connsiteX0" fmla="*/ 0 w 2022764"/>
              <a:gd name="connsiteY0" fmla="*/ 489528 h 1453782"/>
              <a:gd name="connsiteX1" fmla="*/ 2022764 w 2022764"/>
              <a:gd name="connsiteY1" fmla="*/ 0 h 1453782"/>
              <a:gd name="connsiteX2" fmla="*/ 1967345 w 2022764"/>
              <a:gd name="connsiteY2" fmla="*/ 1453782 h 1453782"/>
              <a:gd name="connsiteX3" fmla="*/ 0 w 2022764"/>
              <a:gd name="connsiteY3" fmla="*/ 1453782 h 1453782"/>
              <a:gd name="connsiteX4" fmla="*/ 0 w 2022764"/>
              <a:gd name="connsiteY4" fmla="*/ 489528 h 1453782"/>
              <a:gd name="connsiteX0" fmla="*/ 0 w 2032000"/>
              <a:gd name="connsiteY0" fmla="*/ 489528 h 1453782"/>
              <a:gd name="connsiteX1" fmla="*/ 2022764 w 2032000"/>
              <a:gd name="connsiteY1" fmla="*/ 0 h 1453782"/>
              <a:gd name="connsiteX2" fmla="*/ 2032000 w 2032000"/>
              <a:gd name="connsiteY2" fmla="*/ 945782 h 1453782"/>
              <a:gd name="connsiteX3" fmla="*/ 0 w 2032000"/>
              <a:gd name="connsiteY3" fmla="*/ 1453782 h 1453782"/>
              <a:gd name="connsiteX4" fmla="*/ 0 w 2032000"/>
              <a:gd name="connsiteY4" fmla="*/ 489528 h 1453782"/>
              <a:gd name="connsiteX0" fmla="*/ 0 w 2023652"/>
              <a:gd name="connsiteY0" fmla="*/ 489528 h 1453782"/>
              <a:gd name="connsiteX1" fmla="*/ 2022764 w 2023652"/>
              <a:gd name="connsiteY1" fmla="*/ 0 h 1453782"/>
              <a:gd name="connsiteX2" fmla="*/ 2022763 w 2023652"/>
              <a:gd name="connsiteY2" fmla="*/ 973491 h 1453782"/>
              <a:gd name="connsiteX3" fmla="*/ 0 w 2023652"/>
              <a:gd name="connsiteY3" fmla="*/ 1453782 h 1453782"/>
              <a:gd name="connsiteX4" fmla="*/ 0 w 2023652"/>
              <a:gd name="connsiteY4" fmla="*/ 489528 h 1453782"/>
              <a:gd name="connsiteX0" fmla="*/ 0 w 2069833"/>
              <a:gd name="connsiteY0" fmla="*/ 424873 h 1453782"/>
              <a:gd name="connsiteX1" fmla="*/ 2068945 w 2069833"/>
              <a:gd name="connsiteY1" fmla="*/ 0 h 1453782"/>
              <a:gd name="connsiteX2" fmla="*/ 2068944 w 2069833"/>
              <a:gd name="connsiteY2" fmla="*/ 973491 h 1453782"/>
              <a:gd name="connsiteX3" fmla="*/ 46181 w 2069833"/>
              <a:gd name="connsiteY3" fmla="*/ 1453782 h 1453782"/>
              <a:gd name="connsiteX4" fmla="*/ 0 w 2069833"/>
              <a:gd name="connsiteY4" fmla="*/ 424873 h 1453782"/>
              <a:gd name="connsiteX0" fmla="*/ 0 w 2096852"/>
              <a:gd name="connsiteY0" fmla="*/ 424873 h 1453782"/>
              <a:gd name="connsiteX1" fmla="*/ 2096654 w 2096852"/>
              <a:gd name="connsiteY1" fmla="*/ 0 h 1453782"/>
              <a:gd name="connsiteX2" fmla="*/ 2068944 w 2096852"/>
              <a:gd name="connsiteY2" fmla="*/ 973491 h 1453782"/>
              <a:gd name="connsiteX3" fmla="*/ 46181 w 2096852"/>
              <a:gd name="connsiteY3" fmla="*/ 1453782 h 1453782"/>
              <a:gd name="connsiteX4" fmla="*/ 0 w 2096852"/>
              <a:gd name="connsiteY4" fmla="*/ 424873 h 1453782"/>
              <a:gd name="connsiteX0" fmla="*/ 0 w 2096852"/>
              <a:gd name="connsiteY0" fmla="*/ 424873 h 1453782"/>
              <a:gd name="connsiteX1" fmla="*/ 2096654 w 2096852"/>
              <a:gd name="connsiteY1" fmla="*/ 0 h 1453782"/>
              <a:gd name="connsiteX2" fmla="*/ 2068944 w 2096852"/>
              <a:gd name="connsiteY2" fmla="*/ 742581 h 1453782"/>
              <a:gd name="connsiteX3" fmla="*/ 46181 w 2096852"/>
              <a:gd name="connsiteY3" fmla="*/ 1453782 h 1453782"/>
              <a:gd name="connsiteX4" fmla="*/ 0 w 2096852"/>
              <a:gd name="connsiteY4" fmla="*/ 424873 h 1453782"/>
              <a:gd name="connsiteX0" fmla="*/ 1 w 2096853"/>
              <a:gd name="connsiteY0" fmla="*/ 424873 h 1167455"/>
              <a:gd name="connsiteX1" fmla="*/ 2096655 w 2096853"/>
              <a:gd name="connsiteY1" fmla="*/ 0 h 1167455"/>
              <a:gd name="connsiteX2" fmla="*/ 2068945 w 2096853"/>
              <a:gd name="connsiteY2" fmla="*/ 742581 h 1167455"/>
              <a:gd name="connsiteX3" fmla="*/ 0 w 2096853"/>
              <a:gd name="connsiteY3" fmla="*/ 1167455 h 1167455"/>
              <a:gd name="connsiteX4" fmla="*/ 1 w 2096853"/>
              <a:gd name="connsiteY4" fmla="*/ 424873 h 1167455"/>
              <a:gd name="connsiteX0" fmla="*/ 0 w 2096852"/>
              <a:gd name="connsiteY0" fmla="*/ 424873 h 1195164"/>
              <a:gd name="connsiteX1" fmla="*/ 2096654 w 2096852"/>
              <a:gd name="connsiteY1" fmla="*/ 0 h 1195164"/>
              <a:gd name="connsiteX2" fmla="*/ 2068944 w 2096852"/>
              <a:gd name="connsiteY2" fmla="*/ 742581 h 1195164"/>
              <a:gd name="connsiteX3" fmla="*/ 9236 w 2096852"/>
              <a:gd name="connsiteY3" fmla="*/ 1195164 h 1195164"/>
              <a:gd name="connsiteX4" fmla="*/ 0 w 2096852"/>
              <a:gd name="connsiteY4" fmla="*/ 424873 h 1195164"/>
              <a:gd name="connsiteX0" fmla="*/ 0 w 2097542"/>
              <a:gd name="connsiteY0" fmla="*/ 424873 h 1195164"/>
              <a:gd name="connsiteX1" fmla="*/ 2096654 w 2097542"/>
              <a:gd name="connsiteY1" fmla="*/ 0 h 1195164"/>
              <a:gd name="connsiteX2" fmla="*/ 2096653 w 2097542"/>
              <a:gd name="connsiteY2" fmla="*/ 816472 h 1195164"/>
              <a:gd name="connsiteX3" fmla="*/ 9236 w 2097542"/>
              <a:gd name="connsiteY3" fmla="*/ 1195164 h 1195164"/>
              <a:gd name="connsiteX4" fmla="*/ 0 w 2097542"/>
              <a:gd name="connsiteY4" fmla="*/ 424873 h 119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7542" h="1195164">
                <a:moveTo>
                  <a:pt x="0" y="424873"/>
                </a:moveTo>
                <a:lnTo>
                  <a:pt x="2096654" y="0"/>
                </a:lnTo>
                <a:cubicBezTo>
                  <a:pt x="2099733" y="315261"/>
                  <a:pt x="2093574" y="501211"/>
                  <a:pt x="2096653" y="816472"/>
                </a:cubicBezTo>
                <a:lnTo>
                  <a:pt x="9236" y="1195164"/>
                </a:lnTo>
                <a:cubicBezTo>
                  <a:pt x="9236" y="947637"/>
                  <a:pt x="0" y="672400"/>
                  <a:pt x="0" y="424873"/>
                </a:cubicBez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서울남산체 EB"/>
            </a:endParaRPr>
          </a:p>
        </p:txBody>
      </p:sp>
      <p:cxnSp>
        <p:nvCxnSpPr>
          <p:cNvPr id="4" name="Rect 0"/>
          <p:cNvCxnSpPr/>
          <p:nvPr/>
        </p:nvCxnSpPr>
        <p:spPr>
          <a:xfrm>
            <a:off x="0" y="975360"/>
            <a:ext cx="12193270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 0"/>
          <p:cNvSpPr txBox="1">
            <a:spLocks/>
          </p:cNvSpPr>
          <p:nvPr/>
        </p:nvSpPr>
        <p:spPr>
          <a:xfrm flipH="1">
            <a:off x="1005840" y="174625"/>
            <a:ext cx="3765550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서울남산체 EB"/>
                <a:ea typeface="서울남산체 EB" charset="0"/>
              </a:rPr>
              <a:t>프로젝트 개요</a:t>
            </a:r>
          </a:p>
        </p:txBody>
      </p:sp>
      <p:pic>
        <p:nvPicPr>
          <p:cNvPr id="7" name="그림 3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785" y="6415405"/>
            <a:ext cx="4268470" cy="260985"/>
          </a:xfrm>
          <a:prstGeom prst="rect">
            <a:avLst/>
          </a:prstGeom>
          <a:noFill/>
        </p:spPr>
      </p:pic>
      <p:cxnSp>
        <p:nvCxnSpPr>
          <p:cNvPr id="87" name="도형 219"/>
          <p:cNvCxnSpPr/>
          <p:nvPr/>
        </p:nvCxnSpPr>
        <p:spPr>
          <a:xfrm>
            <a:off x="1949450" y="4459401"/>
            <a:ext cx="8293100" cy="190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텍스트 상자 9"/>
          <p:cNvSpPr txBox="1">
            <a:spLocks/>
          </p:cNvSpPr>
          <p:nvPr/>
        </p:nvSpPr>
        <p:spPr>
          <a:xfrm>
            <a:off x="3869113" y="324485"/>
            <a:ext cx="2143760" cy="400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en-US" altLang="ko-KR" sz="2000" b="1" dirty="0">
                <a:latin typeface="서울남산체 EB"/>
                <a:ea typeface="서울남산체 EB" charset="0"/>
              </a:rPr>
              <a:t>- </a:t>
            </a:r>
            <a:r>
              <a:rPr lang="ko-KR" altLang="en-US" sz="2000" b="1" dirty="0">
                <a:latin typeface="서울남산체 EB"/>
                <a:ea typeface="서울남산체 EB" charset="0"/>
              </a:rPr>
              <a:t>개발 목적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2E551B6-C09D-2A65-FE9B-77E2F54D3453}"/>
              </a:ext>
            </a:extLst>
          </p:cNvPr>
          <p:cNvSpPr/>
          <p:nvPr/>
        </p:nvSpPr>
        <p:spPr>
          <a:xfrm rot="20766227">
            <a:off x="7549956" y="1803755"/>
            <a:ext cx="2919872" cy="1341024"/>
          </a:xfrm>
          <a:custGeom>
            <a:avLst/>
            <a:gdLst>
              <a:gd name="connsiteX0" fmla="*/ 0 w 2081860"/>
              <a:gd name="connsiteY0" fmla="*/ 0 h 343968"/>
              <a:gd name="connsiteX1" fmla="*/ 2081860 w 2081860"/>
              <a:gd name="connsiteY1" fmla="*/ 0 h 343968"/>
              <a:gd name="connsiteX2" fmla="*/ 2081860 w 2081860"/>
              <a:gd name="connsiteY2" fmla="*/ 343968 h 343968"/>
              <a:gd name="connsiteX3" fmla="*/ 0 w 2081860"/>
              <a:gd name="connsiteY3" fmla="*/ 343968 h 343968"/>
              <a:gd name="connsiteX4" fmla="*/ 0 w 2081860"/>
              <a:gd name="connsiteY4" fmla="*/ 0 h 343968"/>
              <a:gd name="connsiteX0" fmla="*/ 0 w 2103856"/>
              <a:gd name="connsiteY0" fmla="*/ 165826 h 343968"/>
              <a:gd name="connsiteX1" fmla="*/ 2103856 w 2103856"/>
              <a:gd name="connsiteY1" fmla="*/ 0 h 343968"/>
              <a:gd name="connsiteX2" fmla="*/ 2103856 w 2103856"/>
              <a:gd name="connsiteY2" fmla="*/ 343968 h 343968"/>
              <a:gd name="connsiteX3" fmla="*/ 21996 w 2103856"/>
              <a:gd name="connsiteY3" fmla="*/ 343968 h 343968"/>
              <a:gd name="connsiteX4" fmla="*/ 0 w 2103856"/>
              <a:gd name="connsiteY4" fmla="*/ 165826 h 343968"/>
              <a:gd name="connsiteX0" fmla="*/ 0 w 2103856"/>
              <a:gd name="connsiteY0" fmla="*/ 165826 h 1732664"/>
              <a:gd name="connsiteX1" fmla="*/ 2103856 w 2103856"/>
              <a:gd name="connsiteY1" fmla="*/ 0 h 1732664"/>
              <a:gd name="connsiteX2" fmla="*/ 2103856 w 2103856"/>
              <a:gd name="connsiteY2" fmla="*/ 343968 h 1732664"/>
              <a:gd name="connsiteX3" fmla="*/ 1020018 w 2103856"/>
              <a:gd name="connsiteY3" fmla="*/ 1732664 h 1732664"/>
              <a:gd name="connsiteX4" fmla="*/ 0 w 2103856"/>
              <a:gd name="connsiteY4" fmla="*/ 165826 h 1732664"/>
              <a:gd name="connsiteX0" fmla="*/ 0 w 2108385"/>
              <a:gd name="connsiteY0" fmla="*/ 145677 h 1732664"/>
              <a:gd name="connsiteX1" fmla="*/ 2108385 w 2108385"/>
              <a:gd name="connsiteY1" fmla="*/ 0 h 1732664"/>
              <a:gd name="connsiteX2" fmla="*/ 2108385 w 2108385"/>
              <a:gd name="connsiteY2" fmla="*/ 343968 h 1732664"/>
              <a:gd name="connsiteX3" fmla="*/ 1024547 w 2108385"/>
              <a:gd name="connsiteY3" fmla="*/ 1732664 h 1732664"/>
              <a:gd name="connsiteX4" fmla="*/ 0 w 2108385"/>
              <a:gd name="connsiteY4" fmla="*/ 145677 h 1732664"/>
              <a:gd name="connsiteX0" fmla="*/ 0 w 2108385"/>
              <a:gd name="connsiteY0" fmla="*/ 145677 h 2150857"/>
              <a:gd name="connsiteX1" fmla="*/ 2108385 w 2108385"/>
              <a:gd name="connsiteY1" fmla="*/ 0 h 2150857"/>
              <a:gd name="connsiteX2" fmla="*/ 1566203 w 2108385"/>
              <a:gd name="connsiteY2" fmla="*/ 2150857 h 2150857"/>
              <a:gd name="connsiteX3" fmla="*/ 1024547 w 2108385"/>
              <a:gd name="connsiteY3" fmla="*/ 1732664 h 2150857"/>
              <a:gd name="connsiteX4" fmla="*/ 0 w 2108385"/>
              <a:gd name="connsiteY4" fmla="*/ 145677 h 2150857"/>
              <a:gd name="connsiteX0" fmla="*/ 0 w 2122532"/>
              <a:gd name="connsiteY0" fmla="*/ 0 h 2005180"/>
              <a:gd name="connsiteX1" fmla="*/ 2122532 w 2122532"/>
              <a:gd name="connsiteY1" fmla="*/ 143268 h 2005180"/>
              <a:gd name="connsiteX2" fmla="*/ 1566203 w 2122532"/>
              <a:gd name="connsiteY2" fmla="*/ 2005180 h 2005180"/>
              <a:gd name="connsiteX3" fmla="*/ 1024547 w 2122532"/>
              <a:gd name="connsiteY3" fmla="*/ 1586987 h 2005180"/>
              <a:gd name="connsiteX4" fmla="*/ 0 w 2122532"/>
              <a:gd name="connsiteY4" fmla="*/ 0 h 2005180"/>
              <a:gd name="connsiteX0" fmla="*/ 0 w 3023494"/>
              <a:gd name="connsiteY0" fmla="*/ 0 h 1586987"/>
              <a:gd name="connsiteX1" fmla="*/ 2122532 w 3023494"/>
              <a:gd name="connsiteY1" fmla="*/ 143268 h 1586987"/>
              <a:gd name="connsiteX2" fmla="*/ 3023494 w 3023494"/>
              <a:gd name="connsiteY2" fmla="*/ 1575988 h 1586987"/>
              <a:gd name="connsiteX3" fmla="*/ 1024547 w 3023494"/>
              <a:gd name="connsiteY3" fmla="*/ 1586987 h 1586987"/>
              <a:gd name="connsiteX4" fmla="*/ 0 w 3023494"/>
              <a:gd name="connsiteY4" fmla="*/ 0 h 1586987"/>
              <a:gd name="connsiteX0" fmla="*/ 0 w 3023494"/>
              <a:gd name="connsiteY0" fmla="*/ 0 h 1586987"/>
              <a:gd name="connsiteX1" fmla="*/ 2147118 w 3023494"/>
              <a:gd name="connsiteY1" fmla="*/ 120805 h 1586987"/>
              <a:gd name="connsiteX2" fmla="*/ 3023494 w 3023494"/>
              <a:gd name="connsiteY2" fmla="*/ 1575988 h 1586987"/>
              <a:gd name="connsiteX3" fmla="*/ 1024547 w 3023494"/>
              <a:gd name="connsiteY3" fmla="*/ 1586987 h 1586987"/>
              <a:gd name="connsiteX4" fmla="*/ 0 w 3023494"/>
              <a:gd name="connsiteY4" fmla="*/ 0 h 1586987"/>
              <a:gd name="connsiteX0" fmla="*/ 0 w 2857017"/>
              <a:gd name="connsiteY0" fmla="*/ 0 h 1586987"/>
              <a:gd name="connsiteX1" fmla="*/ 2147118 w 2857017"/>
              <a:gd name="connsiteY1" fmla="*/ 120805 h 1586987"/>
              <a:gd name="connsiteX2" fmla="*/ 2857017 w 2857017"/>
              <a:gd name="connsiteY2" fmla="*/ 1287415 h 1586987"/>
              <a:gd name="connsiteX3" fmla="*/ 1024547 w 2857017"/>
              <a:gd name="connsiteY3" fmla="*/ 1586987 h 1586987"/>
              <a:gd name="connsiteX4" fmla="*/ 0 w 2857017"/>
              <a:gd name="connsiteY4" fmla="*/ 0 h 1586987"/>
              <a:gd name="connsiteX0" fmla="*/ 0 w 2857017"/>
              <a:gd name="connsiteY0" fmla="*/ 0 h 1287415"/>
              <a:gd name="connsiteX1" fmla="*/ 2147118 w 2857017"/>
              <a:gd name="connsiteY1" fmla="*/ 120805 h 1287415"/>
              <a:gd name="connsiteX2" fmla="*/ 2857017 w 2857017"/>
              <a:gd name="connsiteY2" fmla="*/ 1287415 h 1287415"/>
              <a:gd name="connsiteX3" fmla="*/ 804087 w 2857017"/>
              <a:gd name="connsiteY3" fmla="*/ 1208940 h 1287415"/>
              <a:gd name="connsiteX4" fmla="*/ 0 w 2857017"/>
              <a:gd name="connsiteY4" fmla="*/ 0 h 1287415"/>
              <a:gd name="connsiteX0" fmla="*/ 0 w 2857017"/>
              <a:gd name="connsiteY0" fmla="*/ 0 h 1287415"/>
              <a:gd name="connsiteX1" fmla="*/ 2147118 w 2857017"/>
              <a:gd name="connsiteY1" fmla="*/ 120805 h 1287415"/>
              <a:gd name="connsiteX2" fmla="*/ 2857017 w 2857017"/>
              <a:gd name="connsiteY2" fmla="*/ 1287415 h 1287415"/>
              <a:gd name="connsiteX3" fmla="*/ 813053 w 2857017"/>
              <a:gd name="connsiteY3" fmla="*/ 1211158 h 1287415"/>
              <a:gd name="connsiteX4" fmla="*/ 0 w 2857017"/>
              <a:gd name="connsiteY4" fmla="*/ 0 h 1287415"/>
              <a:gd name="connsiteX0" fmla="*/ 0 w 2852488"/>
              <a:gd name="connsiteY0" fmla="*/ 0 h 1267264"/>
              <a:gd name="connsiteX1" fmla="*/ 2147118 w 2852488"/>
              <a:gd name="connsiteY1" fmla="*/ 120805 h 1267264"/>
              <a:gd name="connsiteX2" fmla="*/ 2852488 w 2852488"/>
              <a:gd name="connsiteY2" fmla="*/ 1267264 h 1267264"/>
              <a:gd name="connsiteX3" fmla="*/ 813053 w 2852488"/>
              <a:gd name="connsiteY3" fmla="*/ 1211158 h 1267264"/>
              <a:gd name="connsiteX4" fmla="*/ 0 w 2852488"/>
              <a:gd name="connsiteY4" fmla="*/ 0 h 1267264"/>
              <a:gd name="connsiteX0" fmla="*/ 0 w 2852488"/>
              <a:gd name="connsiteY0" fmla="*/ 0 h 1267264"/>
              <a:gd name="connsiteX1" fmla="*/ 2147118 w 2852488"/>
              <a:gd name="connsiteY1" fmla="*/ 120805 h 1267264"/>
              <a:gd name="connsiteX2" fmla="*/ 2852488 w 2852488"/>
              <a:gd name="connsiteY2" fmla="*/ 1267264 h 1267264"/>
              <a:gd name="connsiteX3" fmla="*/ 783845 w 2852488"/>
              <a:gd name="connsiteY3" fmla="*/ 1175387 h 1267264"/>
              <a:gd name="connsiteX4" fmla="*/ 0 w 2852488"/>
              <a:gd name="connsiteY4" fmla="*/ 0 h 1267264"/>
              <a:gd name="connsiteX0" fmla="*/ 0 w 2852488"/>
              <a:gd name="connsiteY0" fmla="*/ 0 h 1267264"/>
              <a:gd name="connsiteX1" fmla="*/ 2147118 w 2852488"/>
              <a:gd name="connsiteY1" fmla="*/ 120805 h 1267264"/>
              <a:gd name="connsiteX2" fmla="*/ 2852488 w 2852488"/>
              <a:gd name="connsiteY2" fmla="*/ 1267264 h 1267264"/>
              <a:gd name="connsiteX3" fmla="*/ 766007 w 2852488"/>
              <a:gd name="connsiteY3" fmla="*/ 1209032 h 1267264"/>
              <a:gd name="connsiteX4" fmla="*/ 0 w 2852488"/>
              <a:gd name="connsiteY4" fmla="*/ 0 h 1267264"/>
              <a:gd name="connsiteX0" fmla="*/ 0 w 2919872"/>
              <a:gd name="connsiteY0" fmla="*/ 0 h 1341024"/>
              <a:gd name="connsiteX1" fmla="*/ 2147118 w 2919872"/>
              <a:gd name="connsiteY1" fmla="*/ 120805 h 1341024"/>
              <a:gd name="connsiteX2" fmla="*/ 2919872 w 2919872"/>
              <a:gd name="connsiteY2" fmla="*/ 1341024 h 1341024"/>
              <a:gd name="connsiteX3" fmla="*/ 766007 w 2919872"/>
              <a:gd name="connsiteY3" fmla="*/ 1209032 h 1341024"/>
              <a:gd name="connsiteX4" fmla="*/ 0 w 2919872"/>
              <a:gd name="connsiteY4" fmla="*/ 0 h 134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9872" h="1341024">
                <a:moveTo>
                  <a:pt x="0" y="0"/>
                </a:moveTo>
                <a:lnTo>
                  <a:pt x="2147118" y="120805"/>
                </a:lnTo>
                <a:lnTo>
                  <a:pt x="2919872" y="1341024"/>
                </a:lnTo>
                <a:lnTo>
                  <a:pt x="766007" y="1209032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서울남산체 EB"/>
            </a:endParaRPr>
          </a:p>
        </p:txBody>
      </p:sp>
      <p:pic>
        <p:nvPicPr>
          <p:cNvPr id="18" name="그림 10">
            <a:extLst>
              <a:ext uri="{FF2B5EF4-FFF2-40B4-BE49-F238E27FC236}">
                <a16:creationId xmlns:a16="http://schemas.microsoft.com/office/drawing/2014/main" id="{0710601E-D60E-B750-1545-EC25EE87931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71099" y="1769480"/>
            <a:ext cx="2554098" cy="2347584"/>
          </a:xfrm>
          <a:prstGeom prst="rect">
            <a:avLst/>
          </a:prstGeom>
          <a:noFill/>
        </p:spPr>
      </p:pic>
      <p:sp>
        <p:nvSpPr>
          <p:cNvPr id="3" name="텍스트 상자 105">
            <a:extLst>
              <a:ext uri="{FF2B5EF4-FFF2-40B4-BE49-F238E27FC236}">
                <a16:creationId xmlns:a16="http://schemas.microsoft.com/office/drawing/2014/main" id="{26DEA3F8-F494-8F2E-84BB-46F2C3C18F31}"/>
              </a:ext>
            </a:extLst>
          </p:cNvPr>
          <p:cNvSpPr txBox="1">
            <a:spLocks/>
          </p:cNvSpPr>
          <p:nvPr/>
        </p:nvSpPr>
        <p:spPr>
          <a:xfrm rot="2110736">
            <a:off x="2930363" y="2898131"/>
            <a:ext cx="610782" cy="338554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lang="ko-KR" altLang="en-US" sz="1600" b="1" dirty="0">
                <a:solidFill>
                  <a:schemeClr val="bg1"/>
                </a:solidFill>
                <a:latin typeface="서울남산체 EB"/>
                <a:ea typeface="서울남산체 EB" charset="0"/>
              </a:rPr>
              <a:t>신입</a:t>
            </a:r>
            <a:endParaRPr lang="ko-KR" altLang="en-US" sz="2000" b="1" dirty="0">
              <a:solidFill>
                <a:schemeClr val="bg1"/>
              </a:solidFill>
              <a:latin typeface="서울남산체 EB"/>
              <a:ea typeface="서울남산체 EB" charset="0"/>
            </a:endParaRPr>
          </a:p>
        </p:txBody>
      </p:sp>
      <p:pic>
        <p:nvPicPr>
          <p:cNvPr id="11" name="그래픽 10" descr="주택 단색으로 채워진">
            <a:extLst>
              <a:ext uri="{FF2B5EF4-FFF2-40B4-BE49-F238E27FC236}">
                <a16:creationId xmlns:a16="http://schemas.microsoft.com/office/drawing/2014/main" id="{45413A69-6B10-74C6-91FC-6CDBC7E732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69199" y="1893615"/>
            <a:ext cx="2347585" cy="2347585"/>
          </a:xfrm>
          <a:prstGeom prst="rect">
            <a:avLst/>
          </a:prstGeom>
        </p:spPr>
      </p:pic>
      <p:sp>
        <p:nvSpPr>
          <p:cNvPr id="23" name="도형 220">
            <a:extLst>
              <a:ext uri="{FF2B5EF4-FFF2-40B4-BE49-F238E27FC236}">
                <a16:creationId xmlns:a16="http://schemas.microsoft.com/office/drawing/2014/main" id="{177839EA-663D-A62C-9075-2CACC379B2BB}"/>
              </a:ext>
            </a:extLst>
          </p:cNvPr>
          <p:cNvSpPr>
            <a:spLocks/>
          </p:cNvSpPr>
          <p:nvPr/>
        </p:nvSpPr>
        <p:spPr>
          <a:xfrm>
            <a:off x="3321454" y="5100686"/>
            <a:ext cx="5549092" cy="39116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lang="ko-KR" altLang="en-US" sz="1800" b="1" spc="300" dirty="0">
                <a:latin typeface="서울남산체 EB"/>
                <a:ea typeface="서울남산체 EB" charset="0"/>
              </a:rPr>
              <a:t>주거 예상 지역 범위에 대한 주거적지 분석</a:t>
            </a:r>
            <a:endParaRPr lang="ko-KR" altLang="en-US" sz="1800" b="1" dirty="0">
              <a:latin typeface="서울남산체 EB"/>
              <a:ea typeface="서울남산체 EB" charset="0"/>
            </a:endParaRPr>
          </a:p>
        </p:txBody>
      </p:sp>
      <p:sp>
        <p:nvSpPr>
          <p:cNvPr id="24" name="도형 220">
            <a:extLst>
              <a:ext uri="{FF2B5EF4-FFF2-40B4-BE49-F238E27FC236}">
                <a16:creationId xmlns:a16="http://schemas.microsoft.com/office/drawing/2014/main" id="{7A45C422-0784-A56D-7B1C-70D98B002EDD}"/>
              </a:ext>
            </a:extLst>
          </p:cNvPr>
          <p:cNvSpPr>
            <a:spLocks/>
          </p:cNvSpPr>
          <p:nvPr/>
        </p:nvSpPr>
        <p:spPr>
          <a:xfrm rot="21042969">
            <a:off x="8404906" y="3364854"/>
            <a:ext cx="1628640" cy="39116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lang="ko-KR" altLang="en-US" sz="1800" b="1" spc="300" dirty="0">
                <a:solidFill>
                  <a:schemeClr val="bg1"/>
                </a:solidFill>
                <a:latin typeface="서울남산체 EB"/>
                <a:ea typeface="서울남산체 EB" charset="0"/>
              </a:rPr>
              <a:t>마포구</a:t>
            </a:r>
            <a:endParaRPr lang="ko-KR" altLang="en-US" sz="1800" b="1" dirty="0">
              <a:solidFill>
                <a:schemeClr val="bg1"/>
              </a:solidFill>
              <a:latin typeface="서울남산체 EB"/>
              <a:ea typeface="서울남산체 EB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:p14="http://schemas.microsoft.com/office/powerpoint/2010/main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>
            <a:off x="0" y="975360"/>
            <a:ext cx="12193270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 0"/>
          <p:cNvSpPr txBox="1">
            <a:spLocks/>
          </p:cNvSpPr>
          <p:nvPr/>
        </p:nvSpPr>
        <p:spPr>
          <a:xfrm flipH="1">
            <a:off x="1005840" y="174625"/>
            <a:ext cx="3765550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서울남산체 EB"/>
                <a:ea typeface="서울남산체 EB" charset="0"/>
              </a:rPr>
              <a:t>프로젝트 개요</a:t>
            </a:r>
          </a:p>
        </p:txBody>
      </p:sp>
      <p:pic>
        <p:nvPicPr>
          <p:cNvPr id="7" name="그림 3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785" y="6415405"/>
            <a:ext cx="4268470" cy="260985"/>
          </a:xfrm>
          <a:prstGeom prst="rect">
            <a:avLst/>
          </a:prstGeom>
          <a:noFill/>
        </p:spPr>
      </p:pic>
      <p:sp>
        <p:nvSpPr>
          <p:cNvPr id="91" name="텍스트 상자 9"/>
          <p:cNvSpPr txBox="1">
            <a:spLocks/>
          </p:cNvSpPr>
          <p:nvPr/>
        </p:nvSpPr>
        <p:spPr>
          <a:xfrm>
            <a:off x="3869113" y="324485"/>
            <a:ext cx="2143760" cy="400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en-US" altLang="ko-KR" sz="2000" b="1" dirty="0">
                <a:latin typeface="서울남산체 EB"/>
                <a:ea typeface="서울남산체 EB" charset="0"/>
              </a:rPr>
              <a:t>- </a:t>
            </a:r>
            <a:r>
              <a:rPr lang="ko-KR" altLang="en-US" sz="2000" b="1" dirty="0">
                <a:latin typeface="서울남산체 EB"/>
                <a:ea typeface="서울남산체 EB" charset="0"/>
              </a:rPr>
              <a:t>프로젝트 요약</a:t>
            </a:r>
          </a:p>
        </p:txBody>
      </p:sp>
      <p:pic>
        <p:nvPicPr>
          <p:cNvPr id="2" name="Picture ">
            <a:extLst>
              <a:ext uri="{FF2B5EF4-FFF2-40B4-BE49-F238E27FC236}">
                <a16:creationId xmlns:a16="http://schemas.microsoft.com/office/drawing/2014/main" id="{07256567-7F0E-5068-C9E3-9052BA1378A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785" y="6415405"/>
            <a:ext cx="4268470" cy="260985"/>
          </a:xfrm>
          <a:prstGeom prst="rect">
            <a:avLst/>
          </a:prstGeom>
          <a:noFill/>
        </p:spPr>
      </p:pic>
      <p:sp>
        <p:nvSpPr>
          <p:cNvPr id="5" name="도형 34">
            <a:extLst>
              <a:ext uri="{FF2B5EF4-FFF2-40B4-BE49-F238E27FC236}">
                <a16:creationId xmlns:a16="http://schemas.microsoft.com/office/drawing/2014/main" id="{9901F0FE-9686-CB81-8504-B688C77D194B}"/>
              </a:ext>
            </a:extLst>
          </p:cNvPr>
          <p:cNvSpPr>
            <a:spLocks/>
          </p:cNvSpPr>
          <p:nvPr/>
        </p:nvSpPr>
        <p:spPr>
          <a:xfrm>
            <a:off x="3249295" y="1755140"/>
            <a:ext cx="2550795" cy="2550795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latin typeface="서울남산체 EB" charset="0"/>
              <a:ea typeface="서울남산체 EB" charset="0"/>
            </a:endParaRPr>
          </a:p>
        </p:txBody>
      </p:sp>
      <p:sp>
        <p:nvSpPr>
          <p:cNvPr id="8" name="도형 35">
            <a:extLst>
              <a:ext uri="{FF2B5EF4-FFF2-40B4-BE49-F238E27FC236}">
                <a16:creationId xmlns:a16="http://schemas.microsoft.com/office/drawing/2014/main" id="{914FE874-756B-D647-2940-9107D66AC5D7}"/>
              </a:ext>
            </a:extLst>
          </p:cNvPr>
          <p:cNvSpPr>
            <a:spLocks/>
          </p:cNvSpPr>
          <p:nvPr/>
        </p:nvSpPr>
        <p:spPr>
          <a:xfrm>
            <a:off x="7153275" y="3068320"/>
            <a:ext cx="2550795" cy="2550795"/>
          </a:xfrm>
          <a:prstGeom prst="diamond">
            <a:avLst/>
          </a:prstGeom>
          <a:solidFill>
            <a:schemeClr val="accent2">
              <a:lumMod val="20000"/>
              <a:lumOff val="80000"/>
              <a:alpha val="27867"/>
            </a:schemeClr>
          </a:solidFill>
          <a:ln w="12700" cap="flat" cmpd="sng">
            <a:solidFill>
              <a:schemeClr val="accent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latin typeface="서울남산체 EB" charset="0"/>
              <a:ea typeface="서울남산체 EB" charset="0"/>
            </a:endParaRPr>
          </a:p>
        </p:txBody>
      </p:sp>
      <p:sp>
        <p:nvSpPr>
          <p:cNvPr id="10" name="도형 36">
            <a:extLst>
              <a:ext uri="{FF2B5EF4-FFF2-40B4-BE49-F238E27FC236}">
                <a16:creationId xmlns:a16="http://schemas.microsoft.com/office/drawing/2014/main" id="{57868E7E-670D-FD5F-6C14-012F54DF2D98}"/>
              </a:ext>
            </a:extLst>
          </p:cNvPr>
          <p:cNvSpPr>
            <a:spLocks/>
          </p:cNvSpPr>
          <p:nvPr/>
        </p:nvSpPr>
        <p:spPr>
          <a:xfrm>
            <a:off x="5852160" y="1757680"/>
            <a:ext cx="2550795" cy="2550795"/>
          </a:xfrm>
          <a:prstGeom prst="diamond">
            <a:avLst/>
          </a:prstGeom>
          <a:solidFill>
            <a:schemeClr val="accent1">
              <a:lumMod val="60000"/>
              <a:lumOff val="40000"/>
              <a:alpha val="27867"/>
            </a:schemeClr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latin typeface="서울남산체 EB" charset="0"/>
              <a:ea typeface="서울남산체 EB" charset="0"/>
            </a:endParaRPr>
          </a:p>
        </p:txBody>
      </p:sp>
      <p:sp>
        <p:nvSpPr>
          <p:cNvPr id="12" name="도형 37">
            <a:extLst>
              <a:ext uri="{FF2B5EF4-FFF2-40B4-BE49-F238E27FC236}">
                <a16:creationId xmlns:a16="http://schemas.microsoft.com/office/drawing/2014/main" id="{9A3C7D7A-0C80-C5AC-4154-E8B0C7AF0571}"/>
              </a:ext>
            </a:extLst>
          </p:cNvPr>
          <p:cNvSpPr>
            <a:spLocks/>
          </p:cNvSpPr>
          <p:nvPr/>
        </p:nvSpPr>
        <p:spPr>
          <a:xfrm>
            <a:off x="4550410" y="3058795"/>
            <a:ext cx="2550160" cy="2550160"/>
          </a:xfrm>
          <a:prstGeom prst="diamond">
            <a:avLst/>
          </a:prstGeom>
          <a:solidFill>
            <a:schemeClr val="bg1">
              <a:alpha val="67902"/>
            </a:schemeClr>
          </a:solidFill>
          <a:ln w="1270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latin typeface="서울남산체 EB" charset="0"/>
              <a:ea typeface="서울남산체 EB" charset="0"/>
            </a:endParaRPr>
          </a:p>
        </p:txBody>
      </p:sp>
      <p:sp>
        <p:nvSpPr>
          <p:cNvPr id="13" name="텍스트 상자 38">
            <a:extLst>
              <a:ext uri="{FF2B5EF4-FFF2-40B4-BE49-F238E27FC236}">
                <a16:creationId xmlns:a16="http://schemas.microsoft.com/office/drawing/2014/main" id="{92072C1B-874B-454D-385D-CB0B38FC1B4F}"/>
              </a:ext>
            </a:extLst>
          </p:cNvPr>
          <p:cNvSpPr txBox="1">
            <a:spLocks/>
          </p:cNvSpPr>
          <p:nvPr/>
        </p:nvSpPr>
        <p:spPr>
          <a:xfrm>
            <a:off x="6494642" y="2868295"/>
            <a:ext cx="1210588" cy="707886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lang="ko-KR" altLang="en-US" sz="2000" b="1" dirty="0">
                <a:solidFill>
                  <a:schemeClr val="bg1"/>
                </a:solidFill>
                <a:latin typeface="서울남산체 EB" charset="0"/>
                <a:ea typeface="서울남산체 EB" charset="0"/>
              </a:rPr>
              <a:t>주거적지</a:t>
            </a:r>
            <a:endParaRPr lang="en-US" altLang="ko-KR" sz="2000" b="1" dirty="0">
              <a:solidFill>
                <a:schemeClr val="bg1"/>
              </a:solidFill>
              <a:latin typeface="서울남산체 EB" charset="0"/>
              <a:ea typeface="서울남산체 EB" charset="0"/>
            </a:endParaRPr>
          </a:p>
          <a:p>
            <a:pPr marL="0" indent="0" algn="ctr" defTabSz="914400" rtl="0" eaLnBrk="1" latinLnBrk="0" hangingPunct="1">
              <a:buFontTx/>
              <a:buNone/>
            </a:pPr>
            <a:r>
              <a:rPr lang="ko-KR" altLang="en-US" sz="2000" b="1" dirty="0">
                <a:solidFill>
                  <a:schemeClr val="bg1"/>
                </a:solidFill>
                <a:latin typeface="서울남산체 EB" charset="0"/>
                <a:ea typeface="서울남산체 EB" charset="0"/>
              </a:rPr>
              <a:t>탐색</a:t>
            </a:r>
          </a:p>
        </p:txBody>
      </p:sp>
      <p:sp>
        <p:nvSpPr>
          <p:cNvPr id="14" name="텍스트 상자 39">
            <a:extLst>
              <a:ext uri="{FF2B5EF4-FFF2-40B4-BE49-F238E27FC236}">
                <a16:creationId xmlns:a16="http://schemas.microsoft.com/office/drawing/2014/main" id="{94DF38F1-825C-7543-F489-86DA2AE2897B}"/>
              </a:ext>
            </a:extLst>
          </p:cNvPr>
          <p:cNvSpPr txBox="1">
            <a:spLocks/>
          </p:cNvSpPr>
          <p:nvPr/>
        </p:nvSpPr>
        <p:spPr>
          <a:xfrm>
            <a:off x="7822149" y="4142105"/>
            <a:ext cx="1268296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lang="ko-KR" altLang="en-US" sz="2000" b="1" dirty="0">
                <a:solidFill>
                  <a:schemeClr val="tx2"/>
                </a:solidFill>
                <a:latin typeface="서울남산체 EB" charset="0"/>
                <a:ea typeface="서울남산체 EB" charset="0"/>
              </a:rPr>
              <a:t>분석 내역</a:t>
            </a:r>
          </a:p>
        </p:txBody>
      </p:sp>
      <p:sp>
        <p:nvSpPr>
          <p:cNvPr id="15" name="텍스트 상자 40">
            <a:extLst>
              <a:ext uri="{FF2B5EF4-FFF2-40B4-BE49-F238E27FC236}">
                <a16:creationId xmlns:a16="http://schemas.microsoft.com/office/drawing/2014/main" id="{0DA0EAA5-B541-B70E-576E-3B809F1143EF}"/>
              </a:ext>
            </a:extLst>
          </p:cNvPr>
          <p:cNvSpPr txBox="1">
            <a:spLocks/>
          </p:cNvSpPr>
          <p:nvPr/>
        </p:nvSpPr>
        <p:spPr>
          <a:xfrm>
            <a:off x="3890546" y="2868295"/>
            <a:ext cx="1268296" cy="707886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lang="ko-KR" altLang="en-US" sz="2000" b="1" dirty="0">
                <a:solidFill>
                  <a:schemeClr val="bg1"/>
                </a:solidFill>
                <a:latin typeface="서울남산체 EB" charset="0"/>
                <a:ea typeface="서울남산체 EB" charset="0"/>
              </a:rPr>
              <a:t>주거 현황</a:t>
            </a:r>
            <a:endParaRPr lang="en-US" altLang="ko-KR" sz="2000" b="1" dirty="0">
              <a:solidFill>
                <a:schemeClr val="bg1"/>
              </a:solidFill>
              <a:latin typeface="서울남산체 EB" charset="0"/>
              <a:ea typeface="서울남산체 EB" charset="0"/>
            </a:endParaRPr>
          </a:p>
          <a:p>
            <a:pPr marL="0" indent="0" algn="ctr" defTabSz="914400" rtl="0" eaLnBrk="1" latinLnBrk="0" hangingPunct="1">
              <a:buFontTx/>
              <a:buNone/>
            </a:pPr>
            <a:r>
              <a:rPr lang="ko-KR" altLang="en-US" sz="2000" b="1" dirty="0">
                <a:solidFill>
                  <a:schemeClr val="bg1"/>
                </a:solidFill>
                <a:latin typeface="서울남산체 EB" charset="0"/>
                <a:ea typeface="서울남산체 EB" charset="0"/>
              </a:rPr>
              <a:t>조회</a:t>
            </a:r>
            <a:endParaRPr lang="en-US" altLang="ko-KR" sz="2000" b="1" dirty="0">
              <a:solidFill>
                <a:schemeClr val="bg1"/>
              </a:solidFill>
              <a:latin typeface="서울남산체 EB" charset="0"/>
              <a:ea typeface="서울남산체 EB" charset="0"/>
            </a:endParaRPr>
          </a:p>
        </p:txBody>
      </p:sp>
      <p:sp>
        <p:nvSpPr>
          <p:cNvPr id="19" name="텍스트 상자 41">
            <a:extLst>
              <a:ext uri="{FF2B5EF4-FFF2-40B4-BE49-F238E27FC236}">
                <a16:creationId xmlns:a16="http://schemas.microsoft.com/office/drawing/2014/main" id="{73C0A496-850D-9380-3BB2-DD992B166437}"/>
              </a:ext>
            </a:extLst>
          </p:cNvPr>
          <p:cNvSpPr txBox="1">
            <a:spLocks/>
          </p:cNvSpPr>
          <p:nvPr/>
        </p:nvSpPr>
        <p:spPr>
          <a:xfrm>
            <a:off x="5210989" y="4142105"/>
            <a:ext cx="1210588" cy="707886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lang="ko-KR" altLang="en-US" sz="2000" b="1" dirty="0">
                <a:solidFill>
                  <a:schemeClr val="tx2"/>
                </a:solidFill>
                <a:latin typeface="서울남산체 EB" charset="0"/>
                <a:ea typeface="서울남산체 EB" charset="0"/>
              </a:rPr>
              <a:t>주거적지</a:t>
            </a:r>
            <a:endParaRPr lang="en-US" altLang="ko-KR" sz="2000" b="1" dirty="0">
              <a:solidFill>
                <a:schemeClr val="tx2"/>
              </a:solidFill>
              <a:latin typeface="서울남산체 EB" charset="0"/>
              <a:ea typeface="서울남산체 EB" charset="0"/>
            </a:endParaRPr>
          </a:p>
          <a:p>
            <a:pPr marL="0" indent="0" algn="ctr" defTabSz="914400" rtl="0" eaLnBrk="1" latinLnBrk="0" hangingPunct="1">
              <a:buFontTx/>
              <a:buNone/>
            </a:pPr>
            <a:r>
              <a:rPr lang="ko-KR" altLang="en-US" sz="2000" b="1" dirty="0">
                <a:solidFill>
                  <a:schemeClr val="tx2"/>
                </a:solidFill>
                <a:latin typeface="서울남산체 EB" charset="0"/>
                <a:ea typeface="서울남산체 EB" charset="0"/>
              </a:rPr>
              <a:t>분석</a:t>
            </a:r>
          </a:p>
        </p:txBody>
      </p:sp>
      <p:sp>
        <p:nvSpPr>
          <p:cNvPr id="20" name="텍스트 상자 42">
            <a:extLst>
              <a:ext uri="{FF2B5EF4-FFF2-40B4-BE49-F238E27FC236}">
                <a16:creationId xmlns:a16="http://schemas.microsoft.com/office/drawing/2014/main" id="{61893B68-832A-B64F-FBC5-F61F26A963A4}"/>
              </a:ext>
            </a:extLst>
          </p:cNvPr>
          <p:cNvSpPr txBox="1">
            <a:spLocks/>
          </p:cNvSpPr>
          <p:nvPr/>
        </p:nvSpPr>
        <p:spPr>
          <a:xfrm>
            <a:off x="1819890" y="1369287"/>
            <a:ext cx="2153154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lang="ko-KR" altLang="en-US" sz="2000" b="1" dirty="0">
                <a:latin typeface="서울남산체 EB" charset="0"/>
                <a:ea typeface="서울남산체 EB" charset="0"/>
              </a:rPr>
              <a:t>지도 및 각종 현황</a:t>
            </a:r>
          </a:p>
        </p:txBody>
      </p:sp>
      <p:grpSp>
        <p:nvGrpSpPr>
          <p:cNvPr id="21" name="그룹 47">
            <a:extLst>
              <a:ext uri="{FF2B5EF4-FFF2-40B4-BE49-F238E27FC236}">
                <a16:creationId xmlns:a16="http://schemas.microsoft.com/office/drawing/2014/main" id="{322AB705-8B23-1BA8-3A6A-60F568ED04C8}"/>
              </a:ext>
            </a:extLst>
          </p:cNvPr>
          <p:cNvGrpSpPr>
            <a:grpSpLocks/>
          </p:cNvGrpSpPr>
          <p:nvPr/>
        </p:nvGrpSpPr>
        <p:grpSpPr>
          <a:xfrm>
            <a:off x="2506980" y="1814830"/>
            <a:ext cx="2044700" cy="635000"/>
            <a:chOff x="2506980" y="1814830"/>
            <a:chExt cx="2044700" cy="635000"/>
          </a:xfrm>
        </p:grpSpPr>
        <p:grpSp>
          <p:nvGrpSpPr>
            <p:cNvPr id="22" name="그룹 45">
              <a:extLst>
                <a:ext uri="{FF2B5EF4-FFF2-40B4-BE49-F238E27FC236}">
                  <a16:creationId xmlns:a16="http://schemas.microsoft.com/office/drawing/2014/main" id="{464C1495-033D-CD9A-5E50-0B856652C727}"/>
                </a:ext>
              </a:extLst>
            </p:cNvPr>
            <p:cNvGrpSpPr>
              <a:grpSpLocks/>
            </p:cNvGrpSpPr>
            <p:nvPr/>
          </p:nvGrpSpPr>
          <p:grpSpPr>
            <a:xfrm>
              <a:off x="2506980" y="1814830"/>
              <a:ext cx="1957070" cy="509270"/>
              <a:chOff x="2506980" y="1814830"/>
              <a:chExt cx="1957070" cy="509270"/>
            </a:xfrm>
          </p:grpSpPr>
          <p:cxnSp>
            <p:nvCxnSpPr>
              <p:cNvPr id="25" name="도형 43">
                <a:extLst>
                  <a:ext uri="{FF2B5EF4-FFF2-40B4-BE49-F238E27FC236}">
                    <a16:creationId xmlns:a16="http://schemas.microsoft.com/office/drawing/2014/main" id="{51C1E530-E711-8EBB-2717-97C736808981}"/>
                  </a:ext>
                </a:extLst>
              </p:cNvPr>
              <p:cNvCxnSpPr/>
              <p:nvPr/>
            </p:nvCxnSpPr>
            <p:spPr>
              <a:xfrm>
                <a:off x="2506980" y="1814830"/>
                <a:ext cx="1640840" cy="2540"/>
              </a:xfrm>
              <a:prstGeom prst="line">
                <a:avLst/>
              </a:prstGeom>
              <a:ln w="6350" cap="flat" cmpd="sng">
                <a:solidFill>
                  <a:schemeClr val="tx2">
                    <a:alpha val="10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도형 44">
                <a:extLst>
                  <a:ext uri="{FF2B5EF4-FFF2-40B4-BE49-F238E27FC236}">
                    <a16:creationId xmlns:a16="http://schemas.microsoft.com/office/drawing/2014/main" id="{0AD5582C-ABCF-C4FD-C53A-C1AE0EF83D99}"/>
                  </a:ext>
                </a:extLst>
              </p:cNvPr>
              <p:cNvCxnSpPr/>
              <p:nvPr/>
            </p:nvCxnSpPr>
            <p:spPr>
              <a:xfrm>
                <a:off x="4145280" y="1814830"/>
                <a:ext cx="320040" cy="510540"/>
              </a:xfrm>
              <a:prstGeom prst="line">
                <a:avLst/>
              </a:prstGeom>
              <a:ln w="6350" cap="flat" cmpd="sng">
                <a:solidFill>
                  <a:schemeClr val="tx2">
                    <a:alpha val="10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도형 46">
              <a:extLst>
                <a:ext uri="{FF2B5EF4-FFF2-40B4-BE49-F238E27FC236}">
                  <a16:creationId xmlns:a16="http://schemas.microsoft.com/office/drawing/2014/main" id="{DACCB56C-8D01-80AE-7970-06A4318B71FB}"/>
                </a:ext>
              </a:extLst>
            </p:cNvPr>
            <p:cNvSpPr>
              <a:spLocks/>
            </p:cNvSpPr>
            <p:nvPr/>
          </p:nvSpPr>
          <p:spPr>
            <a:xfrm>
              <a:off x="4399280" y="2297430"/>
              <a:ext cx="153670" cy="153670"/>
            </a:xfrm>
            <a:prstGeom prst="ellipse">
              <a:avLst/>
            </a:prstGeom>
            <a:solidFill>
              <a:schemeClr val="tx1">
                <a:alpha val="67902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latin typeface="서울남산체 EB" charset="0"/>
                <a:ea typeface="서울남산체 EB" charset="0"/>
              </a:endParaRPr>
            </a:p>
          </p:txBody>
        </p:sp>
      </p:grpSp>
      <p:sp>
        <p:nvSpPr>
          <p:cNvPr id="27" name="텍스트 상자 48">
            <a:extLst>
              <a:ext uri="{FF2B5EF4-FFF2-40B4-BE49-F238E27FC236}">
                <a16:creationId xmlns:a16="http://schemas.microsoft.com/office/drawing/2014/main" id="{66F1F563-2FED-CCF5-40A7-C848FAD54ABA}"/>
              </a:ext>
            </a:extLst>
          </p:cNvPr>
          <p:cNvSpPr txBox="1">
            <a:spLocks/>
          </p:cNvSpPr>
          <p:nvPr/>
        </p:nvSpPr>
        <p:spPr>
          <a:xfrm>
            <a:off x="1093086" y="5394476"/>
            <a:ext cx="2666114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lang="ko-KR" altLang="en-US" sz="2000" b="1" dirty="0">
                <a:latin typeface="서울남산체 EB" charset="0"/>
                <a:ea typeface="서울남산체 EB" charset="0"/>
              </a:rPr>
              <a:t>탐색 조건에 의한 분석</a:t>
            </a:r>
          </a:p>
        </p:txBody>
      </p:sp>
      <p:grpSp>
        <p:nvGrpSpPr>
          <p:cNvPr id="28" name="그룹 51">
            <a:extLst>
              <a:ext uri="{FF2B5EF4-FFF2-40B4-BE49-F238E27FC236}">
                <a16:creationId xmlns:a16="http://schemas.microsoft.com/office/drawing/2014/main" id="{D9E9F0B7-F37E-F162-E182-3B71F8DF17B3}"/>
              </a:ext>
            </a:extLst>
          </p:cNvPr>
          <p:cNvGrpSpPr>
            <a:grpSpLocks/>
          </p:cNvGrpSpPr>
          <p:nvPr/>
        </p:nvGrpSpPr>
        <p:grpSpPr>
          <a:xfrm>
            <a:off x="2526030" y="4892675"/>
            <a:ext cx="2661285" cy="394970"/>
            <a:chOff x="2526030" y="4892675"/>
            <a:chExt cx="2661285" cy="394970"/>
          </a:xfrm>
        </p:grpSpPr>
        <p:cxnSp>
          <p:nvCxnSpPr>
            <p:cNvPr id="29" name="도형 49">
              <a:extLst>
                <a:ext uri="{FF2B5EF4-FFF2-40B4-BE49-F238E27FC236}">
                  <a16:creationId xmlns:a16="http://schemas.microsoft.com/office/drawing/2014/main" id="{484C48EF-7008-E667-F79B-C53FAA829783}"/>
                </a:ext>
              </a:extLst>
            </p:cNvPr>
            <p:cNvCxnSpPr/>
            <p:nvPr/>
          </p:nvCxnSpPr>
          <p:spPr>
            <a:xfrm rot="21600000" flipV="1">
              <a:off x="2526030" y="5286375"/>
              <a:ext cx="2230120" cy="1905"/>
            </a:xfrm>
            <a:prstGeom prst="line">
              <a:avLst/>
            </a:prstGeom>
            <a:ln w="6350" cap="flat" cmpd="sng">
              <a:solidFill>
                <a:schemeClr val="tx2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도형 50">
              <a:extLst>
                <a:ext uri="{FF2B5EF4-FFF2-40B4-BE49-F238E27FC236}">
                  <a16:creationId xmlns:a16="http://schemas.microsoft.com/office/drawing/2014/main" id="{1379BCE2-8B5D-F794-119A-AA0D408146F4}"/>
                </a:ext>
              </a:extLst>
            </p:cNvPr>
            <p:cNvCxnSpPr/>
            <p:nvPr/>
          </p:nvCxnSpPr>
          <p:spPr>
            <a:xfrm rot="21600000" flipV="1">
              <a:off x="4754880" y="4892675"/>
              <a:ext cx="433070" cy="395605"/>
            </a:xfrm>
            <a:prstGeom prst="line">
              <a:avLst/>
            </a:prstGeom>
            <a:ln w="6350" cap="flat" cmpd="sng">
              <a:solidFill>
                <a:schemeClr val="tx2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도형 52">
            <a:extLst>
              <a:ext uri="{FF2B5EF4-FFF2-40B4-BE49-F238E27FC236}">
                <a16:creationId xmlns:a16="http://schemas.microsoft.com/office/drawing/2014/main" id="{B1187F24-2A40-C9B1-C80A-B3AE15702F20}"/>
              </a:ext>
            </a:extLst>
          </p:cNvPr>
          <p:cNvSpPr>
            <a:spLocks/>
          </p:cNvSpPr>
          <p:nvPr/>
        </p:nvSpPr>
        <p:spPr>
          <a:xfrm rot="21600000" flipV="1">
            <a:off x="5166223" y="4795063"/>
            <a:ext cx="153670" cy="143510"/>
          </a:xfrm>
          <a:prstGeom prst="ellipse">
            <a:avLst/>
          </a:prstGeom>
          <a:solidFill>
            <a:schemeClr val="tx1">
              <a:alpha val="67902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latin typeface="서울남산체 EB" charset="0"/>
              <a:ea typeface="서울남산체 EB" charset="0"/>
            </a:endParaRPr>
          </a:p>
        </p:txBody>
      </p:sp>
      <p:sp>
        <p:nvSpPr>
          <p:cNvPr id="32" name="텍스트 상자 53">
            <a:extLst>
              <a:ext uri="{FF2B5EF4-FFF2-40B4-BE49-F238E27FC236}">
                <a16:creationId xmlns:a16="http://schemas.microsoft.com/office/drawing/2014/main" id="{BA54F0A7-205A-31EC-D5C4-A46BA93D728F}"/>
              </a:ext>
            </a:extLst>
          </p:cNvPr>
          <p:cNvSpPr txBox="1">
            <a:spLocks/>
          </p:cNvSpPr>
          <p:nvPr/>
        </p:nvSpPr>
        <p:spPr>
          <a:xfrm>
            <a:off x="7790675" y="1137285"/>
            <a:ext cx="3236784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lang="ko-KR" altLang="en-US" sz="2000" b="1" dirty="0">
                <a:latin typeface="서울남산체 EB" charset="0"/>
                <a:ea typeface="서울남산체 EB" charset="0"/>
              </a:rPr>
              <a:t>주거적지 조건 설정 및 관리</a:t>
            </a:r>
          </a:p>
        </p:txBody>
      </p:sp>
      <p:grpSp>
        <p:nvGrpSpPr>
          <p:cNvPr id="33" name="그룹 58">
            <a:extLst>
              <a:ext uri="{FF2B5EF4-FFF2-40B4-BE49-F238E27FC236}">
                <a16:creationId xmlns:a16="http://schemas.microsoft.com/office/drawing/2014/main" id="{86B2E282-44D6-7702-FBFE-FAD18948095A}"/>
              </a:ext>
            </a:extLst>
          </p:cNvPr>
          <p:cNvGrpSpPr>
            <a:grpSpLocks/>
          </p:cNvGrpSpPr>
          <p:nvPr/>
        </p:nvGrpSpPr>
        <p:grpSpPr>
          <a:xfrm flipH="1">
            <a:off x="7194549" y="1600200"/>
            <a:ext cx="1783987" cy="635000"/>
            <a:chOff x="5149850" y="1600200"/>
            <a:chExt cx="2044700" cy="635000"/>
          </a:xfrm>
        </p:grpSpPr>
        <p:grpSp>
          <p:nvGrpSpPr>
            <p:cNvPr id="34" name="그룹 56">
              <a:extLst>
                <a:ext uri="{FF2B5EF4-FFF2-40B4-BE49-F238E27FC236}">
                  <a16:creationId xmlns:a16="http://schemas.microsoft.com/office/drawing/2014/main" id="{90D8EFB3-E2CF-F573-4648-945FCA838675}"/>
                </a:ext>
              </a:extLst>
            </p:cNvPr>
            <p:cNvGrpSpPr>
              <a:grpSpLocks/>
            </p:cNvGrpSpPr>
            <p:nvPr/>
          </p:nvGrpSpPr>
          <p:grpSpPr>
            <a:xfrm>
              <a:off x="5149850" y="1600200"/>
              <a:ext cx="1957070" cy="509270"/>
              <a:chOff x="5149850" y="1600200"/>
              <a:chExt cx="1957070" cy="509270"/>
            </a:xfrm>
          </p:grpSpPr>
          <p:cxnSp>
            <p:nvCxnSpPr>
              <p:cNvPr id="36" name="도형 54">
                <a:extLst>
                  <a:ext uri="{FF2B5EF4-FFF2-40B4-BE49-F238E27FC236}">
                    <a16:creationId xmlns:a16="http://schemas.microsoft.com/office/drawing/2014/main" id="{9B148642-0A64-9743-5385-67DB5679BB13}"/>
                  </a:ext>
                </a:extLst>
              </p:cNvPr>
              <p:cNvCxnSpPr/>
              <p:nvPr/>
            </p:nvCxnSpPr>
            <p:spPr>
              <a:xfrm>
                <a:off x="5149850" y="1600200"/>
                <a:ext cx="1640840" cy="2540"/>
              </a:xfrm>
              <a:prstGeom prst="line">
                <a:avLst/>
              </a:prstGeom>
              <a:ln w="6350" cap="flat" cmpd="sng">
                <a:solidFill>
                  <a:schemeClr val="tx2">
                    <a:alpha val="10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도형 55">
                <a:extLst>
                  <a:ext uri="{FF2B5EF4-FFF2-40B4-BE49-F238E27FC236}">
                    <a16:creationId xmlns:a16="http://schemas.microsoft.com/office/drawing/2014/main" id="{8F5A2380-783B-C1F7-AF9D-C2DF3C8F7FEC}"/>
                  </a:ext>
                </a:extLst>
              </p:cNvPr>
              <p:cNvCxnSpPr/>
              <p:nvPr/>
            </p:nvCxnSpPr>
            <p:spPr>
              <a:xfrm>
                <a:off x="6788150" y="1600200"/>
                <a:ext cx="320040" cy="510540"/>
              </a:xfrm>
              <a:prstGeom prst="line">
                <a:avLst/>
              </a:prstGeom>
              <a:ln w="6350" cap="flat" cmpd="sng">
                <a:solidFill>
                  <a:schemeClr val="tx2">
                    <a:alpha val="10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도형 57">
              <a:extLst>
                <a:ext uri="{FF2B5EF4-FFF2-40B4-BE49-F238E27FC236}">
                  <a16:creationId xmlns:a16="http://schemas.microsoft.com/office/drawing/2014/main" id="{E1F3B4A2-B135-34D6-BD44-98F0E081E8D4}"/>
                </a:ext>
              </a:extLst>
            </p:cNvPr>
            <p:cNvSpPr>
              <a:spLocks/>
            </p:cNvSpPr>
            <p:nvPr/>
          </p:nvSpPr>
          <p:spPr>
            <a:xfrm>
              <a:off x="7042150" y="2082800"/>
              <a:ext cx="153670" cy="153670"/>
            </a:xfrm>
            <a:prstGeom prst="ellipse">
              <a:avLst/>
            </a:prstGeom>
            <a:solidFill>
              <a:schemeClr val="tx1">
                <a:alpha val="67902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latin typeface="서울남산체 EB" charset="0"/>
                <a:ea typeface="서울남산체 EB" charset="0"/>
              </a:endParaRPr>
            </a:p>
          </p:txBody>
        </p:sp>
      </p:grpSp>
      <p:sp>
        <p:nvSpPr>
          <p:cNvPr id="38" name="텍스트 상자 59">
            <a:extLst>
              <a:ext uri="{FF2B5EF4-FFF2-40B4-BE49-F238E27FC236}">
                <a16:creationId xmlns:a16="http://schemas.microsoft.com/office/drawing/2014/main" id="{8AFB1173-A9B2-A062-ADDC-D24438585E0C}"/>
              </a:ext>
            </a:extLst>
          </p:cNvPr>
          <p:cNvSpPr txBox="1">
            <a:spLocks/>
          </p:cNvSpPr>
          <p:nvPr/>
        </p:nvSpPr>
        <p:spPr>
          <a:xfrm flipH="1">
            <a:off x="9332209" y="5523865"/>
            <a:ext cx="2666115" cy="4001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lang="ko-KR" altLang="en-US" sz="2000" b="1">
                <a:latin typeface="서울남산체 EB" charset="0"/>
                <a:ea typeface="서울남산체 EB" charset="0"/>
              </a:rPr>
              <a:t>이전 분석 내역 확인</a:t>
            </a:r>
            <a:endParaRPr lang="ko-KR" altLang="en-US" sz="2000" b="1" dirty="0">
              <a:latin typeface="서울남산체 EB" charset="0"/>
              <a:ea typeface="서울남산체 EB" charset="0"/>
            </a:endParaRPr>
          </a:p>
        </p:txBody>
      </p:sp>
      <p:grpSp>
        <p:nvGrpSpPr>
          <p:cNvPr id="39" name="그룹 64">
            <a:extLst>
              <a:ext uri="{FF2B5EF4-FFF2-40B4-BE49-F238E27FC236}">
                <a16:creationId xmlns:a16="http://schemas.microsoft.com/office/drawing/2014/main" id="{682345D4-FBA5-3C6E-F419-41DA2B31EDC2}"/>
              </a:ext>
            </a:extLst>
          </p:cNvPr>
          <p:cNvGrpSpPr>
            <a:grpSpLocks/>
          </p:cNvGrpSpPr>
          <p:nvPr/>
        </p:nvGrpSpPr>
        <p:grpSpPr>
          <a:xfrm rot="10800000">
            <a:off x="8373687" y="4710351"/>
            <a:ext cx="2005390" cy="553799"/>
            <a:chOff x="8883650" y="4959985"/>
            <a:chExt cx="2005390" cy="553799"/>
          </a:xfrm>
        </p:grpSpPr>
        <p:grpSp>
          <p:nvGrpSpPr>
            <p:cNvPr id="40" name="그룹 62">
              <a:extLst>
                <a:ext uri="{FF2B5EF4-FFF2-40B4-BE49-F238E27FC236}">
                  <a16:creationId xmlns:a16="http://schemas.microsoft.com/office/drawing/2014/main" id="{1215DF0F-F548-D9D1-0638-6C3A705DF723}"/>
                </a:ext>
              </a:extLst>
            </p:cNvPr>
            <p:cNvGrpSpPr>
              <a:grpSpLocks/>
            </p:cNvGrpSpPr>
            <p:nvPr/>
          </p:nvGrpSpPr>
          <p:grpSpPr>
            <a:xfrm>
              <a:off x="8883650" y="4959985"/>
              <a:ext cx="1922780" cy="477520"/>
              <a:chOff x="8883650" y="4959985"/>
              <a:chExt cx="1922780" cy="477520"/>
            </a:xfrm>
          </p:grpSpPr>
          <p:cxnSp>
            <p:nvCxnSpPr>
              <p:cNvPr id="42" name="도형 60">
                <a:extLst>
                  <a:ext uri="{FF2B5EF4-FFF2-40B4-BE49-F238E27FC236}">
                    <a16:creationId xmlns:a16="http://schemas.microsoft.com/office/drawing/2014/main" id="{DB7F4CC7-6CC6-7D5B-4C9D-818055627979}"/>
                  </a:ext>
                </a:extLst>
              </p:cNvPr>
              <p:cNvCxnSpPr/>
              <p:nvPr/>
            </p:nvCxnSpPr>
            <p:spPr>
              <a:xfrm>
                <a:off x="8883650" y="4959985"/>
                <a:ext cx="1611630" cy="2540"/>
              </a:xfrm>
              <a:prstGeom prst="line">
                <a:avLst/>
              </a:prstGeom>
              <a:ln w="6350" cap="flat" cmpd="sng">
                <a:solidFill>
                  <a:schemeClr val="tx2">
                    <a:alpha val="10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도형 61">
                <a:extLst>
                  <a:ext uri="{FF2B5EF4-FFF2-40B4-BE49-F238E27FC236}">
                    <a16:creationId xmlns:a16="http://schemas.microsoft.com/office/drawing/2014/main" id="{470B93AF-A9C4-C99A-3A91-648555ED0F0F}"/>
                  </a:ext>
                </a:extLst>
              </p:cNvPr>
              <p:cNvCxnSpPr/>
              <p:nvPr/>
            </p:nvCxnSpPr>
            <p:spPr>
              <a:xfrm>
                <a:off x="10493375" y="4959985"/>
                <a:ext cx="313690" cy="478790"/>
              </a:xfrm>
              <a:prstGeom prst="line">
                <a:avLst/>
              </a:prstGeom>
              <a:ln w="6350" cap="flat" cmpd="sng">
                <a:solidFill>
                  <a:schemeClr val="tx2">
                    <a:alpha val="10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도형 63">
              <a:extLst>
                <a:ext uri="{FF2B5EF4-FFF2-40B4-BE49-F238E27FC236}">
                  <a16:creationId xmlns:a16="http://schemas.microsoft.com/office/drawing/2014/main" id="{EFAE20F5-F27E-118D-F05F-235E90D1AC0D}"/>
                </a:ext>
              </a:extLst>
            </p:cNvPr>
            <p:cNvSpPr>
              <a:spLocks/>
            </p:cNvSpPr>
            <p:nvPr/>
          </p:nvSpPr>
          <p:spPr>
            <a:xfrm>
              <a:off x="10737910" y="5370274"/>
              <a:ext cx="151130" cy="143510"/>
            </a:xfrm>
            <a:prstGeom prst="ellipse">
              <a:avLst/>
            </a:prstGeom>
            <a:solidFill>
              <a:schemeClr val="tx1">
                <a:alpha val="67902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latin typeface="서울남산체 EB" charset="0"/>
                <a:ea typeface="서울남산체 EB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7249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:p14="http://schemas.microsoft.com/office/powerpoint/2010/main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AE40350E-09AB-43F9-A15D-3067D7C6C051}"/>
              </a:ext>
            </a:extLst>
          </p:cNvPr>
          <p:cNvGrpSpPr/>
          <p:nvPr/>
        </p:nvGrpSpPr>
        <p:grpSpPr>
          <a:xfrm>
            <a:off x="426720" y="3465195"/>
            <a:ext cx="5670550" cy="3002280"/>
            <a:chOff x="426720" y="3465195"/>
            <a:chExt cx="5670550" cy="3002280"/>
          </a:xfrm>
        </p:grpSpPr>
        <p:sp>
          <p:nvSpPr>
            <p:cNvPr id="3" name="직사각형 2"/>
            <p:cNvSpPr>
              <a:spLocks/>
            </p:cNvSpPr>
            <p:nvPr/>
          </p:nvSpPr>
          <p:spPr>
            <a:xfrm>
              <a:off x="426720" y="3465195"/>
              <a:ext cx="5670550" cy="3002280"/>
            </a:xfrm>
            <a:prstGeom prst="rect">
              <a:avLst/>
            </a:prstGeom>
            <a:solidFill>
              <a:schemeClr val="accent1">
                <a:alpha val="8870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1845643F-20C1-4F46-A6F5-B1AF67DE2139}"/>
                </a:ext>
              </a:extLst>
            </p:cNvPr>
            <p:cNvGrpSpPr/>
            <p:nvPr/>
          </p:nvGrpSpPr>
          <p:grpSpPr>
            <a:xfrm>
              <a:off x="657860" y="3708400"/>
              <a:ext cx="3361988" cy="1354237"/>
              <a:chOff x="657860" y="3708400"/>
              <a:chExt cx="3361988" cy="1354237"/>
            </a:xfrm>
          </p:grpSpPr>
          <p:sp>
            <p:nvSpPr>
              <p:cNvPr id="4" name="TextBox 3"/>
              <p:cNvSpPr txBox="1">
                <a:spLocks/>
              </p:cNvSpPr>
              <p:nvPr/>
            </p:nvSpPr>
            <p:spPr>
              <a:xfrm>
                <a:off x="657860" y="3708400"/>
                <a:ext cx="484428" cy="523220"/>
              </a:xfrm>
              <a:prstGeom prst="rect">
                <a:avLst/>
              </a:prstGeom>
              <a:noFill/>
            </p:spPr>
            <p:txBody>
              <a:bodyPr vert="horz" wrap="none" lIns="91440" tIns="45720" rIns="91440" bIns="45720" numCol="1" anchor="t">
                <a:spAutoFit/>
              </a:bodyPr>
              <a:lstStyle/>
              <a:p>
                <a:pPr marL="0" indent="0" latinLnBrk="0">
                  <a:buFontTx/>
                  <a:buNone/>
                </a:pPr>
                <a:r>
                  <a:rPr lang="en-US" altLang="ko-KR" sz="2800" b="1" dirty="0">
                    <a:solidFill>
                      <a:schemeClr val="bg1"/>
                    </a:solidFill>
                  </a:rPr>
                  <a:t>2 </a:t>
                </a:r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" name="TextBox 4"/>
              <p:cNvSpPr txBox="1">
                <a:spLocks/>
              </p:cNvSpPr>
              <p:nvPr/>
            </p:nvSpPr>
            <p:spPr>
              <a:xfrm>
                <a:off x="1988523" y="4231640"/>
                <a:ext cx="2031325" cy="830997"/>
              </a:xfrm>
              <a:prstGeom prst="rect">
                <a:avLst/>
              </a:prstGeom>
              <a:noFill/>
            </p:spPr>
            <p:txBody>
              <a:bodyPr vert="horz" wrap="none" lIns="91440" tIns="45720" rIns="91440" bIns="45720" numCol="1" anchor="t">
                <a:spAutoFit/>
              </a:bodyPr>
              <a:lstStyle/>
              <a:p>
                <a:pPr marL="0" indent="0" algn="ctr" latinLnBrk="0">
                  <a:buFontTx/>
                  <a:buNone/>
                </a:pPr>
                <a:r>
                  <a:rPr lang="ko-KR" altLang="en-US" sz="4800" b="1" dirty="0">
                    <a:solidFill>
                      <a:schemeClr val="bg1"/>
                    </a:solidFill>
                    <a:latin typeface="나눔스퀘어 ExtraBold" charset="0"/>
                    <a:ea typeface="나눔스퀘어 ExtraBold" charset="0"/>
                  </a:rPr>
                  <a:t>데이터</a:t>
                </a:r>
              </a:p>
            </p:txBody>
          </p:sp>
        </p:grpSp>
      </p:grpSp>
      <p:sp>
        <p:nvSpPr>
          <p:cNvPr id="10" name="도형 34"/>
          <p:cNvSpPr>
            <a:spLocks/>
          </p:cNvSpPr>
          <p:nvPr/>
        </p:nvSpPr>
        <p:spPr>
          <a:xfrm>
            <a:off x="386080" y="355600"/>
            <a:ext cx="1280795" cy="1280795"/>
          </a:xfrm>
          <a:prstGeom prst="rect">
            <a:avLst/>
          </a:prstGeom>
          <a:noFill/>
          <a:ln w="762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710CCBA-1179-B063-3B10-59E66D2723C4}"/>
              </a:ext>
            </a:extLst>
          </p:cNvPr>
          <p:cNvSpPr/>
          <p:nvPr/>
        </p:nvSpPr>
        <p:spPr>
          <a:xfrm>
            <a:off x="0" y="6380944"/>
            <a:ext cx="12192000" cy="4770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400" b="1" dirty="0">
              <a:latin typeface="서울남산체 EB"/>
            </a:endParaRPr>
          </a:p>
        </p:txBody>
      </p:sp>
    </p:spTree>
    <p:extLst>
      <p:ext uri="{BB962C8B-B14F-4D97-AF65-F5344CB8AC3E}">
        <p14:creationId xmlns:p14="http://schemas.microsoft.com/office/powerpoint/2010/main" val="4179182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:p14="http://schemas.microsoft.com/office/powerpoint/2010/main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>
            <a:off x="0" y="975360"/>
            <a:ext cx="12193270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 0"/>
          <p:cNvSpPr txBox="1">
            <a:spLocks/>
          </p:cNvSpPr>
          <p:nvPr/>
        </p:nvSpPr>
        <p:spPr>
          <a:xfrm flipH="1">
            <a:off x="1005840" y="174625"/>
            <a:ext cx="3765550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서울남산체 EB" charset="0"/>
                <a:ea typeface="서울남산체 EB" charset="0"/>
              </a:rPr>
              <a:t>데이터</a:t>
            </a:r>
          </a:p>
        </p:txBody>
      </p:sp>
      <p:pic>
        <p:nvPicPr>
          <p:cNvPr id="7" name="그림 3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785" y="6415405"/>
            <a:ext cx="4268470" cy="260985"/>
          </a:xfrm>
          <a:prstGeom prst="rect">
            <a:avLst/>
          </a:prstGeom>
          <a:noFill/>
        </p:spPr>
      </p:pic>
      <p:sp>
        <p:nvSpPr>
          <p:cNvPr id="91" name="텍스트 상자 9"/>
          <p:cNvSpPr txBox="1">
            <a:spLocks/>
          </p:cNvSpPr>
          <p:nvPr/>
        </p:nvSpPr>
        <p:spPr>
          <a:xfrm>
            <a:off x="2461866" y="321902"/>
            <a:ext cx="2143760" cy="400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en-US" sz="2000" b="1" dirty="0">
                <a:latin typeface="서울남산체 EB" charset="0"/>
                <a:ea typeface="서울남산체 EB" charset="0"/>
              </a:rPr>
              <a:t>- </a:t>
            </a:r>
            <a:r>
              <a:rPr lang="ko-KR" altLang="en-US" sz="2000" b="1" dirty="0">
                <a:latin typeface="서울남산체 EB" charset="0"/>
                <a:ea typeface="서울남산체 EB" charset="0"/>
              </a:rPr>
              <a:t>각종 현황 등</a:t>
            </a:r>
          </a:p>
        </p:txBody>
      </p:sp>
      <p:graphicFrame>
        <p:nvGraphicFramePr>
          <p:cNvPr id="2" name="표 200">
            <a:extLst>
              <a:ext uri="{FF2B5EF4-FFF2-40B4-BE49-F238E27FC236}">
                <a16:creationId xmlns:a16="http://schemas.microsoft.com/office/drawing/2014/main" id="{44B2C6DE-F4B0-DF7A-70F9-77B76657C4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708881"/>
              </p:ext>
            </p:extLst>
          </p:nvPr>
        </p:nvGraphicFramePr>
        <p:xfrm>
          <a:off x="566318" y="1464816"/>
          <a:ext cx="6380523" cy="4320354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010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0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304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800" b="1" kern="1200" dirty="0" err="1">
                          <a:solidFill>
                            <a:srgbClr val="FFFFFF"/>
                          </a:solidFill>
                        </a:rPr>
                        <a:t>구분</a:t>
                      </a:r>
                      <a:endParaRPr lang="ko-KR" altLang="en-US" sz="1800" b="1" i="0" kern="1200" dirty="0">
                        <a:solidFill>
                          <a:srgbClr val="FFFFFF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800" b="1" kern="1200" dirty="0">
                          <a:solidFill>
                            <a:srgbClr val="FFFFFF"/>
                          </a:solidFill>
                        </a:rPr>
                        <a:t>출처</a:t>
                      </a:r>
                      <a:endParaRPr lang="ko-KR" altLang="en-US" sz="1800" b="1" i="0" kern="1200" dirty="0">
                        <a:solidFill>
                          <a:srgbClr val="FFFFFF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942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1" i="0" kern="1200" dirty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행정동 경계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1" i="0" kern="1200" dirty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통계청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942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1" i="0" kern="1200" dirty="0">
                          <a:solidFill>
                            <a:schemeClr val="dk1"/>
                          </a:solidFill>
                          <a:latin typeface="서울남산체 EB" charset="0"/>
                          <a:ea typeface="서울남산체 EB" charset="0"/>
                        </a:rPr>
                        <a:t>도로명 주소 건물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1" i="0" kern="1200" dirty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행정자치부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6302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1" i="0" kern="1200" dirty="0">
                          <a:solidFill>
                            <a:schemeClr val="dk1"/>
                          </a:solidFill>
                          <a:latin typeface="서울남산체 EB" charset="0"/>
                          <a:ea typeface="서울남산체 EB" charset="0"/>
                        </a:rPr>
                        <a:t>주요지점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kern="1200" dirty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생활안전정보</a:t>
                      </a:r>
                      <a:endParaRPr lang="en-US" altLang="ko-KR" sz="1200" b="1" i="0" kern="1200" dirty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kern="1200" dirty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(</a:t>
                      </a:r>
                      <a:r>
                        <a:rPr lang="ko-KR" altLang="en-US" sz="1200" b="1" i="0" kern="1200" dirty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편의점</a:t>
                      </a:r>
                      <a:r>
                        <a:rPr lang="en-US" altLang="ko-KR" sz="1200" b="1" i="0" kern="1200" dirty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, </a:t>
                      </a:r>
                      <a:r>
                        <a:rPr lang="ko-KR" altLang="en-US" sz="1200" b="1" i="0" kern="1200" dirty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약국</a:t>
                      </a:r>
                      <a:r>
                        <a:rPr lang="en-US" altLang="ko-KR" sz="1200" b="1" i="0" kern="1200" dirty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, </a:t>
                      </a:r>
                      <a:r>
                        <a:rPr lang="ko-KR" altLang="en-US" sz="1200" b="1" i="0" kern="1200" dirty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병원</a:t>
                      </a:r>
                      <a:r>
                        <a:rPr lang="en-US" altLang="ko-KR" sz="1200" b="1" i="0" kern="1200" dirty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, </a:t>
                      </a:r>
                      <a:r>
                        <a:rPr lang="ko-KR" altLang="en-US" sz="1200" b="1" i="0" kern="1200" dirty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공공기관</a:t>
                      </a:r>
                      <a:r>
                        <a:rPr lang="en-US" altLang="ko-KR" sz="1200" b="1" i="0" kern="1200" dirty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, </a:t>
                      </a:r>
                      <a:r>
                        <a:rPr lang="ko-KR" altLang="en-US" sz="1200" b="1" i="0" kern="1200" dirty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등</a:t>
                      </a:r>
                      <a:r>
                        <a:rPr lang="en-US" altLang="ko-KR" sz="1200" b="1" i="0" kern="1200" dirty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)</a:t>
                      </a:r>
                      <a:endParaRPr lang="ko-KR" altLang="en-US" sz="1200" b="1" i="0" kern="1200" dirty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9368378"/>
                  </a:ext>
                </a:extLst>
              </a:tr>
              <a:tr h="596302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1" i="0" kern="1200" dirty="0">
                          <a:solidFill>
                            <a:schemeClr val="dk1"/>
                          </a:solidFill>
                          <a:latin typeface="서울남산체 EB" charset="0"/>
                          <a:ea typeface="서울남산체 EB" charset="0"/>
                        </a:rPr>
                        <a:t>안전현황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1" i="0" kern="1200" dirty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생활안전정보</a:t>
                      </a:r>
                      <a:endParaRPr lang="en-US" altLang="ko-KR" sz="1200" b="1" i="0" kern="1200" dirty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200" b="1" i="0" kern="1200" dirty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(</a:t>
                      </a:r>
                      <a:r>
                        <a:rPr lang="ko-KR" altLang="en-US" sz="1200" b="1" i="0" kern="1200" dirty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교통사고</a:t>
                      </a:r>
                      <a:r>
                        <a:rPr lang="en-US" altLang="ko-KR" sz="1200" b="1" i="0" kern="1200" dirty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, </a:t>
                      </a:r>
                      <a:r>
                        <a:rPr lang="ko-KR" altLang="en-US" sz="1200" b="1" i="0" kern="1200" dirty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결빙구역</a:t>
                      </a:r>
                      <a:r>
                        <a:rPr lang="en-US" altLang="ko-KR" sz="1200" b="1" i="0" kern="1200" dirty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, </a:t>
                      </a:r>
                      <a:r>
                        <a:rPr lang="ko-KR" altLang="en-US" sz="1200" b="1" i="0" kern="1200" dirty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질병 발생 등</a:t>
                      </a:r>
                      <a:r>
                        <a:rPr lang="en-US" altLang="ko-KR" sz="1200" b="1" i="0" kern="1200" dirty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)</a:t>
                      </a:r>
                      <a:endParaRPr lang="ko-KR" altLang="en-US" sz="1200" b="1" i="0" kern="1200" dirty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942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1" i="0" kern="1200" dirty="0">
                          <a:solidFill>
                            <a:schemeClr val="dk1"/>
                          </a:solidFill>
                          <a:latin typeface="서울남산체 EB" charset="0"/>
                          <a:ea typeface="서울남산체 EB" charset="0"/>
                        </a:rPr>
                        <a:t>실거래가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kern="1200" dirty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국토교통부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547205"/>
                  </a:ext>
                </a:extLst>
              </a:tr>
              <a:tr h="474942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1" i="0" kern="1200" dirty="0">
                          <a:solidFill>
                            <a:schemeClr val="dk1"/>
                          </a:solidFill>
                          <a:latin typeface="서울남산체 EB" charset="0"/>
                          <a:ea typeface="서울남산체 EB" charset="0"/>
                        </a:rPr>
                        <a:t>지하철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kern="1200" dirty="0" err="1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공공데이터포털</a:t>
                      </a:r>
                      <a:endParaRPr lang="ko-KR" altLang="en-US" sz="1200" b="1" i="0" kern="1200" dirty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2443325"/>
                  </a:ext>
                </a:extLst>
              </a:tr>
              <a:tr h="474942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1" i="0" kern="1200" dirty="0">
                          <a:solidFill>
                            <a:schemeClr val="dk1"/>
                          </a:solidFill>
                          <a:latin typeface="서울남산체 EB" charset="0"/>
                          <a:ea typeface="서울남산체 EB" charset="0"/>
                        </a:rPr>
                        <a:t>버스정류장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kern="1200" dirty="0" err="1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공공데이터포털</a:t>
                      </a:r>
                      <a:endParaRPr lang="ko-KR" altLang="en-US" sz="1200" b="1" i="0" kern="1200" dirty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2284137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62E20BD2-BF69-1D3D-DE5E-3229174E98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5421" y="1229262"/>
            <a:ext cx="2851704" cy="4555906"/>
          </a:xfrm>
          <a:prstGeom prst="rect">
            <a:avLst/>
          </a:prstGeom>
        </p:spPr>
      </p:pic>
      <p:sp>
        <p:nvSpPr>
          <p:cNvPr id="9" name="Rect 0">
            <a:extLst>
              <a:ext uri="{FF2B5EF4-FFF2-40B4-BE49-F238E27FC236}">
                <a16:creationId xmlns:a16="http://schemas.microsoft.com/office/drawing/2014/main" id="{F69B895B-D62C-EAA5-2894-7CD0C49EA10D}"/>
              </a:ext>
            </a:extLst>
          </p:cNvPr>
          <p:cNvSpPr txBox="1">
            <a:spLocks/>
          </p:cNvSpPr>
          <p:nvPr/>
        </p:nvSpPr>
        <p:spPr>
          <a:xfrm flipH="1">
            <a:off x="9770427" y="5737718"/>
            <a:ext cx="181691" cy="600164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100" b="1" dirty="0">
                <a:solidFill>
                  <a:schemeClr val="accent1">
                    <a:lumMod val="50000"/>
                  </a:schemeClr>
                </a:solidFill>
                <a:latin typeface="서울남산체 EB" charset="0"/>
                <a:ea typeface="서울남산체 EB" charset="0"/>
              </a:rPr>
              <a:t>.</a:t>
            </a:r>
          </a:p>
          <a:p>
            <a:pPr marL="0" indent="0" latinLnBrk="0">
              <a:buFontTx/>
              <a:buNone/>
            </a:pPr>
            <a:r>
              <a:rPr lang="en-US" altLang="ko-KR" sz="1100" b="1" dirty="0">
                <a:solidFill>
                  <a:schemeClr val="accent1">
                    <a:lumMod val="50000"/>
                  </a:schemeClr>
                </a:solidFill>
                <a:latin typeface="서울남산체 EB" charset="0"/>
                <a:ea typeface="서울남산체 EB" charset="0"/>
              </a:rPr>
              <a:t>.</a:t>
            </a:r>
          </a:p>
          <a:p>
            <a:pPr marL="0" indent="0" latinLnBrk="0">
              <a:buFontTx/>
              <a:buNone/>
            </a:pPr>
            <a:r>
              <a:rPr lang="en-US" altLang="ko-KR" sz="1100" b="1" dirty="0">
                <a:solidFill>
                  <a:schemeClr val="accent1">
                    <a:lumMod val="50000"/>
                  </a:schemeClr>
                </a:solidFill>
                <a:latin typeface="서울남산체 EB" charset="0"/>
                <a:ea typeface="서울남산체 EB" charset="0"/>
              </a:rPr>
              <a:t>.</a:t>
            </a:r>
          </a:p>
        </p:txBody>
      </p:sp>
      <p:cxnSp>
        <p:nvCxnSpPr>
          <p:cNvPr id="87" name="도형 219"/>
          <p:cNvCxnSpPr>
            <a:cxnSpLocks/>
          </p:cNvCxnSpPr>
          <p:nvPr/>
        </p:nvCxnSpPr>
        <p:spPr>
          <a:xfrm>
            <a:off x="6220003" y="4065487"/>
            <a:ext cx="2009597" cy="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05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:p14="http://schemas.microsoft.com/office/powerpoint/2010/main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D0CE5077-129B-2C1D-6A39-0B01FD02936F}"/>
              </a:ext>
            </a:extLst>
          </p:cNvPr>
          <p:cNvSpPr/>
          <p:nvPr/>
        </p:nvSpPr>
        <p:spPr>
          <a:xfrm>
            <a:off x="234068" y="3640011"/>
            <a:ext cx="11818418" cy="149813"/>
          </a:xfrm>
          <a:prstGeom prst="rect">
            <a:avLst/>
          </a:prstGeom>
          <a:solidFill>
            <a:srgbClr val="048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Rect 0"/>
          <p:cNvCxnSpPr/>
          <p:nvPr/>
        </p:nvCxnSpPr>
        <p:spPr>
          <a:xfrm>
            <a:off x="0" y="975360"/>
            <a:ext cx="12193270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 0"/>
          <p:cNvSpPr txBox="1">
            <a:spLocks/>
          </p:cNvSpPr>
          <p:nvPr/>
        </p:nvSpPr>
        <p:spPr>
          <a:xfrm flipH="1">
            <a:off x="1005840" y="174625"/>
            <a:ext cx="3765550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서울남산체 EB"/>
                <a:ea typeface="서울남산체 EB" charset="0"/>
              </a:rPr>
              <a:t>데이터</a:t>
            </a:r>
          </a:p>
        </p:txBody>
      </p:sp>
      <p:pic>
        <p:nvPicPr>
          <p:cNvPr id="7" name="그림 3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785" y="6415405"/>
            <a:ext cx="4268470" cy="260985"/>
          </a:xfrm>
          <a:prstGeom prst="rect">
            <a:avLst/>
          </a:prstGeom>
          <a:noFill/>
        </p:spPr>
      </p:pic>
      <p:sp>
        <p:nvSpPr>
          <p:cNvPr id="91" name="텍스트 상자 9"/>
          <p:cNvSpPr txBox="1">
            <a:spLocks/>
          </p:cNvSpPr>
          <p:nvPr/>
        </p:nvSpPr>
        <p:spPr>
          <a:xfrm>
            <a:off x="2461866" y="321902"/>
            <a:ext cx="2143760" cy="400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en-US" sz="2000" b="1" dirty="0">
                <a:latin typeface="서울남산체 EB"/>
                <a:ea typeface="서울남산체 EB" charset="0"/>
              </a:rPr>
              <a:t>- </a:t>
            </a:r>
            <a:r>
              <a:rPr lang="ko-KR" altLang="en-US" sz="2000" b="1" dirty="0">
                <a:latin typeface="서울남산체 EB"/>
                <a:ea typeface="서울남산체 EB" charset="0"/>
              </a:rPr>
              <a:t>정제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6FBDE0-4214-226A-076C-D631601CE96B}"/>
              </a:ext>
            </a:extLst>
          </p:cNvPr>
          <p:cNvSpPr txBox="1"/>
          <p:nvPr/>
        </p:nvSpPr>
        <p:spPr>
          <a:xfrm>
            <a:off x="4206755" y="3511351"/>
            <a:ext cx="66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서울남산체 EB"/>
              </a:rPr>
              <a:t>csv</a:t>
            </a:r>
            <a:endParaRPr lang="ko-KR" altLang="en-US" b="1" dirty="0">
              <a:solidFill>
                <a:schemeClr val="bg1"/>
              </a:solidFill>
              <a:latin typeface="서울남산체 EB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1B914C-494E-CEB1-E30C-299612873D0C}"/>
              </a:ext>
            </a:extLst>
          </p:cNvPr>
          <p:cNvSpPr txBox="1"/>
          <p:nvPr/>
        </p:nvSpPr>
        <p:spPr>
          <a:xfrm>
            <a:off x="6744536" y="3511351"/>
            <a:ext cx="578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  <a:latin typeface="서울남산체 EB"/>
              </a:rPr>
              <a:t>shp</a:t>
            </a:r>
            <a:endParaRPr lang="ko-KR" altLang="en-US" b="1" dirty="0">
              <a:solidFill>
                <a:schemeClr val="bg1"/>
              </a:solidFill>
              <a:latin typeface="서울남산체 EB"/>
            </a:endParaRPr>
          </a:p>
        </p:txBody>
      </p:sp>
      <p:sp>
        <p:nvSpPr>
          <p:cNvPr id="2" name="순서도: 연결자 1">
            <a:extLst>
              <a:ext uri="{FF2B5EF4-FFF2-40B4-BE49-F238E27FC236}">
                <a16:creationId xmlns:a16="http://schemas.microsoft.com/office/drawing/2014/main" id="{735E8E69-AAD2-69D9-A65D-891544E86987}"/>
              </a:ext>
            </a:extLst>
          </p:cNvPr>
          <p:cNvSpPr/>
          <p:nvPr/>
        </p:nvSpPr>
        <p:spPr>
          <a:xfrm>
            <a:off x="-1172183" y="2512702"/>
            <a:ext cx="2344366" cy="2309739"/>
          </a:xfrm>
          <a:prstGeom prst="flowChartConnector">
            <a:avLst/>
          </a:prstGeom>
          <a:solidFill>
            <a:srgbClr val="048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서울남산체 EB"/>
            </a:endParaRPr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E6A98ECA-4D17-335E-4CB8-60C0614C1803}"/>
              </a:ext>
            </a:extLst>
          </p:cNvPr>
          <p:cNvSpPr/>
          <p:nvPr/>
        </p:nvSpPr>
        <p:spPr>
          <a:xfrm>
            <a:off x="11028072" y="2512702"/>
            <a:ext cx="2344366" cy="2309739"/>
          </a:xfrm>
          <a:prstGeom prst="flowChartConnector">
            <a:avLst/>
          </a:prstGeom>
          <a:solidFill>
            <a:srgbClr val="048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서울남산체 EB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172CF0-775B-9F8B-CDC9-00F993235AD0}"/>
              </a:ext>
            </a:extLst>
          </p:cNvPr>
          <p:cNvSpPr txBox="1"/>
          <p:nvPr/>
        </p:nvSpPr>
        <p:spPr>
          <a:xfrm>
            <a:off x="226249" y="3404391"/>
            <a:ext cx="759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서울남산체 EB"/>
              </a:rPr>
              <a:t>API</a:t>
            </a:r>
            <a:endParaRPr lang="ko-KR" altLang="en-US" b="1" dirty="0">
              <a:solidFill>
                <a:schemeClr val="bg1"/>
              </a:solidFill>
              <a:latin typeface="서울남산체 EB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A2BED0-F437-4BE9-E278-FA5548976994}"/>
              </a:ext>
            </a:extLst>
          </p:cNvPr>
          <p:cNvSpPr txBox="1"/>
          <p:nvPr/>
        </p:nvSpPr>
        <p:spPr>
          <a:xfrm>
            <a:off x="11234058" y="3429000"/>
            <a:ext cx="818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서울남산체 EB"/>
              </a:rPr>
              <a:t>DB</a:t>
            </a:r>
            <a:endParaRPr lang="ko-KR" altLang="en-US" sz="2800" b="1" dirty="0">
              <a:solidFill>
                <a:schemeClr val="bg1"/>
              </a:solidFill>
              <a:latin typeface="서울남산체 EB"/>
            </a:endParaRPr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748A0D6D-0067-07C7-554F-CE78AA4B3CBD}"/>
              </a:ext>
            </a:extLst>
          </p:cNvPr>
          <p:cNvSpPr/>
          <p:nvPr/>
        </p:nvSpPr>
        <p:spPr>
          <a:xfrm>
            <a:off x="2573223" y="2941661"/>
            <a:ext cx="1386653" cy="1451819"/>
          </a:xfrm>
          <a:prstGeom prst="flowChartConnector">
            <a:avLst/>
          </a:prstGeom>
          <a:solidFill>
            <a:srgbClr val="048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서울남산체 EB"/>
            </a:endParaRPr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BF2731C5-E76D-4077-5B72-233E07BD9D0C}"/>
              </a:ext>
            </a:extLst>
          </p:cNvPr>
          <p:cNvSpPr/>
          <p:nvPr/>
        </p:nvSpPr>
        <p:spPr>
          <a:xfrm>
            <a:off x="4972535" y="2941661"/>
            <a:ext cx="1386653" cy="1451819"/>
          </a:xfrm>
          <a:prstGeom prst="flowChartConnector">
            <a:avLst/>
          </a:prstGeom>
          <a:solidFill>
            <a:srgbClr val="048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서울남산체 EB"/>
            </a:endParaRPr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25C12366-AB44-15EA-2E4F-151D88202B19}"/>
              </a:ext>
            </a:extLst>
          </p:cNvPr>
          <p:cNvSpPr/>
          <p:nvPr/>
        </p:nvSpPr>
        <p:spPr>
          <a:xfrm>
            <a:off x="7712895" y="2941661"/>
            <a:ext cx="1386653" cy="1451819"/>
          </a:xfrm>
          <a:prstGeom prst="flowChartConnector">
            <a:avLst/>
          </a:prstGeom>
          <a:solidFill>
            <a:srgbClr val="048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서울남산체 EB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A7B0A0-0917-BAEF-ECE9-9C415C37AF2B}"/>
              </a:ext>
            </a:extLst>
          </p:cNvPr>
          <p:cNvSpPr txBox="1"/>
          <p:nvPr/>
        </p:nvSpPr>
        <p:spPr>
          <a:xfrm>
            <a:off x="2830494" y="3511351"/>
            <a:ext cx="97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서울남산체 EB"/>
              </a:rPr>
              <a:t>파이썬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1762A0-A59A-80C8-DE1E-80E763FBF122}"/>
              </a:ext>
            </a:extLst>
          </p:cNvPr>
          <p:cNvSpPr txBox="1"/>
          <p:nvPr/>
        </p:nvSpPr>
        <p:spPr>
          <a:xfrm>
            <a:off x="7972004" y="3481335"/>
            <a:ext cx="92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  <a:latin typeface="서울남산체 EB"/>
              </a:rPr>
              <a:t>Postgis</a:t>
            </a:r>
            <a:endParaRPr lang="ko-KR" altLang="en-US" b="1" dirty="0">
              <a:solidFill>
                <a:schemeClr val="bg1"/>
              </a:solidFill>
              <a:latin typeface="서울남산체 EB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BDD2D9-FCF4-4C21-B08B-13492711C946}"/>
              </a:ext>
            </a:extLst>
          </p:cNvPr>
          <p:cNvSpPr txBox="1"/>
          <p:nvPr/>
        </p:nvSpPr>
        <p:spPr>
          <a:xfrm>
            <a:off x="5360917" y="3482906"/>
            <a:ext cx="743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  <a:latin typeface="서울남산체 EB"/>
              </a:rPr>
              <a:t>Qgis</a:t>
            </a:r>
            <a:endParaRPr lang="ko-KR" altLang="en-US" b="1" dirty="0">
              <a:solidFill>
                <a:schemeClr val="bg1"/>
              </a:solidFill>
              <a:latin typeface="서울남산체 EB"/>
            </a:endParaRPr>
          </a:p>
        </p:txBody>
      </p:sp>
      <p:sp>
        <p:nvSpPr>
          <p:cNvPr id="19" name="말풍선: 사각형 18">
            <a:extLst>
              <a:ext uri="{FF2B5EF4-FFF2-40B4-BE49-F238E27FC236}">
                <a16:creationId xmlns:a16="http://schemas.microsoft.com/office/drawing/2014/main" id="{F3A5A7A1-0E7E-2C08-575A-EEBABBB1E5BA}"/>
              </a:ext>
            </a:extLst>
          </p:cNvPr>
          <p:cNvSpPr/>
          <p:nvPr/>
        </p:nvSpPr>
        <p:spPr>
          <a:xfrm>
            <a:off x="2330922" y="2091884"/>
            <a:ext cx="1115386" cy="304213"/>
          </a:xfrm>
          <a:prstGeom prst="wedgeRectCallout">
            <a:avLst>
              <a:gd name="adj1" fmla="val 27240"/>
              <a:gd name="adj2" fmla="val 165359"/>
            </a:avLst>
          </a:prstGeom>
          <a:solidFill>
            <a:srgbClr val="048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atin typeface="서울남산체 EB"/>
              </a:rPr>
              <a:t>pandas</a:t>
            </a:r>
            <a:endParaRPr lang="ko-KR" altLang="en-US" sz="1600" b="1" dirty="0">
              <a:latin typeface="서울남산체 EB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60A54D-96C8-1F42-F85C-285DD694C6AD}"/>
              </a:ext>
            </a:extLst>
          </p:cNvPr>
          <p:cNvSpPr txBox="1"/>
          <p:nvPr/>
        </p:nvSpPr>
        <p:spPr>
          <a:xfrm>
            <a:off x="1661377" y="3530251"/>
            <a:ext cx="66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서울남산체 EB"/>
              </a:rPr>
              <a:t>xml</a:t>
            </a:r>
            <a:endParaRPr lang="ko-KR" altLang="en-US" b="1" dirty="0">
              <a:solidFill>
                <a:schemeClr val="bg1"/>
              </a:solidFill>
              <a:latin typeface="서울남산체 EB"/>
            </a:endParaRPr>
          </a:p>
        </p:txBody>
      </p:sp>
      <p:sp>
        <p:nvSpPr>
          <p:cNvPr id="21" name="말풍선: 사각형 20">
            <a:extLst>
              <a:ext uri="{FF2B5EF4-FFF2-40B4-BE49-F238E27FC236}">
                <a16:creationId xmlns:a16="http://schemas.microsoft.com/office/drawing/2014/main" id="{2057A3F5-AFAE-8F92-4C42-574B607121D5}"/>
              </a:ext>
            </a:extLst>
          </p:cNvPr>
          <p:cNvSpPr/>
          <p:nvPr/>
        </p:nvSpPr>
        <p:spPr>
          <a:xfrm>
            <a:off x="5360917" y="4934725"/>
            <a:ext cx="1115386" cy="304213"/>
          </a:xfrm>
          <a:prstGeom prst="wedgeRectCallout">
            <a:avLst>
              <a:gd name="adj1" fmla="val -7894"/>
              <a:gd name="adj2" fmla="val -191372"/>
            </a:avLst>
          </a:prstGeom>
          <a:solidFill>
            <a:srgbClr val="048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서울남산체 EB"/>
              </a:rPr>
              <a:t>좌표</a:t>
            </a:r>
            <a:r>
              <a:rPr lang="en-US" altLang="ko-KR" sz="1400" b="1" dirty="0">
                <a:latin typeface="서울남산체 EB"/>
              </a:rPr>
              <a:t>, </a:t>
            </a:r>
            <a:r>
              <a:rPr lang="ko-KR" altLang="en-US" sz="1400" b="1" dirty="0">
                <a:latin typeface="서울남산체 EB"/>
              </a:rPr>
              <a:t>속성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019921-66A3-1C29-F2D7-4A57D09D1106}"/>
              </a:ext>
            </a:extLst>
          </p:cNvPr>
          <p:cNvSpPr txBox="1"/>
          <p:nvPr/>
        </p:nvSpPr>
        <p:spPr>
          <a:xfrm>
            <a:off x="9776563" y="3511351"/>
            <a:ext cx="578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  <a:latin typeface="서울남산체 EB"/>
              </a:rPr>
              <a:t>sql</a:t>
            </a:r>
            <a:endParaRPr lang="ko-KR" altLang="en-US" b="1" dirty="0">
              <a:solidFill>
                <a:schemeClr val="bg1"/>
              </a:solidFill>
              <a:latin typeface="서울남산체 EB"/>
            </a:endParaRPr>
          </a:p>
        </p:txBody>
      </p:sp>
      <p:sp>
        <p:nvSpPr>
          <p:cNvPr id="23" name="말풍선: 사각형 22">
            <a:extLst>
              <a:ext uri="{FF2B5EF4-FFF2-40B4-BE49-F238E27FC236}">
                <a16:creationId xmlns:a16="http://schemas.microsoft.com/office/drawing/2014/main" id="{119E2A72-599F-A2C4-CB54-826AA4377F58}"/>
              </a:ext>
            </a:extLst>
          </p:cNvPr>
          <p:cNvSpPr/>
          <p:nvPr/>
        </p:nvSpPr>
        <p:spPr>
          <a:xfrm>
            <a:off x="8619565" y="2023007"/>
            <a:ext cx="1115386" cy="304213"/>
          </a:xfrm>
          <a:prstGeom prst="wedgeRectCallout">
            <a:avLst>
              <a:gd name="adj1" fmla="val -39425"/>
              <a:gd name="adj2" fmla="val 152147"/>
            </a:avLst>
          </a:prstGeom>
          <a:solidFill>
            <a:srgbClr val="048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latin typeface="서울남산체 EB"/>
              </a:rPr>
              <a:t>geom</a:t>
            </a:r>
            <a:endParaRPr lang="ko-KR" altLang="en-US" sz="1400" b="1" dirty="0">
              <a:latin typeface="서울남산체 EB"/>
            </a:endParaRPr>
          </a:p>
        </p:txBody>
      </p:sp>
    </p:spTree>
    <p:extLst>
      <p:ext uri="{BB962C8B-B14F-4D97-AF65-F5344CB8AC3E}">
        <p14:creationId xmlns:p14="http://schemas.microsoft.com/office/powerpoint/2010/main" val="22857529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:p14="http://schemas.microsoft.com/office/powerpoint/2010/main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1819A8FD-6A2E-9342-8664-82C465AC4185}"/>
              </a:ext>
            </a:extLst>
          </p:cNvPr>
          <p:cNvSpPr/>
          <p:nvPr/>
        </p:nvSpPr>
        <p:spPr>
          <a:xfrm>
            <a:off x="1597688" y="1989296"/>
            <a:ext cx="10580914" cy="1436173"/>
          </a:xfrm>
          <a:custGeom>
            <a:avLst/>
            <a:gdLst>
              <a:gd name="connsiteX0" fmla="*/ 0 w 10580914"/>
              <a:gd name="connsiteY0" fmla="*/ 1185983 h 1436173"/>
              <a:gd name="connsiteX1" fmla="*/ 2471894 w 10580914"/>
              <a:gd name="connsiteY1" fmla="*/ 278 h 1436173"/>
              <a:gd name="connsiteX2" fmla="*/ 8109020 w 10580914"/>
              <a:gd name="connsiteY2" fmla="*/ 1276418 h 1436173"/>
              <a:gd name="connsiteX3" fmla="*/ 10580914 w 10580914"/>
              <a:gd name="connsiteY3" fmla="*/ 1417095 h 1436173"/>
              <a:gd name="connsiteX4" fmla="*/ 10580914 w 10580914"/>
              <a:gd name="connsiteY4" fmla="*/ 1417095 h 1436173"/>
              <a:gd name="connsiteX5" fmla="*/ 10580914 w 10580914"/>
              <a:gd name="connsiteY5" fmla="*/ 1417095 h 143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80914" h="1436173">
                <a:moveTo>
                  <a:pt x="0" y="1185983"/>
                </a:moveTo>
                <a:cubicBezTo>
                  <a:pt x="560195" y="585594"/>
                  <a:pt x="1120391" y="-14795"/>
                  <a:pt x="2471894" y="278"/>
                </a:cubicBezTo>
                <a:cubicBezTo>
                  <a:pt x="3823397" y="15350"/>
                  <a:pt x="6757517" y="1040282"/>
                  <a:pt x="8109020" y="1276418"/>
                </a:cubicBezTo>
                <a:cubicBezTo>
                  <a:pt x="9460523" y="1512554"/>
                  <a:pt x="10580914" y="1417095"/>
                  <a:pt x="10580914" y="1417095"/>
                </a:cubicBezTo>
                <a:lnTo>
                  <a:pt x="10580914" y="1417095"/>
                </a:lnTo>
                <a:lnTo>
                  <a:pt x="10580914" y="1417095"/>
                </a:ln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39CD5C2A-2FAE-0134-911C-BF9F4783EED0}"/>
              </a:ext>
            </a:extLst>
          </p:cNvPr>
          <p:cNvSpPr/>
          <p:nvPr/>
        </p:nvSpPr>
        <p:spPr>
          <a:xfrm>
            <a:off x="1366576" y="3416440"/>
            <a:ext cx="10801978" cy="1457023"/>
          </a:xfrm>
          <a:custGeom>
            <a:avLst/>
            <a:gdLst>
              <a:gd name="connsiteX0" fmla="*/ 0 w 10801978"/>
              <a:gd name="connsiteY0" fmla="*/ 130628 h 1457023"/>
              <a:gd name="connsiteX1" fmla="*/ 2612571 w 10801978"/>
              <a:gd name="connsiteY1" fmla="*/ 1457011 h 1457023"/>
              <a:gd name="connsiteX2" fmla="*/ 5436158 w 10801978"/>
              <a:gd name="connsiteY2" fmla="*/ 110531 h 1457023"/>
              <a:gd name="connsiteX3" fmla="*/ 8480809 w 10801978"/>
              <a:gd name="connsiteY3" fmla="*/ 401934 h 1457023"/>
              <a:gd name="connsiteX4" fmla="*/ 10801978 w 10801978"/>
              <a:gd name="connsiteY4" fmla="*/ 0 h 1457023"/>
              <a:gd name="connsiteX5" fmla="*/ 10801978 w 10801978"/>
              <a:gd name="connsiteY5" fmla="*/ 0 h 1457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01978" h="1457023">
                <a:moveTo>
                  <a:pt x="0" y="130628"/>
                </a:moveTo>
                <a:cubicBezTo>
                  <a:pt x="853272" y="795494"/>
                  <a:pt x="1706545" y="1460360"/>
                  <a:pt x="2612571" y="1457011"/>
                </a:cubicBezTo>
                <a:cubicBezTo>
                  <a:pt x="3518597" y="1453662"/>
                  <a:pt x="4458118" y="286377"/>
                  <a:pt x="5436158" y="110531"/>
                </a:cubicBezTo>
                <a:cubicBezTo>
                  <a:pt x="6414198" y="-65315"/>
                  <a:pt x="7586506" y="420356"/>
                  <a:pt x="8480809" y="401934"/>
                </a:cubicBezTo>
                <a:cubicBezTo>
                  <a:pt x="9375112" y="383512"/>
                  <a:pt x="10801978" y="0"/>
                  <a:pt x="10801978" y="0"/>
                </a:cubicBezTo>
                <a:lnTo>
                  <a:pt x="10801978" y="0"/>
                </a:ln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Rect 0"/>
          <p:cNvCxnSpPr/>
          <p:nvPr/>
        </p:nvCxnSpPr>
        <p:spPr>
          <a:xfrm>
            <a:off x="0" y="975360"/>
            <a:ext cx="12193270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 0"/>
          <p:cNvSpPr txBox="1">
            <a:spLocks/>
          </p:cNvSpPr>
          <p:nvPr/>
        </p:nvSpPr>
        <p:spPr>
          <a:xfrm flipH="1">
            <a:off x="1005840" y="174625"/>
            <a:ext cx="3765550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서울남산체 EB" charset="0"/>
                <a:ea typeface="서울남산체 EB" charset="0"/>
              </a:rPr>
              <a:t>데이터</a:t>
            </a:r>
          </a:p>
        </p:txBody>
      </p:sp>
      <p:pic>
        <p:nvPicPr>
          <p:cNvPr id="7" name="그림 3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785" y="6415405"/>
            <a:ext cx="4268470" cy="260985"/>
          </a:xfrm>
          <a:prstGeom prst="rect">
            <a:avLst/>
          </a:prstGeom>
          <a:noFill/>
        </p:spPr>
      </p:pic>
      <p:sp>
        <p:nvSpPr>
          <p:cNvPr id="91" name="텍스트 상자 9"/>
          <p:cNvSpPr txBox="1">
            <a:spLocks/>
          </p:cNvSpPr>
          <p:nvPr/>
        </p:nvSpPr>
        <p:spPr>
          <a:xfrm>
            <a:off x="2461866" y="321902"/>
            <a:ext cx="2143760" cy="400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en-US" altLang="ko-KR" sz="2000" b="1" dirty="0">
                <a:latin typeface="서울남산체 EB" charset="0"/>
                <a:ea typeface="서울남산체 EB" charset="0"/>
              </a:rPr>
              <a:t>- </a:t>
            </a:r>
            <a:r>
              <a:rPr lang="ko-KR" altLang="en-US" sz="2000" b="1" dirty="0">
                <a:latin typeface="서울남산체 EB" charset="0"/>
                <a:ea typeface="서울남산체 EB" charset="0"/>
              </a:rPr>
              <a:t> 앱 프로세스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40DF7E-0810-BBBC-7F90-6803C35E0106}"/>
              </a:ext>
            </a:extLst>
          </p:cNvPr>
          <p:cNvSpPr txBox="1"/>
          <p:nvPr/>
        </p:nvSpPr>
        <p:spPr>
          <a:xfrm>
            <a:off x="607278" y="4532549"/>
            <a:ext cx="1488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PostgreSQL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3DAE2-B77A-1C2B-C02C-8F87B3A2EC04}"/>
              </a:ext>
            </a:extLst>
          </p:cNvPr>
          <p:cNvSpPr txBox="1"/>
          <p:nvPr/>
        </p:nvSpPr>
        <p:spPr>
          <a:xfrm>
            <a:off x="3505987" y="2985809"/>
            <a:ext cx="1397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GeoServer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E18F1A-2D26-9051-0567-4B8EEA585304}"/>
              </a:ext>
            </a:extLst>
          </p:cNvPr>
          <p:cNvSpPr txBox="1"/>
          <p:nvPr/>
        </p:nvSpPr>
        <p:spPr>
          <a:xfrm>
            <a:off x="6534674" y="4625991"/>
            <a:ext cx="1397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Apache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04D200-56C0-EA07-52EF-9768D4F500A0}"/>
              </a:ext>
            </a:extLst>
          </p:cNvPr>
          <p:cNvSpPr txBox="1"/>
          <p:nvPr/>
        </p:nvSpPr>
        <p:spPr>
          <a:xfrm>
            <a:off x="9176657" y="4625991"/>
            <a:ext cx="1397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openlayers</a:t>
            </a:r>
            <a:endParaRPr lang="ko-KR" altLang="en-US" dirty="0"/>
          </a:p>
        </p:txBody>
      </p:sp>
      <p:pic>
        <p:nvPicPr>
          <p:cNvPr id="1026" name="Picture 2" descr="GeoServer · GitHub">
            <a:extLst>
              <a:ext uri="{FF2B5EF4-FFF2-40B4-BE49-F238E27FC236}">
                <a16:creationId xmlns:a16="http://schemas.microsoft.com/office/drawing/2014/main" id="{1A54DA7B-C358-837F-4F0F-FDAE8852E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407" y="1302534"/>
            <a:ext cx="1554273" cy="155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pache-Tomcat] - 톰캣 설치 및 이클립스 연동">
            <a:extLst>
              <a:ext uri="{FF2B5EF4-FFF2-40B4-BE49-F238E27FC236}">
                <a16:creationId xmlns:a16="http://schemas.microsoft.com/office/drawing/2014/main" id="{BDCABD90-4893-9130-F832-7B189683B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343" y="3928067"/>
            <a:ext cx="2179655" cy="2179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he Apache Software Foundation Blog - The Apache Software Foundation Blog">
            <a:extLst>
              <a:ext uri="{FF2B5EF4-FFF2-40B4-BE49-F238E27FC236}">
                <a16:creationId xmlns:a16="http://schemas.microsoft.com/office/drawing/2014/main" id="{70B4D725-7C0A-D1E4-486E-94EF717C8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605" y="2379829"/>
            <a:ext cx="2093141" cy="2093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ostgreSQL - 위키백과, 우리 모두의 백과사전">
            <a:extLst>
              <a:ext uri="{FF2B5EF4-FFF2-40B4-BE49-F238E27FC236}">
                <a16:creationId xmlns:a16="http://schemas.microsoft.com/office/drawing/2014/main" id="{1B8B83DB-70D1-A2D6-AEE3-5EBDD4AE4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77" y="2843205"/>
            <a:ext cx="1488441" cy="153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오픈레이어스 - 위키백과, 우리 모두의 백과사전">
            <a:extLst>
              <a:ext uri="{FF2B5EF4-FFF2-40B4-BE49-F238E27FC236}">
                <a16:creationId xmlns:a16="http://schemas.microsoft.com/office/drawing/2014/main" id="{AE8DD347-24E8-1BE4-DF8B-06537E68D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2250" y="2583437"/>
            <a:ext cx="1685923" cy="1685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2FF00F5F-718B-8FB1-C78C-57663471E120}"/>
              </a:ext>
            </a:extLst>
          </p:cNvPr>
          <p:cNvSpPr/>
          <p:nvPr/>
        </p:nvSpPr>
        <p:spPr>
          <a:xfrm>
            <a:off x="1517301" y="3462229"/>
            <a:ext cx="11013582" cy="1522665"/>
          </a:xfrm>
          <a:custGeom>
            <a:avLst/>
            <a:gdLst>
              <a:gd name="connsiteX0" fmla="*/ 0 w 11013582"/>
              <a:gd name="connsiteY0" fmla="*/ 265709 h 1522665"/>
              <a:gd name="connsiteX1" fmla="*/ 2441750 w 11013582"/>
              <a:gd name="connsiteY1" fmla="*/ 1521753 h 1522665"/>
              <a:gd name="connsiteX2" fmla="*/ 5315578 w 11013582"/>
              <a:gd name="connsiteY2" fmla="*/ 94887 h 1522665"/>
              <a:gd name="connsiteX3" fmla="*/ 8340132 w 11013582"/>
              <a:gd name="connsiteY3" fmla="*/ 125033 h 1522665"/>
              <a:gd name="connsiteX4" fmla="*/ 10781881 w 11013582"/>
              <a:gd name="connsiteY4" fmla="*/ 54694 h 1522665"/>
              <a:gd name="connsiteX5" fmla="*/ 10771833 w 11013582"/>
              <a:gd name="connsiteY5" fmla="*/ 44646 h 1522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3582" h="1522665">
                <a:moveTo>
                  <a:pt x="0" y="265709"/>
                </a:moveTo>
                <a:cubicBezTo>
                  <a:pt x="777910" y="907966"/>
                  <a:pt x="1555820" y="1550223"/>
                  <a:pt x="2441750" y="1521753"/>
                </a:cubicBezTo>
                <a:cubicBezTo>
                  <a:pt x="3327680" y="1493283"/>
                  <a:pt x="4332514" y="327674"/>
                  <a:pt x="5315578" y="94887"/>
                </a:cubicBezTo>
                <a:cubicBezTo>
                  <a:pt x="6298642" y="-137900"/>
                  <a:pt x="7429082" y="131732"/>
                  <a:pt x="8340132" y="125033"/>
                </a:cubicBezTo>
                <a:cubicBezTo>
                  <a:pt x="9251183" y="118334"/>
                  <a:pt x="10376598" y="68092"/>
                  <a:pt x="10781881" y="54694"/>
                </a:cubicBezTo>
                <a:cubicBezTo>
                  <a:pt x="11187165" y="41296"/>
                  <a:pt x="10979499" y="42971"/>
                  <a:pt x="10771833" y="44646"/>
                </a:cubicBez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0449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:p14="http://schemas.microsoft.com/office/powerpoint/2010/main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Pages>31</Pages>
  <Words>912</Words>
  <Characters>0</Characters>
  <Application>Microsoft Office PowerPoint</Application>
  <DocSecurity>0</DocSecurity>
  <PresentationFormat>와이드스크린</PresentationFormat>
  <Lines>0</Lines>
  <Paragraphs>224</Paragraphs>
  <Slides>23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나눔스퀘어 ExtraBold</vt:lpstr>
      <vt:lpstr>맑은 고딕</vt:lpstr>
      <vt:lpstr>서울남산체 EB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최 경수</cp:lastModifiedBy>
  <cp:revision>56</cp:revision>
  <dcterms:modified xsi:type="dcterms:W3CDTF">2023-05-04T00:00:40Z</dcterms:modified>
  <cp:version>9.104.137.47964</cp:version>
</cp:coreProperties>
</file>