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43" r:id="rId2"/>
    <p:sldId id="344" r:id="rId3"/>
    <p:sldId id="256" r:id="rId4"/>
    <p:sldId id="259" r:id="rId5"/>
    <p:sldId id="340" r:id="rId6"/>
    <p:sldId id="334" r:id="rId7"/>
    <p:sldId id="261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8" r:id="rId16"/>
    <p:sldId id="359" r:id="rId17"/>
    <p:sldId id="353" r:id="rId18"/>
    <p:sldId id="363" r:id="rId19"/>
    <p:sldId id="364" r:id="rId20"/>
    <p:sldId id="365" r:id="rId21"/>
    <p:sldId id="366" r:id="rId22"/>
    <p:sldId id="361" r:id="rId23"/>
    <p:sldId id="367" r:id="rId24"/>
    <p:sldId id="368" r:id="rId25"/>
    <p:sldId id="362" r:id="rId2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08A05AD-9DEE-4A37-ACCD-7233A6A7C9D5}">
          <p14:sldIdLst>
            <p14:sldId id="343"/>
            <p14:sldId id="344"/>
          </p14:sldIdLst>
        </p14:section>
        <p14:section name="예시" id="{4C5D8711-54C6-8C44-A16B-6A1B908951E2}">
          <p14:sldIdLst>
            <p14:sldId id="256"/>
            <p14:sldId id="259"/>
            <p14:sldId id="340"/>
            <p14:sldId id="334"/>
            <p14:sldId id="261"/>
          </p14:sldIdLst>
        </p14:section>
        <p14:section name="메인 화면" id="{7058CF5A-70AD-428A-9D15-3A9CBA91CF99}">
          <p14:sldIdLst>
            <p14:sldId id="345"/>
            <p14:sldId id="346"/>
          </p14:sldIdLst>
        </p14:section>
        <p14:section name="회원가입" id="{938DB382-C1BE-604E-953A-7322DD813B90}">
          <p14:sldIdLst/>
        </p14:section>
        <p14:section name="공통" id="{26A94DC5-BA3A-7A46-8D8C-FC7E909B13F4}">
          <p14:sldIdLst/>
        </p14:section>
        <p14:section name="구인 공고" id="{E814540F-983E-45B9-9F5D-75A0886A9100}">
          <p14:sldIdLst>
            <p14:sldId id="347"/>
          </p14:sldIdLst>
        </p14:section>
        <p14:section name="구인 공고" id="{1B353170-A79B-FC4C-906D-1164F552A160}">
          <p14:sldIdLst>
            <p14:sldId id="348"/>
            <p14:sldId id="349"/>
            <p14:sldId id="350"/>
            <p14:sldId id="351"/>
            <p14:sldId id="358"/>
            <p14:sldId id="359"/>
            <p14:sldId id="353"/>
            <p14:sldId id="363"/>
            <p14:sldId id="364"/>
            <p14:sldId id="365"/>
            <p14:sldId id="366"/>
            <p14:sldId id="361"/>
            <p14:sldId id="367"/>
            <p14:sldId id="368"/>
            <p14:sldId id="362"/>
          </p14:sldIdLst>
        </p14:section>
        <p14:section name="인재 홍보" id="{183A2FA1-9AD2-4039-BAE7-9013273DD908}">
          <p14:sldIdLst/>
        </p14:section>
        <p14:section name="커뮤니티" id="{0FAC3EC3-3F65-BD4B-B1AB-CFDB6D49EA83}">
          <p14:sldIdLst/>
        </p14:section>
        <p14:section name="스마트 매칭 시스템" id="{7F743F27-D8E4-47BB-A714-EC6EB2632196}">
          <p14:sldIdLst/>
        </p14:section>
        <p14:section name="전문컨텐츠" id="{7B65B69C-EED1-714F-8B76-8DFEE1EA0F76}">
          <p14:sldIdLst/>
        </p14:section>
        <p14:section name="취업랩" id="{95560A17-D2AD-4EDA-BBB6-C4434BE5D8DD}">
          <p14:sldIdLst/>
        </p14:section>
        <p14:section name="부가기능" id="{FC2D71A7-FA75-6641-A69D-F196F8CC761F}">
          <p14:sldIdLst/>
        </p14:section>
        <p14:section name="고객센터" id="{ACC5CE6F-07BA-B441-A14D-113175561308}">
          <p14:sldIdLst/>
        </p14:section>
        <p14:section name="관리자계정화면" id="{3253B509-9B0F-4606-A33F-B58682560AE3}">
          <p14:sldIdLst/>
        </p14:section>
        <p14:section name="마이페이지" id="{E13E060A-5317-4E5E-BCBC-E621BB39C99E}">
          <p14:sldIdLst/>
        </p14:section>
        <p14:section name="시스템 운영" id="{CD798564-42CD-4EAE-AB1C-8FF6694D11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C5C5C5"/>
    <a:srgbClr val="CBCBCB"/>
    <a:srgbClr val="EAD1DC"/>
    <a:srgbClr val="EAE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2" autoAdjust="0"/>
    <p:restoredTop sz="95318" autoAdjust="0"/>
  </p:normalViewPr>
  <p:slideViewPr>
    <p:cSldViewPr>
      <p:cViewPr varScale="1">
        <p:scale>
          <a:sx n="165" d="100"/>
          <a:sy n="165" d="100"/>
        </p:scale>
        <p:origin x="216" y="31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1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D7A2A-D37B-460A-AE40-68C657171B60}" type="datetimeFigureOut">
              <a:rPr lang="ko-KR" altLang="en-US" smtClean="0"/>
              <a:t>2023. 1. 24.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83063-3985-46CA-A527-C4E7F2CD6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802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83063-3985-46CA-A527-C4E7F2CD60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691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83063-3985-46CA-A527-C4E7F2CD60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976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83063-3985-46CA-A527-C4E7F2CD60C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494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83063-3985-46CA-A527-C4E7F2CD60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835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83063-3985-46CA-A527-C4E7F2CD60C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902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83063-3985-46CA-A527-C4E7F2CD60C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914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83063-3985-46CA-A527-C4E7F2CD60C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06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83063-3985-46CA-A527-C4E7F2CD60C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036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83063-3985-46CA-A527-C4E7F2CD60C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602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83063-3985-46CA-A527-C4E7F2CD60C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672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83063-3985-46CA-A527-C4E7F2CD60C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727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83063-3985-46CA-A527-C4E7F2CD60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203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83063-3985-46CA-A527-C4E7F2CD60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433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83063-3985-46CA-A527-C4E7F2CD60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225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83063-3985-46CA-A527-C4E7F2CD60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095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83063-3985-46CA-A527-C4E7F2CD60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515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83063-3985-46CA-A527-C4E7F2CD60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636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83063-3985-46CA-A527-C4E7F2CD60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543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83063-3985-46CA-A527-C4E7F2CD60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758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1229-18D9-4108-9378-0C45E9B25304}" type="datetimeFigureOut">
              <a:rPr lang="ko-KR" altLang="en-US" smtClean="0"/>
              <a:t>2023. 1. 24.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2FA5-3112-442F-94E9-D45D9AF6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33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1229-18D9-4108-9378-0C45E9B25304}" type="datetimeFigureOut">
              <a:rPr lang="ko-KR" altLang="en-US" smtClean="0"/>
              <a:t>2023. 1. 24.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2FA5-3112-442F-94E9-D45D9AF6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12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1229-18D9-4108-9378-0C45E9B25304}" type="datetimeFigureOut">
              <a:rPr lang="ko-KR" altLang="en-US" smtClean="0"/>
              <a:t>2023. 1. 24.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2FA5-3112-442F-94E9-D45D9AF6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41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1229-18D9-4108-9378-0C45E9B25304}" type="datetimeFigureOut">
              <a:rPr lang="ko-KR" altLang="en-US" smtClean="0"/>
              <a:t>2023. 1. 24.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2FA5-3112-442F-94E9-D45D9AF6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48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1229-18D9-4108-9378-0C45E9B25304}" type="datetimeFigureOut">
              <a:rPr lang="ko-KR" altLang="en-US" smtClean="0"/>
              <a:t>2023. 1. 24.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2FA5-3112-442F-94E9-D45D9AF6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3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1229-18D9-4108-9378-0C45E9B25304}" type="datetimeFigureOut">
              <a:rPr lang="ko-KR" altLang="en-US" smtClean="0"/>
              <a:t>2023. 1. 24.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2FA5-3112-442F-94E9-D45D9AF6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7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1229-18D9-4108-9378-0C45E9B25304}" type="datetimeFigureOut">
              <a:rPr lang="ko-KR" altLang="en-US" smtClean="0"/>
              <a:t>2023. 1. 24.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2FA5-3112-442F-94E9-D45D9AF6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61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1229-18D9-4108-9378-0C45E9B25304}" type="datetimeFigureOut">
              <a:rPr lang="ko-KR" altLang="en-US" smtClean="0"/>
              <a:t>2023. 1. 24.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2FA5-3112-442F-94E9-D45D9AF6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7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1229-18D9-4108-9378-0C45E9B25304}" type="datetimeFigureOut">
              <a:rPr lang="ko-KR" altLang="en-US" smtClean="0"/>
              <a:t>2023. 1. 24.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2FA5-3112-442F-94E9-D45D9AF6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66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1229-18D9-4108-9378-0C45E9B25304}" type="datetimeFigureOut">
              <a:rPr lang="ko-KR" altLang="en-US" smtClean="0"/>
              <a:t>2023. 1. 24.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2FA5-3112-442F-94E9-D45D9AF6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89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1229-18D9-4108-9378-0C45E9B25304}" type="datetimeFigureOut">
              <a:rPr lang="ko-KR" altLang="en-US" smtClean="0"/>
              <a:t>2023. 1. 24.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2FA5-3112-442F-94E9-D45D9AF6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47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81229-18D9-4108-9378-0C45E9B25304}" type="datetimeFigureOut">
              <a:rPr lang="ko-KR" altLang="en-US" smtClean="0"/>
              <a:t>2023. 1. 24.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52FA5-3112-442F-94E9-D45D9AF6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39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그림 51" descr="설명: 세로형_앞장뒷장_로고제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40" y="3657600"/>
            <a:ext cx="91440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641374" y="457201"/>
            <a:ext cx="2857500" cy="32623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787" y="1815666"/>
            <a:ext cx="7421563" cy="64412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           </a:t>
            </a: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- So Match Fun!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395537" y="627534"/>
            <a:ext cx="6270625" cy="8724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HY견고딕" pitchFamily="18" charset="-127"/>
                <a:cs typeface="바탕" pitchFamily="18" charset="-127"/>
              </a:rPr>
              <a:t>화면정의서</a:t>
            </a:r>
            <a:endParaRPr kumimoji="1" 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6464301" y="3219822"/>
            <a:ext cx="2566219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t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" name="Text Box 300"/>
          <p:cNvSpPr txBox="1">
            <a:spLocks noChangeArrowheads="1"/>
          </p:cNvSpPr>
          <p:nvPr/>
        </p:nvSpPr>
        <p:spPr bwMode="auto">
          <a:xfrm>
            <a:off x="3136900" y="7255669"/>
            <a:ext cx="3327400" cy="15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1" lang="en-US" altLang="ko-KR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바탕" pitchFamily="18" charset="-127"/>
                <a:cs typeface="Arial" pitchFamily="34" charset="0"/>
              </a:rPr>
              <a:t>Copyright ⓒ 2012ATIT Co., Ltd. All rights reserved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" name="Line 302"/>
          <p:cNvSpPr>
            <a:spLocks noChangeShapeType="1"/>
          </p:cNvSpPr>
          <p:nvPr/>
        </p:nvSpPr>
        <p:spPr bwMode="auto">
          <a:xfrm>
            <a:off x="357600" y="457200"/>
            <a:ext cx="7310438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Line 303"/>
          <p:cNvSpPr>
            <a:spLocks noChangeShapeType="1"/>
          </p:cNvSpPr>
          <p:nvPr/>
        </p:nvSpPr>
        <p:spPr bwMode="auto">
          <a:xfrm>
            <a:off x="357600" y="1688604"/>
            <a:ext cx="7310438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Line 304"/>
          <p:cNvSpPr>
            <a:spLocks noChangeShapeType="1"/>
          </p:cNvSpPr>
          <p:nvPr/>
        </p:nvSpPr>
        <p:spPr bwMode="auto">
          <a:xfrm>
            <a:off x="357600" y="2633328"/>
            <a:ext cx="73088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52400" y="1010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152400" y="87868"/>
            <a:ext cx="18473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152400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152400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450559"/>
              </p:ext>
            </p:extLst>
          </p:nvPr>
        </p:nvGraphicFramePr>
        <p:xfrm>
          <a:off x="372704" y="3813888"/>
          <a:ext cx="4199296" cy="102611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6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5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207"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sz="7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문서관리번호</a:t>
                      </a: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en-US" altLang="ko-KR" sz="7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DDIT-</a:t>
                      </a:r>
                      <a:endParaRPr lang="ko-KR" sz="7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13"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altLang="en-US" sz="7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작   성   일</a:t>
                      </a:r>
                      <a:endParaRPr lang="ko-KR" sz="7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en-US" altLang="ko-KR" sz="7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2023.01.21</a:t>
                      </a: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95"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sz="7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보</a:t>
                      </a:r>
                      <a:r>
                        <a:rPr lang="en-US" altLang="ko-KR" sz="7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ko-KR" sz="7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안</a:t>
                      </a: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altLang="en-US" sz="7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일반</a:t>
                      </a:r>
                      <a:endParaRPr lang="ko-KR" sz="7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918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055869"/>
              </p:ext>
            </p:extLst>
          </p:nvPr>
        </p:nvGraphicFramePr>
        <p:xfrm>
          <a:off x="3" y="0"/>
          <a:ext cx="6300193" cy="918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0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공고 상세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Date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2023.01.22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Author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최경수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Path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/>
                        <a:t>구인공고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Description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/>
                        <a:t>공고별</a:t>
                      </a:r>
                      <a:r>
                        <a:rPr lang="ko-KR" altLang="en-US" sz="800" b="1" dirty="0"/>
                        <a:t> 상세 내용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813344"/>
              </p:ext>
            </p:extLst>
          </p:nvPr>
        </p:nvGraphicFramePr>
        <p:xfrm>
          <a:off x="6384032" y="1"/>
          <a:ext cx="2759968" cy="2698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79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각 구인 공고에 대한 상세 화면을 볼 수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상세 정보를 보고 </a:t>
                      </a:r>
                      <a:r>
                        <a:rPr lang="ko-KR" altLang="en-US" sz="6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입사지원할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수 있다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입사지원한 것을 수정하거나 취소할 수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8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28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구인 </a:t>
                      </a:r>
                      <a:r>
                        <a:rPr lang="ko-KR" altLang="en-US" sz="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공고글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목록에서 구인 </a:t>
                      </a:r>
                      <a:r>
                        <a:rPr lang="ko-KR" altLang="en-US" sz="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공고글을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눌러 공고 </a:t>
                      </a:r>
                      <a:r>
                        <a:rPr lang="ko-KR" altLang="en-US" sz="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상세글을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볼 수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ABCA57D-7143-0B20-4969-59F521186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172238"/>
              </p:ext>
            </p:extLst>
          </p:nvPr>
        </p:nvGraphicFramePr>
        <p:xfrm>
          <a:off x="89759" y="921804"/>
          <a:ext cx="6120680" cy="4112890"/>
        </p:xfrm>
        <a:graphic>
          <a:graphicData uri="http://schemas.openxmlformats.org/drawingml/2006/table">
            <a:tbl>
              <a:tblPr firstRow="1" bandRow="1">
                <a:blipFill>
                  <a:blip r:embed="rId3"/>
                  <a:stretch>
                    <a:fillRect/>
                  </a:stretch>
                </a:blipFill>
                <a:tableStyleId>{073A0DAA-6AF3-43AB-8588-CEC1D06C72B9}</a:tableStyleId>
              </a:tblPr>
              <a:tblGrid>
                <a:gridCol w="522024">
                  <a:extLst>
                    <a:ext uri="{9D8B030D-6E8A-4147-A177-3AD203B41FA5}">
                      <a16:colId xmlns:a16="http://schemas.microsoft.com/office/drawing/2014/main" val="3808950778"/>
                    </a:ext>
                  </a:extLst>
                </a:gridCol>
                <a:gridCol w="508851">
                  <a:extLst>
                    <a:ext uri="{9D8B030D-6E8A-4147-A177-3AD203B41FA5}">
                      <a16:colId xmlns:a16="http://schemas.microsoft.com/office/drawing/2014/main" val="1936772182"/>
                    </a:ext>
                  </a:extLst>
                </a:gridCol>
                <a:gridCol w="508851">
                  <a:extLst>
                    <a:ext uri="{9D8B030D-6E8A-4147-A177-3AD203B41FA5}">
                      <a16:colId xmlns:a16="http://schemas.microsoft.com/office/drawing/2014/main" val="2967841623"/>
                    </a:ext>
                  </a:extLst>
                </a:gridCol>
                <a:gridCol w="510145">
                  <a:extLst>
                    <a:ext uri="{9D8B030D-6E8A-4147-A177-3AD203B41FA5}">
                      <a16:colId xmlns:a16="http://schemas.microsoft.com/office/drawing/2014/main" val="1923407031"/>
                    </a:ext>
                  </a:extLst>
                </a:gridCol>
                <a:gridCol w="508851">
                  <a:extLst>
                    <a:ext uri="{9D8B030D-6E8A-4147-A177-3AD203B41FA5}">
                      <a16:colId xmlns:a16="http://schemas.microsoft.com/office/drawing/2014/main" val="3023072639"/>
                    </a:ext>
                  </a:extLst>
                </a:gridCol>
                <a:gridCol w="508851">
                  <a:extLst>
                    <a:ext uri="{9D8B030D-6E8A-4147-A177-3AD203B41FA5}">
                      <a16:colId xmlns:a16="http://schemas.microsoft.com/office/drawing/2014/main" val="2903024400"/>
                    </a:ext>
                  </a:extLst>
                </a:gridCol>
                <a:gridCol w="508851">
                  <a:extLst>
                    <a:ext uri="{9D8B030D-6E8A-4147-A177-3AD203B41FA5}">
                      <a16:colId xmlns:a16="http://schemas.microsoft.com/office/drawing/2014/main" val="2895048739"/>
                    </a:ext>
                  </a:extLst>
                </a:gridCol>
                <a:gridCol w="508851">
                  <a:extLst>
                    <a:ext uri="{9D8B030D-6E8A-4147-A177-3AD203B41FA5}">
                      <a16:colId xmlns:a16="http://schemas.microsoft.com/office/drawing/2014/main" val="1589710423"/>
                    </a:ext>
                  </a:extLst>
                </a:gridCol>
                <a:gridCol w="508852">
                  <a:extLst>
                    <a:ext uri="{9D8B030D-6E8A-4147-A177-3AD203B41FA5}">
                      <a16:colId xmlns:a16="http://schemas.microsoft.com/office/drawing/2014/main" val="3230421514"/>
                    </a:ext>
                  </a:extLst>
                </a:gridCol>
                <a:gridCol w="508851">
                  <a:extLst>
                    <a:ext uri="{9D8B030D-6E8A-4147-A177-3AD203B41FA5}">
                      <a16:colId xmlns:a16="http://schemas.microsoft.com/office/drawing/2014/main" val="1822294652"/>
                    </a:ext>
                  </a:extLst>
                </a:gridCol>
                <a:gridCol w="508851">
                  <a:extLst>
                    <a:ext uri="{9D8B030D-6E8A-4147-A177-3AD203B41FA5}">
                      <a16:colId xmlns:a16="http://schemas.microsoft.com/office/drawing/2014/main" val="3125531040"/>
                    </a:ext>
                  </a:extLst>
                </a:gridCol>
                <a:gridCol w="508851">
                  <a:extLst>
                    <a:ext uri="{9D8B030D-6E8A-4147-A177-3AD203B41FA5}">
                      <a16:colId xmlns:a16="http://schemas.microsoft.com/office/drawing/2014/main" val="1430463260"/>
                    </a:ext>
                  </a:extLst>
                </a:gridCol>
              </a:tblGrid>
              <a:tr h="359473">
                <a:tc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로고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140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구인공고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700" spc="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구인공고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스마트</a:t>
                      </a:r>
                      <a:endParaRPr lang="en-US" altLang="ko-Kore-KR" sz="700" spc="0" baseline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algn="ctr"/>
                      <a:r>
                        <a:rPr lang="ko-Kore-KR" altLang="en-US" sz="700" spc="-15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매칭시스템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인재홍보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전문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컨텐츠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취업랩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 dirty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커뮤니티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부가기능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고개센터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마이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167578"/>
                  </a:ext>
                </a:extLst>
              </a:tr>
              <a:tr h="359473">
                <a:tc gridSpan="2"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정보 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공고 상세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92301"/>
                  </a:ext>
                </a:extLst>
              </a:tr>
              <a:tr h="359473">
                <a:tc rowSpan="4" gridSpan="2">
                  <a:txBody>
                    <a:bodyPr/>
                    <a:lstStyle/>
                    <a:p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투명도</a:t>
                      </a:r>
                      <a:endParaRPr lang="en-US" altLang="ko-Kore-KR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r>
                        <a:rPr lang="en-US" altLang="ko-Kore-KR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TOP100</a:t>
                      </a:r>
                    </a:p>
                    <a:p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공채</a:t>
                      </a:r>
                      <a:endParaRPr lang="en-US" altLang="ko-Kore-KR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지역별</a:t>
                      </a:r>
                      <a:endParaRPr lang="en-US" altLang="ko-Kore-KR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직무별</a:t>
                      </a:r>
                      <a:endParaRPr lang="en-US" altLang="ko-Kore-KR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기업별</a:t>
                      </a:r>
                      <a:endParaRPr lang="en-US" altLang="ko-Kore-KR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학력별</a:t>
                      </a:r>
                      <a:endParaRPr lang="en-US" altLang="ko-Kore-KR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상세조건별</a:t>
                      </a:r>
                      <a:endParaRPr lang="en-US" altLang="ko-Kore-KR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관심기업</a:t>
                      </a:r>
                      <a:endParaRPr lang="en-US" altLang="ko-Kore-KR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rowSpan="4" gridSpan="3"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사진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공고처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876605"/>
                  </a:ext>
                </a:extLst>
              </a:tr>
              <a:tr h="359473">
                <a:tc gridSpan="2"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공고명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880736"/>
                  </a:ext>
                </a:extLst>
              </a:tr>
              <a:tr h="359473">
                <a:tc gridSpan="2"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지원자격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플</a:t>
                      </a:r>
                      <a:endParaRPr lang="en-US" altLang="ko-Kore-KR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로</a:t>
                      </a:r>
                      <a:endParaRPr lang="en-US" altLang="ko-Kore-KR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팅</a:t>
                      </a:r>
                      <a:endParaRPr lang="en-US" altLang="ko-Kore-KR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algn="ctr"/>
                      <a:endParaRPr lang="en-US" altLang="ko-Kore-KR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메</a:t>
                      </a:r>
                      <a:endParaRPr lang="en-US" altLang="ko-Kore-KR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뉴</a:t>
                      </a:r>
                      <a:endParaRPr lang="en-US" altLang="ko-Kore-KR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188976"/>
                  </a:ext>
                </a:extLst>
              </a:tr>
              <a:tr h="359473">
                <a:tc gridSpan="2"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근무조건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266636"/>
                  </a:ext>
                </a:extLst>
              </a:tr>
              <a:tr h="35947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공고 등록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회사 정보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복리 후생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954173"/>
                  </a:ext>
                </a:extLst>
              </a:tr>
              <a:tr h="359473">
                <a:tc gridSpan="2">
                  <a:txBody>
                    <a:bodyPr/>
                    <a:lstStyle/>
                    <a:p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일반채용</a:t>
                      </a:r>
                      <a:endParaRPr lang="en-US" altLang="ko-Kore-KR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블라인드</a:t>
                      </a:r>
                      <a:endParaRPr lang="en-US" altLang="ko-Kore-KR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직무 정보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업무 환경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538390"/>
                  </a:ext>
                </a:extLst>
              </a:tr>
              <a:tr h="35947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400" b="1" i="0" u="sng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입사지원</a:t>
                      </a:r>
                      <a:endParaRPr lang="ko-Kore-KR" altLang="en-US" sz="1200" b="1" i="0" u="sng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상세내용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오시는 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358811"/>
                  </a:ext>
                </a:extLst>
              </a:tr>
              <a:tr h="35947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입사지원 가능 회사</a:t>
                      </a:r>
                      <a:endParaRPr lang="en-US" altLang="ko-Kore-KR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내 입사지원 확인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과정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지원 후기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입사지원</a:t>
                      </a:r>
                      <a:endParaRPr lang="en-US" altLang="ko-Kore-KR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algn="ctr"/>
                      <a:r>
                        <a:rPr lang="en-US" altLang="ko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-------</a:t>
                      </a:r>
                    </a:p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수정</a:t>
                      </a:r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/</a:t>
                      </a:r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취소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378707"/>
                  </a:ext>
                </a:extLst>
              </a:tr>
              <a:tr h="35947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4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과정</a:t>
                      </a:r>
                      <a:endParaRPr lang="en-US" altLang="ko-Kore-KR" sz="14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4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다면 평가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지원자 통계 현황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유사공고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44821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C28A58A5-BC5D-0FDF-DC55-4A041809A4D8}"/>
              </a:ext>
            </a:extLst>
          </p:cNvPr>
          <p:cNvSpPr/>
          <p:nvPr/>
        </p:nvSpPr>
        <p:spPr>
          <a:xfrm>
            <a:off x="1547664" y="137119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7D1DF10-8C1A-4DA8-CD90-F2E7928D6E87}"/>
              </a:ext>
            </a:extLst>
          </p:cNvPr>
          <p:cNvSpPr/>
          <p:nvPr/>
        </p:nvSpPr>
        <p:spPr>
          <a:xfrm>
            <a:off x="5148064" y="406667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2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312C571-FBB3-F685-BA8C-F8ED9D6B910D}"/>
              </a:ext>
            </a:extLst>
          </p:cNvPr>
          <p:cNvSpPr/>
          <p:nvPr/>
        </p:nvSpPr>
        <p:spPr>
          <a:xfrm>
            <a:off x="6061540" y="480399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3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406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395048"/>
              </p:ext>
            </p:extLst>
          </p:nvPr>
        </p:nvGraphicFramePr>
        <p:xfrm>
          <a:off x="3" y="0"/>
          <a:ext cx="6300193" cy="918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0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pc="-150" dirty="0"/>
                        <a:t>채용 과정 다면평가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Date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2023.01.22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Author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최경수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Path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/>
                        <a:t>구인공고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Description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/>
                        <a:t>채용 과정 다면평가 메인 화면</a:t>
                      </a:r>
                      <a:r>
                        <a:rPr lang="en-US" altLang="ko-KR" sz="800" b="1" dirty="0"/>
                        <a:t> - </a:t>
                      </a:r>
                      <a:r>
                        <a:rPr lang="ko-KR" altLang="en-US" sz="800" b="1" dirty="0"/>
                        <a:t>달력형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152608"/>
              </p:ext>
            </p:extLst>
          </p:nvPr>
        </p:nvGraphicFramePr>
        <p:xfrm>
          <a:off x="6384032" y="1"/>
          <a:ext cx="2759968" cy="2698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79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달력형으로 일정을 볼 수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달력에서 날짜를 선택하면 일정을 볼 수 있다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추가 버튼을 일정을 추가할 수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8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28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구인공고의 채용 과정 다면평가 버튼을 누르면 채용 과정 목록의 메인 화면으로 갈 수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ABCA57D-7143-0B20-4969-59F521186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299938"/>
              </p:ext>
            </p:extLst>
          </p:nvPr>
        </p:nvGraphicFramePr>
        <p:xfrm>
          <a:off x="89759" y="921804"/>
          <a:ext cx="6210435" cy="4002872"/>
        </p:xfrm>
        <a:graphic>
          <a:graphicData uri="http://schemas.openxmlformats.org/drawingml/2006/table">
            <a:tbl>
              <a:tblPr firstRow="1" bandRow="1">
                <a:blipFill>
                  <a:blip r:embed="rId3"/>
                  <a:stretch>
                    <a:fillRect/>
                  </a:stretch>
                </a:blipFill>
                <a:tableStyleId>{073A0DAA-6AF3-43AB-8588-CEC1D06C72B9}</a:tableStyleId>
              </a:tblPr>
              <a:tblGrid>
                <a:gridCol w="482724">
                  <a:extLst>
                    <a:ext uri="{9D8B030D-6E8A-4147-A177-3AD203B41FA5}">
                      <a16:colId xmlns:a16="http://schemas.microsoft.com/office/drawing/2014/main" val="3808950778"/>
                    </a:ext>
                  </a:extLst>
                </a:gridCol>
                <a:gridCol w="470543">
                  <a:extLst>
                    <a:ext uri="{9D8B030D-6E8A-4147-A177-3AD203B41FA5}">
                      <a16:colId xmlns:a16="http://schemas.microsoft.com/office/drawing/2014/main" val="1936772182"/>
                    </a:ext>
                  </a:extLst>
                </a:gridCol>
                <a:gridCol w="470543">
                  <a:extLst>
                    <a:ext uri="{9D8B030D-6E8A-4147-A177-3AD203B41FA5}">
                      <a16:colId xmlns:a16="http://schemas.microsoft.com/office/drawing/2014/main" val="2967841623"/>
                    </a:ext>
                  </a:extLst>
                </a:gridCol>
                <a:gridCol w="590209">
                  <a:extLst>
                    <a:ext uri="{9D8B030D-6E8A-4147-A177-3AD203B41FA5}">
                      <a16:colId xmlns:a16="http://schemas.microsoft.com/office/drawing/2014/main" val="1923407031"/>
                    </a:ext>
                  </a:extLst>
                </a:gridCol>
                <a:gridCol w="532696">
                  <a:extLst>
                    <a:ext uri="{9D8B030D-6E8A-4147-A177-3AD203B41FA5}">
                      <a16:colId xmlns:a16="http://schemas.microsoft.com/office/drawing/2014/main" val="3023072639"/>
                    </a:ext>
                  </a:extLst>
                </a:gridCol>
                <a:gridCol w="532696">
                  <a:extLst>
                    <a:ext uri="{9D8B030D-6E8A-4147-A177-3AD203B41FA5}">
                      <a16:colId xmlns:a16="http://schemas.microsoft.com/office/drawing/2014/main" val="2903024400"/>
                    </a:ext>
                  </a:extLst>
                </a:gridCol>
                <a:gridCol w="532696">
                  <a:extLst>
                    <a:ext uri="{9D8B030D-6E8A-4147-A177-3AD203B41FA5}">
                      <a16:colId xmlns:a16="http://schemas.microsoft.com/office/drawing/2014/main" val="2895048739"/>
                    </a:ext>
                  </a:extLst>
                </a:gridCol>
                <a:gridCol w="532696">
                  <a:extLst>
                    <a:ext uri="{9D8B030D-6E8A-4147-A177-3AD203B41FA5}">
                      <a16:colId xmlns:a16="http://schemas.microsoft.com/office/drawing/2014/main" val="1589710423"/>
                    </a:ext>
                  </a:extLst>
                </a:gridCol>
                <a:gridCol w="532696">
                  <a:extLst>
                    <a:ext uri="{9D8B030D-6E8A-4147-A177-3AD203B41FA5}">
                      <a16:colId xmlns:a16="http://schemas.microsoft.com/office/drawing/2014/main" val="3230421514"/>
                    </a:ext>
                  </a:extLst>
                </a:gridCol>
                <a:gridCol w="266348">
                  <a:extLst>
                    <a:ext uri="{9D8B030D-6E8A-4147-A177-3AD203B41FA5}">
                      <a16:colId xmlns:a16="http://schemas.microsoft.com/office/drawing/2014/main" val="1822294652"/>
                    </a:ext>
                  </a:extLst>
                </a:gridCol>
                <a:gridCol w="266348">
                  <a:extLst>
                    <a:ext uri="{9D8B030D-6E8A-4147-A177-3AD203B41FA5}">
                      <a16:colId xmlns:a16="http://schemas.microsoft.com/office/drawing/2014/main" val="2048818582"/>
                    </a:ext>
                  </a:extLst>
                </a:gridCol>
                <a:gridCol w="466109">
                  <a:extLst>
                    <a:ext uri="{9D8B030D-6E8A-4147-A177-3AD203B41FA5}">
                      <a16:colId xmlns:a16="http://schemas.microsoft.com/office/drawing/2014/main" val="3125531040"/>
                    </a:ext>
                  </a:extLst>
                </a:gridCol>
                <a:gridCol w="534131">
                  <a:extLst>
                    <a:ext uri="{9D8B030D-6E8A-4147-A177-3AD203B41FA5}">
                      <a16:colId xmlns:a16="http://schemas.microsoft.com/office/drawing/2014/main" val="1430463260"/>
                    </a:ext>
                  </a:extLst>
                </a:gridCol>
              </a:tblGrid>
              <a:tr h="343396">
                <a:tc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로고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140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구인공고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700" spc="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구인공고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스마트</a:t>
                      </a:r>
                      <a:endParaRPr lang="en-US" altLang="ko-Kore-KR" sz="700" spc="0" baseline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algn="ctr"/>
                      <a:r>
                        <a:rPr lang="ko-Kore-KR" altLang="en-US" sz="700" spc="-15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매칭시스템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인재홍보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전문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컨텐츠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취업랩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 dirty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커뮤니티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부가기능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7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고개센터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마이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167578"/>
                  </a:ext>
                </a:extLst>
              </a:tr>
              <a:tr h="343396">
                <a:tc gridSpan="2">
                  <a:txBody>
                    <a:bodyPr/>
                    <a:lstStyle/>
                    <a:p>
                      <a:r>
                        <a:rPr lang="ko-Kore-KR" altLang="en-US" sz="1200" spc="-1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정보 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92301"/>
                  </a:ext>
                </a:extLst>
              </a:tr>
              <a:tr h="34339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공고 등록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&lt;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2023/01</a:t>
                      </a:r>
                      <a:endParaRPr lang="ko-Kore-KR" altLang="en-US" sz="7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달력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7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월</a:t>
                      </a:r>
                      <a:r>
                        <a:rPr lang="en-US" altLang="ko-Kore-KR" sz="7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/</a:t>
                      </a:r>
                      <a:r>
                        <a:rPr lang="ko-Kore-KR" altLang="en-US" sz="7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&gt;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2023/01/23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876605"/>
                  </a:ext>
                </a:extLst>
              </a:tr>
              <a:tr h="34339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4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입사지원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1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평가시작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880736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b="1" u="sng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과정</a:t>
                      </a:r>
                      <a:endParaRPr lang="en-US" altLang="ko-Kore-KR" sz="1200" b="1" u="sng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b="1" u="sng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다면평가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7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2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양식 변경하기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ore-KR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188976"/>
                  </a:ext>
                </a:extLst>
              </a:tr>
              <a:tr h="345440">
                <a:tc rowSpan="3"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1" u="sng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현황 메인</a:t>
                      </a:r>
                      <a:endParaRPr lang="en-US" altLang="ko-Kore-KR" sz="800" b="1" u="sng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u="none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채용과정 관리</a:t>
                      </a:r>
                      <a:endParaRPr lang="en-US" altLang="ko-Kore-KR" sz="800" b="0" u="none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채용과정 등록</a:t>
                      </a:r>
                      <a:endParaRPr lang="en-US" altLang="ko-Kore-KR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목록 조회</a:t>
                      </a:r>
                      <a:endParaRPr lang="en-US" altLang="ko-Kore-KR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과정 양식 관리</a:t>
                      </a:r>
                      <a:endParaRPr lang="en-US" altLang="ko-Kore-KR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과정별 평가 기준</a:t>
                      </a:r>
                      <a:endParaRPr lang="en-US" altLang="ko-Kore-KR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제출 서류 관리</a:t>
                      </a:r>
                      <a:endParaRPr lang="en-US" altLang="ko-Kore-KR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최종 결정</a:t>
                      </a:r>
                      <a:endParaRPr lang="en-US" altLang="ko-Kore-KR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+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266636"/>
                  </a:ext>
                </a:extLst>
              </a:tr>
              <a:tr h="360412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4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954173"/>
                  </a:ext>
                </a:extLst>
              </a:tr>
              <a:tr h="243219">
                <a:tc gridSpan="2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538390"/>
                  </a:ext>
                </a:extLst>
              </a:tr>
              <a:tr h="34796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358811"/>
                  </a:ext>
                </a:extLst>
              </a:tr>
              <a:tr h="33813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선형 진행도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378707"/>
                  </a:ext>
                </a:extLst>
              </a:tr>
              <a:tr h="419192">
                <a:tc gridSpan="2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494057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A6674565-3F05-57C2-F58D-AAB25EA93663}"/>
              </a:ext>
            </a:extLst>
          </p:cNvPr>
          <p:cNvSpPr/>
          <p:nvPr/>
        </p:nvSpPr>
        <p:spPr>
          <a:xfrm>
            <a:off x="1475656" y="156363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AC90BAC-4B4A-3773-D85E-10A699F94EF7}"/>
              </a:ext>
            </a:extLst>
          </p:cNvPr>
          <p:cNvSpPr/>
          <p:nvPr/>
        </p:nvSpPr>
        <p:spPr>
          <a:xfrm>
            <a:off x="5436096" y="278777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3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7B600A0-35A8-4F12-5E85-CE5DC3541B0F}"/>
              </a:ext>
            </a:extLst>
          </p:cNvPr>
          <p:cNvSpPr/>
          <p:nvPr/>
        </p:nvSpPr>
        <p:spPr>
          <a:xfrm>
            <a:off x="2699792" y="235572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2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214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610756"/>
              </p:ext>
            </p:extLst>
          </p:nvPr>
        </p:nvGraphicFramePr>
        <p:xfrm>
          <a:off x="3" y="0"/>
          <a:ext cx="6300193" cy="918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0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pc="-150" dirty="0"/>
                        <a:t>채용 과정 다면평가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Date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2023.01.22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Author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최경수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Path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/>
                        <a:t>구인공고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Description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/>
                        <a:t>채용 과정 다면평가 </a:t>
                      </a:r>
                      <a:r>
                        <a:rPr lang="ko-KR" altLang="en-US" sz="800" b="1" dirty="0" err="1"/>
                        <a:t>메인화면</a:t>
                      </a:r>
                      <a:r>
                        <a:rPr lang="ko-KR" altLang="en-US" sz="800" b="1" dirty="0"/>
                        <a:t> </a:t>
                      </a:r>
                      <a:r>
                        <a:rPr lang="en-US" altLang="ko-KR" sz="800" b="1" dirty="0"/>
                        <a:t>– </a:t>
                      </a:r>
                      <a:r>
                        <a:rPr lang="ko-KR" altLang="en-US" sz="800" b="1" dirty="0"/>
                        <a:t>선형 진행도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287873"/>
              </p:ext>
            </p:extLst>
          </p:nvPr>
        </p:nvGraphicFramePr>
        <p:xfrm>
          <a:off x="6384032" y="1"/>
          <a:ext cx="2759968" cy="2698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79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구인 공고에 대한 선형 진행도를 볼 수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선형 진행도에서 날짜에 따라 진행도를 볼 수 있다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공고에 대한 통계를 볼 수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8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28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채용 과정 다면평가를 눌러 채용 과정 메인 화면으로 가면 진행도를 볼 수 있고 진행도에서 공고명이나 각 단계를 클릭하면 세부 과정으로 들어갈 수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ABCA57D-7143-0B20-4969-59F521186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287492"/>
              </p:ext>
            </p:extLst>
          </p:nvPr>
        </p:nvGraphicFramePr>
        <p:xfrm>
          <a:off x="89759" y="921804"/>
          <a:ext cx="6210435" cy="4007677"/>
        </p:xfrm>
        <a:graphic>
          <a:graphicData uri="http://schemas.openxmlformats.org/drawingml/2006/table">
            <a:tbl>
              <a:tblPr firstRow="1" bandRow="1">
                <a:blipFill>
                  <a:blip r:embed="rId3"/>
                  <a:stretch>
                    <a:fillRect/>
                  </a:stretch>
                </a:blipFill>
                <a:tableStyleId>{073A0DAA-6AF3-43AB-8588-CEC1D06C72B9}</a:tableStyleId>
              </a:tblPr>
              <a:tblGrid>
                <a:gridCol w="482724">
                  <a:extLst>
                    <a:ext uri="{9D8B030D-6E8A-4147-A177-3AD203B41FA5}">
                      <a16:colId xmlns:a16="http://schemas.microsoft.com/office/drawing/2014/main" val="3808950778"/>
                    </a:ext>
                  </a:extLst>
                </a:gridCol>
                <a:gridCol w="470543">
                  <a:extLst>
                    <a:ext uri="{9D8B030D-6E8A-4147-A177-3AD203B41FA5}">
                      <a16:colId xmlns:a16="http://schemas.microsoft.com/office/drawing/2014/main" val="1936772182"/>
                    </a:ext>
                  </a:extLst>
                </a:gridCol>
                <a:gridCol w="470543">
                  <a:extLst>
                    <a:ext uri="{9D8B030D-6E8A-4147-A177-3AD203B41FA5}">
                      <a16:colId xmlns:a16="http://schemas.microsoft.com/office/drawing/2014/main" val="2967841623"/>
                    </a:ext>
                  </a:extLst>
                </a:gridCol>
                <a:gridCol w="590209">
                  <a:extLst>
                    <a:ext uri="{9D8B030D-6E8A-4147-A177-3AD203B41FA5}">
                      <a16:colId xmlns:a16="http://schemas.microsoft.com/office/drawing/2014/main" val="1923407031"/>
                    </a:ext>
                  </a:extLst>
                </a:gridCol>
                <a:gridCol w="532696">
                  <a:extLst>
                    <a:ext uri="{9D8B030D-6E8A-4147-A177-3AD203B41FA5}">
                      <a16:colId xmlns:a16="http://schemas.microsoft.com/office/drawing/2014/main" val="3023072639"/>
                    </a:ext>
                  </a:extLst>
                </a:gridCol>
                <a:gridCol w="532696">
                  <a:extLst>
                    <a:ext uri="{9D8B030D-6E8A-4147-A177-3AD203B41FA5}">
                      <a16:colId xmlns:a16="http://schemas.microsoft.com/office/drawing/2014/main" val="2903024400"/>
                    </a:ext>
                  </a:extLst>
                </a:gridCol>
                <a:gridCol w="532696">
                  <a:extLst>
                    <a:ext uri="{9D8B030D-6E8A-4147-A177-3AD203B41FA5}">
                      <a16:colId xmlns:a16="http://schemas.microsoft.com/office/drawing/2014/main" val="2895048739"/>
                    </a:ext>
                  </a:extLst>
                </a:gridCol>
                <a:gridCol w="532696">
                  <a:extLst>
                    <a:ext uri="{9D8B030D-6E8A-4147-A177-3AD203B41FA5}">
                      <a16:colId xmlns:a16="http://schemas.microsoft.com/office/drawing/2014/main" val="1589710423"/>
                    </a:ext>
                  </a:extLst>
                </a:gridCol>
                <a:gridCol w="532696">
                  <a:extLst>
                    <a:ext uri="{9D8B030D-6E8A-4147-A177-3AD203B41FA5}">
                      <a16:colId xmlns:a16="http://schemas.microsoft.com/office/drawing/2014/main" val="3230421514"/>
                    </a:ext>
                  </a:extLst>
                </a:gridCol>
                <a:gridCol w="532696">
                  <a:extLst>
                    <a:ext uri="{9D8B030D-6E8A-4147-A177-3AD203B41FA5}">
                      <a16:colId xmlns:a16="http://schemas.microsoft.com/office/drawing/2014/main" val="1822294652"/>
                    </a:ext>
                  </a:extLst>
                </a:gridCol>
                <a:gridCol w="466109">
                  <a:extLst>
                    <a:ext uri="{9D8B030D-6E8A-4147-A177-3AD203B41FA5}">
                      <a16:colId xmlns:a16="http://schemas.microsoft.com/office/drawing/2014/main" val="3125531040"/>
                    </a:ext>
                  </a:extLst>
                </a:gridCol>
                <a:gridCol w="534131">
                  <a:extLst>
                    <a:ext uri="{9D8B030D-6E8A-4147-A177-3AD203B41FA5}">
                      <a16:colId xmlns:a16="http://schemas.microsoft.com/office/drawing/2014/main" val="1430463260"/>
                    </a:ext>
                  </a:extLst>
                </a:gridCol>
              </a:tblGrid>
              <a:tr h="343396">
                <a:tc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로고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140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구인공고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700" spc="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구인공고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스마트</a:t>
                      </a:r>
                      <a:endParaRPr lang="en-US" altLang="ko-Kore-KR" sz="700" spc="0" baseline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algn="ctr"/>
                      <a:r>
                        <a:rPr lang="ko-Kore-KR" altLang="en-US" sz="700" spc="-15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매칭시스템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인재홍보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전문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컨텐츠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취업랩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 dirty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커뮤니티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부가기능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고개센터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마이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167578"/>
                  </a:ext>
                </a:extLst>
              </a:tr>
              <a:tr h="343396">
                <a:tc gridSpan="2">
                  <a:txBody>
                    <a:bodyPr/>
                    <a:lstStyle/>
                    <a:p>
                      <a:r>
                        <a:rPr lang="ko-Kore-KR" altLang="en-US" sz="1200" spc="-1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정보 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92301"/>
                  </a:ext>
                </a:extLst>
              </a:tr>
              <a:tr h="34339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공고 등록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선형 진행도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876605"/>
                  </a:ext>
                </a:extLst>
              </a:tr>
              <a:tr h="34339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4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입사지원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공고명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5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입사지원서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5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자기소개서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5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필기시험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5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역량면접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5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인턴십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5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임원면접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880736"/>
                  </a:ext>
                </a:extLst>
              </a:tr>
              <a:tr h="46200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b="1" u="sng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과정</a:t>
                      </a:r>
                      <a:endParaRPr lang="en-US" altLang="ko-Kore-KR" sz="1200" b="1" u="sng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b="1" u="sng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다면평가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altLang="ko-Kore-KR" sz="1200" dirty="0">
                          <a:highlight>
                            <a:srgbClr val="FFFF00"/>
                          </a:highlight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-</a:t>
                      </a:r>
                      <a:r>
                        <a:rPr lang="en-US" altLang="ko-KR" sz="1200" dirty="0">
                          <a:highlight>
                            <a:srgbClr val="FFFF00"/>
                          </a:highlight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|------|-----|---</a:t>
                      </a:r>
                      <a:r>
                        <a:rPr lang="en-US" altLang="ko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--|-----|------|-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altLang="ko-Kore-KR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188976"/>
                  </a:ext>
                </a:extLst>
              </a:tr>
              <a:tr h="343396">
                <a:tc rowSpan="3"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1" u="sng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현황 메인</a:t>
                      </a:r>
                      <a:endParaRPr lang="en-US" altLang="ko-Kore-KR" sz="800" b="1" u="sng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u="none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채용과정 관리</a:t>
                      </a:r>
                      <a:endParaRPr lang="en-US" altLang="ko-Kore-KR" sz="800" b="0" u="none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채용과정 등록</a:t>
                      </a:r>
                      <a:endParaRPr lang="en-US" altLang="ko-Kore-KR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목록 조회</a:t>
                      </a:r>
                      <a:endParaRPr lang="en-US" altLang="ko-Kore-KR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과정 양식 관리</a:t>
                      </a:r>
                      <a:endParaRPr lang="en-US" altLang="ko-Kore-KR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과정별 평가 기준</a:t>
                      </a:r>
                      <a:endParaRPr lang="en-US" altLang="ko-Kore-KR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제출 서류 관리</a:t>
                      </a:r>
                      <a:endParaRPr lang="en-US" altLang="ko-Kore-KR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최종 결정</a:t>
                      </a:r>
                      <a:endParaRPr lang="en-US" altLang="ko-Kore-KR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공고명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5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입사지원서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5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5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자기소개서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5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5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5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임원면접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266636"/>
                  </a:ext>
                </a:extLst>
              </a:tr>
              <a:tr h="379870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4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dirty="0">
                          <a:highlight>
                            <a:srgbClr val="FFFF00"/>
                          </a:highlight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-</a:t>
                      </a:r>
                      <a:r>
                        <a:rPr lang="en-US" altLang="ko-KR" sz="1200" dirty="0">
                          <a:highlight>
                            <a:srgbClr val="FFFF00"/>
                          </a:highlight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|-----------|--------------</a:t>
                      </a:r>
                      <a:r>
                        <a:rPr lang="en-US" altLang="ko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---|-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954173"/>
                  </a:ext>
                </a:extLst>
              </a:tr>
              <a:tr h="243219">
                <a:tc gridSpan="2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공고명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5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입사지원서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5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인턴십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5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5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5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5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입원면접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538390"/>
                  </a:ext>
                </a:extLst>
              </a:tr>
              <a:tr h="34796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dirty="0">
                          <a:highlight>
                            <a:srgbClr val="FFFF00"/>
                          </a:highlight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-</a:t>
                      </a:r>
                      <a:r>
                        <a:rPr lang="en-US" altLang="ko-KR" sz="1200" dirty="0">
                          <a:highlight>
                            <a:srgbClr val="FFFF00"/>
                          </a:highlight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|-----|--------------</a:t>
                      </a:r>
                      <a:r>
                        <a:rPr lang="en-US" altLang="ko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---------|-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358811"/>
                  </a:ext>
                </a:extLst>
              </a:tr>
              <a:tr h="33813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378707"/>
                  </a:ext>
                </a:extLst>
              </a:tr>
              <a:tr h="419192">
                <a:tc gridSpan="2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통계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494057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96119D74-B99E-0360-CC1F-64993F120155}"/>
              </a:ext>
            </a:extLst>
          </p:cNvPr>
          <p:cNvSpPr/>
          <p:nvPr/>
        </p:nvSpPr>
        <p:spPr>
          <a:xfrm>
            <a:off x="1619672" y="163564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D636C30-737F-44CA-20C6-E90799A4DEA0}"/>
              </a:ext>
            </a:extLst>
          </p:cNvPr>
          <p:cNvSpPr/>
          <p:nvPr/>
        </p:nvSpPr>
        <p:spPr>
          <a:xfrm>
            <a:off x="1547664" y="444395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3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EDC06AC-49D6-26D2-5CEB-5DD1DFBB239C}"/>
              </a:ext>
            </a:extLst>
          </p:cNvPr>
          <p:cNvSpPr/>
          <p:nvPr/>
        </p:nvSpPr>
        <p:spPr>
          <a:xfrm>
            <a:off x="3707904" y="300379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2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88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169547"/>
              </p:ext>
            </p:extLst>
          </p:nvPr>
        </p:nvGraphicFramePr>
        <p:xfrm>
          <a:off x="3" y="0"/>
          <a:ext cx="6300193" cy="918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0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목록 조회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Date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2023.01.22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Author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최경수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Path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/>
                        <a:t>채용 과정 다면평가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Description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/>
                        <a:t>채용 과정 다면평가 목록 조회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286331"/>
              </p:ext>
            </p:extLst>
          </p:nvPr>
        </p:nvGraphicFramePr>
        <p:xfrm>
          <a:off x="6384032" y="1"/>
          <a:ext cx="2759968" cy="2698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79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공고별과 </a:t>
                      </a:r>
                      <a:r>
                        <a:rPr lang="ko-KR" altLang="en-US" sz="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직무별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채용 과정을 관리할 수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현재 과정이 마감됐거나 진행중인 것을 볼 수 있다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현재 과정이 </a:t>
                      </a:r>
                      <a:r>
                        <a:rPr lang="ko-KR" altLang="en-US" sz="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어디쯤인지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알 수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선형 진행도를 볼 수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8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28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공고와 직무에 따라 채용 과정을 볼 수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채용 과정을 누르면 세부 사항을 볼 수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ABCA57D-7143-0B20-4969-59F521186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760594"/>
              </p:ext>
            </p:extLst>
          </p:nvPr>
        </p:nvGraphicFramePr>
        <p:xfrm>
          <a:off x="89759" y="921804"/>
          <a:ext cx="6210435" cy="3938463"/>
        </p:xfrm>
        <a:graphic>
          <a:graphicData uri="http://schemas.openxmlformats.org/drawingml/2006/table">
            <a:tbl>
              <a:tblPr firstRow="1" bandRow="1">
                <a:blipFill>
                  <a:blip r:embed="rId3"/>
                  <a:stretch>
                    <a:fillRect/>
                  </a:stretch>
                </a:blipFill>
                <a:tableStyleId>{073A0DAA-6AF3-43AB-8588-CEC1D06C72B9}</a:tableStyleId>
              </a:tblPr>
              <a:tblGrid>
                <a:gridCol w="482724">
                  <a:extLst>
                    <a:ext uri="{9D8B030D-6E8A-4147-A177-3AD203B41FA5}">
                      <a16:colId xmlns:a16="http://schemas.microsoft.com/office/drawing/2014/main" val="3808950778"/>
                    </a:ext>
                  </a:extLst>
                </a:gridCol>
                <a:gridCol w="470543">
                  <a:extLst>
                    <a:ext uri="{9D8B030D-6E8A-4147-A177-3AD203B41FA5}">
                      <a16:colId xmlns:a16="http://schemas.microsoft.com/office/drawing/2014/main" val="1936772182"/>
                    </a:ext>
                  </a:extLst>
                </a:gridCol>
                <a:gridCol w="470543">
                  <a:extLst>
                    <a:ext uri="{9D8B030D-6E8A-4147-A177-3AD203B41FA5}">
                      <a16:colId xmlns:a16="http://schemas.microsoft.com/office/drawing/2014/main" val="2967841623"/>
                    </a:ext>
                  </a:extLst>
                </a:gridCol>
                <a:gridCol w="590209">
                  <a:extLst>
                    <a:ext uri="{9D8B030D-6E8A-4147-A177-3AD203B41FA5}">
                      <a16:colId xmlns:a16="http://schemas.microsoft.com/office/drawing/2014/main" val="1923407031"/>
                    </a:ext>
                  </a:extLst>
                </a:gridCol>
                <a:gridCol w="532696">
                  <a:extLst>
                    <a:ext uri="{9D8B030D-6E8A-4147-A177-3AD203B41FA5}">
                      <a16:colId xmlns:a16="http://schemas.microsoft.com/office/drawing/2014/main" val="3023072639"/>
                    </a:ext>
                  </a:extLst>
                </a:gridCol>
                <a:gridCol w="532696">
                  <a:extLst>
                    <a:ext uri="{9D8B030D-6E8A-4147-A177-3AD203B41FA5}">
                      <a16:colId xmlns:a16="http://schemas.microsoft.com/office/drawing/2014/main" val="2903024400"/>
                    </a:ext>
                  </a:extLst>
                </a:gridCol>
                <a:gridCol w="532696">
                  <a:extLst>
                    <a:ext uri="{9D8B030D-6E8A-4147-A177-3AD203B41FA5}">
                      <a16:colId xmlns:a16="http://schemas.microsoft.com/office/drawing/2014/main" val="2895048739"/>
                    </a:ext>
                  </a:extLst>
                </a:gridCol>
                <a:gridCol w="532696">
                  <a:extLst>
                    <a:ext uri="{9D8B030D-6E8A-4147-A177-3AD203B41FA5}">
                      <a16:colId xmlns:a16="http://schemas.microsoft.com/office/drawing/2014/main" val="1589710423"/>
                    </a:ext>
                  </a:extLst>
                </a:gridCol>
                <a:gridCol w="532696">
                  <a:extLst>
                    <a:ext uri="{9D8B030D-6E8A-4147-A177-3AD203B41FA5}">
                      <a16:colId xmlns:a16="http://schemas.microsoft.com/office/drawing/2014/main" val="3230421514"/>
                    </a:ext>
                  </a:extLst>
                </a:gridCol>
                <a:gridCol w="532696">
                  <a:extLst>
                    <a:ext uri="{9D8B030D-6E8A-4147-A177-3AD203B41FA5}">
                      <a16:colId xmlns:a16="http://schemas.microsoft.com/office/drawing/2014/main" val="1822294652"/>
                    </a:ext>
                  </a:extLst>
                </a:gridCol>
                <a:gridCol w="466109">
                  <a:extLst>
                    <a:ext uri="{9D8B030D-6E8A-4147-A177-3AD203B41FA5}">
                      <a16:colId xmlns:a16="http://schemas.microsoft.com/office/drawing/2014/main" val="3125531040"/>
                    </a:ext>
                  </a:extLst>
                </a:gridCol>
                <a:gridCol w="534131">
                  <a:extLst>
                    <a:ext uri="{9D8B030D-6E8A-4147-A177-3AD203B41FA5}">
                      <a16:colId xmlns:a16="http://schemas.microsoft.com/office/drawing/2014/main" val="1430463260"/>
                    </a:ext>
                  </a:extLst>
                </a:gridCol>
              </a:tblGrid>
              <a:tr h="343396">
                <a:tc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로고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140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구인공고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700" spc="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구인공고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스마트</a:t>
                      </a:r>
                      <a:endParaRPr lang="en-US" altLang="ko-Kore-KR" sz="700" spc="0" baseline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algn="ctr"/>
                      <a:r>
                        <a:rPr lang="ko-Kore-KR" altLang="en-US" sz="700" spc="-15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매칭시스템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인재홍보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전문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컨텐츠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취업랩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 dirty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커뮤니티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부가기능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고개센터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마이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167578"/>
                  </a:ext>
                </a:extLst>
              </a:tr>
              <a:tr h="343396">
                <a:tc gridSpan="2">
                  <a:txBody>
                    <a:bodyPr/>
                    <a:lstStyle/>
                    <a:p>
                      <a:r>
                        <a:rPr lang="ko-Kore-KR" altLang="en-US" sz="1200" spc="-1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정보 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채용과정 관리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92301"/>
                  </a:ext>
                </a:extLst>
              </a:tr>
              <a:tr h="34339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공고 등록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공고명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회차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기간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spc="-1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현과정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ko-Kore-KR" altLang="en-US" sz="5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입사지원서</a:t>
                      </a:r>
                      <a:r>
                        <a:rPr lang="en-US" altLang="ko-Kore-KR" sz="5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   </a:t>
                      </a:r>
                      <a:r>
                        <a:rPr lang="ko-Kore-KR" altLang="en-US" sz="5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자기소개서    필기시험      역량면접         인턴십        임원면접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ko-Kore-KR" altLang="en-US" sz="5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역량면접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ko-Kore-KR" altLang="en-US" sz="5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인턴십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ko-Kore-KR" altLang="en-US" sz="5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임원면접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876605"/>
                  </a:ext>
                </a:extLst>
              </a:tr>
              <a:tr h="34339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4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입사지원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직무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?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spc="-1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현상태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?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ko-Kore-KR" sz="11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-|------|-----|-----|---</a:t>
                      </a:r>
                      <a:r>
                        <a:rPr lang="en-US" altLang="ko-Kore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--|------|-</a:t>
                      </a:r>
                      <a:endParaRPr lang="ko-Kore-KR" altLang="en-US" sz="11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880736"/>
                  </a:ext>
                </a:extLst>
              </a:tr>
              <a:tr h="46200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b="1" u="sng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과정</a:t>
                      </a:r>
                      <a:endParaRPr lang="en-US" altLang="ko-Kore-KR" sz="1200" b="1" u="sng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b="1" u="sng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다면평가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altLang="ko-Kore-KR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188976"/>
                  </a:ext>
                </a:extLst>
              </a:tr>
              <a:tr h="343396">
                <a:tc rowSpan="3"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u="none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현황 메인</a:t>
                      </a:r>
                      <a:endParaRPr lang="en-US" altLang="ko-Kore-KR" sz="800" b="0" u="none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1" u="sng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목록 조회</a:t>
                      </a:r>
                      <a:endParaRPr lang="en-US" altLang="ko-Kore-KR" sz="800" b="1" u="sng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채용과정 등록</a:t>
                      </a:r>
                      <a:endParaRPr lang="en-US" altLang="ko-Kore-KR" sz="800" b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과정 양식 관리</a:t>
                      </a:r>
                      <a:endParaRPr lang="en-US" altLang="ko-Kore-KR" sz="800" b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과정별 평가 기준</a:t>
                      </a:r>
                      <a:endParaRPr lang="en-US" altLang="ko-Kore-KR" sz="800" b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제출 서류 관리</a:t>
                      </a:r>
                      <a:endParaRPr lang="en-US" altLang="ko-Kore-KR" sz="800" b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최종 결정</a:t>
                      </a:r>
                      <a:endParaRPr lang="en-US" altLang="ko-Kore-KR" sz="800" b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공고명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266636"/>
                  </a:ext>
                </a:extLst>
              </a:tr>
              <a:tr h="379870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4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954173"/>
                  </a:ext>
                </a:extLst>
              </a:tr>
              <a:tr h="243219">
                <a:tc gridSpan="2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538390"/>
                  </a:ext>
                </a:extLst>
              </a:tr>
              <a:tr h="34796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공고명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358811"/>
                  </a:ext>
                </a:extLst>
              </a:tr>
              <a:tr h="33813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378707"/>
                  </a:ext>
                </a:extLst>
              </a:tr>
              <a:tr h="419192">
                <a:tc gridSpan="2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494057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5A5BD3B-CA25-FECF-0D41-4CE0AEEBF5A2}"/>
              </a:ext>
            </a:extLst>
          </p:cNvPr>
          <p:cNvSpPr/>
          <p:nvPr/>
        </p:nvSpPr>
        <p:spPr>
          <a:xfrm>
            <a:off x="1475656" y="163564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B3ADE51-6A5D-D204-802A-23C868AFB5F9}"/>
              </a:ext>
            </a:extLst>
          </p:cNvPr>
          <p:cNvSpPr/>
          <p:nvPr/>
        </p:nvSpPr>
        <p:spPr>
          <a:xfrm>
            <a:off x="2627784" y="192367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2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0A0B732-2223-028A-34AE-B6D5A4451844}"/>
              </a:ext>
            </a:extLst>
          </p:cNvPr>
          <p:cNvSpPr/>
          <p:nvPr/>
        </p:nvSpPr>
        <p:spPr>
          <a:xfrm>
            <a:off x="3194976" y="163564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3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984CFAE-133E-F642-5A5F-4B5D988B14BA}"/>
              </a:ext>
            </a:extLst>
          </p:cNvPr>
          <p:cNvSpPr/>
          <p:nvPr/>
        </p:nvSpPr>
        <p:spPr>
          <a:xfrm>
            <a:off x="3779912" y="169180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4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192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216879"/>
              </p:ext>
            </p:extLst>
          </p:nvPr>
        </p:nvGraphicFramePr>
        <p:xfrm>
          <a:off x="3" y="0"/>
          <a:ext cx="6300193" cy="918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0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과정 상세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Date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2023.01.22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Author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최경수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Path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/>
                        <a:t>목록 조회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Description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/>
                        <a:t>채용 과정 다면평가 과정 상세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58571"/>
              </p:ext>
            </p:extLst>
          </p:nvPr>
        </p:nvGraphicFramePr>
        <p:xfrm>
          <a:off x="6384032" y="1"/>
          <a:ext cx="2759968" cy="2698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79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과정에 대한 상세 정보를 간략하게 볼 수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채용 과정별로 관련 내용을 볼 수 있다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일정별로 코멘트 한 것을 볼 수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8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28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채용 과정 목록에서 </a:t>
                      </a:r>
                      <a:r>
                        <a:rPr lang="ko-KR" altLang="en-US" sz="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공고별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직무별로 과정을 누르면 해당 공고에 들어와 세부 과정을 볼 수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ABCA57D-7143-0B20-4969-59F521186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31569"/>
              </p:ext>
            </p:extLst>
          </p:nvPr>
        </p:nvGraphicFramePr>
        <p:xfrm>
          <a:off x="89759" y="921804"/>
          <a:ext cx="6302776" cy="3938463"/>
        </p:xfrm>
        <a:graphic>
          <a:graphicData uri="http://schemas.openxmlformats.org/drawingml/2006/table">
            <a:tbl>
              <a:tblPr firstRow="1" bandRow="1">
                <a:blipFill>
                  <a:blip r:embed="rId3"/>
                  <a:stretch>
                    <a:fillRect/>
                  </a:stretch>
                </a:blipFill>
                <a:tableStyleId>{073A0DAA-6AF3-43AB-8588-CEC1D06C72B9}</a:tableStyleId>
              </a:tblPr>
              <a:tblGrid>
                <a:gridCol w="468931">
                  <a:extLst>
                    <a:ext uri="{9D8B030D-6E8A-4147-A177-3AD203B41FA5}">
                      <a16:colId xmlns:a16="http://schemas.microsoft.com/office/drawing/2014/main" val="3808950778"/>
                    </a:ext>
                  </a:extLst>
                </a:gridCol>
                <a:gridCol w="556926">
                  <a:extLst>
                    <a:ext uri="{9D8B030D-6E8A-4147-A177-3AD203B41FA5}">
                      <a16:colId xmlns:a16="http://schemas.microsoft.com/office/drawing/2014/main" val="1936772182"/>
                    </a:ext>
                  </a:extLst>
                </a:gridCol>
                <a:gridCol w="357270">
                  <a:extLst>
                    <a:ext uri="{9D8B030D-6E8A-4147-A177-3AD203B41FA5}">
                      <a16:colId xmlns:a16="http://schemas.microsoft.com/office/drawing/2014/main" val="2967841623"/>
                    </a:ext>
                  </a:extLst>
                </a:gridCol>
                <a:gridCol w="649600">
                  <a:extLst>
                    <a:ext uri="{9D8B030D-6E8A-4147-A177-3AD203B41FA5}">
                      <a16:colId xmlns:a16="http://schemas.microsoft.com/office/drawing/2014/main" val="1923407031"/>
                    </a:ext>
                  </a:extLst>
                </a:gridCol>
                <a:gridCol w="502729">
                  <a:extLst>
                    <a:ext uri="{9D8B030D-6E8A-4147-A177-3AD203B41FA5}">
                      <a16:colId xmlns:a16="http://schemas.microsoft.com/office/drawing/2014/main" val="30230726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62353936"/>
                    </a:ext>
                  </a:extLst>
                </a:gridCol>
                <a:gridCol w="517476">
                  <a:extLst>
                    <a:ext uri="{9D8B030D-6E8A-4147-A177-3AD203B41FA5}">
                      <a16:colId xmlns:a16="http://schemas.microsoft.com/office/drawing/2014/main" val="2903024400"/>
                    </a:ext>
                  </a:extLst>
                </a:gridCol>
                <a:gridCol w="517476">
                  <a:extLst>
                    <a:ext uri="{9D8B030D-6E8A-4147-A177-3AD203B41FA5}">
                      <a16:colId xmlns:a16="http://schemas.microsoft.com/office/drawing/2014/main" val="2895048739"/>
                    </a:ext>
                  </a:extLst>
                </a:gridCol>
                <a:gridCol w="517476">
                  <a:extLst>
                    <a:ext uri="{9D8B030D-6E8A-4147-A177-3AD203B41FA5}">
                      <a16:colId xmlns:a16="http://schemas.microsoft.com/office/drawing/2014/main" val="1589710423"/>
                    </a:ext>
                  </a:extLst>
                </a:gridCol>
                <a:gridCol w="517476">
                  <a:extLst>
                    <a:ext uri="{9D8B030D-6E8A-4147-A177-3AD203B41FA5}">
                      <a16:colId xmlns:a16="http://schemas.microsoft.com/office/drawing/2014/main" val="3230421514"/>
                    </a:ext>
                  </a:extLst>
                </a:gridCol>
                <a:gridCol w="517476">
                  <a:extLst>
                    <a:ext uri="{9D8B030D-6E8A-4147-A177-3AD203B41FA5}">
                      <a16:colId xmlns:a16="http://schemas.microsoft.com/office/drawing/2014/main" val="1822294652"/>
                    </a:ext>
                  </a:extLst>
                </a:gridCol>
                <a:gridCol w="452791">
                  <a:extLst>
                    <a:ext uri="{9D8B030D-6E8A-4147-A177-3AD203B41FA5}">
                      <a16:colId xmlns:a16="http://schemas.microsoft.com/office/drawing/2014/main" val="3125531040"/>
                    </a:ext>
                  </a:extLst>
                </a:gridCol>
                <a:gridCol w="518869">
                  <a:extLst>
                    <a:ext uri="{9D8B030D-6E8A-4147-A177-3AD203B41FA5}">
                      <a16:colId xmlns:a16="http://schemas.microsoft.com/office/drawing/2014/main" val="1430463260"/>
                    </a:ext>
                  </a:extLst>
                </a:gridCol>
              </a:tblGrid>
              <a:tr h="343396">
                <a:tc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로고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140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구인공고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700" spc="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구인공고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스마트</a:t>
                      </a:r>
                      <a:endParaRPr lang="en-US" altLang="ko-Kore-KR" sz="700" spc="0" baseline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algn="ctr"/>
                      <a:r>
                        <a:rPr lang="ko-Kore-KR" altLang="en-US" sz="700" spc="-15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매칭시스템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인재홍보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전문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컨텐츠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취업랩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 dirty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커뮤니티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부가기능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고개센터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마이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167578"/>
                  </a:ext>
                </a:extLst>
              </a:tr>
              <a:tr h="343396">
                <a:tc gridSpan="2">
                  <a:txBody>
                    <a:bodyPr/>
                    <a:lstStyle/>
                    <a:p>
                      <a:r>
                        <a:rPr lang="ko-Kore-KR" altLang="en-US" sz="1200" spc="-1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정보 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과정 상세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T w="381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92301"/>
                  </a:ext>
                </a:extLst>
              </a:tr>
              <a:tr h="34339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공고 등록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공고명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876605"/>
                  </a:ext>
                </a:extLst>
              </a:tr>
              <a:tr h="34339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4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입사지원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간략공고 내용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880736"/>
                  </a:ext>
                </a:extLst>
              </a:tr>
              <a:tr h="46200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b="1" u="sng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과정</a:t>
                      </a:r>
                      <a:endParaRPr lang="en-US" altLang="ko-Kore-KR" sz="1200" b="1" u="sng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b="1" u="sng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다면평가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입사</a:t>
                      </a:r>
                      <a:endParaRPr lang="en-US" altLang="ko-Kore-KR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지원서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자기</a:t>
                      </a:r>
                      <a:endParaRPr lang="en-US" altLang="ko-Kore-KR" sz="1200" spc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algn="ctr"/>
                      <a:r>
                        <a:rPr lang="ko-Kore-KR" altLang="en-US" sz="1200" spc="-3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소개서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필기</a:t>
                      </a:r>
                      <a:endParaRPr lang="en-US" altLang="ko-Kore-KR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시험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역량</a:t>
                      </a:r>
                      <a:endParaRPr lang="en-US" altLang="ko-Kore-KR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면접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인성</a:t>
                      </a:r>
                      <a:endParaRPr lang="en-US" altLang="ko-Kore-KR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면접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인턴십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임원</a:t>
                      </a:r>
                      <a:endParaRPr lang="en-US" altLang="ko-Kore-KR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면접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+</a:t>
                      </a:r>
                      <a:r>
                        <a:rPr lang="en-US" altLang="ko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/-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/>
                      <a:endParaRPr lang="en-US" altLang="ko-Kore-KR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188976"/>
                  </a:ext>
                </a:extLst>
              </a:tr>
              <a:tr h="343396">
                <a:tc rowSpan="3"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u="none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현황 메인</a:t>
                      </a:r>
                      <a:endParaRPr lang="en-US" altLang="ko-Kore-KR" sz="800" b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1" u="sng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목록 조회</a:t>
                      </a:r>
                      <a:endParaRPr lang="en-US" altLang="ko-Kore-KR" sz="800" b="1" u="sng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채용과정 등록</a:t>
                      </a:r>
                      <a:endParaRPr lang="en-US" altLang="ko-Kore-KR" sz="800" b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과정 양식 관리</a:t>
                      </a:r>
                      <a:endParaRPr lang="en-US" altLang="ko-Kore-KR" sz="800" b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과정별 평가 기준</a:t>
                      </a:r>
                      <a:endParaRPr lang="en-US" altLang="ko-Kore-KR" sz="800" b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제출 서류 관리</a:t>
                      </a:r>
                      <a:endParaRPr lang="en-US" altLang="ko-Kore-KR" sz="800" b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최종 결정</a:t>
                      </a:r>
                      <a:endParaRPr lang="en-US" altLang="ko-Kore-KR" sz="800" b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기간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시작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~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종료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며칠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266636"/>
                  </a:ext>
                </a:extLst>
              </a:tr>
              <a:tr h="379870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4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진행도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/>
                      <a:r>
                        <a:rPr lang="en-US" altLang="ko-Kore-KR" sz="1200" dirty="0">
                          <a:highlight>
                            <a:srgbClr val="FFFF00"/>
                          </a:highlight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-</a:t>
                      </a:r>
                      <a:r>
                        <a:rPr lang="en-US" altLang="ko-KR" sz="1200" dirty="0">
                          <a:highlight>
                            <a:srgbClr val="FFFF00"/>
                          </a:highlight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|------|------|-----|--</a:t>
                      </a:r>
                      <a:r>
                        <a:rPr lang="en-US" altLang="ko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---|-----|-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954173"/>
                  </a:ext>
                </a:extLst>
              </a:tr>
              <a:tr h="243219">
                <a:tc gridSpan="2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5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입사지원</a:t>
                      </a:r>
                      <a:endParaRPr lang="en-US" altLang="ko-Kore-KR" sz="5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algn="ctr"/>
                      <a:r>
                        <a:rPr lang="ko-Kore-KR" altLang="en-US" sz="5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받기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5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지원서 완료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5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지원서 평가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5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점수 및 순위</a:t>
                      </a:r>
                      <a:endParaRPr lang="en-US" altLang="ko-Kore-KR" sz="5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algn="ctr"/>
                      <a:r>
                        <a:rPr lang="ko-Kore-KR" altLang="en-US" sz="5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산출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5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합격 여부</a:t>
                      </a:r>
                      <a:endParaRPr lang="en-US" altLang="ko-Kore-KR" sz="5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algn="ctr"/>
                      <a:r>
                        <a:rPr lang="ko-Kore-KR" altLang="en-US" sz="5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결정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5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종료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538390"/>
                  </a:ext>
                </a:extLst>
              </a:tr>
              <a:tr h="34796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현황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O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O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O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O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X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X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358811"/>
                  </a:ext>
                </a:extLst>
              </a:tr>
              <a:tr h="33813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명단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점수부여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최종결정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378707"/>
                  </a:ext>
                </a:extLst>
              </a:tr>
              <a:tr h="419192">
                <a:tc gridSpan="2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6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신청순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6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이름순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6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순위별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6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항목별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6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점수별</a:t>
                      </a:r>
                      <a:endParaRPr lang="en-US" altLang="ko-Kore-KR" sz="6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algn="ctr"/>
                      <a:r>
                        <a:rPr lang="ko-KR" altLang="en-US" sz="600" dirty="0" err="1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지원자스펙</a:t>
                      </a:r>
                      <a:r>
                        <a:rPr lang="en-US" altLang="ko-KR" sz="6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?</a:t>
                      </a:r>
                      <a:endParaRPr lang="ko-Kore-KR" altLang="en-US" sz="6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6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6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6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494057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C512E13B-AB98-6121-3A1B-6460C5A2D859}"/>
              </a:ext>
            </a:extLst>
          </p:cNvPr>
          <p:cNvSpPr/>
          <p:nvPr/>
        </p:nvSpPr>
        <p:spPr>
          <a:xfrm>
            <a:off x="1403648" y="141962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3F9FEE3-5EA6-B6FF-5086-F1390A6F8E9A}"/>
              </a:ext>
            </a:extLst>
          </p:cNvPr>
          <p:cNvSpPr/>
          <p:nvPr/>
        </p:nvSpPr>
        <p:spPr>
          <a:xfrm>
            <a:off x="1403648" y="233028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2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B0690AB-6A42-DA59-FF79-BE65395E3425}"/>
              </a:ext>
            </a:extLst>
          </p:cNvPr>
          <p:cNvSpPr/>
          <p:nvPr/>
        </p:nvSpPr>
        <p:spPr>
          <a:xfrm>
            <a:off x="1517291" y="357986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3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502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062"/>
              </p:ext>
            </p:extLst>
          </p:nvPr>
        </p:nvGraphicFramePr>
        <p:xfrm>
          <a:off x="3" y="0"/>
          <a:ext cx="6300193" cy="918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0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채용과정 등록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Date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2023.01.22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Author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최경수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Path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/>
                        <a:t>채용 과정 다면평가 등록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Description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/>
                        <a:t>채용 과정 다면평가 과정 상세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663574"/>
              </p:ext>
            </p:extLst>
          </p:nvPr>
        </p:nvGraphicFramePr>
        <p:xfrm>
          <a:off x="6384032" y="1"/>
          <a:ext cx="2759968" cy="2698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79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채용 과정에 대한 세부 사항을 볼 수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어떤 공고에 대해 설정할 것인지 선택할 수 있다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각 탭을 체크하여 과정을 고를 수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각 과정의 항목을 설정할 수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8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28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구인 </a:t>
                      </a:r>
                      <a:r>
                        <a:rPr lang="ko-KR" altLang="en-US" sz="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공고글에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넣을 채용 과정을 설정하는 페이지이다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ABCA57D-7143-0B20-4969-59F521186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103000"/>
              </p:ext>
            </p:extLst>
          </p:nvPr>
        </p:nvGraphicFramePr>
        <p:xfrm>
          <a:off x="89759" y="921804"/>
          <a:ext cx="6302776" cy="3938463"/>
        </p:xfrm>
        <a:graphic>
          <a:graphicData uri="http://schemas.openxmlformats.org/drawingml/2006/table">
            <a:tbl>
              <a:tblPr firstRow="1" bandRow="1">
                <a:blipFill>
                  <a:blip r:embed="rId3"/>
                  <a:stretch>
                    <a:fillRect/>
                  </a:stretch>
                </a:blipFill>
                <a:tableStyleId>{073A0DAA-6AF3-43AB-8588-CEC1D06C72B9}</a:tableStyleId>
              </a:tblPr>
              <a:tblGrid>
                <a:gridCol w="468931">
                  <a:extLst>
                    <a:ext uri="{9D8B030D-6E8A-4147-A177-3AD203B41FA5}">
                      <a16:colId xmlns:a16="http://schemas.microsoft.com/office/drawing/2014/main" val="3808950778"/>
                    </a:ext>
                  </a:extLst>
                </a:gridCol>
                <a:gridCol w="556926">
                  <a:extLst>
                    <a:ext uri="{9D8B030D-6E8A-4147-A177-3AD203B41FA5}">
                      <a16:colId xmlns:a16="http://schemas.microsoft.com/office/drawing/2014/main" val="1936772182"/>
                    </a:ext>
                  </a:extLst>
                </a:gridCol>
                <a:gridCol w="357270">
                  <a:extLst>
                    <a:ext uri="{9D8B030D-6E8A-4147-A177-3AD203B41FA5}">
                      <a16:colId xmlns:a16="http://schemas.microsoft.com/office/drawing/2014/main" val="2967841623"/>
                    </a:ext>
                  </a:extLst>
                </a:gridCol>
                <a:gridCol w="649600">
                  <a:extLst>
                    <a:ext uri="{9D8B030D-6E8A-4147-A177-3AD203B41FA5}">
                      <a16:colId xmlns:a16="http://schemas.microsoft.com/office/drawing/2014/main" val="1923407031"/>
                    </a:ext>
                  </a:extLst>
                </a:gridCol>
                <a:gridCol w="502729">
                  <a:extLst>
                    <a:ext uri="{9D8B030D-6E8A-4147-A177-3AD203B41FA5}">
                      <a16:colId xmlns:a16="http://schemas.microsoft.com/office/drawing/2014/main" val="30230726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62353936"/>
                    </a:ext>
                  </a:extLst>
                </a:gridCol>
                <a:gridCol w="517476">
                  <a:extLst>
                    <a:ext uri="{9D8B030D-6E8A-4147-A177-3AD203B41FA5}">
                      <a16:colId xmlns:a16="http://schemas.microsoft.com/office/drawing/2014/main" val="2903024400"/>
                    </a:ext>
                  </a:extLst>
                </a:gridCol>
                <a:gridCol w="517476">
                  <a:extLst>
                    <a:ext uri="{9D8B030D-6E8A-4147-A177-3AD203B41FA5}">
                      <a16:colId xmlns:a16="http://schemas.microsoft.com/office/drawing/2014/main" val="2895048739"/>
                    </a:ext>
                  </a:extLst>
                </a:gridCol>
                <a:gridCol w="517476">
                  <a:extLst>
                    <a:ext uri="{9D8B030D-6E8A-4147-A177-3AD203B41FA5}">
                      <a16:colId xmlns:a16="http://schemas.microsoft.com/office/drawing/2014/main" val="1589710423"/>
                    </a:ext>
                  </a:extLst>
                </a:gridCol>
                <a:gridCol w="517476">
                  <a:extLst>
                    <a:ext uri="{9D8B030D-6E8A-4147-A177-3AD203B41FA5}">
                      <a16:colId xmlns:a16="http://schemas.microsoft.com/office/drawing/2014/main" val="3230421514"/>
                    </a:ext>
                  </a:extLst>
                </a:gridCol>
                <a:gridCol w="517476">
                  <a:extLst>
                    <a:ext uri="{9D8B030D-6E8A-4147-A177-3AD203B41FA5}">
                      <a16:colId xmlns:a16="http://schemas.microsoft.com/office/drawing/2014/main" val="1822294652"/>
                    </a:ext>
                  </a:extLst>
                </a:gridCol>
                <a:gridCol w="452791">
                  <a:extLst>
                    <a:ext uri="{9D8B030D-6E8A-4147-A177-3AD203B41FA5}">
                      <a16:colId xmlns:a16="http://schemas.microsoft.com/office/drawing/2014/main" val="3125531040"/>
                    </a:ext>
                  </a:extLst>
                </a:gridCol>
                <a:gridCol w="518869">
                  <a:extLst>
                    <a:ext uri="{9D8B030D-6E8A-4147-A177-3AD203B41FA5}">
                      <a16:colId xmlns:a16="http://schemas.microsoft.com/office/drawing/2014/main" val="1430463260"/>
                    </a:ext>
                  </a:extLst>
                </a:gridCol>
              </a:tblGrid>
              <a:tr h="343396">
                <a:tc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로고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140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구인공고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700" spc="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구인공고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스마트</a:t>
                      </a:r>
                      <a:endParaRPr lang="en-US" altLang="ko-Kore-KR" sz="700" spc="0" baseline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algn="ctr"/>
                      <a:r>
                        <a:rPr lang="ko-Kore-KR" altLang="en-US" sz="700" spc="-15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매칭시스템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인재홍보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전문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컨텐츠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취업랩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 dirty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커뮤니티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부가기능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고개센터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마이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167578"/>
                  </a:ext>
                </a:extLst>
              </a:tr>
              <a:tr h="343396">
                <a:tc gridSpan="2">
                  <a:txBody>
                    <a:bodyPr/>
                    <a:lstStyle/>
                    <a:p>
                      <a:r>
                        <a:rPr lang="ko-Kore-KR" altLang="en-US" sz="1200" spc="-1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정보 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과정 상세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T w="381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92301"/>
                  </a:ext>
                </a:extLst>
              </a:tr>
              <a:tr h="34339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공고 등록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공고 선택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876605"/>
                  </a:ext>
                </a:extLst>
              </a:tr>
              <a:tr h="34339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4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입사지원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간략공고 내용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880736"/>
                  </a:ext>
                </a:extLst>
              </a:tr>
              <a:tr h="46200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b="1" u="sng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과정</a:t>
                      </a:r>
                      <a:endParaRPr lang="en-US" altLang="ko-Kore-KR" sz="1200" b="1" u="sng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b="1" u="sng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다면평가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입사</a:t>
                      </a:r>
                      <a:endParaRPr lang="en-US" altLang="ko-Kore-KR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지원서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자기</a:t>
                      </a:r>
                      <a:endParaRPr lang="en-US" altLang="ko-Kore-KR" sz="1200" spc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algn="ctr"/>
                      <a:r>
                        <a:rPr lang="ko-Kore-KR" altLang="en-US" sz="1200" spc="-3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소개서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필기</a:t>
                      </a:r>
                      <a:endParaRPr lang="en-US" altLang="ko-Kore-KR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시험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역량</a:t>
                      </a:r>
                      <a:endParaRPr lang="en-US" altLang="ko-Kore-KR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면접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인성</a:t>
                      </a:r>
                      <a:endParaRPr lang="en-US" altLang="ko-Kore-KR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면접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인턴십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임원</a:t>
                      </a:r>
                      <a:endParaRPr lang="en-US" altLang="ko-Kore-KR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면접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/>
                      <a:endParaRPr lang="en-US" altLang="ko-Kore-KR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188976"/>
                  </a:ext>
                </a:extLst>
              </a:tr>
              <a:tr h="343396">
                <a:tc rowSpan="3"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u="none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현황 메인</a:t>
                      </a:r>
                      <a:endParaRPr lang="en-US" altLang="ko-Kore-KR" sz="800" b="0" u="none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u="none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목록 조회</a:t>
                      </a:r>
                      <a:endParaRPr lang="en-US" altLang="ko-Kore-KR" sz="800" b="0" u="none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1" u="sng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과정 등록</a:t>
                      </a:r>
                      <a:endParaRPr lang="en-US" altLang="ko-Kore-KR" sz="800" b="1" u="sng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u="none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과정 양식 관리</a:t>
                      </a:r>
                      <a:endParaRPr lang="en-US" altLang="ko-Kore-KR" sz="800" b="0" u="none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u="none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과정별 평가 기준</a:t>
                      </a:r>
                      <a:endParaRPr lang="en-US" altLang="ko-Kore-KR" sz="800" b="0" u="none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u="none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제출 서류 관리</a:t>
                      </a:r>
                      <a:endParaRPr lang="en-US" altLang="ko-Kore-KR" sz="800" b="0" u="none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u="none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최종 결정</a:t>
                      </a:r>
                      <a:endParaRPr lang="en-US" altLang="ko-Kore-KR" sz="800" b="0" u="none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기간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시작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~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종료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며칠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266636"/>
                  </a:ext>
                </a:extLst>
              </a:tr>
              <a:tr h="379870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4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진행도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-</a:t>
                      </a:r>
                      <a:r>
                        <a:rPr lang="en-US" altLang="ko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|------|------|-----|-----|-----|-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954173"/>
                  </a:ext>
                </a:extLst>
              </a:tr>
              <a:tr h="243219">
                <a:tc gridSpan="2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5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입사지원</a:t>
                      </a:r>
                      <a:endParaRPr lang="en-US" altLang="ko-Kore-KR" sz="5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algn="ctr"/>
                      <a:r>
                        <a:rPr lang="ko-Kore-KR" altLang="en-US" sz="5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받기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5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지원서 완료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5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지원서 평가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5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점수 및 순위</a:t>
                      </a:r>
                      <a:endParaRPr lang="en-US" altLang="ko-Kore-KR" sz="5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algn="ctr"/>
                      <a:r>
                        <a:rPr lang="ko-Kore-KR" altLang="en-US" sz="5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산출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5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합격 여부</a:t>
                      </a:r>
                      <a:endParaRPr lang="en-US" altLang="ko-Kore-KR" sz="5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algn="ctr"/>
                      <a:r>
                        <a:rPr lang="ko-Kore-KR" altLang="en-US" sz="5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결정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5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종료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538390"/>
                  </a:ext>
                </a:extLst>
              </a:tr>
              <a:tr h="34796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현황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-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-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-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-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-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-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358811"/>
                  </a:ext>
                </a:extLst>
              </a:tr>
              <a:tr h="33813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명단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점수부여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최종결정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378707"/>
                  </a:ext>
                </a:extLst>
              </a:tr>
              <a:tr h="419192">
                <a:tc gridSpan="2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6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6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ko-Kore-KR" altLang="en-US" sz="6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6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6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6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6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6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494057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F5A32B99-B175-6612-ACF5-6D82110D1BF0}"/>
              </a:ext>
            </a:extLst>
          </p:cNvPr>
          <p:cNvSpPr/>
          <p:nvPr/>
        </p:nvSpPr>
        <p:spPr>
          <a:xfrm>
            <a:off x="1403648" y="141962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79D9849-1660-E5D8-8A6D-FF365E7A1DED}"/>
              </a:ext>
            </a:extLst>
          </p:cNvPr>
          <p:cNvSpPr/>
          <p:nvPr/>
        </p:nvSpPr>
        <p:spPr>
          <a:xfrm>
            <a:off x="1472784" y="176789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2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EA13DE2-1D36-FD0B-DE42-1C87E6264D00}"/>
              </a:ext>
            </a:extLst>
          </p:cNvPr>
          <p:cNvSpPr/>
          <p:nvPr/>
        </p:nvSpPr>
        <p:spPr>
          <a:xfrm>
            <a:off x="1403648" y="235039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3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A61B6C2-A8F7-38C4-0B07-FD19F4EF85B8}"/>
              </a:ext>
            </a:extLst>
          </p:cNvPr>
          <p:cNvSpPr/>
          <p:nvPr/>
        </p:nvSpPr>
        <p:spPr>
          <a:xfrm>
            <a:off x="2051720" y="429994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4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61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" y="0"/>
          <a:ext cx="6300193" cy="918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0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채용과정 등록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Date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2023.01.22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Author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최경수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Path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/>
                        <a:t>채용 과정 다면평가 등록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Description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/>
                        <a:t>채용 과정 다면평가 과정 상세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672876"/>
              </p:ext>
            </p:extLst>
          </p:nvPr>
        </p:nvGraphicFramePr>
        <p:xfrm>
          <a:off x="6384032" y="1"/>
          <a:ext cx="2759968" cy="2698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79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항목을 정할 수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새로 작성할 것인지 기존 것을 불러올 것인지 정할 수 있다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중요도와 과정에 등록할 것인지 고를 수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8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28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채용 과정 다면평가를 등록할 때 과정 양식을 설정하는 화면이다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ABCA57D-7143-0B20-4969-59F521186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903660"/>
              </p:ext>
            </p:extLst>
          </p:nvPr>
        </p:nvGraphicFramePr>
        <p:xfrm>
          <a:off x="89759" y="921804"/>
          <a:ext cx="6215186" cy="4003101"/>
        </p:xfrm>
        <a:graphic>
          <a:graphicData uri="http://schemas.openxmlformats.org/drawingml/2006/table">
            <a:tbl>
              <a:tblPr firstRow="1" bandRow="1">
                <a:blipFill>
                  <a:blip r:embed="rId3"/>
                  <a:stretch>
                    <a:fillRect/>
                  </a:stretch>
                </a:blipFill>
                <a:tableStyleId>{073A0DAA-6AF3-43AB-8588-CEC1D06C72B9}</a:tableStyleId>
              </a:tblPr>
              <a:tblGrid>
                <a:gridCol w="449793">
                  <a:extLst>
                    <a:ext uri="{9D8B030D-6E8A-4147-A177-3AD203B41FA5}">
                      <a16:colId xmlns:a16="http://schemas.microsoft.com/office/drawing/2014/main" val="3808950778"/>
                    </a:ext>
                  </a:extLst>
                </a:gridCol>
                <a:gridCol w="499020">
                  <a:extLst>
                    <a:ext uri="{9D8B030D-6E8A-4147-A177-3AD203B41FA5}">
                      <a16:colId xmlns:a16="http://schemas.microsoft.com/office/drawing/2014/main" val="1936772182"/>
                    </a:ext>
                  </a:extLst>
                </a:gridCol>
                <a:gridCol w="330438">
                  <a:extLst>
                    <a:ext uri="{9D8B030D-6E8A-4147-A177-3AD203B41FA5}">
                      <a16:colId xmlns:a16="http://schemas.microsoft.com/office/drawing/2014/main" val="2967841623"/>
                    </a:ext>
                  </a:extLst>
                </a:gridCol>
                <a:gridCol w="600814">
                  <a:extLst>
                    <a:ext uri="{9D8B030D-6E8A-4147-A177-3AD203B41FA5}">
                      <a16:colId xmlns:a16="http://schemas.microsoft.com/office/drawing/2014/main" val="1923407031"/>
                    </a:ext>
                  </a:extLst>
                </a:gridCol>
                <a:gridCol w="585952">
                  <a:extLst>
                    <a:ext uri="{9D8B030D-6E8A-4147-A177-3AD203B41FA5}">
                      <a16:colId xmlns:a16="http://schemas.microsoft.com/office/drawing/2014/main" val="3023072639"/>
                    </a:ext>
                  </a:extLst>
                </a:gridCol>
                <a:gridCol w="136252">
                  <a:extLst>
                    <a:ext uri="{9D8B030D-6E8A-4147-A177-3AD203B41FA5}">
                      <a16:colId xmlns:a16="http://schemas.microsoft.com/office/drawing/2014/main" val="2762353936"/>
                    </a:ext>
                  </a:extLst>
                </a:gridCol>
                <a:gridCol w="583828">
                  <a:extLst>
                    <a:ext uri="{9D8B030D-6E8A-4147-A177-3AD203B41FA5}">
                      <a16:colId xmlns:a16="http://schemas.microsoft.com/office/drawing/2014/main" val="2903024400"/>
                    </a:ext>
                  </a:extLst>
                </a:gridCol>
                <a:gridCol w="391964">
                  <a:extLst>
                    <a:ext uri="{9D8B030D-6E8A-4147-A177-3AD203B41FA5}">
                      <a16:colId xmlns:a16="http://schemas.microsoft.com/office/drawing/2014/main" val="2895048739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1589710423"/>
                    </a:ext>
                  </a:extLst>
                </a:gridCol>
                <a:gridCol w="508069">
                  <a:extLst>
                    <a:ext uri="{9D8B030D-6E8A-4147-A177-3AD203B41FA5}">
                      <a16:colId xmlns:a16="http://schemas.microsoft.com/office/drawing/2014/main" val="1537187617"/>
                    </a:ext>
                  </a:extLst>
                </a:gridCol>
                <a:gridCol w="592813">
                  <a:extLst>
                    <a:ext uri="{9D8B030D-6E8A-4147-A177-3AD203B41FA5}">
                      <a16:colId xmlns:a16="http://schemas.microsoft.com/office/drawing/2014/main" val="3230421514"/>
                    </a:ext>
                  </a:extLst>
                </a:gridCol>
                <a:gridCol w="520716">
                  <a:extLst>
                    <a:ext uri="{9D8B030D-6E8A-4147-A177-3AD203B41FA5}">
                      <a16:colId xmlns:a16="http://schemas.microsoft.com/office/drawing/2014/main" val="1822294652"/>
                    </a:ext>
                  </a:extLst>
                </a:gridCol>
                <a:gridCol w="418786">
                  <a:extLst>
                    <a:ext uri="{9D8B030D-6E8A-4147-A177-3AD203B41FA5}">
                      <a16:colId xmlns:a16="http://schemas.microsoft.com/office/drawing/2014/main" val="3125531040"/>
                    </a:ext>
                  </a:extLst>
                </a:gridCol>
                <a:gridCol w="479901">
                  <a:extLst>
                    <a:ext uri="{9D8B030D-6E8A-4147-A177-3AD203B41FA5}">
                      <a16:colId xmlns:a16="http://schemas.microsoft.com/office/drawing/2014/main" val="1430463260"/>
                    </a:ext>
                  </a:extLst>
                </a:gridCol>
              </a:tblGrid>
              <a:tr h="343396">
                <a:tc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로고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140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구인공고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700" spc="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구인공고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스마트</a:t>
                      </a:r>
                      <a:endParaRPr lang="en-US" altLang="ko-Kore-KR" sz="700" spc="0" baseline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algn="ctr"/>
                      <a:r>
                        <a:rPr lang="ko-Kore-KR" altLang="en-US" sz="700" spc="-15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매칭시스템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인재홍보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전문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컨텐츠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취업랩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 dirty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커뮤니티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커뮤니티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부가기능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고개센터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마이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167578"/>
                  </a:ext>
                </a:extLst>
              </a:tr>
              <a:tr h="343396">
                <a:tc gridSpan="2">
                  <a:txBody>
                    <a:bodyPr/>
                    <a:lstStyle/>
                    <a:p>
                      <a:r>
                        <a:rPr lang="ko-Kore-KR" altLang="en-US" sz="1200" spc="-1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정보 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현황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-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-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-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-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-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-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-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92301"/>
                  </a:ext>
                </a:extLst>
              </a:tr>
              <a:tr h="2732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공고 등록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명단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점수부여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최종결정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876605"/>
                  </a:ext>
                </a:extLst>
              </a:tr>
              <a:tr h="34339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4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입사지원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6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새 양식</a:t>
                      </a:r>
                      <a:endParaRPr lang="en-US" altLang="ko-Kore-KR" sz="6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algn="ctr"/>
                      <a:r>
                        <a:rPr lang="ko-Kore-KR" altLang="en-US" sz="6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6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기존 양식</a:t>
                      </a:r>
                      <a:endParaRPr lang="en-US" altLang="ko-Kore-KR" sz="6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algn="ctr"/>
                      <a:r>
                        <a:rPr lang="ko-Kore-KR" altLang="en-US" sz="6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불러오기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ko-Kore-KR" altLang="en-US" sz="6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6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ko-Kore-KR" altLang="en-US" sz="6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6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6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6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6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880736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b="1" u="sng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과정</a:t>
                      </a:r>
                      <a:endParaRPr lang="en-US" altLang="ko-Kore-KR" sz="1200" b="1" u="sng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b="1" u="sng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다면평가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ko-Kore-KR" altLang="en-US" sz="10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상세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000" spc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000" spc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000" spc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000" spc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중요도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ore-KR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188976"/>
                  </a:ext>
                </a:extLst>
              </a:tr>
              <a:tr h="338911">
                <a:tc rowSpan="3"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u="none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현황 메인</a:t>
                      </a:r>
                      <a:endParaRPr lang="en-US" altLang="ko-Kore-KR" sz="800" b="0" u="none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u="none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목록 조회</a:t>
                      </a:r>
                      <a:endParaRPr lang="en-US" altLang="ko-Kore-KR" sz="800" b="0" u="none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1" u="sng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과정 등록</a:t>
                      </a:r>
                      <a:endParaRPr lang="en-US" altLang="ko-Kore-KR" sz="800" b="1" u="sng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u="none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과정 양식 관리</a:t>
                      </a:r>
                      <a:endParaRPr lang="en-US" altLang="ko-Kore-KR" sz="800" b="0" u="none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u="none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과정별 평가 기준</a:t>
                      </a:r>
                      <a:endParaRPr lang="en-US" altLang="ko-Kore-KR" sz="800" b="0" u="none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u="none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제출 서류 관리</a:t>
                      </a:r>
                      <a:endParaRPr lang="en-US" altLang="ko-Kore-KR" sz="800" b="0" u="none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u="none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최종 결정</a:t>
                      </a:r>
                      <a:endParaRPr lang="en-US" altLang="ko-Kore-KR" sz="800" b="0" u="none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1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나이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회사에서 구인하고자 하는 나이에 들어맞는가</a:t>
                      </a:r>
                      <a:r>
                        <a:rPr lang="en-US" altLang="ko-Kore-KR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?</a:t>
                      </a:r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6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266636"/>
                  </a:ext>
                </a:extLst>
              </a:tr>
              <a:tr h="360412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4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2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학력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최종 학력이 고졸 이상인가</a:t>
                      </a:r>
                      <a:r>
                        <a:rPr lang="en-US" altLang="ko-Kore-KR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?</a:t>
                      </a:r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6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별별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O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954173"/>
                  </a:ext>
                </a:extLst>
              </a:tr>
              <a:tr h="381950">
                <a:tc gridSpan="2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3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자격증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공고에 써진 자격증을 보유하고 있는가</a:t>
                      </a:r>
                      <a:r>
                        <a:rPr lang="en-US" altLang="ko-Kore-KR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?</a:t>
                      </a:r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6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별별별별별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O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538390"/>
                  </a:ext>
                </a:extLst>
              </a:tr>
              <a:tr h="39114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4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대외활동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봉사활동 경험이 있는가</a:t>
                      </a:r>
                      <a:r>
                        <a:rPr lang="en-US" altLang="ko-Kore-KR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?</a:t>
                      </a:r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6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별별별별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O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358811"/>
                  </a:ext>
                </a:extLst>
              </a:tr>
              <a:tr h="40321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+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6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378707"/>
                  </a:ext>
                </a:extLst>
              </a:tr>
              <a:tr h="196458">
                <a:tc gridSpan="2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6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494057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A9EA2391-C2B9-4C97-2DF2-6537DCD8E8FF}"/>
              </a:ext>
            </a:extLst>
          </p:cNvPr>
          <p:cNvSpPr/>
          <p:nvPr/>
        </p:nvSpPr>
        <p:spPr>
          <a:xfrm>
            <a:off x="1907704" y="149163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C0384C8-EA85-7CEA-94D1-906864640B1F}"/>
              </a:ext>
            </a:extLst>
          </p:cNvPr>
          <p:cNvSpPr/>
          <p:nvPr/>
        </p:nvSpPr>
        <p:spPr>
          <a:xfrm>
            <a:off x="1907704" y="199568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2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5B6A853-A5AB-5A12-2037-A261DED3327D}"/>
              </a:ext>
            </a:extLst>
          </p:cNvPr>
          <p:cNvSpPr/>
          <p:nvPr/>
        </p:nvSpPr>
        <p:spPr>
          <a:xfrm>
            <a:off x="5364088" y="257175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3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005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06829"/>
              </p:ext>
            </p:extLst>
          </p:nvPr>
        </p:nvGraphicFramePr>
        <p:xfrm>
          <a:off x="3" y="0"/>
          <a:ext cx="6300193" cy="918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0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과정 양식 관리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Date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2023.01.22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Author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최경수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Path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/>
                        <a:t>채용 과정 다면평가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Description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/>
                        <a:t>공고에 쓸 양식을 미리 </a:t>
                      </a:r>
                      <a:r>
                        <a:rPr lang="ko-KR" altLang="en-US" sz="800" b="1" dirty="0" err="1"/>
                        <a:t>저장해놓고</a:t>
                      </a:r>
                      <a:r>
                        <a:rPr lang="ko-KR" altLang="en-US" sz="800" b="1" dirty="0"/>
                        <a:t> 관리하는 곳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551791"/>
              </p:ext>
            </p:extLst>
          </p:nvPr>
        </p:nvGraphicFramePr>
        <p:xfrm>
          <a:off x="6384032" y="1"/>
          <a:ext cx="2759968" cy="2698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79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지금까지 등록한 양식들이 등록되어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양식을 등록할 때 쓰였던 제목들이 있다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8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28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채용 과정을 등록할 때 자동으로 저장되는 양식과 따로 관리하는 양식을 관리하는 페이지이다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ABCA57D-7143-0B20-4969-59F521186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99236"/>
              </p:ext>
            </p:extLst>
          </p:nvPr>
        </p:nvGraphicFramePr>
        <p:xfrm>
          <a:off x="89759" y="921804"/>
          <a:ext cx="6210435" cy="3938463"/>
        </p:xfrm>
        <a:graphic>
          <a:graphicData uri="http://schemas.openxmlformats.org/drawingml/2006/table">
            <a:tbl>
              <a:tblPr firstRow="1" bandRow="1">
                <a:blipFill>
                  <a:blip r:embed="rId3"/>
                  <a:stretch>
                    <a:fillRect/>
                  </a:stretch>
                </a:blipFill>
                <a:tableStyleId>{073A0DAA-6AF3-43AB-8588-CEC1D06C72B9}</a:tableStyleId>
              </a:tblPr>
              <a:tblGrid>
                <a:gridCol w="482724">
                  <a:extLst>
                    <a:ext uri="{9D8B030D-6E8A-4147-A177-3AD203B41FA5}">
                      <a16:colId xmlns:a16="http://schemas.microsoft.com/office/drawing/2014/main" val="3808950778"/>
                    </a:ext>
                  </a:extLst>
                </a:gridCol>
                <a:gridCol w="615141">
                  <a:extLst>
                    <a:ext uri="{9D8B030D-6E8A-4147-A177-3AD203B41FA5}">
                      <a16:colId xmlns:a16="http://schemas.microsoft.com/office/drawing/2014/main" val="1936772182"/>
                    </a:ext>
                  </a:extLst>
                </a:gridCol>
                <a:gridCol w="325945">
                  <a:extLst>
                    <a:ext uri="{9D8B030D-6E8A-4147-A177-3AD203B41FA5}">
                      <a16:colId xmlns:a16="http://schemas.microsoft.com/office/drawing/2014/main" val="2967841623"/>
                    </a:ext>
                  </a:extLst>
                </a:gridCol>
                <a:gridCol w="590209">
                  <a:extLst>
                    <a:ext uri="{9D8B030D-6E8A-4147-A177-3AD203B41FA5}">
                      <a16:colId xmlns:a16="http://schemas.microsoft.com/office/drawing/2014/main" val="1923407031"/>
                    </a:ext>
                  </a:extLst>
                </a:gridCol>
                <a:gridCol w="532696">
                  <a:extLst>
                    <a:ext uri="{9D8B030D-6E8A-4147-A177-3AD203B41FA5}">
                      <a16:colId xmlns:a16="http://schemas.microsoft.com/office/drawing/2014/main" val="3023072639"/>
                    </a:ext>
                  </a:extLst>
                </a:gridCol>
                <a:gridCol w="532696">
                  <a:extLst>
                    <a:ext uri="{9D8B030D-6E8A-4147-A177-3AD203B41FA5}">
                      <a16:colId xmlns:a16="http://schemas.microsoft.com/office/drawing/2014/main" val="2903024400"/>
                    </a:ext>
                  </a:extLst>
                </a:gridCol>
                <a:gridCol w="532696">
                  <a:extLst>
                    <a:ext uri="{9D8B030D-6E8A-4147-A177-3AD203B41FA5}">
                      <a16:colId xmlns:a16="http://schemas.microsoft.com/office/drawing/2014/main" val="2895048739"/>
                    </a:ext>
                  </a:extLst>
                </a:gridCol>
                <a:gridCol w="532696">
                  <a:extLst>
                    <a:ext uri="{9D8B030D-6E8A-4147-A177-3AD203B41FA5}">
                      <a16:colId xmlns:a16="http://schemas.microsoft.com/office/drawing/2014/main" val="1589710423"/>
                    </a:ext>
                  </a:extLst>
                </a:gridCol>
                <a:gridCol w="532696">
                  <a:extLst>
                    <a:ext uri="{9D8B030D-6E8A-4147-A177-3AD203B41FA5}">
                      <a16:colId xmlns:a16="http://schemas.microsoft.com/office/drawing/2014/main" val="3230421514"/>
                    </a:ext>
                  </a:extLst>
                </a:gridCol>
                <a:gridCol w="532696">
                  <a:extLst>
                    <a:ext uri="{9D8B030D-6E8A-4147-A177-3AD203B41FA5}">
                      <a16:colId xmlns:a16="http://schemas.microsoft.com/office/drawing/2014/main" val="1822294652"/>
                    </a:ext>
                  </a:extLst>
                </a:gridCol>
                <a:gridCol w="466109">
                  <a:extLst>
                    <a:ext uri="{9D8B030D-6E8A-4147-A177-3AD203B41FA5}">
                      <a16:colId xmlns:a16="http://schemas.microsoft.com/office/drawing/2014/main" val="3125531040"/>
                    </a:ext>
                  </a:extLst>
                </a:gridCol>
                <a:gridCol w="534131">
                  <a:extLst>
                    <a:ext uri="{9D8B030D-6E8A-4147-A177-3AD203B41FA5}">
                      <a16:colId xmlns:a16="http://schemas.microsoft.com/office/drawing/2014/main" val="1430463260"/>
                    </a:ext>
                  </a:extLst>
                </a:gridCol>
              </a:tblGrid>
              <a:tr h="343396">
                <a:tc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로고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140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구인공고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700" spc="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구인공고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스마트</a:t>
                      </a:r>
                      <a:endParaRPr lang="en-US" altLang="ko-Kore-KR" sz="700" spc="0" baseline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algn="ctr"/>
                      <a:r>
                        <a:rPr lang="ko-Kore-KR" altLang="en-US" sz="700" spc="-15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매칭시스템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인재홍보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전문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컨텐츠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취업랩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 dirty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커뮤니티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부가기능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고개센터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마이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167578"/>
                  </a:ext>
                </a:extLst>
              </a:tr>
              <a:tr h="343396">
                <a:tc gridSpan="2">
                  <a:txBody>
                    <a:bodyPr/>
                    <a:lstStyle/>
                    <a:p>
                      <a:r>
                        <a:rPr lang="ko-Kore-KR" altLang="en-US" sz="1200" spc="-1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정보 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양식 관리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+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92301"/>
                  </a:ext>
                </a:extLst>
              </a:tr>
              <a:tr h="34339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공고 등록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입사 지원서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rowSpan="2" gridSpan="6"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altLang="ko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~ </a:t>
                      </a:r>
                      <a:r>
                        <a:rPr lang="ko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공고용</a:t>
                      </a:r>
                      <a:endParaRPr lang="en-US" altLang="ko-KR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US" altLang="ko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~ </a:t>
                      </a:r>
                      <a:r>
                        <a:rPr lang="ko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직무용</a:t>
                      </a:r>
                      <a:endParaRPr lang="en-US" altLang="ko-KR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US" altLang="ko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…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876605"/>
                  </a:ext>
                </a:extLst>
              </a:tr>
              <a:tr h="34339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4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입사지원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880736"/>
                  </a:ext>
                </a:extLst>
              </a:tr>
              <a:tr h="46200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b="1" u="sng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과정</a:t>
                      </a:r>
                      <a:endParaRPr lang="en-US" altLang="ko-Kore-KR" sz="1200" b="1" u="sng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b="1" u="sng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다면평가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/>
                      <a:endParaRPr lang="en-US" altLang="ko-Kore-KR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188976"/>
                  </a:ext>
                </a:extLst>
              </a:tr>
              <a:tr h="343396">
                <a:tc rowSpan="3"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u="none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현황 메인</a:t>
                      </a:r>
                      <a:endParaRPr lang="en-US" altLang="ko-Kore-KR" sz="800" b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목록 조회</a:t>
                      </a:r>
                      <a:endParaRPr lang="en-US" altLang="ko-Kore-KR" sz="800" b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과정 등록</a:t>
                      </a:r>
                      <a:endParaRPr lang="en-US" altLang="ko-Kore-KR" sz="800" b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1" u="sng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과정 양식 관리</a:t>
                      </a:r>
                      <a:endParaRPr lang="en-US" altLang="ko-Kore-KR" sz="800" b="1" u="sng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과정별 평가 기준</a:t>
                      </a:r>
                      <a:endParaRPr lang="en-US" altLang="ko-Kore-KR" sz="800" b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제출 서류 관리</a:t>
                      </a:r>
                      <a:endParaRPr lang="en-US" altLang="ko-Kore-KR" sz="800" b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최종 결정</a:t>
                      </a:r>
                      <a:endParaRPr lang="en-US" altLang="ko-Kore-KR" sz="800" b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자기소개서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266636"/>
                  </a:ext>
                </a:extLst>
              </a:tr>
              <a:tr h="379870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4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954173"/>
                  </a:ext>
                </a:extLst>
              </a:tr>
              <a:tr h="243219">
                <a:tc gridSpan="2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538390"/>
                  </a:ext>
                </a:extLst>
              </a:tr>
              <a:tr h="34796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필기시험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358811"/>
                  </a:ext>
                </a:extLst>
              </a:tr>
              <a:tr h="33813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378707"/>
                  </a:ext>
                </a:extLst>
              </a:tr>
              <a:tr h="419192">
                <a:tc gridSpan="2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494057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9CF4E219-D672-FE9B-250E-05D66E282FD5}"/>
              </a:ext>
            </a:extLst>
          </p:cNvPr>
          <p:cNvSpPr/>
          <p:nvPr/>
        </p:nvSpPr>
        <p:spPr>
          <a:xfrm>
            <a:off x="1475656" y="149163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9F50680-9FB7-3394-0C33-0F044C3EFC2F}"/>
              </a:ext>
            </a:extLst>
          </p:cNvPr>
          <p:cNvSpPr/>
          <p:nvPr/>
        </p:nvSpPr>
        <p:spPr>
          <a:xfrm>
            <a:off x="2627784" y="163564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2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871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" y="0"/>
          <a:ext cx="6300193" cy="918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0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과정 양식 관리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Date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2023.01.22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Author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최경수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Path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/>
                        <a:t>채용 과정 다면평가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Description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/>
                        <a:t>공고에 쓸 양식을 미리 </a:t>
                      </a:r>
                      <a:r>
                        <a:rPr lang="ko-KR" altLang="en-US" sz="800" b="1" dirty="0" err="1"/>
                        <a:t>저장해놓고</a:t>
                      </a:r>
                      <a:r>
                        <a:rPr lang="ko-KR" altLang="en-US" sz="800" b="1" dirty="0"/>
                        <a:t> 관리하는 곳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757116"/>
              </p:ext>
            </p:extLst>
          </p:nvPr>
        </p:nvGraphicFramePr>
        <p:xfrm>
          <a:off x="6384032" y="1"/>
          <a:ext cx="2759968" cy="2698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79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항목별 세부적인 점수 관리를 할 수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항목별 상세와 중요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점수비율을 선택할 수 있다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어떻게 점수를 놔두든 환산점수를 보여준다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8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28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과정 양식을 관리할 때 세부적으로 하나씩 보는 화면이다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항목 추가 시 항목 관리 페이지를 새 창으로 연다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ABCA57D-7143-0B20-4969-59F521186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54643"/>
              </p:ext>
            </p:extLst>
          </p:nvPr>
        </p:nvGraphicFramePr>
        <p:xfrm>
          <a:off x="89759" y="921804"/>
          <a:ext cx="6210438" cy="3938463"/>
        </p:xfrm>
        <a:graphic>
          <a:graphicData uri="http://schemas.openxmlformats.org/drawingml/2006/table">
            <a:tbl>
              <a:tblPr firstRow="1" bandRow="1">
                <a:blipFill>
                  <a:blip r:embed="rId3"/>
                  <a:stretch>
                    <a:fillRect/>
                  </a:stretch>
                </a:blipFill>
                <a:tableStyleId>{073A0DAA-6AF3-43AB-8588-CEC1D06C72B9}</a:tableStyleId>
              </a:tblPr>
              <a:tblGrid>
                <a:gridCol w="444583">
                  <a:extLst>
                    <a:ext uri="{9D8B030D-6E8A-4147-A177-3AD203B41FA5}">
                      <a16:colId xmlns:a16="http://schemas.microsoft.com/office/drawing/2014/main" val="3808950778"/>
                    </a:ext>
                  </a:extLst>
                </a:gridCol>
                <a:gridCol w="566538">
                  <a:extLst>
                    <a:ext uri="{9D8B030D-6E8A-4147-A177-3AD203B41FA5}">
                      <a16:colId xmlns:a16="http://schemas.microsoft.com/office/drawing/2014/main" val="1936772182"/>
                    </a:ext>
                  </a:extLst>
                </a:gridCol>
                <a:gridCol w="300192">
                  <a:extLst>
                    <a:ext uri="{9D8B030D-6E8A-4147-A177-3AD203B41FA5}">
                      <a16:colId xmlns:a16="http://schemas.microsoft.com/office/drawing/2014/main" val="2967841623"/>
                    </a:ext>
                  </a:extLst>
                </a:gridCol>
                <a:gridCol w="506632">
                  <a:extLst>
                    <a:ext uri="{9D8B030D-6E8A-4147-A177-3AD203B41FA5}">
                      <a16:colId xmlns:a16="http://schemas.microsoft.com/office/drawing/2014/main" val="1923407031"/>
                    </a:ext>
                  </a:extLst>
                </a:gridCol>
                <a:gridCol w="162920">
                  <a:extLst>
                    <a:ext uri="{9D8B030D-6E8A-4147-A177-3AD203B41FA5}">
                      <a16:colId xmlns:a16="http://schemas.microsoft.com/office/drawing/2014/main" val="2849669274"/>
                    </a:ext>
                  </a:extLst>
                </a:gridCol>
                <a:gridCol w="485152">
                  <a:extLst>
                    <a:ext uri="{9D8B030D-6E8A-4147-A177-3AD203B41FA5}">
                      <a16:colId xmlns:a16="http://schemas.microsoft.com/office/drawing/2014/main" val="3023072639"/>
                    </a:ext>
                  </a:extLst>
                </a:gridCol>
                <a:gridCol w="586781">
                  <a:extLst>
                    <a:ext uri="{9D8B030D-6E8A-4147-A177-3AD203B41FA5}">
                      <a16:colId xmlns:a16="http://schemas.microsoft.com/office/drawing/2014/main" val="2903024400"/>
                    </a:ext>
                  </a:extLst>
                </a:gridCol>
                <a:gridCol w="421331">
                  <a:extLst>
                    <a:ext uri="{9D8B030D-6E8A-4147-A177-3AD203B41FA5}">
                      <a16:colId xmlns:a16="http://schemas.microsoft.com/office/drawing/2014/main" val="2895048739"/>
                    </a:ext>
                  </a:extLst>
                </a:gridCol>
                <a:gridCol w="714658">
                  <a:extLst>
                    <a:ext uri="{9D8B030D-6E8A-4147-A177-3AD203B41FA5}">
                      <a16:colId xmlns:a16="http://schemas.microsoft.com/office/drawing/2014/main" val="1212468257"/>
                    </a:ext>
                  </a:extLst>
                </a:gridCol>
                <a:gridCol w="437470">
                  <a:extLst>
                    <a:ext uri="{9D8B030D-6E8A-4147-A177-3AD203B41FA5}">
                      <a16:colId xmlns:a16="http://schemas.microsoft.com/office/drawing/2014/main" val="323042151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822294652"/>
                    </a:ext>
                  </a:extLst>
                </a:gridCol>
                <a:gridCol w="444180">
                  <a:extLst>
                    <a:ext uri="{9D8B030D-6E8A-4147-A177-3AD203B41FA5}">
                      <a16:colId xmlns:a16="http://schemas.microsoft.com/office/drawing/2014/main" val="3125531040"/>
                    </a:ext>
                  </a:extLst>
                </a:gridCol>
                <a:gridCol w="491929">
                  <a:extLst>
                    <a:ext uri="{9D8B030D-6E8A-4147-A177-3AD203B41FA5}">
                      <a16:colId xmlns:a16="http://schemas.microsoft.com/office/drawing/2014/main" val="1430463260"/>
                    </a:ext>
                  </a:extLst>
                </a:gridCol>
              </a:tblGrid>
              <a:tr h="343396">
                <a:tc>
                  <a:txBody>
                    <a:bodyPr/>
                    <a:lstStyle/>
                    <a:p>
                      <a:r>
                        <a:rPr lang="ko-Kore-KR" altLang="en-US" sz="1200" spc="-1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로고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140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구인공고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700" spc="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구인공고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700" spc="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스마트</a:t>
                      </a:r>
                      <a:endParaRPr lang="en-US" altLang="ko-Kore-KR" sz="700" spc="0" baseline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algn="ctr"/>
                      <a:r>
                        <a:rPr lang="ko-Kore-KR" altLang="en-US" sz="700" spc="-15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매칭시스템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700" spc="-150" baseline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인재홍보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전문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컨텐츠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취업랩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커뮤니티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부가기능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고개센터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마이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167578"/>
                  </a:ext>
                </a:extLst>
              </a:tr>
              <a:tr h="343396">
                <a:tc gridSpan="2">
                  <a:txBody>
                    <a:bodyPr/>
                    <a:lstStyle/>
                    <a:p>
                      <a:r>
                        <a:rPr lang="ko-Kore-KR" altLang="en-US" sz="1200" spc="-1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정보 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양식 관리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92301"/>
                  </a:ext>
                </a:extLst>
              </a:tr>
              <a:tr h="34339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공고 등록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자기소개서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876605"/>
                  </a:ext>
                </a:extLst>
              </a:tr>
              <a:tr h="34339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4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입사지원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ore-KR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1</a:t>
                      </a:r>
                      <a:r>
                        <a:rPr lang="en-US" altLang="ko-KR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. </a:t>
                      </a:r>
                      <a:r>
                        <a:rPr lang="en-US" altLang="ko-Kore-KR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~</a:t>
                      </a:r>
                      <a:r>
                        <a:rPr lang="ko-Kore-KR" altLang="en-US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공고용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~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880736"/>
                  </a:ext>
                </a:extLst>
              </a:tr>
              <a:tr h="46200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b="1" u="sng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과정</a:t>
                      </a:r>
                      <a:endParaRPr lang="en-US" altLang="ko-Kore-KR" sz="1200" b="1" u="sng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b="1" u="sng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다면평가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ko-Kore-KR" altLang="en-US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ko-Kore-KR" altLang="en-US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상세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중요도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점수비율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/>
                      <a:endParaRPr lang="en-US" altLang="ko-Kore-KR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188976"/>
                  </a:ext>
                </a:extLst>
              </a:tr>
              <a:tr h="343396">
                <a:tc rowSpan="3"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u="none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현황 메인</a:t>
                      </a:r>
                      <a:endParaRPr lang="en-US" altLang="ko-Kore-KR" sz="800" b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목록 조회</a:t>
                      </a:r>
                      <a:endParaRPr lang="en-US" altLang="ko-Kore-KR" sz="800" b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과정 등록</a:t>
                      </a:r>
                      <a:endParaRPr lang="en-US" altLang="ko-Kore-KR" sz="800" b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1" u="sng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과정 양식 관리</a:t>
                      </a:r>
                      <a:endParaRPr lang="en-US" altLang="ko-Kore-KR" sz="800" b="1" u="sng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과정별 평가 기준</a:t>
                      </a:r>
                      <a:endParaRPr lang="en-US" altLang="ko-Kore-KR" sz="800" b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제출 서류 관리</a:t>
                      </a:r>
                      <a:endParaRPr lang="en-US" altLang="ko-Kore-KR" sz="800" b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최종 결정</a:t>
                      </a:r>
                      <a:endParaRPr lang="en-US" altLang="ko-Kore-KR" sz="800" b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1</a:t>
                      </a:r>
                      <a:r>
                        <a:rPr lang="en-US" altLang="ko-KR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)</a:t>
                      </a:r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ore-KR" altLang="en-US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지원동기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ko-Kore-KR" altLang="en-US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어떻게 지원하게 됐는가</a:t>
                      </a:r>
                      <a:r>
                        <a:rPr lang="en-US" altLang="ko-Kore-KR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?</a:t>
                      </a:r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7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별별별별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27</a:t>
                      </a:r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266636"/>
                  </a:ext>
                </a:extLst>
              </a:tr>
              <a:tr h="379870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4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2</a:t>
                      </a:r>
                      <a:r>
                        <a:rPr lang="en-US" altLang="ko-KR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)</a:t>
                      </a:r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ore-KR" altLang="en-US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성장배경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ko-Kore-KR" altLang="en-US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성장배경은 어떠한가</a:t>
                      </a:r>
                      <a:r>
                        <a:rPr lang="en-US" altLang="ko-Kore-KR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?</a:t>
                      </a:r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7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별별별별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48</a:t>
                      </a:r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954173"/>
                  </a:ext>
                </a:extLst>
              </a:tr>
              <a:tr h="243219">
                <a:tc gridSpan="2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+</a:t>
                      </a:r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538390"/>
                  </a:ext>
                </a:extLst>
              </a:tr>
              <a:tr h="34796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개수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ore-KR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2</a:t>
                      </a:r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총점수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75</a:t>
                      </a:r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환산점수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1</a:t>
                      </a:r>
                      <a:r>
                        <a:rPr lang="en-US" altLang="ko-KR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00</a:t>
                      </a:r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ore-KR" altLang="en-US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환산 체계 명시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358811"/>
                  </a:ext>
                </a:extLst>
              </a:tr>
              <a:tr h="33813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ore-KR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2</a:t>
                      </a:r>
                      <a:r>
                        <a:rPr lang="en-US" altLang="ko-KR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. ~</a:t>
                      </a:r>
                      <a:r>
                        <a:rPr lang="ko-KR" altLang="en-US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직무용</a:t>
                      </a:r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378707"/>
                  </a:ext>
                </a:extLst>
              </a:tr>
              <a:tr h="419192">
                <a:tc gridSpan="2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항목명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ko-Kore-KR" altLang="en-US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항목명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ko-Kore-KR" altLang="en-US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상세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중요도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점수비율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이전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494057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27A382BA-2CF9-8D30-8D96-2ABE60CD7528}"/>
              </a:ext>
            </a:extLst>
          </p:cNvPr>
          <p:cNvSpPr/>
          <p:nvPr/>
        </p:nvSpPr>
        <p:spPr>
          <a:xfrm>
            <a:off x="1331640" y="163564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1763F81-35BC-C955-FDB4-980D02404407}"/>
              </a:ext>
            </a:extLst>
          </p:cNvPr>
          <p:cNvSpPr/>
          <p:nvPr/>
        </p:nvSpPr>
        <p:spPr>
          <a:xfrm>
            <a:off x="1420388" y="293179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2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B517336-3943-7F42-F06A-FCC71F1E5922}"/>
              </a:ext>
            </a:extLst>
          </p:cNvPr>
          <p:cNvSpPr/>
          <p:nvPr/>
        </p:nvSpPr>
        <p:spPr>
          <a:xfrm>
            <a:off x="4569672" y="379588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3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122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436053"/>
              </p:ext>
            </p:extLst>
          </p:nvPr>
        </p:nvGraphicFramePr>
        <p:xfrm>
          <a:off x="3" y="0"/>
          <a:ext cx="6300193" cy="918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0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과정별 평가 기준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Date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2023.01.22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Author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최경수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Path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/>
                        <a:t>채용 과정 다면평가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Description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 gridSpan="5">
                  <a:txBody>
                    <a:bodyPr/>
                    <a:lstStyle/>
                    <a:p>
                      <a:pPr rtl="0" eaLnBrk="1" latinLnBrk="1" hangingPunct="1"/>
                      <a:r>
                        <a:rPr lang="ko-KR" altLang="ko-Kore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채용 과정 다면평가 시</a:t>
                      </a:r>
                      <a:r>
                        <a:rPr lang="en-US" altLang="ko-Kore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ore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과정별 평가 기준을 세우고 관리하며 가이드라인이 제공되기도 함</a:t>
                      </a:r>
                      <a:endParaRPr lang="ko-Kore-KR" altLang="ko-Kore-KR" sz="800" dirty="0">
                        <a:effectLst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345976"/>
              </p:ext>
            </p:extLst>
          </p:nvPr>
        </p:nvGraphicFramePr>
        <p:xfrm>
          <a:off x="6384032" y="1"/>
          <a:ext cx="2759968" cy="2698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79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과정별 항목을 관리한다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분류별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항목 관리를 볼 수도 있다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8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28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평가 기준을 작성하는 데에 필요한 가이드라인도 제</a:t>
                      </a:r>
                      <a:r>
                        <a:rPr lang="ko-Kore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공하거나 점수 부여 방법 등을 알려준다</a:t>
                      </a:r>
                      <a:r>
                        <a:rPr lang="en-US" altLang="ko-Kore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ABCA57D-7143-0B20-4969-59F521186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819312"/>
              </p:ext>
            </p:extLst>
          </p:nvPr>
        </p:nvGraphicFramePr>
        <p:xfrm>
          <a:off x="89759" y="921804"/>
          <a:ext cx="6211987" cy="3938463"/>
        </p:xfrm>
        <a:graphic>
          <a:graphicData uri="http://schemas.openxmlformats.org/drawingml/2006/table">
            <a:tbl>
              <a:tblPr firstRow="1" bandRow="1">
                <a:blipFill>
                  <a:blip r:embed="rId3"/>
                  <a:stretch>
                    <a:fillRect/>
                  </a:stretch>
                </a:blipFill>
                <a:tableStyleId>{073A0DAA-6AF3-43AB-8588-CEC1D06C72B9}</a:tableStyleId>
              </a:tblPr>
              <a:tblGrid>
                <a:gridCol w="476316">
                  <a:extLst>
                    <a:ext uri="{9D8B030D-6E8A-4147-A177-3AD203B41FA5}">
                      <a16:colId xmlns:a16="http://schemas.microsoft.com/office/drawing/2014/main" val="3808950778"/>
                    </a:ext>
                  </a:extLst>
                </a:gridCol>
                <a:gridCol w="606976">
                  <a:extLst>
                    <a:ext uri="{9D8B030D-6E8A-4147-A177-3AD203B41FA5}">
                      <a16:colId xmlns:a16="http://schemas.microsoft.com/office/drawing/2014/main" val="1936772182"/>
                    </a:ext>
                  </a:extLst>
                </a:gridCol>
                <a:gridCol w="321618">
                  <a:extLst>
                    <a:ext uri="{9D8B030D-6E8A-4147-A177-3AD203B41FA5}">
                      <a16:colId xmlns:a16="http://schemas.microsoft.com/office/drawing/2014/main" val="2967841623"/>
                    </a:ext>
                  </a:extLst>
                </a:gridCol>
                <a:gridCol w="582375">
                  <a:extLst>
                    <a:ext uri="{9D8B030D-6E8A-4147-A177-3AD203B41FA5}">
                      <a16:colId xmlns:a16="http://schemas.microsoft.com/office/drawing/2014/main" val="1923407031"/>
                    </a:ext>
                  </a:extLst>
                </a:gridCol>
                <a:gridCol w="525625">
                  <a:extLst>
                    <a:ext uri="{9D8B030D-6E8A-4147-A177-3AD203B41FA5}">
                      <a16:colId xmlns:a16="http://schemas.microsoft.com/office/drawing/2014/main" val="3023072639"/>
                    </a:ext>
                  </a:extLst>
                </a:gridCol>
                <a:gridCol w="525625">
                  <a:extLst>
                    <a:ext uri="{9D8B030D-6E8A-4147-A177-3AD203B41FA5}">
                      <a16:colId xmlns:a16="http://schemas.microsoft.com/office/drawing/2014/main" val="2903024400"/>
                    </a:ext>
                  </a:extLst>
                </a:gridCol>
                <a:gridCol w="525625">
                  <a:extLst>
                    <a:ext uri="{9D8B030D-6E8A-4147-A177-3AD203B41FA5}">
                      <a16:colId xmlns:a16="http://schemas.microsoft.com/office/drawing/2014/main" val="2895048739"/>
                    </a:ext>
                  </a:extLst>
                </a:gridCol>
                <a:gridCol w="492774">
                  <a:extLst>
                    <a:ext uri="{9D8B030D-6E8A-4147-A177-3AD203B41FA5}">
                      <a16:colId xmlns:a16="http://schemas.microsoft.com/office/drawing/2014/main" val="158971042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1381341931"/>
                    </a:ext>
                  </a:extLst>
                </a:gridCol>
                <a:gridCol w="525625">
                  <a:extLst>
                    <a:ext uri="{9D8B030D-6E8A-4147-A177-3AD203B41FA5}">
                      <a16:colId xmlns:a16="http://schemas.microsoft.com/office/drawing/2014/main" val="3230421514"/>
                    </a:ext>
                  </a:extLst>
                </a:gridCol>
                <a:gridCol w="525625">
                  <a:extLst>
                    <a:ext uri="{9D8B030D-6E8A-4147-A177-3AD203B41FA5}">
                      <a16:colId xmlns:a16="http://schemas.microsoft.com/office/drawing/2014/main" val="1822294652"/>
                    </a:ext>
                  </a:extLst>
                </a:gridCol>
                <a:gridCol w="459922">
                  <a:extLst>
                    <a:ext uri="{9D8B030D-6E8A-4147-A177-3AD203B41FA5}">
                      <a16:colId xmlns:a16="http://schemas.microsoft.com/office/drawing/2014/main" val="3125531040"/>
                    </a:ext>
                  </a:extLst>
                </a:gridCol>
                <a:gridCol w="527041">
                  <a:extLst>
                    <a:ext uri="{9D8B030D-6E8A-4147-A177-3AD203B41FA5}">
                      <a16:colId xmlns:a16="http://schemas.microsoft.com/office/drawing/2014/main" val="1430463260"/>
                    </a:ext>
                  </a:extLst>
                </a:gridCol>
              </a:tblGrid>
              <a:tr h="343396">
                <a:tc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로고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140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구인공고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700" spc="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구인공고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스마트</a:t>
                      </a:r>
                      <a:endParaRPr lang="en-US" altLang="ko-Kore-KR" sz="700" spc="0" baseline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algn="ctr"/>
                      <a:r>
                        <a:rPr lang="ko-Kore-KR" altLang="en-US" sz="700" spc="-15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매칭시스템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인재홍보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전문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컨텐츠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취업랩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 dirty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커뮤니티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부가기능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고개센터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마이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167578"/>
                  </a:ext>
                </a:extLst>
              </a:tr>
              <a:tr h="343396">
                <a:tc gridSpan="2">
                  <a:txBody>
                    <a:bodyPr/>
                    <a:lstStyle/>
                    <a:p>
                      <a:r>
                        <a:rPr lang="ko-Kore-KR" altLang="en-US" sz="1200" spc="-1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정보 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평가 기준 및 항목 관리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92301"/>
                  </a:ext>
                </a:extLst>
              </a:tr>
              <a:tr h="34339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공고 등록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입사 지원서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항목</a:t>
                      </a:r>
                      <a:r>
                        <a:rPr lang="ko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 총 개수</a:t>
                      </a:r>
                      <a:endParaRPr lang="en-US" altLang="ko-KR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ko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사이트 제공 항목 개수</a:t>
                      </a:r>
                      <a:endParaRPr lang="en-US" altLang="ko-KR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ko-KR" altLang="en-US" sz="120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내가 추가한 항목 개수</a:t>
                      </a:r>
                      <a:endParaRPr lang="en-US" altLang="ko-KR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altLang="ko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~ </a:t>
                      </a:r>
                      <a:r>
                        <a:rPr lang="ko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공고용</a:t>
                      </a:r>
                      <a:endParaRPr lang="en-US" altLang="ko-KR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US" altLang="ko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~ </a:t>
                      </a:r>
                      <a:r>
                        <a:rPr lang="ko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직무용</a:t>
                      </a:r>
                      <a:endParaRPr lang="en-US" altLang="ko-KR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876605"/>
                  </a:ext>
                </a:extLst>
              </a:tr>
              <a:tr h="34339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4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입사지원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880736"/>
                  </a:ext>
                </a:extLst>
              </a:tr>
              <a:tr h="46200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b="1" u="sng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과정</a:t>
                      </a:r>
                      <a:endParaRPr lang="en-US" altLang="ko-Kore-KR" sz="1200" b="1" u="sng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b="1" u="sng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다면평가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ore-KR" altLang="en-US" sz="6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입사지원서 제공 가이드라인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/>
                      <a:endParaRPr lang="en-US" altLang="ko-Kore-KR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188976"/>
                  </a:ext>
                </a:extLst>
              </a:tr>
              <a:tr h="343396">
                <a:tc rowSpan="3"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u="none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현황 메인</a:t>
                      </a:r>
                      <a:endParaRPr lang="en-US" altLang="ko-Kore-KR" sz="800" b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목록 조회</a:t>
                      </a:r>
                      <a:endParaRPr lang="en-US" altLang="ko-Kore-KR" sz="800" b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과정 등록</a:t>
                      </a:r>
                      <a:endParaRPr lang="en-US" altLang="ko-Kore-KR" sz="800" b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u="none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과정 양식 관리</a:t>
                      </a:r>
                      <a:endParaRPr lang="en-US" altLang="ko-Kore-KR" sz="800" b="0" u="none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1" u="sng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과정별 평가 기준</a:t>
                      </a:r>
                      <a:endParaRPr lang="en-US" altLang="ko-Kore-KR" sz="800" b="1" u="sng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제출 서류 관리</a:t>
                      </a:r>
                      <a:endParaRPr lang="en-US" altLang="ko-Kore-KR" sz="800" b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최종 결정</a:t>
                      </a:r>
                      <a:endParaRPr lang="en-US" altLang="ko-Kore-KR" sz="800" b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자기소개서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266636"/>
                  </a:ext>
                </a:extLst>
              </a:tr>
              <a:tr h="379870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4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954173"/>
                  </a:ext>
                </a:extLst>
              </a:tr>
              <a:tr h="243219">
                <a:tc gridSpan="2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ore-KR" altLang="en-US" sz="5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자기소개서 제공 가이드라인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538390"/>
                  </a:ext>
                </a:extLst>
              </a:tr>
              <a:tr h="34796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필기시험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358811"/>
                  </a:ext>
                </a:extLst>
              </a:tr>
              <a:tr h="33813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378707"/>
                  </a:ext>
                </a:extLst>
              </a:tr>
              <a:tr h="419192">
                <a:tc gridSpan="2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ore-KR" altLang="en-US" sz="5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필기시험 제공 가이드라인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494057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43A6E69F-BCD5-52E8-3B56-9264CA38BA39}"/>
              </a:ext>
            </a:extLst>
          </p:cNvPr>
          <p:cNvSpPr/>
          <p:nvPr/>
        </p:nvSpPr>
        <p:spPr>
          <a:xfrm>
            <a:off x="1475656" y="156363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38E2799-E6A3-3F36-73D1-E15CC9939CFF}"/>
              </a:ext>
            </a:extLst>
          </p:cNvPr>
          <p:cNvSpPr/>
          <p:nvPr/>
        </p:nvSpPr>
        <p:spPr>
          <a:xfrm>
            <a:off x="2555776" y="156363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2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71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000852"/>
              </p:ext>
            </p:extLst>
          </p:nvPr>
        </p:nvGraphicFramePr>
        <p:xfrm>
          <a:off x="768670" y="627535"/>
          <a:ext cx="7606660" cy="414494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21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3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5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2078">
                <a:tc grid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br>
                        <a:rPr lang="en-US" sz="15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sz="1500" kern="100" dirty="0">
                          <a:solidFill>
                            <a:schemeClr val="tx1"/>
                          </a:solidFill>
                          <a:effectLst/>
                        </a:rPr>
                        <a:t>문서</a:t>
                      </a:r>
                      <a:r>
                        <a:rPr lang="en-US" altLang="ko-KR" sz="15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1500" kern="100" dirty="0">
                          <a:solidFill>
                            <a:schemeClr val="tx1"/>
                          </a:solidFill>
                          <a:effectLst/>
                        </a:rPr>
                        <a:t>개정</a:t>
                      </a:r>
                      <a:r>
                        <a:rPr lang="en-US" altLang="ko-KR" sz="15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1500" kern="100" dirty="0" err="1">
                          <a:solidFill>
                            <a:schemeClr val="tx1"/>
                          </a:solidFill>
                          <a:effectLst/>
                        </a:rPr>
                        <a:t>이력표</a:t>
                      </a:r>
                      <a:endParaRPr lang="ko-KR" sz="15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solidFill>
                            <a:schemeClr val="tx1"/>
                          </a:solidFill>
                          <a:effectLst/>
                        </a:rPr>
                        <a:t>문서명</a:t>
                      </a:r>
                      <a:endParaRPr lang="ko-KR" sz="8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800" kern="100" dirty="0">
                          <a:solidFill>
                            <a:schemeClr val="tx1"/>
                          </a:solidFill>
                          <a:effectLst/>
                          <a:latin typeface="바탕"/>
                          <a:cs typeface="Times New Roman"/>
                        </a:rPr>
                        <a:t>화면정의서</a:t>
                      </a:r>
                      <a:endParaRPr lang="ko-KR" sz="8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solidFill>
                            <a:schemeClr val="tx1"/>
                          </a:solidFill>
                          <a:effectLst/>
                        </a:rPr>
                        <a:t>버전</a:t>
                      </a:r>
                      <a:endParaRPr lang="ko-KR" sz="8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solidFill>
                            <a:schemeClr val="tx1"/>
                          </a:solidFill>
                          <a:effectLst/>
                        </a:rPr>
                        <a:t>날짜</a:t>
                      </a:r>
                      <a:endParaRPr lang="ko-KR" sz="8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sz="8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800" kern="100">
                          <a:solidFill>
                            <a:schemeClr val="tx1"/>
                          </a:solidFill>
                          <a:effectLst/>
                        </a:rPr>
                        <a:t>작성자</a:t>
                      </a:r>
                      <a:endParaRPr lang="ko-KR" sz="800" kern="10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681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800" kern="100" dirty="0">
                          <a:solidFill>
                            <a:schemeClr val="tx1"/>
                          </a:solidFill>
                          <a:effectLst/>
                        </a:rPr>
                        <a:t>V0.1</a:t>
                      </a:r>
                      <a:endParaRPr lang="ko-KR" sz="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8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2023-01-23</a:t>
                      </a:r>
                      <a:endParaRPr lang="ko-KR" sz="80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최초 제정</a:t>
                      </a:r>
                      <a:endParaRPr lang="ko-KR" sz="80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ore-KR" altLang="en-US" sz="800" kern="100" dirty="0">
                          <a:solidFill>
                            <a:schemeClr val="tx1"/>
                          </a:solidFill>
                          <a:effectLst/>
                          <a:latin typeface="바탕"/>
                          <a:cs typeface="Times New Roman"/>
                        </a:rPr>
                        <a:t>최경수</a:t>
                      </a:r>
                      <a:endParaRPr lang="ko-KR" sz="8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540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141204"/>
              </p:ext>
            </p:extLst>
          </p:nvPr>
        </p:nvGraphicFramePr>
        <p:xfrm>
          <a:off x="3" y="0"/>
          <a:ext cx="6300193" cy="918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0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rtl="0" eaLnBrk="1" latinLnBrk="1" hangingPunct="1"/>
                      <a:r>
                        <a:rPr lang="ko-KR" altLang="ko-Kore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과정별 평가 기준</a:t>
                      </a:r>
                      <a:endParaRPr lang="ko-Kore-KR" altLang="ko-Kore-KR" sz="800" dirty="0">
                        <a:effectLst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Date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2023.01.22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Author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최경수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Path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/>
                        <a:t>채용 과정 다면평가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Description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 gridSpan="5">
                  <a:txBody>
                    <a:bodyPr/>
                    <a:lstStyle/>
                    <a:p>
                      <a:pPr rtl="0" eaLnBrk="1" latinLnBrk="1" hangingPunct="1"/>
                      <a:r>
                        <a:rPr lang="ko-KR" altLang="ko-Kore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채용 과정 다면평가 시</a:t>
                      </a:r>
                      <a:r>
                        <a:rPr lang="en-US" altLang="ko-Kore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ore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과정별 평가 기준을 세우고 관리하며 가이드라인이 제공되기도 함</a:t>
                      </a:r>
                      <a:endParaRPr lang="ko-Kore-KR" altLang="ko-Kore-KR" sz="800" dirty="0">
                        <a:effectLst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880375"/>
              </p:ext>
            </p:extLst>
          </p:nvPr>
        </p:nvGraphicFramePr>
        <p:xfrm>
          <a:off x="6384032" y="1"/>
          <a:ext cx="2759968" cy="2698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79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과정별 평가 기준을 설정할 수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과정에서 항목별 기준을 설정할 수 있다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8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28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편향되지 않은 점수 부여를 위해 가이드라인 등을 제공하는 페이지이다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인사권자마다 부여된 권한이 다르기 때문에 과정 관리와는 다른 페이지로 운영한다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ABCA57D-7143-0B20-4969-59F521186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118798"/>
              </p:ext>
            </p:extLst>
          </p:nvPr>
        </p:nvGraphicFramePr>
        <p:xfrm>
          <a:off x="60916" y="914122"/>
          <a:ext cx="6254857" cy="4123030"/>
        </p:xfrm>
        <a:graphic>
          <a:graphicData uri="http://schemas.openxmlformats.org/drawingml/2006/table">
            <a:tbl>
              <a:tblPr firstRow="1" bandRow="1">
                <a:blipFill>
                  <a:blip r:embed="rId3"/>
                  <a:stretch>
                    <a:fillRect/>
                  </a:stretch>
                </a:blipFill>
                <a:tableStyleId>{073A0DAA-6AF3-43AB-8588-CEC1D06C72B9}</a:tableStyleId>
              </a:tblPr>
              <a:tblGrid>
                <a:gridCol w="441616">
                  <a:extLst>
                    <a:ext uri="{9D8B030D-6E8A-4147-A177-3AD203B41FA5}">
                      <a16:colId xmlns:a16="http://schemas.microsoft.com/office/drawing/2014/main" val="3808950778"/>
                    </a:ext>
                  </a:extLst>
                </a:gridCol>
                <a:gridCol w="562757">
                  <a:extLst>
                    <a:ext uri="{9D8B030D-6E8A-4147-A177-3AD203B41FA5}">
                      <a16:colId xmlns:a16="http://schemas.microsoft.com/office/drawing/2014/main" val="1936772182"/>
                    </a:ext>
                  </a:extLst>
                </a:gridCol>
                <a:gridCol w="298189">
                  <a:extLst>
                    <a:ext uri="{9D8B030D-6E8A-4147-A177-3AD203B41FA5}">
                      <a16:colId xmlns:a16="http://schemas.microsoft.com/office/drawing/2014/main" val="2967841623"/>
                    </a:ext>
                  </a:extLst>
                </a:gridCol>
                <a:gridCol w="503251">
                  <a:extLst>
                    <a:ext uri="{9D8B030D-6E8A-4147-A177-3AD203B41FA5}">
                      <a16:colId xmlns:a16="http://schemas.microsoft.com/office/drawing/2014/main" val="1923407031"/>
                    </a:ext>
                  </a:extLst>
                </a:gridCol>
                <a:gridCol w="232121">
                  <a:extLst>
                    <a:ext uri="{9D8B030D-6E8A-4147-A177-3AD203B41FA5}">
                      <a16:colId xmlns:a16="http://schemas.microsoft.com/office/drawing/2014/main" val="2849669274"/>
                    </a:ext>
                  </a:extLst>
                </a:gridCol>
                <a:gridCol w="411627">
                  <a:extLst>
                    <a:ext uri="{9D8B030D-6E8A-4147-A177-3AD203B41FA5}">
                      <a16:colId xmlns:a16="http://schemas.microsoft.com/office/drawing/2014/main" val="3023072639"/>
                    </a:ext>
                  </a:extLst>
                </a:gridCol>
                <a:gridCol w="653153">
                  <a:extLst>
                    <a:ext uri="{9D8B030D-6E8A-4147-A177-3AD203B41FA5}">
                      <a16:colId xmlns:a16="http://schemas.microsoft.com/office/drawing/2014/main" val="2903024400"/>
                    </a:ext>
                  </a:extLst>
                </a:gridCol>
                <a:gridCol w="418519">
                  <a:extLst>
                    <a:ext uri="{9D8B030D-6E8A-4147-A177-3AD203B41FA5}">
                      <a16:colId xmlns:a16="http://schemas.microsoft.com/office/drawing/2014/main" val="2895048739"/>
                    </a:ext>
                  </a:extLst>
                </a:gridCol>
                <a:gridCol w="709889">
                  <a:extLst>
                    <a:ext uri="{9D8B030D-6E8A-4147-A177-3AD203B41FA5}">
                      <a16:colId xmlns:a16="http://schemas.microsoft.com/office/drawing/2014/main" val="1212468257"/>
                    </a:ext>
                  </a:extLst>
                </a:gridCol>
                <a:gridCol w="434551">
                  <a:extLst>
                    <a:ext uri="{9D8B030D-6E8A-4147-A177-3AD203B41FA5}">
                      <a16:colId xmlns:a16="http://schemas.microsoft.com/office/drawing/2014/main" val="3230421514"/>
                    </a:ext>
                  </a:extLst>
                </a:gridCol>
                <a:gridCol w="659322">
                  <a:extLst>
                    <a:ext uri="{9D8B030D-6E8A-4147-A177-3AD203B41FA5}">
                      <a16:colId xmlns:a16="http://schemas.microsoft.com/office/drawing/2014/main" val="1822294652"/>
                    </a:ext>
                  </a:extLst>
                </a:gridCol>
                <a:gridCol w="441216">
                  <a:extLst>
                    <a:ext uri="{9D8B030D-6E8A-4147-A177-3AD203B41FA5}">
                      <a16:colId xmlns:a16="http://schemas.microsoft.com/office/drawing/2014/main" val="3125531040"/>
                    </a:ext>
                  </a:extLst>
                </a:gridCol>
                <a:gridCol w="488646">
                  <a:extLst>
                    <a:ext uri="{9D8B030D-6E8A-4147-A177-3AD203B41FA5}">
                      <a16:colId xmlns:a16="http://schemas.microsoft.com/office/drawing/2014/main" val="1430463260"/>
                    </a:ext>
                  </a:extLst>
                </a:gridCol>
              </a:tblGrid>
              <a:tr h="448635">
                <a:tc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로고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140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구인공고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700" spc="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구인공고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700" spc="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스마트</a:t>
                      </a:r>
                      <a:endParaRPr lang="en-US" altLang="ko-Kore-KR" sz="700" spc="0" baseline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algn="ctr"/>
                      <a:r>
                        <a:rPr lang="ko-Kore-KR" altLang="en-US" sz="700" spc="-15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매칭시스템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700" spc="-150" baseline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인재홍보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전문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컨텐츠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취업랩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커뮤니티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부가기능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고개센터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마이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167578"/>
                  </a:ext>
                </a:extLst>
              </a:tr>
              <a:tr h="332862">
                <a:tc gridSpan="2">
                  <a:txBody>
                    <a:bodyPr/>
                    <a:lstStyle/>
                    <a:p>
                      <a:r>
                        <a:rPr lang="ko-Kore-KR" altLang="en-US" sz="1200" spc="-1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정보 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평가 기준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92301"/>
                  </a:ext>
                </a:extLst>
              </a:tr>
              <a:tr h="33286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공고 등록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역량면접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876605"/>
                  </a:ext>
                </a:extLst>
              </a:tr>
              <a:tr h="33286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4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입사지원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~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880736"/>
                  </a:ext>
                </a:extLst>
              </a:tr>
              <a:tr h="44863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b="1" u="sng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과정</a:t>
                      </a:r>
                      <a:endParaRPr lang="en-US" altLang="ko-Kore-KR" sz="1200" b="1" u="sng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b="1" u="sng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다면평가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ko-Kore-KR" altLang="en-US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ko-Kore-KR" altLang="en-US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상세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중요도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점수비율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/>
                      <a:endParaRPr lang="en-US" altLang="ko-Kore-KR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188976"/>
                  </a:ext>
                </a:extLst>
              </a:tr>
              <a:tr h="332862">
                <a:tc rowSpan="3"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u="none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현황 메인</a:t>
                      </a:r>
                      <a:endParaRPr lang="en-US" altLang="ko-Kore-KR" sz="800" b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목록 조회</a:t>
                      </a:r>
                      <a:endParaRPr lang="en-US" altLang="ko-Kore-KR" sz="800" b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과정 등록</a:t>
                      </a:r>
                      <a:endParaRPr lang="en-US" altLang="ko-Kore-KR" sz="800" b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u="none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과정 양식 관리</a:t>
                      </a:r>
                      <a:endParaRPr lang="en-US" altLang="ko-Kore-KR" sz="800" b="0" u="none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1" u="sng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과정별 평가 기준</a:t>
                      </a:r>
                      <a:endParaRPr lang="en-US" altLang="ko-Kore-KR" sz="800" b="1" u="sng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제출 서류 관리</a:t>
                      </a:r>
                      <a:endParaRPr lang="en-US" altLang="ko-Kore-KR" sz="800" b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최종 결정</a:t>
                      </a:r>
                      <a:endParaRPr lang="en-US" altLang="ko-Kore-KR" sz="800" b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1</a:t>
                      </a:r>
                      <a:r>
                        <a:rPr lang="en-US" altLang="ko-KR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)</a:t>
                      </a:r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ore-KR" altLang="en-US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토론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ko-Kore-KR" altLang="en-US" sz="1050" u="sng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토론 자세는 어떠했나</a:t>
                      </a:r>
                      <a:r>
                        <a:rPr lang="en-US" altLang="ko-Kore-KR" sz="1050" u="sng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?</a:t>
                      </a:r>
                      <a:endParaRPr lang="ko-Kore-KR" altLang="en-US" sz="1050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7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별별별별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266636"/>
                  </a:ext>
                </a:extLst>
              </a:tr>
              <a:tr h="368217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4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2</a:t>
                      </a:r>
                      <a:r>
                        <a:rPr lang="en-US" altLang="ko-KR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)</a:t>
                      </a:r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ore-KR" altLang="en-US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토론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ko-Kore-KR" altLang="en-US" sz="1050" u="sng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주제파악 정도는</a:t>
                      </a:r>
                      <a:r>
                        <a:rPr lang="en-US" altLang="ko-Kore-KR" sz="1050" u="sng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?</a:t>
                      </a:r>
                      <a:endParaRPr lang="ko-Kore-KR" altLang="en-US" sz="1050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7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별별별별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954173"/>
                  </a:ext>
                </a:extLst>
              </a:tr>
              <a:tr h="304696">
                <a:tc gridSpan="2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3</a:t>
                      </a:r>
                      <a:r>
                        <a:rPr lang="en-US" altLang="ko-KR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)</a:t>
                      </a:r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ore-KR" altLang="en-US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피피티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ko-Kore-KR" altLang="en-US" sz="1050" u="sng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발표 자세는</a:t>
                      </a:r>
                      <a:r>
                        <a:rPr lang="en-US" altLang="ko-Kore-KR" sz="1050" u="sng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?</a:t>
                      </a:r>
                      <a:endParaRPr lang="ko-Kore-KR" altLang="en-US" sz="1050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7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별별별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538390"/>
                  </a:ext>
                </a:extLst>
              </a:tr>
              <a:tr h="379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4</a:t>
                      </a:r>
                      <a:r>
                        <a:rPr lang="en-US" altLang="ko-KR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)</a:t>
                      </a:r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ore-KR" altLang="en-US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피피티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ko-Kore-KR" altLang="en-US" sz="1050" u="sng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발표 내용은</a:t>
                      </a:r>
                      <a:r>
                        <a:rPr lang="en-US" altLang="ko-Kore-KR" sz="1050" u="sng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?</a:t>
                      </a:r>
                      <a:endParaRPr lang="ko-Kore-KR" altLang="en-US" sz="1050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7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별별별별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358811"/>
                  </a:ext>
                </a:extLst>
              </a:tr>
              <a:tr h="41879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5</a:t>
                      </a:r>
                      <a:r>
                        <a:rPr lang="en-US" altLang="ko-KR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)</a:t>
                      </a:r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ore-KR" altLang="en-US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피피티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ko-Kore-KR" altLang="en-US" sz="1050" u="sng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발표 긴장도는</a:t>
                      </a:r>
                      <a:r>
                        <a:rPr lang="en-US" altLang="ko-Kore-KR" sz="1050" u="sng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?</a:t>
                      </a:r>
                      <a:endParaRPr lang="ko-Kore-KR" altLang="en-US" sz="1050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7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378707"/>
                  </a:ext>
                </a:extLst>
              </a:tr>
              <a:tr h="406333">
                <a:tc gridSpan="2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+</a:t>
                      </a:r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ko-Kore-KR" altLang="en-US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항목명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494057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77F8ABA-300D-8965-3B97-517C35843B40}"/>
              </a:ext>
            </a:extLst>
          </p:cNvPr>
          <p:cNvSpPr/>
          <p:nvPr/>
        </p:nvSpPr>
        <p:spPr>
          <a:xfrm>
            <a:off x="1259632" y="163564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A22BE92-2BCC-DAF7-8283-7254C2C29350}"/>
              </a:ext>
            </a:extLst>
          </p:cNvPr>
          <p:cNvSpPr/>
          <p:nvPr/>
        </p:nvSpPr>
        <p:spPr>
          <a:xfrm>
            <a:off x="1547664" y="281720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2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89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202968"/>
              </p:ext>
            </p:extLst>
          </p:nvPr>
        </p:nvGraphicFramePr>
        <p:xfrm>
          <a:off x="3" y="0"/>
          <a:ext cx="6300193" cy="918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0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과정별 평가 기준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Date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2023.01.22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Author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최경수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Path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/>
                        <a:t>채용 과정 다면평가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Description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 gridSpan="5">
                  <a:txBody>
                    <a:bodyPr/>
                    <a:lstStyle/>
                    <a:p>
                      <a:pPr rtl="0" eaLnBrk="1" latinLnBrk="1" hangingPunct="1"/>
                      <a:r>
                        <a:rPr lang="ko-KR" altLang="ko-Kore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채용 과정 다면평가 시</a:t>
                      </a:r>
                      <a:r>
                        <a:rPr lang="en-US" altLang="ko-Kore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ore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과정별 평가 기준을 세우고 관리하며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항목을 추가하고</a:t>
                      </a:r>
                      <a:r>
                        <a:rPr lang="ko-KR" altLang="ko-Kore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가이드라인이 제공되기도 함</a:t>
                      </a:r>
                      <a:endParaRPr lang="ko-Kore-KR" altLang="ko-Kore-KR" sz="800" dirty="0">
                        <a:effectLst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068595"/>
              </p:ext>
            </p:extLst>
          </p:nvPr>
        </p:nvGraphicFramePr>
        <p:xfrm>
          <a:off x="6384032" y="1"/>
          <a:ext cx="2759968" cy="2698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79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항목 제목을 선택 시 나오는 가이드라인이다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내용을 추가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삭제할 수 있다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8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28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과정별 세부 항목의 평가 기준을 정하는 페이지이다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ABCA57D-7143-0B20-4969-59F521186574}"/>
              </a:ext>
            </a:extLst>
          </p:cNvPr>
          <p:cNvGraphicFramePr>
            <a:graphicFrameLocks noGrp="1"/>
          </p:cNvGraphicFramePr>
          <p:nvPr/>
        </p:nvGraphicFramePr>
        <p:xfrm>
          <a:off x="60916" y="914122"/>
          <a:ext cx="6254857" cy="4123030"/>
        </p:xfrm>
        <a:graphic>
          <a:graphicData uri="http://schemas.openxmlformats.org/drawingml/2006/table">
            <a:tbl>
              <a:tblPr firstRow="1" bandRow="1">
                <a:blipFill>
                  <a:blip r:embed="rId3"/>
                  <a:stretch>
                    <a:fillRect/>
                  </a:stretch>
                </a:blipFill>
                <a:tableStyleId>{073A0DAA-6AF3-43AB-8588-CEC1D06C72B9}</a:tableStyleId>
              </a:tblPr>
              <a:tblGrid>
                <a:gridCol w="441616">
                  <a:extLst>
                    <a:ext uri="{9D8B030D-6E8A-4147-A177-3AD203B41FA5}">
                      <a16:colId xmlns:a16="http://schemas.microsoft.com/office/drawing/2014/main" val="3808950778"/>
                    </a:ext>
                  </a:extLst>
                </a:gridCol>
                <a:gridCol w="562757">
                  <a:extLst>
                    <a:ext uri="{9D8B030D-6E8A-4147-A177-3AD203B41FA5}">
                      <a16:colId xmlns:a16="http://schemas.microsoft.com/office/drawing/2014/main" val="1936772182"/>
                    </a:ext>
                  </a:extLst>
                </a:gridCol>
                <a:gridCol w="298189">
                  <a:extLst>
                    <a:ext uri="{9D8B030D-6E8A-4147-A177-3AD203B41FA5}">
                      <a16:colId xmlns:a16="http://schemas.microsoft.com/office/drawing/2014/main" val="2967841623"/>
                    </a:ext>
                  </a:extLst>
                </a:gridCol>
                <a:gridCol w="503251">
                  <a:extLst>
                    <a:ext uri="{9D8B030D-6E8A-4147-A177-3AD203B41FA5}">
                      <a16:colId xmlns:a16="http://schemas.microsoft.com/office/drawing/2014/main" val="1923407031"/>
                    </a:ext>
                  </a:extLst>
                </a:gridCol>
                <a:gridCol w="232121">
                  <a:extLst>
                    <a:ext uri="{9D8B030D-6E8A-4147-A177-3AD203B41FA5}">
                      <a16:colId xmlns:a16="http://schemas.microsoft.com/office/drawing/2014/main" val="2849669274"/>
                    </a:ext>
                  </a:extLst>
                </a:gridCol>
                <a:gridCol w="411627">
                  <a:extLst>
                    <a:ext uri="{9D8B030D-6E8A-4147-A177-3AD203B41FA5}">
                      <a16:colId xmlns:a16="http://schemas.microsoft.com/office/drawing/2014/main" val="3023072639"/>
                    </a:ext>
                  </a:extLst>
                </a:gridCol>
                <a:gridCol w="653153">
                  <a:extLst>
                    <a:ext uri="{9D8B030D-6E8A-4147-A177-3AD203B41FA5}">
                      <a16:colId xmlns:a16="http://schemas.microsoft.com/office/drawing/2014/main" val="2903024400"/>
                    </a:ext>
                  </a:extLst>
                </a:gridCol>
                <a:gridCol w="418519">
                  <a:extLst>
                    <a:ext uri="{9D8B030D-6E8A-4147-A177-3AD203B41FA5}">
                      <a16:colId xmlns:a16="http://schemas.microsoft.com/office/drawing/2014/main" val="2895048739"/>
                    </a:ext>
                  </a:extLst>
                </a:gridCol>
                <a:gridCol w="709889">
                  <a:extLst>
                    <a:ext uri="{9D8B030D-6E8A-4147-A177-3AD203B41FA5}">
                      <a16:colId xmlns:a16="http://schemas.microsoft.com/office/drawing/2014/main" val="1212468257"/>
                    </a:ext>
                  </a:extLst>
                </a:gridCol>
                <a:gridCol w="434551">
                  <a:extLst>
                    <a:ext uri="{9D8B030D-6E8A-4147-A177-3AD203B41FA5}">
                      <a16:colId xmlns:a16="http://schemas.microsoft.com/office/drawing/2014/main" val="3230421514"/>
                    </a:ext>
                  </a:extLst>
                </a:gridCol>
                <a:gridCol w="659322">
                  <a:extLst>
                    <a:ext uri="{9D8B030D-6E8A-4147-A177-3AD203B41FA5}">
                      <a16:colId xmlns:a16="http://schemas.microsoft.com/office/drawing/2014/main" val="1822294652"/>
                    </a:ext>
                  </a:extLst>
                </a:gridCol>
                <a:gridCol w="441216">
                  <a:extLst>
                    <a:ext uri="{9D8B030D-6E8A-4147-A177-3AD203B41FA5}">
                      <a16:colId xmlns:a16="http://schemas.microsoft.com/office/drawing/2014/main" val="3125531040"/>
                    </a:ext>
                  </a:extLst>
                </a:gridCol>
                <a:gridCol w="488646">
                  <a:extLst>
                    <a:ext uri="{9D8B030D-6E8A-4147-A177-3AD203B41FA5}">
                      <a16:colId xmlns:a16="http://schemas.microsoft.com/office/drawing/2014/main" val="1430463260"/>
                    </a:ext>
                  </a:extLst>
                </a:gridCol>
              </a:tblGrid>
              <a:tr h="448635">
                <a:tc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로고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140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구인공고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700" spc="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구인공고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700" spc="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스마트</a:t>
                      </a:r>
                      <a:endParaRPr lang="en-US" altLang="ko-Kore-KR" sz="700" spc="0" baseline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algn="ctr"/>
                      <a:r>
                        <a:rPr lang="ko-Kore-KR" altLang="en-US" sz="700" spc="-15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매칭시스템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700" spc="-150" baseline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인재홍보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전문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컨텐츠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취업랩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커뮤니티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부가기능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고개센터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마이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167578"/>
                  </a:ext>
                </a:extLst>
              </a:tr>
              <a:tr h="332862">
                <a:tc gridSpan="2">
                  <a:txBody>
                    <a:bodyPr/>
                    <a:lstStyle/>
                    <a:p>
                      <a:r>
                        <a:rPr lang="ko-Kore-KR" altLang="en-US" sz="1200" spc="-1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정보 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평가 기준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92301"/>
                  </a:ext>
                </a:extLst>
              </a:tr>
              <a:tr h="33286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공고 등록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역량면접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876605"/>
                  </a:ext>
                </a:extLst>
              </a:tr>
              <a:tr h="33286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4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입사지원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~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880736"/>
                  </a:ext>
                </a:extLst>
              </a:tr>
              <a:tr h="44863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b="1" u="sng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과정</a:t>
                      </a:r>
                      <a:endParaRPr lang="en-US" altLang="ko-Kore-KR" sz="1200" b="1" u="sng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b="1" u="sng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다면평가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ko-Kore-KR" altLang="en-US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ko-Kore-KR" altLang="en-US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상세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중요도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점수비율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/>
                      <a:endParaRPr lang="en-US" altLang="ko-Kore-KR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188976"/>
                  </a:ext>
                </a:extLst>
              </a:tr>
              <a:tr h="332862">
                <a:tc rowSpan="3"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u="none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현황 메인</a:t>
                      </a:r>
                      <a:endParaRPr lang="en-US" altLang="ko-Kore-KR" sz="800" b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목록 조회</a:t>
                      </a:r>
                      <a:endParaRPr lang="en-US" altLang="ko-Kore-KR" sz="800" b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과정 등록</a:t>
                      </a:r>
                      <a:endParaRPr lang="en-US" altLang="ko-Kore-KR" sz="800" b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u="none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과정 양식 관리</a:t>
                      </a:r>
                      <a:endParaRPr lang="en-US" altLang="ko-Kore-KR" sz="800" b="0" u="none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1" u="sng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과정별 평가 기준</a:t>
                      </a:r>
                      <a:endParaRPr lang="en-US" altLang="ko-Kore-KR" sz="800" b="1" u="sng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제출 서류 관리</a:t>
                      </a:r>
                      <a:endParaRPr lang="en-US" altLang="ko-Kore-KR" sz="800" b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최종 결정</a:t>
                      </a:r>
                      <a:endParaRPr lang="en-US" altLang="ko-Kore-KR" sz="800" b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1</a:t>
                      </a:r>
                      <a:r>
                        <a:rPr lang="en-US" altLang="ko-KR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)</a:t>
                      </a:r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ore-KR" altLang="en-US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토론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ko-Kore-KR" altLang="en-US" sz="1050" u="sng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토론 자세는 어떠했나</a:t>
                      </a:r>
                      <a:r>
                        <a:rPr lang="en-US" altLang="ko-Kore-KR" sz="1050" u="sng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?</a:t>
                      </a:r>
                      <a:endParaRPr lang="ko-Kore-KR" altLang="en-US" sz="1050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7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별별별별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266636"/>
                  </a:ext>
                </a:extLst>
              </a:tr>
              <a:tr h="368217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4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2</a:t>
                      </a:r>
                      <a:r>
                        <a:rPr lang="en-US" altLang="ko-KR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)</a:t>
                      </a:r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ore-KR" altLang="en-US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토론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ko-Kore-KR" altLang="en-US" sz="1050" u="sng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주제파악 정도는</a:t>
                      </a:r>
                      <a:r>
                        <a:rPr lang="en-US" altLang="ko-Kore-KR" sz="1050" u="sng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?</a:t>
                      </a:r>
                      <a:endParaRPr lang="ko-Kore-KR" altLang="en-US" sz="1050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7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별별별별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954173"/>
                  </a:ext>
                </a:extLst>
              </a:tr>
              <a:tr h="304696">
                <a:tc gridSpan="2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3</a:t>
                      </a:r>
                      <a:r>
                        <a:rPr lang="en-US" altLang="ko-KR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)</a:t>
                      </a:r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ore-KR" altLang="en-US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피피티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ko-Kore-KR" altLang="en-US" sz="1050" u="sng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발표 자세는</a:t>
                      </a:r>
                      <a:r>
                        <a:rPr lang="en-US" altLang="ko-Kore-KR" sz="1050" u="sng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?</a:t>
                      </a:r>
                      <a:endParaRPr lang="ko-Kore-KR" altLang="en-US" sz="1050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7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별별별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538390"/>
                  </a:ext>
                </a:extLst>
              </a:tr>
              <a:tr h="379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4</a:t>
                      </a:r>
                      <a:r>
                        <a:rPr lang="en-US" altLang="ko-KR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)</a:t>
                      </a:r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ore-KR" altLang="en-US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피피티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ko-Kore-KR" altLang="en-US" sz="1050" u="sng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발표 내용은</a:t>
                      </a:r>
                      <a:r>
                        <a:rPr lang="en-US" altLang="ko-Kore-KR" sz="1050" u="sng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?</a:t>
                      </a:r>
                      <a:endParaRPr lang="ko-Kore-KR" altLang="en-US" sz="1050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7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별별별별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358811"/>
                  </a:ext>
                </a:extLst>
              </a:tr>
              <a:tr h="41879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5</a:t>
                      </a:r>
                      <a:r>
                        <a:rPr lang="en-US" altLang="ko-KR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)</a:t>
                      </a:r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ore-KR" altLang="en-US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피피티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ko-Kore-KR" altLang="en-US" sz="1050" u="sng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발표 긴장도는</a:t>
                      </a:r>
                      <a:r>
                        <a:rPr lang="en-US" altLang="ko-Kore-KR" sz="1050" u="sng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?</a:t>
                      </a:r>
                      <a:endParaRPr lang="ko-Kore-KR" altLang="en-US" sz="1050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7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378707"/>
                  </a:ext>
                </a:extLst>
              </a:tr>
              <a:tr h="406333">
                <a:tc gridSpan="2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+</a:t>
                      </a:r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ko-Kore-KR" altLang="en-US" sz="10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항목명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5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494057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D5322911-9CFA-65D6-FF16-E4B96902C79D}"/>
              </a:ext>
            </a:extLst>
          </p:cNvPr>
          <p:cNvSpPr/>
          <p:nvPr/>
        </p:nvSpPr>
        <p:spPr>
          <a:xfrm>
            <a:off x="1619672" y="2355726"/>
            <a:ext cx="3960440" cy="2448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b="1" dirty="0"/>
              <a:t>주제파악 정도는</a:t>
            </a:r>
            <a:r>
              <a:rPr kumimoji="1" lang="en-US" altLang="ko-Kore-KR" sz="1400" b="1" dirty="0"/>
              <a:t>?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000" dirty="0"/>
              <a:t>제시된 문제를 얼마나 정확하게 간파했는가</a:t>
            </a:r>
            <a:endParaRPr kumimoji="1" lang="en-US" altLang="ko-KR" sz="1000" dirty="0"/>
          </a:p>
          <a:p>
            <a:pPr marL="342900" indent="-342900">
              <a:buAutoNum type="arabicParenR"/>
            </a:pPr>
            <a:r>
              <a:rPr kumimoji="1" lang="ko-Kore-KR" altLang="en-US" sz="1000" dirty="0"/>
              <a:t>주제 언급 횟수</a:t>
            </a:r>
            <a:endParaRPr kumimoji="1" lang="en-US" altLang="ko-Kore-KR" sz="1000" dirty="0"/>
          </a:p>
          <a:p>
            <a:pPr marL="342900" indent="-342900">
              <a:buAutoNum type="arabicParenR"/>
            </a:pPr>
            <a:r>
              <a:rPr kumimoji="1" lang="ko-KR" altLang="en-US" sz="1000" dirty="0"/>
              <a:t>주제 활용 능력</a:t>
            </a:r>
            <a:endParaRPr kumimoji="1" lang="en-US" altLang="ko-KR" sz="1000" dirty="0"/>
          </a:p>
          <a:p>
            <a:pPr marL="342900" indent="-342900">
              <a:buAutoNum type="arabicParenR"/>
            </a:pPr>
            <a:r>
              <a:rPr kumimoji="1" lang="ko-KR" altLang="en-US" sz="1000" dirty="0"/>
              <a:t>주제와 내용 연결도</a:t>
            </a:r>
            <a:endParaRPr kumimoji="1" lang="en-US" altLang="ko-KR" sz="1000" dirty="0"/>
          </a:p>
          <a:p>
            <a:pPr marL="342900" indent="-342900">
              <a:buAutoNum type="arabicParenR"/>
            </a:pPr>
            <a:endParaRPr kumimoji="1" lang="en-US" altLang="ko-KR" sz="1000" dirty="0"/>
          </a:p>
          <a:p>
            <a:pPr marL="342900" indent="-342900">
              <a:buAutoNum type="arabicParenR"/>
            </a:pP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ko-KR" altLang="en-US" sz="1000" dirty="0"/>
              <a:t>추가 </a:t>
            </a:r>
            <a:r>
              <a:rPr kumimoji="1" lang="en-US" altLang="ko-KR" sz="1000" dirty="0"/>
              <a:t>/ </a:t>
            </a:r>
            <a:r>
              <a:rPr kumimoji="1" lang="ko-KR" altLang="en-US" sz="1000" dirty="0"/>
              <a:t>수정 </a:t>
            </a:r>
            <a:r>
              <a:rPr kumimoji="1" lang="en-US" altLang="ko-KR" sz="1000" dirty="0"/>
              <a:t>/ </a:t>
            </a:r>
            <a:r>
              <a:rPr kumimoji="1" lang="ko-KR" altLang="en-US" sz="1000" dirty="0"/>
              <a:t>삭제</a:t>
            </a:r>
            <a:endParaRPr kumimoji="1" lang="en-US" altLang="ko-KR" sz="1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9EA425F-D7C4-F546-5C9C-B9DAB36565B0}"/>
              </a:ext>
            </a:extLst>
          </p:cNvPr>
          <p:cNvSpPr/>
          <p:nvPr/>
        </p:nvSpPr>
        <p:spPr>
          <a:xfrm>
            <a:off x="2771800" y="276160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E63FBCA-937B-B20B-2DB6-B1E718FB8642}"/>
              </a:ext>
            </a:extLst>
          </p:cNvPr>
          <p:cNvSpPr/>
          <p:nvPr/>
        </p:nvSpPr>
        <p:spPr>
          <a:xfrm>
            <a:off x="1835696" y="429994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2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838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657242"/>
              </p:ext>
            </p:extLst>
          </p:nvPr>
        </p:nvGraphicFramePr>
        <p:xfrm>
          <a:off x="3" y="0"/>
          <a:ext cx="6300193" cy="918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0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제출 서류 관리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Date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2023.01.22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Author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최경수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Path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/>
                        <a:t>채용 과정 다면평가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Description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/>
                        <a:t>지원자들이 제출한 서류들을 미리 </a:t>
                      </a:r>
                      <a:r>
                        <a:rPr lang="ko-KR" altLang="en-US" sz="800" b="1" dirty="0" err="1"/>
                        <a:t>정해놓은</a:t>
                      </a:r>
                      <a:r>
                        <a:rPr lang="ko-KR" altLang="en-US" sz="800" b="1" dirty="0"/>
                        <a:t> 항목별</a:t>
                      </a:r>
                      <a:r>
                        <a:rPr lang="en-US" altLang="ko-KR" sz="800" b="1" dirty="0"/>
                        <a:t>/</a:t>
                      </a:r>
                      <a:r>
                        <a:rPr lang="ko-KR" altLang="en-US" sz="800" b="1" dirty="0"/>
                        <a:t>지원자별</a:t>
                      </a:r>
                      <a:r>
                        <a:rPr lang="en-US" altLang="ko-KR" sz="800" b="1" dirty="0"/>
                        <a:t>/</a:t>
                      </a:r>
                      <a:r>
                        <a:rPr lang="ko-KR" altLang="en-US" sz="800" b="1" dirty="0" err="1"/>
                        <a:t>공고별</a:t>
                      </a:r>
                      <a:r>
                        <a:rPr lang="ko-KR" altLang="en-US" sz="800" b="1" dirty="0"/>
                        <a:t> 목록으로 볼 수 있다</a:t>
                      </a:r>
                      <a:r>
                        <a:rPr lang="en-US" altLang="ko-KR" sz="800" b="1" dirty="0"/>
                        <a:t>.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396808"/>
              </p:ext>
            </p:extLst>
          </p:nvPr>
        </p:nvGraphicFramePr>
        <p:xfrm>
          <a:off x="6384032" y="1"/>
          <a:ext cx="2759968" cy="2698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79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서류별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항목을 볼 수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지원자별 항목을 볼 수 있다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공고별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항목을 볼 수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8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28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구인자도 올릴 수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추가 버튼을 눌러 항목들을 추가할 수도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ABCA57D-7143-0B20-4969-59F521186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127047"/>
              </p:ext>
            </p:extLst>
          </p:nvPr>
        </p:nvGraphicFramePr>
        <p:xfrm>
          <a:off x="89759" y="921804"/>
          <a:ext cx="6210435" cy="3938463"/>
        </p:xfrm>
        <a:graphic>
          <a:graphicData uri="http://schemas.openxmlformats.org/drawingml/2006/table">
            <a:tbl>
              <a:tblPr firstRow="1" bandRow="1">
                <a:blipFill>
                  <a:blip r:embed="rId3"/>
                  <a:stretch>
                    <a:fillRect/>
                  </a:stretch>
                </a:blipFill>
                <a:tableStyleId>{073A0DAA-6AF3-43AB-8588-CEC1D06C72B9}</a:tableStyleId>
              </a:tblPr>
              <a:tblGrid>
                <a:gridCol w="482724">
                  <a:extLst>
                    <a:ext uri="{9D8B030D-6E8A-4147-A177-3AD203B41FA5}">
                      <a16:colId xmlns:a16="http://schemas.microsoft.com/office/drawing/2014/main" val="3808950778"/>
                    </a:ext>
                  </a:extLst>
                </a:gridCol>
                <a:gridCol w="615141">
                  <a:extLst>
                    <a:ext uri="{9D8B030D-6E8A-4147-A177-3AD203B41FA5}">
                      <a16:colId xmlns:a16="http://schemas.microsoft.com/office/drawing/2014/main" val="1936772182"/>
                    </a:ext>
                  </a:extLst>
                </a:gridCol>
                <a:gridCol w="325945">
                  <a:extLst>
                    <a:ext uri="{9D8B030D-6E8A-4147-A177-3AD203B41FA5}">
                      <a16:colId xmlns:a16="http://schemas.microsoft.com/office/drawing/2014/main" val="2967841623"/>
                    </a:ext>
                  </a:extLst>
                </a:gridCol>
                <a:gridCol w="590209">
                  <a:extLst>
                    <a:ext uri="{9D8B030D-6E8A-4147-A177-3AD203B41FA5}">
                      <a16:colId xmlns:a16="http://schemas.microsoft.com/office/drawing/2014/main" val="1923407031"/>
                    </a:ext>
                  </a:extLst>
                </a:gridCol>
                <a:gridCol w="532696">
                  <a:extLst>
                    <a:ext uri="{9D8B030D-6E8A-4147-A177-3AD203B41FA5}">
                      <a16:colId xmlns:a16="http://schemas.microsoft.com/office/drawing/2014/main" val="3023072639"/>
                    </a:ext>
                  </a:extLst>
                </a:gridCol>
                <a:gridCol w="532696">
                  <a:extLst>
                    <a:ext uri="{9D8B030D-6E8A-4147-A177-3AD203B41FA5}">
                      <a16:colId xmlns:a16="http://schemas.microsoft.com/office/drawing/2014/main" val="2903024400"/>
                    </a:ext>
                  </a:extLst>
                </a:gridCol>
                <a:gridCol w="532696">
                  <a:extLst>
                    <a:ext uri="{9D8B030D-6E8A-4147-A177-3AD203B41FA5}">
                      <a16:colId xmlns:a16="http://schemas.microsoft.com/office/drawing/2014/main" val="2895048739"/>
                    </a:ext>
                  </a:extLst>
                </a:gridCol>
                <a:gridCol w="532696">
                  <a:extLst>
                    <a:ext uri="{9D8B030D-6E8A-4147-A177-3AD203B41FA5}">
                      <a16:colId xmlns:a16="http://schemas.microsoft.com/office/drawing/2014/main" val="1589710423"/>
                    </a:ext>
                  </a:extLst>
                </a:gridCol>
                <a:gridCol w="532696">
                  <a:extLst>
                    <a:ext uri="{9D8B030D-6E8A-4147-A177-3AD203B41FA5}">
                      <a16:colId xmlns:a16="http://schemas.microsoft.com/office/drawing/2014/main" val="3230421514"/>
                    </a:ext>
                  </a:extLst>
                </a:gridCol>
                <a:gridCol w="532696">
                  <a:extLst>
                    <a:ext uri="{9D8B030D-6E8A-4147-A177-3AD203B41FA5}">
                      <a16:colId xmlns:a16="http://schemas.microsoft.com/office/drawing/2014/main" val="1822294652"/>
                    </a:ext>
                  </a:extLst>
                </a:gridCol>
                <a:gridCol w="466109">
                  <a:extLst>
                    <a:ext uri="{9D8B030D-6E8A-4147-A177-3AD203B41FA5}">
                      <a16:colId xmlns:a16="http://schemas.microsoft.com/office/drawing/2014/main" val="3125531040"/>
                    </a:ext>
                  </a:extLst>
                </a:gridCol>
                <a:gridCol w="534131">
                  <a:extLst>
                    <a:ext uri="{9D8B030D-6E8A-4147-A177-3AD203B41FA5}">
                      <a16:colId xmlns:a16="http://schemas.microsoft.com/office/drawing/2014/main" val="1430463260"/>
                    </a:ext>
                  </a:extLst>
                </a:gridCol>
              </a:tblGrid>
              <a:tr h="343396">
                <a:tc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로고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140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구인공고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700" spc="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구인공고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스마트</a:t>
                      </a:r>
                      <a:endParaRPr lang="en-US" altLang="ko-Kore-KR" sz="700" spc="0" baseline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algn="ctr"/>
                      <a:r>
                        <a:rPr lang="ko-Kore-KR" altLang="en-US" sz="700" spc="-15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매칭시스템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인재홍보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전문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컨텐츠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취업랩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 dirty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커뮤니티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부가기능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고개센터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마이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167578"/>
                  </a:ext>
                </a:extLst>
              </a:tr>
              <a:tr h="343396">
                <a:tc gridSpan="2">
                  <a:txBody>
                    <a:bodyPr/>
                    <a:lstStyle/>
                    <a:p>
                      <a:r>
                        <a:rPr lang="ko-Kore-KR" altLang="en-US" sz="1200" spc="-1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정보 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제출 서류 목록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항목별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지원자별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공고별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+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92301"/>
                  </a:ext>
                </a:extLst>
              </a:tr>
              <a:tr h="34339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공고 등록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토익 점수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876605"/>
                  </a:ext>
                </a:extLst>
              </a:tr>
              <a:tr h="34339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4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입사지원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880736"/>
                  </a:ext>
                </a:extLst>
              </a:tr>
              <a:tr h="46200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b="1" u="sng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과정</a:t>
                      </a:r>
                      <a:endParaRPr lang="en-US" altLang="ko-Kore-KR" sz="1200" b="1" u="sng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b="1" u="sng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다면평가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/>
                      <a:endParaRPr lang="en-US" altLang="ko-Kore-KR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188976"/>
                  </a:ext>
                </a:extLst>
              </a:tr>
              <a:tr h="343396">
                <a:tc rowSpan="3"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u="none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현황 메인</a:t>
                      </a:r>
                      <a:endParaRPr lang="en-US" altLang="ko-Kore-KR" sz="800" b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목록 조회</a:t>
                      </a:r>
                      <a:endParaRPr lang="en-US" altLang="ko-Kore-KR" sz="800" b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과정 등록</a:t>
                      </a:r>
                      <a:endParaRPr lang="en-US" altLang="ko-Kore-KR" sz="800" b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u="none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과정 양식 관리</a:t>
                      </a:r>
                      <a:endParaRPr lang="en-US" altLang="ko-Kore-KR" sz="800" b="0" u="none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과정별 평가 기준</a:t>
                      </a:r>
                      <a:endParaRPr lang="en-US" altLang="ko-Kore-KR" sz="800" b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1" u="sng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제출 서류 관리</a:t>
                      </a:r>
                      <a:endParaRPr lang="en-US" altLang="ko-Kore-KR" sz="800" b="1" u="sng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최종 결정</a:t>
                      </a:r>
                      <a:endParaRPr lang="en-US" altLang="ko-Kore-KR" sz="800" b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필기 시험지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266636"/>
                  </a:ext>
                </a:extLst>
              </a:tr>
              <a:tr h="379870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4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954173"/>
                  </a:ext>
                </a:extLst>
              </a:tr>
              <a:tr h="243219">
                <a:tc gridSpan="2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538390"/>
                  </a:ext>
                </a:extLst>
              </a:tr>
              <a:tr h="34796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자격증 사본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358811"/>
                  </a:ext>
                </a:extLst>
              </a:tr>
              <a:tr h="33813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378707"/>
                  </a:ext>
                </a:extLst>
              </a:tr>
              <a:tr h="419192">
                <a:tc gridSpan="2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494057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B81E1985-5B3A-AED2-312F-6952C98C37DB}"/>
              </a:ext>
            </a:extLst>
          </p:cNvPr>
          <p:cNvSpPr/>
          <p:nvPr/>
        </p:nvSpPr>
        <p:spPr>
          <a:xfrm>
            <a:off x="1475656" y="156363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A404320-75DE-C029-F414-8FC99A7463F3}"/>
              </a:ext>
            </a:extLst>
          </p:cNvPr>
          <p:cNvSpPr/>
          <p:nvPr/>
        </p:nvSpPr>
        <p:spPr>
          <a:xfrm>
            <a:off x="3203848" y="134933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2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9C1F59A-02DB-5CDF-1468-566445DF7E0E}"/>
              </a:ext>
            </a:extLst>
          </p:cNvPr>
          <p:cNvSpPr/>
          <p:nvPr/>
        </p:nvSpPr>
        <p:spPr>
          <a:xfrm>
            <a:off x="5292080" y="133323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3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813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" y="0"/>
          <a:ext cx="6300193" cy="918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0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제출 서류 관리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Date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2023.01.22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Author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최경수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Path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/>
                        <a:t>채용 과정 다면평가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Description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/>
                        <a:t>지원자들이 제출한 서류들을 미리 </a:t>
                      </a:r>
                      <a:r>
                        <a:rPr lang="ko-KR" altLang="en-US" sz="800" b="1" dirty="0" err="1"/>
                        <a:t>정해놓은</a:t>
                      </a:r>
                      <a:r>
                        <a:rPr lang="ko-KR" altLang="en-US" sz="800" b="1" dirty="0"/>
                        <a:t> 항목별</a:t>
                      </a:r>
                      <a:r>
                        <a:rPr lang="en-US" altLang="ko-KR" sz="800" b="1" dirty="0"/>
                        <a:t>/</a:t>
                      </a:r>
                      <a:r>
                        <a:rPr lang="ko-KR" altLang="en-US" sz="800" b="1" dirty="0"/>
                        <a:t>지원자별</a:t>
                      </a:r>
                      <a:r>
                        <a:rPr lang="en-US" altLang="ko-KR" sz="800" b="1" dirty="0"/>
                        <a:t>/</a:t>
                      </a:r>
                      <a:r>
                        <a:rPr lang="ko-KR" altLang="en-US" sz="800" b="1" dirty="0" err="1"/>
                        <a:t>공고별</a:t>
                      </a:r>
                      <a:r>
                        <a:rPr lang="ko-KR" altLang="en-US" sz="800" b="1" dirty="0"/>
                        <a:t> 목록으로 볼 수 있다</a:t>
                      </a:r>
                      <a:r>
                        <a:rPr lang="en-US" altLang="ko-KR" sz="800" b="1" dirty="0"/>
                        <a:t>.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665560"/>
              </p:ext>
            </p:extLst>
          </p:nvPr>
        </p:nvGraphicFramePr>
        <p:xfrm>
          <a:off x="6384032" y="1"/>
          <a:ext cx="2759968" cy="2698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79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제출 서류 세부로 들어오면 목록을 볼 수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첨부파일 클릭 시 다운로드 받을 수 있다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아직 제출하지 않은 지원자에게 알림을 보낼 수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목록 순서를 바꿀 수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8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28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지원자가 제출해야 할 서류를 미리 </a:t>
                      </a:r>
                      <a:r>
                        <a:rPr lang="ko-KR" altLang="en-US" sz="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정해놓고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공지하여 올린 파일들 관리하는 화면이다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ABCA57D-7143-0B20-4969-59F521186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346851"/>
              </p:ext>
            </p:extLst>
          </p:nvPr>
        </p:nvGraphicFramePr>
        <p:xfrm>
          <a:off x="89759" y="921804"/>
          <a:ext cx="6255495" cy="3976067"/>
        </p:xfrm>
        <a:graphic>
          <a:graphicData uri="http://schemas.openxmlformats.org/drawingml/2006/table">
            <a:tbl>
              <a:tblPr firstRow="1" bandRow="1">
                <a:blipFill>
                  <a:blip r:embed="rId3"/>
                  <a:stretch>
                    <a:fillRect/>
                  </a:stretch>
                </a:blipFill>
                <a:tableStyleId>{073A0DAA-6AF3-43AB-8588-CEC1D06C72B9}</a:tableStyleId>
              </a:tblPr>
              <a:tblGrid>
                <a:gridCol w="475974">
                  <a:extLst>
                    <a:ext uri="{9D8B030D-6E8A-4147-A177-3AD203B41FA5}">
                      <a16:colId xmlns:a16="http://schemas.microsoft.com/office/drawing/2014/main" val="3808950778"/>
                    </a:ext>
                  </a:extLst>
                </a:gridCol>
                <a:gridCol w="606539">
                  <a:extLst>
                    <a:ext uri="{9D8B030D-6E8A-4147-A177-3AD203B41FA5}">
                      <a16:colId xmlns:a16="http://schemas.microsoft.com/office/drawing/2014/main" val="1936772182"/>
                    </a:ext>
                  </a:extLst>
                </a:gridCol>
                <a:gridCol w="321387">
                  <a:extLst>
                    <a:ext uri="{9D8B030D-6E8A-4147-A177-3AD203B41FA5}">
                      <a16:colId xmlns:a16="http://schemas.microsoft.com/office/drawing/2014/main" val="2967841623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923407031"/>
                    </a:ext>
                  </a:extLst>
                </a:gridCol>
                <a:gridCol w="227813">
                  <a:extLst>
                    <a:ext uri="{9D8B030D-6E8A-4147-A177-3AD203B41FA5}">
                      <a16:colId xmlns:a16="http://schemas.microsoft.com/office/drawing/2014/main" val="4130787414"/>
                    </a:ext>
                  </a:extLst>
                </a:gridCol>
                <a:gridCol w="492267">
                  <a:extLst>
                    <a:ext uri="{9D8B030D-6E8A-4147-A177-3AD203B41FA5}">
                      <a16:colId xmlns:a16="http://schemas.microsoft.com/office/drawing/2014/main" val="3023072639"/>
                    </a:ext>
                  </a:extLst>
                </a:gridCol>
                <a:gridCol w="558225">
                  <a:extLst>
                    <a:ext uri="{9D8B030D-6E8A-4147-A177-3AD203B41FA5}">
                      <a16:colId xmlns:a16="http://schemas.microsoft.com/office/drawing/2014/main" val="2903024400"/>
                    </a:ext>
                  </a:extLst>
                </a:gridCol>
                <a:gridCol w="525246">
                  <a:extLst>
                    <a:ext uri="{9D8B030D-6E8A-4147-A177-3AD203B41FA5}">
                      <a16:colId xmlns:a16="http://schemas.microsoft.com/office/drawing/2014/main" val="2895048739"/>
                    </a:ext>
                  </a:extLst>
                </a:gridCol>
                <a:gridCol w="545765">
                  <a:extLst>
                    <a:ext uri="{9D8B030D-6E8A-4147-A177-3AD203B41FA5}">
                      <a16:colId xmlns:a16="http://schemas.microsoft.com/office/drawing/2014/main" val="1589710423"/>
                    </a:ext>
                  </a:extLst>
                </a:gridCol>
                <a:gridCol w="504727">
                  <a:extLst>
                    <a:ext uri="{9D8B030D-6E8A-4147-A177-3AD203B41FA5}">
                      <a16:colId xmlns:a16="http://schemas.microsoft.com/office/drawing/2014/main" val="3230421514"/>
                    </a:ext>
                  </a:extLst>
                </a:gridCol>
                <a:gridCol w="503385">
                  <a:extLst>
                    <a:ext uri="{9D8B030D-6E8A-4147-A177-3AD203B41FA5}">
                      <a16:colId xmlns:a16="http://schemas.microsoft.com/office/drawing/2014/main" val="182229465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125531040"/>
                    </a:ext>
                  </a:extLst>
                </a:gridCol>
                <a:gridCol w="432049">
                  <a:extLst>
                    <a:ext uri="{9D8B030D-6E8A-4147-A177-3AD203B41FA5}">
                      <a16:colId xmlns:a16="http://schemas.microsoft.com/office/drawing/2014/main" val="1430463260"/>
                    </a:ext>
                  </a:extLst>
                </a:gridCol>
              </a:tblGrid>
              <a:tr h="343396">
                <a:tc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로고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140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구인공고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700" spc="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구인공고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700" spc="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스마트</a:t>
                      </a:r>
                      <a:endParaRPr lang="en-US" altLang="ko-Kore-KR" sz="700" spc="0" baseline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algn="ctr"/>
                      <a:r>
                        <a:rPr lang="ko-Kore-KR" altLang="en-US" sz="700" spc="-15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매칭시스템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700" spc="-150" baseline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인재홍보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전문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컨텐츠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취업랩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 dirty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커뮤니티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부가기능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고개센터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200" spc="-1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마이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167578"/>
                  </a:ext>
                </a:extLst>
              </a:tr>
              <a:tr h="343396">
                <a:tc gridSpan="2">
                  <a:txBody>
                    <a:bodyPr/>
                    <a:lstStyle/>
                    <a:p>
                      <a:r>
                        <a:rPr lang="ko-Kore-KR" altLang="en-US" sz="1200" spc="-1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정보 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토익 점수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T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7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공고별</a:t>
                      </a:r>
                    </a:p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92301"/>
                  </a:ext>
                </a:extLst>
              </a:tr>
              <a:tr h="34339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공고 등록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11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ko-Kore-KR" altLang="en-US" sz="11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점수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11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첨부파일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spc="-1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확장자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알림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공고명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최신순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876605"/>
                  </a:ext>
                </a:extLst>
              </a:tr>
              <a:tr h="34339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4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입사지원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1</a:t>
                      </a:r>
                      <a:r>
                        <a:rPr lang="en-US" altLang="ko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.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아무개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아무개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765</a:t>
                      </a:r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토익점수</a:t>
                      </a:r>
                      <a:r>
                        <a:rPr lang="en-US" altLang="ko-Kore-KR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_</a:t>
                      </a:r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아무개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보내기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~</a:t>
                      </a:r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공고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마감제외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880736"/>
                  </a:ext>
                </a:extLst>
              </a:tr>
              <a:tr h="46200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b="1" u="sng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과정</a:t>
                      </a:r>
                      <a:endParaRPr lang="en-US" altLang="ko-Kore-KR" sz="1200" b="1" u="sng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b="1" u="sng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다면평가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2</a:t>
                      </a:r>
                      <a:r>
                        <a:rPr lang="en-US" altLang="ko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.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무개아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X</a:t>
                      </a:r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발송</a:t>
                      </a:r>
                      <a:endParaRPr lang="en-US" altLang="ko-Kore-KR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algn="ctr"/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완료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~</a:t>
                      </a:r>
                      <a:r>
                        <a:rPr lang="en-US" altLang="ko-KR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~</a:t>
                      </a:r>
                      <a:r>
                        <a:rPr lang="ko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공고</a:t>
                      </a:r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/>
                      <a:endParaRPr lang="en-US" altLang="ko-Kore-KR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188976"/>
                  </a:ext>
                </a:extLst>
              </a:tr>
              <a:tr h="343396">
                <a:tc rowSpan="3"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u="none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현황 메인</a:t>
                      </a:r>
                      <a:endParaRPr lang="en-US" altLang="ko-Kore-KR" sz="800" b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목록 조회</a:t>
                      </a:r>
                      <a:endParaRPr lang="en-US" altLang="ko-Kore-KR" sz="800" b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과정 등록</a:t>
                      </a:r>
                      <a:endParaRPr lang="en-US" altLang="ko-Kore-KR" sz="800" b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u="none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과정 양식 관리</a:t>
                      </a:r>
                      <a:endParaRPr lang="en-US" altLang="ko-Kore-KR" sz="800" b="0" u="none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과정별 평가 기준</a:t>
                      </a:r>
                      <a:endParaRPr lang="en-US" altLang="ko-Kore-KR" sz="800" b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1" u="sng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제출 서류 관리</a:t>
                      </a:r>
                      <a:endParaRPr lang="en-US" altLang="ko-Kore-KR" sz="800" b="1" u="sng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최종 결정</a:t>
                      </a:r>
                      <a:endParaRPr lang="en-US" altLang="ko-Kore-KR" sz="800" b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3</a:t>
                      </a:r>
                      <a:r>
                        <a:rPr lang="en-US" altLang="ko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.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무아개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9</a:t>
                      </a:r>
                      <a:r>
                        <a:rPr lang="en-US" altLang="ko-KR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90</a:t>
                      </a:r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토익점수</a:t>
                      </a:r>
                      <a:r>
                        <a:rPr lang="en-US" altLang="ko-Kore-KR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_</a:t>
                      </a:r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무아개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보내기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#</a:t>
                      </a:r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공고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266636"/>
                  </a:ext>
                </a:extLst>
              </a:tr>
              <a:tr h="379870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4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4</a:t>
                      </a:r>
                      <a:r>
                        <a:rPr lang="en-US" altLang="ko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.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개아무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120</a:t>
                      </a:r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토익결과</a:t>
                      </a:r>
                      <a:r>
                        <a:rPr lang="en-US" altLang="ko-Kore-KR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_</a:t>
                      </a:r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개아무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보내기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#</a:t>
                      </a:r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공고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954173"/>
                  </a:ext>
                </a:extLst>
              </a:tr>
              <a:tr h="243219">
                <a:tc gridSpan="2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538390"/>
                  </a:ext>
                </a:extLst>
              </a:tr>
              <a:tr h="34796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T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358811"/>
                  </a:ext>
                </a:extLst>
              </a:tr>
              <a:tr h="33813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378707"/>
                  </a:ext>
                </a:extLst>
              </a:tr>
              <a:tr h="419192">
                <a:tc gridSpan="2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494057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6916ADE8-FB23-C683-F4B8-AC06572B30AA}"/>
              </a:ext>
            </a:extLst>
          </p:cNvPr>
          <p:cNvSpPr/>
          <p:nvPr/>
        </p:nvSpPr>
        <p:spPr>
          <a:xfrm>
            <a:off x="1547664" y="192367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8ECE2AD-E1FE-96FC-18DF-64210CCD1D6F}"/>
              </a:ext>
            </a:extLst>
          </p:cNvPr>
          <p:cNvSpPr/>
          <p:nvPr/>
        </p:nvSpPr>
        <p:spPr>
          <a:xfrm>
            <a:off x="3347864" y="199568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2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C137EBE-2003-B373-49B7-CF8E9D5E9C65}"/>
              </a:ext>
            </a:extLst>
          </p:cNvPr>
          <p:cNvSpPr/>
          <p:nvPr/>
        </p:nvSpPr>
        <p:spPr>
          <a:xfrm>
            <a:off x="4788024" y="228371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3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590B110-26AB-D9BB-4F0E-676F846A058B}"/>
              </a:ext>
            </a:extLst>
          </p:cNvPr>
          <p:cNvSpPr/>
          <p:nvPr/>
        </p:nvSpPr>
        <p:spPr>
          <a:xfrm>
            <a:off x="5940152" y="156363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4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857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" y="0"/>
          <a:ext cx="6300193" cy="918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0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최종 결정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Date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2023.01.22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Author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최경수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Path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/>
                        <a:t>채용 과정 다면평가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Description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/>
                        <a:t>점수와 순위를 보고 최종 결정하기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915598"/>
              </p:ext>
            </p:extLst>
          </p:nvPr>
        </p:nvGraphicFramePr>
        <p:xfrm>
          <a:off x="6384032" y="1"/>
          <a:ext cx="2759968" cy="2698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79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공고별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최종 결정을 지을 수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 결정 시 상태를 볼 수 있다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8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28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 결정을 하기 위해 모여진 공고들의 목록을 볼 수 있는 화면이다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ABCA57D-7143-0B20-4969-59F521186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530711"/>
              </p:ext>
            </p:extLst>
          </p:nvPr>
        </p:nvGraphicFramePr>
        <p:xfrm>
          <a:off x="89759" y="921804"/>
          <a:ext cx="6210435" cy="3938463"/>
        </p:xfrm>
        <a:graphic>
          <a:graphicData uri="http://schemas.openxmlformats.org/drawingml/2006/table">
            <a:tbl>
              <a:tblPr firstRow="1" bandRow="1">
                <a:blipFill>
                  <a:blip r:embed="rId3"/>
                  <a:stretch>
                    <a:fillRect/>
                  </a:stretch>
                </a:blipFill>
                <a:tableStyleId>{073A0DAA-6AF3-43AB-8588-CEC1D06C72B9}</a:tableStyleId>
              </a:tblPr>
              <a:tblGrid>
                <a:gridCol w="482724">
                  <a:extLst>
                    <a:ext uri="{9D8B030D-6E8A-4147-A177-3AD203B41FA5}">
                      <a16:colId xmlns:a16="http://schemas.microsoft.com/office/drawing/2014/main" val="3808950778"/>
                    </a:ext>
                  </a:extLst>
                </a:gridCol>
                <a:gridCol w="615141">
                  <a:extLst>
                    <a:ext uri="{9D8B030D-6E8A-4147-A177-3AD203B41FA5}">
                      <a16:colId xmlns:a16="http://schemas.microsoft.com/office/drawing/2014/main" val="1936772182"/>
                    </a:ext>
                  </a:extLst>
                </a:gridCol>
                <a:gridCol w="325945">
                  <a:extLst>
                    <a:ext uri="{9D8B030D-6E8A-4147-A177-3AD203B41FA5}">
                      <a16:colId xmlns:a16="http://schemas.microsoft.com/office/drawing/2014/main" val="2967841623"/>
                    </a:ext>
                  </a:extLst>
                </a:gridCol>
                <a:gridCol w="590209">
                  <a:extLst>
                    <a:ext uri="{9D8B030D-6E8A-4147-A177-3AD203B41FA5}">
                      <a16:colId xmlns:a16="http://schemas.microsoft.com/office/drawing/2014/main" val="1923407031"/>
                    </a:ext>
                  </a:extLst>
                </a:gridCol>
                <a:gridCol w="532696">
                  <a:extLst>
                    <a:ext uri="{9D8B030D-6E8A-4147-A177-3AD203B41FA5}">
                      <a16:colId xmlns:a16="http://schemas.microsoft.com/office/drawing/2014/main" val="3023072639"/>
                    </a:ext>
                  </a:extLst>
                </a:gridCol>
                <a:gridCol w="532696">
                  <a:extLst>
                    <a:ext uri="{9D8B030D-6E8A-4147-A177-3AD203B41FA5}">
                      <a16:colId xmlns:a16="http://schemas.microsoft.com/office/drawing/2014/main" val="2903024400"/>
                    </a:ext>
                  </a:extLst>
                </a:gridCol>
                <a:gridCol w="532696">
                  <a:extLst>
                    <a:ext uri="{9D8B030D-6E8A-4147-A177-3AD203B41FA5}">
                      <a16:colId xmlns:a16="http://schemas.microsoft.com/office/drawing/2014/main" val="2895048739"/>
                    </a:ext>
                  </a:extLst>
                </a:gridCol>
                <a:gridCol w="532696">
                  <a:extLst>
                    <a:ext uri="{9D8B030D-6E8A-4147-A177-3AD203B41FA5}">
                      <a16:colId xmlns:a16="http://schemas.microsoft.com/office/drawing/2014/main" val="1589710423"/>
                    </a:ext>
                  </a:extLst>
                </a:gridCol>
                <a:gridCol w="532696">
                  <a:extLst>
                    <a:ext uri="{9D8B030D-6E8A-4147-A177-3AD203B41FA5}">
                      <a16:colId xmlns:a16="http://schemas.microsoft.com/office/drawing/2014/main" val="3230421514"/>
                    </a:ext>
                  </a:extLst>
                </a:gridCol>
                <a:gridCol w="532696">
                  <a:extLst>
                    <a:ext uri="{9D8B030D-6E8A-4147-A177-3AD203B41FA5}">
                      <a16:colId xmlns:a16="http://schemas.microsoft.com/office/drawing/2014/main" val="1822294652"/>
                    </a:ext>
                  </a:extLst>
                </a:gridCol>
                <a:gridCol w="466109">
                  <a:extLst>
                    <a:ext uri="{9D8B030D-6E8A-4147-A177-3AD203B41FA5}">
                      <a16:colId xmlns:a16="http://schemas.microsoft.com/office/drawing/2014/main" val="3125531040"/>
                    </a:ext>
                  </a:extLst>
                </a:gridCol>
                <a:gridCol w="534131">
                  <a:extLst>
                    <a:ext uri="{9D8B030D-6E8A-4147-A177-3AD203B41FA5}">
                      <a16:colId xmlns:a16="http://schemas.microsoft.com/office/drawing/2014/main" val="1430463260"/>
                    </a:ext>
                  </a:extLst>
                </a:gridCol>
              </a:tblGrid>
              <a:tr h="343396">
                <a:tc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로고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140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구인공고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700" spc="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구인공고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스마트</a:t>
                      </a:r>
                      <a:endParaRPr lang="en-US" altLang="ko-Kore-KR" sz="700" spc="0" baseline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algn="ctr"/>
                      <a:r>
                        <a:rPr lang="ko-Kore-KR" altLang="en-US" sz="700" spc="-15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매칭시스템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인재홍보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전문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컨텐츠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취업랩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 dirty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커뮤니티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부가기능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고개센터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마이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167578"/>
                  </a:ext>
                </a:extLst>
              </a:tr>
              <a:tr h="343396">
                <a:tc gridSpan="2">
                  <a:txBody>
                    <a:bodyPr/>
                    <a:lstStyle/>
                    <a:p>
                      <a:r>
                        <a:rPr lang="ko-Kore-KR" altLang="en-US" sz="1200" spc="-1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정보 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최종 결정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92301"/>
                  </a:ext>
                </a:extLst>
              </a:tr>
              <a:tr h="34339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공고 등록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~</a:t>
                      </a:r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공고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시작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마감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상태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876605"/>
                  </a:ext>
                </a:extLst>
              </a:tr>
              <a:tr h="34339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4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입사지원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880736"/>
                  </a:ext>
                </a:extLst>
              </a:tr>
              <a:tr h="46200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b="1" u="sng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과정</a:t>
                      </a:r>
                      <a:endParaRPr lang="en-US" altLang="ko-Kore-KR" sz="1200" b="1" u="sng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b="1" u="sng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다면평가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/>
                      <a:endParaRPr lang="en-US" altLang="ko-Kore-KR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188976"/>
                  </a:ext>
                </a:extLst>
              </a:tr>
              <a:tr h="343396">
                <a:tc rowSpan="3"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u="none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현황 메인</a:t>
                      </a:r>
                      <a:endParaRPr lang="en-US" altLang="ko-Kore-KR" sz="800" b="0" u="none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u="none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목록 조회</a:t>
                      </a:r>
                      <a:endParaRPr lang="en-US" altLang="ko-Kore-KR" sz="800" b="0" u="none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u="none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과정 등록</a:t>
                      </a:r>
                      <a:endParaRPr lang="en-US" altLang="ko-Kore-KR" sz="800" b="0" u="none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u="none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과정 양식 관리</a:t>
                      </a:r>
                      <a:endParaRPr lang="en-US" altLang="ko-Kore-KR" sz="800" b="0" u="none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u="none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과정별 평가 기준</a:t>
                      </a:r>
                      <a:endParaRPr lang="en-US" altLang="ko-Kore-KR" sz="800" b="0" u="none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u="none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제출 서류 관리</a:t>
                      </a:r>
                      <a:endParaRPr lang="en-US" altLang="ko-Kore-KR" sz="800" b="0" u="none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1" u="sng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최종 결정</a:t>
                      </a:r>
                      <a:endParaRPr lang="en-US" altLang="ko-Kore-KR" sz="800" b="1" u="sng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~</a:t>
                      </a:r>
                      <a:r>
                        <a:rPr lang="en-US" altLang="ko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~</a:t>
                      </a:r>
                      <a:r>
                        <a:rPr lang="ko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공고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266636"/>
                  </a:ext>
                </a:extLst>
              </a:tr>
              <a:tr h="379870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4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954173"/>
                  </a:ext>
                </a:extLst>
              </a:tr>
              <a:tr h="243219">
                <a:tc gridSpan="2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538390"/>
                  </a:ext>
                </a:extLst>
              </a:tr>
              <a:tr h="34796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#</a:t>
                      </a:r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공고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358811"/>
                  </a:ext>
                </a:extLst>
              </a:tr>
              <a:tr h="33813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378707"/>
                  </a:ext>
                </a:extLst>
              </a:tr>
              <a:tr h="419192">
                <a:tc gridSpan="2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494057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75D4E60B-4A3E-6DC6-974B-A77F0D4865EC}"/>
              </a:ext>
            </a:extLst>
          </p:cNvPr>
          <p:cNvSpPr/>
          <p:nvPr/>
        </p:nvSpPr>
        <p:spPr>
          <a:xfrm>
            <a:off x="1475656" y="149163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A06A8CA-ABAF-15A1-B0DC-634923887953}"/>
              </a:ext>
            </a:extLst>
          </p:cNvPr>
          <p:cNvSpPr/>
          <p:nvPr/>
        </p:nvSpPr>
        <p:spPr>
          <a:xfrm>
            <a:off x="2699792" y="156363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2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48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240092"/>
              </p:ext>
            </p:extLst>
          </p:nvPr>
        </p:nvGraphicFramePr>
        <p:xfrm>
          <a:off x="3" y="0"/>
          <a:ext cx="6300193" cy="918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0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최종 결정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Date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2023.01.22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Author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최경수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Path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/>
                        <a:t>채용 과정 다면평가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Description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/>
                        <a:t>점수와 순위를 보고 최종 결정하기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954188"/>
              </p:ext>
            </p:extLst>
          </p:nvPr>
        </p:nvGraphicFramePr>
        <p:xfrm>
          <a:off x="6384032" y="1"/>
          <a:ext cx="2759968" cy="2698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79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공고 정보를 볼 수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공고별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순위표를 보고 점수를 알 수 있다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합격 여부를 결정할 수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8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28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 결정에서 합격 여부를 짓는 화면이다</a:t>
                      </a:r>
                      <a:r>
                        <a:rPr lang="en-US" altLang="ko-KR" sz="6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ABCA57D-7143-0B20-4969-59F521186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993806"/>
              </p:ext>
            </p:extLst>
          </p:nvPr>
        </p:nvGraphicFramePr>
        <p:xfrm>
          <a:off x="89759" y="921804"/>
          <a:ext cx="6210435" cy="4052267"/>
        </p:xfrm>
        <a:graphic>
          <a:graphicData uri="http://schemas.openxmlformats.org/drawingml/2006/table">
            <a:tbl>
              <a:tblPr firstRow="1" bandRow="1">
                <a:blipFill>
                  <a:blip r:embed="rId3"/>
                  <a:stretch>
                    <a:fillRect/>
                  </a:stretch>
                </a:blipFill>
                <a:tableStyleId>{073A0DAA-6AF3-43AB-8588-CEC1D06C72B9}</a:tableStyleId>
              </a:tblPr>
              <a:tblGrid>
                <a:gridCol w="482724">
                  <a:extLst>
                    <a:ext uri="{9D8B030D-6E8A-4147-A177-3AD203B41FA5}">
                      <a16:colId xmlns:a16="http://schemas.microsoft.com/office/drawing/2014/main" val="3808950778"/>
                    </a:ext>
                  </a:extLst>
                </a:gridCol>
                <a:gridCol w="615141">
                  <a:extLst>
                    <a:ext uri="{9D8B030D-6E8A-4147-A177-3AD203B41FA5}">
                      <a16:colId xmlns:a16="http://schemas.microsoft.com/office/drawing/2014/main" val="1936772182"/>
                    </a:ext>
                  </a:extLst>
                </a:gridCol>
                <a:gridCol w="325945">
                  <a:extLst>
                    <a:ext uri="{9D8B030D-6E8A-4147-A177-3AD203B41FA5}">
                      <a16:colId xmlns:a16="http://schemas.microsoft.com/office/drawing/2014/main" val="2967841623"/>
                    </a:ext>
                  </a:extLst>
                </a:gridCol>
                <a:gridCol w="466143">
                  <a:extLst>
                    <a:ext uri="{9D8B030D-6E8A-4147-A177-3AD203B41FA5}">
                      <a16:colId xmlns:a16="http://schemas.microsoft.com/office/drawing/2014/main" val="1923407031"/>
                    </a:ext>
                  </a:extLst>
                </a:gridCol>
                <a:gridCol w="124066">
                  <a:extLst>
                    <a:ext uri="{9D8B030D-6E8A-4147-A177-3AD203B41FA5}">
                      <a16:colId xmlns:a16="http://schemas.microsoft.com/office/drawing/2014/main" val="1955675369"/>
                    </a:ext>
                  </a:extLst>
                </a:gridCol>
                <a:gridCol w="524006">
                  <a:extLst>
                    <a:ext uri="{9D8B030D-6E8A-4147-A177-3AD203B41FA5}">
                      <a16:colId xmlns:a16="http://schemas.microsoft.com/office/drawing/2014/main" val="3023072639"/>
                    </a:ext>
                  </a:extLst>
                </a:gridCol>
                <a:gridCol w="541386">
                  <a:extLst>
                    <a:ext uri="{9D8B030D-6E8A-4147-A177-3AD203B41FA5}">
                      <a16:colId xmlns:a16="http://schemas.microsoft.com/office/drawing/2014/main" val="2903024400"/>
                    </a:ext>
                  </a:extLst>
                </a:gridCol>
                <a:gridCol w="532696">
                  <a:extLst>
                    <a:ext uri="{9D8B030D-6E8A-4147-A177-3AD203B41FA5}">
                      <a16:colId xmlns:a16="http://schemas.microsoft.com/office/drawing/2014/main" val="2895048739"/>
                    </a:ext>
                  </a:extLst>
                </a:gridCol>
                <a:gridCol w="532696">
                  <a:extLst>
                    <a:ext uri="{9D8B030D-6E8A-4147-A177-3AD203B41FA5}">
                      <a16:colId xmlns:a16="http://schemas.microsoft.com/office/drawing/2014/main" val="1589710423"/>
                    </a:ext>
                  </a:extLst>
                </a:gridCol>
                <a:gridCol w="532696">
                  <a:extLst>
                    <a:ext uri="{9D8B030D-6E8A-4147-A177-3AD203B41FA5}">
                      <a16:colId xmlns:a16="http://schemas.microsoft.com/office/drawing/2014/main" val="3230421514"/>
                    </a:ext>
                  </a:extLst>
                </a:gridCol>
                <a:gridCol w="532696">
                  <a:extLst>
                    <a:ext uri="{9D8B030D-6E8A-4147-A177-3AD203B41FA5}">
                      <a16:colId xmlns:a16="http://schemas.microsoft.com/office/drawing/2014/main" val="1822294652"/>
                    </a:ext>
                  </a:extLst>
                </a:gridCol>
                <a:gridCol w="466109">
                  <a:extLst>
                    <a:ext uri="{9D8B030D-6E8A-4147-A177-3AD203B41FA5}">
                      <a16:colId xmlns:a16="http://schemas.microsoft.com/office/drawing/2014/main" val="3125531040"/>
                    </a:ext>
                  </a:extLst>
                </a:gridCol>
                <a:gridCol w="534131">
                  <a:extLst>
                    <a:ext uri="{9D8B030D-6E8A-4147-A177-3AD203B41FA5}">
                      <a16:colId xmlns:a16="http://schemas.microsoft.com/office/drawing/2014/main" val="1430463260"/>
                    </a:ext>
                  </a:extLst>
                </a:gridCol>
              </a:tblGrid>
              <a:tr h="343396">
                <a:tc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로고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140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구인공고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700" spc="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구인공고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700" spc="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스마트</a:t>
                      </a:r>
                      <a:endParaRPr lang="en-US" altLang="ko-Kore-KR" sz="700" spc="0" baseline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algn="ctr"/>
                      <a:r>
                        <a:rPr lang="ko-Kore-KR" altLang="en-US" sz="700" spc="-15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매칭시스템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700" spc="-150" baseline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인재홍보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전문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컨텐츠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취업랩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 dirty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커뮤니티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부가기능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고개센터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마이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167578"/>
                  </a:ext>
                </a:extLst>
              </a:tr>
              <a:tr h="343396">
                <a:tc gridSpan="2">
                  <a:txBody>
                    <a:bodyPr/>
                    <a:lstStyle/>
                    <a:p>
                      <a:r>
                        <a:rPr lang="ko-Kore-KR" altLang="en-US" sz="1200" spc="-15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정보 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최종 결정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92301"/>
                  </a:ext>
                </a:extLst>
              </a:tr>
              <a:tr h="34339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공고 등록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#</a:t>
                      </a:r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공고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876605"/>
                  </a:ext>
                </a:extLst>
              </a:tr>
              <a:tr h="34339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4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입사지원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입사</a:t>
                      </a:r>
                      <a:endParaRPr lang="en-US" altLang="ko-Kore-KR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algn="ctr"/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지원서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자기</a:t>
                      </a:r>
                      <a:endParaRPr lang="en-US" altLang="ko-Kore-KR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algn="ctr"/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소개서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임원면접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환산</a:t>
                      </a:r>
                      <a:endParaRPr lang="en-US" altLang="ko-Kore-KR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점수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표준편차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합격여부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880736"/>
                  </a:ext>
                </a:extLst>
              </a:tr>
              <a:tr h="46200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b="1" u="sng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과정</a:t>
                      </a:r>
                      <a:endParaRPr lang="en-US" altLang="ko-Kore-KR" sz="1200" b="1" u="sng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b="1" u="sng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다면평가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1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무아개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75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3</a:t>
                      </a:r>
                      <a:r>
                        <a:rPr lang="en-US" altLang="ko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2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5</a:t>
                      </a:r>
                      <a:r>
                        <a:rPr lang="en-US" altLang="ko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4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5</a:t>
                      </a:r>
                      <a:r>
                        <a:rPr lang="en-US" altLang="ko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7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1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O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/>
                      <a:endParaRPr lang="en-US" altLang="ko-Kore-KR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188976"/>
                  </a:ext>
                </a:extLst>
              </a:tr>
              <a:tr h="343396">
                <a:tc rowSpan="3"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u="none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현황 메인</a:t>
                      </a:r>
                      <a:endParaRPr lang="en-US" altLang="ko-Kore-KR" sz="800" b="0" u="none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u="none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목록 조회</a:t>
                      </a:r>
                      <a:endParaRPr lang="en-US" altLang="ko-Kore-KR" sz="800" b="0" u="none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u="none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과정 등록</a:t>
                      </a:r>
                      <a:endParaRPr lang="en-US" altLang="ko-Kore-KR" sz="800" b="0" u="none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u="none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 과정 양식 관리</a:t>
                      </a:r>
                      <a:endParaRPr lang="en-US" altLang="ko-Kore-KR" sz="800" b="0" u="none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u="none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과정별 평가 기준</a:t>
                      </a:r>
                      <a:endParaRPr lang="en-US" altLang="ko-Kore-KR" sz="800" b="0" u="none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u="none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제출 서류 관리</a:t>
                      </a:r>
                      <a:endParaRPr lang="en-US" altLang="ko-Kore-KR" sz="800" b="0" u="none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1" u="sng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최종 결정</a:t>
                      </a:r>
                      <a:endParaRPr lang="en-US" altLang="ko-Kore-KR" sz="800" b="1" u="sng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2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개아무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55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6</a:t>
                      </a:r>
                      <a:r>
                        <a:rPr lang="en-US" altLang="ko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3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20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46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-</a:t>
                      </a:r>
                      <a:r>
                        <a:rPr lang="en-US" altLang="ko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1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X</a:t>
                      </a: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266636"/>
                  </a:ext>
                </a:extLst>
              </a:tr>
              <a:tr h="379870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4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954173"/>
                  </a:ext>
                </a:extLst>
              </a:tr>
              <a:tr h="243219">
                <a:tc gridSpan="2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538390"/>
                  </a:ext>
                </a:extLst>
              </a:tr>
              <a:tr h="34796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358811"/>
                  </a:ext>
                </a:extLst>
              </a:tr>
              <a:tr h="33813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378707"/>
                  </a:ext>
                </a:extLst>
              </a:tr>
              <a:tr h="419192">
                <a:tc gridSpan="2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494057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20312590-A21D-669A-444F-24D20D15C446}"/>
              </a:ext>
            </a:extLst>
          </p:cNvPr>
          <p:cNvSpPr/>
          <p:nvPr/>
        </p:nvSpPr>
        <p:spPr>
          <a:xfrm>
            <a:off x="1475656" y="149163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F880534-A977-0E8B-416E-4124F4F4C5E8}"/>
              </a:ext>
            </a:extLst>
          </p:cNvPr>
          <p:cNvSpPr/>
          <p:nvPr/>
        </p:nvSpPr>
        <p:spPr>
          <a:xfrm>
            <a:off x="3050960" y="185167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2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0E7FAD5-ABC6-0403-DA60-842CFD317FEC}"/>
              </a:ext>
            </a:extLst>
          </p:cNvPr>
          <p:cNvSpPr/>
          <p:nvPr/>
        </p:nvSpPr>
        <p:spPr>
          <a:xfrm>
            <a:off x="5292080" y="184260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3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73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872488"/>
              </p:ext>
            </p:extLst>
          </p:nvPr>
        </p:nvGraphicFramePr>
        <p:xfrm>
          <a:off x="3" y="0"/>
          <a:ext cx="6300193" cy="918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0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로그인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Date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2022.04.22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Author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노현정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Path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/>
                        <a:t>로그인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Description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/>
                        <a:t>로그인 </a:t>
                      </a:r>
                      <a:r>
                        <a:rPr lang="en-US" altLang="ko-KR" sz="800" b="1" dirty="0"/>
                        <a:t>/ </a:t>
                      </a:r>
                      <a:r>
                        <a:rPr lang="ko-KR" altLang="en-US" sz="800" b="1" dirty="0"/>
                        <a:t>업체 입찰</a:t>
                      </a:r>
                      <a:r>
                        <a:rPr lang="en-US" altLang="ko-KR" sz="800" b="1" baseline="0" dirty="0"/>
                        <a:t> 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674144"/>
              </p:ext>
            </p:extLst>
          </p:nvPr>
        </p:nvGraphicFramePr>
        <p:xfrm>
          <a:off x="6384032" y="0"/>
          <a:ext cx="2759968" cy="3083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3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첫화면으로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로그인을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하면 </a:t>
                      </a:r>
                      <a:r>
                        <a:rPr lang="ko-KR" altLang="en-US" sz="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메인페이지로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이동한다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아이디 기억하기를 설정해두면</a:t>
                      </a:r>
                    </a:p>
                    <a:p>
                      <a:pPr algn="ctr" latinLnBrk="1"/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다음에 방문 시 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password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만 입력하면 된다</a:t>
                      </a:r>
                      <a:endParaRPr lang="en-US" altLang="ko-KR" sz="6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아이디와 비밀번호를 찾을 수 있다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회원가입을 통해 홈페이지 이용이 가능하다</a:t>
                      </a:r>
                    </a:p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동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호수가 </a:t>
                      </a:r>
                      <a:r>
                        <a:rPr lang="ko-KR" altLang="en-US" sz="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매칭이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되면 자동가입이 되고</a:t>
                      </a:r>
                    </a:p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그렇지 않을 경우 관리자 승인이 필요하다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dirty="0"/>
                        <a:t>업체가 입찰을 할 경우</a:t>
                      </a:r>
                    </a:p>
                    <a:p>
                      <a:pPr algn="ctr"/>
                      <a:r>
                        <a:rPr lang="ko-KR" altLang="en-US" sz="600" dirty="0"/>
                        <a:t>입찰 화면으로 바로 이동할 수 있는 버튼</a:t>
                      </a:r>
                    </a:p>
                  </a:txBody>
                  <a:tcPr marT="34290" marB="3429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63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72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관리자가 로그인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하는 화면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그리고</a:t>
                      </a:r>
                      <a:endParaRPr lang="en-US" altLang="ko-KR" sz="6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입찰을 하고 싶은 업체가 입찰에 참여할 수 있는 화면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87574"/>
            <a:ext cx="6300191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440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213848"/>
              </p:ext>
            </p:extLst>
          </p:nvPr>
        </p:nvGraphicFramePr>
        <p:xfrm>
          <a:off x="3" y="0"/>
          <a:ext cx="6300193" cy="9181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0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0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마이페이지</a:t>
                      </a:r>
                      <a:endParaRPr lang="ko-KR" altLang="en-US" sz="80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Date</a:t>
                      </a:r>
                      <a:endParaRPr lang="ko-KR" altLang="en-US" sz="80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2022.04.22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Author</a:t>
                      </a:r>
                      <a:endParaRPr lang="ko-KR" altLang="en-US" sz="80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노현정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Path</a:t>
                      </a:r>
                      <a:endParaRPr lang="ko-KR" altLang="en-US" sz="800" b="1" dirty="0"/>
                    </a:p>
                  </a:txBody>
                  <a:tcPr marT="34290" marB="34290"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/>
                        <a:t>개인정보 화면</a:t>
                      </a:r>
                    </a:p>
                  </a:txBody>
                  <a:tcPr marT="34290" marB="3429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Description</a:t>
                      </a:r>
                      <a:endParaRPr lang="ko-KR" altLang="en-US" sz="800" b="1" dirty="0"/>
                    </a:p>
                  </a:txBody>
                  <a:tcPr marT="34290" marB="34290" anchor="ctr"/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/>
                        <a:t>개인정보 조회</a:t>
                      </a:r>
                      <a:r>
                        <a:rPr lang="ko-KR" altLang="en-US" sz="800" b="1" baseline="0" dirty="0"/>
                        <a:t>와 수정</a:t>
                      </a:r>
                      <a:endParaRPr lang="ko-KR" altLang="en-US" sz="800" b="1" dirty="0"/>
                    </a:p>
                  </a:txBody>
                  <a:tcPr marT="34290" marB="3429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831949"/>
              </p:ext>
            </p:extLst>
          </p:nvPr>
        </p:nvGraphicFramePr>
        <p:xfrm>
          <a:off x="6384032" y="1"/>
          <a:ext cx="2759968" cy="41576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79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회원페이지의 </a:t>
                      </a:r>
                      <a:r>
                        <a:rPr lang="ko-KR" altLang="en-US" sz="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메뉴바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로그인한 사람의 별칭과 로그아웃버튼이 출력</a:t>
                      </a:r>
                      <a:endParaRPr lang="en-US" altLang="ko-KR" sz="6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현재 방문한 카테고리와 해당 항목들이 출력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개인정보수정을 위한 절차로</a:t>
                      </a:r>
                    </a:p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비밀번호를 확인 받음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dirty="0"/>
                        <a:t>비밀번호가 일치하면 개인정보 수정화면을 보여줌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개인정보수정은 비밀번호와 휴대폰이 가능함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수정을 하고 누르는 버튼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수정을 취소하는 버튼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본래의 내 개인정보 화면으로 이동하는 버튼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8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T="34290" marB="3429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328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개인정보를 확인할 수 있고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수정이 필요하면 비밀번호를 입력 후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비밀번호와 휴대폰 번호를 수정할 수 있음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958061"/>
            <a:ext cx="6336704" cy="4061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475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24893"/>
              </p:ext>
            </p:extLst>
          </p:nvPr>
        </p:nvGraphicFramePr>
        <p:xfrm>
          <a:off x="3" y="0"/>
          <a:ext cx="6300193" cy="918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0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관리비 조회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Date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2022.04.22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Author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노현정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Path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/>
                        <a:t>관리비 고지서 상세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Description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/>
                        <a:t>관리비 고지서 상세 화면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55380"/>
              </p:ext>
            </p:extLst>
          </p:nvPr>
        </p:nvGraphicFramePr>
        <p:xfrm>
          <a:off x="6384032" y="1"/>
          <a:ext cx="2759968" cy="1823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79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관리비 고지서 상세화면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8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8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상세보기버튼을 선택이 보여지는 화면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나의 관리비 상세내역을 확인 할 수 있음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78787"/>
            <a:ext cx="6372200" cy="4041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635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797063"/>
              </p:ext>
            </p:extLst>
          </p:nvPr>
        </p:nvGraphicFramePr>
        <p:xfrm>
          <a:off x="3" y="0"/>
          <a:ext cx="6300193" cy="918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0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인사 관리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Date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2022.04.23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Author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노현정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Path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관리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직원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Description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/>
                        <a:t>직원 정보 수정</a:t>
                      </a:r>
                      <a:r>
                        <a:rPr lang="en-US" altLang="ko-KR" sz="800" b="1" baseline="0" dirty="0"/>
                        <a:t> / </a:t>
                      </a:r>
                      <a:r>
                        <a:rPr lang="ko-KR" altLang="en-US" sz="800" b="1" baseline="0" dirty="0"/>
                        <a:t>비활성화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29076"/>
              </p:ext>
            </p:extLst>
          </p:nvPr>
        </p:nvGraphicFramePr>
        <p:xfrm>
          <a:off x="6384032" y="1"/>
          <a:ext cx="2759968" cy="240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79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직원 정보를 관리하고 수정이 필요할 때 이용하는 화면</a:t>
                      </a:r>
                    </a:p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저장되어진 직원들의 목록이 보여진다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직원이름을 선택하면 상세정보를 확인할 수 있고</a:t>
                      </a:r>
                    </a:p>
                    <a:p>
                      <a:pPr algn="ctr" latinLnBrk="1"/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정보를 수정할 수 있다</a:t>
                      </a:r>
                      <a:endParaRPr lang="en-US" altLang="ko-KR" sz="6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직원 정보를 수정할 수 있는 화면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8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28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직원의 정보를 수정하고 퇴사직원의 정보는 비활성화 시킬 수 있음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67977"/>
            <a:ext cx="6336704" cy="390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436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282040"/>
              </p:ext>
            </p:extLst>
          </p:nvPr>
        </p:nvGraphicFramePr>
        <p:xfrm>
          <a:off x="3" y="0"/>
          <a:ext cx="6300193" cy="918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0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시스템</a:t>
                      </a:r>
                      <a:r>
                        <a:rPr lang="ko-KR" altLang="en-US" sz="800" b="1" baseline="0" dirty="0"/>
                        <a:t> 관리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Date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2022.04.22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Author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노현정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Path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/>
                        <a:t>계정관리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Description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/>
                        <a:t>입주민</a:t>
                      </a:r>
                      <a:r>
                        <a:rPr lang="ko-KR" altLang="en-US" sz="800" b="1" dirty="0"/>
                        <a:t> 계정 관리 화면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302919"/>
              </p:ext>
            </p:extLst>
          </p:nvPr>
        </p:nvGraphicFramePr>
        <p:xfrm>
          <a:off x="6384032" y="1"/>
          <a:ext cx="2759968" cy="2698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79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입주민계정을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조회하고 </a:t>
                      </a:r>
                      <a:r>
                        <a:rPr lang="ko-KR" altLang="en-US" sz="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미입주민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계정을 승인 할 수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어떤 계정을 관리할지 선택할 수 있다</a:t>
                      </a:r>
                      <a:endParaRPr lang="en-US" altLang="ko-KR" sz="6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현재 로그인한 사람의 프로필과 별칭이 나타난다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콤보박스에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선택된 계정 목록이 출력된다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8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28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입주민회원들의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계정을 조회하고 관리 가능 함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9" y="987573"/>
            <a:ext cx="6269693" cy="396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89" y="2283718"/>
            <a:ext cx="199513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362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585616"/>
              </p:ext>
            </p:extLst>
          </p:nvPr>
        </p:nvGraphicFramePr>
        <p:xfrm>
          <a:off x="3" y="0"/>
          <a:ext cx="6300193" cy="918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0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마이 카드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Date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2023.01.22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Author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최경수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Path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/>
                        <a:t>메인 화면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Description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/>
                        <a:t>주체별</a:t>
                      </a:r>
                      <a:r>
                        <a:rPr lang="ko-KR" altLang="en-US" sz="800" b="1" dirty="0"/>
                        <a:t> 메인 화면 </a:t>
                      </a:r>
                      <a:r>
                        <a:rPr lang="en-US" altLang="ko-KR" sz="800" b="1" dirty="0"/>
                        <a:t>- </a:t>
                      </a:r>
                      <a:r>
                        <a:rPr lang="ko-KR" altLang="en-US" sz="800" b="1" dirty="0" err="1"/>
                        <a:t>마이카드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933276"/>
              </p:ext>
            </p:extLst>
          </p:nvPr>
        </p:nvGraphicFramePr>
        <p:xfrm>
          <a:off x="6384032" y="1"/>
          <a:ext cx="2759968" cy="2698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79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카드형식으로 여러 화면들을 볼 수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달력별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6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일정별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현황을 볼 수 있다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8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28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주체별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로그인 시 자신에게 맞는 카드 화면을 메인으로 볼 수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ABCA57D-7143-0B20-4969-59F521186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802346"/>
              </p:ext>
            </p:extLst>
          </p:nvPr>
        </p:nvGraphicFramePr>
        <p:xfrm>
          <a:off x="89759" y="921804"/>
          <a:ext cx="6120680" cy="4029914"/>
        </p:xfrm>
        <a:graphic>
          <a:graphicData uri="http://schemas.openxmlformats.org/drawingml/2006/table">
            <a:tbl>
              <a:tblPr firstRow="1" bandRow="1">
                <a:blipFill>
                  <a:blip r:embed="rId3"/>
                  <a:stretch>
                    <a:fillRect/>
                  </a:stretch>
                </a:blipFill>
                <a:tableStyleId>{073A0DAA-6AF3-43AB-8588-CEC1D06C72B9}</a:tableStyleId>
              </a:tblPr>
              <a:tblGrid>
                <a:gridCol w="522024">
                  <a:extLst>
                    <a:ext uri="{9D8B030D-6E8A-4147-A177-3AD203B41FA5}">
                      <a16:colId xmlns:a16="http://schemas.microsoft.com/office/drawing/2014/main" val="3808950778"/>
                    </a:ext>
                  </a:extLst>
                </a:gridCol>
                <a:gridCol w="508851">
                  <a:extLst>
                    <a:ext uri="{9D8B030D-6E8A-4147-A177-3AD203B41FA5}">
                      <a16:colId xmlns:a16="http://schemas.microsoft.com/office/drawing/2014/main" val="1936772182"/>
                    </a:ext>
                  </a:extLst>
                </a:gridCol>
                <a:gridCol w="508851">
                  <a:extLst>
                    <a:ext uri="{9D8B030D-6E8A-4147-A177-3AD203B41FA5}">
                      <a16:colId xmlns:a16="http://schemas.microsoft.com/office/drawing/2014/main" val="2967841623"/>
                    </a:ext>
                  </a:extLst>
                </a:gridCol>
                <a:gridCol w="255719">
                  <a:extLst>
                    <a:ext uri="{9D8B030D-6E8A-4147-A177-3AD203B41FA5}">
                      <a16:colId xmlns:a16="http://schemas.microsoft.com/office/drawing/2014/main" val="1923407031"/>
                    </a:ext>
                  </a:extLst>
                </a:gridCol>
                <a:gridCol w="254426">
                  <a:extLst>
                    <a:ext uri="{9D8B030D-6E8A-4147-A177-3AD203B41FA5}">
                      <a16:colId xmlns:a16="http://schemas.microsoft.com/office/drawing/2014/main" val="1258459636"/>
                    </a:ext>
                  </a:extLst>
                </a:gridCol>
                <a:gridCol w="508851">
                  <a:extLst>
                    <a:ext uri="{9D8B030D-6E8A-4147-A177-3AD203B41FA5}">
                      <a16:colId xmlns:a16="http://schemas.microsoft.com/office/drawing/2014/main" val="3023072639"/>
                    </a:ext>
                  </a:extLst>
                </a:gridCol>
                <a:gridCol w="508851">
                  <a:extLst>
                    <a:ext uri="{9D8B030D-6E8A-4147-A177-3AD203B41FA5}">
                      <a16:colId xmlns:a16="http://schemas.microsoft.com/office/drawing/2014/main" val="2903024400"/>
                    </a:ext>
                  </a:extLst>
                </a:gridCol>
                <a:gridCol w="508851">
                  <a:extLst>
                    <a:ext uri="{9D8B030D-6E8A-4147-A177-3AD203B41FA5}">
                      <a16:colId xmlns:a16="http://schemas.microsoft.com/office/drawing/2014/main" val="2895048739"/>
                    </a:ext>
                  </a:extLst>
                </a:gridCol>
                <a:gridCol w="508851">
                  <a:extLst>
                    <a:ext uri="{9D8B030D-6E8A-4147-A177-3AD203B41FA5}">
                      <a16:colId xmlns:a16="http://schemas.microsoft.com/office/drawing/2014/main" val="1589710423"/>
                    </a:ext>
                  </a:extLst>
                </a:gridCol>
                <a:gridCol w="254426">
                  <a:extLst>
                    <a:ext uri="{9D8B030D-6E8A-4147-A177-3AD203B41FA5}">
                      <a16:colId xmlns:a16="http://schemas.microsoft.com/office/drawing/2014/main" val="3230421514"/>
                    </a:ext>
                  </a:extLst>
                </a:gridCol>
                <a:gridCol w="254426">
                  <a:extLst>
                    <a:ext uri="{9D8B030D-6E8A-4147-A177-3AD203B41FA5}">
                      <a16:colId xmlns:a16="http://schemas.microsoft.com/office/drawing/2014/main" val="3685320895"/>
                    </a:ext>
                  </a:extLst>
                </a:gridCol>
                <a:gridCol w="508851">
                  <a:extLst>
                    <a:ext uri="{9D8B030D-6E8A-4147-A177-3AD203B41FA5}">
                      <a16:colId xmlns:a16="http://schemas.microsoft.com/office/drawing/2014/main" val="1822294652"/>
                    </a:ext>
                  </a:extLst>
                </a:gridCol>
                <a:gridCol w="508851">
                  <a:extLst>
                    <a:ext uri="{9D8B030D-6E8A-4147-A177-3AD203B41FA5}">
                      <a16:colId xmlns:a16="http://schemas.microsoft.com/office/drawing/2014/main" val="3125531040"/>
                    </a:ext>
                  </a:extLst>
                </a:gridCol>
                <a:gridCol w="508851">
                  <a:extLst>
                    <a:ext uri="{9D8B030D-6E8A-4147-A177-3AD203B41FA5}">
                      <a16:colId xmlns:a16="http://schemas.microsoft.com/office/drawing/2014/main" val="1430463260"/>
                    </a:ext>
                  </a:extLst>
                </a:gridCol>
              </a:tblGrid>
              <a:tr h="350505">
                <a:tc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로고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구인공고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700" spc="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스마트</a:t>
                      </a:r>
                      <a:endParaRPr lang="en-US" altLang="ko-Kore-KR" sz="700" spc="0" baseline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algn="ctr"/>
                      <a:r>
                        <a:rPr lang="ko-Kore-KR" altLang="en-US" sz="700" spc="-15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매칭시스템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인재홍보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전문</a:t>
                      </a:r>
                      <a:endParaRPr lang="en-US" altLang="ko-Kore-KR" sz="700" spc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algn="ctr"/>
                      <a:r>
                        <a:rPr lang="ko-Kore-KR" altLang="en-US" sz="7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컨텐츠</a:t>
                      </a:r>
                      <a:endParaRPr lang="en-US" altLang="ko-Kore-KR" sz="700" spc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취업랩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커뮤니티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7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부가기능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고개센터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8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마이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167578"/>
                  </a:ext>
                </a:extLst>
              </a:tr>
              <a:tr h="350505"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92301"/>
                  </a:ext>
                </a:extLst>
              </a:tr>
              <a:tr h="350505"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r>
                        <a:rPr lang="ko-Kore-KR" altLang="en-US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사진</a:t>
                      </a:r>
                      <a:endParaRPr lang="en-US" altLang="ko-Kore-KR" sz="14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r>
                        <a:rPr lang="ko-Kore-KR" altLang="en-US" sz="11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이름</a:t>
                      </a:r>
                      <a:r>
                        <a:rPr lang="en-US" altLang="ko-Kore-KR" sz="11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(</a:t>
                      </a:r>
                      <a:r>
                        <a:rPr lang="ko-Kore-KR" altLang="en-US" sz="11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주체</a:t>
                      </a:r>
                      <a:r>
                        <a:rPr lang="en-US" altLang="ko-Kore-KR" sz="11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)</a:t>
                      </a:r>
                    </a:p>
                    <a:p>
                      <a:r>
                        <a:rPr lang="ko-Kore-KR" altLang="en-US" sz="105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계정</a:t>
                      </a:r>
                      <a:endParaRPr lang="en-US" altLang="ko-Kore-KR" sz="10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r>
                        <a:rPr lang="ko-Kore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주체별 달력</a:t>
                      </a:r>
                      <a:r>
                        <a:rPr lang="en-US" altLang="ko-Kore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, </a:t>
                      </a:r>
                      <a:r>
                        <a:rPr lang="ko-Kore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일정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6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931794"/>
                  </a:ext>
                </a:extLst>
              </a:tr>
              <a:tr h="350505">
                <a:tc>
                  <a:txBody>
                    <a:bodyPr/>
                    <a:lstStyle/>
                    <a:p>
                      <a:endParaRPr lang="ko-Kore-KR" altLang="en-US" sz="120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rowSpan="2" gridSpan="8"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4902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460083"/>
                  </a:ext>
                </a:extLst>
              </a:tr>
              <a:tr h="350505">
                <a:tc>
                  <a:txBody>
                    <a:bodyPr/>
                    <a:lstStyle/>
                    <a:p>
                      <a:endParaRPr lang="ko-Kore-KR" altLang="en-US" sz="120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gridSpan="8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927011"/>
                  </a:ext>
                </a:extLst>
              </a:tr>
              <a:tr h="350505"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462492"/>
                  </a:ext>
                </a:extLst>
              </a:tr>
              <a:tr h="350505">
                <a:tc rowSpan="2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r>
                        <a:rPr lang="ko-Kore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채용과정 진행도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6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ore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일정메모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6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056380"/>
                  </a:ext>
                </a:extLst>
              </a:tr>
              <a:tr h="17435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rowSpan="3" gridSpan="8"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441578"/>
                  </a:ext>
                </a:extLst>
              </a:tr>
              <a:tr h="350505"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gridSpan="8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350266"/>
                  </a:ext>
                </a:extLst>
              </a:tr>
              <a:tr h="350505"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gridSpan="8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31241"/>
                  </a:ext>
                </a:extLst>
              </a:tr>
              <a:tr h="350505">
                <a:tc>
                  <a:txBody>
                    <a:bodyPr/>
                    <a:lstStyle/>
                    <a:p>
                      <a:endParaRPr lang="ko-Kore-KR" altLang="en-US" sz="120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692875"/>
                  </a:ext>
                </a:extLst>
              </a:tr>
              <a:tr h="350505">
                <a:tc>
                  <a:txBody>
                    <a:bodyPr/>
                    <a:lstStyle/>
                    <a:p>
                      <a:endParaRPr lang="ko-Kore-KR" altLang="en-US" sz="120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ore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찜 목록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6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ore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알림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6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ko-Kore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현황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6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370653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7D938885-8FB8-F235-A658-E1832FD872B4}"/>
              </a:ext>
            </a:extLst>
          </p:cNvPr>
          <p:cNvSpPr/>
          <p:nvPr/>
        </p:nvSpPr>
        <p:spPr>
          <a:xfrm>
            <a:off x="539552" y="156363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D977A7E-0BA5-07D2-AF3B-74B90BF9EA63}"/>
              </a:ext>
            </a:extLst>
          </p:cNvPr>
          <p:cNvSpPr/>
          <p:nvPr/>
        </p:nvSpPr>
        <p:spPr>
          <a:xfrm>
            <a:off x="2051720" y="156363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2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885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535823"/>
              </p:ext>
            </p:extLst>
          </p:nvPr>
        </p:nvGraphicFramePr>
        <p:xfrm>
          <a:off x="3" y="0"/>
          <a:ext cx="6300193" cy="918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0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공고 목록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Date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2023.01.22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Author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최경수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Path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/>
                        <a:t>메인 화면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Description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/>
                        <a:t>주체별</a:t>
                      </a:r>
                      <a:r>
                        <a:rPr lang="ko-KR" altLang="en-US" sz="800" b="1" dirty="0"/>
                        <a:t> 메인 화면 </a:t>
                      </a:r>
                      <a:r>
                        <a:rPr lang="en-US" altLang="ko-KR" sz="800" b="1" dirty="0"/>
                        <a:t>– </a:t>
                      </a:r>
                      <a:r>
                        <a:rPr lang="ko-KR" altLang="en-US" sz="800" b="1" dirty="0"/>
                        <a:t>공고 목록 </a:t>
                      </a:r>
                      <a:r>
                        <a:rPr lang="en-US" altLang="ko-KR" sz="800" b="1" dirty="0"/>
                        <a:t>top20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936179"/>
              </p:ext>
            </p:extLst>
          </p:nvPr>
        </p:nvGraphicFramePr>
        <p:xfrm>
          <a:off x="6384032" y="1"/>
          <a:ext cx="2759968" cy="2698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79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공고 목록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Top20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을 볼 수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대략적인 공고 현황에 대해 볼 수 있다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8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28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마이 카드 화면 밑에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Top20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기업 공고를 볼 수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ABCA57D-7143-0B20-4969-59F521186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266009"/>
              </p:ext>
            </p:extLst>
          </p:nvPr>
        </p:nvGraphicFramePr>
        <p:xfrm>
          <a:off x="89759" y="921804"/>
          <a:ext cx="6120680" cy="4059817"/>
        </p:xfrm>
        <a:graphic>
          <a:graphicData uri="http://schemas.openxmlformats.org/drawingml/2006/table">
            <a:tbl>
              <a:tblPr firstRow="1" bandRow="1">
                <a:blipFill>
                  <a:blip r:embed="rId3"/>
                  <a:stretch>
                    <a:fillRect/>
                  </a:stretch>
                </a:blipFill>
                <a:effectLst/>
                <a:tableStyleId>{073A0DAA-6AF3-43AB-8588-CEC1D06C72B9}</a:tableStyleId>
              </a:tblPr>
              <a:tblGrid>
                <a:gridCol w="522024">
                  <a:extLst>
                    <a:ext uri="{9D8B030D-6E8A-4147-A177-3AD203B41FA5}">
                      <a16:colId xmlns:a16="http://schemas.microsoft.com/office/drawing/2014/main" val="3808950778"/>
                    </a:ext>
                  </a:extLst>
                </a:gridCol>
                <a:gridCol w="508851">
                  <a:extLst>
                    <a:ext uri="{9D8B030D-6E8A-4147-A177-3AD203B41FA5}">
                      <a16:colId xmlns:a16="http://schemas.microsoft.com/office/drawing/2014/main" val="1936772182"/>
                    </a:ext>
                  </a:extLst>
                </a:gridCol>
                <a:gridCol w="508851">
                  <a:extLst>
                    <a:ext uri="{9D8B030D-6E8A-4147-A177-3AD203B41FA5}">
                      <a16:colId xmlns:a16="http://schemas.microsoft.com/office/drawing/2014/main" val="2967841623"/>
                    </a:ext>
                  </a:extLst>
                </a:gridCol>
                <a:gridCol w="255719">
                  <a:extLst>
                    <a:ext uri="{9D8B030D-6E8A-4147-A177-3AD203B41FA5}">
                      <a16:colId xmlns:a16="http://schemas.microsoft.com/office/drawing/2014/main" val="1923407031"/>
                    </a:ext>
                  </a:extLst>
                </a:gridCol>
                <a:gridCol w="254426">
                  <a:extLst>
                    <a:ext uri="{9D8B030D-6E8A-4147-A177-3AD203B41FA5}">
                      <a16:colId xmlns:a16="http://schemas.microsoft.com/office/drawing/2014/main" val="1258459636"/>
                    </a:ext>
                  </a:extLst>
                </a:gridCol>
                <a:gridCol w="508851">
                  <a:extLst>
                    <a:ext uri="{9D8B030D-6E8A-4147-A177-3AD203B41FA5}">
                      <a16:colId xmlns:a16="http://schemas.microsoft.com/office/drawing/2014/main" val="3023072639"/>
                    </a:ext>
                  </a:extLst>
                </a:gridCol>
                <a:gridCol w="508851">
                  <a:extLst>
                    <a:ext uri="{9D8B030D-6E8A-4147-A177-3AD203B41FA5}">
                      <a16:colId xmlns:a16="http://schemas.microsoft.com/office/drawing/2014/main" val="2903024400"/>
                    </a:ext>
                  </a:extLst>
                </a:gridCol>
                <a:gridCol w="508851">
                  <a:extLst>
                    <a:ext uri="{9D8B030D-6E8A-4147-A177-3AD203B41FA5}">
                      <a16:colId xmlns:a16="http://schemas.microsoft.com/office/drawing/2014/main" val="2895048739"/>
                    </a:ext>
                  </a:extLst>
                </a:gridCol>
                <a:gridCol w="508851">
                  <a:extLst>
                    <a:ext uri="{9D8B030D-6E8A-4147-A177-3AD203B41FA5}">
                      <a16:colId xmlns:a16="http://schemas.microsoft.com/office/drawing/2014/main" val="1589710423"/>
                    </a:ext>
                  </a:extLst>
                </a:gridCol>
                <a:gridCol w="508852">
                  <a:extLst>
                    <a:ext uri="{9D8B030D-6E8A-4147-A177-3AD203B41FA5}">
                      <a16:colId xmlns:a16="http://schemas.microsoft.com/office/drawing/2014/main" val="3230421514"/>
                    </a:ext>
                  </a:extLst>
                </a:gridCol>
                <a:gridCol w="508851">
                  <a:extLst>
                    <a:ext uri="{9D8B030D-6E8A-4147-A177-3AD203B41FA5}">
                      <a16:colId xmlns:a16="http://schemas.microsoft.com/office/drawing/2014/main" val="1822294652"/>
                    </a:ext>
                  </a:extLst>
                </a:gridCol>
                <a:gridCol w="508851">
                  <a:extLst>
                    <a:ext uri="{9D8B030D-6E8A-4147-A177-3AD203B41FA5}">
                      <a16:colId xmlns:a16="http://schemas.microsoft.com/office/drawing/2014/main" val="3125531040"/>
                    </a:ext>
                  </a:extLst>
                </a:gridCol>
                <a:gridCol w="508851">
                  <a:extLst>
                    <a:ext uri="{9D8B030D-6E8A-4147-A177-3AD203B41FA5}">
                      <a16:colId xmlns:a16="http://schemas.microsoft.com/office/drawing/2014/main" val="1430463260"/>
                    </a:ext>
                  </a:extLst>
                </a:gridCol>
              </a:tblGrid>
              <a:tr h="357531"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로고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 baseline="0" dirty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구인공고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700" spc="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스마트</a:t>
                      </a:r>
                      <a:endParaRPr lang="en-US" altLang="ko-Kore-KR" sz="700" spc="0" baseline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algn="ctr"/>
                      <a:r>
                        <a:rPr lang="ko-Kore-KR" altLang="en-US" sz="700" spc="-150" baseline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매칭시스템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인재홍보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전문</a:t>
                      </a:r>
                      <a:endParaRPr lang="en-US" altLang="ko-Kore-KR" sz="700" spc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  <a:p>
                      <a:pPr algn="ctr"/>
                      <a:r>
                        <a:rPr lang="ko-Kore-KR" altLang="en-US" sz="7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컨텐츠</a:t>
                      </a:r>
                      <a:endParaRPr lang="en-US" altLang="ko-Kore-KR" sz="700" spc="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취업랩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spc="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커뮤니티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 dirty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부가기능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kern="1200" spc="0" dirty="0">
                          <a:solidFill>
                            <a:srgbClr val="FFFFFF"/>
                          </a:solidFill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고개센터</a:t>
                      </a:r>
                      <a:endParaRPr lang="ko-KR" alt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1200" b="0" i="0" u="none" strike="noStrike" dirty="0">
                          <a:effectLst/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마이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167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ko-Kore-KR" altLang="en-US" sz="3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3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3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3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3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3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3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3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3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3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3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3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3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92301"/>
                  </a:ext>
                </a:extLst>
              </a:tr>
              <a:tr h="357531"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r>
                        <a:rPr lang="ko-Kore-KR" altLang="en-US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찜 목록</a:t>
                      </a:r>
                      <a:endParaRPr lang="en-US" altLang="ko-Kore-KR" sz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ore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알림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6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ore-KR" altLang="en-US" sz="1200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현황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6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931794"/>
                  </a:ext>
                </a:extLst>
              </a:tr>
              <a:tr h="357531">
                <a:tc>
                  <a:txBody>
                    <a:bodyPr/>
                    <a:lstStyle/>
                    <a:p>
                      <a:endParaRPr lang="ko-Kore-KR" altLang="en-US" sz="120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4902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gridSpan="3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94902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460083"/>
                  </a:ext>
                </a:extLst>
              </a:tr>
              <a:tr h="357531">
                <a:tc>
                  <a:txBody>
                    <a:bodyPr/>
                    <a:lstStyle/>
                    <a:p>
                      <a:endParaRPr lang="ko-Kore-KR" altLang="en-US" sz="120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927011"/>
                  </a:ext>
                </a:extLst>
              </a:tr>
              <a:tr h="279819"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462492"/>
                  </a:ext>
                </a:extLst>
              </a:tr>
              <a:tr h="279819"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ore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공고 목록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6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69804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ore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top20</a:t>
                      </a:r>
                      <a:endParaRPr lang="ko-Kore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6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003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ko-Kore-KR" altLang="en-US" sz="1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sz="1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sz="1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407656"/>
                  </a:ext>
                </a:extLst>
              </a:tr>
              <a:tr h="139910"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r>
                        <a:rPr lang="ko-Kore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기업 사진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공고명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직무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318668"/>
                  </a:ext>
                </a:extLst>
              </a:tr>
              <a:tr h="279819"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기간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연봉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717081"/>
                  </a:ext>
                </a:extLst>
              </a:tr>
              <a:tr h="279819"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주소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기타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009276"/>
                  </a:ext>
                </a:extLst>
              </a:tr>
              <a:tr h="139910">
                <a:tc rowSpan="2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sz="1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978554"/>
                  </a:ext>
                </a:extLst>
              </a:tr>
              <a:tr h="13991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2</a:t>
                      </a:r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r>
                        <a:rPr lang="ko-Kore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기업 사진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공고명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직무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157542"/>
                  </a:ext>
                </a:extLst>
              </a:tr>
              <a:tr h="279819"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기간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연봉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570892"/>
                  </a:ext>
                </a:extLst>
              </a:tr>
              <a:tr h="279819"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주소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기타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335502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E7C55973-5EE2-4242-0E06-642DBAD7A5B7}"/>
              </a:ext>
            </a:extLst>
          </p:cNvPr>
          <p:cNvSpPr/>
          <p:nvPr/>
        </p:nvSpPr>
        <p:spPr>
          <a:xfrm>
            <a:off x="539552" y="270502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8AB87DC-9212-A748-58A4-050230D5B5E3}"/>
              </a:ext>
            </a:extLst>
          </p:cNvPr>
          <p:cNvSpPr/>
          <p:nvPr/>
        </p:nvSpPr>
        <p:spPr>
          <a:xfrm>
            <a:off x="2123728" y="314781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2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1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2427</TotalTime>
  <Words>2954</Words>
  <Application>Microsoft Macintosh PowerPoint</Application>
  <PresentationFormat>화면 슬라이드 쇼(16:9)</PresentationFormat>
  <Paragraphs>1446</Paragraphs>
  <Slides>25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바탕</vt:lpstr>
      <vt:lpstr>굴림</vt:lpstr>
      <vt:lpstr>맑은 고딕</vt:lpstr>
      <vt:lpstr>YiSunShin Dotum 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PC-02</dc:creator>
  <cp:lastModifiedBy>Microsoft Office User</cp:lastModifiedBy>
  <cp:revision>200</cp:revision>
  <dcterms:created xsi:type="dcterms:W3CDTF">2022-04-21T06:19:20Z</dcterms:created>
  <dcterms:modified xsi:type="dcterms:W3CDTF">2023-01-24T03:21:33Z</dcterms:modified>
</cp:coreProperties>
</file>