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60" r:id="rId4"/>
    <p:sldId id="267" r:id="rId5"/>
    <p:sldId id="266" r:id="rId6"/>
    <p:sldId id="263" r:id="rId7"/>
    <p:sldId id="264" r:id="rId8"/>
    <p:sldId id="265" r:id="rId9"/>
    <p:sldId id="268" r:id="rId10"/>
    <p:sldId id="269" r:id="rId11"/>
    <p:sldId id="270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907" autoAdjust="0"/>
  </p:normalViewPr>
  <p:slideViewPr>
    <p:cSldViewPr>
      <p:cViewPr>
        <p:scale>
          <a:sx n="100" d="100"/>
          <a:sy n="100" d="100"/>
        </p:scale>
        <p:origin x="-1860" y="-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77B1A-63AA-4974-BA26-B72D010D6FE6}" type="datetimeFigureOut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A08E7-1FBD-4573-B950-8C82B52267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61967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0477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3110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94642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59477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22695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08252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98156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8615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7089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594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80761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E6F8D-A215-4982-85FB-D3213693C3C4}" type="datetimeFigureOut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EFB45-EA1E-4CBE-B216-641E159E2E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753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4000" b="1" dirty="0" smtClean="0">
              <a:solidFill>
                <a:schemeClr val="bg1"/>
              </a:solidFill>
            </a:endParaRPr>
          </a:p>
          <a:p>
            <a:endParaRPr lang="en-US" altLang="ko-KR" sz="4000" b="1" dirty="0">
              <a:solidFill>
                <a:schemeClr val="bg1"/>
              </a:solidFill>
            </a:endParaRPr>
          </a:p>
          <a:p>
            <a:endParaRPr lang="en-US" altLang="ko-KR" sz="4000" b="1" dirty="0">
              <a:solidFill>
                <a:schemeClr val="bg1"/>
              </a:solidFill>
            </a:endParaRPr>
          </a:p>
          <a:p>
            <a:endParaRPr lang="en-US" altLang="ko-KR" sz="4000" b="1" dirty="0" smtClean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148064" y="5589240"/>
            <a:ext cx="399475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-1179" y="3861048"/>
            <a:ext cx="6661411" cy="7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-36512" y="2548642"/>
            <a:ext cx="41392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프로세스 </a:t>
            </a:r>
            <a:r>
              <a:rPr lang="ko-KR" altLang="en-US" sz="4000" b="1" dirty="0" smtClean="0">
                <a:solidFill>
                  <a:schemeClr val="bg1"/>
                </a:solidFill>
              </a:rPr>
              <a:t>흐름</a:t>
            </a:r>
            <a:r>
              <a:rPr lang="ko-KR" altLang="en-US" sz="4000" b="1" dirty="0">
                <a:solidFill>
                  <a:schemeClr val="bg1"/>
                </a:solidFill>
              </a:rPr>
              <a:t>도</a:t>
            </a:r>
            <a:endParaRPr lang="en-US" altLang="ko-KR" sz="4000" b="1" dirty="0">
              <a:solidFill>
                <a:schemeClr val="bg1"/>
              </a:solidFill>
            </a:endParaRPr>
          </a:p>
          <a:p>
            <a:r>
              <a:rPr lang="ko-KR" altLang="en-US" sz="4000" b="1" dirty="0" err="1" smtClean="0">
                <a:solidFill>
                  <a:schemeClr val="bg1"/>
                </a:solidFill>
              </a:rPr>
              <a:t>아웃소싱</a:t>
            </a:r>
            <a:r>
              <a:rPr lang="ko-KR" altLang="en-US" sz="4000" b="1" dirty="0" smtClean="0">
                <a:solidFill>
                  <a:schemeClr val="bg1"/>
                </a:solidFill>
              </a:rPr>
              <a:t> </a:t>
            </a:r>
            <a:r>
              <a:rPr lang="en-US" altLang="ko-KR" sz="4000" b="1" dirty="0" smtClean="0">
                <a:solidFill>
                  <a:schemeClr val="bg1"/>
                </a:solidFill>
              </a:rPr>
              <a:t>&amp; PMS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1784362"/>
              </p:ext>
            </p:extLst>
          </p:nvPr>
        </p:nvGraphicFramePr>
        <p:xfrm>
          <a:off x="5148064" y="4445888"/>
          <a:ext cx="3888432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44216"/>
                <a:gridCol w="1944216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문서관리번호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DDIT-21-A14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    성    일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2021.11.01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보           안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일반본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45798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1" y="666140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04966724"/>
              </p:ext>
            </p:extLst>
          </p:nvPr>
        </p:nvGraphicFramePr>
        <p:xfrm>
          <a:off x="179512" y="1245416"/>
          <a:ext cx="8747241" cy="542394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646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프로세스 </a:t>
                      </a:r>
                      <a:r>
                        <a:rPr lang="en-US" altLang="ko-KR" sz="1600" b="0" dirty="0"/>
                        <a:t>Flow</a:t>
                      </a:r>
                      <a:endParaRPr lang="ko-KR" altLang="en-US" sz="16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38916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 smtClean="0"/>
                        <a:t>개발자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 noChangeAspect="1"/>
          </p:cNvGraphicFramePr>
          <p:nvPr>
            <p:extLst>
              <p:ext uri="{D42A27DB-BD31-4B8C-83A1-F6EECF244321}">
                <p14:modId xmlns="" xmlns:p14="http://schemas.microsoft.com/office/powerpoint/2010/main" val="143873209"/>
              </p:ext>
            </p:extLst>
          </p:nvPr>
        </p:nvGraphicFramePr>
        <p:xfrm>
          <a:off x="183707" y="764704"/>
          <a:ext cx="878078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196"/>
                <a:gridCol w="2195195"/>
                <a:gridCol w="2195195"/>
                <a:gridCol w="2195195"/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PF-RS-008</a:t>
                      </a:r>
                      <a:endParaRPr lang="ko-KR" altLang="en-US" sz="11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프로세서 명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기술문서함 관리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82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작성일자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2021.11.01</a:t>
                      </a:r>
                      <a:endParaRPr lang="ko-KR" altLang="en-US" sz="11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윤경식</a:t>
                      </a:r>
                      <a:endParaRPr lang="en-US" altLang="ko-KR" sz="11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모서리가 둥근 직사각형 15"/>
          <p:cNvSpPr/>
          <p:nvPr/>
        </p:nvSpPr>
        <p:spPr>
          <a:xfrm>
            <a:off x="1714480" y="3924506"/>
            <a:ext cx="1753124" cy="57606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+mj-lt"/>
              </a:rPr>
              <a:t>1. </a:t>
            </a:r>
            <a:r>
              <a:rPr lang="ko-KR" altLang="en-US" sz="1100" dirty="0" smtClean="0">
                <a:solidFill>
                  <a:schemeClr val="bg1"/>
                </a:solidFill>
                <a:latin typeface="+mj-lt"/>
              </a:rPr>
              <a:t>기술문서함 조회</a:t>
            </a:r>
            <a:endParaRPr lang="en-US" altLang="ko-KR" sz="1100" dirty="0" smtClean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rot="5400000" flipH="1" flipV="1">
            <a:off x="3538429" y="3748191"/>
            <a:ext cx="424068" cy="35719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 설명선 19"/>
          <p:cNvSpPr/>
          <p:nvPr/>
        </p:nvSpPr>
        <p:spPr>
          <a:xfrm>
            <a:off x="1808716" y="3332757"/>
            <a:ext cx="1553409" cy="468826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+mj-lt"/>
              </a:rPr>
              <a:t>전체 팀원 조회가능</a:t>
            </a:r>
            <a:endParaRPr lang="ko-KR" altLang="en-US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6286512" y="3995944"/>
            <a:ext cx="1609110" cy="57606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4.</a:t>
            </a:r>
            <a:r>
              <a:rPr lang="ko-KR" altLang="en-US" sz="1100" dirty="0" smtClean="0"/>
              <a:t>기술문서함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수정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삭제</a:t>
            </a:r>
            <a:endParaRPr lang="ko-KR" altLang="en-US" sz="1100" dirty="0"/>
          </a:p>
        </p:txBody>
      </p:sp>
      <p:sp>
        <p:nvSpPr>
          <p:cNvPr id="34" name="사각형 설명선 33"/>
          <p:cNvSpPr/>
          <p:nvPr/>
        </p:nvSpPr>
        <p:spPr>
          <a:xfrm>
            <a:off x="6286512" y="3429000"/>
            <a:ext cx="1553409" cy="397388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+mj-lt"/>
              </a:rPr>
              <a:t>PL</a:t>
            </a:r>
            <a:r>
              <a:rPr lang="ko-KR" altLang="en-US" sz="1000" dirty="0" smtClean="0">
                <a:solidFill>
                  <a:schemeClr val="bg1"/>
                </a:solidFill>
                <a:latin typeface="+mj-lt"/>
              </a:rPr>
              <a:t>과 업로드한 본인만 문서함 수정가능</a:t>
            </a:r>
            <a:endParaRPr lang="ko-KR" altLang="en-US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071934" y="3353002"/>
            <a:ext cx="1609110" cy="57606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2</a:t>
            </a:r>
            <a:r>
              <a:rPr lang="en-US" altLang="ko-KR" sz="1100" dirty="0" smtClean="0"/>
              <a:t>.</a:t>
            </a:r>
            <a:r>
              <a:rPr lang="ko-KR" altLang="en-US" sz="1100" dirty="0" smtClean="0"/>
              <a:t>기술</a:t>
            </a:r>
            <a:r>
              <a:rPr lang="ko-KR" altLang="en-US" sz="1100" dirty="0" smtClean="0"/>
              <a:t>문서 업로드</a:t>
            </a:r>
            <a:endParaRPr lang="ko-KR" altLang="en-US" sz="1100" dirty="0"/>
          </a:p>
        </p:txBody>
      </p:sp>
      <p:sp>
        <p:nvSpPr>
          <p:cNvPr id="24" name="사각형 설명선 23"/>
          <p:cNvSpPr/>
          <p:nvPr/>
        </p:nvSpPr>
        <p:spPr>
          <a:xfrm>
            <a:off x="4071934" y="2786058"/>
            <a:ext cx="1553409" cy="397388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+mj-lt"/>
              </a:rPr>
              <a:t>PL</a:t>
            </a:r>
            <a:r>
              <a:rPr lang="ko-KR" altLang="en-US" sz="1000" dirty="0" smtClean="0">
                <a:solidFill>
                  <a:schemeClr val="bg1"/>
                </a:solidFill>
                <a:latin typeface="+mj-lt"/>
              </a:rPr>
              <a:t>과 업로드한 본인만 문서함 수정가능</a:t>
            </a:r>
            <a:endParaRPr lang="ko-KR" altLang="en-US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071934" y="4853200"/>
            <a:ext cx="1609110" cy="57606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3.</a:t>
            </a:r>
            <a:r>
              <a:rPr lang="ko-KR" altLang="en-US" sz="1100" dirty="0" smtClean="0"/>
              <a:t>기술문서 다운로드</a:t>
            </a:r>
            <a:endParaRPr lang="ko-KR" altLang="en-US" sz="1100" dirty="0"/>
          </a:p>
        </p:txBody>
      </p:sp>
      <p:sp>
        <p:nvSpPr>
          <p:cNvPr id="27" name="사각형 설명선 26"/>
          <p:cNvSpPr/>
          <p:nvPr/>
        </p:nvSpPr>
        <p:spPr>
          <a:xfrm>
            <a:off x="4071934" y="4286256"/>
            <a:ext cx="1553409" cy="397388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+mj-lt"/>
              </a:rPr>
              <a:t>PL</a:t>
            </a:r>
            <a:r>
              <a:rPr lang="ko-KR" altLang="en-US" sz="1000" dirty="0" smtClean="0">
                <a:solidFill>
                  <a:schemeClr val="bg1"/>
                </a:solidFill>
                <a:latin typeface="+mj-lt"/>
              </a:rPr>
              <a:t>과 업로드한 본인만 문서함 수정가능</a:t>
            </a:r>
            <a:endParaRPr lang="ko-KR" altLang="en-US" sz="10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 rot="16200000" flipH="1">
            <a:off x="3500430" y="4429132"/>
            <a:ext cx="500066" cy="35719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rot="16200000" flipH="1">
            <a:off x="5715008" y="3643314"/>
            <a:ext cx="428628" cy="42862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rot="5400000" flipH="1" flipV="1">
            <a:off x="5786446" y="4572008"/>
            <a:ext cx="500066" cy="35719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678866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1" y="666140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04966724"/>
              </p:ext>
            </p:extLst>
          </p:nvPr>
        </p:nvGraphicFramePr>
        <p:xfrm>
          <a:off x="179512" y="1245416"/>
          <a:ext cx="8747241" cy="542394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646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프로세스 </a:t>
                      </a:r>
                      <a:r>
                        <a:rPr lang="en-US" altLang="ko-KR" sz="1600" b="0" dirty="0"/>
                        <a:t>Flow</a:t>
                      </a:r>
                      <a:endParaRPr lang="ko-KR" altLang="en-US" sz="16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38916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 smtClean="0"/>
                        <a:t>개발자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 noChangeAspect="1"/>
          </p:cNvGraphicFramePr>
          <p:nvPr>
            <p:extLst>
              <p:ext uri="{D42A27DB-BD31-4B8C-83A1-F6EECF244321}">
                <p14:modId xmlns="" xmlns:p14="http://schemas.microsoft.com/office/powerpoint/2010/main" val="143873209"/>
              </p:ext>
            </p:extLst>
          </p:nvPr>
        </p:nvGraphicFramePr>
        <p:xfrm>
          <a:off x="183707" y="764704"/>
          <a:ext cx="878078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196"/>
                <a:gridCol w="2195195"/>
                <a:gridCol w="2195195"/>
                <a:gridCol w="2195195"/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PF-RS-009</a:t>
                      </a:r>
                      <a:endParaRPr lang="ko-KR" altLang="en-US" sz="11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프로세서 명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</a:rPr>
                        <a:t>간트챠트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 관리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82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작성일자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2021.11.01</a:t>
                      </a:r>
                      <a:endParaRPr lang="ko-KR" altLang="en-US" sz="11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윤경식</a:t>
                      </a:r>
                      <a:endParaRPr lang="en-US" altLang="ko-KR" sz="11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모서리가 둥근 직사각형 15"/>
          <p:cNvSpPr/>
          <p:nvPr/>
        </p:nvSpPr>
        <p:spPr>
          <a:xfrm>
            <a:off x="1428728" y="3924506"/>
            <a:ext cx="1753124" cy="57606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+mj-lt"/>
              </a:rPr>
              <a:t>1. </a:t>
            </a:r>
            <a:r>
              <a:rPr lang="ko-KR" altLang="en-US" sz="1100" dirty="0" err="1" smtClean="0">
                <a:solidFill>
                  <a:schemeClr val="bg1"/>
                </a:solidFill>
                <a:latin typeface="+mj-lt"/>
              </a:rPr>
              <a:t>간트챠트</a:t>
            </a:r>
            <a:r>
              <a:rPr lang="ko-KR" altLang="en-US" sz="1100" dirty="0" smtClean="0">
                <a:solidFill>
                  <a:schemeClr val="bg1"/>
                </a:solidFill>
                <a:latin typeface="+mj-lt"/>
              </a:rPr>
              <a:t> 조회</a:t>
            </a:r>
            <a:endParaRPr lang="en-US" altLang="ko-KR" sz="1100" dirty="0" smtClean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3357554" y="4210258"/>
            <a:ext cx="571504" cy="456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 설명선 19"/>
          <p:cNvSpPr/>
          <p:nvPr/>
        </p:nvSpPr>
        <p:spPr>
          <a:xfrm>
            <a:off x="1522964" y="3332757"/>
            <a:ext cx="1553409" cy="468826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+mj-lt"/>
              </a:rPr>
              <a:t>전체 팀원 조회가능</a:t>
            </a:r>
            <a:endParaRPr lang="en-US" altLang="ko-KR" sz="1000" dirty="0" smtClean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+mj-lt"/>
              </a:rPr>
              <a:t>일감과 연동</a:t>
            </a:r>
            <a:endParaRPr lang="ko-KR" altLang="en-US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6715140" y="3924506"/>
            <a:ext cx="1609110" cy="57606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3. </a:t>
            </a:r>
            <a:r>
              <a:rPr lang="en-US" altLang="ko-KR" sz="1100" dirty="0" smtClean="0"/>
              <a:t>PDF/EXCEL </a:t>
            </a:r>
          </a:p>
          <a:p>
            <a:pPr algn="ctr"/>
            <a:r>
              <a:rPr lang="ko-KR" altLang="en-US" sz="1100" dirty="0" smtClean="0"/>
              <a:t>다운로</a:t>
            </a:r>
            <a:r>
              <a:rPr lang="ko-KR" altLang="en-US" sz="1100" dirty="0" smtClean="0"/>
              <a:t>드</a:t>
            </a:r>
            <a:endParaRPr lang="ko-KR" altLang="en-US" sz="1100" dirty="0"/>
          </a:p>
        </p:txBody>
      </p:sp>
      <p:sp>
        <p:nvSpPr>
          <p:cNvPr id="34" name="사각형 설명선 33"/>
          <p:cNvSpPr/>
          <p:nvPr/>
        </p:nvSpPr>
        <p:spPr>
          <a:xfrm>
            <a:off x="6715140" y="3357562"/>
            <a:ext cx="1553409" cy="397388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bg1"/>
                </a:solidFill>
                <a:latin typeface="+mj-lt"/>
              </a:rPr>
              <a:t>간트챠트를</a:t>
            </a:r>
            <a:r>
              <a:rPr lang="ko-KR" altLang="en-US" sz="1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  <a:latin typeface="+mj-lt"/>
              </a:rPr>
              <a:t>다른 프로그램파일로 저장가능</a:t>
            </a:r>
            <a:endParaRPr lang="ko-KR" altLang="en-US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071934" y="3924506"/>
            <a:ext cx="1609110" cy="57606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2</a:t>
            </a:r>
            <a:r>
              <a:rPr lang="en-US" altLang="ko-KR" sz="1100" dirty="0" smtClean="0"/>
              <a:t>.</a:t>
            </a:r>
            <a:r>
              <a:rPr lang="ko-KR" altLang="en-US" sz="1100" dirty="0" smtClean="0"/>
              <a:t>검색조건 추가</a:t>
            </a:r>
            <a:endParaRPr lang="ko-KR" altLang="en-US" sz="1100" dirty="0"/>
          </a:p>
        </p:txBody>
      </p:sp>
      <p:sp>
        <p:nvSpPr>
          <p:cNvPr id="24" name="사각형 설명선 23"/>
          <p:cNvSpPr/>
          <p:nvPr/>
        </p:nvSpPr>
        <p:spPr>
          <a:xfrm>
            <a:off x="4071934" y="3357562"/>
            <a:ext cx="1553409" cy="397388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+mj-lt"/>
              </a:rPr>
              <a:t>우선순위</a:t>
            </a:r>
            <a:r>
              <a:rPr lang="en-US" altLang="ko-KR" sz="1000" dirty="0" smtClean="0">
                <a:solidFill>
                  <a:schemeClr val="bg1"/>
                </a:solidFill>
                <a:latin typeface="+mj-lt"/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  <a:latin typeface="+mj-lt"/>
              </a:rPr>
              <a:t>담당자</a:t>
            </a:r>
            <a:r>
              <a:rPr lang="en-US" altLang="ko-KR" sz="1000" dirty="0" smtClean="0">
                <a:solidFill>
                  <a:schemeClr val="bg1"/>
                </a:solidFill>
                <a:latin typeface="+mj-lt"/>
              </a:rPr>
              <a:t>, </a:t>
            </a:r>
            <a:r>
              <a:rPr lang="ko-KR" altLang="en-US" sz="1000" dirty="0" err="1" smtClean="0">
                <a:solidFill>
                  <a:schemeClr val="bg1"/>
                </a:solidFill>
                <a:latin typeface="+mj-lt"/>
              </a:rPr>
              <a:t>유형등의</a:t>
            </a:r>
            <a:r>
              <a:rPr lang="ko-KR" altLang="en-US" sz="1000" dirty="0" smtClean="0">
                <a:solidFill>
                  <a:schemeClr val="bg1"/>
                </a:solidFill>
                <a:latin typeface="+mj-lt"/>
              </a:rPr>
              <a:t> 조건으로 검색</a:t>
            </a:r>
            <a:endParaRPr lang="ko-KR" altLang="en-US" sz="10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5786446" y="4214818"/>
            <a:ext cx="500066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678866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INDEX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1" y="666140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08375785"/>
              </p:ext>
            </p:extLst>
          </p:nvPr>
        </p:nvGraphicFramePr>
        <p:xfrm>
          <a:off x="251520" y="1166813"/>
          <a:ext cx="8568954" cy="53026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8159"/>
                <a:gridCol w="1428159"/>
                <a:gridCol w="2856318"/>
                <a:gridCol w="1428159"/>
                <a:gridCol w="1428159"/>
              </a:tblGrid>
              <a:tr h="286212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 err="1">
                          <a:effectLst/>
                        </a:rPr>
                        <a:t>문서개정이력표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203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 err="1">
                          <a:effectLst/>
                        </a:rPr>
                        <a:t>문서명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프로세스 </a:t>
                      </a:r>
                      <a:r>
                        <a:rPr lang="ko-KR" altLang="en-US" sz="1400" u="none" strike="noStrike" dirty="0" smtClean="0">
                          <a:effectLst/>
                        </a:rPr>
                        <a:t>흐름도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203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버전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날짜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내 </a:t>
                      </a:r>
                      <a:r>
                        <a:rPr lang="ko-KR" altLang="en-US" sz="1200" u="none" strike="noStrike" dirty="0" smtClean="0">
                          <a:effectLst/>
                        </a:rPr>
                        <a:t>용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작성자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승인자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V0.9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effectLst/>
                        </a:rPr>
                        <a:t>2021.11.01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최초제정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effectLst/>
                        </a:rPr>
                        <a:t>윤경식</a:t>
                      </a:r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V1.0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effectLst/>
                        </a:rPr>
                        <a:t>2021.11.02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내용 작성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effectLst/>
                        </a:rPr>
                        <a:t>윤경식</a:t>
                      </a:r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66014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1" y="666140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/>
          <p:cNvGraphicFramePr>
            <a:graphicFrameLocks noGrp="1" noChangeAspect="1"/>
          </p:cNvGraphicFramePr>
          <p:nvPr>
            <p:extLst>
              <p:ext uri="{D42A27DB-BD31-4B8C-83A1-F6EECF244321}">
                <p14:modId xmlns="" xmlns:p14="http://schemas.microsoft.com/office/powerpoint/2010/main" val="1082200756"/>
              </p:ext>
            </p:extLst>
          </p:nvPr>
        </p:nvGraphicFramePr>
        <p:xfrm>
          <a:off x="183707" y="764704"/>
          <a:ext cx="878078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196"/>
                <a:gridCol w="2195195"/>
                <a:gridCol w="2195195"/>
                <a:gridCol w="2195195"/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PF-RS-001</a:t>
                      </a:r>
                      <a:endParaRPr lang="ko-KR" altLang="en-US" sz="11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프로세서 명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프로젝트 공고관리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82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작성일자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2021.11.01</a:t>
                      </a:r>
                      <a:endParaRPr lang="ko-KR" altLang="en-US" sz="11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윤경식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19793489"/>
              </p:ext>
            </p:extLst>
          </p:nvPr>
        </p:nvGraphicFramePr>
        <p:xfrm>
          <a:off x="182477" y="1245416"/>
          <a:ext cx="8818679" cy="542394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360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프로세스 </a:t>
                      </a:r>
                      <a:r>
                        <a:rPr lang="en-US" altLang="ko-KR" sz="1600" b="0" dirty="0"/>
                        <a:t>Flow</a:t>
                      </a:r>
                      <a:endParaRPr lang="ko-KR" altLang="en-US" sz="16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38916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client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Shape 219"/>
          <p:cNvSpPr/>
          <p:nvPr/>
        </p:nvSpPr>
        <p:spPr>
          <a:xfrm>
            <a:off x="3914238" y="2780248"/>
            <a:ext cx="1758524" cy="363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" sz="1100" dirty="0" smtClean="0">
                <a:solidFill>
                  <a:schemeClr val="lt1"/>
                </a:solidFill>
              </a:rPr>
              <a:t>2. </a:t>
            </a:r>
            <a:r>
              <a:rPr lang="ko-KR" altLang="en-US" sz="1100" dirty="0" smtClean="0">
                <a:solidFill>
                  <a:schemeClr val="lt1"/>
                </a:solidFill>
              </a:rPr>
              <a:t>프로젝트 공고 조회</a:t>
            </a:r>
            <a:endParaRPr lang="ko" sz="1100" dirty="0">
              <a:solidFill>
                <a:schemeClr val="lt1"/>
              </a:solidFill>
            </a:endParaRPr>
          </a:p>
        </p:txBody>
      </p:sp>
      <p:sp>
        <p:nvSpPr>
          <p:cNvPr id="22" name="Shape 223"/>
          <p:cNvSpPr/>
          <p:nvPr/>
        </p:nvSpPr>
        <p:spPr>
          <a:xfrm>
            <a:off x="6559724" y="2780248"/>
            <a:ext cx="1512168" cy="363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" sz="1100" dirty="0" smtClean="0">
                <a:solidFill>
                  <a:schemeClr val="lt1"/>
                </a:solidFill>
              </a:rPr>
              <a:t>3. </a:t>
            </a:r>
            <a:r>
              <a:rPr lang="ko-KR" altLang="en-US" sz="1100" dirty="0" smtClean="0">
                <a:solidFill>
                  <a:schemeClr val="lt1"/>
                </a:solidFill>
              </a:rPr>
              <a:t>프로젝트 공고</a:t>
            </a:r>
            <a:endParaRPr lang="en-US" altLang="ko-KR" sz="1100" dirty="0" smtClean="0">
              <a:solidFill>
                <a:schemeClr val="lt1"/>
              </a:solidFill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100" dirty="0" smtClean="0">
                <a:solidFill>
                  <a:schemeClr val="lt1"/>
                </a:solidFill>
              </a:rPr>
              <a:t>상세보기</a:t>
            </a:r>
            <a:endParaRPr lang="ko" sz="1100" dirty="0">
              <a:solidFill>
                <a:schemeClr val="lt1"/>
              </a:solidFill>
            </a:endParaRPr>
          </a:p>
        </p:txBody>
      </p:sp>
      <p:cxnSp>
        <p:nvCxnSpPr>
          <p:cNvPr id="24" name="Shape 228"/>
          <p:cNvCxnSpPr/>
          <p:nvPr/>
        </p:nvCxnSpPr>
        <p:spPr>
          <a:xfrm rot="10800000" flipV="1">
            <a:off x="3071802" y="3357562"/>
            <a:ext cx="3786214" cy="1643076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7" name="사각형 설명선 26"/>
          <p:cNvSpPr/>
          <p:nvPr/>
        </p:nvSpPr>
        <p:spPr>
          <a:xfrm>
            <a:off x="1285852" y="1714488"/>
            <a:ext cx="1683472" cy="683140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프로젝트 공고를 등록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(</a:t>
            </a:r>
            <a:r>
              <a:rPr lang="ko-KR" altLang="en-US" sz="1000" dirty="0" smtClean="0">
                <a:solidFill>
                  <a:schemeClr val="bg1"/>
                </a:solidFill>
              </a:rPr>
              <a:t>등록</a:t>
            </a:r>
            <a:r>
              <a:rPr lang="en-US" altLang="ko-KR" sz="1000" dirty="0" smtClean="0">
                <a:solidFill>
                  <a:schemeClr val="bg1"/>
                </a:solidFill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</a:rPr>
              <a:t>수정</a:t>
            </a:r>
            <a:r>
              <a:rPr lang="en-US" altLang="ko-KR" sz="1000" dirty="0" smtClean="0">
                <a:solidFill>
                  <a:schemeClr val="bg1"/>
                </a:solidFill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</a:rPr>
              <a:t>삭제 가능</a:t>
            </a:r>
            <a:r>
              <a:rPr lang="en-US" altLang="ko-KR" sz="1000" dirty="0" smtClean="0">
                <a:solidFill>
                  <a:schemeClr val="bg1"/>
                </a:solidFill>
              </a:rPr>
              <a:t>)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8" name="사각형 설명선 27"/>
          <p:cNvSpPr/>
          <p:nvPr/>
        </p:nvSpPr>
        <p:spPr>
          <a:xfrm>
            <a:off x="3914238" y="2060168"/>
            <a:ext cx="1872208" cy="539124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등록된 프로젝트 확인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(</a:t>
            </a:r>
            <a:r>
              <a:rPr lang="ko-KR" altLang="en-US" sz="1000" dirty="0" smtClean="0">
                <a:solidFill>
                  <a:schemeClr val="bg1"/>
                </a:solidFill>
              </a:rPr>
              <a:t>개발자</a:t>
            </a:r>
            <a:r>
              <a:rPr lang="en-US" altLang="ko-KR" sz="1000" dirty="0" smtClean="0">
                <a:solidFill>
                  <a:schemeClr val="bg1"/>
                </a:solidFill>
              </a:rPr>
              <a:t>)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9" name="사각형 설명선 28"/>
          <p:cNvSpPr/>
          <p:nvPr/>
        </p:nvSpPr>
        <p:spPr>
          <a:xfrm>
            <a:off x="6559724" y="2065408"/>
            <a:ext cx="1584176" cy="539124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프로젝트 공고의 상세 내용을 볼 수 있다</a:t>
            </a:r>
            <a:r>
              <a:rPr lang="en-US" altLang="ko-KR" sz="1000" dirty="0" smtClean="0">
                <a:solidFill>
                  <a:schemeClr val="bg1"/>
                </a:solidFill>
              </a:rPr>
              <a:t>.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4" name="Shape 223"/>
          <p:cNvSpPr/>
          <p:nvPr/>
        </p:nvSpPr>
        <p:spPr>
          <a:xfrm>
            <a:off x="1357290" y="5149322"/>
            <a:ext cx="1785950" cy="363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" sz="1100" dirty="0" smtClean="0">
                <a:solidFill>
                  <a:schemeClr val="lt1"/>
                </a:solidFill>
              </a:rPr>
              <a:t>4. </a:t>
            </a:r>
            <a:r>
              <a:rPr lang="ko-KR" altLang="en-US" sz="1100" dirty="0" smtClean="0">
                <a:solidFill>
                  <a:schemeClr val="lt1"/>
                </a:solidFill>
              </a:rPr>
              <a:t>프로젝트 공고 </a:t>
            </a:r>
            <a:endParaRPr lang="en-US" altLang="ko-KR" sz="1100" dirty="0" smtClean="0">
              <a:solidFill>
                <a:schemeClr val="lt1"/>
              </a:solidFill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100" dirty="0" smtClean="0">
                <a:solidFill>
                  <a:schemeClr val="lt1"/>
                </a:solidFill>
              </a:rPr>
              <a:t>승인대기</a:t>
            </a:r>
            <a:endParaRPr lang="ko" sz="1100" dirty="0">
              <a:solidFill>
                <a:schemeClr val="lt1"/>
              </a:solidFill>
            </a:endParaRPr>
          </a:p>
        </p:txBody>
      </p:sp>
      <p:sp>
        <p:nvSpPr>
          <p:cNvPr id="35" name="Shape 223"/>
          <p:cNvSpPr/>
          <p:nvPr/>
        </p:nvSpPr>
        <p:spPr>
          <a:xfrm>
            <a:off x="5715008" y="4429132"/>
            <a:ext cx="1839718" cy="363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" sz="1100" dirty="0" smtClean="0">
                <a:solidFill>
                  <a:schemeClr val="lt1"/>
                </a:solidFill>
              </a:rPr>
              <a:t>6.</a:t>
            </a:r>
            <a:r>
              <a:rPr lang="ko-KR" altLang="en-US" sz="1100" dirty="0" smtClean="0">
                <a:solidFill>
                  <a:schemeClr val="lt1"/>
                </a:solidFill>
              </a:rPr>
              <a:t>프로젝트 공고</a:t>
            </a:r>
            <a:r>
              <a:rPr lang="en-US" altLang="ko-KR" sz="1100" dirty="0" smtClean="0">
                <a:solidFill>
                  <a:schemeClr val="lt1"/>
                </a:solidFill>
              </a:rPr>
              <a:t> </a:t>
            </a:r>
            <a:r>
              <a:rPr lang="ko-KR" altLang="en-US" sz="1100" dirty="0" smtClean="0">
                <a:solidFill>
                  <a:schemeClr val="lt1"/>
                </a:solidFill>
              </a:rPr>
              <a:t>수정</a:t>
            </a:r>
            <a:endParaRPr lang="ko" sz="1100" dirty="0">
              <a:solidFill>
                <a:schemeClr val="lt1"/>
              </a:solidFill>
            </a:endParaRPr>
          </a:p>
        </p:txBody>
      </p:sp>
      <p:sp>
        <p:nvSpPr>
          <p:cNvPr id="36" name="Shape 223"/>
          <p:cNvSpPr/>
          <p:nvPr/>
        </p:nvSpPr>
        <p:spPr>
          <a:xfrm>
            <a:off x="5786446" y="5786454"/>
            <a:ext cx="1839718" cy="363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" sz="1100" dirty="0" smtClean="0">
                <a:solidFill>
                  <a:schemeClr val="lt1"/>
                </a:solidFill>
              </a:rPr>
              <a:t>7. </a:t>
            </a:r>
            <a:r>
              <a:rPr lang="ko-KR" altLang="en-US" sz="1100" dirty="0" smtClean="0">
                <a:solidFill>
                  <a:schemeClr val="lt1"/>
                </a:solidFill>
              </a:rPr>
              <a:t>프로젝트 공고 삭제</a:t>
            </a:r>
            <a:endParaRPr lang="ko" sz="1100" dirty="0">
              <a:solidFill>
                <a:schemeClr val="lt1"/>
              </a:solidFill>
            </a:endParaRPr>
          </a:p>
        </p:txBody>
      </p:sp>
      <p:sp>
        <p:nvSpPr>
          <p:cNvPr id="31" name="사각형 설명선 30"/>
          <p:cNvSpPr/>
          <p:nvPr/>
        </p:nvSpPr>
        <p:spPr>
          <a:xfrm>
            <a:off x="1357290" y="4363504"/>
            <a:ext cx="1584176" cy="539124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시스템관리자의 승인 후 공고 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cxnSp>
        <p:nvCxnSpPr>
          <p:cNvPr id="45" name="Shape 228"/>
          <p:cNvCxnSpPr/>
          <p:nvPr/>
        </p:nvCxnSpPr>
        <p:spPr>
          <a:xfrm>
            <a:off x="3214678" y="5286388"/>
            <a:ext cx="642942" cy="7143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8" name="Shape 223"/>
          <p:cNvSpPr/>
          <p:nvPr/>
        </p:nvSpPr>
        <p:spPr>
          <a:xfrm>
            <a:off x="3929058" y="5149322"/>
            <a:ext cx="1000132" cy="363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" sz="1100" dirty="0" smtClean="0">
                <a:solidFill>
                  <a:schemeClr val="lt1"/>
                </a:solidFill>
              </a:rPr>
              <a:t>5. </a:t>
            </a:r>
            <a:r>
              <a:rPr lang="ko-KR" altLang="en-US" sz="1100" dirty="0" smtClean="0">
                <a:solidFill>
                  <a:schemeClr val="lt1"/>
                </a:solidFill>
              </a:rPr>
              <a:t>공고</a:t>
            </a:r>
            <a:endParaRPr lang="ko" sz="1100" dirty="0">
              <a:solidFill>
                <a:schemeClr val="lt1"/>
              </a:solidFill>
            </a:endParaRPr>
          </a:p>
        </p:txBody>
      </p:sp>
      <p:sp>
        <p:nvSpPr>
          <p:cNvPr id="51" name="Shape 219"/>
          <p:cNvSpPr/>
          <p:nvPr/>
        </p:nvSpPr>
        <p:spPr>
          <a:xfrm>
            <a:off x="1285852" y="2780248"/>
            <a:ext cx="1758524" cy="363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" sz="1100" dirty="0" smtClean="0">
                <a:solidFill>
                  <a:schemeClr val="lt1"/>
                </a:solidFill>
              </a:rPr>
              <a:t>1. </a:t>
            </a:r>
            <a:r>
              <a:rPr lang="ko-KR" altLang="en-US" sz="1100" dirty="0" smtClean="0">
                <a:solidFill>
                  <a:schemeClr val="lt1"/>
                </a:solidFill>
              </a:rPr>
              <a:t>프로젝트 공고 등록</a:t>
            </a:r>
            <a:endParaRPr lang="ko" sz="1100" dirty="0">
              <a:solidFill>
                <a:schemeClr val="lt1"/>
              </a:solidFill>
            </a:endParaRPr>
          </a:p>
        </p:txBody>
      </p:sp>
      <p:cxnSp>
        <p:nvCxnSpPr>
          <p:cNvPr id="52" name="Shape 228"/>
          <p:cNvCxnSpPr/>
          <p:nvPr/>
        </p:nvCxnSpPr>
        <p:spPr>
          <a:xfrm>
            <a:off x="3143240" y="2928934"/>
            <a:ext cx="642942" cy="158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5" name="Shape 228"/>
          <p:cNvCxnSpPr/>
          <p:nvPr/>
        </p:nvCxnSpPr>
        <p:spPr>
          <a:xfrm>
            <a:off x="5786446" y="2928934"/>
            <a:ext cx="714380" cy="158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9" name="Shape 228"/>
          <p:cNvCxnSpPr/>
          <p:nvPr/>
        </p:nvCxnSpPr>
        <p:spPr>
          <a:xfrm flipV="1">
            <a:off x="5000628" y="4714884"/>
            <a:ext cx="642942" cy="500066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3" name="Shape 228"/>
          <p:cNvCxnSpPr/>
          <p:nvPr/>
        </p:nvCxnSpPr>
        <p:spPr>
          <a:xfrm>
            <a:off x="5000628" y="5429264"/>
            <a:ext cx="714380" cy="500066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="" xmlns:p14="http://schemas.microsoft.com/office/powerpoint/2010/main" val="1953823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1" y="666140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04966724"/>
              </p:ext>
            </p:extLst>
          </p:nvPr>
        </p:nvGraphicFramePr>
        <p:xfrm>
          <a:off x="179512" y="1245416"/>
          <a:ext cx="8747241" cy="542394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646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프로세스 </a:t>
                      </a:r>
                      <a:r>
                        <a:rPr lang="en-US" altLang="ko-KR" sz="1600" b="0" dirty="0"/>
                        <a:t>Flow</a:t>
                      </a:r>
                      <a:endParaRPr lang="ko-KR" altLang="en-US" sz="16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38916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Client&amp; </a:t>
                      </a:r>
                    </a:p>
                    <a:p>
                      <a:pPr algn="ctr" latinLnBrk="1"/>
                      <a:r>
                        <a:rPr lang="ko-KR" altLang="en-US" dirty="0" smtClean="0"/>
                        <a:t>개발자</a:t>
                      </a:r>
                      <a:endParaRPr lang="en-US" altLang="ko-KR" dirty="0" smtClean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 noChangeAspect="1"/>
          </p:cNvGraphicFramePr>
          <p:nvPr>
            <p:extLst>
              <p:ext uri="{D42A27DB-BD31-4B8C-83A1-F6EECF244321}">
                <p14:modId xmlns="" xmlns:p14="http://schemas.microsoft.com/office/powerpoint/2010/main" val="143873209"/>
              </p:ext>
            </p:extLst>
          </p:nvPr>
        </p:nvGraphicFramePr>
        <p:xfrm>
          <a:off x="183707" y="764704"/>
          <a:ext cx="878078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196"/>
                <a:gridCol w="2195195"/>
                <a:gridCol w="2195195"/>
                <a:gridCol w="2195195"/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PF-RS-002</a:t>
                      </a:r>
                      <a:endParaRPr lang="ko-KR" altLang="en-US" sz="11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프로세서 명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진행중인 프로젝트 관리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82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작성일자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2021.11.01</a:t>
                      </a:r>
                      <a:endParaRPr lang="ko-KR" altLang="en-US" sz="11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윤경식</a:t>
                      </a:r>
                      <a:endParaRPr lang="en-US" altLang="ko-KR" sz="11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Shape 218"/>
          <p:cNvSpPr/>
          <p:nvPr/>
        </p:nvSpPr>
        <p:spPr>
          <a:xfrm>
            <a:off x="1240634" y="2636232"/>
            <a:ext cx="2061488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altLang="ko-KR" sz="1100" dirty="0" smtClean="0">
                <a:solidFill>
                  <a:schemeClr val="lt1"/>
                </a:solidFill>
              </a:rPr>
              <a:t>1. </a:t>
            </a:r>
            <a:r>
              <a:rPr lang="ko-KR" altLang="en-US" sz="1100" dirty="0" smtClean="0">
                <a:solidFill>
                  <a:schemeClr val="lt1"/>
                </a:solidFill>
              </a:rPr>
              <a:t>프로젝트 개발자 지원</a:t>
            </a:r>
            <a:endParaRPr lang="ko-KR" altLang="en-US" sz="1100" dirty="0" smtClean="0"/>
          </a:p>
        </p:txBody>
      </p:sp>
      <p:sp>
        <p:nvSpPr>
          <p:cNvPr id="23" name="Shape 218"/>
          <p:cNvSpPr/>
          <p:nvPr/>
        </p:nvSpPr>
        <p:spPr>
          <a:xfrm>
            <a:off x="4143372" y="2636232"/>
            <a:ext cx="102047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>
                <a:solidFill>
                  <a:schemeClr val="lt1"/>
                </a:solidFill>
              </a:rPr>
              <a:t>2</a:t>
            </a:r>
            <a:r>
              <a:rPr lang="en-US" altLang="ko-KR" sz="1100" dirty="0" smtClean="0">
                <a:solidFill>
                  <a:schemeClr val="lt1"/>
                </a:solidFill>
              </a:rPr>
              <a:t>. </a:t>
            </a:r>
            <a:r>
              <a:rPr lang="ko-KR" altLang="en-US" sz="1100" dirty="0" smtClean="0">
                <a:solidFill>
                  <a:schemeClr val="lt1"/>
                </a:solidFill>
              </a:rPr>
              <a:t>프로젝트 팀원 선정</a:t>
            </a:r>
            <a:endParaRPr lang="en-US" altLang="ko-KR" sz="1100" dirty="0" smtClean="0">
              <a:solidFill>
                <a:schemeClr val="lt1"/>
              </a:solidFill>
            </a:endParaRPr>
          </a:p>
        </p:txBody>
      </p:sp>
      <p:sp>
        <p:nvSpPr>
          <p:cNvPr id="35" name="Shape 218"/>
          <p:cNvSpPr/>
          <p:nvPr/>
        </p:nvSpPr>
        <p:spPr>
          <a:xfrm>
            <a:off x="1571604" y="4565058"/>
            <a:ext cx="1152128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>
                <a:solidFill>
                  <a:schemeClr val="lt1"/>
                </a:solidFill>
              </a:rPr>
              <a:t>3</a:t>
            </a:r>
            <a:r>
              <a:rPr lang="en-US" altLang="ko-KR" sz="1100" dirty="0" smtClean="0">
                <a:solidFill>
                  <a:schemeClr val="lt1"/>
                </a:solidFill>
              </a:rPr>
              <a:t>. </a:t>
            </a:r>
            <a:r>
              <a:rPr lang="ko-KR" altLang="en-US" sz="1100" dirty="0" smtClean="0">
                <a:solidFill>
                  <a:schemeClr val="lt1"/>
                </a:solidFill>
              </a:rPr>
              <a:t>프로젝트</a:t>
            </a:r>
            <a:endParaRPr lang="en-US" altLang="ko-KR" sz="1100" dirty="0" smtClean="0">
              <a:solidFill>
                <a:schemeClr val="lt1"/>
              </a:solidFill>
            </a:endParaRPr>
          </a:p>
          <a:p>
            <a:pPr marR="0" lvl="0" algn="ctr" rtl="0">
              <a:spcBef>
                <a:spcPts val="0"/>
              </a:spcBef>
              <a:buSzPct val="25000"/>
            </a:pPr>
            <a:r>
              <a:rPr lang="ko-KR" altLang="en-US" sz="1100" dirty="0" smtClean="0">
                <a:solidFill>
                  <a:schemeClr val="lt1"/>
                </a:solidFill>
              </a:rPr>
              <a:t> </a:t>
            </a:r>
            <a:r>
              <a:rPr lang="en-US" altLang="ko-KR" sz="1100" dirty="0" smtClean="0">
                <a:solidFill>
                  <a:schemeClr val="lt1"/>
                </a:solidFill>
              </a:rPr>
              <a:t>PL</a:t>
            </a:r>
            <a:r>
              <a:rPr lang="ko-KR" altLang="en-US" sz="1100" dirty="0" smtClean="0">
                <a:solidFill>
                  <a:schemeClr val="lt1"/>
                </a:solidFill>
              </a:rPr>
              <a:t>선정</a:t>
            </a:r>
            <a:endParaRPr lang="en-US" altLang="ko-KR" sz="1100" dirty="0" smtClean="0">
              <a:solidFill>
                <a:schemeClr val="lt1"/>
              </a:solidFill>
            </a:endParaRPr>
          </a:p>
        </p:txBody>
      </p:sp>
      <p:sp>
        <p:nvSpPr>
          <p:cNvPr id="36" name="Shape 218"/>
          <p:cNvSpPr/>
          <p:nvPr/>
        </p:nvSpPr>
        <p:spPr>
          <a:xfrm>
            <a:off x="3454805" y="4578432"/>
            <a:ext cx="1117195" cy="493642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 smtClean="0">
                <a:solidFill>
                  <a:schemeClr val="lt1"/>
                </a:solidFill>
              </a:rPr>
              <a:t>4. </a:t>
            </a:r>
            <a:r>
              <a:rPr lang="ko-KR" altLang="en-US" sz="1100" dirty="0" smtClean="0">
                <a:solidFill>
                  <a:schemeClr val="lt1"/>
                </a:solidFill>
              </a:rPr>
              <a:t>상세보기</a:t>
            </a:r>
            <a:endParaRPr lang="en-US" altLang="ko-KR" sz="1100" dirty="0" smtClean="0">
              <a:solidFill>
                <a:schemeClr val="lt1"/>
              </a:solidFill>
            </a:endParaRPr>
          </a:p>
        </p:txBody>
      </p:sp>
      <p:cxnSp>
        <p:nvCxnSpPr>
          <p:cNvPr id="37" name="Shape 224"/>
          <p:cNvCxnSpPr>
            <a:stCxn id="22" idx="3"/>
            <a:endCxn id="23" idx="1"/>
          </p:cNvCxnSpPr>
          <p:nvPr/>
        </p:nvCxnSpPr>
        <p:spPr>
          <a:xfrm>
            <a:off x="3302122" y="2889740"/>
            <a:ext cx="841250" cy="158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8" name="사각형 설명선 37"/>
          <p:cNvSpPr/>
          <p:nvPr/>
        </p:nvSpPr>
        <p:spPr>
          <a:xfrm>
            <a:off x="1267042" y="2071678"/>
            <a:ext cx="1097790" cy="432048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화상면접을 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통한 팀원 선정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사각형 설명선 38"/>
          <p:cNvSpPr/>
          <p:nvPr/>
        </p:nvSpPr>
        <p:spPr>
          <a:xfrm>
            <a:off x="4086884" y="1928802"/>
            <a:ext cx="913744" cy="566326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프로젝트 </a:t>
            </a:r>
            <a:r>
              <a:rPr lang="en-US" altLang="ko-KR" sz="1000" dirty="0" smtClean="0">
                <a:solidFill>
                  <a:schemeClr val="bg1"/>
                </a:solidFill>
              </a:rPr>
              <a:t>PL</a:t>
            </a:r>
            <a:r>
              <a:rPr lang="ko-KR" altLang="en-US" sz="1000" dirty="0" smtClean="0">
                <a:solidFill>
                  <a:schemeClr val="bg1"/>
                </a:solidFill>
              </a:rPr>
              <a:t>을 선정한다</a:t>
            </a:r>
            <a:r>
              <a:rPr lang="en-US" altLang="ko-KR" sz="1000" dirty="0" smtClean="0">
                <a:solidFill>
                  <a:schemeClr val="bg1"/>
                </a:solidFill>
              </a:rPr>
              <a:t>.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사각형 설명선 39"/>
          <p:cNvSpPr/>
          <p:nvPr/>
        </p:nvSpPr>
        <p:spPr>
          <a:xfrm>
            <a:off x="3500430" y="3882663"/>
            <a:ext cx="985752" cy="515708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프로젝트의 상세내용을 본다</a:t>
            </a:r>
            <a:r>
              <a:rPr lang="en-US" altLang="ko-KR" sz="1000" dirty="0" smtClean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41" name="Shape 224"/>
          <p:cNvCxnSpPr/>
          <p:nvPr/>
        </p:nvCxnSpPr>
        <p:spPr>
          <a:xfrm rot="5400000" flipH="1" flipV="1">
            <a:off x="4607718" y="3607596"/>
            <a:ext cx="1071572" cy="1000132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2" name="Shape 218"/>
          <p:cNvSpPr/>
          <p:nvPr/>
        </p:nvSpPr>
        <p:spPr>
          <a:xfrm>
            <a:off x="5709291" y="3229244"/>
            <a:ext cx="1117195" cy="493642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 smtClean="0">
                <a:solidFill>
                  <a:schemeClr val="lt1"/>
                </a:solidFill>
              </a:rPr>
              <a:t>5. </a:t>
            </a:r>
            <a:r>
              <a:rPr lang="ko-KR" altLang="en-US" sz="1100" dirty="0" smtClean="0">
                <a:solidFill>
                  <a:schemeClr val="lt1"/>
                </a:solidFill>
              </a:rPr>
              <a:t>프로젝트 수정</a:t>
            </a:r>
            <a:endParaRPr lang="en-US" altLang="ko-KR" sz="1100" dirty="0" smtClean="0">
              <a:solidFill>
                <a:schemeClr val="lt1"/>
              </a:solidFill>
            </a:endParaRPr>
          </a:p>
        </p:txBody>
      </p:sp>
      <p:sp>
        <p:nvSpPr>
          <p:cNvPr id="43" name="사각형 설명선 42"/>
          <p:cNvSpPr/>
          <p:nvPr/>
        </p:nvSpPr>
        <p:spPr>
          <a:xfrm>
            <a:off x="5748865" y="2570601"/>
            <a:ext cx="1037713" cy="515708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프로젝트 내용을 수정한다</a:t>
            </a:r>
            <a:r>
              <a:rPr lang="en-US" altLang="ko-KR" sz="1000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4" name="Shape 218"/>
          <p:cNvSpPr/>
          <p:nvPr/>
        </p:nvSpPr>
        <p:spPr>
          <a:xfrm>
            <a:off x="5740822" y="4568130"/>
            <a:ext cx="1117195" cy="493642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 smtClean="0">
                <a:solidFill>
                  <a:schemeClr val="lt1"/>
                </a:solidFill>
              </a:rPr>
              <a:t>6. </a:t>
            </a:r>
            <a:r>
              <a:rPr lang="ko-KR" altLang="en-US" sz="1100" dirty="0" smtClean="0">
                <a:solidFill>
                  <a:schemeClr val="lt1"/>
                </a:solidFill>
              </a:rPr>
              <a:t>프로젝트 팀원 추방</a:t>
            </a:r>
            <a:endParaRPr lang="en-US" altLang="ko-KR" sz="1100" dirty="0" smtClean="0">
              <a:solidFill>
                <a:schemeClr val="lt1"/>
              </a:solidFill>
            </a:endParaRPr>
          </a:p>
        </p:txBody>
      </p:sp>
      <p:cxnSp>
        <p:nvCxnSpPr>
          <p:cNvPr id="45" name="Shape 224"/>
          <p:cNvCxnSpPr/>
          <p:nvPr/>
        </p:nvCxnSpPr>
        <p:spPr>
          <a:xfrm flipV="1">
            <a:off x="4643438" y="4786322"/>
            <a:ext cx="1000132" cy="71439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사각형 설명선 45"/>
          <p:cNvSpPr/>
          <p:nvPr/>
        </p:nvSpPr>
        <p:spPr>
          <a:xfrm>
            <a:off x="5715009" y="3935490"/>
            <a:ext cx="1071570" cy="515708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프로젝트 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팀원을 추방</a:t>
            </a:r>
            <a:r>
              <a:rPr lang="en-US" altLang="ko-KR" sz="1000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7" name="Shape 218"/>
          <p:cNvSpPr/>
          <p:nvPr/>
        </p:nvSpPr>
        <p:spPr>
          <a:xfrm>
            <a:off x="5786447" y="5864316"/>
            <a:ext cx="1143007" cy="493642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altLang="ko-KR" sz="1100" dirty="0" smtClean="0">
                <a:solidFill>
                  <a:schemeClr val="lt1"/>
                </a:solidFill>
              </a:rPr>
              <a:t>7. </a:t>
            </a:r>
            <a:r>
              <a:rPr lang="ko-KR" altLang="en-US" sz="1100" dirty="0" smtClean="0">
                <a:solidFill>
                  <a:schemeClr val="lt1"/>
                </a:solidFill>
              </a:rPr>
              <a:t>프로젝트 팀원 초대</a:t>
            </a:r>
            <a:endParaRPr lang="en-US" altLang="ko-KR" sz="1100" dirty="0" smtClean="0">
              <a:solidFill>
                <a:schemeClr val="lt1"/>
              </a:solidFill>
            </a:endParaRPr>
          </a:p>
        </p:txBody>
      </p:sp>
      <p:sp>
        <p:nvSpPr>
          <p:cNvPr id="48" name="사각형 설명선 47"/>
          <p:cNvSpPr/>
          <p:nvPr/>
        </p:nvSpPr>
        <p:spPr>
          <a:xfrm>
            <a:off x="5786447" y="5252476"/>
            <a:ext cx="985752" cy="515708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프로젝트 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팀원을 초대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cxnSp>
        <p:nvCxnSpPr>
          <p:cNvPr id="49" name="Shape 224"/>
          <p:cNvCxnSpPr/>
          <p:nvPr/>
        </p:nvCxnSpPr>
        <p:spPr>
          <a:xfrm rot="16200000" flipH="1">
            <a:off x="4607719" y="5036355"/>
            <a:ext cx="1071570" cy="1000132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0" name="Shape 224"/>
          <p:cNvCxnSpPr>
            <a:stCxn id="47" idx="3"/>
          </p:cNvCxnSpPr>
          <p:nvPr/>
        </p:nvCxnSpPr>
        <p:spPr>
          <a:xfrm flipV="1">
            <a:off x="6929454" y="5072074"/>
            <a:ext cx="857256" cy="1039063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1" name="Shape 224"/>
          <p:cNvCxnSpPr>
            <a:stCxn id="44" idx="3"/>
          </p:cNvCxnSpPr>
          <p:nvPr/>
        </p:nvCxnSpPr>
        <p:spPr>
          <a:xfrm flipV="1">
            <a:off x="6858017" y="4786322"/>
            <a:ext cx="928693" cy="28629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2" name="Shape 224"/>
          <p:cNvCxnSpPr>
            <a:stCxn id="42" idx="3"/>
          </p:cNvCxnSpPr>
          <p:nvPr/>
        </p:nvCxnSpPr>
        <p:spPr>
          <a:xfrm>
            <a:off x="6826486" y="3476065"/>
            <a:ext cx="960224" cy="1167381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Shape 218"/>
          <p:cNvSpPr/>
          <p:nvPr/>
        </p:nvSpPr>
        <p:spPr>
          <a:xfrm>
            <a:off x="7858148" y="4578432"/>
            <a:ext cx="1013404" cy="493642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 smtClean="0">
                <a:solidFill>
                  <a:schemeClr val="lt1"/>
                </a:solidFill>
              </a:rPr>
              <a:t>8.</a:t>
            </a:r>
            <a:r>
              <a:rPr lang="ko-KR" altLang="en-US" sz="1100" dirty="0" smtClean="0">
                <a:solidFill>
                  <a:schemeClr val="lt1"/>
                </a:solidFill>
              </a:rPr>
              <a:t>프로젝트 완료</a:t>
            </a:r>
            <a:r>
              <a:rPr lang="en-US" altLang="ko-KR" sz="1100" dirty="0" smtClean="0">
                <a:solidFill>
                  <a:schemeClr val="lt1"/>
                </a:solidFill>
              </a:rPr>
              <a:t>/</a:t>
            </a:r>
            <a:r>
              <a:rPr lang="ko-KR" altLang="en-US" sz="1100" dirty="0" smtClean="0">
                <a:solidFill>
                  <a:schemeClr val="lt1"/>
                </a:solidFill>
              </a:rPr>
              <a:t>파기</a:t>
            </a:r>
            <a:endParaRPr lang="en-US" altLang="ko-KR" sz="1100" dirty="0" smtClean="0">
              <a:solidFill>
                <a:schemeClr val="lt1"/>
              </a:solidFill>
            </a:endParaRPr>
          </a:p>
        </p:txBody>
      </p:sp>
      <p:sp>
        <p:nvSpPr>
          <p:cNvPr id="54" name="사각형 설명선 53"/>
          <p:cNvSpPr/>
          <p:nvPr/>
        </p:nvSpPr>
        <p:spPr>
          <a:xfrm>
            <a:off x="7929586" y="3572493"/>
            <a:ext cx="985752" cy="648749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프로젝트가 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종료된다</a:t>
            </a:r>
            <a:r>
              <a:rPr lang="en-US" altLang="ko-KR" sz="1000" dirty="0" smtClean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55" name="Shape 224"/>
          <p:cNvCxnSpPr/>
          <p:nvPr/>
        </p:nvCxnSpPr>
        <p:spPr>
          <a:xfrm rot="10800000" flipV="1">
            <a:off x="2214546" y="3214686"/>
            <a:ext cx="2286016" cy="1214446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6" name="Shape 224"/>
          <p:cNvCxnSpPr>
            <a:stCxn id="35" idx="3"/>
            <a:endCxn id="36" idx="1"/>
          </p:cNvCxnSpPr>
          <p:nvPr/>
        </p:nvCxnSpPr>
        <p:spPr>
          <a:xfrm>
            <a:off x="2723732" y="4818566"/>
            <a:ext cx="731073" cy="6687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="" xmlns:p14="http://schemas.microsoft.com/office/powerpoint/2010/main" val="678866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1" y="666140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04966724"/>
              </p:ext>
            </p:extLst>
          </p:nvPr>
        </p:nvGraphicFramePr>
        <p:xfrm>
          <a:off x="179512" y="1245416"/>
          <a:ext cx="8747241" cy="542394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646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프로세스 </a:t>
                      </a:r>
                      <a:r>
                        <a:rPr lang="en-US" altLang="ko-KR" sz="1600" b="0" dirty="0"/>
                        <a:t>Flow</a:t>
                      </a:r>
                      <a:endParaRPr lang="ko-KR" altLang="en-US" sz="16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38916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개발자</a:t>
                      </a:r>
                      <a:endParaRPr lang="en-US" altLang="ko-KR" dirty="0" smtClean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 noChangeAspect="1"/>
          </p:cNvGraphicFramePr>
          <p:nvPr>
            <p:extLst>
              <p:ext uri="{D42A27DB-BD31-4B8C-83A1-F6EECF244321}">
                <p14:modId xmlns="" xmlns:p14="http://schemas.microsoft.com/office/powerpoint/2010/main" val="143873209"/>
              </p:ext>
            </p:extLst>
          </p:nvPr>
        </p:nvGraphicFramePr>
        <p:xfrm>
          <a:off x="183707" y="764704"/>
          <a:ext cx="878078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196"/>
                <a:gridCol w="2195195"/>
                <a:gridCol w="2195195"/>
                <a:gridCol w="2195195"/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PF-RS-003</a:t>
                      </a:r>
                      <a:endParaRPr lang="ko-KR" altLang="en-US" sz="11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프로세서 명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채용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82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작성일자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2021.11.01</a:t>
                      </a:r>
                      <a:endParaRPr lang="ko-KR" altLang="en-US" sz="11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윤경식</a:t>
                      </a:r>
                      <a:endParaRPr lang="en-US" altLang="ko-KR" sz="11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모서리가 둥근 직사각형 19"/>
          <p:cNvSpPr/>
          <p:nvPr/>
        </p:nvSpPr>
        <p:spPr>
          <a:xfrm>
            <a:off x="1403648" y="3429000"/>
            <a:ext cx="1054162" cy="57606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1. </a:t>
            </a:r>
            <a:r>
              <a:rPr lang="ko-KR" altLang="en-US" sz="1100" dirty="0" smtClean="0">
                <a:solidFill>
                  <a:schemeClr val="bg1"/>
                </a:solidFill>
              </a:rPr>
              <a:t>공고된 프로젝트에서 프로필 지원</a:t>
            </a:r>
            <a:endParaRPr lang="ko-KR" altLang="en-US" sz="1100" dirty="0"/>
          </a:p>
        </p:txBody>
      </p:sp>
      <p:sp>
        <p:nvSpPr>
          <p:cNvPr id="21" name="사각형 설명선 20"/>
          <p:cNvSpPr/>
          <p:nvPr/>
        </p:nvSpPr>
        <p:spPr>
          <a:xfrm>
            <a:off x="1403648" y="2529836"/>
            <a:ext cx="1008113" cy="683140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일정 등록 및 수정 삭제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4" name="사각형 설명선 23"/>
          <p:cNvSpPr/>
          <p:nvPr/>
        </p:nvSpPr>
        <p:spPr>
          <a:xfrm>
            <a:off x="3900500" y="2529836"/>
            <a:ext cx="1054162" cy="683140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프로필 조회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2555776" y="3717032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3707904" y="3438484"/>
            <a:ext cx="1296144" cy="57606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2. </a:t>
            </a:r>
            <a:r>
              <a:rPr lang="ko-KR" altLang="en-US" sz="1100" dirty="0" smtClean="0"/>
              <a:t>프로젝트 지원자 조회</a:t>
            </a:r>
            <a:endParaRPr lang="ko-KR" altLang="en-US" sz="1100" dirty="0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5148064" y="3717032"/>
            <a:ext cx="1008112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6588224" y="3438484"/>
            <a:ext cx="1054162" cy="57606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상세보기</a:t>
            </a:r>
            <a:endParaRPr lang="ko-KR" altLang="en-US" sz="1100" dirty="0"/>
          </a:p>
        </p:txBody>
      </p:sp>
      <p:cxnSp>
        <p:nvCxnSpPr>
          <p:cNvPr id="29" name="직선 화살표 연결선 28"/>
          <p:cNvCxnSpPr/>
          <p:nvPr/>
        </p:nvCxnSpPr>
        <p:spPr>
          <a:xfrm rot="10800000" flipV="1">
            <a:off x="6143636" y="4000504"/>
            <a:ext cx="1016094" cy="57150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33" idx="1"/>
            <a:endCxn id="31" idx="0"/>
          </p:cNvCxnSpPr>
          <p:nvPr/>
        </p:nvCxnSpPr>
        <p:spPr>
          <a:xfrm rot="10800000" flipV="1">
            <a:off x="5027644" y="4998356"/>
            <a:ext cx="473051" cy="56922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4500562" y="5567580"/>
            <a:ext cx="1054162" cy="57606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합격자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문자발송</a:t>
            </a:r>
            <a:endParaRPr lang="ko-KR" altLang="en-US" sz="11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500826" y="5563020"/>
            <a:ext cx="1054162" cy="57606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4. </a:t>
            </a:r>
            <a:r>
              <a:rPr lang="ko-KR" altLang="en-US" sz="1100" dirty="0" smtClean="0"/>
              <a:t>합격자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취소</a:t>
            </a:r>
            <a:endParaRPr lang="ko-KR" altLang="en-US" sz="1100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5500694" y="4710324"/>
            <a:ext cx="1054162" cy="57606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화상면접 제의</a:t>
            </a:r>
            <a:endParaRPr lang="ko-KR" altLang="en-US" sz="1100" dirty="0"/>
          </a:p>
        </p:txBody>
      </p:sp>
      <p:cxnSp>
        <p:nvCxnSpPr>
          <p:cNvPr id="34" name="직선 화살표 연결선 33"/>
          <p:cNvCxnSpPr>
            <a:stCxn id="33" idx="3"/>
            <a:endCxn id="32" idx="0"/>
          </p:cNvCxnSpPr>
          <p:nvPr/>
        </p:nvCxnSpPr>
        <p:spPr>
          <a:xfrm>
            <a:off x="6554856" y="4998356"/>
            <a:ext cx="473051" cy="56466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678866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1" y="666140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04966724"/>
              </p:ext>
            </p:extLst>
          </p:nvPr>
        </p:nvGraphicFramePr>
        <p:xfrm>
          <a:off x="179512" y="1245416"/>
          <a:ext cx="8747241" cy="542394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646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프로세스 </a:t>
                      </a:r>
                      <a:r>
                        <a:rPr lang="en-US" altLang="ko-KR" sz="1600" b="0" dirty="0"/>
                        <a:t>Flow</a:t>
                      </a:r>
                      <a:endParaRPr lang="ko-KR" altLang="en-US" sz="16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38916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 smtClean="0"/>
                        <a:t>회원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&amp;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 smtClean="0"/>
                        <a:t>시스템관리자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 noChangeAspect="1"/>
          </p:cNvGraphicFramePr>
          <p:nvPr>
            <p:extLst>
              <p:ext uri="{D42A27DB-BD31-4B8C-83A1-F6EECF244321}">
                <p14:modId xmlns="" xmlns:p14="http://schemas.microsoft.com/office/powerpoint/2010/main" val="143873209"/>
              </p:ext>
            </p:extLst>
          </p:nvPr>
        </p:nvGraphicFramePr>
        <p:xfrm>
          <a:off x="183707" y="764704"/>
          <a:ext cx="878078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196"/>
                <a:gridCol w="2195195"/>
                <a:gridCol w="2195195"/>
                <a:gridCol w="2195195"/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PF-RS-004</a:t>
                      </a:r>
                      <a:endParaRPr lang="ko-KR" altLang="en-US" sz="11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프로세서 명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블랙리스트 관리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82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작성일자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2021.11.01</a:t>
                      </a:r>
                      <a:endParaRPr lang="ko-KR" altLang="en-US" sz="11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윤경식</a:t>
                      </a:r>
                      <a:endParaRPr lang="en-US" altLang="ko-KR" sz="11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모서리가 둥근 직사각형 15"/>
          <p:cNvSpPr/>
          <p:nvPr/>
        </p:nvSpPr>
        <p:spPr>
          <a:xfrm>
            <a:off x="1691682" y="2730305"/>
            <a:ext cx="1753124" cy="57606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+mj-lt"/>
              </a:rPr>
              <a:t>1. </a:t>
            </a:r>
            <a:r>
              <a:rPr lang="ko-KR" altLang="en-US" sz="1100" dirty="0" smtClean="0">
                <a:solidFill>
                  <a:schemeClr val="bg1"/>
                </a:solidFill>
                <a:latin typeface="+mj-lt"/>
              </a:rPr>
              <a:t>위반행위 발생</a:t>
            </a:r>
            <a:endParaRPr lang="en-US" altLang="ko-KR" sz="11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655036" y="2730305"/>
            <a:ext cx="1609110" cy="57606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2.</a:t>
            </a:r>
            <a:r>
              <a:rPr lang="ko-KR" altLang="en-US" sz="1100" dirty="0" smtClean="0"/>
              <a:t>신고</a:t>
            </a:r>
            <a:r>
              <a:rPr lang="en-US" altLang="ko-KR" sz="1100" dirty="0" smtClean="0"/>
              <a:t> </a:t>
            </a:r>
            <a:endParaRPr lang="ko-KR" altLang="en-US" sz="1100" dirty="0"/>
          </a:p>
        </p:txBody>
      </p:sp>
      <p:sp>
        <p:nvSpPr>
          <p:cNvPr id="22" name="사각형 설명선 21"/>
          <p:cNvSpPr/>
          <p:nvPr/>
        </p:nvSpPr>
        <p:spPr>
          <a:xfrm>
            <a:off x="5682887" y="1785926"/>
            <a:ext cx="1553409" cy="683140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+mj-lt"/>
              </a:rPr>
              <a:t>신고버튼을 클릭하여</a:t>
            </a:r>
            <a:endParaRPr lang="en-US" altLang="ko-KR" sz="1000" dirty="0" smtClean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+mj-lt"/>
              </a:rPr>
              <a:t> 사유 작성</a:t>
            </a:r>
            <a:endParaRPr lang="ko-KR" altLang="en-US" sz="10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3749145" y="3018337"/>
            <a:ext cx="154293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46"/>
          <p:cNvSpPr/>
          <p:nvPr/>
        </p:nvSpPr>
        <p:spPr>
          <a:xfrm>
            <a:off x="3880024" y="5324901"/>
            <a:ext cx="1753124" cy="57606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4. </a:t>
            </a:r>
            <a:r>
              <a:rPr lang="ko-KR" altLang="en-US" sz="1100" dirty="0" smtClean="0">
                <a:solidFill>
                  <a:schemeClr val="bg1"/>
                </a:solidFill>
              </a:rPr>
              <a:t>신고 사유 평가</a:t>
            </a:r>
            <a:endParaRPr lang="en-US" altLang="ko-KR" sz="1100" dirty="0" smtClean="0">
              <a:solidFill>
                <a:schemeClr val="bg1"/>
              </a:solidFill>
            </a:endParaRPr>
          </a:p>
        </p:txBody>
      </p:sp>
      <p:sp>
        <p:nvSpPr>
          <p:cNvPr id="48" name="사각형 설명선 47"/>
          <p:cNvSpPr/>
          <p:nvPr/>
        </p:nvSpPr>
        <p:spPr>
          <a:xfrm>
            <a:off x="3880022" y="4604820"/>
            <a:ext cx="1656184" cy="530849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신고사유 평가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9" name="사각형 설명선 48"/>
          <p:cNvSpPr/>
          <p:nvPr/>
        </p:nvSpPr>
        <p:spPr>
          <a:xfrm>
            <a:off x="6975955" y="4619776"/>
            <a:ext cx="1393086" cy="509451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사이트 이용제한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6732240" y="5301208"/>
            <a:ext cx="1880516" cy="57606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5. </a:t>
            </a:r>
            <a:r>
              <a:rPr lang="ko-KR" altLang="en-US" sz="1100" dirty="0" smtClean="0">
                <a:solidFill>
                  <a:schemeClr val="bg1"/>
                </a:solidFill>
              </a:rPr>
              <a:t>블랙리스트 추가</a:t>
            </a:r>
            <a:endParaRPr lang="en-US" altLang="ko-KR" sz="1100" dirty="0">
              <a:solidFill>
                <a:schemeClr val="bg1"/>
              </a:solidFill>
            </a:endParaRPr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5796136" y="5627890"/>
            <a:ext cx="72008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모서리가 둥근 직사각형 51"/>
          <p:cNvSpPr/>
          <p:nvPr/>
        </p:nvSpPr>
        <p:spPr>
          <a:xfrm>
            <a:off x="1259632" y="5354139"/>
            <a:ext cx="1609110" cy="57606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3. </a:t>
            </a:r>
            <a:r>
              <a:rPr lang="ko-KR" altLang="en-US" sz="1100" dirty="0" smtClean="0"/>
              <a:t>신고 누적리스트 조회</a:t>
            </a:r>
            <a:endParaRPr lang="ko-KR" altLang="en-US" sz="1100" dirty="0"/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2973859" y="5635787"/>
            <a:ext cx="758979" cy="638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rot="10800000" flipV="1">
            <a:off x="2285984" y="3500438"/>
            <a:ext cx="3396904" cy="157163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678866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1" y="666140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04966724"/>
              </p:ext>
            </p:extLst>
          </p:nvPr>
        </p:nvGraphicFramePr>
        <p:xfrm>
          <a:off x="179512" y="1245416"/>
          <a:ext cx="8747241" cy="542394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646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프로세스 </a:t>
                      </a:r>
                      <a:r>
                        <a:rPr lang="en-US" altLang="ko-KR" sz="1600" b="0" dirty="0"/>
                        <a:t>Flow</a:t>
                      </a:r>
                      <a:endParaRPr lang="ko-KR" altLang="en-US" sz="16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38916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 smtClean="0"/>
                        <a:t>클라이언트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 noChangeAspect="1"/>
          </p:cNvGraphicFramePr>
          <p:nvPr>
            <p:extLst>
              <p:ext uri="{D42A27DB-BD31-4B8C-83A1-F6EECF244321}">
                <p14:modId xmlns="" xmlns:p14="http://schemas.microsoft.com/office/powerpoint/2010/main" val="143873209"/>
              </p:ext>
            </p:extLst>
          </p:nvPr>
        </p:nvGraphicFramePr>
        <p:xfrm>
          <a:off x="183707" y="764704"/>
          <a:ext cx="878078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196"/>
                <a:gridCol w="2195195"/>
                <a:gridCol w="2195195"/>
                <a:gridCol w="2195195"/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PF-RS-005</a:t>
                      </a:r>
                      <a:endParaRPr lang="ko-KR" altLang="en-US" sz="11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프로세서 명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</a:rPr>
                        <a:t>마일리지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82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작성일자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2021.11.01</a:t>
                      </a:r>
                      <a:endParaRPr lang="ko-KR" altLang="en-US" sz="11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윤경식</a:t>
                      </a:r>
                      <a:endParaRPr lang="en-US" altLang="ko-KR" sz="11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모서리가 둥근 직사각형 15"/>
          <p:cNvSpPr/>
          <p:nvPr/>
        </p:nvSpPr>
        <p:spPr>
          <a:xfrm>
            <a:off x="1691682" y="2730305"/>
            <a:ext cx="1753124" cy="57606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+mj-lt"/>
              </a:rPr>
              <a:t>1. </a:t>
            </a:r>
            <a:r>
              <a:rPr lang="ko-KR" altLang="en-US" sz="1100" dirty="0" err="1" smtClean="0">
                <a:solidFill>
                  <a:schemeClr val="bg1"/>
                </a:solidFill>
                <a:latin typeface="+mj-lt"/>
              </a:rPr>
              <a:t>마일리지</a:t>
            </a:r>
            <a:r>
              <a:rPr lang="ko-KR" altLang="en-US" sz="1100" dirty="0" smtClean="0">
                <a:solidFill>
                  <a:schemeClr val="bg1"/>
                </a:solidFill>
                <a:latin typeface="+mj-lt"/>
              </a:rPr>
              <a:t> 충전</a:t>
            </a:r>
            <a:endParaRPr lang="en-US" altLang="ko-KR" sz="11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655036" y="2730305"/>
            <a:ext cx="1609110" cy="57606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2</a:t>
            </a:r>
            <a:r>
              <a:rPr lang="en-US" altLang="ko-KR" sz="1100" dirty="0" smtClean="0"/>
              <a:t>.</a:t>
            </a:r>
            <a:r>
              <a:rPr lang="ko-KR" altLang="en-US" sz="1100" dirty="0" err="1" smtClean="0"/>
              <a:t>공고글작성</a:t>
            </a:r>
            <a:r>
              <a:rPr lang="en-US" altLang="ko-KR" sz="1100" dirty="0" smtClean="0"/>
              <a:t> </a:t>
            </a:r>
            <a:endParaRPr lang="ko-KR" altLang="en-US" sz="1100" dirty="0"/>
          </a:p>
        </p:txBody>
      </p:sp>
      <p:sp>
        <p:nvSpPr>
          <p:cNvPr id="22" name="사각형 설명선 21"/>
          <p:cNvSpPr/>
          <p:nvPr/>
        </p:nvSpPr>
        <p:spPr>
          <a:xfrm>
            <a:off x="5682887" y="2000240"/>
            <a:ext cx="1553409" cy="540264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bg1"/>
                </a:solidFill>
                <a:latin typeface="+mj-lt"/>
              </a:rPr>
              <a:t>마일리지</a:t>
            </a:r>
            <a:r>
              <a:rPr lang="ko-KR" altLang="en-US" sz="1000" dirty="0" smtClean="0">
                <a:solidFill>
                  <a:schemeClr val="bg1"/>
                </a:solidFill>
                <a:latin typeface="+mj-lt"/>
              </a:rPr>
              <a:t> 차감</a:t>
            </a:r>
            <a:endParaRPr lang="ko-KR" altLang="en-US" sz="10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3749145" y="3018337"/>
            <a:ext cx="154293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모서리가 둥근 직사각형 51"/>
          <p:cNvSpPr/>
          <p:nvPr/>
        </p:nvSpPr>
        <p:spPr>
          <a:xfrm>
            <a:off x="7000892" y="4214818"/>
            <a:ext cx="1609110" cy="57606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4. </a:t>
            </a:r>
            <a:r>
              <a:rPr lang="ko-KR" altLang="en-US" sz="1100" dirty="0" err="1" smtClean="0"/>
              <a:t>마일리지</a:t>
            </a:r>
            <a:r>
              <a:rPr lang="ko-KR" altLang="en-US" sz="1100" dirty="0" smtClean="0"/>
              <a:t> 충전</a:t>
            </a:r>
            <a:endParaRPr lang="ko-KR" altLang="en-US" sz="1100" dirty="0"/>
          </a:p>
        </p:txBody>
      </p:sp>
      <p:sp>
        <p:nvSpPr>
          <p:cNvPr id="20" name="사각형 설명선 19"/>
          <p:cNvSpPr/>
          <p:nvPr/>
        </p:nvSpPr>
        <p:spPr>
          <a:xfrm>
            <a:off x="1785918" y="2000240"/>
            <a:ext cx="1553409" cy="468826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+mj-lt"/>
              </a:rPr>
              <a:t>클라이언트의  </a:t>
            </a:r>
            <a:endParaRPr lang="en-US" altLang="ko-KR" sz="1000" dirty="0" smtClean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ko-KR" altLang="en-US" sz="1000" dirty="0" err="1" smtClean="0">
                <a:solidFill>
                  <a:schemeClr val="bg1"/>
                </a:solidFill>
                <a:latin typeface="+mj-lt"/>
              </a:rPr>
              <a:t>마이페이지에</a:t>
            </a:r>
            <a:r>
              <a:rPr lang="ko-KR" altLang="en-US" sz="1000" dirty="0" smtClean="0">
                <a:solidFill>
                  <a:schemeClr val="bg1"/>
                </a:solidFill>
                <a:latin typeface="+mj-lt"/>
              </a:rPr>
              <a:t> 있는 메뉴</a:t>
            </a:r>
            <a:endParaRPr lang="ko-KR" altLang="en-US" sz="10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rot="16200000" flipH="1">
            <a:off x="6715140" y="3429000"/>
            <a:ext cx="642942" cy="64294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rot="5400000">
            <a:off x="5500694" y="3429000"/>
            <a:ext cx="642942" cy="64294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4357686" y="4214818"/>
            <a:ext cx="1609110" cy="57606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마일리지</a:t>
            </a:r>
            <a:r>
              <a:rPr lang="ko-KR" altLang="en-US" sz="1100" dirty="0" smtClean="0"/>
              <a:t> 차감</a:t>
            </a:r>
            <a:endParaRPr lang="ko-KR" altLang="en-US" sz="1100" dirty="0"/>
          </a:p>
        </p:txBody>
      </p:sp>
      <p:sp>
        <p:nvSpPr>
          <p:cNvPr id="31" name="사각형 설명선 30"/>
          <p:cNvSpPr/>
          <p:nvPr/>
        </p:nvSpPr>
        <p:spPr>
          <a:xfrm>
            <a:off x="7358082" y="3643314"/>
            <a:ext cx="1553409" cy="397388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bg1"/>
                </a:solidFill>
                <a:latin typeface="+mj-lt"/>
              </a:rPr>
              <a:t>마일리지</a:t>
            </a:r>
            <a:r>
              <a:rPr lang="ko-KR" altLang="en-US" sz="1000" dirty="0" smtClean="0">
                <a:solidFill>
                  <a:schemeClr val="bg1"/>
                </a:solidFill>
                <a:latin typeface="+mj-lt"/>
              </a:rPr>
              <a:t> 부족인 경우</a:t>
            </a:r>
            <a:endParaRPr lang="ko-KR" altLang="en-US" sz="10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 rot="10800000">
            <a:off x="3286116" y="4500570"/>
            <a:ext cx="1000132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35"/>
          <p:cNvSpPr/>
          <p:nvPr/>
        </p:nvSpPr>
        <p:spPr>
          <a:xfrm>
            <a:off x="1571604" y="4214818"/>
            <a:ext cx="1609110" cy="57606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5. </a:t>
            </a:r>
            <a:r>
              <a:rPr lang="ko-KR" altLang="en-US" sz="1100" dirty="0" err="1" smtClean="0"/>
              <a:t>마일리지</a:t>
            </a:r>
            <a:r>
              <a:rPr lang="ko-KR" altLang="en-US" sz="1100" dirty="0" smtClean="0"/>
              <a:t> 차감된 내용 쪽지 발송</a:t>
            </a:r>
            <a:endParaRPr lang="ko-KR" altLang="en-US" sz="1100" dirty="0"/>
          </a:p>
        </p:txBody>
      </p:sp>
      <p:sp>
        <p:nvSpPr>
          <p:cNvPr id="37" name="사각형 설명선 36"/>
          <p:cNvSpPr/>
          <p:nvPr/>
        </p:nvSpPr>
        <p:spPr>
          <a:xfrm>
            <a:off x="1571604" y="3643314"/>
            <a:ext cx="1553409" cy="468826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bg1"/>
                </a:solidFill>
                <a:latin typeface="+mj-lt"/>
              </a:rPr>
              <a:t>공고글이</a:t>
            </a:r>
            <a:r>
              <a:rPr lang="ko-KR" altLang="en-US" sz="1000" dirty="0" smtClean="0">
                <a:solidFill>
                  <a:schemeClr val="bg1"/>
                </a:solidFill>
                <a:latin typeface="+mj-lt"/>
              </a:rPr>
              <a:t> 성공된 경우</a:t>
            </a:r>
            <a:endParaRPr lang="ko-KR" altLang="en-US" sz="1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78866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1" y="666140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04966724"/>
              </p:ext>
            </p:extLst>
          </p:nvPr>
        </p:nvGraphicFramePr>
        <p:xfrm>
          <a:off x="179512" y="1245416"/>
          <a:ext cx="8747241" cy="542394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646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프로세스 </a:t>
                      </a:r>
                      <a:r>
                        <a:rPr lang="en-US" altLang="ko-KR" sz="1600" b="0" dirty="0"/>
                        <a:t>Flow</a:t>
                      </a:r>
                      <a:endParaRPr lang="ko-KR" altLang="en-US" sz="16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38916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 smtClean="0"/>
                        <a:t>개발자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 noChangeAspect="1"/>
          </p:cNvGraphicFramePr>
          <p:nvPr>
            <p:extLst>
              <p:ext uri="{D42A27DB-BD31-4B8C-83A1-F6EECF244321}">
                <p14:modId xmlns="" xmlns:p14="http://schemas.microsoft.com/office/powerpoint/2010/main" val="143873209"/>
              </p:ext>
            </p:extLst>
          </p:nvPr>
        </p:nvGraphicFramePr>
        <p:xfrm>
          <a:off x="183707" y="764704"/>
          <a:ext cx="878078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196"/>
                <a:gridCol w="2195195"/>
                <a:gridCol w="2195195"/>
                <a:gridCol w="2195195"/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PF-RS-006</a:t>
                      </a:r>
                      <a:endParaRPr lang="ko-KR" altLang="en-US" sz="11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프로세서 명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일감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82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작성일자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2021.11.01</a:t>
                      </a:r>
                      <a:endParaRPr lang="ko-KR" altLang="en-US" sz="11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윤경식</a:t>
                      </a:r>
                      <a:endParaRPr lang="en-US" altLang="ko-KR" sz="11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모서리가 둥근 직사각형 15"/>
          <p:cNvSpPr/>
          <p:nvPr/>
        </p:nvSpPr>
        <p:spPr>
          <a:xfrm>
            <a:off x="1214414" y="2852936"/>
            <a:ext cx="1753124" cy="57606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+mj-lt"/>
              </a:rPr>
              <a:t>1. </a:t>
            </a:r>
            <a:r>
              <a:rPr lang="ko-KR" altLang="en-US" sz="1100" dirty="0" smtClean="0">
                <a:solidFill>
                  <a:schemeClr val="bg1"/>
                </a:solidFill>
                <a:latin typeface="+mj-lt"/>
              </a:rPr>
              <a:t>일감등록</a:t>
            </a:r>
            <a:endParaRPr lang="en-US" altLang="ko-KR" sz="11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248774" y="5210390"/>
            <a:ext cx="1609110" cy="57606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3.</a:t>
            </a:r>
            <a:r>
              <a:rPr lang="ko-KR" altLang="en-US" sz="1100" dirty="0" smtClean="0"/>
              <a:t>일감 수정</a:t>
            </a:r>
            <a:endParaRPr lang="ko-KR" altLang="en-US" sz="1100" dirty="0"/>
          </a:p>
        </p:txBody>
      </p:sp>
      <p:sp>
        <p:nvSpPr>
          <p:cNvPr id="22" name="사각형 설명선 21"/>
          <p:cNvSpPr/>
          <p:nvPr/>
        </p:nvSpPr>
        <p:spPr>
          <a:xfrm>
            <a:off x="4143372" y="4623201"/>
            <a:ext cx="1829537" cy="448873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+mj-lt"/>
              </a:rPr>
              <a:t>제목</a:t>
            </a:r>
            <a:r>
              <a:rPr lang="en-US" altLang="ko-KR" sz="1000" dirty="0" smtClean="0">
                <a:solidFill>
                  <a:schemeClr val="bg1"/>
                </a:solidFill>
                <a:latin typeface="+mj-lt"/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  <a:latin typeface="+mj-lt"/>
              </a:rPr>
              <a:t>상태</a:t>
            </a:r>
            <a:r>
              <a:rPr lang="en-US" altLang="ko-KR" sz="1000" dirty="0" smtClean="0">
                <a:solidFill>
                  <a:schemeClr val="bg1"/>
                </a:solidFill>
                <a:latin typeface="+mj-lt"/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  <a:latin typeface="+mj-lt"/>
              </a:rPr>
              <a:t>우선순위</a:t>
            </a:r>
            <a:r>
              <a:rPr lang="en-US" altLang="ko-KR" sz="1000" dirty="0" smtClean="0">
                <a:solidFill>
                  <a:schemeClr val="bg1"/>
                </a:solidFill>
                <a:latin typeface="+mj-lt"/>
              </a:rPr>
              <a:t>,</a:t>
            </a:r>
            <a:r>
              <a:rPr lang="ko-KR" altLang="en-US" sz="1000" dirty="0" smtClean="0">
                <a:solidFill>
                  <a:schemeClr val="bg1"/>
                </a:solidFill>
                <a:latin typeface="+mj-lt"/>
              </a:rPr>
              <a:t>담당자</a:t>
            </a:r>
            <a:r>
              <a:rPr lang="en-US" altLang="ko-KR" sz="1000" dirty="0" smtClean="0">
                <a:solidFill>
                  <a:schemeClr val="bg1"/>
                </a:solidFill>
                <a:latin typeface="+mj-lt"/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  <a:latin typeface="+mj-lt"/>
              </a:rPr>
              <a:t>시작시간</a:t>
            </a:r>
            <a:r>
              <a:rPr lang="en-US" altLang="ko-KR" sz="1000" dirty="0" smtClean="0">
                <a:solidFill>
                  <a:schemeClr val="bg1"/>
                </a:solidFill>
                <a:latin typeface="+mj-lt"/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  <a:latin typeface="+mj-lt"/>
              </a:rPr>
              <a:t>진척도</a:t>
            </a:r>
            <a:r>
              <a:rPr lang="en-US" altLang="ko-KR" sz="1000" dirty="0" smtClean="0">
                <a:solidFill>
                  <a:schemeClr val="bg1"/>
                </a:solidFill>
                <a:latin typeface="+mj-lt"/>
              </a:rPr>
              <a:t>,</a:t>
            </a:r>
            <a:r>
              <a:rPr lang="ko-KR" altLang="en-US" sz="1000" dirty="0" smtClean="0">
                <a:solidFill>
                  <a:schemeClr val="bg1"/>
                </a:solidFill>
                <a:latin typeface="+mj-lt"/>
              </a:rPr>
              <a:t>완료기한</a:t>
            </a:r>
            <a:endParaRPr lang="ko-KR" altLang="en-US" sz="10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3071802" y="3067250"/>
            <a:ext cx="1143008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 설명선 19"/>
          <p:cNvSpPr/>
          <p:nvPr/>
        </p:nvSpPr>
        <p:spPr>
          <a:xfrm>
            <a:off x="1308650" y="2261187"/>
            <a:ext cx="1553409" cy="468826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+mj-lt"/>
              </a:rPr>
              <a:t>PL</a:t>
            </a:r>
            <a:r>
              <a:rPr lang="ko-KR" altLang="en-US" sz="1000" dirty="0" smtClean="0">
                <a:solidFill>
                  <a:schemeClr val="bg1"/>
                </a:solidFill>
                <a:latin typeface="+mj-lt"/>
              </a:rPr>
              <a:t>의 고유권한</a:t>
            </a:r>
            <a:endParaRPr lang="ko-KR" altLang="en-US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177732" y="5210390"/>
            <a:ext cx="1609110" cy="57606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4.</a:t>
            </a:r>
            <a:r>
              <a:rPr lang="ko-KR" altLang="en-US" sz="1100" dirty="0" smtClean="0"/>
              <a:t>일감 삭제</a:t>
            </a:r>
            <a:endParaRPr lang="ko-KR" altLang="en-US" sz="1100" dirty="0"/>
          </a:p>
        </p:txBody>
      </p:sp>
      <p:sp>
        <p:nvSpPr>
          <p:cNvPr id="29" name="사각형 설명선 28"/>
          <p:cNvSpPr/>
          <p:nvPr/>
        </p:nvSpPr>
        <p:spPr>
          <a:xfrm>
            <a:off x="7106294" y="4674686"/>
            <a:ext cx="1553409" cy="397388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+mj-lt"/>
              </a:rPr>
              <a:t>PL</a:t>
            </a:r>
            <a:r>
              <a:rPr lang="ko-KR" altLang="en-US" sz="1000" dirty="0" smtClean="0">
                <a:solidFill>
                  <a:schemeClr val="bg1"/>
                </a:solidFill>
                <a:latin typeface="+mj-lt"/>
              </a:rPr>
              <a:t>의 고유권한</a:t>
            </a:r>
            <a:endParaRPr lang="ko-KR" altLang="en-US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286248" y="2848376"/>
            <a:ext cx="1609110" cy="57606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2</a:t>
            </a:r>
            <a:r>
              <a:rPr lang="en-US" altLang="ko-KR" sz="1100" dirty="0" smtClean="0"/>
              <a:t>.</a:t>
            </a:r>
            <a:r>
              <a:rPr lang="ko-KR" altLang="en-US" sz="1100" dirty="0" smtClean="0"/>
              <a:t>일감 조회</a:t>
            </a:r>
            <a:endParaRPr lang="ko-KR" altLang="en-US" sz="1100" dirty="0"/>
          </a:p>
        </p:txBody>
      </p:sp>
      <p:sp>
        <p:nvSpPr>
          <p:cNvPr id="34" name="사각형 설명선 33"/>
          <p:cNvSpPr/>
          <p:nvPr/>
        </p:nvSpPr>
        <p:spPr>
          <a:xfrm>
            <a:off x="4214810" y="2281432"/>
            <a:ext cx="1553409" cy="397388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+mj-lt"/>
              </a:rPr>
              <a:t>자신의 일감 및 진행중인 프로젝트 일정출력</a:t>
            </a:r>
            <a:endParaRPr lang="ko-KR" altLang="en-US" sz="10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5929322" y="5499114"/>
            <a:ext cx="1143008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rot="5400000">
            <a:off x="4715670" y="3999710"/>
            <a:ext cx="713586" cy="79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678866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1" y="666140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04966724"/>
              </p:ext>
            </p:extLst>
          </p:nvPr>
        </p:nvGraphicFramePr>
        <p:xfrm>
          <a:off x="179512" y="1245416"/>
          <a:ext cx="8747241" cy="542394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646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프로세스 </a:t>
                      </a:r>
                      <a:r>
                        <a:rPr lang="en-US" altLang="ko-KR" sz="1600" b="0" dirty="0"/>
                        <a:t>Flow</a:t>
                      </a:r>
                      <a:endParaRPr lang="ko-KR" altLang="en-US" sz="16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38916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 smtClean="0"/>
                        <a:t>개발자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 noChangeAspect="1"/>
          </p:cNvGraphicFramePr>
          <p:nvPr>
            <p:extLst>
              <p:ext uri="{D42A27DB-BD31-4B8C-83A1-F6EECF244321}">
                <p14:modId xmlns="" xmlns:p14="http://schemas.microsoft.com/office/powerpoint/2010/main" val="143873209"/>
              </p:ext>
            </p:extLst>
          </p:nvPr>
        </p:nvGraphicFramePr>
        <p:xfrm>
          <a:off x="183707" y="764704"/>
          <a:ext cx="878078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196"/>
                <a:gridCol w="2195195"/>
                <a:gridCol w="2195195"/>
                <a:gridCol w="2195195"/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PF-RS-007</a:t>
                      </a:r>
                      <a:endParaRPr lang="ko-KR" altLang="en-US" sz="11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프로세서 명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일반문서함 관리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82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작성일자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2021.11.01</a:t>
                      </a:r>
                      <a:endParaRPr lang="ko-KR" altLang="en-US" sz="11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윤경식</a:t>
                      </a:r>
                      <a:endParaRPr lang="en-US" altLang="ko-KR" sz="11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모서리가 둥근 직사각형 15"/>
          <p:cNvSpPr/>
          <p:nvPr/>
        </p:nvSpPr>
        <p:spPr>
          <a:xfrm>
            <a:off x="1714480" y="3924506"/>
            <a:ext cx="1753124" cy="57606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+mj-lt"/>
              </a:rPr>
              <a:t>1. </a:t>
            </a:r>
            <a:r>
              <a:rPr lang="ko-KR" altLang="en-US" sz="1100" dirty="0" smtClean="0">
                <a:solidFill>
                  <a:schemeClr val="bg1"/>
                </a:solidFill>
                <a:latin typeface="+mj-lt"/>
              </a:rPr>
              <a:t>일반문서함 조회</a:t>
            </a:r>
            <a:endParaRPr lang="en-US" altLang="ko-KR" sz="1100" dirty="0" smtClean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rot="5400000" flipH="1" flipV="1">
            <a:off x="3538429" y="3748191"/>
            <a:ext cx="424068" cy="35719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 설명선 19"/>
          <p:cNvSpPr/>
          <p:nvPr/>
        </p:nvSpPr>
        <p:spPr>
          <a:xfrm>
            <a:off x="1808716" y="3332757"/>
            <a:ext cx="1553409" cy="468826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+mj-lt"/>
              </a:rPr>
              <a:t>전체 팀원 조회가능</a:t>
            </a:r>
            <a:endParaRPr lang="ko-KR" altLang="en-US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6286512" y="3995944"/>
            <a:ext cx="1609110" cy="57606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4.</a:t>
            </a:r>
            <a:r>
              <a:rPr lang="ko-KR" altLang="en-US" sz="1100" dirty="0" smtClean="0"/>
              <a:t>일반문서함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수정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삭제</a:t>
            </a:r>
            <a:endParaRPr lang="ko-KR" altLang="en-US" sz="1100" dirty="0"/>
          </a:p>
        </p:txBody>
      </p:sp>
      <p:sp>
        <p:nvSpPr>
          <p:cNvPr id="34" name="사각형 설명선 33"/>
          <p:cNvSpPr/>
          <p:nvPr/>
        </p:nvSpPr>
        <p:spPr>
          <a:xfrm>
            <a:off x="6286512" y="3429000"/>
            <a:ext cx="1553409" cy="397388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+mj-lt"/>
              </a:rPr>
              <a:t>PL</a:t>
            </a:r>
            <a:r>
              <a:rPr lang="ko-KR" altLang="en-US" sz="1000" dirty="0" smtClean="0">
                <a:solidFill>
                  <a:schemeClr val="bg1"/>
                </a:solidFill>
                <a:latin typeface="+mj-lt"/>
              </a:rPr>
              <a:t>과 업로드한 본인만 문서함 수정가능</a:t>
            </a:r>
            <a:endParaRPr lang="ko-KR" altLang="en-US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071934" y="3353002"/>
            <a:ext cx="1609110" cy="57606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2</a:t>
            </a:r>
            <a:r>
              <a:rPr lang="en-US" altLang="ko-KR" sz="1100" dirty="0" smtClean="0"/>
              <a:t>.</a:t>
            </a:r>
            <a:r>
              <a:rPr lang="ko-KR" altLang="en-US" sz="1100" dirty="0" smtClean="0"/>
              <a:t>일반문서 업로드</a:t>
            </a:r>
            <a:endParaRPr lang="ko-KR" altLang="en-US" sz="1100" dirty="0"/>
          </a:p>
        </p:txBody>
      </p:sp>
      <p:sp>
        <p:nvSpPr>
          <p:cNvPr id="24" name="사각형 설명선 23"/>
          <p:cNvSpPr/>
          <p:nvPr/>
        </p:nvSpPr>
        <p:spPr>
          <a:xfrm>
            <a:off x="4071934" y="2786058"/>
            <a:ext cx="1553409" cy="397388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+mj-lt"/>
              </a:rPr>
              <a:t>PL</a:t>
            </a:r>
            <a:r>
              <a:rPr lang="ko-KR" altLang="en-US" sz="1000" dirty="0" smtClean="0">
                <a:solidFill>
                  <a:schemeClr val="bg1"/>
                </a:solidFill>
                <a:latin typeface="+mj-lt"/>
              </a:rPr>
              <a:t>과 업로드한 본인만 문서함 수정가능</a:t>
            </a:r>
            <a:endParaRPr lang="ko-KR" altLang="en-US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071934" y="4853200"/>
            <a:ext cx="1609110" cy="57606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3.</a:t>
            </a:r>
            <a:r>
              <a:rPr lang="ko-KR" altLang="en-US" sz="1100" dirty="0" smtClean="0"/>
              <a:t>일반문서 다운로드</a:t>
            </a:r>
            <a:endParaRPr lang="ko-KR" altLang="en-US" sz="1100" dirty="0"/>
          </a:p>
        </p:txBody>
      </p:sp>
      <p:sp>
        <p:nvSpPr>
          <p:cNvPr id="27" name="사각형 설명선 26"/>
          <p:cNvSpPr/>
          <p:nvPr/>
        </p:nvSpPr>
        <p:spPr>
          <a:xfrm>
            <a:off x="4071934" y="4286256"/>
            <a:ext cx="1553409" cy="397388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+mj-lt"/>
              </a:rPr>
              <a:t>PL</a:t>
            </a:r>
            <a:r>
              <a:rPr lang="ko-KR" altLang="en-US" sz="1000" dirty="0" smtClean="0">
                <a:solidFill>
                  <a:schemeClr val="bg1"/>
                </a:solidFill>
                <a:latin typeface="+mj-lt"/>
              </a:rPr>
              <a:t>과 업로드한 본인만 문서함 수정가능</a:t>
            </a:r>
            <a:endParaRPr lang="ko-KR" altLang="en-US" sz="10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 rot="16200000" flipH="1">
            <a:off x="3500430" y="4429132"/>
            <a:ext cx="500066" cy="35719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rot="16200000" flipH="1">
            <a:off x="5715008" y="3643314"/>
            <a:ext cx="428628" cy="42862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rot="5400000" flipH="1" flipV="1">
            <a:off x="5786446" y="4572008"/>
            <a:ext cx="500066" cy="35719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678866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547</Words>
  <Application>Microsoft Office PowerPoint</Application>
  <PresentationFormat>화면 슬라이드 쇼(4:3)</PresentationFormat>
  <Paragraphs>402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AutoBVT</dc:creator>
  <cp:lastModifiedBy>pc17</cp:lastModifiedBy>
  <cp:revision>137</cp:revision>
  <dcterms:created xsi:type="dcterms:W3CDTF">2016-02-24T11:18:49Z</dcterms:created>
  <dcterms:modified xsi:type="dcterms:W3CDTF">2021-11-03T08:35:02Z</dcterms:modified>
</cp:coreProperties>
</file>