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90" r:id="rId14"/>
  </p:sldMasterIdLst>
  <p:sldIdLst>
    <p:sldId id="278" r:id="rId16"/>
    <p:sldId id="279" r:id="rId17"/>
    <p:sldId id="27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10" r:id="rId26"/>
    <p:sldId id="303" r:id="rId27"/>
    <p:sldId id="311" r:id="rId28"/>
    <p:sldId id="304" r:id="rId29"/>
    <p:sldId id="306" r:id="rId30"/>
    <p:sldId id="305" r:id="rId31"/>
    <p:sldId id="312" r:id="rId32"/>
    <p:sldId id="313" r:id="rId33"/>
    <p:sldId id="314" r:id="rId34"/>
    <p:sldId id="332" r:id="rId35"/>
    <p:sldId id="326" r:id="rId36"/>
    <p:sldId id="315" r:id="rId37"/>
    <p:sldId id="321" r:id="rId38"/>
    <p:sldId id="322" r:id="rId39"/>
    <p:sldId id="323" r:id="rId40"/>
    <p:sldId id="324" r:id="rId41"/>
    <p:sldId id="329" r:id="rId42"/>
    <p:sldId id="328" r:id="rId43"/>
    <p:sldId id="325" r:id="rId44"/>
    <p:sldId id="327" r:id="rId45"/>
    <p:sldId id="33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48" y="48"/>
      </p:cViewPr>
      <p:guideLst>
        <p:guide orient="horz" pos="2168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40" Type="http://schemas.openxmlformats.org/officeDocument/2006/relationships/slide" Target="slides/slide25.xml"></Relationship><Relationship Id="rId41" Type="http://schemas.openxmlformats.org/officeDocument/2006/relationships/slide" Target="slides/slide26.xml"></Relationship><Relationship Id="rId42" Type="http://schemas.openxmlformats.org/officeDocument/2006/relationships/slide" Target="slides/slide27.xml"></Relationship><Relationship Id="rId43" Type="http://schemas.openxmlformats.org/officeDocument/2006/relationships/slide" Target="slides/slide28.xml"></Relationship><Relationship Id="rId44" Type="http://schemas.openxmlformats.org/officeDocument/2006/relationships/slide" Target="slides/slide29.xml"></Relationship><Relationship Id="rId45" Type="http://schemas.openxmlformats.org/officeDocument/2006/relationships/slide" Target="slides/slide30.xml"></Relationship><Relationship Id="rId46" Type="http://schemas.openxmlformats.org/officeDocument/2006/relationships/slide" Target="slides/slide31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4604684541.png"></Relationship><Relationship Id="rId2" Type="http://schemas.openxmlformats.org/officeDocument/2006/relationships/image" Target="../media/fImage3508468467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01074871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7010789895.png"></Relationship><Relationship Id="rId7" Type="http://schemas.openxmlformats.org/officeDocument/2006/relationships/image" Target="../media/fImage101111825667.png"></Relationship><Relationship Id="rId10" Type="http://schemas.openxmlformats.org/officeDocument/2006/relationships/image" Target="../media/fImage1766065441.png"></Relationship><Relationship Id="rId11" Type="http://schemas.openxmlformats.org/officeDocument/2006/relationships/image" Target="../media/fImage185896558467.png"></Relationship><Relationship Id="rId12" Type="http://schemas.openxmlformats.org/officeDocument/2006/relationships/image" Target="../media/fImage214816566334.png"></Relationship><Relationship Id="rId13" Type="http://schemas.openxmlformats.org/officeDocument/2006/relationships/image" Target="../media/fImage214656576500.png"></Relationship><Relationship Id="rId14" Type="http://schemas.openxmlformats.org/officeDocument/2006/relationships/image" Target="../media/fImage185896589169.png"></Relationship><Relationship Id="rId15" Type="http://schemas.openxmlformats.org/officeDocument/2006/relationships/image" Target="../media/fImage176606595724.png"></Relationship><Relationship Id="rId16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701106172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10" Type="http://schemas.openxmlformats.org/officeDocument/2006/relationships/image" Target="../media/fImage232826601478.png"></Relationship><Relationship Id="rId11" Type="http://schemas.openxmlformats.org/officeDocument/2006/relationships/image" Target="../media/fImage188136619358.png"></Relationship><Relationship Id="rId12" Type="http://schemas.openxmlformats.org/officeDocument/2006/relationships/image" Target="../media/fImage224096626962.png"></Relationship><Relationship Id="rId13" Type="http://schemas.openxmlformats.org/officeDocument/2006/relationships/image" Target="../media/fImage206406634464.png"></Relationship><Relationship Id="rId1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7" Type="http://schemas.openxmlformats.org/officeDocument/2006/relationships/image" Target="../media/fImage232826653281.png"></Relationship><Relationship Id="rId8" Type="http://schemas.openxmlformats.org/officeDocument/2006/relationships/image" Target="../media/fImage188136706827.png"></Relationship><Relationship Id="rId9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7011101538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8" Type="http://schemas.openxmlformats.org/officeDocument/2006/relationships/image" Target="../media/fImage232826645705.png"></Relationship><Relationship Id="rId9" Type="http://schemas.openxmlformats.org/officeDocument/2006/relationships/image" Target="../media/fImage188136698145.png"></Relationship><Relationship Id="rId10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7" Type="http://schemas.openxmlformats.org/officeDocument/2006/relationships/image" Target="../media/fImage232826669961.png"></Relationship><Relationship Id="rId8" Type="http://schemas.openxmlformats.org/officeDocument/2006/relationships/image" Target="../media/fImage18813672491.png"></Relationship><Relationship Id="rId9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6" Type="http://schemas.openxmlformats.org/officeDocument/2006/relationships/image" Target="../media/fImage232826672995.png"></Relationship><Relationship Id="rId7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8" Type="http://schemas.openxmlformats.org/officeDocument/2006/relationships/image" Target="../media/fImage232826681942.png"></Relationship><Relationship Id="rId9" Type="http://schemas.openxmlformats.org/officeDocument/2006/relationships/image" Target="../media/fImage224096734827.png"></Relationship><Relationship Id="rId10" Type="http://schemas.openxmlformats.org/officeDocument/2006/relationships/image" Target="../media/fImage206406745436.png"></Relationship><Relationship Id="rId1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image" Target="../media/fImage721158516334.png"></Relationship><Relationship Id="rId4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962811975436.png"></Relationship><Relationship Id="rId4" Type="http://schemas.openxmlformats.org/officeDocument/2006/relationships/image" Target="../media/fImage101111825667.png"></Relationship><Relationship Id="rId5" Type="http://schemas.openxmlformats.org/officeDocument/2006/relationships/image" Target="../media/fImage232826681942.png"></Relationship><Relationship Id="rId6" Type="http://schemas.openxmlformats.org/officeDocument/2006/relationships/image" Target="../media/fImage224096734827.png"></Relationship><Relationship Id="rId7" Type="http://schemas.openxmlformats.org/officeDocument/2006/relationships/image" Target="../media/fImage206406745436.png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2056356334.png"></Relationship><Relationship Id="rId6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6" Type="http://schemas.openxmlformats.org/officeDocument/2006/relationships/image" Target="../media/fImage170796752391.png"></Relationship><Relationship Id="rId7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66217617429169.png"></Relationship><Relationship Id="rId6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23613416955724.png"></Relationship><Relationship Id="rId3" Type="http://schemas.openxmlformats.org/officeDocument/2006/relationships/image" Target="../media/fImage53417021478.png"></Relationship><Relationship Id="rId4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2127917119358.png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415298596500.png"></Relationship><Relationship Id="rId4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fImage37817584464.png"></Relationship><Relationship Id="rId4" Type="http://schemas.openxmlformats.org/officeDocument/2006/relationships/image" Target="../media/fImage1049056829961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709409169.png"></Relationship><Relationship Id="rId3" Type="http://schemas.openxmlformats.org/officeDocument/2006/relationships/image" Target="../media/fImage21979645724.png"></Relationship><Relationship Id="rId4" Type="http://schemas.openxmlformats.org/officeDocument/2006/relationships/image" Target="../media/fImage59619671478.png"></Relationship><Relationship Id="rId5" Type="http://schemas.openxmlformats.org/officeDocument/2006/relationships/image" Target="../media/fImage119939709358.png"></Relationship><Relationship Id="rId6" Type="http://schemas.openxmlformats.org/officeDocument/2006/relationships/image" Target="../media/fImage145309756962.png"></Relationship><Relationship Id="rId7" Type="http://schemas.openxmlformats.org/officeDocument/2006/relationships/image" Target="../media/fImage58849814464.png"></Relationship><Relationship Id="rId8" Type="http://schemas.openxmlformats.org/officeDocument/2006/relationships/image" Target="../media/fImage251979845705.png"></Relationship><Relationship Id="rId10" Type="http://schemas.openxmlformats.org/officeDocument/2006/relationships/image" Target="../media/fImage1962811975436.png"></Relationship><Relationship Id="rId11" Type="http://schemas.openxmlformats.org/officeDocument/2006/relationships/image" Target="../media/fImage101111825667.png"></Relationship><Relationship Id="rId12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09893281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7010169961.png"></Relationship><Relationship Id="rId3" Type="http://schemas.openxmlformats.org/officeDocument/2006/relationships/image" Target="../media/fImage141871048491.png"></Relationship><Relationship Id="rId5" Type="http://schemas.openxmlformats.org/officeDocument/2006/relationships/image" Target="../media/fImage1962811975436.png"></Relationship><Relationship Id="rId6" Type="http://schemas.openxmlformats.org/officeDocument/2006/relationships/image" Target="../media/fImage101111825667.png"></Relationship><Relationship Id="rId7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701043194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7010662391.png"></Relationship><Relationship Id="rId3" Type="http://schemas.openxmlformats.org/officeDocument/2006/relationships/image" Target="../media/fImage989610874604.png"></Relationship><Relationship Id="rId4" Type="http://schemas.openxmlformats.org/officeDocument/2006/relationships/image" Target="../media/fImage829610883902.png"></Relationship><Relationship Id="rId5" Type="http://schemas.openxmlformats.org/officeDocument/2006/relationships/image" Target="../media/fImage26121089153.png"></Relationship><Relationship Id="rId7" Type="http://schemas.openxmlformats.org/officeDocument/2006/relationships/image" Target="../media/fImage1962811975436.png"></Relationship><Relationship Id="rId8" Type="http://schemas.openxmlformats.org/officeDocument/2006/relationships/image" Target="../media/fImage101111825667.png"></Relationship><Relationship Id="rId9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701070238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18360" y="1583055"/>
            <a:ext cx="7955280" cy="1750695"/>
            <a:chOff x="2118360" y="1583055"/>
            <a:chExt cx="7955280" cy="175069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4277360" y="2857500"/>
              <a:ext cx="3638550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2500">
                  <a:solidFill>
                    <a:schemeClr val="bg1"/>
                  </a:solidFill>
                </a:rPr>
                <a:t>#구인구직시스템</a:t>
              </a:r>
              <a:endParaRPr lang="ko-KR" altLang="en-US" sz="25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2118360" y="1583055"/>
              <a:ext cx="7955915" cy="11074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5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TEAM PROJECT</a:t>
              </a:r>
              <a:r>
                <a:rPr lang="ko-KR" altLang="en-US" sz="66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INU</a:t>
              </a:r>
              <a:endPara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6" descr="C:/Users/PC-23/AppData/Roaming/PolarisOffice/ETemp/13732_11928552/fImage4604684541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2720" y="3987165"/>
            <a:ext cx="6759575" cy="2375535"/>
          </a:xfrm>
          <a:prstGeom prst="rect"/>
          <a:noFill/>
          <a:effectLst>
            <a:softEdge rad="112522"/>
          </a:effectLst>
        </p:spPr>
      </p:pic>
      <p:pic>
        <p:nvPicPr>
          <p:cNvPr id="7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070" y="6205855"/>
            <a:ext cx="2491105" cy="648335"/>
          </a:xfrm>
          <a:prstGeom prst="rect"/>
          <a:noFill/>
        </p:spPr>
      </p:pic>
      <p:cxnSp>
        <p:nvCxnSpPr>
          <p:cNvPr id="8" name="도형 20"/>
          <p:cNvCxnSpPr/>
          <p:nvPr/>
        </p:nvCxnSpPr>
        <p:spPr>
          <a:xfrm rot="0">
            <a:off x="2884805" y="2679065"/>
            <a:ext cx="643445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93" name="그룹 29"/>
          <p:cNvGrpSpPr>
            <a:grpSpLocks/>
          </p:cNvGrpSpPr>
          <p:nvPr/>
        </p:nvGrpSpPr>
        <p:grpSpPr>
          <a:xfrm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94" name="텍스트 상자 27"/>
            <p:cNvSpPr txBox="1">
              <a:spLocks/>
            </p:cNvSpPr>
            <p:nvPr/>
          </p:nvSpPr>
          <p:spPr>
            <a:xfrm>
              <a:off x="685165" y="1039495"/>
              <a:ext cx="16256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기대효과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5" name="그림 28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6" name="그룹 22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7" name="그림 20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8" name="텍스트 상자 21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99" name="도형 34"/>
          <p:cNvSpPr>
            <a:spLocks/>
          </p:cNvSpPr>
          <p:nvPr/>
        </p:nvSpPr>
        <p:spPr>
          <a:xfrm>
            <a:off x="3249295" y="1755140"/>
            <a:ext cx="2550795" cy="2550795"/>
          </a:xfrm>
          <a:prstGeom prst="diamond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0" name="도형 35"/>
          <p:cNvSpPr>
            <a:spLocks/>
          </p:cNvSpPr>
          <p:nvPr/>
        </p:nvSpPr>
        <p:spPr>
          <a:xfrm>
            <a:off x="7153275" y="3068320"/>
            <a:ext cx="2550795" cy="2550795"/>
          </a:xfrm>
          <a:prstGeom prst="diamond"/>
          <a:solidFill>
            <a:schemeClr val="accent2">
              <a:lumMod val="20000"/>
              <a:lumOff val="80000"/>
              <a:alpha val="27867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1" name="도형 36"/>
          <p:cNvSpPr>
            <a:spLocks/>
          </p:cNvSpPr>
          <p:nvPr/>
        </p:nvSpPr>
        <p:spPr>
          <a:xfrm>
            <a:off x="5852160" y="1757680"/>
            <a:ext cx="2550795" cy="2550795"/>
          </a:xfrm>
          <a:prstGeom prst="diamond"/>
          <a:solidFill>
            <a:schemeClr val="accent1">
              <a:lumMod val="60000"/>
              <a:lumOff val="40000"/>
              <a:alpha val="27867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2" name="도형 37"/>
          <p:cNvSpPr>
            <a:spLocks/>
          </p:cNvSpPr>
          <p:nvPr/>
        </p:nvSpPr>
        <p:spPr>
          <a:xfrm>
            <a:off x="4550410" y="3058795"/>
            <a:ext cx="2550160" cy="2550160"/>
          </a:xfrm>
          <a:prstGeom prst="diamond"/>
          <a:solidFill>
            <a:schemeClr val="bg1">
              <a:alpha val="67902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3" name="텍스트 상자 38"/>
          <p:cNvSpPr txBox="1">
            <a:spLocks/>
          </p:cNvSpPr>
          <p:nvPr/>
        </p:nvSpPr>
        <p:spPr>
          <a:xfrm>
            <a:off x="6674485" y="2868295"/>
            <a:ext cx="85090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컨설팅</a:t>
            </a:r>
            <a:endParaRPr lang="ko-KR" altLang="en-US" sz="20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4" name="텍스트 상자 39"/>
          <p:cNvSpPr txBox="1">
            <a:spLocks/>
          </p:cNvSpPr>
          <p:nvPr/>
        </p:nvSpPr>
        <p:spPr>
          <a:xfrm>
            <a:off x="8030845" y="4142105"/>
            <a:ext cx="85090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클래스</a:t>
            </a:r>
            <a:endParaRPr lang="ko-KR" altLang="en-US" sz="20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5" name="텍스트 상자 40"/>
          <p:cNvSpPr txBox="1">
            <a:spLocks/>
          </p:cNvSpPr>
          <p:nvPr/>
        </p:nvSpPr>
        <p:spPr>
          <a:xfrm>
            <a:off x="3477260" y="2868295"/>
            <a:ext cx="209486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채용 과정 다면평가</a:t>
            </a:r>
            <a:endParaRPr lang="ko-KR" altLang="en-US" sz="20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6" name="텍스트 상자 41"/>
          <p:cNvSpPr txBox="1">
            <a:spLocks/>
          </p:cNvSpPr>
          <p:nvPr/>
        </p:nvSpPr>
        <p:spPr>
          <a:xfrm>
            <a:off x="4789805" y="4142105"/>
            <a:ext cx="20529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공고 및 자기홍보</a:t>
            </a:r>
            <a:endParaRPr lang="ko-KR" altLang="en-US" sz="20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7" name="텍스트 상자 42"/>
          <p:cNvSpPr txBox="1">
            <a:spLocks/>
          </p:cNvSpPr>
          <p:nvPr/>
        </p:nvSpPr>
        <p:spPr>
          <a:xfrm>
            <a:off x="2404110" y="1351280"/>
            <a:ext cx="1583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체계적인 채용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08" name="그룹 47"/>
          <p:cNvGrpSpPr>
            <a:grpSpLocks/>
          </p:cNvGrpSpPr>
          <p:nvPr/>
        </p:nvGrpSpPr>
        <p:grpSpPr>
          <a:xfrm>
            <a:off x="2506980" y="1814830"/>
            <a:ext cx="2044700" cy="635000"/>
            <a:chOff x="2506980" y="1814830"/>
            <a:chExt cx="2044700" cy="635000"/>
          </a:xfrm>
        </p:grpSpPr>
        <p:grpSp>
          <p:nvGrpSpPr>
            <p:cNvPr id="109" name="그룹 45"/>
            <p:cNvGrpSpPr>
              <a:grpSpLocks/>
            </p:cNvGrpSpPr>
            <p:nvPr/>
          </p:nvGrpSpPr>
          <p:grpSpPr>
            <a:xfrm>
              <a:off x="2506980" y="1814830"/>
              <a:ext cx="1957070" cy="509270"/>
              <a:chOff x="2506980" y="1814830"/>
              <a:chExt cx="1957070" cy="509270"/>
            </a:xfrm>
          </p:grpSpPr>
          <p:cxnSp>
            <p:nvCxnSpPr>
              <p:cNvPr id="110" name="도형 43"/>
              <p:cNvCxnSpPr/>
              <p:nvPr/>
            </p:nvCxnSpPr>
            <p:spPr>
              <a:xfrm>
                <a:off x="2506980" y="1814830"/>
                <a:ext cx="164084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도형 44"/>
              <p:cNvCxnSpPr/>
              <p:nvPr/>
            </p:nvCxnSpPr>
            <p:spPr>
              <a:xfrm>
                <a:off x="4145280" y="1814830"/>
                <a:ext cx="320040" cy="510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도형 46"/>
            <p:cNvSpPr>
              <a:spLocks/>
            </p:cNvSpPr>
            <p:nvPr/>
          </p:nvSpPr>
          <p:spPr>
            <a:xfrm>
              <a:off x="4399280" y="2297430"/>
              <a:ext cx="153670" cy="15367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13" name="텍스트 상자 48"/>
          <p:cNvSpPr txBox="1">
            <a:spLocks/>
          </p:cNvSpPr>
          <p:nvPr/>
        </p:nvSpPr>
        <p:spPr>
          <a:xfrm>
            <a:off x="1006475" y="5529580"/>
            <a:ext cx="293878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구직, 구인자 편의성 제고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14" name="그룹 51"/>
          <p:cNvGrpSpPr>
            <a:grpSpLocks/>
          </p:cNvGrpSpPr>
          <p:nvPr/>
        </p:nvGrpSpPr>
        <p:grpSpPr>
          <a:xfrm>
            <a:off x="2526030" y="4892675"/>
            <a:ext cx="2661285" cy="394970"/>
            <a:chOff x="2526030" y="4892675"/>
            <a:chExt cx="2661285" cy="394970"/>
          </a:xfrm>
        </p:grpSpPr>
        <p:cxnSp>
          <p:nvCxnSpPr>
            <p:cNvPr id="115" name="도형 49"/>
            <p:cNvCxnSpPr/>
            <p:nvPr/>
          </p:nvCxnSpPr>
          <p:spPr>
            <a:xfrm rot="21600000" flipV="1">
              <a:off x="2526030" y="5286375"/>
              <a:ext cx="2230120" cy="190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도형 50"/>
            <p:cNvCxnSpPr/>
            <p:nvPr/>
          </p:nvCxnSpPr>
          <p:spPr>
            <a:xfrm rot="21600000" flipV="1">
              <a:off x="4754880" y="4892675"/>
              <a:ext cx="433070" cy="39560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도형 52"/>
          <p:cNvSpPr>
            <a:spLocks/>
          </p:cNvSpPr>
          <p:nvPr/>
        </p:nvSpPr>
        <p:spPr>
          <a:xfrm rot="21600000" flipV="1">
            <a:off x="2329815" y="5238750"/>
            <a:ext cx="153670" cy="143510"/>
          </a:xfrm>
          <a:prstGeom prst="ellipse"/>
          <a:solidFill>
            <a:schemeClr val="tx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8" name="텍스트 상자 53"/>
          <p:cNvSpPr txBox="1">
            <a:spLocks/>
          </p:cNvSpPr>
          <p:nvPr/>
        </p:nvSpPr>
        <p:spPr>
          <a:xfrm>
            <a:off x="5046345" y="1137285"/>
            <a:ext cx="187325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구직자 불안 해소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19" name="그룹 58"/>
          <p:cNvGrpSpPr>
            <a:grpSpLocks/>
          </p:cNvGrpSpPr>
          <p:nvPr/>
        </p:nvGrpSpPr>
        <p:grpSpPr>
          <a:xfrm>
            <a:off x="5149850" y="1600200"/>
            <a:ext cx="2044700" cy="635000"/>
            <a:chOff x="5149850" y="1600200"/>
            <a:chExt cx="2044700" cy="635000"/>
          </a:xfrm>
        </p:grpSpPr>
        <p:grpSp>
          <p:nvGrpSpPr>
            <p:cNvPr id="120" name="그룹 56"/>
            <p:cNvGrpSpPr>
              <a:grpSpLocks/>
            </p:cNvGrpSpPr>
            <p:nvPr/>
          </p:nvGrpSpPr>
          <p:grpSpPr>
            <a:xfrm>
              <a:off x="5149850" y="1600200"/>
              <a:ext cx="1957070" cy="509270"/>
              <a:chOff x="5149850" y="1600200"/>
              <a:chExt cx="1957070" cy="509270"/>
            </a:xfrm>
          </p:grpSpPr>
          <p:cxnSp>
            <p:nvCxnSpPr>
              <p:cNvPr id="121" name="도형 54"/>
              <p:cNvCxnSpPr/>
              <p:nvPr/>
            </p:nvCxnSpPr>
            <p:spPr>
              <a:xfrm>
                <a:off x="5149850" y="1600200"/>
                <a:ext cx="164084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도형 55"/>
              <p:cNvCxnSpPr/>
              <p:nvPr/>
            </p:nvCxnSpPr>
            <p:spPr>
              <a:xfrm>
                <a:off x="6788150" y="1600200"/>
                <a:ext cx="320040" cy="510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도형 57"/>
            <p:cNvSpPr>
              <a:spLocks/>
            </p:cNvSpPr>
            <p:nvPr/>
          </p:nvSpPr>
          <p:spPr>
            <a:xfrm>
              <a:off x="7042150" y="2082800"/>
              <a:ext cx="153670" cy="15367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24" name="텍스트 상자 59"/>
          <p:cNvSpPr txBox="1">
            <a:spLocks/>
          </p:cNvSpPr>
          <p:nvPr/>
        </p:nvSpPr>
        <p:spPr>
          <a:xfrm flipH="1">
            <a:off x="10001250" y="5523865"/>
            <a:ext cx="199707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기술 능력 향상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25" name="그룹 64"/>
          <p:cNvGrpSpPr>
            <a:grpSpLocks/>
          </p:cNvGrpSpPr>
          <p:nvPr/>
        </p:nvGrpSpPr>
        <p:grpSpPr>
          <a:xfrm>
            <a:off x="8883650" y="4959985"/>
            <a:ext cx="2009140" cy="595630"/>
            <a:chOff x="8883650" y="4959985"/>
            <a:chExt cx="2009140" cy="595630"/>
          </a:xfrm>
        </p:grpSpPr>
        <p:grpSp>
          <p:nvGrpSpPr>
            <p:cNvPr id="126" name="그룹 62"/>
            <p:cNvGrpSpPr>
              <a:grpSpLocks/>
            </p:cNvGrpSpPr>
            <p:nvPr/>
          </p:nvGrpSpPr>
          <p:grpSpPr>
            <a:xfrm>
              <a:off x="8883650" y="4959985"/>
              <a:ext cx="1922780" cy="477520"/>
              <a:chOff x="8883650" y="4959985"/>
              <a:chExt cx="1922780" cy="477520"/>
            </a:xfrm>
          </p:grpSpPr>
          <p:cxnSp>
            <p:nvCxnSpPr>
              <p:cNvPr id="127" name="도형 60"/>
              <p:cNvCxnSpPr/>
              <p:nvPr/>
            </p:nvCxnSpPr>
            <p:spPr>
              <a:xfrm>
                <a:off x="8883650" y="4959985"/>
                <a:ext cx="161163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도형 61"/>
              <p:cNvCxnSpPr/>
              <p:nvPr/>
            </p:nvCxnSpPr>
            <p:spPr>
              <a:xfrm>
                <a:off x="10493375" y="4959985"/>
                <a:ext cx="313690" cy="47879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도형 63"/>
            <p:cNvSpPr>
              <a:spLocks/>
            </p:cNvSpPr>
            <p:nvPr/>
          </p:nvSpPr>
          <p:spPr>
            <a:xfrm>
              <a:off x="10742930" y="5412740"/>
              <a:ext cx="151130" cy="14351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8410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팀 및 역할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aphicFrame>
        <p:nvGraphicFramePr>
          <p:cNvPr id="91" name="표 48"/>
          <p:cNvGraphicFramePr>
            <a:graphicFrameLocks noGrp="1"/>
          </p:cNvGraphicFramePr>
          <p:nvPr/>
        </p:nvGraphicFramePr>
        <p:xfrm>
          <a:off x="241300" y="3261995"/>
          <a:ext cx="168465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다면평가 시스템,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이력서, 지원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49"/>
          <p:cNvGraphicFramePr>
            <a:graphicFrameLocks noGrp="1"/>
          </p:cNvGraphicFramePr>
          <p:nvPr/>
        </p:nvGraphicFramePr>
        <p:xfrm>
          <a:off x="4114800" y="3261995"/>
          <a:ext cx="1826260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공고 조회&amp;작성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1:1 컨설팅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표 50"/>
          <p:cNvGraphicFramePr>
            <a:graphicFrameLocks noGrp="1"/>
          </p:cNvGraphicFramePr>
          <p:nvPr/>
        </p:nvGraphicFramePr>
        <p:xfrm>
          <a:off x="8281035" y="3261995"/>
          <a:ext cx="1673860" cy="24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커뮤니티,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현직자 인터뷰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51"/>
          <p:cNvGraphicFramePr>
            <a:graphicFrameLocks noGrp="1"/>
          </p:cNvGraphicFramePr>
          <p:nvPr/>
        </p:nvGraphicFramePr>
        <p:xfrm>
          <a:off x="10241915" y="3261995"/>
          <a:ext cx="172275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인재홍보,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뉴스&amp;공모전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52"/>
          <p:cNvGraphicFramePr>
            <a:graphicFrameLocks noGrp="1"/>
          </p:cNvGraphicFramePr>
          <p:nvPr/>
        </p:nvGraphicFramePr>
        <p:xfrm>
          <a:off x="2069465" y="3261995"/>
          <a:ext cx="189166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6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유료상품,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마이페이지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표 53"/>
          <p:cNvGraphicFramePr>
            <a:graphicFrameLocks noGrp="1"/>
          </p:cNvGraphicFramePr>
          <p:nvPr/>
        </p:nvGraphicFramePr>
        <p:xfrm>
          <a:off x="6089650" y="3259455"/>
          <a:ext cx="1903095" cy="24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09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시스템 관리,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로그인&amp;회원가입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8" name="그룹 25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9" name="그림 23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00" name="텍스트 상자 24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01" name="그림 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103505" y="1159510"/>
            <a:ext cx="2221230" cy="2192655"/>
          </a:xfrm>
          <a:prstGeom prst="rect"/>
          <a:noFill/>
        </p:spPr>
      </p:pic>
      <p:pic>
        <p:nvPicPr>
          <p:cNvPr id="102" name="그림 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99920" y="1121410"/>
            <a:ext cx="2211705" cy="2287905"/>
          </a:xfrm>
          <a:prstGeom prst="rect"/>
          <a:noFill/>
        </p:spPr>
      </p:pic>
      <p:pic>
        <p:nvPicPr>
          <p:cNvPr id="103" name="그림 1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2230" y="1101725"/>
            <a:ext cx="2316480" cy="2345055"/>
          </a:xfrm>
          <a:prstGeom prst="rect"/>
          <a:noFill/>
        </p:spPr>
      </p:pic>
      <p:pic>
        <p:nvPicPr>
          <p:cNvPr id="104" name="그림 1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0515" y="909320"/>
            <a:ext cx="2335530" cy="2459355"/>
          </a:xfrm>
          <a:prstGeom prst="rect"/>
          <a:noFill/>
        </p:spPr>
      </p:pic>
      <p:pic>
        <p:nvPicPr>
          <p:cNvPr id="105" name="그림 1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91090" y="1058545"/>
            <a:ext cx="2211705" cy="2287905"/>
          </a:xfrm>
          <a:prstGeom prst="rect"/>
          <a:noFill/>
        </p:spPr>
      </p:pic>
      <p:pic>
        <p:nvPicPr>
          <p:cNvPr id="106" name="그림 13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80430" y="1069975"/>
            <a:ext cx="2221230" cy="2192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657860" y="3708400"/>
              <a:ext cx="4123055" cy="1353820"/>
              <a:chOff x="657860" y="3708400"/>
              <a:chExt cx="412305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91310" cy="52260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3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227455" y="4231640"/>
                <a:ext cx="3554095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주요 기능 소개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103" name="그룹 108"/>
          <p:cNvGrpSpPr>
            <a:grpSpLocks/>
          </p:cNvGrpSpPr>
          <p:nvPr/>
        </p:nvGrpSpPr>
        <p:grpSpPr>
          <a:xfrm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104" name="텍스트 상자 106"/>
            <p:cNvSpPr txBox="1">
              <a:spLocks/>
            </p:cNvSpPr>
            <p:nvPr/>
          </p:nvSpPr>
          <p:spPr>
            <a:xfrm>
              <a:off x="685165" y="1039495"/>
              <a:ext cx="16256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역할 소개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05" name="그림 10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06" name="그룹 28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07" name="그림 2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08" name="텍스트 상자 27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09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4591685"/>
            <a:ext cx="1801495" cy="1793875"/>
          </a:xfrm>
          <a:prstGeom prst="rect"/>
          <a:noFill/>
        </p:spPr>
      </p:pic>
      <p:pic>
        <p:nvPicPr>
          <p:cNvPr id="110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4495165"/>
            <a:ext cx="1801495" cy="1922780"/>
          </a:xfrm>
          <a:prstGeom prst="rect"/>
          <a:noFill/>
        </p:spPr>
      </p:pic>
      <p:pic>
        <p:nvPicPr>
          <p:cNvPr id="111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85" y="4508500"/>
            <a:ext cx="1850390" cy="1801495"/>
          </a:xfrm>
          <a:prstGeom prst="rect"/>
          <a:noFill/>
        </p:spPr>
      </p:pic>
      <p:pic>
        <p:nvPicPr>
          <p:cNvPr id="112" name="그림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10" y="4585970"/>
            <a:ext cx="1801495" cy="1783715"/>
          </a:xfrm>
          <a:prstGeom prst="rect"/>
          <a:noFill/>
        </p:spPr>
      </p:pic>
      <p:grpSp>
        <p:nvGrpSpPr>
          <p:cNvPr id="113" name="그룹 69"/>
          <p:cNvGrpSpPr>
            <a:grpSpLocks/>
          </p:cNvGrpSpPr>
          <p:nvPr/>
        </p:nvGrpSpPr>
        <p:grpSpPr>
          <a:xfrm>
            <a:off x="737235" y="2588895"/>
            <a:ext cx="1800860" cy="1800860"/>
            <a:chOff x="737235" y="258889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4" name="도형 66"/>
            <p:cNvSpPr>
              <a:spLocks/>
            </p:cNvSpPr>
            <p:nvPr/>
          </p:nvSpPr>
          <p:spPr>
            <a:xfrm rot="2700000">
              <a:off x="737235" y="258889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5" name="텍스트 상자 67"/>
            <p:cNvSpPr txBox="1">
              <a:spLocks/>
            </p:cNvSpPr>
            <p:nvPr/>
          </p:nvSpPr>
          <p:spPr>
            <a:xfrm>
              <a:off x="917575" y="307975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6" name="텍스트 상자 68"/>
            <p:cNvSpPr txBox="1">
              <a:spLocks/>
            </p:cNvSpPr>
            <p:nvPr/>
          </p:nvSpPr>
          <p:spPr>
            <a:xfrm>
              <a:off x="1116330" y="3576955"/>
              <a:ext cx="1025525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SEEKER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17" name="그룹 73"/>
          <p:cNvGrpSpPr>
            <a:grpSpLocks/>
          </p:cNvGrpSpPr>
          <p:nvPr/>
        </p:nvGrpSpPr>
        <p:grpSpPr>
          <a:xfrm>
            <a:off x="3720465" y="2572385"/>
            <a:ext cx="1800860" cy="1800860"/>
            <a:chOff x="3720465" y="257238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8" name="도형 70"/>
            <p:cNvSpPr>
              <a:spLocks/>
            </p:cNvSpPr>
            <p:nvPr/>
          </p:nvSpPr>
          <p:spPr>
            <a:xfrm rot="2700000">
              <a:off x="3720465" y="257238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9" name="텍스트 상자 71"/>
            <p:cNvSpPr txBox="1">
              <a:spLocks/>
            </p:cNvSpPr>
            <p:nvPr/>
          </p:nvSpPr>
          <p:spPr>
            <a:xfrm>
              <a:off x="3900805" y="306324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0" name="텍스트 상자 72"/>
            <p:cNvSpPr txBox="1">
              <a:spLocks/>
            </p:cNvSpPr>
            <p:nvPr/>
          </p:nvSpPr>
          <p:spPr>
            <a:xfrm>
              <a:off x="3956050" y="3575050"/>
              <a:ext cx="1341120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INCRUITER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21" name="그룹 77"/>
          <p:cNvGrpSpPr>
            <a:grpSpLocks/>
          </p:cNvGrpSpPr>
          <p:nvPr/>
        </p:nvGrpSpPr>
        <p:grpSpPr>
          <a:xfrm>
            <a:off x="6687185" y="2585085"/>
            <a:ext cx="1800860" cy="1800860"/>
            <a:chOff x="6687185" y="258508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" name="도형 74"/>
            <p:cNvSpPr>
              <a:spLocks/>
            </p:cNvSpPr>
            <p:nvPr/>
          </p:nvSpPr>
          <p:spPr>
            <a:xfrm rot="2700000">
              <a:off x="6687185" y="258508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3" name="텍스트 상자 75"/>
            <p:cNvSpPr txBox="1">
              <a:spLocks/>
            </p:cNvSpPr>
            <p:nvPr/>
          </p:nvSpPr>
          <p:spPr>
            <a:xfrm>
              <a:off x="6867525" y="307594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전문가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4" name="텍스트 상자 76"/>
            <p:cNvSpPr txBox="1">
              <a:spLocks/>
            </p:cNvSpPr>
            <p:nvPr/>
          </p:nvSpPr>
          <p:spPr>
            <a:xfrm>
              <a:off x="7069455" y="3514090"/>
              <a:ext cx="1049020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EXPERT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25" name="그룹 81"/>
          <p:cNvGrpSpPr>
            <a:grpSpLocks/>
          </p:cNvGrpSpPr>
          <p:nvPr/>
        </p:nvGrpSpPr>
        <p:grpSpPr>
          <a:xfrm>
            <a:off x="9655175" y="2583180"/>
            <a:ext cx="1800860" cy="1800860"/>
            <a:chOff x="9655175" y="2583180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6" name="도형 78"/>
            <p:cNvSpPr>
              <a:spLocks/>
            </p:cNvSpPr>
            <p:nvPr/>
          </p:nvSpPr>
          <p:spPr>
            <a:xfrm rot="2700000">
              <a:off x="9655175" y="2583180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7" name="텍스트 상자 79"/>
            <p:cNvSpPr txBox="1">
              <a:spLocks/>
            </p:cNvSpPr>
            <p:nvPr/>
          </p:nvSpPr>
          <p:spPr>
            <a:xfrm>
              <a:off x="9835515" y="3074035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운영자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8" name="텍스트 상자 80"/>
            <p:cNvSpPr txBox="1">
              <a:spLocks/>
            </p:cNvSpPr>
            <p:nvPr/>
          </p:nvSpPr>
          <p:spPr>
            <a:xfrm>
              <a:off x="9763125" y="3512185"/>
              <a:ext cx="1597025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ADMINISTER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122" name="그룹 114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텍스트 상자 112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공고 조회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그림 1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50" name="그룹 34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51" name="그림 3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52" name="텍스트 상자 33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55" name="그림 19" descr="C:/Users/PC-23/AppData/Roaming/PolarisOffice/ETemp/2528_11784016/fImage23282665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480" y="4224020"/>
            <a:ext cx="1802130" cy="1794510"/>
          </a:xfrm>
          <a:prstGeom prst="rect"/>
          <a:noFill/>
        </p:spPr>
      </p:pic>
      <p:pic>
        <p:nvPicPr>
          <p:cNvPr id="156" name="그림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0" y="4172585"/>
            <a:ext cx="1801495" cy="1922780"/>
          </a:xfrm>
          <a:prstGeom prst="rect"/>
          <a:noFill/>
        </p:spPr>
      </p:pic>
      <p:grpSp>
        <p:nvGrpSpPr>
          <p:cNvPr id="160" name="그룹 108"/>
          <p:cNvGrpSpPr>
            <a:grpSpLocks/>
          </p:cNvGrpSpPr>
          <p:nvPr/>
        </p:nvGrpSpPr>
        <p:grpSpPr>
          <a:xfrm>
            <a:off x="2803525" y="1241425"/>
            <a:ext cx="6120130" cy="4186555"/>
            <a:chOff x="2803525" y="1241425"/>
            <a:chExt cx="6120130" cy="4186555"/>
          </a:xfrm>
        </p:grpSpPr>
        <p:grpSp>
          <p:nvGrpSpPr>
            <p:cNvPr id="161" name="그룹 96"/>
            <p:cNvGrpSpPr>
              <a:grpSpLocks/>
            </p:cNvGrpSpPr>
            <p:nvPr/>
          </p:nvGrpSpPr>
          <p:grpSpPr>
            <a:xfrm>
              <a:off x="4825365" y="1241425"/>
              <a:ext cx="2051685" cy="2016125"/>
              <a:chOff x="4825365" y="1241425"/>
              <a:chExt cx="2051685" cy="2016125"/>
            </a:xfrm>
          </p:grpSpPr>
          <p:sp>
            <p:nvSpPr>
              <p:cNvPr id="162" name="도형 94"/>
              <p:cNvSpPr>
                <a:spLocks/>
              </p:cNvSpPr>
              <p:nvPr/>
            </p:nvSpPr>
            <p:spPr>
              <a:xfrm>
                <a:off x="4825365" y="1241425"/>
                <a:ext cx="2052320" cy="2016760"/>
              </a:xfrm>
              <a:prstGeom prst="diamond"/>
              <a:solidFill>
                <a:schemeClr val="accent1">
                  <a:lumMod val="60000"/>
                  <a:lumOff val="40000"/>
                  <a:alpha val="6672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3" name="텍스트 상자 95"/>
              <p:cNvSpPr txBox="1">
                <a:spLocks/>
              </p:cNvSpPr>
              <p:nvPr/>
            </p:nvSpPr>
            <p:spPr>
              <a:xfrm>
                <a:off x="5497830" y="2038985"/>
                <a:ext cx="759460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rPr>
                  <a:t>공고</a:t>
                </a:r>
                <a:endParaRPr lang="ko-KR" altLang="en-US"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4" name="그룹 106"/>
            <p:cNvGrpSpPr>
              <a:grpSpLocks/>
            </p:cNvGrpSpPr>
            <p:nvPr/>
          </p:nvGrpSpPr>
          <p:grpSpPr>
            <a:xfrm>
              <a:off x="2803525" y="3409950"/>
              <a:ext cx="6120130" cy="2018030"/>
              <a:chOff x="2803525" y="3409950"/>
              <a:chExt cx="6120130" cy="2018030"/>
            </a:xfrm>
          </p:grpSpPr>
          <p:grpSp>
            <p:nvGrpSpPr>
              <p:cNvPr id="165" name="그룹 99"/>
              <p:cNvGrpSpPr>
                <a:grpSpLocks/>
              </p:cNvGrpSpPr>
              <p:nvPr/>
            </p:nvGrpSpPr>
            <p:grpSpPr>
              <a:xfrm>
                <a:off x="2803525" y="3413125"/>
                <a:ext cx="2127250" cy="2014855"/>
                <a:chOff x="2803525" y="3413125"/>
                <a:chExt cx="2127250" cy="2014855"/>
              </a:xfrm>
            </p:grpSpPr>
            <p:sp>
              <p:nvSpPr>
                <p:cNvPr id="166" name="도형 97"/>
                <p:cNvSpPr>
                  <a:spLocks/>
                </p:cNvSpPr>
                <p:nvPr/>
              </p:nvSpPr>
              <p:spPr>
                <a:xfrm>
                  <a:off x="2803525" y="3413125"/>
                  <a:ext cx="2052320" cy="2015490"/>
                </a:xfrm>
                <a:prstGeom prst="diamond"/>
                <a:solidFill>
                  <a:schemeClr val="accent2">
                    <a:lumMod val="60000"/>
                    <a:lumOff val="40000"/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67" name="텍스트 상자 98"/>
                <p:cNvSpPr txBox="1">
                  <a:spLocks/>
                </p:cNvSpPr>
                <p:nvPr/>
              </p:nvSpPr>
              <p:spPr>
                <a:xfrm>
                  <a:off x="2959735" y="4229100"/>
                  <a:ext cx="1971675" cy="43053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l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지역 및 업종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grpSp>
            <p:nvGrpSpPr>
              <p:cNvPr id="168" name="그룹 102"/>
              <p:cNvGrpSpPr>
                <a:grpSpLocks/>
              </p:cNvGrpSpPr>
              <p:nvPr/>
            </p:nvGrpSpPr>
            <p:grpSpPr>
              <a:xfrm>
                <a:off x="4832350" y="3409950"/>
                <a:ext cx="2051685" cy="2014855"/>
                <a:chOff x="4832350" y="3409950"/>
                <a:chExt cx="2051685" cy="2014855"/>
              </a:xfrm>
            </p:grpSpPr>
            <p:sp>
              <p:nvSpPr>
                <p:cNvPr id="169" name="도형 100"/>
                <p:cNvSpPr>
                  <a:spLocks/>
                </p:cNvSpPr>
                <p:nvPr/>
              </p:nvSpPr>
              <p:spPr>
                <a:xfrm>
                  <a:off x="4832350" y="3409950"/>
                  <a:ext cx="2052320" cy="2015490"/>
                </a:xfrm>
                <a:prstGeom prst="diamond"/>
                <a:solidFill>
                  <a:schemeClr val="accent6">
                    <a:lumMod val="60000"/>
                    <a:lumOff val="40000"/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70" name="텍스트 상자 101"/>
                <p:cNvSpPr txBox="1">
                  <a:spLocks/>
                </p:cNvSpPr>
                <p:nvPr/>
              </p:nvSpPr>
              <p:spPr>
                <a:xfrm>
                  <a:off x="4982845" y="4074795"/>
                  <a:ext cx="1760220" cy="76898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조회수 높은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인기 공고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grpSp>
            <p:nvGrpSpPr>
              <p:cNvPr id="171" name="그룹 105"/>
              <p:cNvGrpSpPr>
                <a:grpSpLocks/>
              </p:cNvGrpSpPr>
              <p:nvPr/>
            </p:nvGrpSpPr>
            <p:grpSpPr>
              <a:xfrm>
                <a:off x="6872605" y="3411220"/>
                <a:ext cx="2051050" cy="2014220"/>
                <a:chOff x="6872605" y="3411220"/>
                <a:chExt cx="2051050" cy="2014220"/>
              </a:xfrm>
            </p:grpSpPr>
            <p:sp>
              <p:nvSpPr>
                <p:cNvPr id="172" name="도형 103"/>
                <p:cNvSpPr>
                  <a:spLocks/>
                </p:cNvSpPr>
                <p:nvPr/>
              </p:nvSpPr>
              <p:spPr>
                <a:xfrm>
                  <a:off x="6872605" y="3411220"/>
                  <a:ext cx="2052320" cy="2015490"/>
                </a:xfrm>
                <a:prstGeom prst="diamond"/>
                <a:solidFill>
                  <a:schemeClr val="accent3"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73" name="텍스트 상자 104"/>
                <p:cNvSpPr txBox="1">
                  <a:spLocks/>
                </p:cNvSpPr>
                <p:nvPr/>
              </p:nvSpPr>
              <p:spPr>
                <a:xfrm>
                  <a:off x="7061200" y="4017010"/>
                  <a:ext cx="1694180" cy="58674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다른 사람이 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많이 찾은 공고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</p:grpSp>
        <p:cxnSp>
          <p:nvCxnSpPr>
            <p:cNvPr id="174" name="도형 107"/>
            <p:cNvCxnSpPr/>
            <p:nvPr/>
          </p:nvCxnSpPr>
          <p:spPr>
            <a:xfrm flipV="1">
              <a:off x="3738880" y="3279140"/>
              <a:ext cx="4448810" cy="3810"/>
            </a:xfrm>
            <a:prstGeom prst="line"/>
            <a:ln w="28575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도형 109"/>
          <p:cNvCxnSpPr/>
          <p:nvPr/>
        </p:nvCxnSpPr>
        <p:spPr>
          <a:xfrm flipV="1">
            <a:off x="1944370" y="3279140"/>
            <a:ext cx="1552575" cy="11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10"/>
          <p:cNvSpPr txBox="1">
            <a:spLocks/>
          </p:cNvSpPr>
          <p:nvPr/>
        </p:nvSpPr>
        <p:spPr>
          <a:xfrm>
            <a:off x="1870075" y="2869565"/>
            <a:ext cx="1662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조건맞춤 검색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177" name="그룹 113"/>
          <p:cNvGrpSpPr>
            <a:grpSpLocks/>
          </p:cNvGrpSpPr>
          <p:nvPr/>
        </p:nvGrpSpPr>
        <p:grpSpPr>
          <a:xfrm>
            <a:off x="107315" y="2475230"/>
            <a:ext cx="1705610" cy="1705610"/>
            <a:chOff x="107315" y="2475230"/>
            <a:chExt cx="1705610" cy="1705610"/>
          </a:xfrm>
          <a:solidFill>
            <a:schemeClr val="accent1">
              <a:lumMod val="20000"/>
              <a:lumOff val="80000"/>
              <a:alpha val="67902"/>
            </a:schemeClr>
          </a:solidFill>
        </p:grpSpPr>
        <p:sp>
          <p:nvSpPr>
            <p:cNvPr id="178" name="도형 111"/>
            <p:cNvSpPr>
              <a:spLocks/>
            </p:cNvSpPr>
            <p:nvPr/>
          </p:nvSpPr>
          <p:spPr>
            <a:xfrm>
              <a:off x="107315" y="2475230"/>
              <a:ext cx="1706245" cy="170624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79" name="텍스트 상자 112"/>
            <p:cNvSpPr txBox="1">
              <a:spLocks/>
            </p:cNvSpPr>
            <p:nvPr/>
          </p:nvSpPr>
          <p:spPr>
            <a:xfrm>
              <a:off x="485140" y="3107690"/>
              <a:ext cx="1023620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80" name="도형 116"/>
          <p:cNvCxnSpPr/>
          <p:nvPr/>
        </p:nvCxnSpPr>
        <p:spPr>
          <a:xfrm flipH="1">
            <a:off x="8449310" y="3296920"/>
            <a:ext cx="173228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그룹 119"/>
          <p:cNvGrpSpPr>
            <a:grpSpLocks/>
          </p:cNvGrpSpPr>
          <p:nvPr/>
        </p:nvGrpSpPr>
        <p:grpSpPr>
          <a:xfrm>
            <a:off x="10340340" y="2475230"/>
            <a:ext cx="1705610" cy="1705610"/>
            <a:chOff x="10340340" y="2475230"/>
            <a:chExt cx="1705610" cy="1705610"/>
          </a:xfrm>
          <a:solidFill>
            <a:schemeClr val="accent1">
              <a:lumMod val="20000"/>
              <a:lumOff val="80000"/>
              <a:alpha val="67902"/>
            </a:schemeClr>
          </a:solidFill>
        </p:grpSpPr>
        <p:sp>
          <p:nvSpPr>
            <p:cNvPr id="182" name="도형 117"/>
            <p:cNvSpPr>
              <a:spLocks/>
            </p:cNvSpPr>
            <p:nvPr/>
          </p:nvSpPr>
          <p:spPr>
            <a:xfrm>
              <a:off x="10340340" y="2475230"/>
              <a:ext cx="1706245" cy="170624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83" name="텍스트 상자 118"/>
            <p:cNvSpPr txBox="1">
              <a:spLocks/>
            </p:cNvSpPr>
            <p:nvPr/>
          </p:nvSpPr>
          <p:spPr>
            <a:xfrm>
              <a:off x="10718165" y="3107690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84" name="텍스트 상자 120"/>
          <p:cNvSpPr txBox="1">
            <a:spLocks/>
          </p:cNvSpPr>
          <p:nvPr/>
        </p:nvSpPr>
        <p:spPr>
          <a:xfrm>
            <a:off x="8151495" y="2852420"/>
            <a:ext cx="2307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세부맞춤 공고 작성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7" name="도형 74"/>
          <p:cNvSpPr>
            <a:spLocks/>
          </p:cNvSpPr>
          <p:nvPr/>
        </p:nvSpPr>
        <p:spPr>
          <a:xfrm>
            <a:off x="3405505" y="2265045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88" name="도형 75"/>
          <p:cNvSpPr>
            <a:spLocks/>
          </p:cNvSpPr>
          <p:nvPr/>
        </p:nvSpPr>
        <p:spPr>
          <a:xfrm>
            <a:off x="3390900" y="310896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89" name="도형 76"/>
          <p:cNvSpPr>
            <a:spLocks/>
          </p:cNvSpPr>
          <p:nvPr/>
        </p:nvSpPr>
        <p:spPr>
          <a:xfrm>
            <a:off x="3390900" y="393319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0" name="도형 77"/>
          <p:cNvSpPr>
            <a:spLocks/>
          </p:cNvSpPr>
          <p:nvPr/>
        </p:nvSpPr>
        <p:spPr>
          <a:xfrm>
            <a:off x="3405505" y="474218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1" name="도형 78"/>
          <p:cNvSpPr>
            <a:spLocks/>
          </p:cNvSpPr>
          <p:nvPr/>
        </p:nvSpPr>
        <p:spPr>
          <a:xfrm>
            <a:off x="3405505" y="553593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2" name="도형 79"/>
          <p:cNvSpPr>
            <a:spLocks/>
          </p:cNvSpPr>
          <p:nvPr/>
        </p:nvSpPr>
        <p:spPr>
          <a:xfrm>
            <a:off x="3405505" y="2267585"/>
            <a:ext cx="413385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3" name="도형 80"/>
          <p:cNvSpPr>
            <a:spLocks/>
          </p:cNvSpPr>
          <p:nvPr/>
        </p:nvSpPr>
        <p:spPr>
          <a:xfrm>
            <a:off x="3390900" y="3108960"/>
            <a:ext cx="366141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4" name="도형 81"/>
          <p:cNvSpPr>
            <a:spLocks/>
          </p:cNvSpPr>
          <p:nvPr/>
        </p:nvSpPr>
        <p:spPr>
          <a:xfrm>
            <a:off x="3390900" y="3933825"/>
            <a:ext cx="316230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5" name="도형 82"/>
          <p:cNvSpPr>
            <a:spLocks/>
          </p:cNvSpPr>
          <p:nvPr/>
        </p:nvSpPr>
        <p:spPr>
          <a:xfrm>
            <a:off x="3405505" y="4744085"/>
            <a:ext cx="2752725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6" name="도형 83"/>
          <p:cNvSpPr>
            <a:spLocks/>
          </p:cNvSpPr>
          <p:nvPr/>
        </p:nvSpPr>
        <p:spPr>
          <a:xfrm>
            <a:off x="3390900" y="5528945"/>
            <a:ext cx="2249805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7" name="텍스트 상자 84"/>
          <p:cNvSpPr txBox="1">
            <a:spLocks/>
          </p:cNvSpPr>
          <p:nvPr/>
        </p:nvSpPr>
        <p:spPr>
          <a:xfrm>
            <a:off x="8056245" y="3118485"/>
            <a:ext cx="694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82%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98" name="텍스트 상자 85"/>
          <p:cNvSpPr txBox="1">
            <a:spLocks/>
          </p:cNvSpPr>
          <p:nvPr/>
        </p:nvSpPr>
        <p:spPr>
          <a:xfrm>
            <a:off x="8070850" y="2284095"/>
            <a:ext cx="6940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93%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99" name="텍스트 상자 86"/>
          <p:cNvSpPr txBox="1">
            <a:spLocks/>
          </p:cNvSpPr>
          <p:nvPr/>
        </p:nvSpPr>
        <p:spPr>
          <a:xfrm>
            <a:off x="8056245" y="3952240"/>
            <a:ext cx="69151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68%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0" name="텍스트 상자 87"/>
          <p:cNvSpPr txBox="1">
            <a:spLocks/>
          </p:cNvSpPr>
          <p:nvPr/>
        </p:nvSpPr>
        <p:spPr>
          <a:xfrm>
            <a:off x="8070850" y="4767580"/>
            <a:ext cx="66357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61%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1" name="텍스트 상자 88"/>
          <p:cNvSpPr txBox="1">
            <a:spLocks/>
          </p:cNvSpPr>
          <p:nvPr/>
        </p:nvSpPr>
        <p:spPr>
          <a:xfrm>
            <a:off x="8056245" y="5528945"/>
            <a:ext cx="694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47%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5" name="텍스트 상자 92"/>
          <p:cNvSpPr txBox="1">
            <a:spLocks/>
          </p:cNvSpPr>
          <p:nvPr/>
        </p:nvSpPr>
        <p:spPr>
          <a:xfrm>
            <a:off x="4772660" y="1378585"/>
            <a:ext cx="282765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다면평가 항목별 점수</a:t>
            </a:r>
            <a:endParaRPr lang="ko-KR" altLang="en-US" sz="20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06" name="도형 93"/>
          <p:cNvCxnSpPr/>
          <p:nvPr/>
        </p:nvCxnSpPr>
        <p:spPr>
          <a:xfrm flipV="1">
            <a:off x="3456940" y="1792605"/>
            <a:ext cx="5202555" cy="2540"/>
          </a:xfrm>
          <a:prstGeom prst="line"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94"/>
          <p:cNvSpPr txBox="1">
            <a:spLocks/>
          </p:cNvSpPr>
          <p:nvPr/>
        </p:nvSpPr>
        <p:spPr>
          <a:xfrm>
            <a:off x="3462020" y="189357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자기소개서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8" name="텍스트 상자 95"/>
          <p:cNvSpPr txBox="1">
            <a:spLocks/>
          </p:cNvSpPr>
          <p:nvPr/>
        </p:nvSpPr>
        <p:spPr>
          <a:xfrm>
            <a:off x="3460115" y="274828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1차 면접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9" name="텍스트 상자 96"/>
          <p:cNvSpPr txBox="1">
            <a:spLocks/>
          </p:cNvSpPr>
          <p:nvPr/>
        </p:nvSpPr>
        <p:spPr>
          <a:xfrm>
            <a:off x="3458210" y="3617595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필기시험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0" name="텍스트 상자 97"/>
          <p:cNvSpPr txBox="1">
            <a:spLocks/>
          </p:cNvSpPr>
          <p:nvPr/>
        </p:nvSpPr>
        <p:spPr>
          <a:xfrm>
            <a:off x="3456305" y="441325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역량평가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1" name="텍스트 상자 98"/>
          <p:cNvSpPr txBox="1">
            <a:spLocks/>
          </p:cNvSpPr>
          <p:nvPr/>
        </p:nvSpPr>
        <p:spPr>
          <a:xfrm>
            <a:off x="3454400" y="519430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최종면접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12" name="도형 99"/>
          <p:cNvCxnSpPr/>
          <p:nvPr/>
        </p:nvCxnSpPr>
        <p:spPr>
          <a:xfrm flipV="1">
            <a:off x="1997710" y="3953510"/>
            <a:ext cx="118427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100"/>
          <p:cNvCxnSpPr/>
          <p:nvPr/>
        </p:nvCxnSpPr>
        <p:spPr>
          <a:xfrm rot="0" flipH="1">
            <a:off x="8834755" y="4085590"/>
            <a:ext cx="103124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텍스트 상자 101"/>
          <p:cNvSpPr txBox="1">
            <a:spLocks/>
          </p:cNvSpPr>
          <p:nvPr/>
        </p:nvSpPr>
        <p:spPr>
          <a:xfrm rot="0">
            <a:off x="2036445" y="3533140"/>
            <a:ext cx="110172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입사지원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5" name="텍스트 상자 102"/>
          <p:cNvSpPr txBox="1">
            <a:spLocks/>
          </p:cNvSpPr>
          <p:nvPr/>
        </p:nvSpPr>
        <p:spPr>
          <a:xfrm rot="0">
            <a:off x="8796655" y="3648710"/>
            <a:ext cx="126809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점수 부여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19" name="그룹 111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0" name="텍스트 상자 109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채용 과정 다면평가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1" name="그림 110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2" name="그룹 31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3" name="그림 29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24" name="텍스트 상자 30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27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4618355"/>
            <a:ext cx="1801495" cy="1793875"/>
          </a:xfrm>
          <a:prstGeom prst="rect"/>
          <a:noFill/>
        </p:spPr>
      </p:pic>
      <p:pic>
        <p:nvPicPr>
          <p:cNvPr id="12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85" y="4620895"/>
            <a:ext cx="1801495" cy="1922780"/>
          </a:xfrm>
          <a:prstGeom prst="rect"/>
          <a:noFill/>
        </p:spPr>
      </p:pic>
      <p:grpSp>
        <p:nvGrpSpPr>
          <p:cNvPr id="129" name="그룹 85"/>
          <p:cNvGrpSpPr>
            <a:grpSpLocks/>
          </p:cNvGrpSpPr>
          <p:nvPr/>
        </p:nvGrpSpPr>
        <p:grpSpPr>
          <a:xfrm>
            <a:off x="165100" y="3049905"/>
            <a:ext cx="1703705" cy="1703705"/>
            <a:chOff x="165100" y="3049905"/>
            <a:chExt cx="1703705" cy="17037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0" name="도형 83"/>
            <p:cNvSpPr>
              <a:spLocks/>
            </p:cNvSpPr>
            <p:nvPr/>
          </p:nvSpPr>
          <p:spPr>
            <a:xfrm>
              <a:off x="165100" y="3049905"/>
              <a:ext cx="1704340" cy="170434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31" name="텍스트 상자 84"/>
            <p:cNvSpPr txBox="1">
              <a:spLocks/>
            </p:cNvSpPr>
            <p:nvPr/>
          </p:nvSpPr>
          <p:spPr>
            <a:xfrm>
              <a:off x="569595" y="3673475"/>
              <a:ext cx="102362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32" name="그룹 89"/>
          <p:cNvGrpSpPr>
            <a:grpSpLocks/>
          </p:cNvGrpSpPr>
          <p:nvPr/>
        </p:nvGrpSpPr>
        <p:grpSpPr>
          <a:xfrm>
            <a:off x="10075545" y="3103880"/>
            <a:ext cx="1703705" cy="1703705"/>
            <a:chOff x="10075545" y="3103880"/>
            <a:chExt cx="1703705" cy="17037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3" name="도형 87"/>
            <p:cNvSpPr>
              <a:spLocks/>
            </p:cNvSpPr>
            <p:nvPr/>
          </p:nvSpPr>
          <p:spPr>
            <a:xfrm>
              <a:off x="10075545" y="3103880"/>
              <a:ext cx="1704340" cy="170434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34" name="텍스트 상자 88"/>
            <p:cNvSpPr txBox="1">
              <a:spLocks/>
            </p:cNvSpPr>
            <p:nvPr/>
          </p:nvSpPr>
          <p:spPr>
            <a:xfrm>
              <a:off x="10480040" y="3727450"/>
              <a:ext cx="89916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인재 홍보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0" name="그룹 37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1" name="그림 3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2" name="텍스트 상자 36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4" name="그림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4618355"/>
            <a:ext cx="1801495" cy="1793875"/>
          </a:xfrm>
          <a:prstGeom prst="rect"/>
          <a:noFill/>
        </p:spPr>
      </p:pic>
      <p:pic>
        <p:nvPicPr>
          <p:cNvPr id="145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75" y="4441190"/>
            <a:ext cx="1801495" cy="1922780"/>
          </a:xfrm>
          <a:prstGeom prst="rect"/>
          <a:noFill/>
        </p:spPr>
      </p:pic>
      <p:grpSp>
        <p:nvGrpSpPr>
          <p:cNvPr id="146" name="그룹 124"/>
          <p:cNvGrpSpPr>
            <a:grpSpLocks/>
          </p:cNvGrpSpPr>
          <p:nvPr/>
        </p:nvGrpSpPr>
        <p:grpSpPr>
          <a:xfrm>
            <a:off x="1014095" y="2940685"/>
            <a:ext cx="1704340" cy="1704340"/>
            <a:chOff x="1014095" y="2940685"/>
            <a:chExt cx="1704340" cy="170434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47" name="도형 122"/>
            <p:cNvSpPr>
              <a:spLocks/>
            </p:cNvSpPr>
            <p:nvPr/>
          </p:nvSpPr>
          <p:spPr>
            <a:xfrm>
              <a:off x="1014095" y="294068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48" name="텍스트 상자 123"/>
            <p:cNvSpPr txBox="1">
              <a:spLocks/>
            </p:cNvSpPr>
            <p:nvPr/>
          </p:nvSpPr>
          <p:spPr>
            <a:xfrm>
              <a:off x="1375410" y="357314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49" name="도형 125"/>
          <p:cNvCxnSpPr/>
          <p:nvPr/>
        </p:nvCxnSpPr>
        <p:spPr>
          <a:xfrm flipV="1">
            <a:off x="2875915" y="2875915"/>
            <a:ext cx="1704975" cy="683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텍스트 상자 126"/>
          <p:cNvSpPr txBox="1">
            <a:spLocks/>
          </p:cNvSpPr>
          <p:nvPr/>
        </p:nvSpPr>
        <p:spPr>
          <a:xfrm rot="20340000">
            <a:off x="2703195" y="3296920"/>
            <a:ext cx="2272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자기 홍보글 등록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1" name="그룹 129"/>
          <p:cNvGrpSpPr>
            <a:grpSpLocks/>
          </p:cNvGrpSpPr>
          <p:nvPr/>
        </p:nvGrpSpPr>
        <p:grpSpPr>
          <a:xfrm>
            <a:off x="9086850" y="2941955"/>
            <a:ext cx="1704340" cy="1704340"/>
            <a:chOff x="9086850" y="2941955"/>
            <a:chExt cx="1704340" cy="170434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52" name="도형 127"/>
            <p:cNvSpPr>
              <a:spLocks/>
            </p:cNvSpPr>
            <p:nvPr/>
          </p:nvSpPr>
          <p:spPr>
            <a:xfrm>
              <a:off x="9086850" y="294195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3" name="텍스트 상자 128"/>
            <p:cNvSpPr txBox="1">
              <a:spLocks/>
            </p:cNvSpPr>
            <p:nvPr/>
          </p:nvSpPr>
          <p:spPr>
            <a:xfrm>
              <a:off x="9437370" y="356552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54" name="텍스트 상자 130"/>
          <p:cNvSpPr txBox="1">
            <a:spLocks/>
          </p:cNvSpPr>
          <p:nvPr/>
        </p:nvSpPr>
        <p:spPr>
          <a:xfrm rot="1200000">
            <a:off x="7150100" y="3206750"/>
            <a:ext cx="162115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조건검색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5" name="그룹 133"/>
          <p:cNvGrpSpPr>
            <a:grpSpLocks/>
          </p:cNvGrpSpPr>
          <p:nvPr/>
        </p:nvGrpSpPr>
        <p:grpSpPr>
          <a:xfrm>
            <a:off x="4757420" y="1674495"/>
            <a:ext cx="2306320" cy="2217420"/>
            <a:chOff x="4757420" y="1674495"/>
            <a:chExt cx="2306320" cy="221742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56" name="도형 131"/>
            <p:cNvSpPr>
              <a:spLocks/>
            </p:cNvSpPr>
            <p:nvPr/>
          </p:nvSpPr>
          <p:spPr>
            <a:xfrm>
              <a:off x="4757420" y="1674495"/>
              <a:ext cx="2306955" cy="221805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7" name="텍스트 상자 132"/>
            <p:cNvSpPr txBox="1">
              <a:spLocks/>
            </p:cNvSpPr>
            <p:nvPr/>
          </p:nvSpPr>
          <p:spPr>
            <a:xfrm>
              <a:off x="4802505" y="2597785"/>
              <a:ext cx="2207260" cy="3689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인재 홍보글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8" name="도형 134"/>
          <p:cNvCxnSpPr/>
          <p:nvPr/>
        </p:nvCxnSpPr>
        <p:spPr>
          <a:xfrm flipH="1" flipV="1">
            <a:off x="7141210" y="2804160"/>
            <a:ext cx="1776730" cy="7467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도형 135"/>
          <p:cNvCxnSpPr/>
          <p:nvPr/>
        </p:nvCxnSpPr>
        <p:spPr>
          <a:xfrm flipH="1">
            <a:off x="2669540" y="4363720"/>
            <a:ext cx="6481445" cy="83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텍스트 상자 136"/>
          <p:cNvSpPr txBox="1">
            <a:spLocks/>
          </p:cNvSpPr>
          <p:nvPr/>
        </p:nvSpPr>
        <p:spPr>
          <a:xfrm>
            <a:off x="4790440" y="4524375"/>
            <a:ext cx="2272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컨택하기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커뮤니티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5" name="그룹 40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6" name="그림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7" name="텍스트 상자 39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" y="4170680"/>
            <a:ext cx="1801495" cy="1793875"/>
          </a:xfrm>
          <a:prstGeom prst="rect"/>
          <a:noFill/>
        </p:spPr>
      </p:pic>
      <p:grpSp>
        <p:nvGrpSpPr>
          <p:cNvPr id="149" name="그룹 140"/>
          <p:cNvGrpSpPr>
            <a:grpSpLocks/>
          </p:cNvGrpSpPr>
          <p:nvPr/>
        </p:nvGrpSpPr>
        <p:grpSpPr>
          <a:xfrm>
            <a:off x="1075055" y="2430145"/>
            <a:ext cx="1705610" cy="1705610"/>
            <a:chOff x="1075055" y="2430145"/>
            <a:chExt cx="1705610" cy="1705610"/>
          </a:xfrm>
        </p:grpSpPr>
        <p:sp>
          <p:nvSpPr>
            <p:cNvPr id="150" name="도형 138"/>
            <p:cNvSpPr>
              <a:spLocks/>
            </p:cNvSpPr>
            <p:nvPr/>
          </p:nvSpPr>
          <p:spPr>
            <a:xfrm>
              <a:off x="1075055" y="2430145"/>
              <a:ext cx="1706245" cy="1706245"/>
            </a:xfrm>
            <a:prstGeom prst="ellipse"/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1" name="텍스트 상자 139"/>
            <p:cNvSpPr txBox="1">
              <a:spLocks/>
            </p:cNvSpPr>
            <p:nvPr/>
          </p:nvSpPr>
          <p:spPr>
            <a:xfrm>
              <a:off x="1452880" y="306260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2" name="도형 141"/>
          <p:cNvCxnSpPr/>
          <p:nvPr/>
        </p:nvCxnSpPr>
        <p:spPr>
          <a:xfrm>
            <a:off x="2961640" y="3222625"/>
            <a:ext cx="28473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텍스트 상자 142"/>
          <p:cNvSpPr txBox="1">
            <a:spLocks/>
          </p:cNvSpPr>
          <p:nvPr/>
        </p:nvSpPr>
        <p:spPr>
          <a:xfrm rot="0">
            <a:off x="3216275" y="3365500"/>
            <a:ext cx="236029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글 작성 및 정보 검색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56" name="도형 143"/>
          <p:cNvSpPr>
            <a:spLocks/>
          </p:cNvSpPr>
          <p:nvPr/>
        </p:nvSpPr>
        <p:spPr>
          <a:xfrm>
            <a:off x="7288530" y="1181735"/>
            <a:ext cx="2052320" cy="2016760"/>
          </a:xfrm>
          <a:prstGeom prst="diamond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57" name="텍스트 상자 144"/>
          <p:cNvSpPr txBox="1">
            <a:spLocks/>
          </p:cNvSpPr>
          <p:nvPr/>
        </p:nvSpPr>
        <p:spPr>
          <a:xfrm rot="0">
            <a:off x="7652385" y="1967865"/>
            <a:ext cx="1445895" cy="4305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200">
                <a:solidFill>
                  <a:schemeClr val="tx1"/>
                </a:solidFill>
                <a:latin typeface="서울남산체 EB" charset="0"/>
                <a:ea typeface="서울남산체 EB" charset="0"/>
              </a:rPr>
              <a:t> 커뮤니티</a:t>
            </a:r>
            <a:endParaRPr lang="ko-KR" altLang="en-US" sz="220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8" name="그룹 155"/>
          <p:cNvGrpSpPr>
            <a:grpSpLocks/>
          </p:cNvGrpSpPr>
          <p:nvPr/>
        </p:nvGrpSpPr>
        <p:grpSpPr>
          <a:xfrm>
            <a:off x="5259070" y="3365500"/>
            <a:ext cx="6121400" cy="2018030"/>
            <a:chOff x="5259070" y="3365500"/>
            <a:chExt cx="6121400" cy="2018030"/>
          </a:xfrm>
        </p:grpSpPr>
        <p:grpSp>
          <p:nvGrpSpPr>
            <p:cNvPr id="159" name="그룹 148"/>
            <p:cNvGrpSpPr>
              <a:grpSpLocks/>
            </p:cNvGrpSpPr>
            <p:nvPr/>
          </p:nvGrpSpPr>
          <p:grpSpPr>
            <a:xfrm>
              <a:off x="5259070" y="3368675"/>
              <a:ext cx="2051685" cy="2014855"/>
              <a:chOff x="5259070" y="3368675"/>
              <a:chExt cx="2051685" cy="2014855"/>
            </a:xfrm>
          </p:grpSpPr>
          <p:sp>
            <p:nvSpPr>
              <p:cNvPr id="160" name="도형 146"/>
              <p:cNvSpPr>
                <a:spLocks/>
              </p:cNvSpPr>
              <p:nvPr/>
            </p:nvSpPr>
            <p:spPr>
              <a:xfrm rot="0">
                <a:off x="5259070" y="3368675"/>
                <a:ext cx="2052955" cy="2016125"/>
              </a:xfrm>
              <a:prstGeom prst="diamond"/>
              <a:solidFill>
                <a:schemeClr val="accent2">
                  <a:lumMod val="60000"/>
                  <a:lumOff val="40000"/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1" name="텍스트 상자 147"/>
              <p:cNvSpPr txBox="1">
                <a:spLocks/>
              </p:cNvSpPr>
              <p:nvPr/>
            </p:nvSpPr>
            <p:spPr>
              <a:xfrm rot="0">
                <a:off x="5773420" y="4005580"/>
                <a:ext cx="1057910" cy="7696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주제별 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정보글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2" name="그룹 151"/>
            <p:cNvGrpSpPr>
              <a:grpSpLocks/>
            </p:cNvGrpSpPr>
            <p:nvPr/>
          </p:nvGrpSpPr>
          <p:grpSpPr>
            <a:xfrm>
              <a:off x="7287895" y="3365500"/>
              <a:ext cx="2052320" cy="2015490"/>
              <a:chOff x="7287895" y="3365500"/>
              <a:chExt cx="2052320" cy="2015490"/>
            </a:xfrm>
          </p:grpSpPr>
          <p:sp>
            <p:nvSpPr>
              <p:cNvPr id="163" name="도형 149"/>
              <p:cNvSpPr>
                <a:spLocks/>
              </p:cNvSpPr>
              <p:nvPr/>
            </p:nvSpPr>
            <p:spPr>
              <a:xfrm rot="0">
                <a:off x="7287895" y="3365500"/>
                <a:ext cx="2052955" cy="2016125"/>
              </a:xfrm>
              <a:prstGeom prst="diamond"/>
              <a:solidFill>
                <a:schemeClr val="accent6">
                  <a:lumMod val="60000"/>
                  <a:lumOff val="40000"/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4" name="텍스트 상자 150"/>
              <p:cNvSpPr txBox="1">
                <a:spLocks/>
              </p:cNvSpPr>
              <p:nvPr/>
            </p:nvSpPr>
            <p:spPr>
              <a:xfrm rot="0">
                <a:off x="7438390" y="4164965"/>
                <a:ext cx="1760855" cy="43116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현직자 인터뷰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5" name="그룹 154"/>
            <p:cNvGrpSpPr>
              <a:grpSpLocks/>
            </p:cNvGrpSpPr>
            <p:nvPr/>
          </p:nvGrpSpPr>
          <p:grpSpPr>
            <a:xfrm>
              <a:off x="9328150" y="3366770"/>
              <a:ext cx="2052320" cy="2015490"/>
              <a:chOff x="9328150" y="3366770"/>
              <a:chExt cx="2052320" cy="2015490"/>
            </a:xfrm>
          </p:grpSpPr>
          <p:sp>
            <p:nvSpPr>
              <p:cNvPr id="166" name="도형 152"/>
              <p:cNvSpPr>
                <a:spLocks/>
              </p:cNvSpPr>
              <p:nvPr/>
            </p:nvSpPr>
            <p:spPr>
              <a:xfrm rot="0">
                <a:off x="9328150" y="3366770"/>
                <a:ext cx="2052955" cy="2016125"/>
              </a:xfrm>
              <a:prstGeom prst="diamond"/>
              <a:solidFill>
                <a:schemeClr val="accent3"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7" name="텍스트 상자 153"/>
              <p:cNvSpPr txBox="1">
                <a:spLocks/>
              </p:cNvSpPr>
              <p:nvPr/>
            </p:nvSpPr>
            <p:spPr>
              <a:xfrm rot="0">
                <a:off x="9507855" y="4133850"/>
                <a:ext cx="1694815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취업랩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</p:grpSp>
      <p:cxnSp>
        <p:nvCxnSpPr>
          <p:cNvPr id="168" name="도형 156"/>
          <p:cNvCxnSpPr/>
          <p:nvPr/>
        </p:nvCxnSpPr>
        <p:spPr>
          <a:xfrm flipV="1">
            <a:off x="6194425" y="3234690"/>
            <a:ext cx="4448810" cy="3810"/>
          </a:xfrm>
          <a:prstGeom prst="line"/>
          <a:ln w="28575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유료상품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2" name="그룹 43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3" name="그림 4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4" name="텍스트 상자 42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480" y="3481070"/>
            <a:ext cx="1802130" cy="1794510"/>
          </a:xfrm>
          <a:prstGeom prst="rect"/>
          <a:noFill/>
        </p:spPr>
      </p:pic>
      <p:pic>
        <p:nvPicPr>
          <p:cNvPr id="149" name="그림 2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83190" y="3522980"/>
            <a:ext cx="1851025" cy="1802130"/>
          </a:xfrm>
          <a:prstGeom prst="rect"/>
          <a:noFill/>
        </p:spPr>
      </p:pic>
      <p:pic>
        <p:nvPicPr>
          <p:cNvPr id="150" name="그림 2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41160" y="993775"/>
            <a:ext cx="1802130" cy="1784350"/>
          </a:xfrm>
          <a:prstGeom prst="rect"/>
          <a:noFill/>
        </p:spPr>
      </p:pic>
      <p:grpSp>
        <p:nvGrpSpPr>
          <p:cNvPr id="151" name="그룹 161"/>
          <p:cNvGrpSpPr>
            <a:grpSpLocks/>
          </p:cNvGrpSpPr>
          <p:nvPr/>
        </p:nvGrpSpPr>
        <p:grpSpPr>
          <a:xfrm>
            <a:off x="1892300" y="3495675"/>
            <a:ext cx="1703705" cy="1703705"/>
            <a:chOff x="1892300" y="3495675"/>
            <a:chExt cx="1703705" cy="17037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2" name="도형 159"/>
            <p:cNvSpPr>
              <a:spLocks/>
            </p:cNvSpPr>
            <p:nvPr/>
          </p:nvSpPr>
          <p:spPr>
            <a:xfrm rot="0">
              <a:off x="1892300" y="349567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3" name="텍스트 상자 160"/>
            <p:cNvSpPr txBox="1">
              <a:spLocks/>
            </p:cNvSpPr>
            <p:nvPr/>
          </p:nvSpPr>
          <p:spPr>
            <a:xfrm rot="0">
              <a:off x="2414905" y="4119245"/>
              <a:ext cx="662305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회원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54" name="그룹 164"/>
          <p:cNvGrpSpPr>
            <a:grpSpLocks/>
          </p:cNvGrpSpPr>
          <p:nvPr/>
        </p:nvGrpSpPr>
        <p:grpSpPr>
          <a:xfrm>
            <a:off x="8661400" y="3547745"/>
            <a:ext cx="1703705" cy="1703705"/>
            <a:chOff x="8661400" y="3547745"/>
            <a:chExt cx="1703705" cy="17037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5" name="도형 162"/>
            <p:cNvSpPr>
              <a:spLocks/>
            </p:cNvSpPr>
            <p:nvPr/>
          </p:nvSpPr>
          <p:spPr>
            <a:xfrm rot="0">
              <a:off x="8661400" y="354774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6" name="텍스트 상자 163"/>
            <p:cNvSpPr txBox="1">
              <a:spLocks/>
            </p:cNvSpPr>
            <p:nvPr/>
          </p:nvSpPr>
          <p:spPr>
            <a:xfrm rot="0">
              <a:off x="9065895" y="4171315"/>
              <a:ext cx="899795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전문가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7" name="도형 165"/>
          <p:cNvCxnSpPr/>
          <p:nvPr/>
        </p:nvCxnSpPr>
        <p:spPr>
          <a:xfrm rot="0">
            <a:off x="4109720" y="5164455"/>
            <a:ext cx="423291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텍스트 상자 166"/>
          <p:cNvSpPr txBox="1">
            <a:spLocks/>
          </p:cNvSpPr>
          <p:nvPr/>
        </p:nvSpPr>
        <p:spPr>
          <a:xfrm rot="0">
            <a:off x="5151120" y="5198745"/>
            <a:ext cx="205422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유료 상품  구매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59" name="도형 167"/>
          <p:cNvCxnSpPr/>
          <p:nvPr/>
        </p:nvCxnSpPr>
        <p:spPr>
          <a:xfrm rot="0" flipH="1">
            <a:off x="4067810" y="4972685"/>
            <a:ext cx="4220845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텍스트 상자 168"/>
          <p:cNvSpPr txBox="1">
            <a:spLocks/>
          </p:cNvSpPr>
          <p:nvPr/>
        </p:nvSpPr>
        <p:spPr>
          <a:xfrm rot="0">
            <a:off x="4458970" y="4587240"/>
            <a:ext cx="317436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서비스 제공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1" name="도형 169"/>
          <p:cNvCxnSpPr/>
          <p:nvPr/>
        </p:nvCxnSpPr>
        <p:spPr>
          <a:xfrm rot="0">
            <a:off x="6783070" y="2786380"/>
            <a:ext cx="1756410" cy="9594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텍스트 상자 170"/>
          <p:cNvSpPr txBox="1">
            <a:spLocks/>
          </p:cNvSpPr>
          <p:nvPr/>
        </p:nvSpPr>
        <p:spPr>
          <a:xfrm rot="1620000">
            <a:off x="6517005" y="2745105"/>
            <a:ext cx="266001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상품 등록 신청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3" name="도형 171"/>
          <p:cNvCxnSpPr/>
          <p:nvPr/>
        </p:nvCxnSpPr>
        <p:spPr>
          <a:xfrm rot="0" flipH="1" flipV="1">
            <a:off x="6800850" y="2589530"/>
            <a:ext cx="1846580" cy="10306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72"/>
          <p:cNvSpPr txBox="1">
            <a:spLocks/>
          </p:cNvSpPr>
          <p:nvPr/>
        </p:nvSpPr>
        <p:spPr>
          <a:xfrm rot="1680000">
            <a:off x="6511290" y="3371215"/>
            <a:ext cx="203009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전문가 및 상품 등록 승인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5" name="도형 173"/>
          <p:cNvCxnSpPr/>
          <p:nvPr/>
        </p:nvCxnSpPr>
        <p:spPr>
          <a:xfrm rot="0" flipV="1">
            <a:off x="3449320" y="2526665"/>
            <a:ext cx="1541780" cy="11118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텍스트 상자 174"/>
          <p:cNvSpPr txBox="1">
            <a:spLocks/>
          </p:cNvSpPr>
          <p:nvPr/>
        </p:nvSpPr>
        <p:spPr>
          <a:xfrm rot="19560000">
            <a:off x="2694305" y="2754630"/>
            <a:ext cx="2660650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전문가 신청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67" name="그룹 178"/>
          <p:cNvGrpSpPr>
            <a:grpSpLocks/>
          </p:cNvGrpSpPr>
          <p:nvPr/>
        </p:nvGrpSpPr>
        <p:grpSpPr>
          <a:xfrm>
            <a:off x="5109210" y="1103630"/>
            <a:ext cx="1704340" cy="1704340"/>
            <a:chOff x="5109210" y="1103630"/>
            <a:chExt cx="1704340" cy="17043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8" name="도형 176"/>
            <p:cNvSpPr>
              <a:spLocks/>
            </p:cNvSpPr>
            <p:nvPr/>
          </p:nvSpPr>
          <p:spPr>
            <a:xfrm rot="0">
              <a:off x="5109210" y="1103630"/>
              <a:ext cx="1705610" cy="1705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69" name="텍스트 상자 177"/>
            <p:cNvSpPr txBox="1">
              <a:spLocks/>
            </p:cNvSpPr>
            <p:nvPr/>
          </p:nvSpPr>
          <p:spPr>
            <a:xfrm rot="0">
              <a:off x="5513705" y="1727200"/>
              <a:ext cx="900430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운영자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 rot="0">
            <a:off x="0" y="0"/>
            <a:ext cx="6210935" cy="685927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 flipH="1">
            <a:off x="1967230" y="669290"/>
            <a:ext cx="3175635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목차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967740" y="2077085"/>
            <a:ext cx="2880995" cy="523240"/>
            <a:chOff x="967740" y="2077085"/>
            <a:chExt cx="2880995" cy="523240"/>
          </a:xfrm>
        </p:grpSpPr>
        <p:sp>
          <p:nvSpPr>
            <p:cNvPr id="6" name="TextBox 5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967740" y="2077085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#1,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751965" y="2077085"/>
              <a:ext cx="209804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프로젝트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개요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021715" y="2898140"/>
            <a:ext cx="2347595" cy="523240"/>
            <a:chOff x="1021715" y="2898140"/>
            <a:chExt cx="2347595" cy="523240"/>
          </a:xfrm>
        </p:grpSpPr>
        <p:sp>
          <p:nvSpPr>
            <p:cNvPr id="10" name="TextBox 9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2898140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#2,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2898140"/>
              <a:ext cx="156464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팀 및 역할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021715" y="3727450"/>
            <a:ext cx="2965450" cy="523875"/>
            <a:chOff x="1021715" y="3727450"/>
            <a:chExt cx="2965450" cy="523875"/>
          </a:xfrm>
        </p:grpSpPr>
        <p:sp>
          <p:nvSpPr>
            <p:cNvPr id="13" name="TextBox 12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3727450"/>
              <a:ext cx="786130" cy="52514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#3,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3727450"/>
              <a:ext cx="2182495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주요 기능 소개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021715" y="4520565"/>
            <a:ext cx="3877310" cy="523240"/>
            <a:chOff x="1021715" y="4520565"/>
            <a:chExt cx="3877310" cy="523240"/>
          </a:xfrm>
        </p:grpSpPr>
        <p:sp>
          <p:nvSpPr>
            <p:cNvPr id="16" name="TextBox 15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4520565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#4,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4520565"/>
              <a:ext cx="3094355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수행절차 및 개발환경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pic>
        <p:nvPicPr>
          <p:cNvPr id="19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6490" y="-1270"/>
            <a:ext cx="6007100" cy="6874510"/>
          </a:xfrm>
          <a:prstGeom prst="rect"/>
          <a:noFill/>
        </p:spPr>
      </p:pic>
      <p:grpSp>
        <p:nvGrpSpPr>
          <p:cNvPr id="20" name="그룹 28"/>
          <p:cNvGrpSpPr>
            <a:grpSpLocks/>
          </p:cNvGrpSpPr>
          <p:nvPr/>
        </p:nvGrpSpPr>
        <p:grpSpPr>
          <a:xfrm>
            <a:off x="1022350" y="5963285"/>
            <a:ext cx="2800350" cy="522605"/>
            <a:chOff x="1022350" y="5963285"/>
            <a:chExt cx="2800350" cy="522605"/>
          </a:xfrm>
        </p:grpSpPr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1022350" y="5963285"/>
              <a:ext cx="77787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#6,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1806575" y="5963285"/>
              <a:ext cx="201676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Q&amp;A 및 소감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3" name="그룹 31"/>
          <p:cNvGrpSpPr>
            <a:grpSpLocks/>
          </p:cNvGrpSpPr>
          <p:nvPr/>
        </p:nvGrpSpPr>
        <p:grpSpPr>
          <a:xfrm>
            <a:off x="1022350" y="5228590"/>
            <a:ext cx="1809115" cy="522605"/>
            <a:chOff x="1022350" y="5228590"/>
            <a:chExt cx="1809115" cy="522605"/>
          </a:xfrm>
        </p:grpSpPr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1022350" y="5228590"/>
              <a:ext cx="77851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#5,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806575" y="5228590"/>
              <a:ext cx="1025525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시연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4540" cy="254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 rot="0">
            <a:off x="162560" y="159385"/>
            <a:ext cx="845820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6820" cy="1200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 descr="C:/Users/PC-08/AppData/Roaming/PolarisOffice/ETemp/2988_13465392/fImage2701114991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9740" cy="262255"/>
          </a:xfrm>
          <a:prstGeom prst="rect"/>
          <a:noFill/>
        </p:spPr>
      </p:pic>
      <p:grpSp>
        <p:nvGrpSpPr>
          <p:cNvPr id="122" name="Group 5"/>
          <p:cNvGrpSpPr/>
          <p:nvPr/>
        </p:nvGrpSpPr>
        <p:grpSpPr>
          <a:xfrm rot="0">
            <a:off x="111760" y="993775"/>
            <a:ext cx="2837815" cy="491490"/>
            <a:chOff x="111760" y="993775"/>
            <a:chExt cx="2837815" cy="49149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 rot="0">
              <a:off x="685165" y="1039495"/>
              <a:ext cx="226441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시스템관리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 descr="C:/Users/PC-08/AppData/Roaming/PolarisOffice/ETemp/2988_13465392/fImage1962811975436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1760" y="993775"/>
              <a:ext cx="534670" cy="491490"/>
            </a:xfrm>
            <a:prstGeom prst="rect"/>
            <a:noFill/>
          </p:spPr>
        </p:pic>
      </p:grpSp>
      <p:grpSp>
        <p:nvGrpSpPr>
          <p:cNvPr id="142" name="Group 5"/>
          <p:cNvGrpSpPr/>
          <p:nvPr/>
        </p:nvGrpSpPr>
        <p:grpSpPr>
          <a:xfrm rot="0"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43" name="Picture " descr="C:/Users/PC-08/AppData/Roaming/PolarisOffice/ETemp/2988_13465392/fImage10111182566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3580" cy="372745"/>
            </a:xfrm>
            <a:prstGeom prst="rect"/>
            <a:noFill/>
          </p:spPr>
        </p:pic>
        <p:sp>
          <p:nvSpPr>
            <p:cNvPr id="144" name="Rect 0"/>
            <p:cNvSpPr txBox="1">
              <a:spLocks/>
            </p:cNvSpPr>
            <p:nvPr/>
          </p:nvSpPr>
          <p:spPr>
            <a:xfrm rot="0">
              <a:off x="10447655" y="680720"/>
              <a:ext cx="1131570" cy="2324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Picture " descr="C:/Users/PC-08/AppData/Roaming/PolarisOffice/ETemp/2988_13465392/fImage23282668194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480" y="3481070"/>
            <a:ext cx="1802765" cy="1795145"/>
          </a:xfrm>
          <a:prstGeom prst="rect"/>
          <a:noFill/>
        </p:spPr>
      </p:pic>
      <p:pic>
        <p:nvPicPr>
          <p:cNvPr id="149" name="Picture " descr="C:/Users/PC-08/AppData/Roaming/PolarisOffice/ETemp/2988_13465392/fImage22409673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83190" y="3522980"/>
            <a:ext cx="1851660" cy="1802765"/>
          </a:xfrm>
          <a:prstGeom prst="rect"/>
          <a:noFill/>
        </p:spPr>
      </p:pic>
      <p:pic>
        <p:nvPicPr>
          <p:cNvPr id="150" name="Picture " descr="C:/Users/PC-08/AppData/Roaming/PolarisOffice/ETemp/2988_13465392/fImage20640674543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41160" y="993775"/>
            <a:ext cx="1802765" cy="1784985"/>
          </a:xfrm>
          <a:prstGeom prst="rect"/>
          <a:noFill/>
        </p:spPr>
      </p:pic>
      <p:grpSp>
        <p:nvGrpSpPr>
          <p:cNvPr id="151" name="Group 5"/>
          <p:cNvGrpSpPr/>
          <p:nvPr/>
        </p:nvGrpSpPr>
        <p:grpSpPr>
          <a:xfrm rot="0">
            <a:off x="1892300" y="3495675"/>
            <a:ext cx="1704340" cy="1704340"/>
            <a:chOff x="1892300" y="3495675"/>
            <a:chExt cx="1704340" cy="17043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2" name="Rect 0"/>
            <p:cNvSpPr>
              <a:spLocks/>
            </p:cNvSpPr>
            <p:nvPr/>
          </p:nvSpPr>
          <p:spPr>
            <a:xfrm rot="0">
              <a:off x="1892300" y="3495675"/>
              <a:ext cx="1705610" cy="1705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3" name="Rect 0"/>
            <p:cNvSpPr txBox="1">
              <a:spLocks/>
            </p:cNvSpPr>
            <p:nvPr/>
          </p:nvSpPr>
          <p:spPr>
            <a:xfrm rot="0">
              <a:off x="2414905" y="4119245"/>
              <a:ext cx="662940" cy="43180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회원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54" name="Group 5"/>
          <p:cNvGrpSpPr/>
          <p:nvPr/>
        </p:nvGrpSpPr>
        <p:grpSpPr>
          <a:xfrm rot="0">
            <a:off x="8661400" y="3547745"/>
            <a:ext cx="1705610" cy="1705610"/>
            <a:chOff x="8661400" y="3547745"/>
            <a:chExt cx="1705610" cy="170561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5" name="Rect 0"/>
            <p:cNvSpPr>
              <a:spLocks/>
            </p:cNvSpPr>
            <p:nvPr/>
          </p:nvSpPr>
          <p:spPr>
            <a:xfrm rot="0">
              <a:off x="8661400" y="3547745"/>
              <a:ext cx="1705610" cy="1705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6" name="Rect 0"/>
            <p:cNvSpPr txBox="1">
              <a:spLocks/>
            </p:cNvSpPr>
            <p:nvPr/>
          </p:nvSpPr>
          <p:spPr>
            <a:xfrm rot="0">
              <a:off x="9065895" y="4171315"/>
              <a:ext cx="668655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회원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61" name="Rect 0"/>
          <p:cNvCxnSpPr/>
          <p:nvPr/>
        </p:nvCxnSpPr>
        <p:spPr>
          <a:xfrm rot="0">
            <a:off x="6783070" y="2786380"/>
            <a:ext cx="1757045" cy="960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 0"/>
          <p:cNvSpPr txBox="1">
            <a:spLocks/>
          </p:cNvSpPr>
          <p:nvPr/>
        </p:nvSpPr>
        <p:spPr>
          <a:xfrm rot="1620000">
            <a:off x="6517005" y="2745105"/>
            <a:ext cx="26606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차단 해제 요청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3" name="Rect 0"/>
          <p:cNvCxnSpPr/>
          <p:nvPr/>
        </p:nvCxnSpPr>
        <p:spPr>
          <a:xfrm rot="0" flipH="1" flipV="1">
            <a:off x="6800850" y="2589530"/>
            <a:ext cx="1847215" cy="10312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 0"/>
          <p:cNvSpPr txBox="1">
            <a:spLocks/>
          </p:cNvSpPr>
          <p:nvPr/>
        </p:nvSpPr>
        <p:spPr>
          <a:xfrm rot="1680000">
            <a:off x="6511290" y="3371215"/>
            <a:ext cx="20307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차단 / 해제</a:t>
            </a:r>
            <a:endParaRPr lang="ko-KR" altLang="en-US"/>
          </a:p>
        </p:txBody>
      </p:sp>
      <p:cxnSp>
        <p:nvCxnSpPr>
          <p:cNvPr id="165" name="Rect 0"/>
          <p:cNvCxnSpPr/>
          <p:nvPr/>
        </p:nvCxnSpPr>
        <p:spPr>
          <a:xfrm rot="0" flipV="1">
            <a:off x="3449320" y="2526665"/>
            <a:ext cx="1542415" cy="11125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 0"/>
          <p:cNvSpPr txBox="1">
            <a:spLocks/>
          </p:cNvSpPr>
          <p:nvPr/>
        </p:nvSpPr>
        <p:spPr>
          <a:xfrm rot="19560000">
            <a:off x="2694305" y="2754630"/>
            <a:ext cx="26612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신고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67" name="Group 5"/>
          <p:cNvGrpSpPr/>
          <p:nvPr/>
        </p:nvGrpSpPr>
        <p:grpSpPr>
          <a:xfrm rot="0">
            <a:off x="5109210" y="1103630"/>
            <a:ext cx="1704975" cy="1704975"/>
            <a:chOff x="5109210" y="1103630"/>
            <a:chExt cx="1704975" cy="170497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8" name="Rect 0"/>
            <p:cNvSpPr>
              <a:spLocks/>
            </p:cNvSpPr>
            <p:nvPr/>
          </p:nvSpPr>
          <p:spPr>
            <a:xfrm rot="0">
              <a:off x="5109210" y="1103630"/>
              <a:ext cx="1706245" cy="170624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69" name="Rect 0"/>
            <p:cNvSpPr txBox="1">
              <a:spLocks/>
            </p:cNvSpPr>
            <p:nvPr/>
          </p:nvSpPr>
          <p:spPr>
            <a:xfrm rot="0">
              <a:off x="5513705" y="1727200"/>
              <a:ext cx="901065" cy="43180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운영자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70" name="텍스트 상자 4"/>
          <p:cNvSpPr txBox="1">
            <a:spLocks/>
          </p:cNvSpPr>
          <p:nvPr/>
        </p:nvSpPr>
        <p:spPr>
          <a:xfrm rot="0">
            <a:off x="4402455" y="3920490"/>
            <a:ext cx="312420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400">
                <a:latin typeface="서울남산체 EB" charset="0"/>
                <a:ea typeface="서울남산체 EB" charset="0"/>
              </a:rPr>
              <a:t>총괄 기업회원 승인</a:t>
            </a:r>
            <a:endParaRPr lang="ko-KR" altLang="en-US" sz="1400">
              <a:latin typeface="서울남산체 EB" charset="0"/>
              <a:ea typeface="서울남산체 EB" charset="0"/>
            </a:endParaRPr>
          </a:p>
          <a:p>
            <a:pPr marL="0" indent="0" algn="ctr" hangingPunct="1"/>
            <a:r>
              <a:rPr sz="1400">
                <a:latin typeface="서울남산체 EB" charset="0"/>
                <a:ea typeface="서울남산체 EB" charset="0"/>
              </a:rPr>
              <a:t>상품 승인</a:t>
            </a:r>
            <a:endParaRPr lang="ko-KR" altLang="en-US" sz="1400">
              <a:latin typeface="서울남산체 EB" charset="0"/>
              <a:ea typeface="서울남산체 EB" charset="0"/>
            </a:endParaRPr>
          </a:p>
          <a:p>
            <a:pPr marL="0" indent="0" algn="ctr" hangingPunct="1"/>
            <a:r>
              <a:rPr sz="1400">
                <a:latin typeface="서울남산체 EB" charset="0"/>
                <a:ea typeface="서울남산체 EB" charset="0"/>
              </a:rPr>
              <a:t>회원 차단, 블랙</a:t>
            </a:r>
            <a:endParaRPr lang="ko-KR" altLang="en-US" sz="1400">
              <a:latin typeface="서울남산체 EB" charset="0"/>
              <a:ea typeface="서울남산체 EB" charset="0"/>
            </a:endParaRPr>
          </a:p>
          <a:p>
            <a:pPr marL="0" indent="0" algn="ctr" hangingPunct="1"/>
            <a:r>
              <a:rPr sz="1400">
                <a:latin typeface="서울남산체 EB" charset="0"/>
                <a:ea typeface="서울남산체 EB" charset="0"/>
              </a:rPr>
              <a:t>문의 답변</a:t>
            </a:r>
            <a:endParaRPr lang="ko-KR" altLang="en-US" sz="1400">
              <a:latin typeface="서울남산체 EB" charset="0"/>
              <a:ea typeface="서울남산체 EB" charset="0"/>
            </a:endParaRPr>
          </a:p>
          <a:p>
            <a:pPr marL="0" indent="0" algn="ctr" hangingPunct="1"/>
            <a:r>
              <a:rPr sz="1400">
                <a:latin typeface="서울남산체 EB" charset="0"/>
                <a:ea typeface="서울남산체 EB" charset="0"/>
              </a:rPr>
              <a:t>공지사항, 도움말 작성 </a:t>
            </a:r>
            <a:endParaRPr lang="ko-KR" altLang="en-US" sz="1400">
              <a:latin typeface="서울남산체 EB" charset="0"/>
              <a:ea typeface="서울남산체 EB" charset="0"/>
            </a:endParaRPr>
          </a:p>
          <a:p>
            <a:pPr marL="0" indent="0" algn="ctr" hangingPunct="1"/>
            <a:endParaRPr lang="ko-KR" altLang="en-US" sz="14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449580" y="3708400"/>
              <a:ext cx="5109210" cy="1230630"/>
              <a:chOff x="449580" y="3708400"/>
              <a:chExt cx="5109210" cy="123063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4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449580" y="4231640"/>
                <a:ext cx="5109845" cy="70802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수행절차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및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개발환경</a:t>
                </a:r>
                <a:endParaRPr lang="ko-KR" altLang="en-US" sz="40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59486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수행절차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aphicFrame>
        <p:nvGraphicFramePr>
          <p:cNvPr id="125" name="표 197"/>
          <p:cNvGraphicFramePr>
            <a:graphicFrameLocks noGrp="1"/>
          </p:cNvGraphicFramePr>
          <p:nvPr/>
        </p:nvGraphicFramePr>
        <p:xfrm>
          <a:off x="124460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일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수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목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금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토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도형 198"/>
          <p:cNvSpPr>
            <a:spLocks/>
          </p:cNvSpPr>
          <p:nvPr/>
        </p:nvSpPr>
        <p:spPr>
          <a:xfrm>
            <a:off x="139700" y="3602355"/>
            <a:ext cx="4970145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27" name="도형 199"/>
          <p:cNvSpPr>
            <a:spLocks/>
          </p:cNvSpPr>
          <p:nvPr/>
        </p:nvSpPr>
        <p:spPr>
          <a:xfrm rot="10800000">
            <a:off x="4314825" y="2837180"/>
            <a:ext cx="1621790" cy="1098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28" name="텍스트 상자 200"/>
          <p:cNvSpPr txBox="1">
            <a:spLocks/>
          </p:cNvSpPr>
          <p:nvPr/>
        </p:nvSpPr>
        <p:spPr>
          <a:xfrm>
            <a:off x="2088515" y="3652520"/>
            <a:ext cx="1376045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chemeClr val="accent1">
                    <a:alpha val="67902"/>
                  </a:schemeClr>
                </a:solidFill>
                <a:latin typeface="서울남산체 EB" charset="0"/>
                <a:ea typeface="서울남산체 EB" charset="0"/>
              </a:rPr>
              <a:t>주제 선정(1/6~1/13)</a:t>
            </a:r>
            <a:endParaRPr lang="ko-KR" altLang="en-US" sz="2700" b="1">
              <a:solidFill>
                <a:schemeClr val="accent1">
                  <a:alpha val="67902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29" name="도형 201"/>
          <p:cNvSpPr>
            <a:spLocks/>
          </p:cNvSpPr>
          <p:nvPr/>
        </p:nvSpPr>
        <p:spPr>
          <a:xfrm>
            <a:off x="138430" y="4476115"/>
            <a:ext cx="5798185" cy="55245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0" name="도형 202"/>
          <p:cNvSpPr>
            <a:spLocks/>
          </p:cNvSpPr>
          <p:nvPr/>
        </p:nvSpPr>
        <p:spPr>
          <a:xfrm rot="10800000">
            <a:off x="5107305" y="3597275"/>
            <a:ext cx="829945" cy="1098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1" name="도형 203"/>
          <p:cNvSpPr>
            <a:spLocks/>
          </p:cNvSpPr>
          <p:nvPr/>
        </p:nvSpPr>
        <p:spPr>
          <a:xfrm>
            <a:off x="135255" y="6137910"/>
            <a:ext cx="331343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2" name="도형 204"/>
          <p:cNvSpPr>
            <a:spLocks/>
          </p:cNvSpPr>
          <p:nvPr/>
        </p:nvSpPr>
        <p:spPr>
          <a:xfrm>
            <a:off x="136525" y="5330825"/>
            <a:ext cx="5798185" cy="55245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3" name="텍스트 상자 205"/>
          <p:cNvSpPr txBox="1">
            <a:spLocks/>
          </p:cNvSpPr>
          <p:nvPr/>
        </p:nvSpPr>
        <p:spPr>
          <a:xfrm>
            <a:off x="2028825" y="4535805"/>
            <a:ext cx="165481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783E94">
                    <a:alpha val="47885"/>
                  </a:srgbClr>
                </a:solidFill>
                <a:latin typeface="서울남산체 EB" charset="0"/>
                <a:ea typeface="서울남산체 EB" charset="0"/>
              </a:rPr>
              <a:t>시스템 설계(1/14~2/1)</a:t>
            </a:r>
            <a:endParaRPr lang="ko-KR" altLang="en-US" sz="2700" b="1">
              <a:solidFill>
                <a:srgbClr val="783E94">
                  <a:alpha val="47885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4" name="도형 206"/>
          <p:cNvSpPr>
            <a:spLocks/>
          </p:cNvSpPr>
          <p:nvPr/>
        </p:nvSpPr>
        <p:spPr>
          <a:xfrm rot="10800000">
            <a:off x="3468370" y="6145530"/>
            <a:ext cx="2486025" cy="1098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EBBA6F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5" name="도형 207"/>
          <p:cNvSpPr>
            <a:spLocks/>
          </p:cNvSpPr>
          <p:nvPr/>
        </p:nvSpPr>
        <p:spPr>
          <a:xfrm>
            <a:off x="4638675" y="1371600"/>
            <a:ext cx="2915920" cy="40068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1월 ~ 3월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6" name="표 208"/>
          <p:cNvGraphicFramePr>
            <a:graphicFrameLocks noGrp="1"/>
          </p:cNvGraphicFramePr>
          <p:nvPr/>
        </p:nvGraphicFramePr>
        <p:xfrm>
          <a:off x="6166485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일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수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목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금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토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도형 209"/>
          <p:cNvSpPr>
            <a:spLocks/>
          </p:cNvSpPr>
          <p:nvPr/>
        </p:nvSpPr>
        <p:spPr>
          <a:xfrm>
            <a:off x="6179820" y="4463415"/>
            <a:ext cx="248539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8" name="도형 210"/>
          <p:cNvSpPr>
            <a:spLocks/>
          </p:cNvSpPr>
          <p:nvPr/>
        </p:nvSpPr>
        <p:spPr>
          <a:xfrm rot="10800000">
            <a:off x="9525000" y="4426585"/>
            <a:ext cx="810895" cy="1104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9" name="텍스트 상자 211"/>
          <p:cNvSpPr txBox="1">
            <a:spLocks/>
          </p:cNvSpPr>
          <p:nvPr/>
        </p:nvSpPr>
        <p:spPr>
          <a:xfrm>
            <a:off x="9545955" y="4569460"/>
            <a:ext cx="85852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F0000">
                    <a:alpha val="60052"/>
                  </a:srgbClr>
                </a:solidFill>
                <a:latin typeface="서울남산체 EB" charset="0"/>
                <a:ea typeface="서울남산체 EB" charset="0"/>
              </a:rPr>
              <a:t>발표</a:t>
            </a:r>
            <a:endParaRPr lang="ko-KR" altLang="en-US" sz="2700" b="1">
              <a:solidFill>
                <a:srgbClr val="FF0000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0" name="도형 212"/>
          <p:cNvSpPr>
            <a:spLocks/>
          </p:cNvSpPr>
          <p:nvPr/>
        </p:nvSpPr>
        <p:spPr>
          <a:xfrm>
            <a:off x="6190615" y="3628390"/>
            <a:ext cx="5798185" cy="55245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3057B9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1" name="도형 213"/>
          <p:cNvSpPr>
            <a:spLocks/>
          </p:cNvSpPr>
          <p:nvPr/>
        </p:nvSpPr>
        <p:spPr>
          <a:xfrm>
            <a:off x="6189345" y="2856865"/>
            <a:ext cx="5798185" cy="55245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42" name="텍스트 상자 214"/>
          <p:cNvSpPr txBox="1">
            <a:spLocks/>
          </p:cNvSpPr>
          <p:nvPr/>
        </p:nvSpPr>
        <p:spPr>
          <a:xfrm>
            <a:off x="8131175" y="2872740"/>
            <a:ext cx="165481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F843A">
                    <a:alpha val="67902"/>
                  </a:srgbClr>
                </a:solidFill>
                <a:latin typeface="서울남산체 EB" charset="0"/>
                <a:ea typeface="서울남산체 EB" charset="0"/>
              </a:rPr>
              <a:t>시스템 구현(2/2~3/14)</a:t>
            </a:r>
            <a:endParaRPr lang="ko-KR" altLang="en-US" sz="2700" b="1">
              <a:solidFill>
                <a:srgbClr val="FF843A">
                  <a:alpha val="6790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3" name="도형 215"/>
          <p:cNvSpPr>
            <a:spLocks/>
          </p:cNvSpPr>
          <p:nvPr/>
        </p:nvSpPr>
        <p:spPr>
          <a:xfrm rot="10800000">
            <a:off x="8685530" y="4458335"/>
            <a:ext cx="810260" cy="10985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628E1">
              <a:alpha val="6868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F628E1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4" name="텍스트 상자 216"/>
          <p:cNvSpPr txBox="1">
            <a:spLocks/>
          </p:cNvSpPr>
          <p:nvPr/>
        </p:nvSpPr>
        <p:spPr>
          <a:xfrm>
            <a:off x="8439150" y="4516755"/>
            <a:ext cx="96012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628E1">
                    <a:alpha val="60052"/>
                  </a:srgbClr>
                </a:solidFill>
                <a:latin typeface="서울남산체 EB" charset="0"/>
                <a:ea typeface="서울남산체 EB" charset="0"/>
              </a:rPr>
              <a:t>테스트</a:t>
            </a:r>
            <a:endParaRPr lang="ko-KR" altLang="en-US" sz="2700" b="1">
              <a:solidFill>
                <a:srgbClr val="F628E1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145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" y="6397625"/>
            <a:ext cx="12044680" cy="296545"/>
          </a:xfrm>
          <a:prstGeom prst="rect"/>
          <a:noFill/>
        </p:spPr>
      </p:pic>
      <p:grpSp>
        <p:nvGrpSpPr>
          <p:cNvPr id="146" name="그룹 3"/>
          <p:cNvGrpSpPr>
            <a:grpSpLocks/>
          </p:cNvGrpSpPr>
          <p:nvPr/>
        </p:nvGrpSpPr>
        <p:grpSpPr>
          <a:xfrm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47" name="그림 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3580" cy="372745"/>
            </a:xfrm>
            <a:prstGeom prst="rect"/>
            <a:noFill/>
          </p:spPr>
        </p:pic>
        <p:sp>
          <p:nvSpPr>
            <p:cNvPr id="148" name="텍스트 상자 2"/>
            <p:cNvSpPr txBox="1">
              <a:spLocks/>
            </p:cNvSpPr>
            <p:nvPr/>
          </p:nvSpPr>
          <p:spPr>
            <a:xfrm>
              <a:off x="10447655" y="680720"/>
              <a:ext cx="113157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575119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31" name="그룹 46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2" name="그림 4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3" name="텍스트 상자 45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graphicFrame>
        <p:nvGraphicFramePr>
          <p:cNvPr id="134" name="표 181"/>
          <p:cNvGraphicFramePr>
            <a:graphicFrameLocks noGrp="1"/>
          </p:cNvGraphicFramePr>
          <p:nvPr/>
        </p:nvGraphicFramePr>
        <p:xfrm>
          <a:off x="1129665" y="3911600"/>
          <a:ext cx="5095240" cy="221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210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JAVA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2.3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HTML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ES6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표 182"/>
          <p:cNvGraphicFramePr>
            <a:graphicFrameLocks noGrp="1"/>
          </p:cNvGraphicFramePr>
          <p:nvPr/>
        </p:nvGraphicFramePr>
        <p:xfrm>
          <a:off x="6718300" y="1722120"/>
          <a:ext cx="5226050" cy="234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218690"/>
                <a:gridCol w="1355725"/>
              </a:tblGrid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툴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 Tool Suite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DB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Sql Developer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11.2.0.1.0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UML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ERD Cloud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프로젝트관리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REDMINE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6" name="텍스트 상자 183"/>
          <p:cNvSpPr txBox="1">
            <a:spLocks/>
          </p:cNvSpPr>
          <p:nvPr/>
        </p:nvSpPr>
        <p:spPr>
          <a:xfrm>
            <a:off x="8728710" y="1084580"/>
            <a:ext cx="119951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Tools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7" name="텍스트 상자 184"/>
          <p:cNvSpPr txBox="1">
            <a:spLocks/>
          </p:cNvSpPr>
          <p:nvPr/>
        </p:nvSpPr>
        <p:spPr>
          <a:xfrm>
            <a:off x="2618105" y="3331210"/>
            <a:ext cx="212026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Language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8" name="텍스트 상자 185"/>
          <p:cNvSpPr txBox="1">
            <a:spLocks/>
          </p:cNvSpPr>
          <p:nvPr/>
        </p:nvSpPr>
        <p:spPr>
          <a:xfrm>
            <a:off x="2642870" y="1139825"/>
            <a:ext cx="218440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Framwork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9" name="표 186"/>
          <p:cNvGraphicFramePr>
            <a:graphicFrameLocks noGrp="1"/>
          </p:cNvGraphicFramePr>
          <p:nvPr/>
        </p:nvGraphicFramePr>
        <p:xfrm>
          <a:off x="1165860" y="1722120"/>
          <a:ext cx="509524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152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4.3.25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Tiles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3.0.8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텍스트 상자 3"/>
          <p:cNvSpPr txBox="1">
            <a:spLocks/>
          </p:cNvSpPr>
          <p:nvPr/>
        </p:nvSpPr>
        <p:spPr>
          <a:xfrm rot="0">
            <a:off x="8234680" y="4213225"/>
            <a:ext cx="218503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형상관리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41" name="표 4"/>
          <p:cNvGraphicFramePr>
            <a:graphicFrameLocks noGrp="1"/>
          </p:cNvGraphicFramePr>
          <p:nvPr/>
        </p:nvGraphicFramePr>
        <p:xfrm>
          <a:off x="6712585" y="4867275"/>
          <a:ext cx="523113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565"/>
                <a:gridCol w="2615565"/>
              </a:tblGrid>
              <a:tr h="4152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github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4.3.25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SVN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1.14.2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654875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150" y="6423660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33" name="그룹 49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4" name="그림 47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5" name="텍스트 상자 48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36" name="텍스트 상자 188"/>
          <p:cNvSpPr txBox="1">
            <a:spLocks/>
          </p:cNvSpPr>
          <p:nvPr/>
        </p:nvSpPr>
        <p:spPr>
          <a:xfrm>
            <a:off x="2550160" y="1685925"/>
            <a:ext cx="114427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ORM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7" name="텍스트 상자 189"/>
          <p:cNvSpPr txBox="1">
            <a:spLocks/>
          </p:cNvSpPr>
          <p:nvPr/>
        </p:nvSpPr>
        <p:spPr>
          <a:xfrm>
            <a:off x="2120900" y="3709670"/>
            <a:ext cx="199644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LIBRARY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8" name="표 190"/>
          <p:cNvGraphicFramePr>
            <a:graphicFrameLocks noGrp="1"/>
          </p:cNvGraphicFramePr>
          <p:nvPr/>
        </p:nvGraphicFramePr>
        <p:xfrm>
          <a:off x="579120" y="2252980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Mybatis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3.5.11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표 191"/>
          <p:cNvGraphicFramePr>
            <a:graphicFrameLocks noGrp="1"/>
          </p:cNvGraphicFramePr>
          <p:nvPr/>
        </p:nvGraphicFramePr>
        <p:xfrm>
          <a:off x="579120" y="4297045"/>
          <a:ext cx="509524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jQuery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UX/UI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Bootstrap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디자인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텍스트 상자 192"/>
          <p:cNvSpPr txBox="1">
            <a:spLocks/>
          </p:cNvSpPr>
          <p:nvPr/>
        </p:nvSpPr>
        <p:spPr>
          <a:xfrm>
            <a:off x="8619490" y="1656080"/>
            <a:ext cx="74993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DB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41" name="표 193"/>
          <p:cNvGraphicFramePr>
            <a:graphicFrameLocks noGrp="1"/>
          </p:cNvGraphicFramePr>
          <p:nvPr/>
        </p:nvGraphicFramePr>
        <p:xfrm>
          <a:off x="6445885" y="2238375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Oracle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11g XE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표 194"/>
          <p:cNvGraphicFramePr>
            <a:graphicFrameLocks noGrp="1"/>
          </p:cNvGraphicFramePr>
          <p:nvPr/>
        </p:nvGraphicFramePr>
        <p:xfrm>
          <a:off x="6445885" y="4292600"/>
          <a:ext cx="5095875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698625"/>
                <a:gridCol w="1698625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Tomcat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WAS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8.5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Servlet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동적서비스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" name="텍스트 상자 195"/>
          <p:cNvSpPr txBox="1">
            <a:spLocks/>
          </p:cNvSpPr>
          <p:nvPr/>
        </p:nvSpPr>
        <p:spPr>
          <a:xfrm>
            <a:off x="8261985" y="3710940"/>
            <a:ext cx="148336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Server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67373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9" name="그룹 52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0" name="그림 50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1" name="텍스트 상자 51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32" name="텍스트 상자 197"/>
          <p:cNvSpPr txBox="1">
            <a:spLocks/>
          </p:cNvSpPr>
          <p:nvPr/>
        </p:nvSpPr>
        <p:spPr>
          <a:xfrm>
            <a:off x="8603615" y="1400175"/>
            <a:ext cx="87122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3" name="표 198"/>
          <p:cNvGraphicFramePr>
            <a:graphicFrameLocks noGrp="1"/>
          </p:cNvGraphicFramePr>
          <p:nvPr/>
        </p:nvGraphicFramePr>
        <p:xfrm>
          <a:off x="6446520" y="2072640"/>
          <a:ext cx="5095240" cy="397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OAuth2.0 REST API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플랫폼 로그인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WebSocket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양방향 연결 스트림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한글 맞춤법 검사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맞춤법 검사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Daterangepicker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날짜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Ckeditor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게시글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워크넷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직업정보/공채달력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Summernote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게시글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사람인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직업정보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4" name="텍스트 상자 199"/>
          <p:cNvSpPr txBox="1">
            <a:spLocks/>
          </p:cNvSpPr>
          <p:nvPr/>
        </p:nvSpPr>
        <p:spPr>
          <a:xfrm>
            <a:off x="2738755" y="1366520"/>
            <a:ext cx="87122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5" name="표 200"/>
          <p:cNvGraphicFramePr>
            <a:graphicFrameLocks noGrp="1"/>
          </p:cNvGraphicFramePr>
          <p:nvPr/>
        </p:nvGraphicFramePr>
        <p:xfrm>
          <a:off x="626745" y="2065655"/>
          <a:ext cx="5095240" cy="407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JavaMail API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메일 전송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FullCalendar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일정관리 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카카오페이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결제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카카오지도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지도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카카오주소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주소입력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Chart.js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차트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iText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프린트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Portlet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드래그 &amp; 드롭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산출물 목록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8" name="그룹 55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9" name="그림 5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0" name="텍스트 상자 54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32" name="그림 29" descr="C:/Users/PC-08/AppData/Roaming/PolarisOffice/ETemp/2988_13465392/fImage1707967523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38670" y="1530350"/>
            <a:ext cx="4629150" cy="4679950"/>
          </a:xfrm>
          <a:prstGeom prst="rect"/>
          <a:noFill/>
        </p:spPr>
      </p:pic>
      <p:graphicFrame>
        <p:nvGraphicFramePr>
          <p:cNvPr id="133" name="표 202"/>
          <p:cNvGraphicFramePr>
            <a:graphicFrameLocks noGrp="1"/>
          </p:cNvGraphicFramePr>
          <p:nvPr/>
        </p:nvGraphicFramePr>
        <p:xfrm>
          <a:off x="445770" y="1528445"/>
          <a:ext cx="3227705" cy="366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05"/>
              </a:tblGrid>
              <a:tr h="32448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1">
                          <a:solidFill>
                            <a:schemeClr val="lt1"/>
                          </a:solidFill>
                          <a:latin typeface="서울남산체 EB" charset="0"/>
                          <a:ea typeface="서울남산체 EB" charset="0"/>
                        </a:rPr>
                        <a:t>목록</a:t>
                      </a:r>
                      <a:endParaRPr lang="ko-KR" altLang="en-US" sz="1500" kern="1200" i="0" b="1">
                        <a:solidFill>
                          <a:schemeClr val="lt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1. 프로젝트 수행계획서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2. 요구사항정의서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3. 유스케이스 다이어그램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4. 단위업무정의서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5. 자료사전정의서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6. 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7. 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8. 테이블정의서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9. 메뉴구조도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표 2"/>
          <p:cNvGraphicFramePr>
            <a:graphicFrameLocks noGrp="1"/>
          </p:cNvGraphicFramePr>
          <p:nvPr/>
        </p:nvGraphicFramePr>
        <p:xfrm>
          <a:off x="3702685" y="1534795"/>
          <a:ext cx="3227705" cy="366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05"/>
              </a:tblGrid>
              <a:tr h="324485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500" kern="1200" i="0" b="1">
                        <a:solidFill>
                          <a:schemeClr val="lt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10. 화면정의서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11. 프로세스정의서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12. 프로세스흐름도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13. 프로그램목록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14. 프로그램사양서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15. 개발환경 구축완료보고서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16. 착수발표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17. 통합테스트 시나리오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18. 최종발표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ERD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논리 &amp; 물리 ERD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pic>
        <p:nvPicPr>
          <p:cNvPr id="125" name="그림 2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7" t="9005" r="13450" b="6710"/>
          <a:stretch>
            <a:fillRect/>
          </a:stretch>
        </p:blipFill>
        <p:spPr>
          <a:xfrm>
            <a:off x="626745" y="1424305"/>
            <a:ext cx="10798810" cy="4938395"/>
          </a:xfrm>
          <a:prstGeom prst="rect"/>
          <a:noFill/>
        </p:spPr>
      </p:pic>
      <p:grpSp>
        <p:nvGrpSpPr>
          <p:cNvPr id="126" name="그룹 58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6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28" name="텍스트 상자 57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7775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1" name="그림 2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890" y="0"/>
            <a:ext cx="12204065" cy="6873240"/>
          </a:xfrm>
          <a:prstGeom prst="rect"/>
          <a:noFill/>
        </p:spPr>
      </p:pic>
      <p:pic>
        <p:nvPicPr>
          <p:cNvPr id="17" name="그림 2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276225"/>
            <a:ext cx="4828540" cy="1910715"/>
          </a:xfrm>
          <a:prstGeom prst="rect"/>
          <a:noFill/>
        </p:spPr>
      </p:pic>
      <p:grpSp>
        <p:nvGrpSpPr>
          <p:cNvPr id="12" name="그룹 250"/>
          <p:cNvGrpSpPr>
            <a:grpSpLocks/>
          </p:cNvGrpSpPr>
          <p:nvPr/>
        </p:nvGrpSpPr>
        <p:grpSpPr>
          <a:xfrm>
            <a:off x="136525" y="142240"/>
            <a:ext cx="5497830" cy="2805430"/>
            <a:chOff x="136525" y="142240"/>
            <a:chExt cx="5497830" cy="2805430"/>
          </a:xfrm>
        </p:grpSpPr>
        <p:sp>
          <p:nvSpPr>
            <p:cNvPr id="13" name="도형 246"/>
            <p:cNvSpPr>
              <a:spLocks/>
            </p:cNvSpPr>
            <p:nvPr/>
          </p:nvSpPr>
          <p:spPr>
            <a:xfrm rot="0">
              <a:off x="136525" y="142240"/>
              <a:ext cx="5498465" cy="280606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4" name="그룹 249"/>
            <p:cNvGrpSpPr>
              <a:grpSpLocks/>
            </p:cNvGrpSpPr>
            <p:nvPr/>
          </p:nvGrpSpPr>
          <p:grpSpPr>
            <a:xfrm>
              <a:off x="550545" y="638175"/>
              <a:ext cx="3202305" cy="1358265"/>
              <a:chOff x="550545" y="638175"/>
              <a:chExt cx="3202305" cy="1358265"/>
            </a:xfrm>
          </p:grpSpPr>
          <p:sp>
            <p:nvSpPr>
              <p:cNvPr id="15" name="텍스트 상자 247"/>
              <p:cNvSpPr txBox="1">
                <a:spLocks/>
              </p:cNvSpPr>
              <p:nvPr/>
            </p:nvSpPr>
            <p:spPr>
              <a:xfrm rot="0">
                <a:off x="550545" y="638175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5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텍스트 상자 248"/>
              <p:cNvSpPr txBox="1">
                <a:spLocks/>
              </p:cNvSpPr>
              <p:nvPr/>
            </p:nvSpPr>
            <p:spPr>
              <a:xfrm rot="0">
                <a:off x="2343150" y="1108710"/>
                <a:ext cx="1410335" cy="88836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시연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sp>
        <p:nvSpPr>
          <p:cNvPr id="123" name="텍스트 상자 258"/>
          <p:cNvSpPr txBox="1">
            <a:spLocks/>
          </p:cNvSpPr>
          <p:nvPr/>
        </p:nvSpPr>
        <p:spPr>
          <a:xfrm rot="0">
            <a:off x="6312535" y="3001645"/>
            <a:ext cx="335026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0">
                <a:latin typeface="서울남산체 EB" charset="0"/>
                <a:ea typeface="서울남산체 EB" charset="0"/>
              </a:rPr>
              <a:t>Q &amp; A</a:t>
            </a:r>
            <a:endParaRPr lang="ko-KR" altLang="en-US" sz="6000">
              <a:latin typeface="서울남산체 EB" charset="0"/>
              <a:ea typeface="서울남산체 EB" charset="0"/>
            </a:endParaRPr>
          </a:p>
        </p:txBody>
      </p:sp>
      <p:pic>
        <p:nvPicPr>
          <p:cNvPr id="125" name="그림 2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0825" y="1844675"/>
            <a:ext cx="3401695" cy="3164205"/>
          </a:xfrm>
          <a:prstGeom prst="rect"/>
          <a:noFill/>
        </p:spPr>
      </p:pic>
      <p:grpSp>
        <p:nvGrpSpPr>
          <p:cNvPr id="126" name="그룹 61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28" name="텍스트 상자 60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69915" cy="3001645"/>
            <a:chOff x="426720" y="3465195"/>
            <a:chExt cx="5669915" cy="3001645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4050665" cy="1353820"/>
              <a:chOff x="657860" y="3708400"/>
              <a:chExt cx="4050665" cy="1353820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1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 rot="0">
                <a:off x="1299210" y="4231640"/>
                <a:ext cx="3409950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프로젝트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개요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6335" y="-635"/>
            <a:ext cx="5958840" cy="6864350"/>
          </a:xfrm>
          <a:prstGeom prst="rect"/>
          <a:noFill/>
        </p:spPr>
      </p:pic>
      <p:sp>
        <p:nvSpPr>
          <p:cNvPr id="10" name="도형 34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6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개인 소감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aphicFrame>
        <p:nvGraphicFramePr>
          <p:cNvPr id="87" name="표 261"/>
          <p:cNvGraphicFramePr>
            <a:graphicFrameLocks noGrp="1"/>
          </p:cNvGraphicFramePr>
          <p:nvPr/>
        </p:nvGraphicFramePr>
        <p:xfrm>
          <a:off x="546100" y="1353820"/>
          <a:ext cx="3154045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0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앞에서도 이끌고 뒤에서도 밀어주는 리더가 되고자 하였으나 부족했던 PL이라 팀원들에게 많이 미안한 마음이 큽니다. 하지만 그보다도 함께해줌에 고마움이 더 큽니다. 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262"/>
          <p:cNvGraphicFramePr>
            <a:graphicFrameLocks noGrp="1"/>
          </p:cNvGraphicFramePr>
          <p:nvPr/>
        </p:nvGraphicFramePr>
        <p:xfrm>
          <a:off x="548005" y="3925570"/>
          <a:ext cx="3197225" cy="239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최종프로젝트를 통해 스프링에 대한 이해가 늘었고 이론으로만 공부했던 내용들을 직접 구현하게 되어서 뿌듯했습니다. 또 관리해야 할 데이터가 많아져 중급 프로젝트 때보다 더 배우게 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되었습니다. 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표 263"/>
          <p:cNvGraphicFramePr>
            <a:graphicFrameLocks noGrp="1"/>
          </p:cNvGraphicFramePr>
          <p:nvPr/>
        </p:nvGraphicFramePr>
        <p:xfrm>
          <a:off x="8128635" y="1353820"/>
          <a:ext cx="3304540" cy="241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540"/>
              </a:tblGrid>
              <a:tr h="9042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최종 프로젝트를 통해 기술적으로 성장했고 성취감을 통해 자신감을 얻었습니다. 또한 팀원들의 전폭적인 지지와 도움으로 제가 맡은 부분 완성할 수 있었습니다. 능력 있는 팀원들 사이에서 많이 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배웠습니다.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264"/>
          <p:cNvGraphicFramePr>
            <a:graphicFrameLocks noGrp="1"/>
          </p:cNvGraphicFramePr>
          <p:nvPr/>
        </p:nvGraphicFramePr>
        <p:xfrm>
          <a:off x="8125460" y="3925570"/>
          <a:ext cx="329882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8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265"/>
          <p:cNvGraphicFramePr>
            <a:graphicFrameLocks noGrp="1"/>
          </p:cNvGraphicFramePr>
          <p:nvPr/>
        </p:nvGraphicFramePr>
        <p:xfrm>
          <a:off x="4222750" y="3925570"/>
          <a:ext cx="3411220" cy="233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22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44653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먼저 우리 팀원들에게 무한한 감사를 보냅니다. 그 중 항상 팀원들의 모든 의견을 수용해주고 어려운 부분을 척척 해결해준 PL이 있었기에 프로젝트를 마무리 할 수 있었다고 생각합니다. 다들 프로젝트 기간동안 정말 고생 많았고 서툴렀고, 미흡했던 제가 프로젝트를 잘 마칠 수 있게 해주셔서 감사합니다.&gt;_O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266"/>
          <p:cNvGraphicFramePr>
            <a:graphicFrameLocks noGrp="1"/>
          </p:cNvGraphicFramePr>
          <p:nvPr/>
        </p:nvGraphicFramePr>
        <p:xfrm>
          <a:off x="4261485" y="1351280"/>
          <a:ext cx="3319145" cy="184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1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5377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8개월 동안 배운내용을 프로젝트를 통해 실습하여 실력을 많이 올릴 수 있었고, 좋은 팀장님과 팀원들을 만나 팀워크를 배울 수 있었습니다.</a:t>
                      </a: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" name="그룹 7"/>
          <p:cNvGrpSpPr>
            <a:grpSpLocks/>
          </p:cNvGrpSpPr>
          <p:nvPr/>
        </p:nvGrpSpPr>
        <p:grpSpPr>
          <a:xfrm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30" name="그림 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3580" cy="372745"/>
            </a:xfrm>
            <a:prstGeom prst="rect"/>
            <a:noFill/>
          </p:spPr>
        </p:pic>
        <p:sp>
          <p:nvSpPr>
            <p:cNvPr id="131" name="텍스트 상자 6"/>
            <p:cNvSpPr txBox="1">
              <a:spLocks/>
            </p:cNvSpPr>
            <p:nvPr/>
          </p:nvSpPr>
          <p:spPr>
            <a:xfrm>
              <a:off x="10447655" y="680720"/>
              <a:ext cx="113157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7800" y="6119495"/>
            <a:ext cx="3136900" cy="708660"/>
          </a:xfrm>
          <a:prstGeom prst="rect"/>
          <a:noFill/>
        </p:spPr>
      </p:pic>
      <p:sp>
        <p:nvSpPr>
          <p:cNvPr id="13" name="텍스트 상자 277"/>
          <p:cNvSpPr txBox="1">
            <a:spLocks/>
          </p:cNvSpPr>
          <p:nvPr/>
        </p:nvSpPr>
        <p:spPr>
          <a:xfrm rot="0">
            <a:off x="4681220" y="6120130"/>
            <a:ext cx="5623560" cy="631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5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경청해주셔서 감사합니다</a:t>
            </a:r>
            <a:endParaRPr lang="ko-KR" altLang="en-US" sz="35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14" name="그림 34" descr="C:/Users/PC-23/AppData/Roaming/PolarisOffice/ETemp/13732_11928552/fImage104905682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635"/>
            <a:ext cx="12193905" cy="6057265"/>
          </a:xfrm>
          <a:prstGeom prst="rect"/>
          <a:noFill/>
        </p:spPr>
      </p:pic>
      <p:grpSp>
        <p:nvGrpSpPr>
          <p:cNvPr id="129" name="그룹 45"/>
          <p:cNvGrpSpPr>
            <a:grpSpLocks/>
          </p:cNvGrpSpPr>
          <p:nvPr/>
        </p:nvGrpSpPr>
        <p:grpSpPr>
          <a:xfrm rot="0">
            <a:off x="2705735" y="6305550"/>
            <a:ext cx="1742440" cy="372110"/>
            <a:chOff x="2705735" y="6305550"/>
            <a:chExt cx="1742440" cy="372110"/>
          </a:xfrm>
        </p:grpSpPr>
        <p:pic>
          <p:nvPicPr>
            <p:cNvPr id="130" name="그림 43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745230" y="6305550"/>
              <a:ext cx="702945" cy="372110"/>
            </a:xfrm>
            <a:prstGeom prst="rect"/>
            <a:noFill/>
          </p:spPr>
        </p:pic>
        <p:sp>
          <p:nvSpPr>
            <p:cNvPr id="131" name="텍스트 상자 44"/>
            <p:cNvSpPr txBox="1">
              <a:spLocks/>
            </p:cNvSpPr>
            <p:nvPr/>
          </p:nvSpPr>
          <p:spPr>
            <a:xfrm rot="0">
              <a:off x="2705735" y="644271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74" name="그룹 77"/>
          <p:cNvGrpSpPr>
            <a:grpSpLocks/>
          </p:cNvGrpSpPr>
          <p:nvPr/>
        </p:nvGrpSpPr>
        <p:grpSpPr>
          <a:xfrm>
            <a:off x="2336165" y="2010410"/>
            <a:ext cx="7954010" cy="2840990"/>
            <a:chOff x="2336165" y="2010410"/>
            <a:chExt cx="7954010" cy="2840990"/>
          </a:xfrm>
        </p:grpSpPr>
        <p:grpSp>
          <p:nvGrpSpPr>
            <p:cNvPr id="47" name="그룹 58"/>
            <p:cNvGrpSpPr>
              <a:grpSpLocks/>
            </p:cNvGrpSpPr>
            <p:nvPr/>
          </p:nvGrpSpPr>
          <p:grpSpPr>
            <a:xfrm rot="21000000">
              <a:off x="2336165" y="2301240"/>
              <a:ext cx="4867910" cy="786130"/>
              <a:chOff x="2336165" y="2301240"/>
              <a:chExt cx="4867910" cy="786130"/>
            </a:xfrm>
          </p:grpSpPr>
          <p:pic>
            <p:nvPicPr>
              <p:cNvPr id="48" name="그림 5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2000000">
                <a:off x="2465705" y="2386330"/>
                <a:ext cx="4779645" cy="641985"/>
              </a:xfrm>
              <a:prstGeom prst="rect"/>
              <a:noFill/>
            </p:spPr>
          </p:pic>
          <p:sp>
            <p:nvSpPr>
              <p:cNvPr id="49" name="도형 57"/>
              <p:cNvSpPr>
                <a:spLocks/>
              </p:cNvSpPr>
              <p:nvPr/>
            </p:nvSpPr>
            <p:spPr>
              <a:xfrm rot="42000000">
                <a:off x="2338070" y="2301875"/>
                <a:ext cx="4864735" cy="78549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50" name="그룹 61"/>
            <p:cNvGrpSpPr>
              <a:grpSpLocks/>
            </p:cNvGrpSpPr>
            <p:nvPr/>
          </p:nvGrpSpPr>
          <p:grpSpPr>
            <a:xfrm rot="21300000">
              <a:off x="3029585" y="3120390"/>
              <a:ext cx="5250180" cy="1101725"/>
              <a:chOff x="3029585" y="3120390"/>
              <a:chExt cx="5250180" cy="1101725"/>
            </a:xfrm>
          </p:grpSpPr>
          <p:pic>
            <p:nvPicPr>
              <p:cNvPr id="51" name="그림 5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2600000">
                <a:off x="3029585" y="3120390"/>
                <a:ext cx="5250815" cy="1102360"/>
              </a:xfrm>
              <a:prstGeom prst="rect"/>
              <a:noFill/>
            </p:spPr>
          </p:pic>
          <p:sp>
            <p:nvSpPr>
              <p:cNvPr id="52" name="도형 60"/>
              <p:cNvSpPr>
                <a:spLocks/>
              </p:cNvSpPr>
              <p:nvPr/>
            </p:nvSpPr>
            <p:spPr>
              <a:xfrm rot="42600000">
                <a:off x="3029585" y="3120390"/>
                <a:ext cx="5250815" cy="11023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55" name="그룹 66"/>
            <p:cNvGrpSpPr>
              <a:grpSpLocks/>
            </p:cNvGrpSpPr>
            <p:nvPr/>
          </p:nvGrpSpPr>
          <p:grpSpPr>
            <a:xfrm>
              <a:off x="4822190" y="3641090"/>
              <a:ext cx="5467985" cy="1210310"/>
              <a:chOff x="4822190" y="3641090"/>
              <a:chExt cx="5467985" cy="1210310"/>
            </a:xfrm>
          </p:grpSpPr>
          <p:grpSp>
            <p:nvGrpSpPr>
              <p:cNvPr id="56" name="그룹 64"/>
              <p:cNvGrpSpPr>
                <a:grpSpLocks/>
              </p:cNvGrpSpPr>
              <p:nvPr/>
            </p:nvGrpSpPr>
            <p:grpSpPr>
              <a:xfrm rot="20940000">
                <a:off x="4822190" y="3641090"/>
                <a:ext cx="5467985" cy="1210310"/>
                <a:chOff x="4822190" y="3641090"/>
                <a:chExt cx="5467985" cy="1210310"/>
              </a:xfrm>
            </p:grpSpPr>
            <p:pic>
              <p:nvPicPr>
                <p:cNvPr id="57" name="그림 6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880000">
                  <a:off x="4848225" y="3689985"/>
                  <a:ext cx="5467985" cy="1148715"/>
                </a:xfrm>
                <a:prstGeom prst="rect"/>
                <a:noFill/>
              </p:spPr>
            </p:pic>
            <p:sp>
              <p:nvSpPr>
                <p:cNvPr id="58" name="도형 63"/>
                <p:cNvSpPr>
                  <a:spLocks/>
                </p:cNvSpPr>
                <p:nvPr/>
              </p:nvSpPr>
              <p:spPr>
                <a:xfrm rot="41880000">
                  <a:off x="4796790" y="3653790"/>
                  <a:ext cx="5467985" cy="1148080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cxnSp>
            <p:nvCxnSpPr>
              <p:cNvPr id="59" name="도형 65"/>
              <p:cNvCxnSpPr/>
              <p:nvPr/>
            </p:nvCxnSpPr>
            <p:spPr>
              <a:xfrm flipV="1">
                <a:off x="5146675" y="3724910"/>
                <a:ext cx="4829175" cy="92075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72"/>
            <p:cNvGrpSpPr>
              <a:grpSpLocks/>
            </p:cNvGrpSpPr>
            <p:nvPr/>
          </p:nvGrpSpPr>
          <p:grpSpPr>
            <a:xfrm rot="21360000">
              <a:off x="5463540" y="2475230"/>
              <a:ext cx="4112260" cy="995045"/>
              <a:chOff x="5463540" y="2475230"/>
              <a:chExt cx="4112260" cy="995045"/>
            </a:xfrm>
          </p:grpSpPr>
          <p:grpSp>
            <p:nvGrpSpPr>
              <p:cNvPr id="65" name="그룹 69"/>
              <p:cNvGrpSpPr>
                <a:grpSpLocks/>
              </p:cNvGrpSpPr>
              <p:nvPr/>
            </p:nvGrpSpPr>
            <p:grpSpPr>
              <a:xfrm rot="42900000">
                <a:off x="5460365" y="2477135"/>
                <a:ext cx="4116070" cy="991870"/>
                <a:chOff x="5460365" y="2477135"/>
                <a:chExt cx="4116070" cy="991870"/>
              </a:xfrm>
            </p:grpSpPr>
            <p:pic>
              <p:nvPicPr>
                <p:cNvPr id="66" name="그림 6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4440000">
                  <a:off x="5462905" y="2475230"/>
                  <a:ext cx="4114165" cy="995680"/>
                </a:xfrm>
                <a:prstGeom prst="rect"/>
                <a:noFill/>
              </p:spPr>
            </p:pic>
            <p:sp>
              <p:nvSpPr>
                <p:cNvPr id="67" name="도형 68"/>
                <p:cNvSpPr>
                  <a:spLocks/>
                </p:cNvSpPr>
                <p:nvPr/>
              </p:nvSpPr>
              <p:spPr>
                <a:xfrm rot="64440000">
                  <a:off x="5462905" y="2475230"/>
                  <a:ext cx="4114165" cy="995680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cxnSp>
            <p:nvCxnSpPr>
              <p:cNvPr id="68" name="도형 70"/>
              <p:cNvCxnSpPr/>
              <p:nvPr/>
            </p:nvCxnSpPr>
            <p:spPr>
              <a:xfrm rot="42720000">
                <a:off x="6773545" y="3025140"/>
                <a:ext cx="757555" cy="7239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도형 71"/>
              <p:cNvCxnSpPr/>
              <p:nvPr/>
            </p:nvCxnSpPr>
            <p:spPr>
              <a:xfrm rot="42720000">
                <a:off x="7849870" y="2705735"/>
                <a:ext cx="762000" cy="7366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75"/>
            <p:cNvGrpSpPr>
              <a:grpSpLocks/>
            </p:cNvGrpSpPr>
            <p:nvPr/>
          </p:nvGrpSpPr>
          <p:grpSpPr>
            <a:xfrm rot="720000">
              <a:off x="2709545" y="2010410"/>
              <a:ext cx="4634230" cy="993775"/>
              <a:chOff x="2709545" y="2010410"/>
              <a:chExt cx="4634230" cy="993775"/>
            </a:xfrm>
          </p:grpSpPr>
          <p:pic>
            <p:nvPicPr>
              <p:cNvPr id="71" name="그림 7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">
                <a:off x="2672715" y="2141220"/>
                <a:ext cx="4635500" cy="773430"/>
              </a:xfrm>
              <a:prstGeom prst="rect"/>
              <a:noFill/>
            </p:spPr>
          </p:pic>
          <p:sp>
            <p:nvSpPr>
              <p:cNvPr id="72" name="도형 74"/>
              <p:cNvSpPr>
                <a:spLocks/>
              </p:cNvSpPr>
              <p:nvPr/>
            </p:nvSpPr>
            <p:spPr>
              <a:xfrm rot="1440000">
                <a:off x="2710180" y="2009775"/>
                <a:ext cx="4633595" cy="99504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pic>
          <p:nvPicPr>
            <p:cNvPr id="73" name="그림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">
              <a:off x="3234055" y="3810635"/>
              <a:ext cx="3774440" cy="978535"/>
            </a:xfrm>
            <a:prstGeom prst="rect"/>
            <a:noFill/>
          </p:spPr>
        </p:pic>
      </p:grpSp>
      <p:cxnSp>
        <p:nvCxnSpPr>
          <p:cNvPr id="87" name="도형 219"/>
          <p:cNvCxnSpPr/>
          <p:nvPr/>
        </p:nvCxnSpPr>
        <p:spPr>
          <a:xfrm>
            <a:off x="2055495" y="5478780"/>
            <a:ext cx="829310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220"/>
          <p:cNvSpPr>
            <a:spLocks/>
          </p:cNvSpPr>
          <p:nvPr/>
        </p:nvSpPr>
        <p:spPr>
          <a:xfrm>
            <a:off x="3742690" y="5819775"/>
            <a:ext cx="5120640" cy="39116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구직난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11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9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0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4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2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3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90" name="그룹 14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2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7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5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6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96" name="도형 2"/>
          <p:cNvCxnSpPr/>
          <p:nvPr/>
        </p:nvCxnSpPr>
        <p:spPr>
          <a:xfrm>
            <a:off x="1849120" y="5227955"/>
            <a:ext cx="829310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5"/>
          <p:cNvGrpSpPr>
            <a:grpSpLocks/>
          </p:cNvGrpSpPr>
          <p:nvPr/>
        </p:nvGrpSpPr>
        <p:grpSpPr>
          <a:xfrm>
            <a:off x="5529580" y="1598295"/>
            <a:ext cx="3333115" cy="3333115"/>
            <a:chOff x="5529580" y="1598295"/>
            <a:chExt cx="3333115" cy="333311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도형 3"/>
            <p:cNvSpPr>
              <a:spLocks/>
            </p:cNvSpPr>
            <p:nvPr/>
          </p:nvSpPr>
          <p:spPr>
            <a:xfrm>
              <a:off x="5529580" y="1598295"/>
              <a:ext cx="3333750" cy="333375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99" name="텍스트 상자 4"/>
            <p:cNvSpPr txBox="1">
              <a:spLocks/>
            </p:cNvSpPr>
            <p:nvPr/>
          </p:nvSpPr>
          <p:spPr>
            <a:xfrm>
              <a:off x="6455410" y="2869565"/>
              <a:ext cx="1572260" cy="92265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54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35%</a:t>
              </a:r>
              <a:endParaRPr lang="ko-KR" altLang="en-US" sz="54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0" name="그룹 8"/>
          <p:cNvGrpSpPr>
            <a:grpSpLocks/>
          </p:cNvGrpSpPr>
          <p:nvPr/>
        </p:nvGrpSpPr>
        <p:grpSpPr>
          <a:xfrm>
            <a:off x="8592820" y="2066925"/>
            <a:ext cx="2529840" cy="2529840"/>
            <a:chOff x="8592820" y="2066925"/>
            <a:chExt cx="2529840" cy="2529840"/>
          </a:xfrm>
        </p:grpSpPr>
        <p:sp>
          <p:nvSpPr>
            <p:cNvPr id="101" name="도형 6"/>
            <p:cNvSpPr>
              <a:spLocks/>
            </p:cNvSpPr>
            <p:nvPr/>
          </p:nvSpPr>
          <p:spPr>
            <a:xfrm>
              <a:off x="8592820" y="2066925"/>
              <a:ext cx="2530475" cy="2530475"/>
            </a:xfrm>
            <a:prstGeom prst="ellipse"/>
            <a:solidFill>
              <a:schemeClr val="accent2">
                <a:alpha val="4867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2" name="텍스트 상자 7"/>
            <p:cNvSpPr txBox="1">
              <a:spLocks/>
            </p:cNvSpPr>
            <p:nvPr/>
          </p:nvSpPr>
          <p:spPr>
            <a:xfrm>
              <a:off x="9363075" y="2977515"/>
              <a:ext cx="1214120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0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23%</a:t>
              </a:r>
              <a:endParaRPr lang="ko-KR" altLang="en-US" sz="40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3" name="그룹 11"/>
          <p:cNvGrpSpPr>
            <a:grpSpLocks/>
          </p:cNvGrpSpPr>
          <p:nvPr/>
        </p:nvGrpSpPr>
        <p:grpSpPr>
          <a:xfrm>
            <a:off x="1201420" y="2480945"/>
            <a:ext cx="1703070" cy="1703070"/>
            <a:chOff x="1201420" y="2480945"/>
            <a:chExt cx="1703070" cy="1703070"/>
          </a:xfrm>
        </p:grpSpPr>
        <p:sp>
          <p:nvSpPr>
            <p:cNvPr id="104" name="도형 9"/>
            <p:cNvSpPr>
              <a:spLocks/>
            </p:cNvSpPr>
            <p:nvPr/>
          </p:nvSpPr>
          <p:spPr>
            <a:xfrm>
              <a:off x="1201420" y="2480945"/>
              <a:ext cx="1703705" cy="1703705"/>
            </a:xfrm>
            <a:prstGeom prst="ellipse"/>
            <a:solidFill>
              <a:schemeClr val="accent1"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5" name="텍스트 상자 10"/>
            <p:cNvSpPr txBox="1">
              <a:spLocks/>
            </p:cNvSpPr>
            <p:nvPr/>
          </p:nvSpPr>
          <p:spPr>
            <a:xfrm>
              <a:off x="1532890" y="3039110"/>
              <a:ext cx="1007745" cy="58420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25%</a:t>
              </a:r>
              <a:endParaRPr lang="ko-KR" altLang="en-US" sz="32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6" name="그룹 14"/>
          <p:cNvGrpSpPr>
            <a:grpSpLocks/>
          </p:cNvGrpSpPr>
          <p:nvPr/>
        </p:nvGrpSpPr>
        <p:grpSpPr>
          <a:xfrm>
            <a:off x="2724785" y="2357755"/>
            <a:ext cx="1857375" cy="1857375"/>
            <a:chOff x="2724785" y="2357755"/>
            <a:chExt cx="1857375" cy="1857375"/>
          </a:xfrm>
        </p:grpSpPr>
        <p:sp>
          <p:nvSpPr>
            <p:cNvPr id="107" name="도형 12"/>
            <p:cNvSpPr>
              <a:spLocks/>
            </p:cNvSpPr>
            <p:nvPr/>
          </p:nvSpPr>
          <p:spPr>
            <a:xfrm>
              <a:off x="2724785" y="2357755"/>
              <a:ext cx="1858010" cy="1858010"/>
            </a:xfrm>
            <a:prstGeom prst="ellipse"/>
            <a:solidFill>
              <a:schemeClr val="accent3">
                <a:lumMod val="9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8" name="텍스트 상자 13"/>
            <p:cNvSpPr txBox="1">
              <a:spLocks/>
            </p:cNvSpPr>
            <p:nvPr/>
          </p:nvSpPr>
          <p:spPr>
            <a:xfrm>
              <a:off x="3198495" y="2988310"/>
              <a:ext cx="1122680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18%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9" name="그룹 17"/>
          <p:cNvGrpSpPr>
            <a:grpSpLocks/>
          </p:cNvGrpSpPr>
          <p:nvPr/>
        </p:nvGrpSpPr>
        <p:grpSpPr>
          <a:xfrm>
            <a:off x="4168775" y="2515235"/>
            <a:ext cx="1499235" cy="1499235"/>
            <a:chOff x="4168775" y="2515235"/>
            <a:chExt cx="1499235" cy="1499235"/>
          </a:xfrm>
        </p:grpSpPr>
        <p:sp>
          <p:nvSpPr>
            <p:cNvPr id="110" name="도형 15"/>
            <p:cNvSpPr>
              <a:spLocks/>
            </p:cNvSpPr>
            <p:nvPr/>
          </p:nvSpPr>
          <p:spPr>
            <a:xfrm>
              <a:off x="4168775" y="2515235"/>
              <a:ext cx="1499870" cy="1499870"/>
            </a:xfrm>
            <a:prstGeom prst="ellipse"/>
            <a:solidFill>
              <a:schemeClr val="accent6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1" name="텍스트 상자 16"/>
            <p:cNvSpPr txBox="1">
              <a:spLocks/>
            </p:cNvSpPr>
            <p:nvPr/>
          </p:nvSpPr>
          <p:spPr>
            <a:xfrm>
              <a:off x="4547235" y="3023870"/>
              <a:ext cx="906780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16%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12" name="텍스트 상자 18"/>
          <p:cNvSpPr txBox="1">
            <a:spLocks/>
          </p:cNvSpPr>
          <p:nvPr/>
        </p:nvSpPr>
        <p:spPr>
          <a:xfrm>
            <a:off x="1567815" y="4213860"/>
            <a:ext cx="755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전체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3" name="텍스트 상자 19"/>
          <p:cNvSpPr txBox="1">
            <a:spLocks/>
          </p:cNvSpPr>
          <p:nvPr/>
        </p:nvSpPr>
        <p:spPr>
          <a:xfrm>
            <a:off x="3100070" y="4213860"/>
            <a:ext cx="9563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대기업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4" name="텍스트 상자 20"/>
          <p:cNvSpPr txBox="1">
            <a:spLocks/>
          </p:cNvSpPr>
          <p:nvPr/>
        </p:nvSpPr>
        <p:spPr>
          <a:xfrm>
            <a:off x="4354830" y="4213860"/>
            <a:ext cx="114554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중견기업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5" name="텍스트 상자 21"/>
          <p:cNvSpPr txBox="1">
            <a:spLocks/>
          </p:cNvSpPr>
          <p:nvPr/>
        </p:nvSpPr>
        <p:spPr>
          <a:xfrm>
            <a:off x="6700520" y="4213860"/>
            <a:ext cx="1213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중소기업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6" name="텍스트 상자 22"/>
          <p:cNvSpPr txBox="1">
            <a:spLocks/>
          </p:cNvSpPr>
          <p:nvPr/>
        </p:nvSpPr>
        <p:spPr>
          <a:xfrm>
            <a:off x="9429115" y="4213860"/>
            <a:ext cx="11995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스타트업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7" name="도형 23"/>
          <p:cNvSpPr>
            <a:spLocks/>
          </p:cNvSpPr>
          <p:nvPr/>
        </p:nvSpPr>
        <p:spPr>
          <a:xfrm>
            <a:off x="3536315" y="5568950"/>
            <a:ext cx="5121275" cy="3917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기업 형태별 50% 미만 채용 비율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02"/>
          <p:cNvSpPr>
            <a:spLocks/>
          </p:cNvSpPr>
          <p:nvPr/>
        </p:nvSpPr>
        <p:spPr>
          <a:xfrm>
            <a:off x="4038600" y="1554480"/>
            <a:ext cx="3871595" cy="3784600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" name="도형 103"/>
          <p:cNvSpPr>
            <a:spLocks/>
          </p:cNvSpPr>
          <p:nvPr/>
        </p:nvSpPr>
        <p:spPr>
          <a:xfrm>
            <a:off x="3502660" y="1083945"/>
            <a:ext cx="4795520" cy="4687570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pic>
        <p:nvPicPr>
          <p:cNvPr id="10" name="그림 104" descr="C:/Users/PC-23/AppData/Roaming/PolarisOffice/ETemp/13732_11928552/fImage14187104849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025" y="1851660"/>
            <a:ext cx="4881880" cy="3181985"/>
          </a:xfrm>
          <a:prstGeom prst="rect"/>
          <a:noFill/>
        </p:spPr>
      </p:pic>
      <p:sp>
        <p:nvSpPr>
          <p:cNvPr id="11" name="텍스트 상자 105"/>
          <p:cNvSpPr txBox="1">
            <a:spLocks/>
          </p:cNvSpPr>
          <p:nvPr/>
        </p:nvSpPr>
        <p:spPr>
          <a:xfrm>
            <a:off x="2283460" y="1363980"/>
            <a:ext cx="1706880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충원했다 11.5%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53" name="그룹 110"/>
          <p:cNvGrpSpPr>
            <a:grpSpLocks/>
          </p:cNvGrpSpPr>
          <p:nvPr/>
        </p:nvGrpSpPr>
        <p:grpSpPr>
          <a:xfrm>
            <a:off x="3347720" y="1765935"/>
            <a:ext cx="1922780" cy="583565"/>
            <a:chOff x="3347720" y="1765935"/>
            <a:chExt cx="1922780" cy="583565"/>
          </a:xfrm>
        </p:grpSpPr>
        <p:grpSp>
          <p:nvGrpSpPr>
            <p:cNvPr id="54" name="그룹 108"/>
            <p:cNvGrpSpPr>
              <a:grpSpLocks/>
            </p:cNvGrpSpPr>
            <p:nvPr/>
          </p:nvGrpSpPr>
          <p:grpSpPr>
            <a:xfrm>
              <a:off x="3347720" y="1765935"/>
              <a:ext cx="1840230" cy="467360"/>
              <a:chOff x="3347720" y="1765935"/>
              <a:chExt cx="1840230" cy="467360"/>
            </a:xfrm>
          </p:grpSpPr>
          <p:cxnSp>
            <p:nvCxnSpPr>
              <p:cNvPr id="55" name="도형 106"/>
              <p:cNvCxnSpPr/>
              <p:nvPr/>
            </p:nvCxnSpPr>
            <p:spPr>
              <a:xfrm>
                <a:off x="3347085" y="1765935"/>
                <a:ext cx="1542415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도형 107"/>
              <p:cNvCxnSpPr/>
              <p:nvPr/>
            </p:nvCxnSpPr>
            <p:spPr>
              <a:xfrm>
                <a:off x="4887595" y="1765300"/>
                <a:ext cx="300355" cy="46799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도형 109"/>
            <p:cNvSpPr>
              <a:spLocks/>
            </p:cNvSpPr>
            <p:nvPr/>
          </p:nvSpPr>
          <p:spPr>
            <a:xfrm>
              <a:off x="5128260" y="2209800"/>
              <a:ext cx="142875" cy="140335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58" name="그룹 115"/>
          <p:cNvGrpSpPr>
            <a:grpSpLocks/>
          </p:cNvGrpSpPr>
          <p:nvPr/>
        </p:nvGrpSpPr>
        <p:grpSpPr>
          <a:xfrm rot="10800000">
            <a:off x="7413625" y="3903345"/>
            <a:ext cx="2388235" cy="583565"/>
            <a:chOff x="7413625" y="3903345"/>
            <a:chExt cx="2388235" cy="583565"/>
          </a:xfrm>
        </p:grpSpPr>
        <p:grpSp>
          <p:nvGrpSpPr>
            <p:cNvPr id="59" name="그룹 113"/>
            <p:cNvGrpSpPr>
              <a:grpSpLocks/>
            </p:cNvGrpSpPr>
            <p:nvPr/>
          </p:nvGrpSpPr>
          <p:grpSpPr>
            <a:xfrm>
              <a:off x="7413625" y="3903345"/>
              <a:ext cx="2286000" cy="467360"/>
              <a:chOff x="7413625" y="3903345"/>
              <a:chExt cx="2286000" cy="467360"/>
            </a:xfrm>
          </p:grpSpPr>
          <p:cxnSp>
            <p:nvCxnSpPr>
              <p:cNvPr id="60" name="도형 111"/>
              <p:cNvCxnSpPr/>
              <p:nvPr/>
            </p:nvCxnSpPr>
            <p:spPr>
              <a:xfrm>
                <a:off x="7414260" y="3903345"/>
                <a:ext cx="1915795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도형 112"/>
              <p:cNvCxnSpPr/>
              <p:nvPr/>
            </p:nvCxnSpPr>
            <p:spPr>
              <a:xfrm>
                <a:off x="9328150" y="3904615"/>
                <a:ext cx="372745" cy="46799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도형 114"/>
            <p:cNvSpPr>
              <a:spLocks/>
            </p:cNvSpPr>
            <p:nvPr/>
          </p:nvSpPr>
          <p:spPr>
            <a:xfrm>
              <a:off x="9624060" y="4347210"/>
              <a:ext cx="178435" cy="140335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63" name="텍스트 상자 116"/>
          <p:cNvSpPr txBox="1">
            <a:spLocks/>
          </p:cNvSpPr>
          <p:nvPr/>
        </p:nvSpPr>
        <p:spPr>
          <a:xfrm>
            <a:off x="9217660" y="4597400"/>
            <a:ext cx="1696085" cy="1260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충원하지 못했다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600" b="1">
                <a:latin typeface="서울남산체 EB" charset="0"/>
                <a:ea typeface="서울남산체 EB" charset="0"/>
              </a:rPr>
              <a:t>88.5%</a:t>
            </a:r>
            <a:endParaRPr lang="ko-KR" altLang="en-US" sz="3600" b="1">
              <a:latin typeface="서울남산체 EB" charset="0"/>
              <a:ea typeface="서울남산체 EB" charset="0"/>
            </a:endParaRPr>
          </a:p>
        </p:txBody>
      </p:sp>
      <p:sp>
        <p:nvSpPr>
          <p:cNvPr id="64" name="도형 117"/>
          <p:cNvSpPr>
            <a:spLocks/>
          </p:cNvSpPr>
          <p:nvPr/>
        </p:nvSpPr>
        <p:spPr>
          <a:xfrm>
            <a:off x="3420745" y="5890260"/>
            <a:ext cx="5120640" cy="39116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연초 계획만큼 채용했는지 여부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17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5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0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8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9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23"/>
          <p:cNvSpPr>
            <a:spLocks/>
          </p:cNvSpPr>
          <p:nvPr/>
        </p:nvSpPr>
        <p:spPr>
          <a:xfrm>
            <a:off x="2749550" y="1687195"/>
            <a:ext cx="5001895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채용 전략 변화가 필요하다.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CJ제일제당 인사기획팀장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sp>
        <p:nvSpPr>
          <p:cNvPr id="9" name="도형 124"/>
          <p:cNvSpPr>
            <a:spLocks/>
          </p:cNvSpPr>
          <p:nvPr/>
        </p:nvSpPr>
        <p:spPr>
          <a:xfrm>
            <a:off x="5433695" y="3101340"/>
            <a:ext cx="463423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코로나 시대 채용 변화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사람인, 에듀진 기자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sp>
        <p:nvSpPr>
          <p:cNvPr id="10" name="도형 125"/>
          <p:cNvSpPr>
            <a:spLocks/>
          </p:cNvSpPr>
          <p:nvPr/>
        </p:nvSpPr>
        <p:spPr>
          <a:xfrm>
            <a:off x="2160270" y="4500245"/>
            <a:ext cx="533527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체계가 없는 면접..변화 필요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서울파이낸스 기자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8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87" name="텍스트 상자 223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89" name="그림 22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1" name="그룹 13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2" name="그림 11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3" name="텍스트 상자 12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텍스트 상자 127"/>
          <p:cNvSpPr txBox="1">
            <a:spLocks/>
          </p:cNvSpPr>
          <p:nvPr/>
        </p:nvSpPr>
        <p:spPr>
          <a:xfrm>
            <a:off x="1755775" y="1386205"/>
            <a:ext cx="178244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latin typeface="서울남산체 EB" charset="0"/>
                <a:ea typeface="서울남산체 EB" charset="0"/>
              </a:rPr>
              <a:t>취업 플랫폼</a:t>
            </a:r>
            <a:endParaRPr lang="ko-KR" altLang="en-US" sz="2800">
              <a:latin typeface="서울남산체 EB" charset="0"/>
              <a:ea typeface="서울남산체 EB" charset="0"/>
            </a:endParaRPr>
          </a:p>
        </p:txBody>
      </p:sp>
      <p:pic>
        <p:nvPicPr>
          <p:cNvPr id="9" name="그림 1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491865"/>
            <a:ext cx="2966720" cy="1123950"/>
          </a:xfrm>
          <a:prstGeom prst="rect"/>
          <a:noFill/>
        </p:spPr>
      </p:pic>
      <p:pic>
        <p:nvPicPr>
          <p:cNvPr id="10" name="그림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65" y="4918075"/>
            <a:ext cx="3028315" cy="1010285"/>
          </a:xfrm>
          <a:prstGeom prst="rect"/>
          <a:noFill/>
        </p:spPr>
      </p:pic>
      <p:pic>
        <p:nvPicPr>
          <p:cNvPr id="11" name="그림 1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5" y="2213610"/>
            <a:ext cx="3564255" cy="976630"/>
          </a:xfrm>
          <a:prstGeom prst="rect"/>
          <a:noFill/>
        </p:spPr>
      </p:pic>
      <p:sp>
        <p:nvSpPr>
          <p:cNvPr id="12" name="도형 131"/>
          <p:cNvSpPr>
            <a:spLocks/>
          </p:cNvSpPr>
          <p:nvPr/>
        </p:nvSpPr>
        <p:spPr>
          <a:xfrm flipV="1">
            <a:off x="1642745" y="1848485"/>
            <a:ext cx="2084070" cy="469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" name="도형 132"/>
          <p:cNvSpPr>
            <a:spLocks/>
          </p:cNvSpPr>
          <p:nvPr/>
        </p:nvSpPr>
        <p:spPr>
          <a:xfrm>
            <a:off x="6522085" y="3732530"/>
            <a:ext cx="463423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채용 정보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입사지원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헤드헌팅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20"/>
          <p:cNvGrpSpPr>
            <a:grpSpLocks/>
          </p:cNvGrpSpPr>
          <p:nvPr/>
        </p:nvGrpSpPr>
        <p:grpSpPr>
          <a:xfrm>
            <a:off x="111760" y="993775"/>
            <a:ext cx="1891665" cy="490220"/>
            <a:chOff x="111760" y="993775"/>
            <a:chExt cx="1891665" cy="490220"/>
          </a:xfrm>
        </p:grpSpPr>
        <p:sp>
          <p:nvSpPr>
            <p:cNvPr id="91" name="텍스트 상자 18"/>
            <p:cNvSpPr txBox="1">
              <a:spLocks/>
            </p:cNvSpPr>
            <p:nvPr/>
          </p:nvSpPr>
          <p:spPr>
            <a:xfrm>
              <a:off x="355600" y="1039495"/>
              <a:ext cx="16484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9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6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4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15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34"/>
          <p:cNvSpPr>
            <a:spLocks/>
          </p:cNvSpPr>
          <p:nvPr/>
        </p:nvSpPr>
        <p:spPr>
          <a:xfrm>
            <a:off x="1638300" y="3118485"/>
            <a:ext cx="286131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구인 구직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시스템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23"/>
          <p:cNvGrpSpPr>
            <a:grpSpLocks/>
          </p:cNvGrpSpPr>
          <p:nvPr/>
        </p:nvGrpSpPr>
        <p:grpSpPr>
          <a:xfrm>
            <a:off x="111760" y="993775"/>
            <a:ext cx="2783840" cy="490220"/>
            <a:chOff x="111760" y="993775"/>
            <a:chExt cx="2783840" cy="490220"/>
          </a:xfrm>
        </p:grpSpPr>
        <p:sp>
          <p:nvSpPr>
            <p:cNvPr id="91" name="텍스트 상자 21"/>
            <p:cNvSpPr txBox="1">
              <a:spLocks/>
            </p:cNvSpPr>
            <p:nvPr/>
          </p:nvSpPr>
          <p:spPr>
            <a:xfrm>
              <a:off x="752475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22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9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7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18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96" name="도형 25"/>
          <p:cNvSpPr>
            <a:spLocks/>
          </p:cNvSpPr>
          <p:nvPr/>
        </p:nvSpPr>
        <p:spPr>
          <a:xfrm>
            <a:off x="7155815" y="1125855"/>
            <a:ext cx="2423795" cy="2423795"/>
          </a:xfrm>
          <a:prstGeom prst="ellipse"/>
          <a:solidFill>
            <a:schemeClr val="accent1">
              <a:lumMod val="60000"/>
              <a:lumOff val="4000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7" name="도형 26"/>
          <p:cNvSpPr>
            <a:spLocks/>
          </p:cNvSpPr>
          <p:nvPr/>
        </p:nvSpPr>
        <p:spPr>
          <a:xfrm>
            <a:off x="8526780" y="2334260"/>
            <a:ext cx="2423795" cy="2423795"/>
          </a:xfrm>
          <a:prstGeom prst="ellipse"/>
          <a:solidFill>
            <a:schemeClr val="accent6">
              <a:lumMod val="60000"/>
              <a:lumOff val="40000"/>
              <a:alpha val="478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8" name="도형 27"/>
          <p:cNvSpPr>
            <a:spLocks/>
          </p:cNvSpPr>
          <p:nvPr/>
        </p:nvSpPr>
        <p:spPr>
          <a:xfrm>
            <a:off x="7303770" y="3521710"/>
            <a:ext cx="2423795" cy="2423795"/>
          </a:xfrm>
          <a:prstGeom prst="ellipse"/>
          <a:solidFill>
            <a:schemeClr val="accent2">
              <a:lumMod val="60000"/>
              <a:lumOff val="40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9" name="도형 28"/>
          <p:cNvSpPr>
            <a:spLocks/>
          </p:cNvSpPr>
          <p:nvPr/>
        </p:nvSpPr>
        <p:spPr>
          <a:xfrm>
            <a:off x="5699125" y="2338705"/>
            <a:ext cx="2423795" cy="2423795"/>
          </a:xfrm>
          <a:prstGeom prst="ellipse"/>
          <a:solidFill>
            <a:schemeClr val="accent1">
              <a:lumMod val="75000"/>
              <a:lumOff val="0"/>
              <a:alpha val="478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100" name="텍스트 상자 29"/>
          <p:cNvSpPr txBox="1">
            <a:spLocks/>
          </p:cNvSpPr>
          <p:nvPr/>
        </p:nvSpPr>
        <p:spPr>
          <a:xfrm>
            <a:off x="7819390" y="1696085"/>
            <a:ext cx="1110615" cy="70675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채용 과정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다면평가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1" name="텍스트 상자 30"/>
          <p:cNvSpPr txBox="1">
            <a:spLocks/>
          </p:cNvSpPr>
          <p:nvPr/>
        </p:nvSpPr>
        <p:spPr>
          <a:xfrm>
            <a:off x="9535795" y="3348355"/>
            <a:ext cx="831850" cy="39941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컨설팅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2" name="텍스트 상자 31"/>
          <p:cNvSpPr txBox="1">
            <a:spLocks/>
          </p:cNvSpPr>
          <p:nvPr/>
        </p:nvSpPr>
        <p:spPr>
          <a:xfrm>
            <a:off x="8166735" y="4835525"/>
            <a:ext cx="831850" cy="39941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클래스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3" name="텍스트 상자 32"/>
          <p:cNvSpPr txBox="1">
            <a:spLocks/>
          </p:cNvSpPr>
          <p:nvPr/>
        </p:nvSpPr>
        <p:spPr>
          <a:xfrm>
            <a:off x="6282690" y="3220720"/>
            <a:ext cx="1201420" cy="70675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공고 및 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자기홍보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114</Paragraphs>
  <Words>1236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facio313</cp:lastModifiedBy>
  <dc:title>PowerPoint 프레젠테이션</dc:title>
  <cp:version>9.104.137.47964</cp:version>
  <dcterms:modified xsi:type="dcterms:W3CDTF">2023-03-06T08:12:45Z</dcterms:modified>
</cp:coreProperties>
</file>